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9"/>
  </p:notesMasterIdLst>
  <p:handoutMasterIdLst>
    <p:handoutMasterId r:id="rId10"/>
  </p:handoutMasterIdLst>
  <p:sldIdLst>
    <p:sldId id="256" r:id="rId2"/>
    <p:sldId id="411" r:id="rId3"/>
    <p:sldId id="406" r:id="rId4"/>
    <p:sldId id="412" r:id="rId5"/>
    <p:sldId id="414" r:id="rId6"/>
    <p:sldId id="413" r:id="rId7"/>
    <p:sldId id="407" r:id="rId8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1"/>
            <p14:sldId id="406"/>
            <p14:sldId id="412"/>
            <p14:sldId id="414"/>
            <p14:sldId id="413"/>
            <p14:sldId id="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48">
          <p15:clr>
            <a:srgbClr val="A4A3A4"/>
          </p15:clr>
        </p15:guide>
        <p15:guide id="2" orient="horz" pos="3274">
          <p15:clr>
            <a:srgbClr val="A4A3A4"/>
          </p15:clr>
        </p15:guide>
        <p15:guide id="3" orient="horz" pos="283">
          <p15:clr>
            <a:srgbClr val="A4A3A4"/>
          </p15:clr>
        </p15:guide>
        <p15:guide id="4" orient="horz" pos="993">
          <p15:clr>
            <a:srgbClr val="A4A3A4"/>
          </p15:clr>
        </p15:guide>
        <p15:guide id="5" pos="5670" userDrawn="1">
          <p15:clr>
            <a:srgbClr val="A4A3A4"/>
          </p15:clr>
        </p15:guide>
        <p15:guide id="6" pos="2880" userDrawn="1">
          <p15:clr>
            <a:srgbClr val="A4A3A4"/>
          </p15:clr>
        </p15:guide>
        <p15:guide id="7" pos="158" userDrawn="1">
          <p15:clr>
            <a:srgbClr val="A4A3A4"/>
          </p15:clr>
        </p15:guide>
        <p15:guide id="8" pos="19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74F79"/>
    <a:srgbClr val="19355A"/>
    <a:srgbClr val="CEDAE4"/>
    <a:srgbClr val="6B99CB"/>
    <a:srgbClr val="E2F3D9"/>
    <a:srgbClr val="C7E7B7"/>
    <a:srgbClr val="7BA664"/>
    <a:srgbClr val="89CD66"/>
    <a:srgbClr val="A4D76B"/>
    <a:srgbClr val="74B3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41" autoAdjust="0"/>
    <p:restoredTop sz="86013" autoAdjust="0"/>
  </p:normalViewPr>
  <p:slideViewPr>
    <p:cSldViewPr snapToGrid="0">
      <p:cViewPr varScale="1">
        <p:scale>
          <a:sx n="135" d="100"/>
          <a:sy n="135" d="100"/>
        </p:scale>
        <p:origin x="804" y="114"/>
      </p:cViewPr>
      <p:guideLst>
        <p:guide orient="horz" pos="1148"/>
        <p:guide orient="horz" pos="3274"/>
        <p:guide orient="horz" pos="283"/>
        <p:guide orient="horz" pos="993"/>
        <p:guide pos="5670"/>
        <p:guide pos="2880"/>
        <p:guide pos="158"/>
        <p:guide pos="192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12/19/2019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 smtClean="0"/>
              <a:t>Click to edit Master text styles</a:t>
            </a:r>
          </a:p>
          <a:p>
            <a:pPr lvl="1"/>
            <a:r>
              <a:rPr lang="nb-NO" smtClean="0"/>
              <a:t>Second level</a:t>
            </a:r>
          </a:p>
          <a:p>
            <a:pPr lvl="2"/>
            <a:r>
              <a:rPr lang="nb-NO" smtClean="0"/>
              <a:t>Third level</a:t>
            </a:r>
          </a:p>
          <a:p>
            <a:pPr lvl="3"/>
            <a:r>
              <a:rPr lang="nb-NO" smtClean="0"/>
              <a:t>Fourth level</a:t>
            </a:r>
          </a:p>
          <a:p>
            <a:pPr lvl="4"/>
            <a:r>
              <a:rPr lang="nb-NO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685800" y="684213"/>
            <a:ext cx="5486400" cy="3429000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9673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5603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emf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emf"/><Relationship Id="rId4" Type="http://schemas.openxmlformats.org/officeDocument/2006/relationships/image" Target="../media/image10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 smtClean="0">
                <a:solidFill>
                  <a:srgbClr val="174F79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</a:br>
            <a:r>
              <a:rPr lang="nb-NO" sz="2400" dirty="0" smtClean="0">
                <a:solidFill>
                  <a:srgbClr val="174F79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 smtClean="0">
                <a:solidFill>
                  <a:srgbClr val="174F79"/>
                </a:solidFill>
                <a:cs typeface="Verdana"/>
              </a:rPr>
              <a:t>Trondheim</a:t>
            </a:r>
            <a:endParaRPr lang="nb-NO" sz="2800" dirty="0">
              <a:solidFill>
                <a:srgbClr val="174F79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1213907"/>
              </p:ext>
            </p:extLst>
          </p:nvPr>
        </p:nvGraphicFramePr>
        <p:xfrm>
          <a:off x="258294" y="1089631"/>
          <a:ext cx="4080228" cy="161074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86744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 smtClean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11/2019*</a:t>
                      </a:r>
                      <a:endParaRPr lang="nb-NO" sz="1200" b="1" kern="1200" dirty="0">
                        <a:solidFill>
                          <a:schemeClr val="lt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515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160 245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3302267"/>
                  </a:ext>
                </a:extLst>
              </a:tr>
            </a:tbl>
          </a:graphicData>
        </a:graphic>
      </p:graphicFrame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078341"/>
              </p:ext>
            </p:extLst>
          </p:nvPr>
        </p:nvGraphicFramePr>
        <p:xfrm>
          <a:off x="272694" y="3533855"/>
          <a:ext cx="4652106" cy="1548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2015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2016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2017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2018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til bygg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780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792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472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491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Sittegruppe (antall)**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521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731788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(meter)</a:t>
                      </a:r>
                      <a:endParaRPr lang="nb-NO" sz="10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70 564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138 666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258294" y="151201"/>
            <a:ext cx="8420850" cy="862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Kartlagte objekt</a:t>
            </a:r>
          </a:p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status 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17.12.2019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258294" y="3024000"/>
            <a:ext cx="8420850" cy="509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- </a:t>
            </a:r>
            <a:r>
              <a:rPr lang="nb-NO" sz="2000" dirty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h</a:t>
            </a: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latin typeface="Verdana"/>
                <a:cs typeface="Verdana"/>
              </a:rPr>
              <a:t>istorikk (per 31.12.)</a:t>
            </a:r>
          </a:p>
        </p:txBody>
      </p:sp>
      <p:sp>
        <p:nvSpPr>
          <p:cNvPr id="6" name="TekstSylinder 5"/>
          <p:cNvSpPr txBox="1"/>
          <p:nvPr/>
        </p:nvSpPr>
        <p:spPr>
          <a:xfrm>
            <a:off x="161261" y="267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 Summen inneholder alle kategorier: Tilgjengelig, Vanskelig tilgjengelig, Ikke tilgjengelig og Ikke vurdert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sp>
        <p:nvSpPr>
          <p:cNvPr id="4" name="Rektangel 3"/>
          <p:cNvSpPr/>
          <p:nvPr/>
        </p:nvSpPr>
        <p:spPr>
          <a:xfrm>
            <a:off x="272694" y="5081855"/>
            <a:ext cx="4204997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nb-NO" sz="1000" dirty="0" smtClean="0">
                <a:solidFill>
                  <a:prstClr val="black"/>
                </a:solidFill>
                <a:latin typeface="Calibri Light" panose="020F0302020204030204" pitchFamily="34" charset="0"/>
              </a:rPr>
              <a:t>**   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Inneholder alle sittegrupper og benker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sz="1000" dirty="0">
              <a:solidFill>
                <a:prstClr val="black"/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1433150"/>
              </p:ext>
            </p:extLst>
          </p:nvPr>
        </p:nvGraphicFramePr>
        <p:xfrm>
          <a:off x="4572001" y="850594"/>
          <a:ext cx="4472465" cy="2434096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4858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6059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6708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888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441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100" kern="12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74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376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364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179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64527082"/>
                  </a:ext>
                </a:extLst>
              </a:tr>
              <a:tr h="361456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85 841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9 410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64 769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</a:tbl>
          </a:graphicData>
        </a:graphic>
      </p:graphicFrame>
      <p:graphicFrame>
        <p:nvGraphicFramePr>
          <p:cNvPr id="18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1730425"/>
              </p:ext>
            </p:extLst>
          </p:nvPr>
        </p:nvGraphicFramePr>
        <p:xfrm>
          <a:off x="4572000" y="3405029"/>
          <a:ext cx="4526144" cy="1219200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466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9145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758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919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98120">
                <a:tc gridSpan="4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Elektrisk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8120">
                <a:tc>
                  <a:txBody>
                    <a:bodyPr/>
                    <a:lstStyle/>
                    <a:p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157298">
                <a:tc>
                  <a:txBody>
                    <a:bodyPr/>
                    <a:lstStyle/>
                    <a:p>
                      <a:pPr algn="l"/>
                      <a:r>
                        <a:rPr lang="nb-NO" sz="11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Inngang (antall)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77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431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29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r>
                        <a:rPr lang="nb-NO" sz="1100" b="0" cap="none" spc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Vei (meter)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94 997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22 751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b="0" cap="none" spc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Light" panose="020F0302020204030204" pitchFamily="34" charset="0"/>
                        </a:rPr>
                        <a:t>42 271</a:t>
                      </a:r>
                      <a:endParaRPr lang="nb-NO" sz="1100" b="0" cap="none" spc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4466" y="99958"/>
            <a:ext cx="720000" cy="682599"/>
          </a:xfrm>
          <a:prstGeom prst="rect">
            <a:avLst/>
          </a:prstGeom>
        </p:spPr>
      </p:pic>
      <p:sp>
        <p:nvSpPr>
          <p:cNvPr id="13" name="TekstSylinder 12"/>
          <p:cNvSpPr txBox="1">
            <a:spLocks noChangeArrowheads="1"/>
          </p:cNvSpPr>
          <p:nvPr/>
        </p:nvSpPr>
        <p:spPr bwMode="auto">
          <a:xfrm>
            <a:off x="239344" y="79065"/>
            <a:ext cx="79748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 algn="r"/>
            <a:r>
              <a:rPr lang="nb-NO" sz="2800" dirty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 - tilgjengelighetsvurdering</a:t>
            </a:r>
            <a:endParaRPr lang="nb-NO" sz="24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4464001" y="4652742"/>
            <a:ext cx="45371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 smtClean="0">
                <a:latin typeface="Calibri Light" panose="020F0302020204030204" pitchFamily="34" charset="0"/>
              </a:rPr>
              <a:t>**   Inneholder alle sittegrupper og benker fra tettsteds- og </a:t>
            </a:r>
            <a:r>
              <a:rPr lang="nb-NO" sz="1000" dirty="0" err="1" smtClean="0">
                <a:latin typeface="Calibri Light" panose="020F0302020204030204" pitchFamily="34" charset="0"/>
              </a:rPr>
              <a:t>friluftskartlegging</a:t>
            </a:r>
            <a:endParaRPr lang="nb-NO" sz="1000" dirty="0" smtClean="0">
              <a:latin typeface="Calibri Light" panose="020F0302020204030204" pitchFamily="34" charset="0"/>
            </a:endParaRPr>
          </a:p>
          <a:p>
            <a:r>
              <a:rPr lang="nb-NO" sz="1000" dirty="0" smtClean="0">
                <a:latin typeface="Calibri Light" panose="020F0302020204030204" pitchFamily="34" charset="0"/>
              </a:rPr>
              <a:t>* Det vises bare objekter med avvikende krav for el. rullestol</a:t>
            </a:r>
          </a:p>
          <a:p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 rotWithShape="1">
          <a:blip r:embed="rId4"/>
          <a:srcRect t="10420" b="16133"/>
          <a:stretch/>
        </p:blipFill>
        <p:spPr>
          <a:xfrm>
            <a:off x="531430" y="5112001"/>
            <a:ext cx="3384000" cy="187924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7001" y="825501"/>
            <a:ext cx="3377729" cy="19558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7001" y="3048001"/>
            <a:ext cx="3377729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kstSylinder 5"/>
          <p:cNvSpPr txBox="1"/>
          <p:nvPr/>
        </p:nvSpPr>
        <p:spPr>
          <a:xfrm>
            <a:off x="4756776" y="1450423"/>
            <a:ext cx="3483711" cy="15234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inngang &lt;50m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Tilleggskrav </a:t>
            </a:r>
            <a:r>
              <a:rPr lang="nb-NO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for </a:t>
            </a:r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gatelangs HC-parkeringsplasser</a:t>
            </a:r>
            <a:endParaRPr lang="nb-NO" sz="1400" b="1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 450m x 800m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Trygt overgang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7" name="TekstSylinder 6"/>
          <p:cNvSpPr txBox="1"/>
          <p:nvPr/>
        </p:nvSpPr>
        <p:spPr>
          <a:xfrm>
            <a:off x="4756776" y="3694214"/>
            <a:ext cx="2929849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0"/>
            <a:ext cx="3800081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3175000"/>
            <a:ext cx="3800081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3" name="TekstSylinder 12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4572000" y="1576388"/>
            <a:ext cx="3587329" cy="13080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Sittegrupper/ benker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45-50cm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50cm</a:t>
            </a:r>
          </a:p>
        </p:txBody>
      </p:sp>
      <p:sp>
        <p:nvSpPr>
          <p:cNvPr id="9" name="TekstSylinder 8"/>
          <p:cNvSpPr txBox="1"/>
          <p:nvPr/>
        </p:nvSpPr>
        <p:spPr>
          <a:xfrm>
            <a:off x="4511919" y="3385518"/>
            <a:ext cx="4574075" cy="17389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Inngang til bygninger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Avstand til HC-parkeringsplass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&lt;50m 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Dørtype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: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automatisk eller halvautomatisk med manøverknappe (80-120cm høyde)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Adkomst 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4,9°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90cm</a:t>
            </a: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3175001"/>
            <a:ext cx="3792358" cy="21463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" y="1016000"/>
            <a:ext cx="3424084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219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kstSylinder 15"/>
          <p:cNvSpPr txBox="1"/>
          <p:nvPr/>
        </p:nvSpPr>
        <p:spPr>
          <a:xfrm>
            <a:off x="4572000" y="1576388"/>
            <a:ext cx="29453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≥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</a:t>
            </a: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1,2°</a:t>
            </a:r>
            <a:endParaRPr lang="nb-NO" sz="13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3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</a:t>
            </a:r>
            <a:r>
              <a:rPr lang="nb-NO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≤ 3,8°</a:t>
            </a:r>
            <a:endParaRPr lang="nb-NO" sz="1300" dirty="0" smtClean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58401"/>
            <a:ext cx="8420850" cy="801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Rullestolbrukere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baseline="30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06013" y="79163"/>
            <a:ext cx="720000" cy="682599"/>
          </a:xfrm>
          <a:prstGeom prst="rect">
            <a:avLst/>
          </a:prstGeom>
        </p:spPr>
      </p:pic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1000" y="1016001"/>
            <a:ext cx="3792358" cy="2146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7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24220"/>
              </p:ext>
            </p:extLst>
          </p:nvPr>
        </p:nvGraphicFramePr>
        <p:xfrm>
          <a:off x="4417293" y="3609608"/>
          <a:ext cx="4464000" cy="77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3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2000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smtClean="0">
                          <a:latin typeface="Calibri Light" panose="020F0302020204030204" pitchFamily="34" charset="0"/>
                        </a:rPr>
                        <a:t>Kontrast på inngangsparti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(antall)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8095"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med god 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Innganger med</a:t>
                      </a:r>
                      <a:r>
                        <a:rPr lang="nb-NO" sz="1000" baseline="0" dirty="0" smtClean="0">
                          <a:latin typeface="Calibri Light" panose="020F0302020204030204" pitchFamily="34" charset="0"/>
                        </a:rPr>
                        <a:t> middels/ dårlig </a:t>
                      </a:r>
                      <a:r>
                        <a:rPr lang="nb-NO" sz="1000" dirty="0" smtClean="0">
                          <a:latin typeface="Calibri Light" panose="020F0302020204030204" pitchFamily="34" charset="0"/>
                        </a:rPr>
                        <a:t>kontrast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355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265819" y="128863"/>
            <a:ext cx="720000" cy="684000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graphicFrame>
        <p:nvGraphicFramePr>
          <p:cNvPr id="13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49011428"/>
              </p:ext>
            </p:extLst>
          </p:nvPr>
        </p:nvGraphicFramePr>
        <p:xfrm>
          <a:off x="4417293" y="1396988"/>
          <a:ext cx="4500000" cy="131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618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38197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 smtClean="0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 smtClean="0">
                          <a:latin typeface="Calibri Light" panose="020F0302020204030204" pitchFamily="34" charset="0"/>
                        </a:rPr>
                        <a:t> langs 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B99C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smtClean="0">
                          <a:latin typeface="Calibri Light" panose="020F0302020204030204" pitchFamily="34" charset="0"/>
                        </a:rPr>
                        <a:t>42 106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med ledelinje med god kontrast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31 924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Vei uten ledelinje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26 687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100" kern="1200" dirty="0" smtClean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Med fast og jevnt veidekke</a:t>
                      </a:r>
                      <a:endParaRPr lang="nb-NO" sz="1100" kern="12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CEDAE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 smtClean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135 775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CEDA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sp>
        <p:nvSpPr>
          <p:cNvPr id="8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Synshemmede</a:t>
            </a:r>
            <a:br>
              <a:rPr lang="nb-NO" sz="28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</a:br>
            <a:r>
              <a:rPr lang="nb-NO" sz="2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– andel objekt som tilfredsstiller krav</a:t>
            </a:r>
            <a:r>
              <a:rPr lang="nb-NO" sz="2000" baseline="30000" dirty="0" smtClean="0">
                <a:solidFill>
                  <a:schemeClr val="accent6">
                    <a:lumMod val="75000"/>
                  </a:schemeClr>
                </a:solidFill>
                <a:cs typeface="Verdana"/>
              </a:rPr>
              <a:t>*</a:t>
            </a:r>
            <a:endParaRPr lang="nb-NO" sz="2000" dirty="0">
              <a:solidFill>
                <a:schemeClr val="accent6">
                  <a:lumMod val="75000"/>
                </a:schemeClr>
              </a:solidFill>
              <a:cs typeface="Verdana"/>
            </a:endParaRPr>
          </a:p>
        </p:txBody>
      </p:sp>
      <p:sp>
        <p:nvSpPr>
          <p:cNvPr id="15" name="TekstSylinder 14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</a:t>
            </a:r>
            <a:r>
              <a:rPr lang="nb-NO" sz="11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tvalg av krav basert på NS 11005:2011</a:t>
            </a:r>
            <a:endParaRPr lang="nb-NO" sz="1100" dirty="0">
              <a:solidFill>
                <a:schemeClr val="tx1">
                  <a:lumMod val="85000"/>
                  <a:lumOff val="15000"/>
                </a:schemeClr>
              </a:solidFill>
              <a:latin typeface="Calibri Light" panose="020F0302020204030204" pitchFamily="34" charset="0"/>
            </a:endParaRPr>
          </a:p>
        </p:txBody>
      </p:sp>
      <p:pic>
        <p:nvPicPr>
          <p:cNvPr id="2" name="Bild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" y="1016000"/>
            <a:ext cx="3507768" cy="19812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0" y="3175000"/>
            <a:ext cx="3500639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24422</TotalTime>
  <Words>469</Words>
  <Application>Microsoft Office PowerPoint</Application>
  <PresentationFormat>Skjermfremvisning (16:10)</PresentationFormat>
  <Paragraphs>144</Paragraphs>
  <Slides>7</Slides>
  <Notes>5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509</cp:revision>
  <dcterms:created xsi:type="dcterms:W3CDTF">2012-04-19T09:19:28Z</dcterms:created>
  <dcterms:modified xsi:type="dcterms:W3CDTF">2019-12-19T09:11:43Z</dcterms:modified>
</cp:coreProperties>
</file>