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17" r:id="rId1"/>
  </p:sldMasterIdLst>
  <p:notesMasterIdLst>
    <p:notesMasterId r:id="rId13"/>
  </p:notesMasterIdLst>
  <p:handoutMasterIdLst>
    <p:handoutMasterId r:id="rId14"/>
  </p:handoutMasterIdLst>
  <p:sldIdLst>
    <p:sldId id="256" r:id="rId2"/>
    <p:sldId id="414" r:id="rId3"/>
    <p:sldId id="411" r:id="rId4"/>
    <p:sldId id="406" r:id="rId5"/>
    <p:sldId id="415" r:id="rId6"/>
    <p:sldId id="412" r:id="rId7"/>
    <p:sldId id="419" r:id="rId8"/>
    <p:sldId id="418" r:id="rId9"/>
    <p:sldId id="416" r:id="rId10"/>
    <p:sldId id="407" r:id="rId11"/>
    <p:sldId id="420" r:id="rId12"/>
  </p:sldIdLst>
  <p:sldSz cx="9144000" cy="5715000" type="screen16x10"/>
  <p:notesSz cx="6797675" cy="99266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8299BD01-70D7-5F4D-BA49-6218BC8569A6}">
          <p14:sldIdLst>
            <p14:sldId id="256"/>
            <p14:sldId id="414"/>
            <p14:sldId id="411"/>
            <p14:sldId id="406"/>
            <p14:sldId id="415"/>
            <p14:sldId id="412"/>
            <p14:sldId id="419"/>
            <p14:sldId id="418"/>
            <p14:sldId id="416"/>
            <p14:sldId id="407"/>
            <p14:sldId id="420"/>
          </p14:sldIdLst>
        </p14:section>
      </p14:sectionLst>
    </p:ext>
    <p:ext uri="{EFAFB233-063F-42B5-8137-9DF3F51BA10A}">
      <p15:sldGuideLst xmlns:p15="http://schemas.microsoft.com/office/powerpoint/2012/main">
        <p15:guide id="3" orient="horz" pos="1278" userDrawn="1">
          <p15:clr>
            <a:srgbClr val="A4A3A4"/>
          </p15:clr>
        </p15:guide>
        <p15:guide id="5" pos="5488" userDrawn="1">
          <p15:clr>
            <a:srgbClr val="A4A3A4"/>
          </p15:clr>
        </p15:guide>
        <p15:guide id="7" pos="181" userDrawn="1">
          <p15:clr>
            <a:srgbClr val="A4A3A4"/>
          </p15:clr>
        </p15:guide>
        <p15:guide id="8" orient="horz" pos="2412" userDrawn="1">
          <p15:clr>
            <a:srgbClr val="A4A3A4"/>
          </p15:clr>
        </p15:guide>
        <p15:guide id="9" orient="horz" pos="3388" userDrawn="1">
          <p15:clr>
            <a:srgbClr val="A4A3A4"/>
          </p15:clr>
        </p15:guide>
        <p15:guide id="10" pos="2880" userDrawn="1">
          <p15:clr>
            <a:srgbClr val="A4A3A4"/>
          </p15:clr>
        </p15:guide>
        <p15:guide id="11" pos="2472" userDrawn="1">
          <p15:clr>
            <a:srgbClr val="A4A3A4"/>
          </p15:clr>
        </p15:guide>
        <p15:guide id="12" pos="5602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 userDrawn="1">
          <p15:clr>
            <a:srgbClr val="A4A3A4"/>
          </p15:clr>
        </p15:guide>
        <p15:guide id="2" pos="2141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Kathrin Bögelsack" initials="KB" lastIdx="10" clrIdx="0">
    <p:extLst>
      <p:ext uri="{19B8F6BF-5375-455C-9EA6-DF929625EA0E}">
        <p15:presenceInfo xmlns:p15="http://schemas.microsoft.com/office/powerpoint/2012/main" userId="S-1-5-21-2296252915-918587004-2439252473-3030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2F3D9"/>
    <a:srgbClr val="C7E7B7"/>
    <a:srgbClr val="7BA664"/>
    <a:srgbClr val="89CD66"/>
    <a:srgbClr val="A4D76B"/>
    <a:srgbClr val="74B32F"/>
    <a:srgbClr val="FF9933"/>
    <a:srgbClr val="103B58"/>
    <a:srgbClr val="175580"/>
    <a:srgbClr val="ABE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ddels stil 2 - utheving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Middels stil 2 - utheving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073A0DAA-6AF3-43AB-8588-CEC1D06C72B9}" styleName="Middels stil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Ingen stil, ingen rutenett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503" autoAdjust="0"/>
    <p:restoredTop sz="84909" autoAdjust="0"/>
  </p:normalViewPr>
  <p:slideViewPr>
    <p:cSldViewPr snapToGrid="0">
      <p:cViewPr varScale="1">
        <p:scale>
          <a:sx n="162" d="100"/>
          <a:sy n="162" d="100"/>
        </p:scale>
        <p:origin x="1662" y="138"/>
      </p:cViewPr>
      <p:guideLst>
        <p:guide orient="horz" pos="1278"/>
        <p:guide pos="5488"/>
        <p:guide pos="181"/>
        <p:guide orient="horz" pos="2412"/>
        <p:guide orient="horz" pos="3388"/>
        <p:guide pos="2880"/>
        <p:guide pos="2472"/>
        <p:guide pos="5602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 snapToGrid="0" snapToObjects="1" showGuides="1">
      <p:cViewPr varScale="1">
        <p:scale>
          <a:sx n="108" d="100"/>
          <a:sy n="108" d="100"/>
        </p:scale>
        <p:origin x="-3352" y="-9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E74104-B49D-A24F-9FDC-6425A7533FCA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F9375A6-C67B-D94A-A4C8-98E66B1EC496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104311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39D95-AFFA-7244-A21B-AD38611FF297}" type="datetimeFigureOut">
              <a:rPr lang="en-US" smtClean="0"/>
              <a:pPr/>
              <a:t>4/9/2025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0688" y="744538"/>
            <a:ext cx="5956300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b-NO"/>
              <a:t>Click to edit Master text styles</a:t>
            </a:r>
          </a:p>
          <a:p>
            <a:pPr lvl="1"/>
            <a:r>
              <a:rPr lang="nb-NO"/>
              <a:t>Second level</a:t>
            </a:r>
          </a:p>
          <a:p>
            <a:pPr lvl="2"/>
            <a:r>
              <a:rPr lang="nb-NO"/>
              <a:t>Third level</a:t>
            </a:r>
          </a:p>
          <a:p>
            <a:pPr lvl="3"/>
            <a:r>
              <a:rPr lang="nb-NO"/>
              <a:t>Fourth level</a:t>
            </a:r>
          </a:p>
          <a:p>
            <a:pPr lvl="4"/>
            <a:r>
              <a:rPr lang="nb-NO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48449B-49F5-3C4D-8212-7213E250F77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966228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>
          <a:xfrm>
            <a:off x="420688" y="742950"/>
            <a:ext cx="5956300" cy="3722688"/>
          </a:xfrm>
        </p:spPr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ADC3C64-C187-49FA-8216-5CC4CE4A84DD}" type="slidenum">
              <a:rPr lang="nb-NO" smtClean="0"/>
              <a:pPr/>
              <a:t>1</a:t>
            </a:fld>
            <a:endParaRPr lang="nb-NO" dirty="0"/>
          </a:p>
        </p:txBody>
      </p:sp>
    </p:spTree>
    <p:extLst>
      <p:ext uri="{BB962C8B-B14F-4D97-AF65-F5344CB8AC3E}">
        <p14:creationId xmlns:p14="http://schemas.microsoft.com/office/powerpoint/2010/main" val="21901823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229687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054817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37502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09915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6410314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218113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lassholder for lysbilde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Plassholder for nota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b-NO" dirty="0"/>
          </a:p>
        </p:txBody>
      </p:sp>
      <p:sp>
        <p:nvSpPr>
          <p:cNvPr id="4" name="Plassholder for lysbilde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248449B-49F5-3C4D-8212-7213E250F779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139441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art Layou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6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8962" y="440849"/>
            <a:ext cx="1700686" cy="1249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979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g sita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4" y="5291669"/>
            <a:ext cx="1001120" cy="2841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97001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plass til custom content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4895" y="5296396"/>
            <a:ext cx="802190" cy="2777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7374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3243136" y="1"/>
            <a:ext cx="5252726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10" name="Rectangle 9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243136" y="1"/>
            <a:ext cx="5900864" cy="72988"/>
          </a:xfrm>
          <a:prstGeom prst="rect">
            <a:avLst/>
          </a:prstGeom>
          <a:gradFill flip="none" rotWithShape="1">
            <a:gsLst>
              <a:gs pos="100000">
                <a:srgbClr val="9CC52D"/>
              </a:gs>
              <a:gs pos="0">
                <a:srgbClr val="008B39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  <p:sp>
        <p:nvSpPr>
          <p:cNvPr id="6" name="Rectangle 5"/>
          <p:cNvSpPr/>
          <p:nvPr/>
        </p:nvSpPr>
        <p:spPr>
          <a:xfrm flipV="1">
            <a:off x="4" y="5629019"/>
            <a:ext cx="9143999" cy="85983"/>
          </a:xfrm>
          <a:prstGeom prst="rect">
            <a:avLst/>
          </a:prstGeom>
          <a:gradFill flip="none" rotWithShape="1">
            <a:gsLst>
              <a:gs pos="0">
                <a:srgbClr val="0092C9"/>
              </a:gs>
              <a:gs pos="100000">
                <a:srgbClr val="192243"/>
              </a:gs>
            </a:gsLst>
            <a:lin ang="0" scaled="1"/>
            <a:tileRect/>
          </a:gra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/>
          <a:lstStyle/>
          <a:p>
            <a:endParaRPr lang="en-US" dirty="0">
              <a:latin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1266411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8" r:id="rId1"/>
    <p:sldLayoutId id="2147483719" r:id="rId2"/>
    <p:sldLayoutId id="2147483723" r:id="rId3"/>
  </p:sldLayoutIdLst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xStyles>
    <p:titleStyle>
      <a:lvl1pPr algn="l" defTabSz="457200" rtl="0" eaLnBrk="1" latinLnBrk="0" hangingPunct="1">
        <a:lnSpc>
          <a:spcPct val="90000"/>
        </a:lnSpc>
        <a:spcBef>
          <a:spcPct val="0"/>
        </a:spcBef>
        <a:buNone/>
        <a:defRPr sz="4800" b="1" i="0" kern="1200" spc="-100">
          <a:solidFill>
            <a:srgbClr val="4C4D4A"/>
          </a:solidFill>
          <a:effectLst>
            <a:outerShdw blurRad="12700" dist="12700" dir="5400000" algn="tl" rotWithShape="0">
              <a:schemeClr val="bg1"/>
            </a:outerShdw>
          </a:effectLst>
          <a:latin typeface="Verdana"/>
          <a:ea typeface="+mj-ea"/>
          <a:cs typeface="Verdana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rgbClr val="676767"/>
          </a:solidFill>
          <a:latin typeface="Verdana"/>
          <a:ea typeface="+mn-ea"/>
          <a:cs typeface="Verdana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rgbClr val="676767"/>
          </a:solidFill>
          <a:latin typeface="Verdana"/>
          <a:ea typeface="+mn-ea"/>
          <a:cs typeface="Verdana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rgbClr val="676767"/>
          </a:solidFill>
          <a:latin typeface="Verdana"/>
          <a:ea typeface="+mn-ea"/>
          <a:cs typeface="Verdana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rgbClr val="676767"/>
          </a:solidFill>
          <a:latin typeface="Verdana"/>
          <a:ea typeface="+mn-ea"/>
          <a:cs typeface="Verdana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rgbClr val="676767"/>
          </a:solidFill>
          <a:latin typeface="Verdana"/>
          <a:ea typeface="+mn-ea"/>
          <a:cs typeface="Verdana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em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emf"/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Relationship Id="rId9" Type="http://schemas.openxmlformats.org/officeDocument/2006/relationships/image" Target="../media/image1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emf"/><Relationship Id="rId4" Type="http://schemas.openxmlformats.org/officeDocument/2006/relationships/image" Target="../media/image15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emf"/><Relationship Id="rId4" Type="http://schemas.openxmlformats.org/officeDocument/2006/relationships/image" Target="../media/image17.em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0.emf"/><Relationship Id="rId4" Type="http://schemas.openxmlformats.org/officeDocument/2006/relationships/image" Target="../media/image19.em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emf"/><Relationship Id="rId4" Type="http://schemas.openxmlformats.org/officeDocument/2006/relationships/image" Target="../media/image2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407890" y="2039774"/>
            <a:ext cx="8420850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spAutoFit/>
          </a:bodyPr>
          <a:lstStyle/>
          <a:p>
            <a:pPr lvl="0" algn="r"/>
            <a: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  <a:t>Tilgjengelighetsvurderinger</a:t>
            </a:r>
            <a:br>
              <a:rPr lang="nb-NO" sz="3200" dirty="0">
                <a:solidFill>
                  <a:srgbClr val="009E47"/>
                </a:solidFill>
                <a:latin typeface="Verdana"/>
                <a:ea typeface="+mn-ea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- for rullestolbrukere og synshemmede</a:t>
            </a:r>
            <a:b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</a:br>
            <a:r>
              <a:rPr lang="nb-NO" sz="2400" dirty="0">
                <a:solidFill>
                  <a:srgbClr val="009E47"/>
                </a:solidFill>
                <a:latin typeface="+mj-lt"/>
                <a:cs typeface="Verdana"/>
              </a:rPr>
              <a:t> </a:t>
            </a:r>
          </a:p>
          <a:p>
            <a:pPr lvl="0" algn="r"/>
            <a:r>
              <a:rPr lang="nb-NO" sz="2400">
                <a:solidFill>
                  <a:srgbClr val="009E47"/>
                </a:solidFill>
                <a:cs typeface="Verdana"/>
              </a:rPr>
              <a:t>Dønna</a:t>
            </a:r>
            <a:endParaRPr lang="nb-NO" sz="2800" dirty="0">
              <a:solidFill>
                <a:srgbClr val="009E47"/>
              </a:solidFill>
              <a:cs typeface="Verdana"/>
            </a:endParaRPr>
          </a:p>
        </p:txBody>
      </p:sp>
    </p:spTree>
    <p:extLst>
      <p:ext uri="{BB962C8B-B14F-4D97-AF65-F5344CB8AC3E}">
        <p14:creationId xmlns:p14="http://schemas.microsoft.com/office/powerpoint/2010/main" val="695844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03202325"/>
              </p:ext>
            </p:extLst>
          </p:nvPr>
        </p:nvGraphicFramePr>
        <p:xfrm>
          <a:off x="323850" y="1727748"/>
          <a:ext cx="3600450" cy="178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9881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0163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 err="1">
                          <a:latin typeface="Calibri Light" panose="020F0302020204030204" pitchFamily="34" charset="0"/>
                        </a:rPr>
                        <a:t>Ledelinjer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langs turvei (m)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Veidekke - fast og jevnt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24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Ledelinje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med god kontrast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Ledelinje mangler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Belysning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1 235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kern="1200" dirty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Frihøyde (&gt; 225cm)</a:t>
                      </a: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00" kern="1200" baseline="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00" kern="1200" baseline="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grpSp>
        <p:nvGrpSpPr>
          <p:cNvPr id="10" name="Gruppe 9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12" name="Avrundet rektangel 11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4" name="Bilde 13"/>
            <p:cNvPicPr>
              <a:picLocks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9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F68E4278-A7C7-9231-6E60-2E701F544E8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778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288008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34600964"/>
              </p:ext>
            </p:extLst>
          </p:nvPr>
        </p:nvGraphicFramePr>
        <p:xfrm>
          <a:off x="287335" y="1639665"/>
          <a:ext cx="3600452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80022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00226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61754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baseline="0" dirty="0">
                          <a:latin typeface="Calibri Light" panose="020F0302020204030204" pitchFamily="34" charset="0"/>
                        </a:rPr>
                        <a:t>Med god belysning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Inngang med 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grpSp>
        <p:nvGrpSpPr>
          <p:cNvPr id="8" name="Gruppe 7"/>
          <p:cNvGrpSpPr/>
          <p:nvPr/>
        </p:nvGrpSpPr>
        <p:grpSpPr>
          <a:xfrm>
            <a:off x="8429631" y="147956"/>
            <a:ext cx="585426" cy="523935"/>
            <a:chOff x="8122449" y="53683"/>
            <a:chExt cx="720000" cy="684000"/>
          </a:xfrm>
        </p:grpSpPr>
        <p:sp>
          <p:nvSpPr>
            <p:cNvPr id="9" name="Avrundet rektangel 8"/>
            <p:cNvSpPr/>
            <p:nvPr/>
          </p:nvSpPr>
          <p:spPr>
            <a:xfrm>
              <a:off x="8122449" y="53683"/>
              <a:ext cx="720000" cy="684000"/>
            </a:xfrm>
            <a:prstGeom prst="roundRect">
              <a:avLst/>
            </a:prstGeom>
            <a:ln>
              <a:solidFill>
                <a:schemeClr val="tx1"/>
              </a:solidFill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nb-NO" dirty="0">
                <a:solidFill>
                  <a:schemeClr val="tx1"/>
                </a:solidFill>
                <a:latin typeface="Verdana"/>
              </a:endParaRPr>
            </a:p>
          </p:txBody>
        </p:sp>
        <p:pic>
          <p:nvPicPr>
            <p:cNvPr id="13" name="Bilde 12"/>
            <p:cNvPicPr>
              <a:picLocks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60129" y="201752"/>
              <a:ext cx="648000" cy="396000"/>
            </a:xfrm>
            <a:prstGeom prst="rect">
              <a:avLst/>
            </a:prstGeom>
            <a:ln>
              <a:noFill/>
            </a:ln>
          </p:spPr>
        </p:pic>
      </p:grpSp>
      <p:sp>
        <p:nvSpPr>
          <p:cNvPr id="10" name="TekstSylinder 7"/>
          <p:cNvSpPr txBox="1">
            <a:spLocks noChangeArrowheads="1"/>
          </p:cNvSpPr>
          <p:nvPr/>
        </p:nvSpPr>
        <p:spPr bwMode="auto">
          <a:xfrm>
            <a:off x="301494" y="147957"/>
            <a:ext cx="8420850" cy="8118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Synshemmede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11" name="TekstSylinder 10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graphicFrame>
        <p:nvGraphicFramePr>
          <p:cNvPr id="12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0299349"/>
              </p:ext>
            </p:extLst>
          </p:nvPr>
        </p:nvGraphicFramePr>
        <p:xfrm>
          <a:off x="287335" y="3829050"/>
          <a:ext cx="3600449" cy="778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4418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156263">
                  <a:extLst>
                    <a:ext uri="{9D8B030D-6E8A-4147-A177-3AD203B41FA5}">
                      <a16:colId xmlns:a16="http://schemas.microsoft.com/office/drawing/2014/main" val="63405587"/>
                    </a:ext>
                  </a:extLst>
                </a:gridCol>
              </a:tblGrid>
              <a:tr h="141142">
                <a:tc gridSpan="2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Gapahuk - inngang (antall)</a:t>
                      </a:r>
                    </a:p>
                  </a:txBody>
                  <a:tcPr anchor="b"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nb-NO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algn="l"/>
                      <a:r>
                        <a:rPr lang="nb-NO" sz="1000" dirty="0">
                          <a:latin typeface="Calibri Light" panose="020F0302020204030204" pitchFamily="34" charset="0"/>
                        </a:rPr>
                        <a:t>Høyde ≥ 225</a:t>
                      </a:r>
                    </a:p>
                  </a:txBody>
                  <a:tcPr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50" baseline="0" dirty="0">
                          <a:latin typeface="Calibri Light" panose="020F0302020204030204" pitchFamily="34" charset="0"/>
                        </a:rPr>
                        <a:t>God kontrast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050" kern="1200">
                          <a:solidFill>
                            <a:schemeClr val="dk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0</a:t>
                      </a:r>
                      <a:endParaRPr lang="nb-NO" sz="1050" kern="1200" dirty="0">
                        <a:solidFill>
                          <a:schemeClr val="dk1"/>
                        </a:solidFill>
                        <a:latin typeface="Calibri Light" panose="020F0302020204030204" pitchFamily="34" charset="0"/>
                        <a:ea typeface="+mn-ea"/>
                        <a:cs typeface="+mn-cs"/>
                      </a:endParaRPr>
                    </a:p>
                  </a:txBody>
                  <a:tcP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2" name="Bilde 1">
            <a:extLst>
              <a:ext uri="{FF2B5EF4-FFF2-40B4-BE49-F238E27FC236}">
                <a16:creationId xmlns:a16="http://schemas.microsoft.com/office/drawing/2014/main" id="{5B79BFA0-ABC3-5BE4-FAFB-2520471D863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26001" y="3302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ED2D0A56-5180-6F4A-EB20-CF9D58B3402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26001" y="1143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9731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48431041"/>
              </p:ext>
            </p:extLst>
          </p:nvPr>
        </p:nvGraphicFramePr>
        <p:xfrm>
          <a:off x="301494" y="1239286"/>
          <a:ext cx="4080228" cy="2527200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258559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9462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pPr marL="0" algn="l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Kartlagte objekter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457200" rtl="0" eaLnBrk="1" latinLnBrk="0" hangingPunct="1"/>
                      <a:r>
                        <a:rPr lang="nb-NO" sz="1200" b="1" kern="1200" dirty="0">
                          <a:solidFill>
                            <a:schemeClr val="lt1"/>
                          </a:solidFill>
                          <a:latin typeface="Calibri Light" panose="020F0302020204030204" pitchFamily="34" charset="0"/>
                          <a:ea typeface="+mn-ea"/>
                          <a:cs typeface="+mn-cs"/>
                        </a:rPr>
                        <a:t>12/2024 *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48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sp>
        <p:nvSpPr>
          <p:cNvPr id="5" name="TekstSylinder 7"/>
          <p:cNvSpPr txBox="1">
            <a:spLocks noChangeArrowheads="1"/>
          </p:cNvSpPr>
          <p:nvPr/>
        </p:nvSpPr>
        <p:spPr bwMode="auto">
          <a:xfrm>
            <a:off x="301494" y="159657"/>
            <a:ext cx="8420850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status 31.12.2024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3" name="TekstSylinder 2"/>
          <p:cNvSpPr txBox="1"/>
          <p:nvPr/>
        </p:nvSpPr>
        <p:spPr>
          <a:xfrm>
            <a:off x="219476" y="3843533"/>
            <a:ext cx="417006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Summen inneholder alle kategorier: Tilgjengelig, Delvis tilgjengelig, Ikke tilgjengelig og Ikke vurdert</a:t>
            </a:r>
          </a:p>
        </p:txBody>
      </p:sp>
      <p:sp>
        <p:nvSpPr>
          <p:cNvPr id="2" name="Rektangel 1"/>
          <p:cNvSpPr/>
          <p:nvPr/>
        </p:nvSpPr>
        <p:spPr>
          <a:xfrm>
            <a:off x="219476" y="4243643"/>
            <a:ext cx="4406976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friluftskartlegging</a:t>
            </a:r>
            <a:endParaRPr lang="nb-NO" dirty="0"/>
          </a:p>
        </p:txBody>
      </p:sp>
      <p:pic>
        <p:nvPicPr>
          <p:cNvPr id="6" name="Bilde 5">
            <a:extLst>
              <a:ext uri="{FF2B5EF4-FFF2-40B4-BE49-F238E27FC236}">
                <a16:creationId xmlns:a16="http://schemas.microsoft.com/office/drawing/2014/main" id="{34982C22-9090-9429-54F8-04AEB9AF5D75}"/>
              </a:ext>
            </a:extLst>
          </p:cNvPr>
          <p:cNvPicPr>
            <a:picLocks/>
          </p:cNvPicPr>
          <p:nvPr/>
        </p:nvPicPr>
        <p:blipFill>
          <a:blip r:embed="rId2"/>
          <a:stretch>
            <a:fillRect/>
          </a:stretch>
        </p:blipFill>
        <p:spPr>
          <a:xfrm>
            <a:off x="5080000" y="101600"/>
            <a:ext cx="3568700" cy="546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288213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" name="Tabell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593296"/>
              </p:ext>
            </p:extLst>
          </p:nvPr>
        </p:nvGraphicFramePr>
        <p:xfrm>
          <a:off x="287338" y="1450176"/>
          <a:ext cx="4652106" cy="259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53943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19992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525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9504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727874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2020</a:t>
                      </a:r>
                    </a:p>
                  </a:txBody>
                  <a:tcPr>
                    <a:lnR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2021</a:t>
                      </a:r>
                    </a:p>
                  </a:txBody>
                  <a:tcPr>
                    <a:lnL w="1270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2022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200" dirty="0">
                          <a:latin typeface="Calibri Light" panose="020F0302020204030204" pitchFamily="34" charset="0"/>
                        </a:rPr>
                        <a:t>2023</a:t>
                      </a:r>
                    </a:p>
                  </a:txBody>
                  <a:tcPr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5160872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72062721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(antall)***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(meter)</a:t>
                      </a:r>
                    </a:p>
                  </a:txBody>
                  <a:tcP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0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0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8" name="Bilde 7"/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1711432"/>
            <a:ext cx="1587272" cy="1152000"/>
          </a:xfrm>
          <a:prstGeom prst="rect">
            <a:avLst/>
          </a:prstGeom>
        </p:spPr>
      </p:pic>
      <p:pic>
        <p:nvPicPr>
          <p:cNvPr id="6" name="Bilde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5694" y="474387"/>
            <a:ext cx="1371301" cy="1152000"/>
          </a:xfrm>
          <a:prstGeom prst="rect">
            <a:avLst/>
          </a:prstGeom>
        </p:spPr>
      </p:pic>
      <p:pic>
        <p:nvPicPr>
          <p:cNvPr id="4" name="Bilde 3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47086" y="4230643"/>
            <a:ext cx="1536000" cy="1152000"/>
          </a:xfrm>
          <a:prstGeom prst="rect">
            <a:avLst/>
          </a:prstGeom>
        </p:spPr>
      </p:pic>
      <p:pic>
        <p:nvPicPr>
          <p:cNvPr id="3" name="Bilde 2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434534" y="2967562"/>
            <a:ext cx="1372461" cy="1152000"/>
          </a:xfrm>
          <a:prstGeom prst="rect">
            <a:avLst/>
          </a:prstGeom>
        </p:spPr>
      </p:pic>
      <p:pic>
        <p:nvPicPr>
          <p:cNvPr id="11" name="Bilde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93007" y="1711432"/>
            <a:ext cx="1613988" cy="1152000"/>
          </a:xfrm>
          <a:prstGeom prst="rect">
            <a:avLst/>
          </a:prstGeom>
        </p:spPr>
      </p:pic>
      <p:sp>
        <p:nvSpPr>
          <p:cNvPr id="12" name="TekstSylinder 7"/>
          <p:cNvSpPr txBox="1">
            <a:spLocks noChangeArrowheads="1"/>
          </p:cNvSpPr>
          <p:nvPr/>
        </p:nvSpPr>
        <p:spPr bwMode="auto">
          <a:xfrm>
            <a:off x="301494" y="89917"/>
            <a:ext cx="8420850" cy="869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Kartlagte objekt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historikk (per </a:t>
            </a:r>
            <a:r>
              <a:rPr lang="nb-NO" sz="2000">
                <a:solidFill>
                  <a:srgbClr val="009E47"/>
                </a:solidFill>
                <a:cs typeface="Verdana"/>
              </a:rPr>
              <a:t>31.12.)**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5" name="Bilde 4"/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284501" y="4223692"/>
            <a:ext cx="1535999" cy="1152000"/>
          </a:xfrm>
          <a:prstGeom prst="rect">
            <a:avLst/>
          </a:prstGeom>
        </p:spPr>
      </p:pic>
      <p:pic>
        <p:nvPicPr>
          <p:cNvPr id="7" name="Bilde 6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521450" y="2966845"/>
            <a:ext cx="1744117" cy="1152000"/>
          </a:xfrm>
          <a:prstGeom prst="rect">
            <a:avLst/>
          </a:prstGeom>
        </p:spPr>
      </p:pic>
      <p:pic>
        <p:nvPicPr>
          <p:cNvPr id="14" name="Bilde 13"/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21450" y="441109"/>
            <a:ext cx="1536000" cy="1152000"/>
          </a:xfrm>
          <a:prstGeom prst="rect">
            <a:avLst/>
          </a:prstGeom>
        </p:spPr>
      </p:pic>
      <p:sp>
        <p:nvSpPr>
          <p:cNvPr id="13" name="TekstSylinder 12"/>
          <p:cNvSpPr txBox="1"/>
          <p:nvPr/>
        </p:nvSpPr>
        <p:spPr>
          <a:xfrm>
            <a:off x="223025" y="4050983"/>
            <a:ext cx="453712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** </a:t>
            </a:r>
            <a:r>
              <a:rPr lang="nb-NO" sz="1000" dirty="0" err="1">
                <a:solidFill>
                  <a:prstClr val="black"/>
                </a:solidFill>
                <a:latin typeface="Calibri Light" panose="020F0302020204030204" pitchFamily="34" charset="0"/>
              </a:rPr>
              <a:t>pga</a:t>
            </a:r>
            <a:r>
              <a:rPr lang="nb-NO" sz="1000" dirty="0">
                <a:solidFill>
                  <a:prstClr val="black"/>
                </a:solidFill>
                <a:latin typeface="Calibri Light" panose="020F0302020204030204" pitchFamily="34" charset="0"/>
              </a:rPr>
              <a:t> kommunesamslåing må vi begynne å med historikk på nytt i 2024</a:t>
            </a:r>
          </a:p>
          <a:p>
            <a:r>
              <a:rPr lang="nb-NO" sz="1000" dirty="0">
                <a:latin typeface="Calibri Light" panose="020F0302020204030204" pitchFamily="34" charset="0"/>
              </a:rPr>
              <a:t>*** Inneholder alle sittegrupper og benker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33994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6648261"/>
              </p:ext>
            </p:extLst>
          </p:nvPr>
        </p:nvGraphicFramePr>
        <p:xfrm>
          <a:off x="71438" y="1290758"/>
          <a:ext cx="3858216" cy="2957144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56843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76326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Manuell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 rullestol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 </a:t>
                      </a:r>
                      <a:r>
                        <a:rPr lang="nb-NO" sz="10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  <a:endParaRPr lang="nb-NO" sz="10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Baderampe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Grill-/Bålplass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9476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HC-parkeringsplass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71463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Parkeringsområde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pPr marL="0" marR="0" lvl="0" indent="0" algn="l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Sittegruppe (antall)**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1 920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65000"/>
                          <a:lumOff val="3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</a:tbl>
          </a:graphicData>
        </a:graphic>
      </p:graphicFrame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5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5" name="TekstSylinder 4"/>
          <p:cNvSpPr txBox="1"/>
          <p:nvPr/>
        </p:nvSpPr>
        <p:spPr>
          <a:xfrm>
            <a:off x="0" y="4281683"/>
            <a:ext cx="453712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** Inneholder alle sittegrupper og benker både fra tettsteds- og </a:t>
            </a:r>
            <a:r>
              <a:rPr lang="nb-NO" sz="1000" dirty="0" err="1">
                <a:latin typeface="Calibri Light" panose="020F0302020204030204" pitchFamily="34" charset="0"/>
              </a:rPr>
              <a:t>friluftskartlegging</a:t>
            </a:r>
            <a:endParaRPr lang="nb-NO" sz="1000" dirty="0">
              <a:latin typeface="Calibri Light" panose="020F0302020204030204" pitchFamily="34" charset="0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BB525066-9239-CA6F-A63C-B2047E765DD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4301" y="1333500"/>
            <a:ext cx="4766877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581926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7" name="Gruppe 26"/>
          <p:cNvGrpSpPr/>
          <p:nvPr/>
        </p:nvGrpSpPr>
        <p:grpSpPr>
          <a:xfrm>
            <a:off x="8362344" y="87116"/>
            <a:ext cx="720000" cy="720000"/>
            <a:chOff x="7950299" y="2866538"/>
            <a:chExt cx="759450" cy="720000"/>
          </a:xfrm>
        </p:grpSpPr>
        <p:pic>
          <p:nvPicPr>
            <p:cNvPr id="22" name="Bilde 21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7950299" y="2866538"/>
              <a:ext cx="759450" cy="720000"/>
            </a:xfrm>
            <a:prstGeom prst="rect">
              <a:avLst/>
            </a:prstGeom>
          </p:spPr>
        </p:pic>
        <p:pic>
          <p:nvPicPr>
            <p:cNvPr id="26" name="Bilde 25"/>
            <p:cNvPicPr>
              <a:picLocks noChangeAspect="1"/>
            </p:cNvPicPr>
            <p:nvPr/>
          </p:nvPicPr>
          <p:blipFill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l="29064" t="20543" r="30560" b="41084"/>
            <a:stretch/>
          </p:blipFill>
          <p:spPr>
            <a:xfrm>
              <a:off x="8000725" y="2918067"/>
              <a:ext cx="209228" cy="247973"/>
            </a:xfrm>
            <a:prstGeom prst="rect">
              <a:avLst/>
            </a:prstGeom>
          </p:spPr>
        </p:pic>
      </p:grpSp>
      <p:graphicFrame>
        <p:nvGraphicFramePr>
          <p:cNvPr id="15" name="Tabell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04707117"/>
              </p:ext>
            </p:extLst>
          </p:nvPr>
        </p:nvGraphicFramePr>
        <p:xfrm>
          <a:off x="71438" y="1452350"/>
          <a:ext cx="3852861" cy="1846792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28004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857605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9954">
                <a:tc gridSpan="4">
                  <a:txBody>
                    <a:bodyPr/>
                    <a:lstStyle/>
                    <a:p>
                      <a:r>
                        <a:rPr lang="nb-NO" sz="1200" dirty="0">
                          <a:latin typeface="Calibri Light" panose="020F0302020204030204" pitchFamily="34" charset="0"/>
                        </a:rPr>
                        <a:t>Elektrisk </a:t>
                      </a:r>
                      <a:r>
                        <a:rPr lang="nb-NO" sz="1200" baseline="0" dirty="0">
                          <a:latin typeface="Calibri Light" panose="020F0302020204030204" pitchFamily="34" charset="0"/>
                        </a:rPr>
                        <a:t>rullestol *</a:t>
                      </a:r>
                      <a:endParaRPr lang="nb-NO" sz="12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lang="nb-NO" sz="1000" dirty="0">
                        <a:latin typeface="Calibri Light" panose="020F0302020204030204" pitchFamily="34" charset="0"/>
                      </a:endParaRPr>
                    </a:p>
                  </a:txBody>
                  <a:tcPr anchor="b">
                    <a:solidFill>
                      <a:srgbClr val="89CD66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04373">
                <a:tc>
                  <a:txBody>
                    <a:bodyPr/>
                    <a:lstStyle/>
                    <a:p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Kartlagte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objekt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Delvis</a:t>
                      </a:r>
                      <a:r>
                        <a:rPr lang="nb-NO" sz="1100" baseline="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 tilgjengelig</a:t>
                      </a:r>
                      <a:endParaRPr lang="nb-NO" sz="1100" dirty="0">
                        <a:solidFill>
                          <a:schemeClr val="tx1">
                            <a:lumMod val="85000"/>
                            <a:lumOff val="15000"/>
                          </a:schemeClr>
                        </a:solidFill>
                        <a:latin typeface="Calibri Light" panose="020F0302020204030204" pitchFamily="34" charset="0"/>
                      </a:endParaRP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nb-NO" sz="11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Ikke tilgjengelig</a:t>
                      </a:r>
                    </a:p>
                  </a:txBody>
                  <a:tcPr anchor="b">
                    <a:lnL w="12700" cmpd="sng">
                      <a:noFill/>
                    </a:lnL>
                    <a:lnR w="12700" cmpd="sng">
                      <a:noFill/>
                    </a:lnR>
                    <a:lnT w="28575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rgbClr val="E2F3D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95899119"/>
                  </a:ext>
                </a:extLst>
              </a:tr>
              <a:tr h="245512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Fiskeplass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47072177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Gapahuk/Hytte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92976576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Toalett (antall)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52000">
                <a:tc>
                  <a:txBody>
                    <a:bodyPr/>
                    <a:lstStyle/>
                    <a:p>
                      <a:r>
                        <a:rPr lang="nb-NO" sz="1000" dirty="0">
                          <a:solidFill>
                            <a:schemeClr val="tx1">
                              <a:lumMod val="85000"/>
                              <a:lumOff val="15000"/>
                            </a:schemeClr>
                          </a:solidFill>
                          <a:latin typeface="Calibri Light" panose="020F0302020204030204" pitchFamily="34" charset="0"/>
                        </a:rPr>
                        <a:t>Turvei (m)</a:t>
                      </a: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0</a:t>
                      </a: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24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nb-NO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 Light" panose="020F0302020204030204" pitchFamily="34" charset="0"/>
                        </a:rPr>
                        <a:t>1 896</a:t>
                      </a:r>
                      <a:endParaRPr lang="nb-NO" sz="1100" b="0" i="0" u="none" strike="noStrike" dirty="0">
                        <a:solidFill>
                          <a:srgbClr val="000000"/>
                        </a:solidFill>
                        <a:effectLst/>
                        <a:latin typeface="Calibri Light" panose="020F0302020204030204" pitchFamily="34" charset="0"/>
                      </a:endParaRPr>
                    </a:p>
                  </a:txBody>
                  <a:tcPr marL="7620" marR="7620" marT="7620" marB="0" anchor="ctr">
                    <a:lnL w="12700" cmpd="sng">
                      <a:noFill/>
                    </a:lnL>
                    <a:lnR w="12700" cmpd="sng">
                      <a:noFill/>
                    </a:lnR>
                    <a:lnT w="6350" cap="flat" cmpd="sng" algn="ctr">
                      <a:solidFill>
                        <a:schemeClr val="tx1">
                          <a:lumMod val="85000"/>
                          <a:lumOff val="15000"/>
                        </a:schemeClr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</a:tbl>
          </a:graphicData>
        </a:graphic>
      </p:graphicFrame>
      <p:sp>
        <p:nvSpPr>
          <p:cNvPr id="7" name="TekstSylinder 7"/>
          <p:cNvSpPr txBox="1">
            <a:spLocks noChangeArrowheads="1"/>
          </p:cNvSpPr>
          <p:nvPr/>
        </p:nvSpPr>
        <p:spPr bwMode="auto">
          <a:xfrm>
            <a:off x="301494" y="79559"/>
            <a:ext cx="8420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– tilgjengelighetsvurdering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71438" y="3342969"/>
            <a:ext cx="35640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000" dirty="0">
                <a:latin typeface="Calibri Light" panose="020F0302020204030204" pitchFamily="34" charset="0"/>
              </a:rPr>
              <a:t>* </a:t>
            </a:r>
            <a:r>
              <a:rPr lang="nb-NO" sz="1000">
                <a:latin typeface="Calibri Light" panose="020F0302020204030204" pitchFamily="34" charset="0"/>
              </a:rPr>
              <a:t>Det vises </a:t>
            </a:r>
            <a:r>
              <a:rPr lang="nb-NO" sz="1000" dirty="0">
                <a:latin typeface="Calibri Light" panose="020F0302020204030204" pitchFamily="34" charset="0"/>
              </a:rPr>
              <a:t>bare objekter med avvikende krav for el. rullestol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364550FA-E8D0-AF2B-B38A-EB6738EE40D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24301" y="1333500"/>
            <a:ext cx="4775423" cy="3099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320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kstSylinder 6"/>
          <p:cNvSpPr txBox="1"/>
          <p:nvPr/>
        </p:nvSpPr>
        <p:spPr>
          <a:xfrm>
            <a:off x="4582499" y="1434168"/>
            <a:ext cx="4269237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fiskeplass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fast/tre og jevnt, plankeavstand ≤ 1cm ved tre dekke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Stoppkant ≥ 10cm</a:t>
            </a:r>
          </a:p>
        </p:txBody>
      </p:sp>
      <p:sp>
        <p:nvSpPr>
          <p:cNvPr id="10" name="TekstSylinder 9"/>
          <p:cNvSpPr txBox="1"/>
          <p:nvPr/>
        </p:nvSpPr>
        <p:spPr>
          <a:xfrm>
            <a:off x="4582499" y="3416650"/>
            <a:ext cx="4269237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gapahuk/hytte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</a:t>
            </a:r>
          </a:p>
        </p:txBody>
      </p:sp>
      <p:pic>
        <p:nvPicPr>
          <p:cNvPr id="13" name="Bilde 12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4" name="TekstSylinder 7"/>
          <p:cNvSpPr txBox="1">
            <a:spLocks noChangeArrowheads="1"/>
          </p:cNvSpPr>
          <p:nvPr/>
        </p:nvSpPr>
        <p:spPr bwMode="auto">
          <a:xfrm>
            <a:off x="301494" y="181429"/>
            <a:ext cx="8420850" cy="778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C27A877C-60DD-F308-A4DC-0FDA09D35C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4058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45AAE210-E042-4610-BA3B-550902EE39B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0629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82231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kstSylinder 12"/>
          <p:cNvSpPr txBox="1"/>
          <p:nvPr/>
        </p:nvSpPr>
        <p:spPr>
          <a:xfrm>
            <a:off x="4577482" y="1703455"/>
            <a:ext cx="42692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grill-/bålplass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77482" y="3410169"/>
            <a:ext cx="457407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sittegruppe (tettsted og friluft)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Helning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Høyde benk 45 – 50 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Armlener og Ryggstøtte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Bord: fri høyde 67-75cm, </a:t>
            </a:r>
            <a:r>
              <a:rPr lang="nb-NO" sz="12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utstikk</a:t>
            </a: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 ≥ 50cm  </a:t>
            </a:r>
          </a:p>
        </p:txBody>
      </p:sp>
      <p:pic>
        <p:nvPicPr>
          <p:cNvPr id="10" name="Bilde 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</a:p>
        </p:txBody>
      </p:sp>
      <p:sp>
        <p:nvSpPr>
          <p:cNvPr id="7" name="TekstSylinder 6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E83196F1-A3F2-CBD8-BE78-80A492E290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71851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199BF419-8337-CE23-9B1D-FB119E2799C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71851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52444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kstSylinder 9"/>
          <p:cNvSpPr txBox="1"/>
          <p:nvPr/>
        </p:nvSpPr>
        <p:spPr>
          <a:xfrm>
            <a:off x="4580208" y="1615276"/>
            <a:ext cx="2929849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parkeringsområder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5% av alle parkeringsplasser må være HC-plasser, men minst 1</a:t>
            </a:r>
          </a:p>
        </p:txBody>
      </p:sp>
      <p:sp>
        <p:nvSpPr>
          <p:cNvPr id="15" name="TekstSylinder 14"/>
          <p:cNvSpPr txBox="1"/>
          <p:nvPr/>
        </p:nvSpPr>
        <p:spPr>
          <a:xfrm>
            <a:off x="4580208" y="3504634"/>
            <a:ext cx="299030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HC-parkeringsplasser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Størrelse: 450m x 600m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Markering: skilt og avgrensing på bakken</a:t>
            </a:r>
          </a:p>
        </p:txBody>
      </p:sp>
      <p:pic>
        <p:nvPicPr>
          <p:cNvPr id="14" name="Bilde 13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8" name="TekstSylinder 7"/>
          <p:cNvSpPr txBox="1">
            <a:spLocks noChangeArrowheads="1"/>
          </p:cNvSpPr>
          <p:nvPr/>
        </p:nvSpPr>
        <p:spPr bwMode="auto">
          <a:xfrm>
            <a:off x="301494" y="145143"/>
            <a:ext cx="8420850" cy="8146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sp>
        <p:nvSpPr>
          <p:cNvPr id="8" name="TekstSylinder 7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AD0DC68A-50A8-C7B6-34AC-D41A4BF9601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56AC1FC2-C4E8-23D4-DD2C-B8362C45164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5284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7035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kstSylinder 13"/>
          <p:cNvSpPr txBox="1"/>
          <p:nvPr/>
        </p:nvSpPr>
        <p:spPr>
          <a:xfrm>
            <a:off x="6513225" y="5322453"/>
            <a:ext cx="264020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nb-NO" sz="1200" baseline="300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*</a:t>
            </a:r>
            <a:r>
              <a:rPr lang="nb-NO" sz="11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Utvalg av krav basert på NS 11005:2011</a:t>
            </a:r>
          </a:p>
        </p:txBody>
      </p:sp>
      <p:sp>
        <p:nvSpPr>
          <p:cNvPr id="8" name="TekstSylinder 7"/>
          <p:cNvSpPr txBox="1"/>
          <p:nvPr/>
        </p:nvSpPr>
        <p:spPr>
          <a:xfrm>
            <a:off x="4582499" y="1426914"/>
            <a:ext cx="4456088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toalett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Inngang: dørbredde ≥ 86cm, terskelhøyde ≤ 2,5cm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Rampe: Håndlist begge sider, to håndlist: høyde 85-95cm og 65-75cm, en håndlist: 75-85cm, eller bredde ≥ 90cm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Snusirkel ≥ 150 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WC = tilgjengelig (snusirkel, handstøtte, fri sideareal rundt WC)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Servant = tilgjengelig (høyde servant under- og overkant)</a:t>
            </a:r>
          </a:p>
        </p:txBody>
      </p:sp>
      <p:sp>
        <p:nvSpPr>
          <p:cNvPr id="13" name="TekstSylinder 12"/>
          <p:cNvSpPr txBox="1"/>
          <p:nvPr/>
        </p:nvSpPr>
        <p:spPr>
          <a:xfrm>
            <a:off x="4582499" y="3322309"/>
            <a:ext cx="445608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b-NO" sz="1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Krav for turveier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Bredde ≥ 180cm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Dekke: fast og jevnt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Tverfall ≤ 2,9°</a:t>
            </a:r>
          </a:p>
          <a:p>
            <a:pPr marL="285750" indent="-285750">
              <a:buFont typeface="Calibri Light" panose="020F0302020204030204" pitchFamily="34" charset="0"/>
              <a:buChar char="−"/>
            </a:pPr>
            <a:r>
              <a:rPr lang="nb-NO" sz="1200" dirty="0">
                <a:solidFill>
                  <a:schemeClr val="tx1">
                    <a:lumMod val="85000"/>
                    <a:lumOff val="15000"/>
                  </a:schemeClr>
                </a:solidFill>
                <a:latin typeface="Calibri Light" panose="020F0302020204030204" pitchFamily="34" charset="0"/>
              </a:rPr>
              <a:t>Stigning ≤ 3,8°</a:t>
            </a:r>
          </a:p>
        </p:txBody>
      </p:sp>
      <p:pic>
        <p:nvPicPr>
          <p:cNvPr id="12" name="Bilde 1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362344" y="87116"/>
            <a:ext cx="720000" cy="682599"/>
          </a:xfrm>
          <a:prstGeom prst="rect">
            <a:avLst/>
          </a:prstGeom>
        </p:spPr>
      </p:pic>
      <p:sp>
        <p:nvSpPr>
          <p:cNvPr id="16" name="TekstSylinder 7"/>
          <p:cNvSpPr txBox="1">
            <a:spLocks noChangeArrowheads="1"/>
          </p:cNvSpPr>
          <p:nvPr/>
        </p:nvSpPr>
        <p:spPr bwMode="auto">
          <a:xfrm>
            <a:off x="301494" y="87117"/>
            <a:ext cx="8420850" cy="872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b">
            <a:noAutofit/>
          </a:bodyPr>
          <a:lstStyle/>
          <a:p>
            <a:pPr lvl="0"/>
            <a:r>
              <a:rPr lang="nb-NO" sz="2800" dirty="0">
                <a:solidFill>
                  <a:srgbClr val="009E47"/>
                </a:solidFill>
                <a:cs typeface="Verdana"/>
              </a:rPr>
              <a:t>Rullestolbrukere </a:t>
            </a:r>
            <a:br>
              <a:rPr lang="nb-NO" sz="2800" dirty="0">
                <a:solidFill>
                  <a:srgbClr val="009E47"/>
                </a:solidFill>
                <a:cs typeface="Verdana"/>
              </a:rPr>
            </a:br>
            <a:r>
              <a:rPr lang="nb-NO" sz="2000" dirty="0">
                <a:solidFill>
                  <a:srgbClr val="009E47"/>
                </a:solidFill>
                <a:cs typeface="Verdana"/>
              </a:rPr>
              <a:t>– andel objekt som tilfredsstiller krav</a:t>
            </a:r>
            <a:r>
              <a:rPr lang="nb-NO" sz="2000" baseline="30000" dirty="0">
                <a:solidFill>
                  <a:srgbClr val="009E47"/>
                </a:solidFill>
                <a:cs typeface="Verdana"/>
              </a:rPr>
              <a:t>*</a:t>
            </a:r>
            <a:endParaRPr lang="nb-NO" sz="2000" dirty="0">
              <a:solidFill>
                <a:srgbClr val="009E47"/>
              </a:solidFill>
              <a:cs typeface="Verdana"/>
            </a:endParaRPr>
          </a:p>
        </p:txBody>
      </p:sp>
      <p:pic>
        <p:nvPicPr>
          <p:cNvPr id="2" name="Bilde 1">
            <a:extLst>
              <a:ext uri="{FF2B5EF4-FFF2-40B4-BE49-F238E27FC236}">
                <a16:creationId xmlns:a16="http://schemas.microsoft.com/office/drawing/2014/main" id="{54020E5D-5EE1-94AC-170F-C239F32FFDB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4001" y="1016001"/>
            <a:ext cx="3385284" cy="2060575"/>
          </a:xfrm>
          <a:prstGeom prst="rect">
            <a:avLst/>
          </a:prstGeom>
        </p:spPr>
      </p:pic>
      <p:pic>
        <p:nvPicPr>
          <p:cNvPr id="3" name="Bilde 2">
            <a:extLst>
              <a:ext uri="{FF2B5EF4-FFF2-40B4-BE49-F238E27FC236}">
                <a16:creationId xmlns:a16="http://schemas.microsoft.com/office/drawing/2014/main" id="{094C9BAE-14EE-630A-352B-1C9774DC2A6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54001" y="3175001"/>
            <a:ext cx="3384058" cy="20605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8768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Kartverket">
  <a:themeElements>
    <a:clrScheme name="Kartverket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B00736"/>
      </a:accent1>
      <a:accent2>
        <a:srgbClr val="DD5D26"/>
      </a:accent2>
      <a:accent3>
        <a:srgbClr val="EC9E25"/>
      </a:accent3>
      <a:accent4>
        <a:srgbClr val="6D3B7D"/>
      </a:accent4>
      <a:accent5>
        <a:srgbClr val="6F7371"/>
      </a:accent5>
      <a:accent6>
        <a:srgbClr val="5781A8"/>
      </a:accent6>
      <a:hlink>
        <a:srgbClr val="9CC52D"/>
      </a:hlink>
      <a:folHlink>
        <a:srgbClr val="0092C9"/>
      </a:folHlink>
    </a:clrScheme>
    <a:fontScheme name="Kartverket">
      <a:majorFont>
        <a:latin typeface="Verdan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Verdana"/>
        <a:ea typeface=""/>
        <a:cs typeface=""/>
        <a:font script="Jpan" typeface="ＭＳ Ｐ明朝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gradFill flip="none" rotWithShape="1">
          <a:gsLst>
            <a:gs pos="96000">
              <a:srgbClr val="F4F1F1"/>
            </a:gs>
            <a:gs pos="100000">
              <a:srgbClr val="EDEBE8"/>
            </a:gs>
          </a:gsLst>
          <a:path path="rect">
            <a:fillToRect r="100000" b="100000"/>
          </a:path>
          <a:tileRect l="-100000" t="-100000"/>
        </a:gradFill>
        <a:ln>
          <a:solidFill>
            <a:srgbClr val="D2CFC9">
              <a:alpha val="52000"/>
            </a:srgbClr>
          </a:solidFill>
        </a:ln>
        <a:effectLst/>
      </a:spPr>
      <a:bodyPr rtlCol="0" anchor="ctr"/>
      <a:lstStyle>
        <a:defPPr algn="ctr">
          <a:defRPr dirty="0">
            <a:solidFill>
              <a:schemeClr val="tx1"/>
            </a:solidFill>
            <a:latin typeface="Verdana"/>
          </a:defRPr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29414</TotalTime>
  <Words>760</Words>
  <Application>Microsoft Office PowerPoint</Application>
  <PresentationFormat>Skjermfremvisning (16:10)</PresentationFormat>
  <Paragraphs>222</Paragraphs>
  <Slides>11</Slides>
  <Notes>8</Notes>
  <HiddenSlides>0</HiddenSlides>
  <MMClips>0</MMClips>
  <ScaleCrop>false</ScaleCrop>
  <HeadingPairs>
    <vt:vector size="6" baseType="variant">
      <vt:variant>
        <vt:lpstr>Brukte skrifter</vt:lpstr>
      </vt:variant>
      <vt:variant>
        <vt:i4>4</vt:i4>
      </vt:variant>
      <vt:variant>
        <vt:lpstr>Tema</vt:lpstr>
      </vt:variant>
      <vt:variant>
        <vt:i4>1</vt:i4>
      </vt:variant>
      <vt:variant>
        <vt:lpstr>Lysbildetitler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Verdana</vt:lpstr>
      <vt:lpstr>Kartverket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  <vt:lpstr>PowerPoint-presentasjon</vt:lpstr>
    </vt:vector>
  </TitlesOfParts>
  <Company>Statens kartverk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Lysbilde 1</dc:title>
  <dc:creator>falkat</dc:creator>
  <cp:lastModifiedBy>Kathrin Bögelsack</cp:lastModifiedBy>
  <cp:revision>571</cp:revision>
  <cp:lastPrinted>2017-07-27T06:02:26Z</cp:lastPrinted>
  <dcterms:created xsi:type="dcterms:W3CDTF">2012-04-19T09:19:28Z</dcterms:created>
  <dcterms:modified xsi:type="dcterms:W3CDTF">2025-04-09T12:00:14Z</dcterms:modified>
</cp:coreProperties>
</file>