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861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751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6666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00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650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3594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0914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65869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98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3102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7645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3B44-4091-4680-8F46-48F7F1204590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90E53-9C6E-4CAB-B29F-8916D11E57D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856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8050" y="0"/>
            <a:ext cx="529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887788" y="620713"/>
            <a:ext cx="4494213" cy="5611813"/>
            <a:chOff x="2449" y="391"/>
            <a:chExt cx="2831" cy="3535"/>
          </a:xfrm>
        </p:grpSpPr>
        <p:sp>
          <p:nvSpPr>
            <p:cNvPr id="1136" name="Freeform 5"/>
            <p:cNvSpPr>
              <a:spLocks/>
            </p:cNvSpPr>
            <p:nvPr/>
          </p:nvSpPr>
          <p:spPr bwMode="auto">
            <a:xfrm>
              <a:off x="3221" y="3402"/>
              <a:ext cx="60" cy="85"/>
            </a:xfrm>
            <a:custGeom>
              <a:avLst/>
              <a:gdLst>
                <a:gd name="T0" fmla="*/ 28 w 60"/>
                <a:gd name="T1" fmla="*/ 0 h 85"/>
                <a:gd name="T2" fmla="*/ 30 w 60"/>
                <a:gd name="T3" fmla="*/ 3 h 85"/>
                <a:gd name="T4" fmla="*/ 38 w 60"/>
                <a:gd name="T5" fmla="*/ 7 h 85"/>
                <a:gd name="T6" fmla="*/ 38 w 60"/>
                <a:gd name="T7" fmla="*/ 11 h 85"/>
                <a:gd name="T8" fmla="*/ 40 w 60"/>
                <a:gd name="T9" fmla="*/ 15 h 85"/>
                <a:gd name="T10" fmla="*/ 44 w 60"/>
                <a:gd name="T11" fmla="*/ 19 h 85"/>
                <a:gd name="T12" fmla="*/ 45 w 60"/>
                <a:gd name="T13" fmla="*/ 26 h 85"/>
                <a:gd name="T14" fmla="*/ 45 w 60"/>
                <a:gd name="T15" fmla="*/ 30 h 85"/>
                <a:gd name="T16" fmla="*/ 48 w 60"/>
                <a:gd name="T17" fmla="*/ 37 h 85"/>
                <a:gd name="T18" fmla="*/ 55 w 60"/>
                <a:gd name="T19" fmla="*/ 43 h 85"/>
                <a:gd name="T20" fmla="*/ 58 w 60"/>
                <a:gd name="T21" fmla="*/ 44 h 85"/>
                <a:gd name="T22" fmla="*/ 59 w 60"/>
                <a:gd name="T23" fmla="*/ 45 h 85"/>
                <a:gd name="T24" fmla="*/ 60 w 60"/>
                <a:gd name="T25" fmla="*/ 52 h 85"/>
                <a:gd name="T26" fmla="*/ 59 w 60"/>
                <a:gd name="T27" fmla="*/ 52 h 85"/>
                <a:gd name="T28" fmla="*/ 58 w 60"/>
                <a:gd name="T29" fmla="*/ 54 h 85"/>
                <a:gd name="T30" fmla="*/ 58 w 60"/>
                <a:gd name="T31" fmla="*/ 56 h 85"/>
                <a:gd name="T32" fmla="*/ 56 w 60"/>
                <a:gd name="T33" fmla="*/ 59 h 85"/>
                <a:gd name="T34" fmla="*/ 53 w 60"/>
                <a:gd name="T35" fmla="*/ 69 h 85"/>
                <a:gd name="T36" fmla="*/ 56 w 60"/>
                <a:gd name="T37" fmla="*/ 82 h 85"/>
                <a:gd name="T38" fmla="*/ 56 w 60"/>
                <a:gd name="T39" fmla="*/ 84 h 85"/>
                <a:gd name="T40" fmla="*/ 49 w 60"/>
                <a:gd name="T41" fmla="*/ 85 h 85"/>
                <a:gd name="T42" fmla="*/ 45 w 60"/>
                <a:gd name="T43" fmla="*/ 85 h 85"/>
                <a:gd name="T44" fmla="*/ 43 w 60"/>
                <a:gd name="T45" fmla="*/ 85 h 85"/>
                <a:gd name="T46" fmla="*/ 38 w 60"/>
                <a:gd name="T47" fmla="*/ 84 h 85"/>
                <a:gd name="T48" fmla="*/ 36 w 60"/>
                <a:gd name="T49" fmla="*/ 82 h 85"/>
                <a:gd name="T50" fmla="*/ 33 w 60"/>
                <a:gd name="T51" fmla="*/ 81 h 85"/>
                <a:gd name="T52" fmla="*/ 34 w 60"/>
                <a:gd name="T53" fmla="*/ 78 h 85"/>
                <a:gd name="T54" fmla="*/ 36 w 60"/>
                <a:gd name="T55" fmla="*/ 74 h 85"/>
                <a:gd name="T56" fmla="*/ 33 w 60"/>
                <a:gd name="T57" fmla="*/ 67 h 85"/>
                <a:gd name="T58" fmla="*/ 33 w 60"/>
                <a:gd name="T59" fmla="*/ 63 h 85"/>
                <a:gd name="T60" fmla="*/ 26 w 60"/>
                <a:gd name="T61" fmla="*/ 60 h 85"/>
                <a:gd name="T62" fmla="*/ 23 w 60"/>
                <a:gd name="T63" fmla="*/ 59 h 85"/>
                <a:gd name="T64" fmla="*/ 22 w 60"/>
                <a:gd name="T65" fmla="*/ 58 h 85"/>
                <a:gd name="T66" fmla="*/ 18 w 60"/>
                <a:gd name="T67" fmla="*/ 62 h 85"/>
                <a:gd name="T68" fmla="*/ 18 w 60"/>
                <a:gd name="T69" fmla="*/ 58 h 85"/>
                <a:gd name="T70" fmla="*/ 17 w 60"/>
                <a:gd name="T71" fmla="*/ 56 h 85"/>
                <a:gd name="T72" fmla="*/ 17 w 60"/>
                <a:gd name="T73" fmla="*/ 55 h 85"/>
                <a:gd name="T74" fmla="*/ 18 w 60"/>
                <a:gd name="T75" fmla="*/ 51 h 85"/>
                <a:gd name="T76" fmla="*/ 14 w 60"/>
                <a:gd name="T77" fmla="*/ 43 h 85"/>
                <a:gd name="T78" fmla="*/ 13 w 60"/>
                <a:gd name="T79" fmla="*/ 40 h 85"/>
                <a:gd name="T80" fmla="*/ 0 w 60"/>
                <a:gd name="T81" fmla="*/ 29 h 85"/>
                <a:gd name="T82" fmla="*/ 15 w 60"/>
                <a:gd name="T83" fmla="*/ 15 h 85"/>
                <a:gd name="T84" fmla="*/ 14 w 60"/>
                <a:gd name="T85" fmla="*/ 4 h 85"/>
                <a:gd name="T86" fmla="*/ 17 w 60"/>
                <a:gd name="T87" fmla="*/ 0 h 85"/>
                <a:gd name="T88" fmla="*/ 28 w 60"/>
                <a:gd name="T8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" h="85">
                  <a:moveTo>
                    <a:pt x="28" y="0"/>
                  </a:moveTo>
                  <a:lnTo>
                    <a:pt x="30" y="3"/>
                  </a:lnTo>
                  <a:lnTo>
                    <a:pt x="38" y="7"/>
                  </a:lnTo>
                  <a:lnTo>
                    <a:pt x="38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5" y="26"/>
                  </a:lnTo>
                  <a:lnTo>
                    <a:pt x="45" y="30"/>
                  </a:lnTo>
                  <a:lnTo>
                    <a:pt x="48" y="37"/>
                  </a:lnTo>
                  <a:lnTo>
                    <a:pt x="55" y="43"/>
                  </a:lnTo>
                  <a:lnTo>
                    <a:pt x="58" y="44"/>
                  </a:lnTo>
                  <a:lnTo>
                    <a:pt x="59" y="45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8" y="54"/>
                  </a:lnTo>
                  <a:lnTo>
                    <a:pt x="58" y="56"/>
                  </a:lnTo>
                  <a:lnTo>
                    <a:pt x="56" y="59"/>
                  </a:lnTo>
                  <a:lnTo>
                    <a:pt x="53" y="69"/>
                  </a:lnTo>
                  <a:lnTo>
                    <a:pt x="56" y="82"/>
                  </a:lnTo>
                  <a:lnTo>
                    <a:pt x="56" y="84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3" y="85"/>
                  </a:lnTo>
                  <a:lnTo>
                    <a:pt x="38" y="84"/>
                  </a:lnTo>
                  <a:lnTo>
                    <a:pt x="36" y="82"/>
                  </a:lnTo>
                  <a:lnTo>
                    <a:pt x="33" y="81"/>
                  </a:lnTo>
                  <a:lnTo>
                    <a:pt x="34" y="78"/>
                  </a:lnTo>
                  <a:lnTo>
                    <a:pt x="36" y="74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26" y="60"/>
                  </a:lnTo>
                  <a:lnTo>
                    <a:pt x="23" y="59"/>
                  </a:lnTo>
                  <a:lnTo>
                    <a:pt x="22" y="58"/>
                  </a:lnTo>
                  <a:lnTo>
                    <a:pt x="18" y="62"/>
                  </a:lnTo>
                  <a:lnTo>
                    <a:pt x="18" y="58"/>
                  </a:lnTo>
                  <a:lnTo>
                    <a:pt x="17" y="56"/>
                  </a:lnTo>
                  <a:lnTo>
                    <a:pt x="17" y="55"/>
                  </a:lnTo>
                  <a:lnTo>
                    <a:pt x="18" y="51"/>
                  </a:lnTo>
                  <a:lnTo>
                    <a:pt x="14" y="43"/>
                  </a:lnTo>
                  <a:lnTo>
                    <a:pt x="13" y="40"/>
                  </a:lnTo>
                  <a:lnTo>
                    <a:pt x="0" y="29"/>
                  </a:lnTo>
                  <a:lnTo>
                    <a:pt x="15" y="15"/>
                  </a:lnTo>
                  <a:lnTo>
                    <a:pt x="14" y="4"/>
                  </a:lnTo>
                  <a:lnTo>
                    <a:pt x="1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7" name="Freeform 6"/>
            <p:cNvSpPr>
              <a:spLocks/>
            </p:cNvSpPr>
            <p:nvPr/>
          </p:nvSpPr>
          <p:spPr bwMode="auto">
            <a:xfrm>
              <a:off x="2868" y="2722"/>
              <a:ext cx="680" cy="766"/>
            </a:xfrm>
            <a:custGeom>
              <a:avLst/>
              <a:gdLst>
                <a:gd name="T0" fmla="*/ 659 w 680"/>
                <a:gd name="T1" fmla="*/ 335 h 766"/>
                <a:gd name="T2" fmla="*/ 634 w 680"/>
                <a:gd name="T3" fmla="*/ 312 h 766"/>
                <a:gd name="T4" fmla="*/ 616 w 680"/>
                <a:gd name="T5" fmla="*/ 300 h 766"/>
                <a:gd name="T6" fmla="*/ 592 w 680"/>
                <a:gd name="T7" fmla="*/ 270 h 766"/>
                <a:gd name="T8" fmla="*/ 597 w 680"/>
                <a:gd name="T9" fmla="*/ 236 h 766"/>
                <a:gd name="T10" fmla="*/ 604 w 680"/>
                <a:gd name="T11" fmla="*/ 203 h 766"/>
                <a:gd name="T12" fmla="*/ 608 w 680"/>
                <a:gd name="T13" fmla="*/ 174 h 766"/>
                <a:gd name="T14" fmla="*/ 615 w 680"/>
                <a:gd name="T15" fmla="*/ 139 h 766"/>
                <a:gd name="T16" fmla="*/ 597 w 680"/>
                <a:gd name="T17" fmla="*/ 114 h 766"/>
                <a:gd name="T18" fmla="*/ 548 w 680"/>
                <a:gd name="T19" fmla="*/ 101 h 766"/>
                <a:gd name="T20" fmla="*/ 520 w 680"/>
                <a:gd name="T21" fmla="*/ 76 h 766"/>
                <a:gd name="T22" fmla="*/ 492 w 680"/>
                <a:gd name="T23" fmla="*/ 41 h 766"/>
                <a:gd name="T24" fmla="*/ 456 w 680"/>
                <a:gd name="T25" fmla="*/ 4 h 766"/>
                <a:gd name="T26" fmla="*/ 361 w 680"/>
                <a:gd name="T27" fmla="*/ 0 h 766"/>
                <a:gd name="T28" fmla="*/ 349 w 680"/>
                <a:gd name="T29" fmla="*/ 68 h 766"/>
                <a:gd name="T30" fmla="*/ 308 w 680"/>
                <a:gd name="T31" fmla="*/ 102 h 766"/>
                <a:gd name="T32" fmla="*/ 263 w 680"/>
                <a:gd name="T33" fmla="*/ 94 h 766"/>
                <a:gd name="T34" fmla="*/ 172 w 680"/>
                <a:gd name="T35" fmla="*/ 67 h 766"/>
                <a:gd name="T36" fmla="*/ 100 w 680"/>
                <a:gd name="T37" fmla="*/ 93 h 766"/>
                <a:gd name="T38" fmla="*/ 41 w 680"/>
                <a:gd name="T39" fmla="*/ 113 h 766"/>
                <a:gd name="T40" fmla="*/ 0 w 680"/>
                <a:gd name="T41" fmla="*/ 139 h 766"/>
                <a:gd name="T42" fmla="*/ 4 w 680"/>
                <a:gd name="T43" fmla="*/ 174 h 766"/>
                <a:gd name="T44" fmla="*/ 37 w 680"/>
                <a:gd name="T45" fmla="*/ 219 h 766"/>
                <a:gd name="T46" fmla="*/ 62 w 680"/>
                <a:gd name="T47" fmla="*/ 273 h 766"/>
                <a:gd name="T48" fmla="*/ 93 w 680"/>
                <a:gd name="T49" fmla="*/ 279 h 766"/>
                <a:gd name="T50" fmla="*/ 82 w 680"/>
                <a:gd name="T51" fmla="*/ 318 h 766"/>
                <a:gd name="T52" fmla="*/ 75 w 680"/>
                <a:gd name="T53" fmla="*/ 350 h 766"/>
                <a:gd name="T54" fmla="*/ 67 w 680"/>
                <a:gd name="T55" fmla="*/ 375 h 766"/>
                <a:gd name="T56" fmla="*/ 130 w 680"/>
                <a:gd name="T57" fmla="*/ 435 h 766"/>
                <a:gd name="T58" fmla="*/ 164 w 680"/>
                <a:gd name="T59" fmla="*/ 461 h 766"/>
                <a:gd name="T60" fmla="*/ 217 w 680"/>
                <a:gd name="T61" fmla="*/ 509 h 766"/>
                <a:gd name="T62" fmla="*/ 232 w 680"/>
                <a:gd name="T63" fmla="*/ 564 h 766"/>
                <a:gd name="T64" fmla="*/ 276 w 680"/>
                <a:gd name="T65" fmla="*/ 584 h 766"/>
                <a:gd name="T66" fmla="*/ 281 w 680"/>
                <a:gd name="T67" fmla="*/ 558 h 766"/>
                <a:gd name="T68" fmla="*/ 319 w 680"/>
                <a:gd name="T69" fmla="*/ 573 h 766"/>
                <a:gd name="T70" fmla="*/ 347 w 680"/>
                <a:gd name="T71" fmla="*/ 627 h 766"/>
                <a:gd name="T72" fmla="*/ 387 w 680"/>
                <a:gd name="T73" fmla="*/ 626 h 766"/>
                <a:gd name="T74" fmla="*/ 385 w 680"/>
                <a:gd name="T75" fmla="*/ 600 h 766"/>
                <a:gd name="T76" fmla="*/ 420 w 680"/>
                <a:gd name="T77" fmla="*/ 592 h 766"/>
                <a:gd name="T78" fmla="*/ 450 w 680"/>
                <a:gd name="T79" fmla="*/ 559 h 766"/>
                <a:gd name="T80" fmla="*/ 481 w 680"/>
                <a:gd name="T81" fmla="*/ 629 h 766"/>
                <a:gd name="T82" fmla="*/ 499 w 680"/>
                <a:gd name="T83" fmla="*/ 671 h 766"/>
                <a:gd name="T84" fmla="*/ 522 w 680"/>
                <a:gd name="T85" fmla="*/ 699 h 766"/>
                <a:gd name="T86" fmla="*/ 526 w 680"/>
                <a:gd name="T87" fmla="*/ 744 h 766"/>
                <a:gd name="T88" fmla="*/ 536 w 680"/>
                <a:gd name="T89" fmla="*/ 762 h 766"/>
                <a:gd name="T90" fmla="*/ 543 w 680"/>
                <a:gd name="T91" fmla="*/ 755 h 766"/>
                <a:gd name="T92" fmla="*/ 559 w 680"/>
                <a:gd name="T93" fmla="*/ 757 h 766"/>
                <a:gd name="T94" fmla="*/ 580 w 680"/>
                <a:gd name="T95" fmla="*/ 750 h 766"/>
                <a:gd name="T96" fmla="*/ 601 w 680"/>
                <a:gd name="T97" fmla="*/ 731 h 766"/>
                <a:gd name="T98" fmla="*/ 620 w 680"/>
                <a:gd name="T99" fmla="*/ 702 h 766"/>
                <a:gd name="T100" fmla="*/ 627 w 680"/>
                <a:gd name="T101" fmla="*/ 676 h 766"/>
                <a:gd name="T102" fmla="*/ 623 w 680"/>
                <a:gd name="T103" fmla="*/ 646 h 766"/>
                <a:gd name="T104" fmla="*/ 637 w 680"/>
                <a:gd name="T105" fmla="*/ 622 h 766"/>
                <a:gd name="T106" fmla="*/ 637 w 680"/>
                <a:gd name="T107" fmla="*/ 589 h 766"/>
                <a:gd name="T108" fmla="*/ 629 w 680"/>
                <a:gd name="T109" fmla="*/ 558 h 766"/>
                <a:gd name="T110" fmla="*/ 612 w 680"/>
                <a:gd name="T111" fmla="*/ 528 h 766"/>
                <a:gd name="T112" fmla="*/ 607 w 680"/>
                <a:gd name="T113" fmla="*/ 495 h 766"/>
                <a:gd name="T114" fmla="*/ 597 w 680"/>
                <a:gd name="T115" fmla="*/ 468 h 766"/>
                <a:gd name="T116" fmla="*/ 615 w 680"/>
                <a:gd name="T117" fmla="*/ 451 h 766"/>
                <a:gd name="T118" fmla="*/ 645 w 680"/>
                <a:gd name="T119" fmla="*/ 451 h 766"/>
                <a:gd name="T120" fmla="*/ 656 w 680"/>
                <a:gd name="T121" fmla="*/ 436 h 766"/>
                <a:gd name="T122" fmla="*/ 671 w 680"/>
                <a:gd name="T123" fmla="*/ 406 h 766"/>
                <a:gd name="T124" fmla="*/ 679 w 680"/>
                <a:gd name="T125" fmla="*/ 378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0" h="766">
                  <a:moveTo>
                    <a:pt x="676" y="365"/>
                  </a:moveTo>
                  <a:lnTo>
                    <a:pt x="672" y="357"/>
                  </a:lnTo>
                  <a:lnTo>
                    <a:pt x="668" y="350"/>
                  </a:lnTo>
                  <a:lnTo>
                    <a:pt x="664" y="346"/>
                  </a:lnTo>
                  <a:lnTo>
                    <a:pt x="663" y="342"/>
                  </a:lnTo>
                  <a:lnTo>
                    <a:pt x="663" y="342"/>
                  </a:lnTo>
                  <a:lnTo>
                    <a:pt x="659" y="335"/>
                  </a:lnTo>
                  <a:lnTo>
                    <a:pt x="654" y="330"/>
                  </a:lnTo>
                  <a:lnTo>
                    <a:pt x="652" y="324"/>
                  </a:lnTo>
                  <a:lnTo>
                    <a:pt x="650" y="323"/>
                  </a:lnTo>
                  <a:lnTo>
                    <a:pt x="648" y="319"/>
                  </a:lnTo>
                  <a:lnTo>
                    <a:pt x="644" y="312"/>
                  </a:lnTo>
                  <a:lnTo>
                    <a:pt x="638" y="312"/>
                  </a:lnTo>
                  <a:lnTo>
                    <a:pt x="634" y="312"/>
                  </a:lnTo>
                  <a:lnTo>
                    <a:pt x="631" y="312"/>
                  </a:lnTo>
                  <a:lnTo>
                    <a:pt x="629" y="312"/>
                  </a:lnTo>
                  <a:lnTo>
                    <a:pt x="626" y="314"/>
                  </a:lnTo>
                  <a:lnTo>
                    <a:pt x="622" y="308"/>
                  </a:lnTo>
                  <a:lnTo>
                    <a:pt x="622" y="307"/>
                  </a:lnTo>
                  <a:lnTo>
                    <a:pt x="619" y="304"/>
                  </a:lnTo>
                  <a:lnTo>
                    <a:pt x="616" y="300"/>
                  </a:lnTo>
                  <a:lnTo>
                    <a:pt x="615" y="300"/>
                  </a:lnTo>
                  <a:lnTo>
                    <a:pt x="612" y="297"/>
                  </a:lnTo>
                  <a:lnTo>
                    <a:pt x="608" y="293"/>
                  </a:lnTo>
                  <a:lnTo>
                    <a:pt x="604" y="288"/>
                  </a:lnTo>
                  <a:lnTo>
                    <a:pt x="601" y="284"/>
                  </a:lnTo>
                  <a:lnTo>
                    <a:pt x="597" y="277"/>
                  </a:lnTo>
                  <a:lnTo>
                    <a:pt x="592" y="270"/>
                  </a:lnTo>
                  <a:lnTo>
                    <a:pt x="593" y="264"/>
                  </a:lnTo>
                  <a:lnTo>
                    <a:pt x="593" y="262"/>
                  </a:lnTo>
                  <a:lnTo>
                    <a:pt x="595" y="259"/>
                  </a:lnTo>
                  <a:lnTo>
                    <a:pt x="596" y="249"/>
                  </a:lnTo>
                  <a:lnTo>
                    <a:pt x="597" y="243"/>
                  </a:lnTo>
                  <a:lnTo>
                    <a:pt x="597" y="240"/>
                  </a:lnTo>
                  <a:lnTo>
                    <a:pt x="597" y="236"/>
                  </a:lnTo>
                  <a:lnTo>
                    <a:pt x="599" y="232"/>
                  </a:lnTo>
                  <a:lnTo>
                    <a:pt x="599" y="229"/>
                  </a:lnTo>
                  <a:lnTo>
                    <a:pt x="600" y="225"/>
                  </a:lnTo>
                  <a:lnTo>
                    <a:pt x="600" y="221"/>
                  </a:lnTo>
                  <a:lnTo>
                    <a:pt x="601" y="214"/>
                  </a:lnTo>
                  <a:lnTo>
                    <a:pt x="601" y="210"/>
                  </a:lnTo>
                  <a:lnTo>
                    <a:pt x="604" y="203"/>
                  </a:lnTo>
                  <a:lnTo>
                    <a:pt x="604" y="199"/>
                  </a:lnTo>
                  <a:lnTo>
                    <a:pt x="604" y="196"/>
                  </a:lnTo>
                  <a:lnTo>
                    <a:pt x="605" y="192"/>
                  </a:lnTo>
                  <a:lnTo>
                    <a:pt x="607" y="185"/>
                  </a:lnTo>
                  <a:lnTo>
                    <a:pt x="608" y="180"/>
                  </a:lnTo>
                  <a:lnTo>
                    <a:pt x="608" y="177"/>
                  </a:lnTo>
                  <a:lnTo>
                    <a:pt x="608" y="174"/>
                  </a:lnTo>
                  <a:lnTo>
                    <a:pt x="611" y="164"/>
                  </a:lnTo>
                  <a:lnTo>
                    <a:pt x="611" y="161"/>
                  </a:lnTo>
                  <a:lnTo>
                    <a:pt x="612" y="159"/>
                  </a:lnTo>
                  <a:lnTo>
                    <a:pt x="614" y="153"/>
                  </a:lnTo>
                  <a:lnTo>
                    <a:pt x="614" y="151"/>
                  </a:lnTo>
                  <a:lnTo>
                    <a:pt x="615" y="144"/>
                  </a:lnTo>
                  <a:lnTo>
                    <a:pt x="615" y="139"/>
                  </a:lnTo>
                  <a:lnTo>
                    <a:pt x="616" y="135"/>
                  </a:lnTo>
                  <a:lnTo>
                    <a:pt x="618" y="127"/>
                  </a:lnTo>
                  <a:lnTo>
                    <a:pt x="616" y="123"/>
                  </a:lnTo>
                  <a:lnTo>
                    <a:pt x="615" y="119"/>
                  </a:lnTo>
                  <a:lnTo>
                    <a:pt x="614" y="112"/>
                  </a:lnTo>
                  <a:lnTo>
                    <a:pt x="612" y="109"/>
                  </a:lnTo>
                  <a:lnTo>
                    <a:pt x="597" y="114"/>
                  </a:lnTo>
                  <a:lnTo>
                    <a:pt x="588" y="105"/>
                  </a:lnTo>
                  <a:lnTo>
                    <a:pt x="580" y="102"/>
                  </a:lnTo>
                  <a:lnTo>
                    <a:pt x="578" y="101"/>
                  </a:lnTo>
                  <a:lnTo>
                    <a:pt x="570" y="98"/>
                  </a:lnTo>
                  <a:lnTo>
                    <a:pt x="563" y="95"/>
                  </a:lnTo>
                  <a:lnTo>
                    <a:pt x="554" y="93"/>
                  </a:lnTo>
                  <a:lnTo>
                    <a:pt x="548" y="101"/>
                  </a:lnTo>
                  <a:lnTo>
                    <a:pt x="547" y="102"/>
                  </a:lnTo>
                  <a:lnTo>
                    <a:pt x="543" y="101"/>
                  </a:lnTo>
                  <a:lnTo>
                    <a:pt x="541" y="93"/>
                  </a:lnTo>
                  <a:lnTo>
                    <a:pt x="540" y="93"/>
                  </a:lnTo>
                  <a:lnTo>
                    <a:pt x="533" y="94"/>
                  </a:lnTo>
                  <a:lnTo>
                    <a:pt x="528" y="95"/>
                  </a:lnTo>
                  <a:lnTo>
                    <a:pt x="520" y="76"/>
                  </a:lnTo>
                  <a:lnTo>
                    <a:pt x="514" y="69"/>
                  </a:lnTo>
                  <a:lnTo>
                    <a:pt x="502" y="56"/>
                  </a:lnTo>
                  <a:lnTo>
                    <a:pt x="502" y="54"/>
                  </a:lnTo>
                  <a:lnTo>
                    <a:pt x="499" y="53"/>
                  </a:lnTo>
                  <a:lnTo>
                    <a:pt x="496" y="52"/>
                  </a:lnTo>
                  <a:lnTo>
                    <a:pt x="494" y="49"/>
                  </a:lnTo>
                  <a:lnTo>
                    <a:pt x="492" y="41"/>
                  </a:lnTo>
                  <a:lnTo>
                    <a:pt x="487" y="38"/>
                  </a:lnTo>
                  <a:lnTo>
                    <a:pt x="487" y="35"/>
                  </a:lnTo>
                  <a:lnTo>
                    <a:pt x="484" y="23"/>
                  </a:lnTo>
                  <a:lnTo>
                    <a:pt x="483" y="19"/>
                  </a:lnTo>
                  <a:lnTo>
                    <a:pt x="479" y="15"/>
                  </a:lnTo>
                  <a:lnTo>
                    <a:pt x="477" y="14"/>
                  </a:lnTo>
                  <a:lnTo>
                    <a:pt x="456" y="4"/>
                  </a:lnTo>
                  <a:lnTo>
                    <a:pt x="439" y="8"/>
                  </a:lnTo>
                  <a:lnTo>
                    <a:pt x="432" y="16"/>
                  </a:lnTo>
                  <a:lnTo>
                    <a:pt x="424" y="8"/>
                  </a:lnTo>
                  <a:lnTo>
                    <a:pt x="415" y="11"/>
                  </a:lnTo>
                  <a:lnTo>
                    <a:pt x="382" y="0"/>
                  </a:lnTo>
                  <a:lnTo>
                    <a:pt x="372" y="0"/>
                  </a:lnTo>
                  <a:lnTo>
                    <a:pt x="361" y="0"/>
                  </a:lnTo>
                  <a:lnTo>
                    <a:pt x="360" y="0"/>
                  </a:lnTo>
                  <a:lnTo>
                    <a:pt x="360" y="1"/>
                  </a:lnTo>
                  <a:lnTo>
                    <a:pt x="357" y="7"/>
                  </a:lnTo>
                  <a:lnTo>
                    <a:pt x="349" y="18"/>
                  </a:lnTo>
                  <a:lnTo>
                    <a:pt x="345" y="26"/>
                  </a:lnTo>
                  <a:lnTo>
                    <a:pt x="341" y="33"/>
                  </a:lnTo>
                  <a:lnTo>
                    <a:pt x="349" y="68"/>
                  </a:lnTo>
                  <a:lnTo>
                    <a:pt x="332" y="75"/>
                  </a:lnTo>
                  <a:lnTo>
                    <a:pt x="329" y="86"/>
                  </a:lnTo>
                  <a:lnTo>
                    <a:pt x="323" y="89"/>
                  </a:lnTo>
                  <a:lnTo>
                    <a:pt x="317" y="83"/>
                  </a:lnTo>
                  <a:lnTo>
                    <a:pt x="314" y="87"/>
                  </a:lnTo>
                  <a:lnTo>
                    <a:pt x="318" y="91"/>
                  </a:lnTo>
                  <a:lnTo>
                    <a:pt x="308" y="102"/>
                  </a:lnTo>
                  <a:lnTo>
                    <a:pt x="285" y="109"/>
                  </a:lnTo>
                  <a:lnTo>
                    <a:pt x="284" y="108"/>
                  </a:lnTo>
                  <a:lnTo>
                    <a:pt x="280" y="105"/>
                  </a:lnTo>
                  <a:lnTo>
                    <a:pt x="278" y="105"/>
                  </a:lnTo>
                  <a:lnTo>
                    <a:pt x="270" y="98"/>
                  </a:lnTo>
                  <a:lnTo>
                    <a:pt x="266" y="95"/>
                  </a:lnTo>
                  <a:lnTo>
                    <a:pt x="263" y="94"/>
                  </a:lnTo>
                  <a:lnTo>
                    <a:pt x="239" y="82"/>
                  </a:lnTo>
                  <a:lnTo>
                    <a:pt x="237" y="80"/>
                  </a:lnTo>
                  <a:lnTo>
                    <a:pt x="221" y="72"/>
                  </a:lnTo>
                  <a:lnTo>
                    <a:pt x="205" y="76"/>
                  </a:lnTo>
                  <a:lnTo>
                    <a:pt x="201" y="69"/>
                  </a:lnTo>
                  <a:lnTo>
                    <a:pt x="180" y="68"/>
                  </a:lnTo>
                  <a:lnTo>
                    <a:pt x="172" y="67"/>
                  </a:lnTo>
                  <a:lnTo>
                    <a:pt x="139" y="67"/>
                  </a:lnTo>
                  <a:lnTo>
                    <a:pt x="115" y="74"/>
                  </a:lnTo>
                  <a:lnTo>
                    <a:pt x="108" y="80"/>
                  </a:lnTo>
                  <a:lnTo>
                    <a:pt x="105" y="84"/>
                  </a:lnTo>
                  <a:lnTo>
                    <a:pt x="105" y="86"/>
                  </a:lnTo>
                  <a:lnTo>
                    <a:pt x="100" y="91"/>
                  </a:lnTo>
                  <a:lnTo>
                    <a:pt x="100" y="93"/>
                  </a:lnTo>
                  <a:lnTo>
                    <a:pt x="83" y="109"/>
                  </a:lnTo>
                  <a:lnTo>
                    <a:pt x="69" y="110"/>
                  </a:lnTo>
                  <a:lnTo>
                    <a:pt x="64" y="105"/>
                  </a:lnTo>
                  <a:lnTo>
                    <a:pt x="54" y="105"/>
                  </a:lnTo>
                  <a:lnTo>
                    <a:pt x="48" y="109"/>
                  </a:lnTo>
                  <a:lnTo>
                    <a:pt x="44" y="110"/>
                  </a:lnTo>
                  <a:lnTo>
                    <a:pt x="41" y="113"/>
                  </a:lnTo>
                  <a:lnTo>
                    <a:pt x="33" y="119"/>
                  </a:lnTo>
                  <a:lnTo>
                    <a:pt x="39" y="129"/>
                  </a:lnTo>
                  <a:lnTo>
                    <a:pt x="32" y="135"/>
                  </a:lnTo>
                  <a:lnTo>
                    <a:pt x="24" y="125"/>
                  </a:lnTo>
                  <a:lnTo>
                    <a:pt x="10" y="125"/>
                  </a:lnTo>
                  <a:lnTo>
                    <a:pt x="9" y="134"/>
                  </a:lnTo>
                  <a:lnTo>
                    <a:pt x="0" y="139"/>
                  </a:lnTo>
                  <a:lnTo>
                    <a:pt x="0" y="142"/>
                  </a:lnTo>
                  <a:lnTo>
                    <a:pt x="0" y="146"/>
                  </a:lnTo>
                  <a:lnTo>
                    <a:pt x="3" y="149"/>
                  </a:lnTo>
                  <a:lnTo>
                    <a:pt x="6" y="150"/>
                  </a:lnTo>
                  <a:lnTo>
                    <a:pt x="4" y="162"/>
                  </a:lnTo>
                  <a:lnTo>
                    <a:pt x="4" y="174"/>
                  </a:lnTo>
                  <a:lnTo>
                    <a:pt x="4" y="174"/>
                  </a:lnTo>
                  <a:lnTo>
                    <a:pt x="4" y="180"/>
                  </a:lnTo>
                  <a:lnTo>
                    <a:pt x="4" y="187"/>
                  </a:lnTo>
                  <a:lnTo>
                    <a:pt x="4" y="188"/>
                  </a:lnTo>
                  <a:lnTo>
                    <a:pt x="13" y="214"/>
                  </a:lnTo>
                  <a:lnTo>
                    <a:pt x="11" y="222"/>
                  </a:lnTo>
                  <a:lnTo>
                    <a:pt x="28" y="221"/>
                  </a:lnTo>
                  <a:lnTo>
                    <a:pt x="37" y="219"/>
                  </a:lnTo>
                  <a:lnTo>
                    <a:pt x="43" y="218"/>
                  </a:lnTo>
                  <a:lnTo>
                    <a:pt x="52" y="225"/>
                  </a:lnTo>
                  <a:lnTo>
                    <a:pt x="58" y="228"/>
                  </a:lnTo>
                  <a:lnTo>
                    <a:pt x="62" y="230"/>
                  </a:lnTo>
                  <a:lnTo>
                    <a:pt x="59" y="240"/>
                  </a:lnTo>
                  <a:lnTo>
                    <a:pt x="58" y="249"/>
                  </a:lnTo>
                  <a:lnTo>
                    <a:pt x="62" y="273"/>
                  </a:lnTo>
                  <a:lnTo>
                    <a:pt x="62" y="274"/>
                  </a:lnTo>
                  <a:lnTo>
                    <a:pt x="67" y="277"/>
                  </a:lnTo>
                  <a:lnTo>
                    <a:pt x="82" y="285"/>
                  </a:lnTo>
                  <a:lnTo>
                    <a:pt x="83" y="284"/>
                  </a:lnTo>
                  <a:lnTo>
                    <a:pt x="88" y="282"/>
                  </a:lnTo>
                  <a:lnTo>
                    <a:pt x="92" y="279"/>
                  </a:lnTo>
                  <a:lnTo>
                    <a:pt x="93" y="279"/>
                  </a:lnTo>
                  <a:lnTo>
                    <a:pt x="101" y="284"/>
                  </a:lnTo>
                  <a:lnTo>
                    <a:pt x="107" y="305"/>
                  </a:lnTo>
                  <a:lnTo>
                    <a:pt x="104" y="307"/>
                  </a:lnTo>
                  <a:lnTo>
                    <a:pt x="100" y="311"/>
                  </a:lnTo>
                  <a:lnTo>
                    <a:pt x="89" y="308"/>
                  </a:lnTo>
                  <a:lnTo>
                    <a:pt x="83" y="311"/>
                  </a:lnTo>
                  <a:lnTo>
                    <a:pt x="82" y="318"/>
                  </a:lnTo>
                  <a:lnTo>
                    <a:pt x="82" y="326"/>
                  </a:lnTo>
                  <a:lnTo>
                    <a:pt x="88" y="331"/>
                  </a:lnTo>
                  <a:lnTo>
                    <a:pt x="93" y="335"/>
                  </a:lnTo>
                  <a:lnTo>
                    <a:pt x="92" y="339"/>
                  </a:lnTo>
                  <a:lnTo>
                    <a:pt x="86" y="344"/>
                  </a:lnTo>
                  <a:lnTo>
                    <a:pt x="78" y="349"/>
                  </a:lnTo>
                  <a:lnTo>
                    <a:pt x="75" y="350"/>
                  </a:lnTo>
                  <a:lnTo>
                    <a:pt x="75" y="352"/>
                  </a:lnTo>
                  <a:lnTo>
                    <a:pt x="66" y="361"/>
                  </a:lnTo>
                  <a:lnTo>
                    <a:pt x="60" y="360"/>
                  </a:lnTo>
                  <a:lnTo>
                    <a:pt x="66" y="364"/>
                  </a:lnTo>
                  <a:lnTo>
                    <a:pt x="64" y="371"/>
                  </a:lnTo>
                  <a:lnTo>
                    <a:pt x="63" y="374"/>
                  </a:lnTo>
                  <a:lnTo>
                    <a:pt x="67" y="375"/>
                  </a:lnTo>
                  <a:lnTo>
                    <a:pt x="69" y="378"/>
                  </a:lnTo>
                  <a:lnTo>
                    <a:pt x="69" y="380"/>
                  </a:lnTo>
                  <a:lnTo>
                    <a:pt x="73" y="394"/>
                  </a:lnTo>
                  <a:lnTo>
                    <a:pt x="86" y="405"/>
                  </a:lnTo>
                  <a:lnTo>
                    <a:pt x="94" y="402"/>
                  </a:lnTo>
                  <a:lnTo>
                    <a:pt x="101" y="413"/>
                  </a:lnTo>
                  <a:lnTo>
                    <a:pt x="130" y="435"/>
                  </a:lnTo>
                  <a:lnTo>
                    <a:pt x="130" y="436"/>
                  </a:lnTo>
                  <a:lnTo>
                    <a:pt x="131" y="442"/>
                  </a:lnTo>
                  <a:lnTo>
                    <a:pt x="135" y="446"/>
                  </a:lnTo>
                  <a:lnTo>
                    <a:pt x="142" y="450"/>
                  </a:lnTo>
                  <a:lnTo>
                    <a:pt x="154" y="458"/>
                  </a:lnTo>
                  <a:lnTo>
                    <a:pt x="157" y="459"/>
                  </a:lnTo>
                  <a:lnTo>
                    <a:pt x="164" y="461"/>
                  </a:lnTo>
                  <a:lnTo>
                    <a:pt x="167" y="469"/>
                  </a:lnTo>
                  <a:lnTo>
                    <a:pt x="175" y="476"/>
                  </a:lnTo>
                  <a:lnTo>
                    <a:pt x="190" y="485"/>
                  </a:lnTo>
                  <a:lnTo>
                    <a:pt x="195" y="489"/>
                  </a:lnTo>
                  <a:lnTo>
                    <a:pt x="207" y="499"/>
                  </a:lnTo>
                  <a:lnTo>
                    <a:pt x="212" y="503"/>
                  </a:lnTo>
                  <a:lnTo>
                    <a:pt x="217" y="509"/>
                  </a:lnTo>
                  <a:lnTo>
                    <a:pt x="214" y="514"/>
                  </a:lnTo>
                  <a:lnTo>
                    <a:pt x="214" y="517"/>
                  </a:lnTo>
                  <a:lnTo>
                    <a:pt x="218" y="534"/>
                  </a:lnTo>
                  <a:lnTo>
                    <a:pt x="228" y="544"/>
                  </a:lnTo>
                  <a:lnTo>
                    <a:pt x="224" y="552"/>
                  </a:lnTo>
                  <a:lnTo>
                    <a:pt x="224" y="559"/>
                  </a:lnTo>
                  <a:lnTo>
                    <a:pt x="232" y="564"/>
                  </a:lnTo>
                  <a:lnTo>
                    <a:pt x="237" y="564"/>
                  </a:lnTo>
                  <a:lnTo>
                    <a:pt x="248" y="566"/>
                  </a:lnTo>
                  <a:lnTo>
                    <a:pt x="248" y="567"/>
                  </a:lnTo>
                  <a:lnTo>
                    <a:pt x="247" y="573"/>
                  </a:lnTo>
                  <a:lnTo>
                    <a:pt x="270" y="585"/>
                  </a:lnTo>
                  <a:lnTo>
                    <a:pt x="276" y="588"/>
                  </a:lnTo>
                  <a:lnTo>
                    <a:pt x="276" y="584"/>
                  </a:lnTo>
                  <a:lnTo>
                    <a:pt x="276" y="582"/>
                  </a:lnTo>
                  <a:lnTo>
                    <a:pt x="274" y="575"/>
                  </a:lnTo>
                  <a:lnTo>
                    <a:pt x="273" y="571"/>
                  </a:lnTo>
                  <a:lnTo>
                    <a:pt x="274" y="570"/>
                  </a:lnTo>
                  <a:lnTo>
                    <a:pt x="274" y="566"/>
                  </a:lnTo>
                  <a:lnTo>
                    <a:pt x="280" y="554"/>
                  </a:lnTo>
                  <a:lnTo>
                    <a:pt x="281" y="558"/>
                  </a:lnTo>
                  <a:lnTo>
                    <a:pt x="288" y="552"/>
                  </a:lnTo>
                  <a:lnTo>
                    <a:pt x="295" y="547"/>
                  </a:lnTo>
                  <a:lnTo>
                    <a:pt x="289" y="543"/>
                  </a:lnTo>
                  <a:lnTo>
                    <a:pt x="291" y="543"/>
                  </a:lnTo>
                  <a:lnTo>
                    <a:pt x="306" y="543"/>
                  </a:lnTo>
                  <a:lnTo>
                    <a:pt x="315" y="569"/>
                  </a:lnTo>
                  <a:lnTo>
                    <a:pt x="319" y="573"/>
                  </a:lnTo>
                  <a:lnTo>
                    <a:pt x="322" y="607"/>
                  </a:lnTo>
                  <a:lnTo>
                    <a:pt x="329" y="607"/>
                  </a:lnTo>
                  <a:lnTo>
                    <a:pt x="340" y="615"/>
                  </a:lnTo>
                  <a:lnTo>
                    <a:pt x="341" y="615"/>
                  </a:lnTo>
                  <a:lnTo>
                    <a:pt x="347" y="614"/>
                  </a:lnTo>
                  <a:lnTo>
                    <a:pt x="342" y="627"/>
                  </a:lnTo>
                  <a:lnTo>
                    <a:pt x="347" y="627"/>
                  </a:lnTo>
                  <a:lnTo>
                    <a:pt x="355" y="629"/>
                  </a:lnTo>
                  <a:lnTo>
                    <a:pt x="359" y="629"/>
                  </a:lnTo>
                  <a:lnTo>
                    <a:pt x="366" y="627"/>
                  </a:lnTo>
                  <a:lnTo>
                    <a:pt x="370" y="629"/>
                  </a:lnTo>
                  <a:lnTo>
                    <a:pt x="371" y="630"/>
                  </a:lnTo>
                  <a:lnTo>
                    <a:pt x="374" y="629"/>
                  </a:lnTo>
                  <a:lnTo>
                    <a:pt x="387" y="626"/>
                  </a:lnTo>
                  <a:lnTo>
                    <a:pt x="393" y="633"/>
                  </a:lnTo>
                  <a:lnTo>
                    <a:pt x="408" y="634"/>
                  </a:lnTo>
                  <a:lnTo>
                    <a:pt x="417" y="626"/>
                  </a:lnTo>
                  <a:lnTo>
                    <a:pt x="413" y="618"/>
                  </a:lnTo>
                  <a:lnTo>
                    <a:pt x="415" y="612"/>
                  </a:lnTo>
                  <a:lnTo>
                    <a:pt x="404" y="603"/>
                  </a:lnTo>
                  <a:lnTo>
                    <a:pt x="385" y="600"/>
                  </a:lnTo>
                  <a:lnTo>
                    <a:pt x="390" y="596"/>
                  </a:lnTo>
                  <a:lnTo>
                    <a:pt x="389" y="586"/>
                  </a:lnTo>
                  <a:lnTo>
                    <a:pt x="391" y="579"/>
                  </a:lnTo>
                  <a:lnTo>
                    <a:pt x="393" y="577"/>
                  </a:lnTo>
                  <a:lnTo>
                    <a:pt x="398" y="586"/>
                  </a:lnTo>
                  <a:lnTo>
                    <a:pt x="419" y="593"/>
                  </a:lnTo>
                  <a:lnTo>
                    <a:pt x="420" y="592"/>
                  </a:lnTo>
                  <a:lnTo>
                    <a:pt x="423" y="589"/>
                  </a:lnTo>
                  <a:lnTo>
                    <a:pt x="438" y="582"/>
                  </a:lnTo>
                  <a:lnTo>
                    <a:pt x="442" y="581"/>
                  </a:lnTo>
                  <a:lnTo>
                    <a:pt x="443" y="567"/>
                  </a:lnTo>
                  <a:lnTo>
                    <a:pt x="447" y="564"/>
                  </a:lnTo>
                  <a:lnTo>
                    <a:pt x="449" y="563"/>
                  </a:lnTo>
                  <a:lnTo>
                    <a:pt x="450" y="559"/>
                  </a:lnTo>
                  <a:lnTo>
                    <a:pt x="458" y="570"/>
                  </a:lnTo>
                  <a:lnTo>
                    <a:pt x="457" y="586"/>
                  </a:lnTo>
                  <a:lnTo>
                    <a:pt x="460" y="588"/>
                  </a:lnTo>
                  <a:lnTo>
                    <a:pt x="461" y="589"/>
                  </a:lnTo>
                  <a:lnTo>
                    <a:pt x="465" y="593"/>
                  </a:lnTo>
                  <a:lnTo>
                    <a:pt x="472" y="600"/>
                  </a:lnTo>
                  <a:lnTo>
                    <a:pt x="481" y="629"/>
                  </a:lnTo>
                  <a:lnTo>
                    <a:pt x="494" y="644"/>
                  </a:lnTo>
                  <a:lnTo>
                    <a:pt x="503" y="652"/>
                  </a:lnTo>
                  <a:lnTo>
                    <a:pt x="503" y="656"/>
                  </a:lnTo>
                  <a:lnTo>
                    <a:pt x="502" y="657"/>
                  </a:lnTo>
                  <a:lnTo>
                    <a:pt x="500" y="665"/>
                  </a:lnTo>
                  <a:lnTo>
                    <a:pt x="499" y="669"/>
                  </a:lnTo>
                  <a:lnTo>
                    <a:pt x="499" y="671"/>
                  </a:lnTo>
                  <a:lnTo>
                    <a:pt x="499" y="676"/>
                  </a:lnTo>
                  <a:lnTo>
                    <a:pt x="499" y="676"/>
                  </a:lnTo>
                  <a:lnTo>
                    <a:pt x="500" y="678"/>
                  </a:lnTo>
                  <a:lnTo>
                    <a:pt x="500" y="680"/>
                  </a:lnTo>
                  <a:lnTo>
                    <a:pt x="515" y="695"/>
                  </a:lnTo>
                  <a:lnTo>
                    <a:pt x="517" y="697"/>
                  </a:lnTo>
                  <a:lnTo>
                    <a:pt x="522" y="699"/>
                  </a:lnTo>
                  <a:lnTo>
                    <a:pt x="526" y="712"/>
                  </a:lnTo>
                  <a:lnTo>
                    <a:pt x="530" y="710"/>
                  </a:lnTo>
                  <a:lnTo>
                    <a:pt x="530" y="719"/>
                  </a:lnTo>
                  <a:lnTo>
                    <a:pt x="532" y="720"/>
                  </a:lnTo>
                  <a:lnTo>
                    <a:pt x="526" y="732"/>
                  </a:lnTo>
                  <a:lnTo>
                    <a:pt x="529" y="743"/>
                  </a:lnTo>
                  <a:lnTo>
                    <a:pt x="526" y="744"/>
                  </a:lnTo>
                  <a:lnTo>
                    <a:pt x="528" y="753"/>
                  </a:lnTo>
                  <a:lnTo>
                    <a:pt x="528" y="754"/>
                  </a:lnTo>
                  <a:lnTo>
                    <a:pt x="529" y="759"/>
                  </a:lnTo>
                  <a:lnTo>
                    <a:pt x="530" y="766"/>
                  </a:lnTo>
                  <a:lnTo>
                    <a:pt x="533" y="765"/>
                  </a:lnTo>
                  <a:lnTo>
                    <a:pt x="536" y="764"/>
                  </a:lnTo>
                  <a:lnTo>
                    <a:pt x="536" y="762"/>
                  </a:lnTo>
                  <a:lnTo>
                    <a:pt x="536" y="761"/>
                  </a:lnTo>
                  <a:lnTo>
                    <a:pt x="536" y="759"/>
                  </a:lnTo>
                  <a:lnTo>
                    <a:pt x="539" y="759"/>
                  </a:lnTo>
                  <a:lnTo>
                    <a:pt x="540" y="759"/>
                  </a:lnTo>
                  <a:lnTo>
                    <a:pt x="541" y="758"/>
                  </a:lnTo>
                  <a:lnTo>
                    <a:pt x="541" y="757"/>
                  </a:lnTo>
                  <a:lnTo>
                    <a:pt x="543" y="755"/>
                  </a:lnTo>
                  <a:lnTo>
                    <a:pt x="544" y="754"/>
                  </a:lnTo>
                  <a:lnTo>
                    <a:pt x="550" y="751"/>
                  </a:lnTo>
                  <a:lnTo>
                    <a:pt x="551" y="753"/>
                  </a:lnTo>
                  <a:lnTo>
                    <a:pt x="555" y="754"/>
                  </a:lnTo>
                  <a:lnTo>
                    <a:pt x="556" y="755"/>
                  </a:lnTo>
                  <a:lnTo>
                    <a:pt x="558" y="755"/>
                  </a:lnTo>
                  <a:lnTo>
                    <a:pt x="559" y="757"/>
                  </a:lnTo>
                  <a:lnTo>
                    <a:pt x="565" y="755"/>
                  </a:lnTo>
                  <a:lnTo>
                    <a:pt x="569" y="754"/>
                  </a:lnTo>
                  <a:lnTo>
                    <a:pt x="573" y="757"/>
                  </a:lnTo>
                  <a:lnTo>
                    <a:pt x="574" y="755"/>
                  </a:lnTo>
                  <a:lnTo>
                    <a:pt x="575" y="755"/>
                  </a:lnTo>
                  <a:lnTo>
                    <a:pt x="577" y="753"/>
                  </a:lnTo>
                  <a:lnTo>
                    <a:pt x="580" y="750"/>
                  </a:lnTo>
                  <a:lnTo>
                    <a:pt x="584" y="746"/>
                  </a:lnTo>
                  <a:lnTo>
                    <a:pt x="585" y="744"/>
                  </a:lnTo>
                  <a:lnTo>
                    <a:pt x="590" y="742"/>
                  </a:lnTo>
                  <a:lnTo>
                    <a:pt x="596" y="738"/>
                  </a:lnTo>
                  <a:lnTo>
                    <a:pt x="597" y="736"/>
                  </a:lnTo>
                  <a:lnTo>
                    <a:pt x="600" y="732"/>
                  </a:lnTo>
                  <a:lnTo>
                    <a:pt x="601" y="731"/>
                  </a:lnTo>
                  <a:lnTo>
                    <a:pt x="603" y="728"/>
                  </a:lnTo>
                  <a:lnTo>
                    <a:pt x="605" y="724"/>
                  </a:lnTo>
                  <a:lnTo>
                    <a:pt x="610" y="721"/>
                  </a:lnTo>
                  <a:lnTo>
                    <a:pt x="614" y="717"/>
                  </a:lnTo>
                  <a:lnTo>
                    <a:pt x="615" y="714"/>
                  </a:lnTo>
                  <a:lnTo>
                    <a:pt x="618" y="709"/>
                  </a:lnTo>
                  <a:lnTo>
                    <a:pt x="620" y="702"/>
                  </a:lnTo>
                  <a:lnTo>
                    <a:pt x="620" y="701"/>
                  </a:lnTo>
                  <a:lnTo>
                    <a:pt x="622" y="701"/>
                  </a:lnTo>
                  <a:lnTo>
                    <a:pt x="622" y="699"/>
                  </a:lnTo>
                  <a:lnTo>
                    <a:pt x="623" y="693"/>
                  </a:lnTo>
                  <a:lnTo>
                    <a:pt x="625" y="689"/>
                  </a:lnTo>
                  <a:lnTo>
                    <a:pt x="626" y="684"/>
                  </a:lnTo>
                  <a:lnTo>
                    <a:pt x="627" y="676"/>
                  </a:lnTo>
                  <a:lnTo>
                    <a:pt x="626" y="668"/>
                  </a:lnTo>
                  <a:lnTo>
                    <a:pt x="625" y="665"/>
                  </a:lnTo>
                  <a:lnTo>
                    <a:pt x="625" y="661"/>
                  </a:lnTo>
                  <a:lnTo>
                    <a:pt x="623" y="656"/>
                  </a:lnTo>
                  <a:lnTo>
                    <a:pt x="623" y="654"/>
                  </a:lnTo>
                  <a:lnTo>
                    <a:pt x="623" y="649"/>
                  </a:lnTo>
                  <a:lnTo>
                    <a:pt x="623" y="646"/>
                  </a:lnTo>
                  <a:lnTo>
                    <a:pt x="623" y="642"/>
                  </a:lnTo>
                  <a:lnTo>
                    <a:pt x="626" y="639"/>
                  </a:lnTo>
                  <a:lnTo>
                    <a:pt x="629" y="637"/>
                  </a:lnTo>
                  <a:lnTo>
                    <a:pt x="630" y="635"/>
                  </a:lnTo>
                  <a:lnTo>
                    <a:pt x="631" y="631"/>
                  </a:lnTo>
                  <a:lnTo>
                    <a:pt x="634" y="627"/>
                  </a:lnTo>
                  <a:lnTo>
                    <a:pt x="637" y="622"/>
                  </a:lnTo>
                  <a:lnTo>
                    <a:pt x="637" y="615"/>
                  </a:lnTo>
                  <a:lnTo>
                    <a:pt x="638" y="611"/>
                  </a:lnTo>
                  <a:lnTo>
                    <a:pt x="638" y="604"/>
                  </a:lnTo>
                  <a:lnTo>
                    <a:pt x="638" y="601"/>
                  </a:lnTo>
                  <a:lnTo>
                    <a:pt x="638" y="599"/>
                  </a:lnTo>
                  <a:lnTo>
                    <a:pt x="638" y="593"/>
                  </a:lnTo>
                  <a:lnTo>
                    <a:pt x="637" y="589"/>
                  </a:lnTo>
                  <a:lnTo>
                    <a:pt x="635" y="582"/>
                  </a:lnTo>
                  <a:lnTo>
                    <a:pt x="634" y="579"/>
                  </a:lnTo>
                  <a:lnTo>
                    <a:pt x="631" y="575"/>
                  </a:lnTo>
                  <a:lnTo>
                    <a:pt x="630" y="573"/>
                  </a:lnTo>
                  <a:lnTo>
                    <a:pt x="629" y="569"/>
                  </a:lnTo>
                  <a:lnTo>
                    <a:pt x="629" y="563"/>
                  </a:lnTo>
                  <a:lnTo>
                    <a:pt x="629" y="558"/>
                  </a:lnTo>
                  <a:lnTo>
                    <a:pt x="625" y="551"/>
                  </a:lnTo>
                  <a:lnTo>
                    <a:pt x="622" y="547"/>
                  </a:lnTo>
                  <a:lnTo>
                    <a:pt x="618" y="540"/>
                  </a:lnTo>
                  <a:lnTo>
                    <a:pt x="615" y="536"/>
                  </a:lnTo>
                  <a:lnTo>
                    <a:pt x="614" y="534"/>
                  </a:lnTo>
                  <a:lnTo>
                    <a:pt x="614" y="533"/>
                  </a:lnTo>
                  <a:lnTo>
                    <a:pt x="612" y="528"/>
                  </a:lnTo>
                  <a:lnTo>
                    <a:pt x="611" y="524"/>
                  </a:lnTo>
                  <a:lnTo>
                    <a:pt x="610" y="518"/>
                  </a:lnTo>
                  <a:lnTo>
                    <a:pt x="608" y="510"/>
                  </a:lnTo>
                  <a:lnTo>
                    <a:pt x="607" y="504"/>
                  </a:lnTo>
                  <a:lnTo>
                    <a:pt x="607" y="503"/>
                  </a:lnTo>
                  <a:lnTo>
                    <a:pt x="607" y="502"/>
                  </a:lnTo>
                  <a:lnTo>
                    <a:pt x="607" y="495"/>
                  </a:lnTo>
                  <a:lnTo>
                    <a:pt x="607" y="492"/>
                  </a:lnTo>
                  <a:lnTo>
                    <a:pt x="605" y="489"/>
                  </a:lnTo>
                  <a:lnTo>
                    <a:pt x="604" y="487"/>
                  </a:lnTo>
                  <a:lnTo>
                    <a:pt x="603" y="483"/>
                  </a:lnTo>
                  <a:lnTo>
                    <a:pt x="601" y="477"/>
                  </a:lnTo>
                  <a:lnTo>
                    <a:pt x="599" y="472"/>
                  </a:lnTo>
                  <a:lnTo>
                    <a:pt x="597" y="468"/>
                  </a:lnTo>
                  <a:lnTo>
                    <a:pt x="596" y="462"/>
                  </a:lnTo>
                  <a:lnTo>
                    <a:pt x="595" y="458"/>
                  </a:lnTo>
                  <a:lnTo>
                    <a:pt x="597" y="457"/>
                  </a:lnTo>
                  <a:lnTo>
                    <a:pt x="597" y="457"/>
                  </a:lnTo>
                  <a:lnTo>
                    <a:pt x="603" y="455"/>
                  </a:lnTo>
                  <a:lnTo>
                    <a:pt x="610" y="454"/>
                  </a:lnTo>
                  <a:lnTo>
                    <a:pt x="615" y="451"/>
                  </a:lnTo>
                  <a:lnTo>
                    <a:pt x="616" y="451"/>
                  </a:lnTo>
                  <a:lnTo>
                    <a:pt x="623" y="450"/>
                  </a:lnTo>
                  <a:lnTo>
                    <a:pt x="629" y="450"/>
                  </a:lnTo>
                  <a:lnTo>
                    <a:pt x="635" y="450"/>
                  </a:lnTo>
                  <a:lnTo>
                    <a:pt x="642" y="451"/>
                  </a:lnTo>
                  <a:lnTo>
                    <a:pt x="644" y="451"/>
                  </a:lnTo>
                  <a:lnTo>
                    <a:pt x="645" y="451"/>
                  </a:lnTo>
                  <a:lnTo>
                    <a:pt x="650" y="450"/>
                  </a:lnTo>
                  <a:lnTo>
                    <a:pt x="652" y="450"/>
                  </a:lnTo>
                  <a:lnTo>
                    <a:pt x="652" y="449"/>
                  </a:lnTo>
                  <a:lnTo>
                    <a:pt x="653" y="449"/>
                  </a:lnTo>
                  <a:lnTo>
                    <a:pt x="654" y="447"/>
                  </a:lnTo>
                  <a:lnTo>
                    <a:pt x="654" y="443"/>
                  </a:lnTo>
                  <a:lnTo>
                    <a:pt x="656" y="436"/>
                  </a:lnTo>
                  <a:lnTo>
                    <a:pt x="657" y="432"/>
                  </a:lnTo>
                  <a:lnTo>
                    <a:pt x="659" y="427"/>
                  </a:lnTo>
                  <a:lnTo>
                    <a:pt x="663" y="421"/>
                  </a:lnTo>
                  <a:lnTo>
                    <a:pt x="663" y="419"/>
                  </a:lnTo>
                  <a:lnTo>
                    <a:pt x="665" y="416"/>
                  </a:lnTo>
                  <a:lnTo>
                    <a:pt x="668" y="412"/>
                  </a:lnTo>
                  <a:lnTo>
                    <a:pt x="671" y="406"/>
                  </a:lnTo>
                  <a:lnTo>
                    <a:pt x="674" y="401"/>
                  </a:lnTo>
                  <a:lnTo>
                    <a:pt x="675" y="397"/>
                  </a:lnTo>
                  <a:lnTo>
                    <a:pt x="675" y="394"/>
                  </a:lnTo>
                  <a:lnTo>
                    <a:pt x="676" y="389"/>
                  </a:lnTo>
                  <a:lnTo>
                    <a:pt x="678" y="383"/>
                  </a:lnTo>
                  <a:lnTo>
                    <a:pt x="678" y="380"/>
                  </a:lnTo>
                  <a:lnTo>
                    <a:pt x="679" y="378"/>
                  </a:lnTo>
                  <a:lnTo>
                    <a:pt x="680" y="371"/>
                  </a:lnTo>
                  <a:lnTo>
                    <a:pt x="676" y="365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8" name="Freeform 7"/>
            <p:cNvSpPr>
              <a:spLocks noEditPoints="1"/>
            </p:cNvSpPr>
            <p:nvPr/>
          </p:nvSpPr>
          <p:spPr bwMode="auto">
            <a:xfrm>
              <a:off x="2827" y="3124"/>
              <a:ext cx="584" cy="618"/>
            </a:xfrm>
            <a:custGeom>
              <a:avLst/>
              <a:gdLst>
                <a:gd name="T0" fmla="*/ 445 w 584"/>
                <a:gd name="T1" fmla="*/ 572 h 618"/>
                <a:gd name="T2" fmla="*/ 457 w 584"/>
                <a:gd name="T3" fmla="*/ 559 h 618"/>
                <a:gd name="T4" fmla="*/ 582 w 584"/>
                <a:gd name="T5" fmla="*/ 401 h 618"/>
                <a:gd name="T6" fmla="*/ 582 w 584"/>
                <a:gd name="T7" fmla="*/ 378 h 618"/>
                <a:gd name="T8" fmla="*/ 573 w 584"/>
                <a:gd name="T9" fmla="*/ 367 h 618"/>
                <a:gd name="T10" fmla="*/ 571 w 584"/>
                <a:gd name="T11" fmla="*/ 317 h 618"/>
                <a:gd name="T12" fmla="*/ 540 w 584"/>
                <a:gd name="T13" fmla="*/ 269 h 618"/>
                <a:gd name="T14" fmla="*/ 502 w 584"/>
                <a:gd name="T15" fmla="*/ 187 h 618"/>
                <a:gd name="T16" fmla="*/ 464 w 584"/>
                <a:gd name="T17" fmla="*/ 187 h 618"/>
                <a:gd name="T18" fmla="*/ 456 w 584"/>
                <a:gd name="T19" fmla="*/ 210 h 618"/>
                <a:gd name="T20" fmla="*/ 401 w 584"/>
                <a:gd name="T21" fmla="*/ 227 h 618"/>
                <a:gd name="T22" fmla="*/ 356 w 584"/>
                <a:gd name="T23" fmla="*/ 167 h 618"/>
                <a:gd name="T24" fmla="*/ 314 w 584"/>
                <a:gd name="T25" fmla="*/ 169 h 618"/>
                <a:gd name="T26" fmla="*/ 273 w 584"/>
                <a:gd name="T27" fmla="*/ 162 h 618"/>
                <a:gd name="T28" fmla="*/ 236 w 584"/>
                <a:gd name="T29" fmla="*/ 87 h 618"/>
                <a:gd name="T30" fmla="*/ 171 w 584"/>
                <a:gd name="T31" fmla="*/ 34 h 618"/>
                <a:gd name="T32" fmla="*/ 114 w 584"/>
                <a:gd name="T33" fmla="*/ 26 h 618"/>
                <a:gd name="T34" fmla="*/ 48 w 584"/>
                <a:gd name="T35" fmla="*/ 83 h 618"/>
                <a:gd name="T36" fmla="*/ 37 w 584"/>
                <a:gd name="T37" fmla="*/ 132 h 618"/>
                <a:gd name="T38" fmla="*/ 44 w 584"/>
                <a:gd name="T39" fmla="*/ 254 h 618"/>
                <a:gd name="T40" fmla="*/ 195 w 584"/>
                <a:gd name="T41" fmla="*/ 285 h 618"/>
                <a:gd name="T42" fmla="*/ 242 w 584"/>
                <a:gd name="T43" fmla="*/ 359 h 618"/>
                <a:gd name="T44" fmla="*/ 251 w 584"/>
                <a:gd name="T45" fmla="*/ 438 h 618"/>
                <a:gd name="T46" fmla="*/ 311 w 584"/>
                <a:gd name="T47" fmla="*/ 447 h 618"/>
                <a:gd name="T48" fmla="*/ 323 w 584"/>
                <a:gd name="T49" fmla="*/ 396 h 618"/>
                <a:gd name="T50" fmla="*/ 367 w 584"/>
                <a:gd name="T51" fmla="*/ 408 h 618"/>
                <a:gd name="T52" fmla="*/ 366 w 584"/>
                <a:gd name="T53" fmla="*/ 393 h 618"/>
                <a:gd name="T54" fmla="*/ 366 w 584"/>
                <a:gd name="T55" fmla="*/ 381 h 618"/>
                <a:gd name="T56" fmla="*/ 379 w 584"/>
                <a:gd name="T57" fmla="*/ 420 h 618"/>
                <a:gd name="T58" fmla="*/ 402 w 584"/>
                <a:gd name="T59" fmla="*/ 402 h 618"/>
                <a:gd name="T60" fmla="*/ 389 w 584"/>
                <a:gd name="T61" fmla="*/ 363 h 618"/>
                <a:gd name="T62" fmla="*/ 412 w 584"/>
                <a:gd name="T63" fmla="*/ 336 h 618"/>
                <a:gd name="T64" fmla="*/ 422 w 584"/>
                <a:gd name="T65" fmla="*/ 278 h 618"/>
                <a:gd name="T66" fmla="*/ 452 w 584"/>
                <a:gd name="T67" fmla="*/ 322 h 618"/>
                <a:gd name="T68" fmla="*/ 443 w 584"/>
                <a:gd name="T69" fmla="*/ 363 h 618"/>
                <a:gd name="T70" fmla="*/ 422 w 584"/>
                <a:gd name="T71" fmla="*/ 378 h 618"/>
                <a:gd name="T72" fmla="*/ 417 w 584"/>
                <a:gd name="T73" fmla="*/ 363 h 618"/>
                <a:gd name="T74" fmla="*/ 404 w 584"/>
                <a:gd name="T75" fmla="*/ 372 h 618"/>
                <a:gd name="T76" fmla="*/ 409 w 584"/>
                <a:gd name="T77" fmla="*/ 422 h 618"/>
                <a:gd name="T78" fmla="*/ 409 w 584"/>
                <a:gd name="T79" fmla="*/ 464 h 618"/>
                <a:gd name="T80" fmla="*/ 415 w 584"/>
                <a:gd name="T81" fmla="*/ 490 h 618"/>
                <a:gd name="T82" fmla="*/ 419 w 584"/>
                <a:gd name="T83" fmla="*/ 521 h 618"/>
                <a:gd name="T84" fmla="*/ 435 w 584"/>
                <a:gd name="T85" fmla="*/ 528 h 618"/>
                <a:gd name="T86" fmla="*/ 453 w 584"/>
                <a:gd name="T87" fmla="*/ 544 h 618"/>
                <a:gd name="T88" fmla="*/ 473 w 584"/>
                <a:gd name="T89" fmla="*/ 536 h 618"/>
                <a:gd name="T90" fmla="*/ 490 w 584"/>
                <a:gd name="T91" fmla="*/ 554 h 618"/>
                <a:gd name="T92" fmla="*/ 510 w 584"/>
                <a:gd name="T93" fmla="*/ 585 h 618"/>
                <a:gd name="T94" fmla="*/ 507 w 584"/>
                <a:gd name="T95" fmla="*/ 599 h 618"/>
                <a:gd name="T96" fmla="*/ 517 w 584"/>
                <a:gd name="T97" fmla="*/ 617 h 618"/>
                <a:gd name="T98" fmla="*/ 528 w 584"/>
                <a:gd name="T99" fmla="*/ 612 h 618"/>
                <a:gd name="T100" fmla="*/ 540 w 584"/>
                <a:gd name="T101" fmla="*/ 597 h 618"/>
                <a:gd name="T102" fmla="*/ 544 w 584"/>
                <a:gd name="T103" fmla="*/ 576 h 618"/>
                <a:gd name="T104" fmla="*/ 552 w 584"/>
                <a:gd name="T105" fmla="*/ 555 h 618"/>
                <a:gd name="T106" fmla="*/ 555 w 584"/>
                <a:gd name="T107" fmla="*/ 536 h 618"/>
                <a:gd name="T108" fmla="*/ 562 w 584"/>
                <a:gd name="T109" fmla="*/ 507 h 618"/>
                <a:gd name="T110" fmla="*/ 556 w 584"/>
                <a:gd name="T111" fmla="*/ 477 h 618"/>
                <a:gd name="T112" fmla="*/ 547 w 584"/>
                <a:gd name="T113" fmla="*/ 430 h 618"/>
                <a:gd name="T114" fmla="*/ 562 w 584"/>
                <a:gd name="T115" fmla="*/ 416 h 618"/>
                <a:gd name="T116" fmla="*/ 581 w 584"/>
                <a:gd name="T117" fmla="*/ 404 h 618"/>
                <a:gd name="T118" fmla="*/ 408 w 584"/>
                <a:gd name="T119" fmla="*/ 45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4" h="618">
                  <a:moveTo>
                    <a:pt x="457" y="559"/>
                  </a:moveTo>
                  <a:lnTo>
                    <a:pt x="456" y="561"/>
                  </a:lnTo>
                  <a:lnTo>
                    <a:pt x="453" y="562"/>
                  </a:lnTo>
                  <a:lnTo>
                    <a:pt x="452" y="558"/>
                  </a:lnTo>
                  <a:lnTo>
                    <a:pt x="452" y="557"/>
                  </a:lnTo>
                  <a:lnTo>
                    <a:pt x="450" y="558"/>
                  </a:lnTo>
                  <a:lnTo>
                    <a:pt x="445" y="559"/>
                  </a:lnTo>
                  <a:lnTo>
                    <a:pt x="445" y="565"/>
                  </a:lnTo>
                  <a:lnTo>
                    <a:pt x="445" y="566"/>
                  </a:lnTo>
                  <a:lnTo>
                    <a:pt x="445" y="572"/>
                  </a:lnTo>
                  <a:lnTo>
                    <a:pt x="445" y="573"/>
                  </a:lnTo>
                  <a:lnTo>
                    <a:pt x="446" y="574"/>
                  </a:lnTo>
                  <a:lnTo>
                    <a:pt x="446" y="576"/>
                  </a:lnTo>
                  <a:lnTo>
                    <a:pt x="450" y="576"/>
                  </a:lnTo>
                  <a:lnTo>
                    <a:pt x="453" y="572"/>
                  </a:lnTo>
                  <a:lnTo>
                    <a:pt x="454" y="567"/>
                  </a:lnTo>
                  <a:lnTo>
                    <a:pt x="458" y="562"/>
                  </a:lnTo>
                  <a:lnTo>
                    <a:pt x="460" y="561"/>
                  </a:lnTo>
                  <a:lnTo>
                    <a:pt x="458" y="559"/>
                  </a:lnTo>
                  <a:lnTo>
                    <a:pt x="457" y="559"/>
                  </a:lnTo>
                  <a:close/>
                  <a:moveTo>
                    <a:pt x="439" y="554"/>
                  </a:moveTo>
                  <a:lnTo>
                    <a:pt x="428" y="547"/>
                  </a:lnTo>
                  <a:lnTo>
                    <a:pt x="426" y="552"/>
                  </a:lnTo>
                  <a:lnTo>
                    <a:pt x="426" y="559"/>
                  </a:lnTo>
                  <a:lnTo>
                    <a:pt x="441" y="570"/>
                  </a:lnTo>
                  <a:lnTo>
                    <a:pt x="442" y="572"/>
                  </a:lnTo>
                  <a:lnTo>
                    <a:pt x="441" y="559"/>
                  </a:lnTo>
                  <a:lnTo>
                    <a:pt x="439" y="554"/>
                  </a:lnTo>
                  <a:close/>
                  <a:moveTo>
                    <a:pt x="582" y="402"/>
                  </a:moveTo>
                  <a:lnTo>
                    <a:pt x="582" y="401"/>
                  </a:lnTo>
                  <a:lnTo>
                    <a:pt x="582" y="398"/>
                  </a:lnTo>
                  <a:lnTo>
                    <a:pt x="582" y="396"/>
                  </a:lnTo>
                  <a:lnTo>
                    <a:pt x="582" y="393"/>
                  </a:lnTo>
                  <a:lnTo>
                    <a:pt x="581" y="390"/>
                  </a:lnTo>
                  <a:lnTo>
                    <a:pt x="581" y="389"/>
                  </a:lnTo>
                  <a:lnTo>
                    <a:pt x="582" y="387"/>
                  </a:lnTo>
                  <a:lnTo>
                    <a:pt x="582" y="386"/>
                  </a:lnTo>
                  <a:lnTo>
                    <a:pt x="582" y="383"/>
                  </a:lnTo>
                  <a:lnTo>
                    <a:pt x="581" y="379"/>
                  </a:lnTo>
                  <a:lnTo>
                    <a:pt x="582" y="378"/>
                  </a:lnTo>
                  <a:lnTo>
                    <a:pt x="581" y="378"/>
                  </a:lnTo>
                  <a:lnTo>
                    <a:pt x="580" y="375"/>
                  </a:lnTo>
                  <a:lnTo>
                    <a:pt x="580" y="374"/>
                  </a:lnTo>
                  <a:lnTo>
                    <a:pt x="578" y="372"/>
                  </a:lnTo>
                  <a:lnTo>
                    <a:pt x="577" y="371"/>
                  </a:lnTo>
                  <a:lnTo>
                    <a:pt x="577" y="368"/>
                  </a:lnTo>
                  <a:lnTo>
                    <a:pt x="576" y="367"/>
                  </a:lnTo>
                  <a:lnTo>
                    <a:pt x="574" y="367"/>
                  </a:lnTo>
                  <a:lnTo>
                    <a:pt x="573" y="367"/>
                  </a:lnTo>
                  <a:lnTo>
                    <a:pt x="573" y="367"/>
                  </a:lnTo>
                  <a:lnTo>
                    <a:pt x="573" y="366"/>
                  </a:lnTo>
                  <a:lnTo>
                    <a:pt x="571" y="364"/>
                  </a:lnTo>
                  <a:lnTo>
                    <a:pt x="570" y="357"/>
                  </a:lnTo>
                  <a:lnTo>
                    <a:pt x="569" y="352"/>
                  </a:lnTo>
                  <a:lnTo>
                    <a:pt x="569" y="351"/>
                  </a:lnTo>
                  <a:lnTo>
                    <a:pt x="567" y="342"/>
                  </a:lnTo>
                  <a:lnTo>
                    <a:pt x="570" y="341"/>
                  </a:lnTo>
                  <a:lnTo>
                    <a:pt x="567" y="330"/>
                  </a:lnTo>
                  <a:lnTo>
                    <a:pt x="573" y="318"/>
                  </a:lnTo>
                  <a:lnTo>
                    <a:pt x="571" y="317"/>
                  </a:lnTo>
                  <a:lnTo>
                    <a:pt x="571" y="308"/>
                  </a:lnTo>
                  <a:lnTo>
                    <a:pt x="567" y="310"/>
                  </a:lnTo>
                  <a:lnTo>
                    <a:pt x="563" y="297"/>
                  </a:lnTo>
                  <a:lnTo>
                    <a:pt x="558" y="295"/>
                  </a:lnTo>
                  <a:lnTo>
                    <a:pt x="556" y="293"/>
                  </a:lnTo>
                  <a:lnTo>
                    <a:pt x="541" y="278"/>
                  </a:lnTo>
                  <a:lnTo>
                    <a:pt x="541" y="276"/>
                  </a:lnTo>
                  <a:lnTo>
                    <a:pt x="540" y="274"/>
                  </a:lnTo>
                  <a:lnTo>
                    <a:pt x="540" y="274"/>
                  </a:lnTo>
                  <a:lnTo>
                    <a:pt x="540" y="269"/>
                  </a:lnTo>
                  <a:lnTo>
                    <a:pt x="540" y="267"/>
                  </a:lnTo>
                  <a:lnTo>
                    <a:pt x="541" y="263"/>
                  </a:lnTo>
                  <a:lnTo>
                    <a:pt x="543" y="255"/>
                  </a:lnTo>
                  <a:lnTo>
                    <a:pt x="544" y="254"/>
                  </a:lnTo>
                  <a:lnTo>
                    <a:pt x="544" y="250"/>
                  </a:lnTo>
                  <a:lnTo>
                    <a:pt x="535" y="242"/>
                  </a:lnTo>
                  <a:lnTo>
                    <a:pt x="522" y="227"/>
                  </a:lnTo>
                  <a:lnTo>
                    <a:pt x="513" y="198"/>
                  </a:lnTo>
                  <a:lnTo>
                    <a:pt x="506" y="191"/>
                  </a:lnTo>
                  <a:lnTo>
                    <a:pt x="502" y="187"/>
                  </a:lnTo>
                  <a:lnTo>
                    <a:pt x="501" y="186"/>
                  </a:lnTo>
                  <a:lnTo>
                    <a:pt x="498" y="184"/>
                  </a:lnTo>
                  <a:lnTo>
                    <a:pt x="499" y="168"/>
                  </a:lnTo>
                  <a:lnTo>
                    <a:pt x="491" y="157"/>
                  </a:lnTo>
                  <a:lnTo>
                    <a:pt x="490" y="161"/>
                  </a:lnTo>
                  <a:lnTo>
                    <a:pt x="488" y="162"/>
                  </a:lnTo>
                  <a:lnTo>
                    <a:pt x="484" y="165"/>
                  </a:lnTo>
                  <a:lnTo>
                    <a:pt x="483" y="179"/>
                  </a:lnTo>
                  <a:lnTo>
                    <a:pt x="479" y="180"/>
                  </a:lnTo>
                  <a:lnTo>
                    <a:pt x="464" y="187"/>
                  </a:lnTo>
                  <a:lnTo>
                    <a:pt x="461" y="190"/>
                  </a:lnTo>
                  <a:lnTo>
                    <a:pt x="460" y="191"/>
                  </a:lnTo>
                  <a:lnTo>
                    <a:pt x="439" y="184"/>
                  </a:lnTo>
                  <a:lnTo>
                    <a:pt x="434" y="175"/>
                  </a:lnTo>
                  <a:lnTo>
                    <a:pt x="432" y="177"/>
                  </a:lnTo>
                  <a:lnTo>
                    <a:pt x="430" y="184"/>
                  </a:lnTo>
                  <a:lnTo>
                    <a:pt x="431" y="194"/>
                  </a:lnTo>
                  <a:lnTo>
                    <a:pt x="426" y="198"/>
                  </a:lnTo>
                  <a:lnTo>
                    <a:pt x="445" y="201"/>
                  </a:lnTo>
                  <a:lnTo>
                    <a:pt x="456" y="210"/>
                  </a:lnTo>
                  <a:lnTo>
                    <a:pt x="454" y="216"/>
                  </a:lnTo>
                  <a:lnTo>
                    <a:pt x="458" y="224"/>
                  </a:lnTo>
                  <a:lnTo>
                    <a:pt x="449" y="232"/>
                  </a:lnTo>
                  <a:lnTo>
                    <a:pt x="434" y="231"/>
                  </a:lnTo>
                  <a:lnTo>
                    <a:pt x="428" y="224"/>
                  </a:lnTo>
                  <a:lnTo>
                    <a:pt x="415" y="227"/>
                  </a:lnTo>
                  <a:lnTo>
                    <a:pt x="412" y="228"/>
                  </a:lnTo>
                  <a:lnTo>
                    <a:pt x="411" y="227"/>
                  </a:lnTo>
                  <a:lnTo>
                    <a:pt x="407" y="225"/>
                  </a:lnTo>
                  <a:lnTo>
                    <a:pt x="401" y="227"/>
                  </a:lnTo>
                  <a:lnTo>
                    <a:pt x="394" y="227"/>
                  </a:lnTo>
                  <a:lnTo>
                    <a:pt x="388" y="225"/>
                  </a:lnTo>
                  <a:lnTo>
                    <a:pt x="383" y="225"/>
                  </a:lnTo>
                  <a:lnTo>
                    <a:pt x="386" y="212"/>
                  </a:lnTo>
                  <a:lnTo>
                    <a:pt x="382" y="213"/>
                  </a:lnTo>
                  <a:lnTo>
                    <a:pt x="381" y="213"/>
                  </a:lnTo>
                  <a:lnTo>
                    <a:pt x="370" y="205"/>
                  </a:lnTo>
                  <a:lnTo>
                    <a:pt x="363" y="203"/>
                  </a:lnTo>
                  <a:lnTo>
                    <a:pt x="360" y="171"/>
                  </a:lnTo>
                  <a:lnTo>
                    <a:pt x="356" y="167"/>
                  </a:lnTo>
                  <a:lnTo>
                    <a:pt x="347" y="141"/>
                  </a:lnTo>
                  <a:lnTo>
                    <a:pt x="332" y="141"/>
                  </a:lnTo>
                  <a:lnTo>
                    <a:pt x="330" y="141"/>
                  </a:lnTo>
                  <a:lnTo>
                    <a:pt x="336" y="145"/>
                  </a:lnTo>
                  <a:lnTo>
                    <a:pt x="329" y="150"/>
                  </a:lnTo>
                  <a:lnTo>
                    <a:pt x="322" y="156"/>
                  </a:lnTo>
                  <a:lnTo>
                    <a:pt x="321" y="152"/>
                  </a:lnTo>
                  <a:lnTo>
                    <a:pt x="315" y="164"/>
                  </a:lnTo>
                  <a:lnTo>
                    <a:pt x="315" y="168"/>
                  </a:lnTo>
                  <a:lnTo>
                    <a:pt x="314" y="169"/>
                  </a:lnTo>
                  <a:lnTo>
                    <a:pt x="315" y="173"/>
                  </a:lnTo>
                  <a:lnTo>
                    <a:pt x="317" y="180"/>
                  </a:lnTo>
                  <a:lnTo>
                    <a:pt x="317" y="182"/>
                  </a:lnTo>
                  <a:lnTo>
                    <a:pt x="317" y="186"/>
                  </a:lnTo>
                  <a:lnTo>
                    <a:pt x="311" y="183"/>
                  </a:lnTo>
                  <a:lnTo>
                    <a:pt x="288" y="171"/>
                  </a:lnTo>
                  <a:lnTo>
                    <a:pt x="289" y="165"/>
                  </a:lnTo>
                  <a:lnTo>
                    <a:pt x="289" y="164"/>
                  </a:lnTo>
                  <a:lnTo>
                    <a:pt x="278" y="162"/>
                  </a:lnTo>
                  <a:lnTo>
                    <a:pt x="273" y="162"/>
                  </a:lnTo>
                  <a:lnTo>
                    <a:pt x="265" y="157"/>
                  </a:lnTo>
                  <a:lnTo>
                    <a:pt x="265" y="150"/>
                  </a:lnTo>
                  <a:lnTo>
                    <a:pt x="269" y="142"/>
                  </a:lnTo>
                  <a:lnTo>
                    <a:pt x="259" y="132"/>
                  </a:lnTo>
                  <a:lnTo>
                    <a:pt x="255" y="115"/>
                  </a:lnTo>
                  <a:lnTo>
                    <a:pt x="255" y="112"/>
                  </a:lnTo>
                  <a:lnTo>
                    <a:pt x="258" y="107"/>
                  </a:lnTo>
                  <a:lnTo>
                    <a:pt x="253" y="101"/>
                  </a:lnTo>
                  <a:lnTo>
                    <a:pt x="248" y="97"/>
                  </a:lnTo>
                  <a:lnTo>
                    <a:pt x="236" y="87"/>
                  </a:lnTo>
                  <a:lnTo>
                    <a:pt x="231" y="83"/>
                  </a:lnTo>
                  <a:lnTo>
                    <a:pt x="216" y="74"/>
                  </a:lnTo>
                  <a:lnTo>
                    <a:pt x="208" y="67"/>
                  </a:lnTo>
                  <a:lnTo>
                    <a:pt x="205" y="59"/>
                  </a:lnTo>
                  <a:lnTo>
                    <a:pt x="198" y="57"/>
                  </a:lnTo>
                  <a:lnTo>
                    <a:pt x="195" y="56"/>
                  </a:lnTo>
                  <a:lnTo>
                    <a:pt x="183" y="48"/>
                  </a:lnTo>
                  <a:lnTo>
                    <a:pt x="176" y="44"/>
                  </a:lnTo>
                  <a:lnTo>
                    <a:pt x="172" y="40"/>
                  </a:lnTo>
                  <a:lnTo>
                    <a:pt x="171" y="34"/>
                  </a:lnTo>
                  <a:lnTo>
                    <a:pt x="171" y="33"/>
                  </a:lnTo>
                  <a:lnTo>
                    <a:pt x="142" y="11"/>
                  </a:lnTo>
                  <a:lnTo>
                    <a:pt x="135" y="0"/>
                  </a:lnTo>
                  <a:lnTo>
                    <a:pt x="127" y="3"/>
                  </a:lnTo>
                  <a:lnTo>
                    <a:pt x="122" y="7"/>
                  </a:lnTo>
                  <a:lnTo>
                    <a:pt x="130" y="14"/>
                  </a:lnTo>
                  <a:lnTo>
                    <a:pt x="126" y="21"/>
                  </a:lnTo>
                  <a:lnTo>
                    <a:pt x="122" y="21"/>
                  </a:lnTo>
                  <a:lnTo>
                    <a:pt x="120" y="32"/>
                  </a:lnTo>
                  <a:lnTo>
                    <a:pt x="114" y="26"/>
                  </a:lnTo>
                  <a:lnTo>
                    <a:pt x="112" y="27"/>
                  </a:lnTo>
                  <a:lnTo>
                    <a:pt x="96" y="48"/>
                  </a:lnTo>
                  <a:lnTo>
                    <a:pt x="82" y="45"/>
                  </a:lnTo>
                  <a:lnTo>
                    <a:pt x="75" y="37"/>
                  </a:lnTo>
                  <a:lnTo>
                    <a:pt x="65" y="44"/>
                  </a:lnTo>
                  <a:lnTo>
                    <a:pt x="60" y="51"/>
                  </a:lnTo>
                  <a:lnTo>
                    <a:pt x="56" y="57"/>
                  </a:lnTo>
                  <a:lnTo>
                    <a:pt x="50" y="70"/>
                  </a:lnTo>
                  <a:lnTo>
                    <a:pt x="51" y="78"/>
                  </a:lnTo>
                  <a:lnTo>
                    <a:pt x="48" y="83"/>
                  </a:lnTo>
                  <a:lnTo>
                    <a:pt x="36" y="81"/>
                  </a:lnTo>
                  <a:lnTo>
                    <a:pt x="32" y="85"/>
                  </a:lnTo>
                  <a:lnTo>
                    <a:pt x="29" y="86"/>
                  </a:lnTo>
                  <a:lnTo>
                    <a:pt x="15" y="98"/>
                  </a:lnTo>
                  <a:lnTo>
                    <a:pt x="11" y="100"/>
                  </a:lnTo>
                  <a:lnTo>
                    <a:pt x="17" y="101"/>
                  </a:lnTo>
                  <a:lnTo>
                    <a:pt x="25" y="102"/>
                  </a:lnTo>
                  <a:lnTo>
                    <a:pt x="36" y="111"/>
                  </a:lnTo>
                  <a:lnTo>
                    <a:pt x="35" y="131"/>
                  </a:lnTo>
                  <a:lnTo>
                    <a:pt x="37" y="132"/>
                  </a:lnTo>
                  <a:lnTo>
                    <a:pt x="45" y="142"/>
                  </a:lnTo>
                  <a:lnTo>
                    <a:pt x="37" y="168"/>
                  </a:lnTo>
                  <a:lnTo>
                    <a:pt x="36" y="169"/>
                  </a:lnTo>
                  <a:lnTo>
                    <a:pt x="32" y="197"/>
                  </a:lnTo>
                  <a:lnTo>
                    <a:pt x="30" y="201"/>
                  </a:lnTo>
                  <a:lnTo>
                    <a:pt x="20" y="213"/>
                  </a:lnTo>
                  <a:lnTo>
                    <a:pt x="15" y="231"/>
                  </a:lnTo>
                  <a:lnTo>
                    <a:pt x="0" y="250"/>
                  </a:lnTo>
                  <a:lnTo>
                    <a:pt x="21" y="244"/>
                  </a:lnTo>
                  <a:lnTo>
                    <a:pt x="44" y="254"/>
                  </a:lnTo>
                  <a:lnTo>
                    <a:pt x="50" y="251"/>
                  </a:lnTo>
                  <a:lnTo>
                    <a:pt x="80" y="237"/>
                  </a:lnTo>
                  <a:lnTo>
                    <a:pt x="84" y="236"/>
                  </a:lnTo>
                  <a:lnTo>
                    <a:pt x="95" y="240"/>
                  </a:lnTo>
                  <a:lnTo>
                    <a:pt x="92" y="236"/>
                  </a:lnTo>
                  <a:lnTo>
                    <a:pt x="134" y="246"/>
                  </a:lnTo>
                  <a:lnTo>
                    <a:pt x="165" y="244"/>
                  </a:lnTo>
                  <a:lnTo>
                    <a:pt x="194" y="269"/>
                  </a:lnTo>
                  <a:lnTo>
                    <a:pt x="195" y="274"/>
                  </a:lnTo>
                  <a:lnTo>
                    <a:pt x="195" y="285"/>
                  </a:lnTo>
                  <a:lnTo>
                    <a:pt x="197" y="296"/>
                  </a:lnTo>
                  <a:lnTo>
                    <a:pt x="195" y="300"/>
                  </a:lnTo>
                  <a:lnTo>
                    <a:pt x="199" y="300"/>
                  </a:lnTo>
                  <a:lnTo>
                    <a:pt x="216" y="314"/>
                  </a:lnTo>
                  <a:lnTo>
                    <a:pt x="219" y="318"/>
                  </a:lnTo>
                  <a:lnTo>
                    <a:pt x="219" y="322"/>
                  </a:lnTo>
                  <a:lnTo>
                    <a:pt x="219" y="327"/>
                  </a:lnTo>
                  <a:lnTo>
                    <a:pt x="219" y="330"/>
                  </a:lnTo>
                  <a:lnTo>
                    <a:pt x="217" y="344"/>
                  </a:lnTo>
                  <a:lnTo>
                    <a:pt x="242" y="359"/>
                  </a:lnTo>
                  <a:lnTo>
                    <a:pt x="239" y="368"/>
                  </a:lnTo>
                  <a:lnTo>
                    <a:pt x="238" y="371"/>
                  </a:lnTo>
                  <a:lnTo>
                    <a:pt x="235" y="382"/>
                  </a:lnTo>
                  <a:lnTo>
                    <a:pt x="244" y="385"/>
                  </a:lnTo>
                  <a:lnTo>
                    <a:pt x="246" y="401"/>
                  </a:lnTo>
                  <a:lnTo>
                    <a:pt x="247" y="405"/>
                  </a:lnTo>
                  <a:lnTo>
                    <a:pt x="248" y="419"/>
                  </a:lnTo>
                  <a:lnTo>
                    <a:pt x="255" y="424"/>
                  </a:lnTo>
                  <a:lnTo>
                    <a:pt x="247" y="438"/>
                  </a:lnTo>
                  <a:lnTo>
                    <a:pt x="251" y="438"/>
                  </a:lnTo>
                  <a:lnTo>
                    <a:pt x="259" y="438"/>
                  </a:lnTo>
                  <a:lnTo>
                    <a:pt x="268" y="456"/>
                  </a:lnTo>
                  <a:lnTo>
                    <a:pt x="272" y="461"/>
                  </a:lnTo>
                  <a:lnTo>
                    <a:pt x="278" y="461"/>
                  </a:lnTo>
                  <a:lnTo>
                    <a:pt x="288" y="461"/>
                  </a:lnTo>
                  <a:lnTo>
                    <a:pt x="287" y="456"/>
                  </a:lnTo>
                  <a:lnTo>
                    <a:pt x="285" y="449"/>
                  </a:lnTo>
                  <a:lnTo>
                    <a:pt x="293" y="446"/>
                  </a:lnTo>
                  <a:lnTo>
                    <a:pt x="308" y="450"/>
                  </a:lnTo>
                  <a:lnTo>
                    <a:pt x="311" y="447"/>
                  </a:lnTo>
                  <a:lnTo>
                    <a:pt x="318" y="450"/>
                  </a:lnTo>
                  <a:lnTo>
                    <a:pt x="319" y="452"/>
                  </a:lnTo>
                  <a:lnTo>
                    <a:pt x="321" y="450"/>
                  </a:lnTo>
                  <a:lnTo>
                    <a:pt x="328" y="447"/>
                  </a:lnTo>
                  <a:lnTo>
                    <a:pt x="323" y="442"/>
                  </a:lnTo>
                  <a:lnTo>
                    <a:pt x="310" y="417"/>
                  </a:lnTo>
                  <a:lnTo>
                    <a:pt x="318" y="408"/>
                  </a:lnTo>
                  <a:lnTo>
                    <a:pt x="321" y="401"/>
                  </a:lnTo>
                  <a:lnTo>
                    <a:pt x="322" y="396"/>
                  </a:lnTo>
                  <a:lnTo>
                    <a:pt x="323" y="396"/>
                  </a:lnTo>
                  <a:lnTo>
                    <a:pt x="328" y="402"/>
                  </a:lnTo>
                  <a:lnTo>
                    <a:pt x="334" y="402"/>
                  </a:lnTo>
                  <a:lnTo>
                    <a:pt x="338" y="396"/>
                  </a:lnTo>
                  <a:lnTo>
                    <a:pt x="344" y="396"/>
                  </a:lnTo>
                  <a:lnTo>
                    <a:pt x="349" y="397"/>
                  </a:lnTo>
                  <a:lnTo>
                    <a:pt x="352" y="397"/>
                  </a:lnTo>
                  <a:lnTo>
                    <a:pt x="358" y="396"/>
                  </a:lnTo>
                  <a:lnTo>
                    <a:pt x="360" y="397"/>
                  </a:lnTo>
                  <a:lnTo>
                    <a:pt x="363" y="397"/>
                  </a:lnTo>
                  <a:lnTo>
                    <a:pt x="367" y="408"/>
                  </a:lnTo>
                  <a:lnTo>
                    <a:pt x="366" y="415"/>
                  </a:lnTo>
                  <a:lnTo>
                    <a:pt x="368" y="428"/>
                  </a:lnTo>
                  <a:lnTo>
                    <a:pt x="373" y="432"/>
                  </a:lnTo>
                  <a:lnTo>
                    <a:pt x="373" y="431"/>
                  </a:lnTo>
                  <a:lnTo>
                    <a:pt x="374" y="426"/>
                  </a:lnTo>
                  <a:lnTo>
                    <a:pt x="377" y="411"/>
                  </a:lnTo>
                  <a:lnTo>
                    <a:pt x="373" y="396"/>
                  </a:lnTo>
                  <a:lnTo>
                    <a:pt x="370" y="394"/>
                  </a:lnTo>
                  <a:lnTo>
                    <a:pt x="366" y="394"/>
                  </a:lnTo>
                  <a:lnTo>
                    <a:pt x="366" y="393"/>
                  </a:lnTo>
                  <a:lnTo>
                    <a:pt x="355" y="383"/>
                  </a:lnTo>
                  <a:lnTo>
                    <a:pt x="352" y="381"/>
                  </a:lnTo>
                  <a:lnTo>
                    <a:pt x="352" y="379"/>
                  </a:lnTo>
                  <a:lnTo>
                    <a:pt x="351" y="378"/>
                  </a:lnTo>
                  <a:lnTo>
                    <a:pt x="355" y="377"/>
                  </a:lnTo>
                  <a:lnTo>
                    <a:pt x="356" y="375"/>
                  </a:lnTo>
                  <a:lnTo>
                    <a:pt x="359" y="377"/>
                  </a:lnTo>
                  <a:lnTo>
                    <a:pt x="363" y="378"/>
                  </a:lnTo>
                  <a:lnTo>
                    <a:pt x="364" y="381"/>
                  </a:lnTo>
                  <a:lnTo>
                    <a:pt x="366" y="381"/>
                  </a:lnTo>
                  <a:lnTo>
                    <a:pt x="367" y="383"/>
                  </a:lnTo>
                  <a:lnTo>
                    <a:pt x="368" y="386"/>
                  </a:lnTo>
                  <a:lnTo>
                    <a:pt x="370" y="387"/>
                  </a:lnTo>
                  <a:lnTo>
                    <a:pt x="377" y="392"/>
                  </a:lnTo>
                  <a:lnTo>
                    <a:pt x="379" y="397"/>
                  </a:lnTo>
                  <a:lnTo>
                    <a:pt x="381" y="401"/>
                  </a:lnTo>
                  <a:lnTo>
                    <a:pt x="379" y="408"/>
                  </a:lnTo>
                  <a:lnTo>
                    <a:pt x="379" y="413"/>
                  </a:lnTo>
                  <a:lnTo>
                    <a:pt x="379" y="415"/>
                  </a:lnTo>
                  <a:lnTo>
                    <a:pt x="379" y="420"/>
                  </a:lnTo>
                  <a:lnTo>
                    <a:pt x="378" y="423"/>
                  </a:lnTo>
                  <a:lnTo>
                    <a:pt x="377" y="428"/>
                  </a:lnTo>
                  <a:lnTo>
                    <a:pt x="377" y="437"/>
                  </a:lnTo>
                  <a:lnTo>
                    <a:pt x="382" y="439"/>
                  </a:lnTo>
                  <a:lnTo>
                    <a:pt x="386" y="439"/>
                  </a:lnTo>
                  <a:lnTo>
                    <a:pt x="398" y="434"/>
                  </a:lnTo>
                  <a:lnTo>
                    <a:pt x="404" y="427"/>
                  </a:lnTo>
                  <a:lnTo>
                    <a:pt x="404" y="416"/>
                  </a:lnTo>
                  <a:lnTo>
                    <a:pt x="402" y="404"/>
                  </a:lnTo>
                  <a:lnTo>
                    <a:pt x="402" y="402"/>
                  </a:lnTo>
                  <a:lnTo>
                    <a:pt x="398" y="398"/>
                  </a:lnTo>
                  <a:lnTo>
                    <a:pt x="393" y="396"/>
                  </a:lnTo>
                  <a:lnTo>
                    <a:pt x="393" y="392"/>
                  </a:lnTo>
                  <a:lnTo>
                    <a:pt x="393" y="387"/>
                  </a:lnTo>
                  <a:lnTo>
                    <a:pt x="393" y="382"/>
                  </a:lnTo>
                  <a:lnTo>
                    <a:pt x="394" y="374"/>
                  </a:lnTo>
                  <a:lnTo>
                    <a:pt x="392" y="372"/>
                  </a:lnTo>
                  <a:lnTo>
                    <a:pt x="392" y="370"/>
                  </a:lnTo>
                  <a:lnTo>
                    <a:pt x="390" y="370"/>
                  </a:lnTo>
                  <a:lnTo>
                    <a:pt x="389" y="363"/>
                  </a:lnTo>
                  <a:lnTo>
                    <a:pt x="390" y="356"/>
                  </a:lnTo>
                  <a:lnTo>
                    <a:pt x="392" y="349"/>
                  </a:lnTo>
                  <a:lnTo>
                    <a:pt x="394" y="345"/>
                  </a:lnTo>
                  <a:lnTo>
                    <a:pt x="396" y="345"/>
                  </a:lnTo>
                  <a:lnTo>
                    <a:pt x="398" y="344"/>
                  </a:lnTo>
                  <a:lnTo>
                    <a:pt x="404" y="341"/>
                  </a:lnTo>
                  <a:lnTo>
                    <a:pt x="405" y="342"/>
                  </a:lnTo>
                  <a:lnTo>
                    <a:pt x="409" y="345"/>
                  </a:lnTo>
                  <a:lnTo>
                    <a:pt x="412" y="340"/>
                  </a:lnTo>
                  <a:lnTo>
                    <a:pt x="412" y="336"/>
                  </a:lnTo>
                  <a:lnTo>
                    <a:pt x="411" y="334"/>
                  </a:lnTo>
                  <a:lnTo>
                    <a:pt x="411" y="333"/>
                  </a:lnTo>
                  <a:lnTo>
                    <a:pt x="412" y="329"/>
                  </a:lnTo>
                  <a:lnTo>
                    <a:pt x="408" y="321"/>
                  </a:lnTo>
                  <a:lnTo>
                    <a:pt x="407" y="318"/>
                  </a:lnTo>
                  <a:lnTo>
                    <a:pt x="394" y="307"/>
                  </a:lnTo>
                  <a:lnTo>
                    <a:pt x="409" y="293"/>
                  </a:lnTo>
                  <a:lnTo>
                    <a:pt x="408" y="282"/>
                  </a:lnTo>
                  <a:lnTo>
                    <a:pt x="411" y="278"/>
                  </a:lnTo>
                  <a:lnTo>
                    <a:pt x="422" y="278"/>
                  </a:lnTo>
                  <a:lnTo>
                    <a:pt x="424" y="281"/>
                  </a:lnTo>
                  <a:lnTo>
                    <a:pt x="432" y="285"/>
                  </a:lnTo>
                  <a:lnTo>
                    <a:pt x="432" y="289"/>
                  </a:lnTo>
                  <a:lnTo>
                    <a:pt x="434" y="293"/>
                  </a:lnTo>
                  <a:lnTo>
                    <a:pt x="438" y="297"/>
                  </a:lnTo>
                  <a:lnTo>
                    <a:pt x="439" y="304"/>
                  </a:lnTo>
                  <a:lnTo>
                    <a:pt x="439" y="308"/>
                  </a:lnTo>
                  <a:lnTo>
                    <a:pt x="442" y="315"/>
                  </a:lnTo>
                  <a:lnTo>
                    <a:pt x="449" y="321"/>
                  </a:lnTo>
                  <a:lnTo>
                    <a:pt x="452" y="322"/>
                  </a:lnTo>
                  <a:lnTo>
                    <a:pt x="453" y="323"/>
                  </a:lnTo>
                  <a:lnTo>
                    <a:pt x="454" y="330"/>
                  </a:lnTo>
                  <a:lnTo>
                    <a:pt x="453" y="330"/>
                  </a:lnTo>
                  <a:lnTo>
                    <a:pt x="452" y="332"/>
                  </a:lnTo>
                  <a:lnTo>
                    <a:pt x="452" y="334"/>
                  </a:lnTo>
                  <a:lnTo>
                    <a:pt x="450" y="337"/>
                  </a:lnTo>
                  <a:lnTo>
                    <a:pt x="447" y="347"/>
                  </a:lnTo>
                  <a:lnTo>
                    <a:pt x="450" y="360"/>
                  </a:lnTo>
                  <a:lnTo>
                    <a:pt x="450" y="362"/>
                  </a:lnTo>
                  <a:lnTo>
                    <a:pt x="443" y="363"/>
                  </a:lnTo>
                  <a:lnTo>
                    <a:pt x="439" y="363"/>
                  </a:lnTo>
                  <a:lnTo>
                    <a:pt x="437" y="363"/>
                  </a:lnTo>
                  <a:lnTo>
                    <a:pt x="432" y="362"/>
                  </a:lnTo>
                  <a:lnTo>
                    <a:pt x="430" y="360"/>
                  </a:lnTo>
                  <a:lnTo>
                    <a:pt x="427" y="359"/>
                  </a:lnTo>
                  <a:lnTo>
                    <a:pt x="427" y="360"/>
                  </a:lnTo>
                  <a:lnTo>
                    <a:pt x="423" y="366"/>
                  </a:lnTo>
                  <a:lnTo>
                    <a:pt x="423" y="372"/>
                  </a:lnTo>
                  <a:lnTo>
                    <a:pt x="422" y="377"/>
                  </a:lnTo>
                  <a:lnTo>
                    <a:pt x="422" y="378"/>
                  </a:lnTo>
                  <a:lnTo>
                    <a:pt x="423" y="382"/>
                  </a:lnTo>
                  <a:lnTo>
                    <a:pt x="423" y="387"/>
                  </a:lnTo>
                  <a:lnTo>
                    <a:pt x="422" y="387"/>
                  </a:lnTo>
                  <a:lnTo>
                    <a:pt x="422" y="389"/>
                  </a:lnTo>
                  <a:lnTo>
                    <a:pt x="420" y="389"/>
                  </a:lnTo>
                  <a:lnTo>
                    <a:pt x="417" y="387"/>
                  </a:lnTo>
                  <a:lnTo>
                    <a:pt x="417" y="381"/>
                  </a:lnTo>
                  <a:lnTo>
                    <a:pt x="417" y="374"/>
                  </a:lnTo>
                  <a:lnTo>
                    <a:pt x="417" y="372"/>
                  </a:lnTo>
                  <a:lnTo>
                    <a:pt x="417" y="363"/>
                  </a:lnTo>
                  <a:lnTo>
                    <a:pt x="417" y="363"/>
                  </a:lnTo>
                  <a:lnTo>
                    <a:pt x="419" y="357"/>
                  </a:lnTo>
                  <a:lnTo>
                    <a:pt x="417" y="351"/>
                  </a:lnTo>
                  <a:lnTo>
                    <a:pt x="416" y="348"/>
                  </a:lnTo>
                  <a:lnTo>
                    <a:pt x="413" y="348"/>
                  </a:lnTo>
                  <a:lnTo>
                    <a:pt x="411" y="353"/>
                  </a:lnTo>
                  <a:lnTo>
                    <a:pt x="409" y="357"/>
                  </a:lnTo>
                  <a:lnTo>
                    <a:pt x="408" y="363"/>
                  </a:lnTo>
                  <a:lnTo>
                    <a:pt x="408" y="363"/>
                  </a:lnTo>
                  <a:lnTo>
                    <a:pt x="404" y="372"/>
                  </a:lnTo>
                  <a:lnTo>
                    <a:pt x="402" y="379"/>
                  </a:lnTo>
                  <a:lnTo>
                    <a:pt x="402" y="382"/>
                  </a:lnTo>
                  <a:lnTo>
                    <a:pt x="402" y="385"/>
                  </a:lnTo>
                  <a:lnTo>
                    <a:pt x="402" y="386"/>
                  </a:lnTo>
                  <a:lnTo>
                    <a:pt x="404" y="393"/>
                  </a:lnTo>
                  <a:lnTo>
                    <a:pt x="408" y="400"/>
                  </a:lnTo>
                  <a:lnTo>
                    <a:pt x="408" y="405"/>
                  </a:lnTo>
                  <a:lnTo>
                    <a:pt x="409" y="409"/>
                  </a:lnTo>
                  <a:lnTo>
                    <a:pt x="409" y="415"/>
                  </a:lnTo>
                  <a:lnTo>
                    <a:pt x="409" y="422"/>
                  </a:lnTo>
                  <a:lnTo>
                    <a:pt x="408" y="427"/>
                  </a:lnTo>
                  <a:lnTo>
                    <a:pt x="407" y="432"/>
                  </a:lnTo>
                  <a:lnTo>
                    <a:pt x="409" y="441"/>
                  </a:lnTo>
                  <a:lnTo>
                    <a:pt x="411" y="443"/>
                  </a:lnTo>
                  <a:lnTo>
                    <a:pt x="412" y="449"/>
                  </a:lnTo>
                  <a:lnTo>
                    <a:pt x="412" y="452"/>
                  </a:lnTo>
                  <a:lnTo>
                    <a:pt x="412" y="453"/>
                  </a:lnTo>
                  <a:lnTo>
                    <a:pt x="411" y="456"/>
                  </a:lnTo>
                  <a:lnTo>
                    <a:pt x="409" y="462"/>
                  </a:lnTo>
                  <a:lnTo>
                    <a:pt x="409" y="464"/>
                  </a:lnTo>
                  <a:lnTo>
                    <a:pt x="408" y="467"/>
                  </a:lnTo>
                  <a:lnTo>
                    <a:pt x="407" y="468"/>
                  </a:lnTo>
                  <a:lnTo>
                    <a:pt x="405" y="473"/>
                  </a:lnTo>
                  <a:lnTo>
                    <a:pt x="405" y="476"/>
                  </a:lnTo>
                  <a:lnTo>
                    <a:pt x="405" y="488"/>
                  </a:lnTo>
                  <a:lnTo>
                    <a:pt x="407" y="495"/>
                  </a:lnTo>
                  <a:lnTo>
                    <a:pt x="408" y="498"/>
                  </a:lnTo>
                  <a:lnTo>
                    <a:pt x="409" y="497"/>
                  </a:lnTo>
                  <a:lnTo>
                    <a:pt x="413" y="491"/>
                  </a:lnTo>
                  <a:lnTo>
                    <a:pt x="415" y="490"/>
                  </a:lnTo>
                  <a:lnTo>
                    <a:pt x="416" y="492"/>
                  </a:lnTo>
                  <a:lnTo>
                    <a:pt x="417" y="494"/>
                  </a:lnTo>
                  <a:lnTo>
                    <a:pt x="419" y="494"/>
                  </a:lnTo>
                  <a:lnTo>
                    <a:pt x="423" y="494"/>
                  </a:lnTo>
                  <a:lnTo>
                    <a:pt x="417" y="499"/>
                  </a:lnTo>
                  <a:lnTo>
                    <a:pt x="416" y="502"/>
                  </a:lnTo>
                  <a:lnTo>
                    <a:pt x="413" y="507"/>
                  </a:lnTo>
                  <a:lnTo>
                    <a:pt x="412" y="510"/>
                  </a:lnTo>
                  <a:lnTo>
                    <a:pt x="412" y="518"/>
                  </a:lnTo>
                  <a:lnTo>
                    <a:pt x="419" y="521"/>
                  </a:lnTo>
                  <a:lnTo>
                    <a:pt x="422" y="527"/>
                  </a:lnTo>
                  <a:lnTo>
                    <a:pt x="422" y="528"/>
                  </a:lnTo>
                  <a:lnTo>
                    <a:pt x="422" y="532"/>
                  </a:lnTo>
                  <a:lnTo>
                    <a:pt x="424" y="533"/>
                  </a:lnTo>
                  <a:lnTo>
                    <a:pt x="426" y="536"/>
                  </a:lnTo>
                  <a:lnTo>
                    <a:pt x="430" y="535"/>
                  </a:lnTo>
                  <a:lnTo>
                    <a:pt x="431" y="531"/>
                  </a:lnTo>
                  <a:lnTo>
                    <a:pt x="432" y="529"/>
                  </a:lnTo>
                  <a:lnTo>
                    <a:pt x="434" y="528"/>
                  </a:lnTo>
                  <a:lnTo>
                    <a:pt x="435" y="528"/>
                  </a:lnTo>
                  <a:lnTo>
                    <a:pt x="435" y="532"/>
                  </a:lnTo>
                  <a:lnTo>
                    <a:pt x="437" y="537"/>
                  </a:lnTo>
                  <a:lnTo>
                    <a:pt x="435" y="543"/>
                  </a:lnTo>
                  <a:lnTo>
                    <a:pt x="438" y="544"/>
                  </a:lnTo>
                  <a:lnTo>
                    <a:pt x="441" y="542"/>
                  </a:lnTo>
                  <a:lnTo>
                    <a:pt x="443" y="533"/>
                  </a:lnTo>
                  <a:lnTo>
                    <a:pt x="447" y="533"/>
                  </a:lnTo>
                  <a:lnTo>
                    <a:pt x="450" y="536"/>
                  </a:lnTo>
                  <a:lnTo>
                    <a:pt x="452" y="543"/>
                  </a:lnTo>
                  <a:lnTo>
                    <a:pt x="453" y="544"/>
                  </a:lnTo>
                  <a:lnTo>
                    <a:pt x="456" y="548"/>
                  </a:lnTo>
                  <a:lnTo>
                    <a:pt x="458" y="550"/>
                  </a:lnTo>
                  <a:lnTo>
                    <a:pt x="464" y="543"/>
                  </a:lnTo>
                  <a:lnTo>
                    <a:pt x="464" y="542"/>
                  </a:lnTo>
                  <a:lnTo>
                    <a:pt x="468" y="540"/>
                  </a:lnTo>
                  <a:lnTo>
                    <a:pt x="471" y="539"/>
                  </a:lnTo>
                  <a:lnTo>
                    <a:pt x="469" y="531"/>
                  </a:lnTo>
                  <a:lnTo>
                    <a:pt x="475" y="531"/>
                  </a:lnTo>
                  <a:lnTo>
                    <a:pt x="475" y="532"/>
                  </a:lnTo>
                  <a:lnTo>
                    <a:pt x="473" y="536"/>
                  </a:lnTo>
                  <a:lnTo>
                    <a:pt x="473" y="539"/>
                  </a:lnTo>
                  <a:lnTo>
                    <a:pt x="472" y="548"/>
                  </a:lnTo>
                  <a:lnTo>
                    <a:pt x="475" y="551"/>
                  </a:lnTo>
                  <a:lnTo>
                    <a:pt x="475" y="558"/>
                  </a:lnTo>
                  <a:lnTo>
                    <a:pt x="476" y="559"/>
                  </a:lnTo>
                  <a:lnTo>
                    <a:pt x="479" y="559"/>
                  </a:lnTo>
                  <a:lnTo>
                    <a:pt x="480" y="557"/>
                  </a:lnTo>
                  <a:lnTo>
                    <a:pt x="482" y="557"/>
                  </a:lnTo>
                  <a:lnTo>
                    <a:pt x="487" y="555"/>
                  </a:lnTo>
                  <a:lnTo>
                    <a:pt x="490" y="554"/>
                  </a:lnTo>
                  <a:lnTo>
                    <a:pt x="494" y="552"/>
                  </a:lnTo>
                  <a:lnTo>
                    <a:pt x="501" y="554"/>
                  </a:lnTo>
                  <a:lnTo>
                    <a:pt x="501" y="555"/>
                  </a:lnTo>
                  <a:lnTo>
                    <a:pt x="501" y="558"/>
                  </a:lnTo>
                  <a:lnTo>
                    <a:pt x="503" y="565"/>
                  </a:lnTo>
                  <a:lnTo>
                    <a:pt x="505" y="570"/>
                  </a:lnTo>
                  <a:lnTo>
                    <a:pt x="505" y="572"/>
                  </a:lnTo>
                  <a:lnTo>
                    <a:pt x="506" y="573"/>
                  </a:lnTo>
                  <a:lnTo>
                    <a:pt x="507" y="580"/>
                  </a:lnTo>
                  <a:lnTo>
                    <a:pt x="510" y="585"/>
                  </a:lnTo>
                  <a:lnTo>
                    <a:pt x="510" y="587"/>
                  </a:lnTo>
                  <a:lnTo>
                    <a:pt x="512" y="588"/>
                  </a:lnTo>
                  <a:lnTo>
                    <a:pt x="510" y="589"/>
                  </a:lnTo>
                  <a:lnTo>
                    <a:pt x="509" y="589"/>
                  </a:lnTo>
                  <a:lnTo>
                    <a:pt x="507" y="588"/>
                  </a:lnTo>
                  <a:lnTo>
                    <a:pt x="507" y="589"/>
                  </a:lnTo>
                  <a:lnTo>
                    <a:pt x="507" y="591"/>
                  </a:lnTo>
                  <a:lnTo>
                    <a:pt x="507" y="592"/>
                  </a:lnTo>
                  <a:lnTo>
                    <a:pt x="507" y="596"/>
                  </a:lnTo>
                  <a:lnTo>
                    <a:pt x="507" y="599"/>
                  </a:lnTo>
                  <a:lnTo>
                    <a:pt x="507" y="600"/>
                  </a:lnTo>
                  <a:lnTo>
                    <a:pt x="507" y="602"/>
                  </a:lnTo>
                  <a:lnTo>
                    <a:pt x="507" y="607"/>
                  </a:lnTo>
                  <a:lnTo>
                    <a:pt x="507" y="614"/>
                  </a:lnTo>
                  <a:lnTo>
                    <a:pt x="510" y="614"/>
                  </a:lnTo>
                  <a:lnTo>
                    <a:pt x="512" y="614"/>
                  </a:lnTo>
                  <a:lnTo>
                    <a:pt x="514" y="617"/>
                  </a:lnTo>
                  <a:lnTo>
                    <a:pt x="516" y="618"/>
                  </a:lnTo>
                  <a:lnTo>
                    <a:pt x="517" y="618"/>
                  </a:lnTo>
                  <a:lnTo>
                    <a:pt x="517" y="617"/>
                  </a:lnTo>
                  <a:lnTo>
                    <a:pt x="518" y="615"/>
                  </a:lnTo>
                  <a:lnTo>
                    <a:pt x="518" y="614"/>
                  </a:lnTo>
                  <a:lnTo>
                    <a:pt x="520" y="612"/>
                  </a:lnTo>
                  <a:lnTo>
                    <a:pt x="521" y="612"/>
                  </a:lnTo>
                  <a:lnTo>
                    <a:pt x="522" y="615"/>
                  </a:lnTo>
                  <a:lnTo>
                    <a:pt x="524" y="612"/>
                  </a:lnTo>
                  <a:lnTo>
                    <a:pt x="524" y="614"/>
                  </a:lnTo>
                  <a:lnTo>
                    <a:pt x="525" y="614"/>
                  </a:lnTo>
                  <a:lnTo>
                    <a:pt x="527" y="612"/>
                  </a:lnTo>
                  <a:lnTo>
                    <a:pt x="528" y="612"/>
                  </a:lnTo>
                  <a:lnTo>
                    <a:pt x="529" y="611"/>
                  </a:lnTo>
                  <a:lnTo>
                    <a:pt x="531" y="611"/>
                  </a:lnTo>
                  <a:lnTo>
                    <a:pt x="531" y="610"/>
                  </a:lnTo>
                  <a:lnTo>
                    <a:pt x="535" y="611"/>
                  </a:lnTo>
                  <a:lnTo>
                    <a:pt x="535" y="604"/>
                  </a:lnTo>
                  <a:lnTo>
                    <a:pt x="536" y="603"/>
                  </a:lnTo>
                  <a:lnTo>
                    <a:pt x="537" y="603"/>
                  </a:lnTo>
                  <a:lnTo>
                    <a:pt x="537" y="602"/>
                  </a:lnTo>
                  <a:lnTo>
                    <a:pt x="539" y="599"/>
                  </a:lnTo>
                  <a:lnTo>
                    <a:pt x="540" y="597"/>
                  </a:lnTo>
                  <a:lnTo>
                    <a:pt x="540" y="592"/>
                  </a:lnTo>
                  <a:lnTo>
                    <a:pt x="540" y="592"/>
                  </a:lnTo>
                  <a:lnTo>
                    <a:pt x="540" y="591"/>
                  </a:lnTo>
                  <a:lnTo>
                    <a:pt x="540" y="589"/>
                  </a:lnTo>
                  <a:lnTo>
                    <a:pt x="540" y="588"/>
                  </a:lnTo>
                  <a:lnTo>
                    <a:pt x="540" y="587"/>
                  </a:lnTo>
                  <a:lnTo>
                    <a:pt x="541" y="584"/>
                  </a:lnTo>
                  <a:lnTo>
                    <a:pt x="541" y="582"/>
                  </a:lnTo>
                  <a:lnTo>
                    <a:pt x="543" y="577"/>
                  </a:lnTo>
                  <a:lnTo>
                    <a:pt x="544" y="576"/>
                  </a:lnTo>
                  <a:lnTo>
                    <a:pt x="547" y="573"/>
                  </a:lnTo>
                  <a:lnTo>
                    <a:pt x="548" y="569"/>
                  </a:lnTo>
                  <a:lnTo>
                    <a:pt x="550" y="567"/>
                  </a:lnTo>
                  <a:lnTo>
                    <a:pt x="552" y="563"/>
                  </a:lnTo>
                  <a:lnTo>
                    <a:pt x="552" y="562"/>
                  </a:lnTo>
                  <a:lnTo>
                    <a:pt x="554" y="559"/>
                  </a:lnTo>
                  <a:lnTo>
                    <a:pt x="552" y="559"/>
                  </a:lnTo>
                  <a:lnTo>
                    <a:pt x="552" y="557"/>
                  </a:lnTo>
                  <a:lnTo>
                    <a:pt x="551" y="557"/>
                  </a:lnTo>
                  <a:lnTo>
                    <a:pt x="552" y="555"/>
                  </a:lnTo>
                  <a:lnTo>
                    <a:pt x="552" y="554"/>
                  </a:lnTo>
                  <a:lnTo>
                    <a:pt x="554" y="551"/>
                  </a:lnTo>
                  <a:lnTo>
                    <a:pt x="554" y="550"/>
                  </a:lnTo>
                  <a:lnTo>
                    <a:pt x="554" y="548"/>
                  </a:lnTo>
                  <a:lnTo>
                    <a:pt x="554" y="546"/>
                  </a:lnTo>
                  <a:lnTo>
                    <a:pt x="554" y="544"/>
                  </a:lnTo>
                  <a:lnTo>
                    <a:pt x="554" y="543"/>
                  </a:lnTo>
                  <a:lnTo>
                    <a:pt x="554" y="542"/>
                  </a:lnTo>
                  <a:lnTo>
                    <a:pt x="554" y="540"/>
                  </a:lnTo>
                  <a:lnTo>
                    <a:pt x="555" y="536"/>
                  </a:lnTo>
                  <a:lnTo>
                    <a:pt x="555" y="535"/>
                  </a:lnTo>
                  <a:lnTo>
                    <a:pt x="555" y="533"/>
                  </a:lnTo>
                  <a:lnTo>
                    <a:pt x="555" y="531"/>
                  </a:lnTo>
                  <a:lnTo>
                    <a:pt x="558" y="527"/>
                  </a:lnTo>
                  <a:lnTo>
                    <a:pt x="559" y="527"/>
                  </a:lnTo>
                  <a:lnTo>
                    <a:pt x="559" y="527"/>
                  </a:lnTo>
                  <a:lnTo>
                    <a:pt x="562" y="525"/>
                  </a:lnTo>
                  <a:lnTo>
                    <a:pt x="562" y="524"/>
                  </a:lnTo>
                  <a:lnTo>
                    <a:pt x="562" y="517"/>
                  </a:lnTo>
                  <a:lnTo>
                    <a:pt x="562" y="507"/>
                  </a:lnTo>
                  <a:lnTo>
                    <a:pt x="562" y="506"/>
                  </a:lnTo>
                  <a:lnTo>
                    <a:pt x="562" y="505"/>
                  </a:lnTo>
                  <a:lnTo>
                    <a:pt x="562" y="498"/>
                  </a:lnTo>
                  <a:lnTo>
                    <a:pt x="562" y="495"/>
                  </a:lnTo>
                  <a:lnTo>
                    <a:pt x="561" y="494"/>
                  </a:lnTo>
                  <a:lnTo>
                    <a:pt x="558" y="488"/>
                  </a:lnTo>
                  <a:lnTo>
                    <a:pt x="559" y="488"/>
                  </a:lnTo>
                  <a:lnTo>
                    <a:pt x="558" y="484"/>
                  </a:lnTo>
                  <a:lnTo>
                    <a:pt x="556" y="482"/>
                  </a:lnTo>
                  <a:lnTo>
                    <a:pt x="556" y="477"/>
                  </a:lnTo>
                  <a:lnTo>
                    <a:pt x="555" y="473"/>
                  </a:lnTo>
                  <a:lnTo>
                    <a:pt x="555" y="465"/>
                  </a:lnTo>
                  <a:lnTo>
                    <a:pt x="555" y="460"/>
                  </a:lnTo>
                  <a:lnTo>
                    <a:pt x="554" y="457"/>
                  </a:lnTo>
                  <a:lnTo>
                    <a:pt x="554" y="456"/>
                  </a:lnTo>
                  <a:lnTo>
                    <a:pt x="552" y="452"/>
                  </a:lnTo>
                  <a:lnTo>
                    <a:pt x="550" y="443"/>
                  </a:lnTo>
                  <a:lnTo>
                    <a:pt x="548" y="437"/>
                  </a:lnTo>
                  <a:lnTo>
                    <a:pt x="548" y="434"/>
                  </a:lnTo>
                  <a:lnTo>
                    <a:pt x="547" y="430"/>
                  </a:lnTo>
                  <a:lnTo>
                    <a:pt x="548" y="428"/>
                  </a:lnTo>
                  <a:lnTo>
                    <a:pt x="548" y="426"/>
                  </a:lnTo>
                  <a:lnTo>
                    <a:pt x="550" y="424"/>
                  </a:lnTo>
                  <a:lnTo>
                    <a:pt x="551" y="422"/>
                  </a:lnTo>
                  <a:lnTo>
                    <a:pt x="552" y="422"/>
                  </a:lnTo>
                  <a:lnTo>
                    <a:pt x="555" y="420"/>
                  </a:lnTo>
                  <a:lnTo>
                    <a:pt x="558" y="417"/>
                  </a:lnTo>
                  <a:lnTo>
                    <a:pt x="559" y="417"/>
                  </a:lnTo>
                  <a:lnTo>
                    <a:pt x="561" y="416"/>
                  </a:lnTo>
                  <a:lnTo>
                    <a:pt x="562" y="416"/>
                  </a:lnTo>
                  <a:lnTo>
                    <a:pt x="565" y="416"/>
                  </a:lnTo>
                  <a:lnTo>
                    <a:pt x="569" y="416"/>
                  </a:lnTo>
                  <a:lnTo>
                    <a:pt x="570" y="416"/>
                  </a:lnTo>
                  <a:lnTo>
                    <a:pt x="571" y="416"/>
                  </a:lnTo>
                  <a:lnTo>
                    <a:pt x="573" y="415"/>
                  </a:lnTo>
                  <a:lnTo>
                    <a:pt x="573" y="412"/>
                  </a:lnTo>
                  <a:lnTo>
                    <a:pt x="573" y="409"/>
                  </a:lnTo>
                  <a:lnTo>
                    <a:pt x="574" y="407"/>
                  </a:lnTo>
                  <a:lnTo>
                    <a:pt x="576" y="404"/>
                  </a:lnTo>
                  <a:lnTo>
                    <a:pt x="581" y="404"/>
                  </a:lnTo>
                  <a:lnTo>
                    <a:pt x="582" y="404"/>
                  </a:lnTo>
                  <a:lnTo>
                    <a:pt x="584" y="402"/>
                  </a:lnTo>
                  <a:lnTo>
                    <a:pt x="582" y="402"/>
                  </a:lnTo>
                  <a:close/>
                  <a:moveTo>
                    <a:pt x="408" y="456"/>
                  </a:moveTo>
                  <a:lnTo>
                    <a:pt x="409" y="449"/>
                  </a:lnTo>
                  <a:lnTo>
                    <a:pt x="407" y="445"/>
                  </a:lnTo>
                  <a:lnTo>
                    <a:pt x="401" y="456"/>
                  </a:lnTo>
                  <a:lnTo>
                    <a:pt x="397" y="467"/>
                  </a:lnTo>
                  <a:lnTo>
                    <a:pt x="405" y="464"/>
                  </a:lnTo>
                  <a:lnTo>
                    <a:pt x="408" y="456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9" name="Freeform 8"/>
            <p:cNvSpPr>
              <a:spLocks noEditPoints="1"/>
            </p:cNvSpPr>
            <p:nvPr/>
          </p:nvSpPr>
          <p:spPr bwMode="auto">
            <a:xfrm>
              <a:off x="2765" y="3360"/>
              <a:ext cx="447" cy="389"/>
            </a:xfrm>
            <a:custGeom>
              <a:avLst/>
              <a:gdLst>
                <a:gd name="T0" fmla="*/ 425 w 447"/>
                <a:gd name="T1" fmla="*/ 303 h 389"/>
                <a:gd name="T2" fmla="*/ 425 w 447"/>
                <a:gd name="T3" fmla="*/ 323 h 389"/>
                <a:gd name="T4" fmla="*/ 430 w 447"/>
                <a:gd name="T5" fmla="*/ 321 h 389"/>
                <a:gd name="T6" fmla="*/ 433 w 447"/>
                <a:gd name="T7" fmla="*/ 314 h 389"/>
                <a:gd name="T8" fmla="*/ 443 w 447"/>
                <a:gd name="T9" fmla="*/ 248 h 389"/>
                <a:gd name="T10" fmla="*/ 445 w 447"/>
                <a:gd name="T11" fmla="*/ 232 h 389"/>
                <a:gd name="T12" fmla="*/ 436 w 447"/>
                <a:gd name="T13" fmla="*/ 224 h 389"/>
                <a:gd name="T14" fmla="*/ 428 w 447"/>
                <a:gd name="T15" fmla="*/ 217 h 389"/>
                <a:gd name="T16" fmla="*/ 417 w 447"/>
                <a:gd name="T17" fmla="*/ 195 h 389"/>
                <a:gd name="T18" fmla="*/ 428 w 447"/>
                <a:gd name="T19" fmla="*/ 198 h 389"/>
                <a:gd name="T20" fmla="*/ 429 w 447"/>
                <a:gd name="T21" fmla="*/ 172 h 389"/>
                <a:gd name="T22" fmla="*/ 411 w 447"/>
                <a:gd name="T23" fmla="*/ 161 h 389"/>
                <a:gd name="T24" fmla="*/ 385 w 447"/>
                <a:gd name="T25" fmla="*/ 160 h 389"/>
                <a:gd name="T26" fmla="*/ 385 w 447"/>
                <a:gd name="T27" fmla="*/ 206 h 389"/>
                <a:gd name="T28" fmla="*/ 373 w 447"/>
                <a:gd name="T29" fmla="*/ 211 h 389"/>
                <a:gd name="T30" fmla="*/ 350 w 447"/>
                <a:gd name="T31" fmla="*/ 225 h 389"/>
                <a:gd name="T32" fmla="*/ 313 w 447"/>
                <a:gd name="T33" fmla="*/ 202 h 389"/>
                <a:gd name="T34" fmla="*/ 308 w 447"/>
                <a:gd name="T35" fmla="*/ 165 h 389"/>
                <a:gd name="T36" fmla="*/ 304 w 447"/>
                <a:gd name="T37" fmla="*/ 123 h 389"/>
                <a:gd name="T38" fmla="*/ 281 w 447"/>
                <a:gd name="T39" fmla="*/ 82 h 389"/>
                <a:gd name="T40" fmla="*/ 257 w 447"/>
                <a:gd name="T41" fmla="*/ 49 h 389"/>
                <a:gd name="T42" fmla="*/ 154 w 447"/>
                <a:gd name="T43" fmla="*/ 0 h 389"/>
                <a:gd name="T44" fmla="*/ 106 w 447"/>
                <a:gd name="T45" fmla="*/ 18 h 389"/>
                <a:gd name="T46" fmla="*/ 30 w 447"/>
                <a:gd name="T47" fmla="*/ 41 h 389"/>
                <a:gd name="T48" fmla="*/ 11 w 447"/>
                <a:gd name="T49" fmla="*/ 81 h 389"/>
                <a:gd name="T50" fmla="*/ 33 w 447"/>
                <a:gd name="T51" fmla="*/ 134 h 389"/>
                <a:gd name="T52" fmla="*/ 43 w 447"/>
                <a:gd name="T53" fmla="*/ 130 h 389"/>
                <a:gd name="T54" fmla="*/ 49 w 447"/>
                <a:gd name="T55" fmla="*/ 157 h 389"/>
                <a:gd name="T56" fmla="*/ 47 w 447"/>
                <a:gd name="T57" fmla="*/ 199 h 389"/>
                <a:gd name="T58" fmla="*/ 56 w 447"/>
                <a:gd name="T59" fmla="*/ 217 h 389"/>
                <a:gd name="T60" fmla="*/ 76 w 447"/>
                <a:gd name="T61" fmla="*/ 250 h 389"/>
                <a:gd name="T62" fmla="*/ 84 w 447"/>
                <a:gd name="T63" fmla="*/ 299 h 389"/>
                <a:gd name="T64" fmla="*/ 110 w 447"/>
                <a:gd name="T65" fmla="*/ 321 h 389"/>
                <a:gd name="T66" fmla="*/ 161 w 447"/>
                <a:gd name="T67" fmla="*/ 348 h 389"/>
                <a:gd name="T68" fmla="*/ 196 w 447"/>
                <a:gd name="T69" fmla="*/ 366 h 389"/>
                <a:gd name="T70" fmla="*/ 212 w 447"/>
                <a:gd name="T71" fmla="*/ 325 h 389"/>
                <a:gd name="T72" fmla="*/ 255 w 447"/>
                <a:gd name="T73" fmla="*/ 359 h 389"/>
                <a:gd name="T74" fmla="*/ 275 w 447"/>
                <a:gd name="T75" fmla="*/ 386 h 389"/>
                <a:gd name="T76" fmla="*/ 290 w 447"/>
                <a:gd name="T77" fmla="*/ 370 h 389"/>
                <a:gd name="T78" fmla="*/ 279 w 447"/>
                <a:gd name="T79" fmla="*/ 363 h 389"/>
                <a:gd name="T80" fmla="*/ 290 w 447"/>
                <a:gd name="T81" fmla="*/ 355 h 389"/>
                <a:gd name="T82" fmla="*/ 315 w 447"/>
                <a:gd name="T83" fmla="*/ 348 h 389"/>
                <a:gd name="T84" fmla="*/ 338 w 447"/>
                <a:gd name="T85" fmla="*/ 334 h 389"/>
                <a:gd name="T86" fmla="*/ 319 w 447"/>
                <a:gd name="T87" fmla="*/ 315 h 389"/>
                <a:gd name="T88" fmla="*/ 321 w 447"/>
                <a:gd name="T89" fmla="*/ 297 h 389"/>
                <a:gd name="T90" fmla="*/ 328 w 447"/>
                <a:gd name="T91" fmla="*/ 318 h 389"/>
                <a:gd name="T92" fmla="*/ 340 w 447"/>
                <a:gd name="T93" fmla="*/ 316 h 389"/>
                <a:gd name="T94" fmla="*/ 347 w 447"/>
                <a:gd name="T95" fmla="*/ 323 h 389"/>
                <a:gd name="T96" fmla="*/ 377 w 447"/>
                <a:gd name="T97" fmla="*/ 337 h 389"/>
                <a:gd name="T98" fmla="*/ 387 w 447"/>
                <a:gd name="T99" fmla="*/ 327 h 389"/>
                <a:gd name="T100" fmla="*/ 392 w 447"/>
                <a:gd name="T101" fmla="*/ 334 h 389"/>
                <a:gd name="T102" fmla="*/ 402 w 447"/>
                <a:gd name="T103" fmla="*/ 319 h 389"/>
                <a:gd name="T104" fmla="*/ 406 w 447"/>
                <a:gd name="T105" fmla="*/ 308 h 389"/>
                <a:gd name="T106" fmla="*/ 410 w 447"/>
                <a:gd name="T107" fmla="*/ 312 h 389"/>
                <a:gd name="T108" fmla="*/ 417 w 447"/>
                <a:gd name="T109" fmla="*/ 301 h 389"/>
                <a:gd name="T110" fmla="*/ 428 w 447"/>
                <a:gd name="T111" fmla="*/ 270 h 389"/>
                <a:gd name="T112" fmla="*/ 443 w 447"/>
                <a:gd name="T113" fmla="*/ 266 h 389"/>
                <a:gd name="T114" fmla="*/ 429 w 447"/>
                <a:gd name="T115" fmla="*/ 269 h 389"/>
                <a:gd name="T116" fmla="*/ 424 w 447"/>
                <a:gd name="T117" fmla="*/ 286 h 389"/>
                <a:gd name="T118" fmla="*/ 439 w 447"/>
                <a:gd name="T119" fmla="*/ 29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7" h="389">
                  <a:moveTo>
                    <a:pt x="433" y="314"/>
                  </a:moveTo>
                  <a:lnTo>
                    <a:pt x="432" y="310"/>
                  </a:lnTo>
                  <a:lnTo>
                    <a:pt x="432" y="301"/>
                  </a:lnTo>
                  <a:lnTo>
                    <a:pt x="425" y="301"/>
                  </a:lnTo>
                  <a:lnTo>
                    <a:pt x="425" y="303"/>
                  </a:lnTo>
                  <a:lnTo>
                    <a:pt x="425" y="304"/>
                  </a:lnTo>
                  <a:lnTo>
                    <a:pt x="424" y="307"/>
                  </a:lnTo>
                  <a:lnTo>
                    <a:pt x="422" y="310"/>
                  </a:lnTo>
                  <a:lnTo>
                    <a:pt x="424" y="316"/>
                  </a:lnTo>
                  <a:lnTo>
                    <a:pt x="425" y="323"/>
                  </a:lnTo>
                  <a:lnTo>
                    <a:pt x="429" y="325"/>
                  </a:lnTo>
                  <a:lnTo>
                    <a:pt x="429" y="323"/>
                  </a:lnTo>
                  <a:lnTo>
                    <a:pt x="429" y="318"/>
                  </a:lnTo>
                  <a:lnTo>
                    <a:pt x="430" y="316"/>
                  </a:lnTo>
                  <a:lnTo>
                    <a:pt x="430" y="321"/>
                  </a:lnTo>
                  <a:lnTo>
                    <a:pt x="433" y="323"/>
                  </a:lnTo>
                  <a:lnTo>
                    <a:pt x="435" y="323"/>
                  </a:lnTo>
                  <a:lnTo>
                    <a:pt x="437" y="321"/>
                  </a:lnTo>
                  <a:lnTo>
                    <a:pt x="436" y="318"/>
                  </a:lnTo>
                  <a:lnTo>
                    <a:pt x="433" y="314"/>
                  </a:lnTo>
                  <a:close/>
                  <a:moveTo>
                    <a:pt x="445" y="258"/>
                  </a:moveTo>
                  <a:lnTo>
                    <a:pt x="444" y="255"/>
                  </a:lnTo>
                  <a:lnTo>
                    <a:pt x="443" y="254"/>
                  </a:lnTo>
                  <a:lnTo>
                    <a:pt x="443" y="252"/>
                  </a:lnTo>
                  <a:lnTo>
                    <a:pt x="443" y="248"/>
                  </a:lnTo>
                  <a:lnTo>
                    <a:pt x="441" y="247"/>
                  </a:lnTo>
                  <a:lnTo>
                    <a:pt x="441" y="243"/>
                  </a:lnTo>
                  <a:lnTo>
                    <a:pt x="441" y="240"/>
                  </a:lnTo>
                  <a:lnTo>
                    <a:pt x="443" y="236"/>
                  </a:lnTo>
                  <a:lnTo>
                    <a:pt x="445" y="232"/>
                  </a:lnTo>
                  <a:lnTo>
                    <a:pt x="445" y="231"/>
                  </a:lnTo>
                  <a:lnTo>
                    <a:pt x="445" y="229"/>
                  </a:lnTo>
                  <a:lnTo>
                    <a:pt x="444" y="226"/>
                  </a:lnTo>
                  <a:lnTo>
                    <a:pt x="439" y="225"/>
                  </a:lnTo>
                  <a:lnTo>
                    <a:pt x="436" y="224"/>
                  </a:lnTo>
                  <a:lnTo>
                    <a:pt x="430" y="222"/>
                  </a:lnTo>
                  <a:lnTo>
                    <a:pt x="430" y="221"/>
                  </a:lnTo>
                  <a:lnTo>
                    <a:pt x="429" y="220"/>
                  </a:lnTo>
                  <a:lnTo>
                    <a:pt x="428" y="218"/>
                  </a:lnTo>
                  <a:lnTo>
                    <a:pt x="428" y="217"/>
                  </a:lnTo>
                  <a:lnTo>
                    <a:pt x="426" y="214"/>
                  </a:lnTo>
                  <a:lnTo>
                    <a:pt x="424" y="207"/>
                  </a:lnTo>
                  <a:lnTo>
                    <a:pt x="422" y="203"/>
                  </a:lnTo>
                  <a:lnTo>
                    <a:pt x="418" y="199"/>
                  </a:lnTo>
                  <a:lnTo>
                    <a:pt x="417" y="195"/>
                  </a:lnTo>
                  <a:lnTo>
                    <a:pt x="414" y="194"/>
                  </a:lnTo>
                  <a:lnTo>
                    <a:pt x="411" y="190"/>
                  </a:lnTo>
                  <a:lnTo>
                    <a:pt x="414" y="187"/>
                  </a:lnTo>
                  <a:lnTo>
                    <a:pt x="418" y="192"/>
                  </a:lnTo>
                  <a:lnTo>
                    <a:pt x="428" y="198"/>
                  </a:lnTo>
                  <a:lnTo>
                    <a:pt x="433" y="199"/>
                  </a:lnTo>
                  <a:lnTo>
                    <a:pt x="435" y="196"/>
                  </a:lnTo>
                  <a:lnTo>
                    <a:pt x="430" y="192"/>
                  </a:lnTo>
                  <a:lnTo>
                    <a:pt x="428" y="179"/>
                  </a:lnTo>
                  <a:lnTo>
                    <a:pt x="429" y="172"/>
                  </a:lnTo>
                  <a:lnTo>
                    <a:pt x="425" y="161"/>
                  </a:lnTo>
                  <a:lnTo>
                    <a:pt x="422" y="161"/>
                  </a:lnTo>
                  <a:lnTo>
                    <a:pt x="420" y="160"/>
                  </a:lnTo>
                  <a:lnTo>
                    <a:pt x="414" y="161"/>
                  </a:lnTo>
                  <a:lnTo>
                    <a:pt x="411" y="161"/>
                  </a:lnTo>
                  <a:lnTo>
                    <a:pt x="406" y="160"/>
                  </a:lnTo>
                  <a:lnTo>
                    <a:pt x="400" y="160"/>
                  </a:lnTo>
                  <a:lnTo>
                    <a:pt x="396" y="166"/>
                  </a:lnTo>
                  <a:lnTo>
                    <a:pt x="390" y="166"/>
                  </a:lnTo>
                  <a:lnTo>
                    <a:pt x="385" y="160"/>
                  </a:lnTo>
                  <a:lnTo>
                    <a:pt x="384" y="160"/>
                  </a:lnTo>
                  <a:lnTo>
                    <a:pt x="383" y="165"/>
                  </a:lnTo>
                  <a:lnTo>
                    <a:pt x="380" y="172"/>
                  </a:lnTo>
                  <a:lnTo>
                    <a:pt x="372" y="181"/>
                  </a:lnTo>
                  <a:lnTo>
                    <a:pt x="385" y="206"/>
                  </a:lnTo>
                  <a:lnTo>
                    <a:pt x="390" y="211"/>
                  </a:lnTo>
                  <a:lnTo>
                    <a:pt x="383" y="214"/>
                  </a:lnTo>
                  <a:lnTo>
                    <a:pt x="381" y="216"/>
                  </a:lnTo>
                  <a:lnTo>
                    <a:pt x="380" y="214"/>
                  </a:lnTo>
                  <a:lnTo>
                    <a:pt x="373" y="211"/>
                  </a:lnTo>
                  <a:lnTo>
                    <a:pt x="370" y="214"/>
                  </a:lnTo>
                  <a:lnTo>
                    <a:pt x="355" y="210"/>
                  </a:lnTo>
                  <a:lnTo>
                    <a:pt x="347" y="213"/>
                  </a:lnTo>
                  <a:lnTo>
                    <a:pt x="349" y="220"/>
                  </a:lnTo>
                  <a:lnTo>
                    <a:pt x="350" y="225"/>
                  </a:lnTo>
                  <a:lnTo>
                    <a:pt x="340" y="225"/>
                  </a:lnTo>
                  <a:lnTo>
                    <a:pt x="334" y="225"/>
                  </a:lnTo>
                  <a:lnTo>
                    <a:pt x="330" y="220"/>
                  </a:lnTo>
                  <a:lnTo>
                    <a:pt x="321" y="202"/>
                  </a:lnTo>
                  <a:lnTo>
                    <a:pt x="313" y="202"/>
                  </a:lnTo>
                  <a:lnTo>
                    <a:pt x="309" y="202"/>
                  </a:lnTo>
                  <a:lnTo>
                    <a:pt x="317" y="188"/>
                  </a:lnTo>
                  <a:lnTo>
                    <a:pt x="310" y="183"/>
                  </a:lnTo>
                  <a:lnTo>
                    <a:pt x="309" y="169"/>
                  </a:lnTo>
                  <a:lnTo>
                    <a:pt x="308" y="165"/>
                  </a:lnTo>
                  <a:lnTo>
                    <a:pt x="306" y="149"/>
                  </a:lnTo>
                  <a:lnTo>
                    <a:pt x="297" y="146"/>
                  </a:lnTo>
                  <a:lnTo>
                    <a:pt x="300" y="135"/>
                  </a:lnTo>
                  <a:lnTo>
                    <a:pt x="301" y="132"/>
                  </a:lnTo>
                  <a:lnTo>
                    <a:pt x="304" y="123"/>
                  </a:lnTo>
                  <a:lnTo>
                    <a:pt x="279" y="108"/>
                  </a:lnTo>
                  <a:lnTo>
                    <a:pt x="281" y="94"/>
                  </a:lnTo>
                  <a:lnTo>
                    <a:pt x="281" y="91"/>
                  </a:lnTo>
                  <a:lnTo>
                    <a:pt x="281" y="86"/>
                  </a:lnTo>
                  <a:lnTo>
                    <a:pt x="281" y="82"/>
                  </a:lnTo>
                  <a:lnTo>
                    <a:pt x="278" y="78"/>
                  </a:lnTo>
                  <a:lnTo>
                    <a:pt x="261" y="64"/>
                  </a:lnTo>
                  <a:lnTo>
                    <a:pt x="257" y="64"/>
                  </a:lnTo>
                  <a:lnTo>
                    <a:pt x="259" y="60"/>
                  </a:lnTo>
                  <a:lnTo>
                    <a:pt x="257" y="49"/>
                  </a:lnTo>
                  <a:lnTo>
                    <a:pt x="257" y="38"/>
                  </a:lnTo>
                  <a:lnTo>
                    <a:pt x="256" y="33"/>
                  </a:lnTo>
                  <a:lnTo>
                    <a:pt x="227" y="8"/>
                  </a:lnTo>
                  <a:lnTo>
                    <a:pt x="196" y="10"/>
                  </a:lnTo>
                  <a:lnTo>
                    <a:pt x="154" y="0"/>
                  </a:lnTo>
                  <a:lnTo>
                    <a:pt x="157" y="4"/>
                  </a:lnTo>
                  <a:lnTo>
                    <a:pt x="146" y="0"/>
                  </a:lnTo>
                  <a:lnTo>
                    <a:pt x="142" y="1"/>
                  </a:lnTo>
                  <a:lnTo>
                    <a:pt x="112" y="15"/>
                  </a:lnTo>
                  <a:lnTo>
                    <a:pt x="106" y="18"/>
                  </a:lnTo>
                  <a:lnTo>
                    <a:pt x="83" y="8"/>
                  </a:lnTo>
                  <a:lnTo>
                    <a:pt x="62" y="14"/>
                  </a:lnTo>
                  <a:lnTo>
                    <a:pt x="53" y="33"/>
                  </a:lnTo>
                  <a:lnTo>
                    <a:pt x="45" y="38"/>
                  </a:lnTo>
                  <a:lnTo>
                    <a:pt x="30" y="41"/>
                  </a:lnTo>
                  <a:lnTo>
                    <a:pt x="24" y="45"/>
                  </a:lnTo>
                  <a:lnTo>
                    <a:pt x="12" y="64"/>
                  </a:lnTo>
                  <a:lnTo>
                    <a:pt x="11" y="66"/>
                  </a:lnTo>
                  <a:lnTo>
                    <a:pt x="11" y="76"/>
                  </a:lnTo>
                  <a:lnTo>
                    <a:pt x="11" y="81"/>
                  </a:lnTo>
                  <a:lnTo>
                    <a:pt x="1" y="91"/>
                  </a:lnTo>
                  <a:lnTo>
                    <a:pt x="0" y="113"/>
                  </a:lnTo>
                  <a:lnTo>
                    <a:pt x="13" y="121"/>
                  </a:lnTo>
                  <a:lnTo>
                    <a:pt x="28" y="131"/>
                  </a:lnTo>
                  <a:lnTo>
                    <a:pt x="33" y="134"/>
                  </a:lnTo>
                  <a:lnTo>
                    <a:pt x="35" y="135"/>
                  </a:lnTo>
                  <a:lnTo>
                    <a:pt x="38" y="130"/>
                  </a:lnTo>
                  <a:lnTo>
                    <a:pt x="38" y="128"/>
                  </a:lnTo>
                  <a:lnTo>
                    <a:pt x="41" y="128"/>
                  </a:lnTo>
                  <a:lnTo>
                    <a:pt x="43" y="130"/>
                  </a:lnTo>
                  <a:lnTo>
                    <a:pt x="43" y="132"/>
                  </a:lnTo>
                  <a:lnTo>
                    <a:pt x="45" y="134"/>
                  </a:lnTo>
                  <a:lnTo>
                    <a:pt x="46" y="138"/>
                  </a:lnTo>
                  <a:lnTo>
                    <a:pt x="56" y="150"/>
                  </a:lnTo>
                  <a:lnTo>
                    <a:pt x="49" y="157"/>
                  </a:lnTo>
                  <a:lnTo>
                    <a:pt x="52" y="165"/>
                  </a:lnTo>
                  <a:lnTo>
                    <a:pt x="61" y="184"/>
                  </a:lnTo>
                  <a:lnTo>
                    <a:pt x="53" y="190"/>
                  </a:lnTo>
                  <a:lnTo>
                    <a:pt x="54" y="191"/>
                  </a:lnTo>
                  <a:lnTo>
                    <a:pt x="47" y="199"/>
                  </a:lnTo>
                  <a:lnTo>
                    <a:pt x="54" y="206"/>
                  </a:lnTo>
                  <a:lnTo>
                    <a:pt x="56" y="211"/>
                  </a:lnTo>
                  <a:lnTo>
                    <a:pt x="56" y="214"/>
                  </a:lnTo>
                  <a:lnTo>
                    <a:pt x="56" y="216"/>
                  </a:lnTo>
                  <a:lnTo>
                    <a:pt x="56" y="217"/>
                  </a:lnTo>
                  <a:lnTo>
                    <a:pt x="61" y="220"/>
                  </a:lnTo>
                  <a:lnTo>
                    <a:pt x="68" y="221"/>
                  </a:lnTo>
                  <a:lnTo>
                    <a:pt x="69" y="239"/>
                  </a:lnTo>
                  <a:lnTo>
                    <a:pt x="71" y="240"/>
                  </a:lnTo>
                  <a:lnTo>
                    <a:pt x="76" y="250"/>
                  </a:lnTo>
                  <a:lnTo>
                    <a:pt x="71" y="254"/>
                  </a:lnTo>
                  <a:lnTo>
                    <a:pt x="68" y="263"/>
                  </a:lnTo>
                  <a:lnTo>
                    <a:pt x="68" y="265"/>
                  </a:lnTo>
                  <a:lnTo>
                    <a:pt x="77" y="282"/>
                  </a:lnTo>
                  <a:lnTo>
                    <a:pt x="84" y="299"/>
                  </a:lnTo>
                  <a:lnTo>
                    <a:pt x="94" y="319"/>
                  </a:lnTo>
                  <a:lnTo>
                    <a:pt x="99" y="321"/>
                  </a:lnTo>
                  <a:lnTo>
                    <a:pt x="110" y="326"/>
                  </a:lnTo>
                  <a:lnTo>
                    <a:pt x="116" y="323"/>
                  </a:lnTo>
                  <a:lnTo>
                    <a:pt x="110" y="321"/>
                  </a:lnTo>
                  <a:lnTo>
                    <a:pt x="112" y="321"/>
                  </a:lnTo>
                  <a:lnTo>
                    <a:pt x="122" y="319"/>
                  </a:lnTo>
                  <a:lnTo>
                    <a:pt x="129" y="325"/>
                  </a:lnTo>
                  <a:lnTo>
                    <a:pt x="139" y="334"/>
                  </a:lnTo>
                  <a:lnTo>
                    <a:pt x="161" y="348"/>
                  </a:lnTo>
                  <a:lnTo>
                    <a:pt x="169" y="342"/>
                  </a:lnTo>
                  <a:lnTo>
                    <a:pt x="172" y="341"/>
                  </a:lnTo>
                  <a:lnTo>
                    <a:pt x="176" y="337"/>
                  </a:lnTo>
                  <a:lnTo>
                    <a:pt x="184" y="355"/>
                  </a:lnTo>
                  <a:lnTo>
                    <a:pt x="196" y="366"/>
                  </a:lnTo>
                  <a:lnTo>
                    <a:pt x="203" y="363"/>
                  </a:lnTo>
                  <a:lnTo>
                    <a:pt x="204" y="357"/>
                  </a:lnTo>
                  <a:lnTo>
                    <a:pt x="210" y="345"/>
                  </a:lnTo>
                  <a:lnTo>
                    <a:pt x="200" y="337"/>
                  </a:lnTo>
                  <a:lnTo>
                    <a:pt x="212" y="325"/>
                  </a:lnTo>
                  <a:lnTo>
                    <a:pt x="234" y="326"/>
                  </a:lnTo>
                  <a:lnTo>
                    <a:pt x="238" y="342"/>
                  </a:lnTo>
                  <a:lnTo>
                    <a:pt x="245" y="349"/>
                  </a:lnTo>
                  <a:lnTo>
                    <a:pt x="255" y="356"/>
                  </a:lnTo>
                  <a:lnTo>
                    <a:pt x="255" y="359"/>
                  </a:lnTo>
                  <a:lnTo>
                    <a:pt x="257" y="372"/>
                  </a:lnTo>
                  <a:lnTo>
                    <a:pt x="257" y="379"/>
                  </a:lnTo>
                  <a:lnTo>
                    <a:pt x="268" y="382"/>
                  </a:lnTo>
                  <a:lnTo>
                    <a:pt x="272" y="389"/>
                  </a:lnTo>
                  <a:lnTo>
                    <a:pt x="275" y="386"/>
                  </a:lnTo>
                  <a:lnTo>
                    <a:pt x="278" y="389"/>
                  </a:lnTo>
                  <a:lnTo>
                    <a:pt x="281" y="387"/>
                  </a:lnTo>
                  <a:lnTo>
                    <a:pt x="291" y="376"/>
                  </a:lnTo>
                  <a:lnTo>
                    <a:pt x="290" y="371"/>
                  </a:lnTo>
                  <a:lnTo>
                    <a:pt x="290" y="370"/>
                  </a:lnTo>
                  <a:lnTo>
                    <a:pt x="289" y="370"/>
                  </a:lnTo>
                  <a:lnTo>
                    <a:pt x="279" y="371"/>
                  </a:lnTo>
                  <a:lnTo>
                    <a:pt x="271" y="371"/>
                  </a:lnTo>
                  <a:lnTo>
                    <a:pt x="274" y="360"/>
                  </a:lnTo>
                  <a:lnTo>
                    <a:pt x="279" y="363"/>
                  </a:lnTo>
                  <a:lnTo>
                    <a:pt x="282" y="366"/>
                  </a:lnTo>
                  <a:lnTo>
                    <a:pt x="287" y="366"/>
                  </a:lnTo>
                  <a:lnTo>
                    <a:pt x="290" y="363"/>
                  </a:lnTo>
                  <a:lnTo>
                    <a:pt x="290" y="357"/>
                  </a:lnTo>
                  <a:lnTo>
                    <a:pt x="290" y="355"/>
                  </a:lnTo>
                  <a:lnTo>
                    <a:pt x="296" y="356"/>
                  </a:lnTo>
                  <a:lnTo>
                    <a:pt x="300" y="351"/>
                  </a:lnTo>
                  <a:lnTo>
                    <a:pt x="302" y="348"/>
                  </a:lnTo>
                  <a:lnTo>
                    <a:pt x="308" y="351"/>
                  </a:lnTo>
                  <a:lnTo>
                    <a:pt x="315" y="348"/>
                  </a:lnTo>
                  <a:lnTo>
                    <a:pt x="319" y="345"/>
                  </a:lnTo>
                  <a:lnTo>
                    <a:pt x="324" y="341"/>
                  </a:lnTo>
                  <a:lnTo>
                    <a:pt x="327" y="337"/>
                  </a:lnTo>
                  <a:lnTo>
                    <a:pt x="331" y="334"/>
                  </a:lnTo>
                  <a:lnTo>
                    <a:pt x="338" y="334"/>
                  </a:lnTo>
                  <a:lnTo>
                    <a:pt x="335" y="327"/>
                  </a:lnTo>
                  <a:lnTo>
                    <a:pt x="331" y="322"/>
                  </a:lnTo>
                  <a:lnTo>
                    <a:pt x="328" y="322"/>
                  </a:lnTo>
                  <a:lnTo>
                    <a:pt x="324" y="321"/>
                  </a:lnTo>
                  <a:lnTo>
                    <a:pt x="319" y="315"/>
                  </a:lnTo>
                  <a:lnTo>
                    <a:pt x="320" y="308"/>
                  </a:lnTo>
                  <a:lnTo>
                    <a:pt x="315" y="304"/>
                  </a:lnTo>
                  <a:lnTo>
                    <a:pt x="309" y="297"/>
                  </a:lnTo>
                  <a:lnTo>
                    <a:pt x="319" y="297"/>
                  </a:lnTo>
                  <a:lnTo>
                    <a:pt x="321" y="297"/>
                  </a:lnTo>
                  <a:lnTo>
                    <a:pt x="325" y="304"/>
                  </a:lnTo>
                  <a:lnTo>
                    <a:pt x="325" y="306"/>
                  </a:lnTo>
                  <a:lnTo>
                    <a:pt x="327" y="315"/>
                  </a:lnTo>
                  <a:lnTo>
                    <a:pt x="327" y="316"/>
                  </a:lnTo>
                  <a:lnTo>
                    <a:pt x="328" y="318"/>
                  </a:lnTo>
                  <a:lnTo>
                    <a:pt x="332" y="319"/>
                  </a:lnTo>
                  <a:lnTo>
                    <a:pt x="332" y="304"/>
                  </a:lnTo>
                  <a:lnTo>
                    <a:pt x="338" y="304"/>
                  </a:lnTo>
                  <a:lnTo>
                    <a:pt x="336" y="310"/>
                  </a:lnTo>
                  <a:lnTo>
                    <a:pt x="340" y="316"/>
                  </a:lnTo>
                  <a:lnTo>
                    <a:pt x="340" y="316"/>
                  </a:lnTo>
                  <a:lnTo>
                    <a:pt x="342" y="316"/>
                  </a:lnTo>
                  <a:lnTo>
                    <a:pt x="346" y="316"/>
                  </a:lnTo>
                  <a:lnTo>
                    <a:pt x="347" y="323"/>
                  </a:lnTo>
                  <a:lnTo>
                    <a:pt x="347" y="323"/>
                  </a:lnTo>
                  <a:lnTo>
                    <a:pt x="351" y="333"/>
                  </a:lnTo>
                  <a:lnTo>
                    <a:pt x="346" y="341"/>
                  </a:lnTo>
                  <a:lnTo>
                    <a:pt x="351" y="345"/>
                  </a:lnTo>
                  <a:lnTo>
                    <a:pt x="375" y="341"/>
                  </a:lnTo>
                  <a:lnTo>
                    <a:pt x="377" y="337"/>
                  </a:lnTo>
                  <a:lnTo>
                    <a:pt x="377" y="334"/>
                  </a:lnTo>
                  <a:lnTo>
                    <a:pt x="375" y="323"/>
                  </a:lnTo>
                  <a:lnTo>
                    <a:pt x="380" y="325"/>
                  </a:lnTo>
                  <a:lnTo>
                    <a:pt x="381" y="331"/>
                  </a:lnTo>
                  <a:lnTo>
                    <a:pt x="387" y="327"/>
                  </a:lnTo>
                  <a:lnTo>
                    <a:pt x="391" y="326"/>
                  </a:lnTo>
                  <a:lnTo>
                    <a:pt x="392" y="329"/>
                  </a:lnTo>
                  <a:lnTo>
                    <a:pt x="391" y="330"/>
                  </a:lnTo>
                  <a:lnTo>
                    <a:pt x="390" y="331"/>
                  </a:lnTo>
                  <a:lnTo>
                    <a:pt x="392" y="334"/>
                  </a:lnTo>
                  <a:lnTo>
                    <a:pt x="399" y="333"/>
                  </a:lnTo>
                  <a:lnTo>
                    <a:pt x="403" y="327"/>
                  </a:lnTo>
                  <a:lnTo>
                    <a:pt x="403" y="323"/>
                  </a:lnTo>
                  <a:lnTo>
                    <a:pt x="402" y="322"/>
                  </a:lnTo>
                  <a:lnTo>
                    <a:pt x="402" y="319"/>
                  </a:lnTo>
                  <a:lnTo>
                    <a:pt x="402" y="315"/>
                  </a:lnTo>
                  <a:lnTo>
                    <a:pt x="402" y="314"/>
                  </a:lnTo>
                  <a:lnTo>
                    <a:pt x="406" y="304"/>
                  </a:lnTo>
                  <a:lnTo>
                    <a:pt x="406" y="306"/>
                  </a:lnTo>
                  <a:lnTo>
                    <a:pt x="406" y="308"/>
                  </a:lnTo>
                  <a:lnTo>
                    <a:pt x="409" y="323"/>
                  </a:lnTo>
                  <a:lnTo>
                    <a:pt x="409" y="326"/>
                  </a:lnTo>
                  <a:lnTo>
                    <a:pt x="411" y="325"/>
                  </a:lnTo>
                  <a:lnTo>
                    <a:pt x="410" y="315"/>
                  </a:lnTo>
                  <a:lnTo>
                    <a:pt x="410" y="312"/>
                  </a:lnTo>
                  <a:lnTo>
                    <a:pt x="413" y="321"/>
                  </a:lnTo>
                  <a:lnTo>
                    <a:pt x="415" y="323"/>
                  </a:lnTo>
                  <a:lnTo>
                    <a:pt x="415" y="314"/>
                  </a:lnTo>
                  <a:lnTo>
                    <a:pt x="414" y="306"/>
                  </a:lnTo>
                  <a:lnTo>
                    <a:pt x="417" y="301"/>
                  </a:lnTo>
                  <a:lnTo>
                    <a:pt x="418" y="293"/>
                  </a:lnTo>
                  <a:lnTo>
                    <a:pt x="421" y="285"/>
                  </a:lnTo>
                  <a:lnTo>
                    <a:pt x="424" y="281"/>
                  </a:lnTo>
                  <a:lnTo>
                    <a:pt x="425" y="274"/>
                  </a:lnTo>
                  <a:lnTo>
                    <a:pt x="428" y="270"/>
                  </a:lnTo>
                  <a:lnTo>
                    <a:pt x="429" y="265"/>
                  </a:lnTo>
                  <a:lnTo>
                    <a:pt x="433" y="270"/>
                  </a:lnTo>
                  <a:lnTo>
                    <a:pt x="440" y="276"/>
                  </a:lnTo>
                  <a:lnTo>
                    <a:pt x="443" y="267"/>
                  </a:lnTo>
                  <a:lnTo>
                    <a:pt x="443" y="266"/>
                  </a:lnTo>
                  <a:lnTo>
                    <a:pt x="447" y="259"/>
                  </a:lnTo>
                  <a:lnTo>
                    <a:pt x="445" y="258"/>
                  </a:lnTo>
                  <a:close/>
                  <a:moveTo>
                    <a:pt x="436" y="274"/>
                  </a:moveTo>
                  <a:lnTo>
                    <a:pt x="433" y="271"/>
                  </a:lnTo>
                  <a:lnTo>
                    <a:pt x="429" y="269"/>
                  </a:lnTo>
                  <a:lnTo>
                    <a:pt x="429" y="270"/>
                  </a:lnTo>
                  <a:lnTo>
                    <a:pt x="429" y="274"/>
                  </a:lnTo>
                  <a:lnTo>
                    <a:pt x="428" y="281"/>
                  </a:lnTo>
                  <a:lnTo>
                    <a:pt x="428" y="284"/>
                  </a:lnTo>
                  <a:lnTo>
                    <a:pt x="424" y="286"/>
                  </a:lnTo>
                  <a:lnTo>
                    <a:pt x="425" y="295"/>
                  </a:lnTo>
                  <a:lnTo>
                    <a:pt x="428" y="295"/>
                  </a:lnTo>
                  <a:lnTo>
                    <a:pt x="433" y="296"/>
                  </a:lnTo>
                  <a:lnTo>
                    <a:pt x="437" y="295"/>
                  </a:lnTo>
                  <a:lnTo>
                    <a:pt x="439" y="291"/>
                  </a:lnTo>
                  <a:lnTo>
                    <a:pt x="439" y="289"/>
                  </a:lnTo>
                  <a:lnTo>
                    <a:pt x="437" y="280"/>
                  </a:lnTo>
                  <a:lnTo>
                    <a:pt x="436" y="274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0" name="Freeform 9"/>
            <p:cNvSpPr>
              <a:spLocks noEditPoints="1"/>
            </p:cNvSpPr>
            <p:nvPr/>
          </p:nvSpPr>
          <p:spPr bwMode="auto">
            <a:xfrm>
              <a:off x="2619" y="3481"/>
              <a:ext cx="424" cy="445"/>
            </a:xfrm>
            <a:custGeom>
              <a:avLst/>
              <a:gdLst>
                <a:gd name="T0" fmla="*/ 331 w 424"/>
                <a:gd name="T1" fmla="*/ 350 h 445"/>
                <a:gd name="T2" fmla="*/ 365 w 424"/>
                <a:gd name="T3" fmla="*/ 330 h 445"/>
                <a:gd name="T4" fmla="*/ 418 w 424"/>
                <a:gd name="T5" fmla="*/ 268 h 445"/>
                <a:gd name="T6" fmla="*/ 401 w 424"/>
                <a:gd name="T7" fmla="*/ 235 h 445"/>
                <a:gd name="T8" fmla="*/ 346 w 424"/>
                <a:gd name="T9" fmla="*/ 216 h 445"/>
                <a:gd name="T10" fmla="*/ 330 w 424"/>
                <a:gd name="T11" fmla="*/ 234 h 445"/>
                <a:gd name="T12" fmla="*/ 285 w 424"/>
                <a:gd name="T13" fmla="*/ 213 h 445"/>
                <a:gd name="T14" fmla="*/ 262 w 424"/>
                <a:gd name="T15" fmla="*/ 202 h 445"/>
                <a:gd name="T16" fmla="*/ 223 w 424"/>
                <a:gd name="T17" fmla="*/ 161 h 445"/>
                <a:gd name="T18" fmla="*/ 217 w 424"/>
                <a:gd name="T19" fmla="*/ 119 h 445"/>
                <a:gd name="T20" fmla="*/ 202 w 424"/>
                <a:gd name="T21" fmla="*/ 95 h 445"/>
                <a:gd name="T22" fmla="*/ 200 w 424"/>
                <a:gd name="T23" fmla="*/ 70 h 445"/>
                <a:gd name="T24" fmla="*/ 202 w 424"/>
                <a:gd name="T25" fmla="*/ 29 h 445"/>
                <a:gd name="T26" fmla="*/ 187 w 424"/>
                <a:gd name="T27" fmla="*/ 7 h 445"/>
                <a:gd name="T28" fmla="*/ 174 w 424"/>
                <a:gd name="T29" fmla="*/ 10 h 445"/>
                <a:gd name="T30" fmla="*/ 121 w 424"/>
                <a:gd name="T31" fmla="*/ 39 h 445"/>
                <a:gd name="T32" fmla="*/ 113 w 424"/>
                <a:gd name="T33" fmla="*/ 69 h 445"/>
                <a:gd name="T34" fmla="*/ 106 w 424"/>
                <a:gd name="T35" fmla="*/ 126 h 445"/>
                <a:gd name="T36" fmla="*/ 46 w 424"/>
                <a:gd name="T37" fmla="*/ 191 h 445"/>
                <a:gd name="T38" fmla="*/ 48 w 424"/>
                <a:gd name="T39" fmla="*/ 249 h 445"/>
                <a:gd name="T40" fmla="*/ 29 w 424"/>
                <a:gd name="T41" fmla="*/ 269 h 445"/>
                <a:gd name="T42" fmla="*/ 39 w 424"/>
                <a:gd name="T43" fmla="*/ 275 h 445"/>
                <a:gd name="T44" fmla="*/ 41 w 424"/>
                <a:gd name="T45" fmla="*/ 313 h 445"/>
                <a:gd name="T46" fmla="*/ 34 w 424"/>
                <a:gd name="T47" fmla="*/ 333 h 445"/>
                <a:gd name="T48" fmla="*/ 8 w 424"/>
                <a:gd name="T49" fmla="*/ 352 h 445"/>
                <a:gd name="T50" fmla="*/ 22 w 424"/>
                <a:gd name="T51" fmla="*/ 365 h 445"/>
                <a:gd name="T52" fmla="*/ 37 w 424"/>
                <a:gd name="T53" fmla="*/ 360 h 445"/>
                <a:gd name="T54" fmla="*/ 59 w 424"/>
                <a:gd name="T55" fmla="*/ 366 h 445"/>
                <a:gd name="T56" fmla="*/ 64 w 424"/>
                <a:gd name="T57" fmla="*/ 369 h 445"/>
                <a:gd name="T58" fmla="*/ 38 w 424"/>
                <a:gd name="T59" fmla="*/ 382 h 445"/>
                <a:gd name="T60" fmla="*/ 19 w 424"/>
                <a:gd name="T61" fmla="*/ 399 h 445"/>
                <a:gd name="T62" fmla="*/ 53 w 424"/>
                <a:gd name="T63" fmla="*/ 411 h 445"/>
                <a:gd name="T64" fmla="*/ 61 w 424"/>
                <a:gd name="T65" fmla="*/ 400 h 445"/>
                <a:gd name="T66" fmla="*/ 61 w 424"/>
                <a:gd name="T67" fmla="*/ 393 h 445"/>
                <a:gd name="T68" fmla="*/ 86 w 424"/>
                <a:gd name="T69" fmla="*/ 400 h 445"/>
                <a:gd name="T70" fmla="*/ 68 w 424"/>
                <a:gd name="T71" fmla="*/ 404 h 445"/>
                <a:gd name="T72" fmla="*/ 72 w 424"/>
                <a:gd name="T73" fmla="*/ 412 h 445"/>
                <a:gd name="T74" fmla="*/ 86 w 424"/>
                <a:gd name="T75" fmla="*/ 415 h 445"/>
                <a:gd name="T76" fmla="*/ 89 w 424"/>
                <a:gd name="T77" fmla="*/ 425 h 445"/>
                <a:gd name="T78" fmla="*/ 106 w 424"/>
                <a:gd name="T79" fmla="*/ 412 h 445"/>
                <a:gd name="T80" fmla="*/ 87 w 424"/>
                <a:gd name="T81" fmla="*/ 430 h 445"/>
                <a:gd name="T82" fmla="*/ 97 w 424"/>
                <a:gd name="T83" fmla="*/ 431 h 445"/>
                <a:gd name="T84" fmla="*/ 135 w 424"/>
                <a:gd name="T85" fmla="*/ 440 h 445"/>
                <a:gd name="T86" fmla="*/ 151 w 424"/>
                <a:gd name="T87" fmla="*/ 444 h 445"/>
                <a:gd name="T88" fmla="*/ 176 w 424"/>
                <a:gd name="T89" fmla="*/ 433 h 445"/>
                <a:gd name="T90" fmla="*/ 217 w 424"/>
                <a:gd name="T91" fmla="*/ 433 h 445"/>
                <a:gd name="T92" fmla="*/ 225 w 424"/>
                <a:gd name="T93" fmla="*/ 411 h 445"/>
                <a:gd name="T94" fmla="*/ 233 w 424"/>
                <a:gd name="T95" fmla="*/ 399 h 445"/>
                <a:gd name="T96" fmla="*/ 228 w 424"/>
                <a:gd name="T97" fmla="*/ 416 h 445"/>
                <a:gd name="T98" fmla="*/ 251 w 424"/>
                <a:gd name="T99" fmla="*/ 415 h 445"/>
                <a:gd name="T100" fmla="*/ 258 w 424"/>
                <a:gd name="T101" fmla="*/ 415 h 445"/>
                <a:gd name="T102" fmla="*/ 273 w 424"/>
                <a:gd name="T103" fmla="*/ 399 h 445"/>
                <a:gd name="T104" fmla="*/ 293 w 424"/>
                <a:gd name="T105" fmla="*/ 395 h 445"/>
                <a:gd name="T106" fmla="*/ 305 w 424"/>
                <a:gd name="T107" fmla="*/ 377 h 445"/>
                <a:gd name="T108" fmla="*/ 327 w 424"/>
                <a:gd name="T109" fmla="*/ 360 h 445"/>
                <a:gd name="T110" fmla="*/ 341 w 424"/>
                <a:gd name="T111" fmla="*/ 340 h 445"/>
                <a:gd name="T112" fmla="*/ 364 w 424"/>
                <a:gd name="T113" fmla="*/ 318 h 445"/>
                <a:gd name="T114" fmla="*/ 383 w 424"/>
                <a:gd name="T115" fmla="*/ 300 h 445"/>
                <a:gd name="T116" fmla="*/ 406 w 424"/>
                <a:gd name="T117" fmla="*/ 284 h 445"/>
                <a:gd name="T118" fmla="*/ 383 w 424"/>
                <a:gd name="T119" fmla="*/ 276 h 445"/>
                <a:gd name="T120" fmla="*/ 420 w 424"/>
                <a:gd name="T121" fmla="*/ 272 h 445"/>
                <a:gd name="T122" fmla="*/ 30 w 424"/>
                <a:gd name="T123" fmla="*/ 370 h 445"/>
                <a:gd name="T124" fmla="*/ 26 w 424"/>
                <a:gd name="T125" fmla="*/ 373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4" h="445">
                  <a:moveTo>
                    <a:pt x="358" y="332"/>
                  </a:moveTo>
                  <a:lnTo>
                    <a:pt x="350" y="336"/>
                  </a:lnTo>
                  <a:lnTo>
                    <a:pt x="347" y="341"/>
                  </a:lnTo>
                  <a:lnTo>
                    <a:pt x="334" y="348"/>
                  </a:lnTo>
                  <a:lnTo>
                    <a:pt x="331" y="350"/>
                  </a:lnTo>
                  <a:lnTo>
                    <a:pt x="332" y="355"/>
                  </a:lnTo>
                  <a:lnTo>
                    <a:pt x="339" y="352"/>
                  </a:lnTo>
                  <a:lnTo>
                    <a:pt x="343" y="351"/>
                  </a:lnTo>
                  <a:lnTo>
                    <a:pt x="354" y="344"/>
                  </a:lnTo>
                  <a:lnTo>
                    <a:pt x="365" y="330"/>
                  </a:lnTo>
                  <a:lnTo>
                    <a:pt x="367" y="324"/>
                  </a:lnTo>
                  <a:lnTo>
                    <a:pt x="358" y="329"/>
                  </a:lnTo>
                  <a:lnTo>
                    <a:pt x="358" y="332"/>
                  </a:lnTo>
                  <a:close/>
                  <a:moveTo>
                    <a:pt x="421" y="265"/>
                  </a:moveTo>
                  <a:lnTo>
                    <a:pt x="418" y="268"/>
                  </a:lnTo>
                  <a:lnTo>
                    <a:pt x="414" y="261"/>
                  </a:lnTo>
                  <a:lnTo>
                    <a:pt x="403" y="258"/>
                  </a:lnTo>
                  <a:lnTo>
                    <a:pt x="403" y="251"/>
                  </a:lnTo>
                  <a:lnTo>
                    <a:pt x="401" y="238"/>
                  </a:lnTo>
                  <a:lnTo>
                    <a:pt x="401" y="235"/>
                  </a:lnTo>
                  <a:lnTo>
                    <a:pt x="391" y="228"/>
                  </a:lnTo>
                  <a:lnTo>
                    <a:pt x="384" y="221"/>
                  </a:lnTo>
                  <a:lnTo>
                    <a:pt x="380" y="205"/>
                  </a:lnTo>
                  <a:lnTo>
                    <a:pt x="358" y="204"/>
                  </a:lnTo>
                  <a:lnTo>
                    <a:pt x="346" y="216"/>
                  </a:lnTo>
                  <a:lnTo>
                    <a:pt x="356" y="224"/>
                  </a:lnTo>
                  <a:lnTo>
                    <a:pt x="350" y="236"/>
                  </a:lnTo>
                  <a:lnTo>
                    <a:pt x="349" y="242"/>
                  </a:lnTo>
                  <a:lnTo>
                    <a:pt x="342" y="245"/>
                  </a:lnTo>
                  <a:lnTo>
                    <a:pt x="330" y="234"/>
                  </a:lnTo>
                  <a:lnTo>
                    <a:pt x="322" y="216"/>
                  </a:lnTo>
                  <a:lnTo>
                    <a:pt x="318" y="220"/>
                  </a:lnTo>
                  <a:lnTo>
                    <a:pt x="315" y="221"/>
                  </a:lnTo>
                  <a:lnTo>
                    <a:pt x="307" y="227"/>
                  </a:lnTo>
                  <a:lnTo>
                    <a:pt x="285" y="213"/>
                  </a:lnTo>
                  <a:lnTo>
                    <a:pt x="275" y="204"/>
                  </a:lnTo>
                  <a:lnTo>
                    <a:pt x="268" y="198"/>
                  </a:lnTo>
                  <a:lnTo>
                    <a:pt x="258" y="200"/>
                  </a:lnTo>
                  <a:lnTo>
                    <a:pt x="256" y="200"/>
                  </a:lnTo>
                  <a:lnTo>
                    <a:pt x="262" y="202"/>
                  </a:lnTo>
                  <a:lnTo>
                    <a:pt x="256" y="205"/>
                  </a:lnTo>
                  <a:lnTo>
                    <a:pt x="245" y="200"/>
                  </a:lnTo>
                  <a:lnTo>
                    <a:pt x="240" y="198"/>
                  </a:lnTo>
                  <a:lnTo>
                    <a:pt x="230" y="178"/>
                  </a:lnTo>
                  <a:lnTo>
                    <a:pt x="223" y="161"/>
                  </a:lnTo>
                  <a:lnTo>
                    <a:pt x="214" y="144"/>
                  </a:lnTo>
                  <a:lnTo>
                    <a:pt x="214" y="142"/>
                  </a:lnTo>
                  <a:lnTo>
                    <a:pt x="217" y="133"/>
                  </a:lnTo>
                  <a:lnTo>
                    <a:pt x="222" y="129"/>
                  </a:lnTo>
                  <a:lnTo>
                    <a:pt x="217" y="119"/>
                  </a:lnTo>
                  <a:lnTo>
                    <a:pt x="215" y="118"/>
                  </a:lnTo>
                  <a:lnTo>
                    <a:pt x="214" y="100"/>
                  </a:lnTo>
                  <a:lnTo>
                    <a:pt x="207" y="99"/>
                  </a:lnTo>
                  <a:lnTo>
                    <a:pt x="202" y="96"/>
                  </a:lnTo>
                  <a:lnTo>
                    <a:pt x="202" y="95"/>
                  </a:lnTo>
                  <a:lnTo>
                    <a:pt x="202" y="93"/>
                  </a:lnTo>
                  <a:lnTo>
                    <a:pt x="202" y="90"/>
                  </a:lnTo>
                  <a:lnTo>
                    <a:pt x="200" y="85"/>
                  </a:lnTo>
                  <a:lnTo>
                    <a:pt x="193" y="78"/>
                  </a:lnTo>
                  <a:lnTo>
                    <a:pt x="200" y="70"/>
                  </a:lnTo>
                  <a:lnTo>
                    <a:pt x="199" y="69"/>
                  </a:lnTo>
                  <a:lnTo>
                    <a:pt x="207" y="63"/>
                  </a:lnTo>
                  <a:lnTo>
                    <a:pt x="198" y="44"/>
                  </a:lnTo>
                  <a:lnTo>
                    <a:pt x="195" y="36"/>
                  </a:lnTo>
                  <a:lnTo>
                    <a:pt x="202" y="29"/>
                  </a:lnTo>
                  <a:lnTo>
                    <a:pt x="192" y="17"/>
                  </a:lnTo>
                  <a:lnTo>
                    <a:pt x="191" y="13"/>
                  </a:lnTo>
                  <a:lnTo>
                    <a:pt x="189" y="11"/>
                  </a:lnTo>
                  <a:lnTo>
                    <a:pt x="189" y="9"/>
                  </a:lnTo>
                  <a:lnTo>
                    <a:pt x="187" y="7"/>
                  </a:lnTo>
                  <a:lnTo>
                    <a:pt x="184" y="7"/>
                  </a:lnTo>
                  <a:lnTo>
                    <a:pt x="184" y="9"/>
                  </a:lnTo>
                  <a:lnTo>
                    <a:pt x="181" y="14"/>
                  </a:lnTo>
                  <a:lnTo>
                    <a:pt x="179" y="13"/>
                  </a:lnTo>
                  <a:lnTo>
                    <a:pt x="174" y="10"/>
                  </a:lnTo>
                  <a:lnTo>
                    <a:pt x="159" y="0"/>
                  </a:lnTo>
                  <a:lnTo>
                    <a:pt x="143" y="6"/>
                  </a:lnTo>
                  <a:lnTo>
                    <a:pt x="134" y="21"/>
                  </a:lnTo>
                  <a:lnTo>
                    <a:pt x="127" y="17"/>
                  </a:lnTo>
                  <a:lnTo>
                    <a:pt x="121" y="39"/>
                  </a:lnTo>
                  <a:lnTo>
                    <a:pt x="127" y="48"/>
                  </a:lnTo>
                  <a:lnTo>
                    <a:pt x="117" y="56"/>
                  </a:lnTo>
                  <a:lnTo>
                    <a:pt x="106" y="60"/>
                  </a:lnTo>
                  <a:lnTo>
                    <a:pt x="108" y="63"/>
                  </a:lnTo>
                  <a:lnTo>
                    <a:pt x="113" y="69"/>
                  </a:lnTo>
                  <a:lnTo>
                    <a:pt x="106" y="69"/>
                  </a:lnTo>
                  <a:lnTo>
                    <a:pt x="102" y="75"/>
                  </a:lnTo>
                  <a:lnTo>
                    <a:pt x="94" y="99"/>
                  </a:lnTo>
                  <a:lnTo>
                    <a:pt x="94" y="122"/>
                  </a:lnTo>
                  <a:lnTo>
                    <a:pt x="106" y="126"/>
                  </a:lnTo>
                  <a:lnTo>
                    <a:pt x="97" y="135"/>
                  </a:lnTo>
                  <a:lnTo>
                    <a:pt x="99" y="144"/>
                  </a:lnTo>
                  <a:lnTo>
                    <a:pt x="63" y="172"/>
                  </a:lnTo>
                  <a:lnTo>
                    <a:pt x="57" y="185"/>
                  </a:lnTo>
                  <a:lnTo>
                    <a:pt x="46" y="191"/>
                  </a:lnTo>
                  <a:lnTo>
                    <a:pt x="46" y="198"/>
                  </a:lnTo>
                  <a:lnTo>
                    <a:pt x="52" y="201"/>
                  </a:lnTo>
                  <a:lnTo>
                    <a:pt x="35" y="228"/>
                  </a:lnTo>
                  <a:lnTo>
                    <a:pt x="44" y="230"/>
                  </a:lnTo>
                  <a:lnTo>
                    <a:pt x="48" y="249"/>
                  </a:lnTo>
                  <a:lnTo>
                    <a:pt x="27" y="253"/>
                  </a:lnTo>
                  <a:lnTo>
                    <a:pt x="20" y="258"/>
                  </a:lnTo>
                  <a:lnTo>
                    <a:pt x="25" y="264"/>
                  </a:lnTo>
                  <a:lnTo>
                    <a:pt x="26" y="265"/>
                  </a:lnTo>
                  <a:lnTo>
                    <a:pt x="29" y="269"/>
                  </a:lnTo>
                  <a:lnTo>
                    <a:pt x="33" y="265"/>
                  </a:lnTo>
                  <a:lnTo>
                    <a:pt x="39" y="269"/>
                  </a:lnTo>
                  <a:lnTo>
                    <a:pt x="41" y="268"/>
                  </a:lnTo>
                  <a:lnTo>
                    <a:pt x="44" y="268"/>
                  </a:lnTo>
                  <a:lnTo>
                    <a:pt x="39" y="275"/>
                  </a:lnTo>
                  <a:lnTo>
                    <a:pt x="39" y="276"/>
                  </a:lnTo>
                  <a:lnTo>
                    <a:pt x="41" y="284"/>
                  </a:lnTo>
                  <a:lnTo>
                    <a:pt x="35" y="300"/>
                  </a:lnTo>
                  <a:lnTo>
                    <a:pt x="39" y="309"/>
                  </a:lnTo>
                  <a:lnTo>
                    <a:pt x="41" y="313"/>
                  </a:lnTo>
                  <a:lnTo>
                    <a:pt x="38" y="317"/>
                  </a:lnTo>
                  <a:lnTo>
                    <a:pt x="37" y="318"/>
                  </a:lnTo>
                  <a:lnTo>
                    <a:pt x="35" y="321"/>
                  </a:lnTo>
                  <a:lnTo>
                    <a:pt x="34" y="322"/>
                  </a:lnTo>
                  <a:lnTo>
                    <a:pt x="34" y="333"/>
                  </a:lnTo>
                  <a:lnTo>
                    <a:pt x="26" y="345"/>
                  </a:lnTo>
                  <a:lnTo>
                    <a:pt x="18" y="350"/>
                  </a:lnTo>
                  <a:lnTo>
                    <a:pt x="14" y="351"/>
                  </a:lnTo>
                  <a:lnTo>
                    <a:pt x="11" y="351"/>
                  </a:lnTo>
                  <a:lnTo>
                    <a:pt x="8" y="352"/>
                  </a:lnTo>
                  <a:lnTo>
                    <a:pt x="0" y="355"/>
                  </a:lnTo>
                  <a:lnTo>
                    <a:pt x="4" y="358"/>
                  </a:lnTo>
                  <a:lnTo>
                    <a:pt x="11" y="360"/>
                  </a:lnTo>
                  <a:lnTo>
                    <a:pt x="16" y="362"/>
                  </a:lnTo>
                  <a:lnTo>
                    <a:pt x="22" y="365"/>
                  </a:lnTo>
                  <a:lnTo>
                    <a:pt x="29" y="366"/>
                  </a:lnTo>
                  <a:lnTo>
                    <a:pt x="30" y="366"/>
                  </a:lnTo>
                  <a:lnTo>
                    <a:pt x="37" y="367"/>
                  </a:lnTo>
                  <a:lnTo>
                    <a:pt x="35" y="362"/>
                  </a:lnTo>
                  <a:lnTo>
                    <a:pt x="37" y="360"/>
                  </a:lnTo>
                  <a:lnTo>
                    <a:pt x="39" y="358"/>
                  </a:lnTo>
                  <a:lnTo>
                    <a:pt x="41" y="365"/>
                  </a:lnTo>
                  <a:lnTo>
                    <a:pt x="45" y="374"/>
                  </a:lnTo>
                  <a:lnTo>
                    <a:pt x="46" y="374"/>
                  </a:lnTo>
                  <a:lnTo>
                    <a:pt x="59" y="366"/>
                  </a:lnTo>
                  <a:lnTo>
                    <a:pt x="63" y="366"/>
                  </a:lnTo>
                  <a:lnTo>
                    <a:pt x="68" y="365"/>
                  </a:lnTo>
                  <a:lnTo>
                    <a:pt x="69" y="366"/>
                  </a:lnTo>
                  <a:lnTo>
                    <a:pt x="67" y="367"/>
                  </a:lnTo>
                  <a:lnTo>
                    <a:pt x="64" y="369"/>
                  </a:lnTo>
                  <a:lnTo>
                    <a:pt x="57" y="374"/>
                  </a:lnTo>
                  <a:lnTo>
                    <a:pt x="54" y="375"/>
                  </a:lnTo>
                  <a:lnTo>
                    <a:pt x="53" y="375"/>
                  </a:lnTo>
                  <a:lnTo>
                    <a:pt x="49" y="378"/>
                  </a:lnTo>
                  <a:lnTo>
                    <a:pt x="38" y="382"/>
                  </a:lnTo>
                  <a:lnTo>
                    <a:pt x="39" y="386"/>
                  </a:lnTo>
                  <a:lnTo>
                    <a:pt x="30" y="385"/>
                  </a:lnTo>
                  <a:lnTo>
                    <a:pt x="27" y="393"/>
                  </a:lnTo>
                  <a:lnTo>
                    <a:pt x="26" y="397"/>
                  </a:lnTo>
                  <a:lnTo>
                    <a:pt x="19" y="399"/>
                  </a:lnTo>
                  <a:lnTo>
                    <a:pt x="22" y="410"/>
                  </a:lnTo>
                  <a:lnTo>
                    <a:pt x="27" y="410"/>
                  </a:lnTo>
                  <a:lnTo>
                    <a:pt x="35" y="416"/>
                  </a:lnTo>
                  <a:lnTo>
                    <a:pt x="54" y="418"/>
                  </a:lnTo>
                  <a:lnTo>
                    <a:pt x="53" y="411"/>
                  </a:lnTo>
                  <a:lnTo>
                    <a:pt x="52" y="410"/>
                  </a:lnTo>
                  <a:lnTo>
                    <a:pt x="46" y="405"/>
                  </a:lnTo>
                  <a:lnTo>
                    <a:pt x="52" y="405"/>
                  </a:lnTo>
                  <a:lnTo>
                    <a:pt x="60" y="404"/>
                  </a:lnTo>
                  <a:lnTo>
                    <a:pt x="61" y="400"/>
                  </a:lnTo>
                  <a:lnTo>
                    <a:pt x="59" y="397"/>
                  </a:lnTo>
                  <a:lnTo>
                    <a:pt x="56" y="395"/>
                  </a:lnTo>
                  <a:lnTo>
                    <a:pt x="54" y="389"/>
                  </a:lnTo>
                  <a:lnTo>
                    <a:pt x="59" y="385"/>
                  </a:lnTo>
                  <a:lnTo>
                    <a:pt x="61" y="393"/>
                  </a:lnTo>
                  <a:lnTo>
                    <a:pt x="63" y="397"/>
                  </a:lnTo>
                  <a:lnTo>
                    <a:pt x="64" y="399"/>
                  </a:lnTo>
                  <a:lnTo>
                    <a:pt x="71" y="400"/>
                  </a:lnTo>
                  <a:lnTo>
                    <a:pt x="76" y="403"/>
                  </a:lnTo>
                  <a:lnTo>
                    <a:pt x="86" y="400"/>
                  </a:lnTo>
                  <a:lnTo>
                    <a:pt x="87" y="400"/>
                  </a:lnTo>
                  <a:lnTo>
                    <a:pt x="87" y="405"/>
                  </a:lnTo>
                  <a:lnTo>
                    <a:pt x="75" y="407"/>
                  </a:lnTo>
                  <a:lnTo>
                    <a:pt x="72" y="405"/>
                  </a:lnTo>
                  <a:lnTo>
                    <a:pt x="68" y="404"/>
                  </a:lnTo>
                  <a:lnTo>
                    <a:pt x="57" y="411"/>
                  </a:lnTo>
                  <a:lnTo>
                    <a:pt x="59" y="411"/>
                  </a:lnTo>
                  <a:lnTo>
                    <a:pt x="65" y="415"/>
                  </a:lnTo>
                  <a:lnTo>
                    <a:pt x="69" y="411"/>
                  </a:lnTo>
                  <a:lnTo>
                    <a:pt x="72" y="412"/>
                  </a:lnTo>
                  <a:lnTo>
                    <a:pt x="68" y="423"/>
                  </a:lnTo>
                  <a:lnTo>
                    <a:pt x="74" y="423"/>
                  </a:lnTo>
                  <a:lnTo>
                    <a:pt x="76" y="420"/>
                  </a:lnTo>
                  <a:lnTo>
                    <a:pt x="79" y="419"/>
                  </a:lnTo>
                  <a:lnTo>
                    <a:pt x="86" y="415"/>
                  </a:lnTo>
                  <a:lnTo>
                    <a:pt x="79" y="425"/>
                  </a:lnTo>
                  <a:lnTo>
                    <a:pt x="78" y="426"/>
                  </a:lnTo>
                  <a:lnTo>
                    <a:pt x="78" y="430"/>
                  </a:lnTo>
                  <a:lnTo>
                    <a:pt x="83" y="429"/>
                  </a:lnTo>
                  <a:lnTo>
                    <a:pt x="89" y="425"/>
                  </a:lnTo>
                  <a:lnTo>
                    <a:pt x="93" y="422"/>
                  </a:lnTo>
                  <a:lnTo>
                    <a:pt x="99" y="420"/>
                  </a:lnTo>
                  <a:lnTo>
                    <a:pt x="101" y="415"/>
                  </a:lnTo>
                  <a:lnTo>
                    <a:pt x="106" y="410"/>
                  </a:lnTo>
                  <a:lnTo>
                    <a:pt x="106" y="412"/>
                  </a:lnTo>
                  <a:lnTo>
                    <a:pt x="106" y="414"/>
                  </a:lnTo>
                  <a:lnTo>
                    <a:pt x="101" y="426"/>
                  </a:lnTo>
                  <a:lnTo>
                    <a:pt x="94" y="427"/>
                  </a:lnTo>
                  <a:lnTo>
                    <a:pt x="91" y="427"/>
                  </a:lnTo>
                  <a:lnTo>
                    <a:pt x="87" y="430"/>
                  </a:lnTo>
                  <a:lnTo>
                    <a:pt x="83" y="434"/>
                  </a:lnTo>
                  <a:lnTo>
                    <a:pt x="80" y="441"/>
                  </a:lnTo>
                  <a:lnTo>
                    <a:pt x="84" y="444"/>
                  </a:lnTo>
                  <a:lnTo>
                    <a:pt x="94" y="437"/>
                  </a:lnTo>
                  <a:lnTo>
                    <a:pt x="97" y="431"/>
                  </a:lnTo>
                  <a:lnTo>
                    <a:pt x="106" y="431"/>
                  </a:lnTo>
                  <a:lnTo>
                    <a:pt x="114" y="431"/>
                  </a:lnTo>
                  <a:lnTo>
                    <a:pt x="125" y="437"/>
                  </a:lnTo>
                  <a:lnTo>
                    <a:pt x="132" y="440"/>
                  </a:lnTo>
                  <a:lnTo>
                    <a:pt x="135" y="440"/>
                  </a:lnTo>
                  <a:lnTo>
                    <a:pt x="140" y="440"/>
                  </a:lnTo>
                  <a:lnTo>
                    <a:pt x="142" y="440"/>
                  </a:lnTo>
                  <a:lnTo>
                    <a:pt x="144" y="441"/>
                  </a:lnTo>
                  <a:lnTo>
                    <a:pt x="146" y="442"/>
                  </a:lnTo>
                  <a:lnTo>
                    <a:pt x="151" y="444"/>
                  </a:lnTo>
                  <a:lnTo>
                    <a:pt x="162" y="445"/>
                  </a:lnTo>
                  <a:lnTo>
                    <a:pt x="165" y="438"/>
                  </a:lnTo>
                  <a:lnTo>
                    <a:pt x="169" y="445"/>
                  </a:lnTo>
                  <a:lnTo>
                    <a:pt x="172" y="441"/>
                  </a:lnTo>
                  <a:lnTo>
                    <a:pt x="176" y="433"/>
                  </a:lnTo>
                  <a:lnTo>
                    <a:pt x="185" y="431"/>
                  </a:lnTo>
                  <a:lnTo>
                    <a:pt x="191" y="431"/>
                  </a:lnTo>
                  <a:lnTo>
                    <a:pt x="199" y="431"/>
                  </a:lnTo>
                  <a:lnTo>
                    <a:pt x="211" y="433"/>
                  </a:lnTo>
                  <a:lnTo>
                    <a:pt x="217" y="433"/>
                  </a:lnTo>
                  <a:lnTo>
                    <a:pt x="218" y="431"/>
                  </a:lnTo>
                  <a:lnTo>
                    <a:pt x="217" y="429"/>
                  </a:lnTo>
                  <a:lnTo>
                    <a:pt x="217" y="419"/>
                  </a:lnTo>
                  <a:lnTo>
                    <a:pt x="221" y="419"/>
                  </a:lnTo>
                  <a:lnTo>
                    <a:pt x="225" y="411"/>
                  </a:lnTo>
                  <a:lnTo>
                    <a:pt x="228" y="407"/>
                  </a:lnTo>
                  <a:lnTo>
                    <a:pt x="226" y="399"/>
                  </a:lnTo>
                  <a:lnTo>
                    <a:pt x="228" y="392"/>
                  </a:lnTo>
                  <a:lnTo>
                    <a:pt x="233" y="399"/>
                  </a:lnTo>
                  <a:lnTo>
                    <a:pt x="233" y="399"/>
                  </a:lnTo>
                  <a:lnTo>
                    <a:pt x="234" y="404"/>
                  </a:lnTo>
                  <a:lnTo>
                    <a:pt x="234" y="405"/>
                  </a:lnTo>
                  <a:lnTo>
                    <a:pt x="234" y="408"/>
                  </a:lnTo>
                  <a:lnTo>
                    <a:pt x="232" y="412"/>
                  </a:lnTo>
                  <a:lnTo>
                    <a:pt x="228" y="416"/>
                  </a:lnTo>
                  <a:lnTo>
                    <a:pt x="229" y="422"/>
                  </a:lnTo>
                  <a:lnTo>
                    <a:pt x="241" y="429"/>
                  </a:lnTo>
                  <a:lnTo>
                    <a:pt x="245" y="419"/>
                  </a:lnTo>
                  <a:lnTo>
                    <a:pt x="247" y="416"/>
                  </a:lnTo>
                  <a:lnTo>
                    <a:pt x="251" y="415"/>
                  </a:lnTo>
                  <a:lnTo>
                    <a:pt x="251" y="422"/>
                  </a:lnTo>
                  <a:lnTo>
                    <a:pt x="251" y="425"/>
                  </a:lnTo>
                  <a:lnTo>
                    <a:pt x="258" y="423"/>
                  </a:lnTo>
                  <a:lnTo>
                    <a:pt x="253" y="412"/>
                  </a:lnTo>
                  <a:lnTo>
                    <a:pt x="258" y="415"/>
                  </a:lnTo>
                  <a:lnTo>
                    <a:pt x="264" y="408"/>
                  </a:lnTo>
                  <a:lnTo>
                    <a:pt x="259" y="403"/>
                  </a:lnTo>
                  <a:lnTo>
                    <a:pt x="266" y="400"/>
                  </a:lnTo>
                  <a:lnTo>
                    <a:pt x="270" y="399"/>
                  </a:lnTo>
                  <a:lnTo>
                    <a:pt x="273" y="399"/>
                  </a:lnTo>
                  <a:lnTo>
                    <a:pt x="277" y="397"/>
                  </a:lnTo>
                  <a:lnTo>
                    <a:pt x="279" y="393"/>
                  </a:lnTo>
                  <a:lnTo>
                    <a:pt x="285" y="395"/>
                  </a:lnTo>
                  <a:lnTo>
                    <a:pt x="288" y="395"/>
                  </a:lnTo>
                  <a:lnTo>
                    <a:pt x="293" y="395"/>
                  </a:lnTo>
                  <a:lnTo>
                    <a:pt x="298" y="389"/>
                  </a:lnTo>
                  <a:lnTo>
                    <a:pt x="296" y="385"/>
                  </a:lnTo>
                  <a:lnTo>
                    <a:pt x="303" y="382"/>
                  </a:lnTo>
                  <a:lnTo>
                    <a:pt x="304" y="380"/>
                  </a:lnTo>
                  <a:lnTo>
                    <a:pt x="305" y="377"/>
                  </a:lnTo>
                  <a:lnTo>
                    <a:pt x="308" y="374"/>
                  </a:lnTo>
                  <a:lnTo>
                    <a:pt x="315" y="373"/>
                  </a:lnTo>
                  <a:lnTo>
                    <a:pt x="323" y="366"/>
                  </a:lnTo>
                  <a:lnTo>
                    <a:pt x="328" y="363"/>
                  </a:lnTo>
                  <a:lnTo>
                    <a:pt x="327" y="360"/>
                  </a:lnTo>
                  <a:lnTo>
                    <a:pt x="327" y="356"/>
                  </a:lnTo>
                  <a:lnTo>
                    <a:pt x="326" y="350"/>
                  </a:lnTo>
                  <a:lnTo>
                    <a:pt x="328" y="345"/>
                  </a:lnTo>
                  <a:lnTo>
                    <a:pt x="337" y="344"/>
                  </a:lnTo>
                  <a:lnTo>
                    <a:pt x="341" y="340"/>
                  </a:lnTo>
                  <a:lnTo>
                    <a:pt x="346" y="336"/>
                  </a:lnTo>
                  <a:lnTo>
                    <a:pt x="353" y="330"/>
                  </a:lnTo>
                  <a:lnTo>
                    <a:pt x="356" y="328"/>
                  </a:lnTo>
                  <a:lnTo>
                    <a:pt x="360" y="324"/>
                  </a:lnTo>
                  <a:lnTo>
                    <a:pt x="364" y="318"/>
                  </a:lnTo>
                  <a:lnTo>
                    <a:pt x="365" y="313"/>
                  </a:lnTo>
                  <a:lnTo>
                    <a:pt x="364" y="302"/>
                  </a:lnTo>
                  <a:lnTo>
                    <a:pt x="371" y="307"/>
                  </a:lnTo>
                  <a:lnTo>
                    <a:pt x="376" y="306"/>
                  </a:lnTo>
                  <a:lnTo>
                    <a:pt x="383" y="300"/>
                  </a:lnTo>
                  <a:lnTo>
                    <a:pt x="394" y="296"/>
                  </a:lnTo>
                  <a:lnTo>
                    <a:pt x="395" y="296"/>
                  </a:lnTo>
                  <a:lnTo>
                    <a:pt x="402" y="290"/>
                  </a:lnTo>
                  <a:lnTo>
                    <a:pt x="398" y="285"/>
                  </a:lnTo>
                  <a:lnTo>
                    <a:pt x="406" y="284"/>
                  </a:lnTo>
                  <a:lnTo>
                    <a:pt x="409" y="279"/>
                  </a:lnTo>
                  <a:lnTo>
                    <a:pt x="401" y="277"/>
                  </a:lnTo>
                  <a:lnTo>
                    <a:pt x="392" y="277"/>
                  </a:lnTo>
                  <a:lnTo>
                    <a:pt x="394" y="280"/>
                  </a:lnTo>
                  <a:lnTo>
                    <a:pt x="383" y="276"/>
                  </a:lnTo>
                  <a:lnTo>
                    <a:pt x="386" y="270"/>
                  </a:lnTo>
                  <a:lnTo>
                    <a:pt x="388" y="270"/>
                  </a:lnTo>
                  <a:lnTo>
                    <a:pt x="399" y="272"/>
                  </a:lnTo>
                  <a:lnTo>
                    <a:pt x="410" y="273"/>
                  </a:lnTo>
                  <a:lnTo>
                    <a:pt x="420" y="272"/>
                  </a:lnTo>
                  <a:lnTo>
                    <a:pt x="424" y="268"/>
                  </a:lnTo>
                  <a:lnTo>
                    <a:pt x="421" y="265"/>
                  </a:lnTo>
                  <a:close/>
                  <a:moveTo>
                    <a:pt x="33" y="381"/>
                  </a:moveTo>
                  <a:lnTo>
                    <a:pt x="33" y="374"/>
                  </a:lnTo>
                  <a:lnTo>
                    <a:pt x="30" y="370"/>
                  </a:lnTo>
                  <a:lnTo>
                    <a:pt x="20" y="366"/>
                  </a:lnTo>
                  <a:lnTo>
                    <a:pt x="19" y="367"/>
                  </a:lnTo>
                  <a:lnTo>
                    <a:pt x="20" y="374"/>
                  </a:lnTo>
                  <a:lnTo>
                    <a:pt x="23" y="374"/>
                  </a:lnTo>
                  <a:lnTo>
                    <a:pt x="26" y="373"/>
                  </a:lnTo>
                  <a:lnTo>
                    <a:pt x="26" y="377"/>
                  </a:lnTo>
                  <a:lnTo>
                    <a:pt x="33" y="381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1" name="Freeform 10"/>
            <p:cNvSpPr>
              <a:spLocks noEditPoints="1"/>
            </p:cNvSpPr>
            <p:nvPr/>
          </p:nvSpPr>
          <p:spPr bwMode="auto">
            <a:xfrm>
              <a:off x="2449" y="3427"/>
              <a:ext cx="329" cy="409"/>
            </a:xfrm>
            <a:custGeom>
              <a:avLst/>
              <a:gdLst>
                <a:gd name="T0" fmla="*/ 118 w 329"/>
                <a:gd name="T1" fmla="*/ 353 h 409"/>
                <a:gd name="T2" fmla="*/ 68 w 329"/>
                <a:gd name="T3" fmla="*/ 184 h 409"/>
                <a:gd name="T4" fmla="*/ 95 w 329"/>
                <a:gd name="T5" fmla="*/ 166 h 409"/>
                <a:gd name="T6" fmla="*/ 120 w 329"/>
                <a:gd name="T7" fmla="*/ 162 h 409"/>
                <a:gd name="T8" fmla="*/ 77 w 329"/>
                <a:gd name="T9" fmla="*/ 144 h 409"/>
                <a:gd name="T10" fmla="*/ 163 w 329"/>
                <a:gd name="T11" fmla="*/ 135 h 409"/>
                <a:gd name="T12" fmla="*/ 11 w 329"/>
                <a:gd name="T13" fmla="*/ 106 h 409"/>
                <a:gd name="T14" fmla="*/ 39 w 329"/>
                <a:gd name="T15" fmla="*/ 151 h 409"/>
                <a:gd name="T16" fmla="*/ 60 w 329"/>
                <a:gd name="T17" fmla="*/ 121 h 409"/>
                <a:gd name="T18" fmla="*/ 299 w 329"/>
                <a:gd name="T19" fmla="*/ 26 h 409"/>
                <a:gd name="T20" fmla="*/ 297 w 329"/>
                <a:gd name="T21" fmla="*/ 102 h 409"/>
                <a:gd name="T22" fmla="*/ 264 w 329"/>
                <a:gd name="T23" fmla="*/ 176 h 409"/>
                <a:gd name="T24" fmla="*/ 222 w 329"/>
                <a:gd name="T25" fmla="*/ 255 h 409"/>
                <a:gd name="T26" fmla="*/ 199 w 329"/>
                <a:gd name="T27" fmla="*/ 323 h 409"/>
                <a:gd name="T28" fmla="*/ 205 w 329"/>
                <a:gd name="T29" fmla="*/ 354 h 409"/>
                <a:gd name="T30" fmla="*/ 196 w 329"/>
                <a:gd name="T31" fmla="*/ 399 h 409"/>
                <a:gd name="T32" fmla="*/ 160 w 329"/>
                <a:gd name="T33" fmla="*/ 398 h 409"/>
                <a:gd name="T34" fmla="*/ 122 w 329"/>
                <a:gd name="T35" fmla="*/ 353 h 409"/>
                <a:gd name="T36" fmla="*/ 96 w 329"/>
                <a:gd name="T37" fmla="*/ 341 h 409"/>
                <a:gd name="T38" fmla="*/ 71 w 329"/>
                <a:gd name="T39" fmla="*/ 293 h 409"/>
                <a:gd name="T40" fmla="*/ 80 w 329"/>
                <a:gd name="T41" fmla="*/ 236 h 409"/>
                <a:gd name="T42" fmla="*/ 92 w 329"/>
                <a:gd name="T43" fmla="*/ 221 h 409"/>
                <a:gd name="T44" fmla="*/ 94 w 329"/>
                <a:gd name="T45" fmla="*/ 199 h 409"/>
                <a:gd name="T46" fmla="*/ 107 w 329"/>
                <a:gd name="T47" fmla="*/ 224 h 409"/>
                <a:gd name="T48" fmla="*/ 135 w 329"/>
                <a:gd name="T49" fmla="*/ 225 h 409"/>
                <a:gd name="T50" fmla="*/ 167 w 329"/>
                <a:gd name="T51" fmla="*/ 259 h 409"/>
                <a:gd name="T52" fmla="*/ 159 w 329"/>
                <a:gd name="T53" fmla="*/ 230 h 409"/>
                <a:gd name="T54" fmla="*/ 211 w 329"/>
                <a:gd name="T55" fmla="*/ 214 h 409"/>
                <a:gd name="T56" fmla="*/ 174 w 329"/>
                <a:gd name="T57" fmla="*/ 217 h 409"/>
                <a:gd name="T58" fmla="*/ 154 w 329"/>
                <a:gd name="T59" fmla="*/ 214 h 409"/>
                <a:gd name="T60" fmla="*/ 133 w 329"/>
                <a:gd name="T61" fmla="*/ 188 h 409"/>
                <a:gd name="T62" fmla="*/ 156 w 329"/>
                <a:gd name="T63" fmla="*/ 174 h 409"/>
                <a:gd name="T64" fmla="*/ 174 w 329"/>
                <a:gd name="T65" fmla="*/ 153 h 409"/>
                <a:gd name="T66" fmla="*/ 216 w 329"/>
                <a:gd name="T67" fmla="*/ 139 h 409"/>
                <a:gd name="T68" fmla="*/ 193 w 329"/>
                <a:gd name="T69" fmla="*/ 140 h 409"/>
                <a:gd name="T70" fmla="*/ 175 w 329"/>
                <a:gd name="T71" fmla="*/ 134 h 409"/>
                <a:gd name="T72" fmla="*/ 190 w 329"/>
                <a:gd name="T73" fmla="*/ 128 h 409"/>
                <a:gd name="T74" fmla="*/ 166 w 329"/>
                <a:gd name="T75" fmla="*/ 125 h 409"/>
                <a:gd name="T76" fmla="*/ 188 w 329"/>
                <a:gd name="T77" fmla="*/ 99 h 409"/>
                <a:gd name="T78" fmla="*/ 197 w 329"/>
                <a:gd name="T79" fmla="*/ 84 h 409"/>
                <a:gd name="T80" fmla="*/ 205 w 329"/>
                <a:gd name="T81" fmla="*/ 69 h 409"/>
                <a:gd name="T82" fmla="*/ 200 w 329"/>
                <a:gd name="T83" fmla="*/ 67 h 409"/>
                <a:gd name="T84" fmla="*/ 181 w 329"/>
                <a:gd name="T85" fmla="*/ 98 h 409"/>
                <a:gd name="T86" fmla="*/ 147 w 329"/>
                <a:gd name="T87" fmla="*/ 95 h 409"/>
                <a:gd name="T88" fmla="*/ 148 w 329"/>
                <a:gd name="T89" fmla="*/ 84 h 409"/>
                <a:gd name="T90" fmla="*/ 139 w 329"/>
                <a:gd name="T91" fmla="*/ 75 h 409"/>
                <a:gd name="T92" fmla="*/ 118 w 329"/>
                <a:gd name="T93" fmla="*/ 97 h 409"/>
                <a:gd name="T94" fmla="*/ 130 w 329"/>
                <a:gd name="T95" fmla="*/ 120 h 409"/>
                <a:gd name="T96" fmla="*/ 110 w 329"/>
                <a:gd name="T97" fmla="*/ 114 h 409"/>
                <a:gd name="T98" fmla="*/ 103 w 329"/>
                <a:gd name="T99" fmla="*/ 75 h 409"/>
                <a:gd name="T100" fmla="*/ 103 w 329"/>
                <a:gd name="T101" fmla="*/ 102 h 409"/>
                <a:gd name="T102" fmla="*/ 83 w 329"/>
                <a:gd name="T103" fmla="*/ 120 h 409"/>
                <a:gd name="T104" fmla="*/ 69 w 329"/>
                <a:gd name="T105" fmla="*/ 99 h 409"/>
                <a:gd name="T106" fmla="*/ 62 w 329"/>
                <a:gd name="T107" fmla="*/ 93 h 409"/>
                <a:gd name="T108" fmla="*/ 80 w 329"/>
                <a:gd name="T109" fmla="*/ 72 h 409"/>
                <a:gd name="T110" fmla="*/ 107 w 329"/>
                <a:gd name="T111" fmla="*/ 42 h 409"/>
                <a:gd name="T112" fmla="*/ 133 w 329"/>
                <a:gd name="T113" fmla="*/ 46 h 409"/>
                <a:gd name="T114" fmla="*/ 144 w 329"/>
                <a:gd name="T115" fmla="*/ 39 h 409"/>
                <a:gd name="T116" fmla="*/ 186 w 329"/>
                <a:gd name="T117" fmla="*/ 60 h 409"/>
                <a:gd name="T118" fmla="*/ 242 w 329"/>
                <a:gd name="T11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9" h="409">
                  <a:moveTo>
                    <a:pt x="118" y="353"/>
                  </a:moveTo>
                  <a:lnTo>
                    <a:pt x="121" y="365"/>
                  </a:lnTo>
                  <a:lnTo>
                    <a:pt x="114" y="364"/>
                  </a:lnTo>
                  <a:lnTo>
                    <a:pt x="113" y="357"/>
                  </a:lnTo>
                  <a:lnTo>
                    <a:pt x="107" y="359"/>
                  </a:lnTo>
                  <a:lnTo>
                    <a:pt x="106" y="359"/>
                  </a:lnTo>
                  <a:lnTo>
                    <a:pt x="106" y="354"/>
                  </a:lnTo>
                  <a:lnTo>
                    <a:pt x="118" y="353"/>
                  </a:lnTo>
                  <a:close/>
                  <a:moveTo>
                    <a:pt x="66" y="185"/>
                  </a:moveTo>
                  <a:lnTo>
                    <a:pt x="66" y="185"/>
                  </a:lnTo>
                  <a:lnTo>
                    <a:pt x="65" y="185"/>
                  </a:lnTo>
                  <a:lnTo>
                    <a:pt x="64" y="184"/>
                  </a:lnTo>
                  <a:lnTo>
                    <a:pt x="65" y="183"/>
                  </a:lnTo>
                  <a:lnTo>
                    <a:pt x="66" y="183"/>
                  </a:lnTo>
                  <a:lnTo>
                    <a:pt x="68" y="183"/>
                  </a:lnTo>
                  <a:lnTo>
                    <a:pt x="68" y="184"/>
                  </a:lnTo>
                  <a:lnTo>
                    <a:pt x="66" y="185"/>
                  </a:lnTo>
                  <a:close/>
                  <a:moveTo>
                    <a:pt x="118" y="188"/>
                  </a:moveTo>
                  <a:lnTo>
                    <a:pt x="113" y="189"/>
                  </a:lnTo>
                  <a:lnTo>
                    <a:pt x="105" y="184"/>
                  </a:lnTo>
                  <a:lnTo>
                    <a:pt x="91" y="173"/>
                  </a:lnTo>
                  <a:lnTo>
                    <a:pt x="91" y="170"/>
                  </a:lnTo>
                  <a:lnTo>
                    <a:pt x="94" y="166"/>
                  </a:lnTo>
                  <a:lnTo>
                    <a:pt x="95" y="166"/>
                  </a:lnTo>
                  <a:lnTo>
                    <a:pt x="96" y="168"/>
                  </a:lnTo>
                  <a:lnTo>
                    <a:pt x="114" y="176"/>
                  </a:lnTo>
                  <a:lnTo>
                    <a:pt x="118" y="179"/>
                  </a:lnTo>
                  <a:lnTo>
                    <a:pt x="118" y="188"/>
                  </a:lnTo>
                  <a:close/>
                  <a:moveTo>
                    <a:pt x="135" y="162"/>
                  </a:moveTo>
                  <a:lnTo>
                    <a:pt x="128" y="170"/>
                  </a:lnTo>
                  <a:lnTo>
                    <a:pt x="122" y="170"/>
                  </a:lnTo>
                  <a:lnTo>
                    <a:pt x="120" y="162"/>
                  </a:lnTo>
                  <a:lnTo>
                    <a:pt x="130" y="155"/>
                  </a:lnTo>
                  <a:lnTo>
                    <a:pt x="135" y="162"/>
                  </a:lnTo>
                  <a:close/>
                  <a:moveTo>
                    <a:pt x="76" y="157"/>
                  </a:moveTo>
                  <a:lnTo>
                    <a:pt x="75" y="158"/>
                  </a:lnTo>
                  <a:lnTo>
                    <a:pt x="69" y="153"/>
                  </a:lnTo>
                  <a:lnTo>
                    <a:pt x="66" y="149"/>
                  </a:lnTo>
                  <a:lnTo>
                    <a:pt x="71" y="138"/>
                  </a:lnTo>
                  <a:lnTo>
                    <a:pt x="77" y="144"/>
                  </a:lnTo>
                  <a:lnTo>
                    <a:pt x="79" y="146"/>
                  </a:lnTo>
                  <a:lnTo>
                    <a:pt x="77" y="153"/>
                  </a:lnTo>
                  <a:lnTo>
                    <a:pt x="76" y="157"/>
                  </a:lnTo>
                  <a:close/>
                  <a:moveTo>
                    <a:pt x="147" y="147"/>
                  </a:moveTo>
                  <a:lnTo>
                    <a:pt x="145" y="138"/>
                  </a:lnTo>
                  <a:lnTo>
                    <a:pt x="152" y="136"/>
                  </a:lnTo>
                  <a:lnTo>
                    <a:pt x="163" y="136"/>
                  </a:lnTo>
                  <a:lnTo>
                    <a:pt x="163" y="135"/>
                  </a:lnTo>
                  <a:lnTo>
                    <a:pt x="166" y="146"/>
                  </a:lnTo>
                  <a:lnTo>
                    <a:pt x="151" y="147"/>
                  </a:lnTo>
                  <a:lnTo>
                    <a:pt x="147" y="147"/>
                  </a:lnTo>
                  <a:close/>
                  <a:moveTo>
                    <a:pt x="9" y="114"/>
                  </a:moveTo>
                  <a:lnTo>
                    <a:pt x="2" y="114"/>
                  </a:lnTo>
                  <a:lnTo>
                    <a:pt x="0" y="108"/>
                  </a:lnTo>
                  <a:lnTo>
                    <a:pt x="5" y="102"/>
                  </a:lnTo>
                  <a:lnTo>
                    <a:pt x="11" y="106"/>
                  </a:lnTo>
                  <a:lnTo>
                    <a:pt x="9" y="113"/>
                  </a:lnTo>
                  <a:lnTo>
                    <a:pt x="9" y="114"/>
                  </a:lnTo>
                  <a:close/>
                  <a:moveTo>
                    <a:pt x="50" y="159"/>
                  </a:moveTo>
                  <a:lnTo>
                    <a:pt x="46" y="159"/>
                  </a:lnTo>
                  <a:lnTo>
                    <a:pt x="43" y="158"/>
                  </a:lnTo>
                  <a:lnTo>
                    <a:pt x="38" y="158"/>
                  </a:lnTo>
                  <a:lnTo>
                    <a:pt x="39" y="153"/>
                  </a:lnTo>
                  <a:lnTo>
                    <a:pt x="39" y="151"/>
                  </a:lnTo>
                  <a:lnTo>
                    <a:pt x="38" y="147"/>
                  </a:lnTo>
                  <a:lnTo>
                    <a:pt x="38" y="142"/>
                  </a:lnTo>
                  <a:lnTo>
                    <a:pt x="45" y="121"/>
                  </a:lnTo>
                  <a:lnTo>
                    <a:pt x="51" y="99"/>
                  </a:lnTo>
                  <a:lnTo>
                    <a:pt x="53" y="91"/>
                  </a:lnTo>
                  <a:lnTo>
                    <a:pt x="57" y="91"/>
                  </a:lnTo>
                  <a:lnTo>
                    <a:pt x="61" y="99"/>
                  </a:lnTo>
                  <a:lnTo>
                    <a:pt x="60" y="121"/>
                  </a:lnTo>
                  <a:lnTo>
                    <a:pt x="62" y="129"/>
                  </a:lnTo>
                  <a:lnTo>
                    <a:pt x="57" y="153"/>
                  </a:lnTo>
                  <a:lnTo>
                    <a:pt x="54" y="158"/>
                  </a:lnTo>
                  <a:lnTo>
                    <a:pt x="50" y="159"/>
                  </a:lnTo>
                  <a:close/>
                  <a:moveTo>
                    <a:pt x="267" y="41"/>
                  </a:moveTo>
                  <a:lnTo>
                    <a:pt x="269" y="41"/>
                  </a:lnTo>
                  <a:lnTo>
                    <a:pt x="271" y="39"/>
                  </a:lnTo>
                  <a:lnTo>
                    <a:pt x="299" y="26"/>
                  </a:lnTo>
                  <a:lnTo>
                    <a:pt x="317" y="24"/>
                  </a:lnTo>
                  <a:lnTo>
                    <a:pt x="316" y="46"/>
                  </a:lnTo>
                  <a:lnTo>
                    <a:pt x="329" y="54"/>
                  </a:lnTo>
                  <a:lnTo>
                    <a:pt x="313" y="60"/>
                  </a:lnTo>
                  <a:lnTo>
                    <a:pt x="304" y="75"/>
                  </a:lnTo>
                  <a:lnTo>
                    <a:pt x="297" y="71"/>
                  </a:lnTo>
                  <a:lnTo>
                    <a:pt x="291" y="93"/>
                  </a:lnTo>
                  <a:lnTo>
                    <a:pt x="297" y="102"/>
                  </a:lnTo>
                  <a:lnTo>
                    <a:pt x="287" y="110"/>
                  </a:lnTo>
                  <a:lnTo>
                    <a:pt x="276" y="114"/>
                  </a:lnTo>
                  <a:lnTo>
                    <a:pt x="278" y="117"/>
                  </a:lnTo>
                  <a:lnTo>
                    <a:pt x="283" y="123"/>
                  </a:lnTo>
                  <a:lnTo>
                    <a:pt x="276" y="123"/>
                  </a:lnTo>
                  <a:lnTo>
                    <a:pt x="272" y="129"/>
                  </a:lnTo>
                  <a:lnTo>
                    <a:pt x="264" y="153"/>
                  </a:lnTo>
                  <a:lnTo>
                    <a:pt x="264" y="176"/>
                  </a:lnTo>
                  <a:lnTo>
                    <a:pt x="276" y="180"/>
                  </a:lnTo>
                  <a:lnTo>
                    <a:pt x="267" y="189"/>
                  </a:lnTo>
                  <a:lnTo>
                    <a:pt x="269" y="198"/>
                  </a:lnTo>
                  <a:lnTo>
                    <a:pt x="233" y="226"/>
                  </a:lnTo>
                  <a:lnTo>
                    <a:pt x="227" y="239"/>
                  </a:lnTo>
                  <a:lnTo>
                    <a:pt x="216" y="245"/>
                  </a:lnTo>
                  <a:lnTo>
                    <a:pt x="216" y="252"/>
                  </a:lnTo>
                  <a:lnTo>
                    <a:pt x="222" y="255"/>
                  </a:lnTo>
                  <a:lnTo>
                    <a:pt x="205" y="282"/>
                  </a:lnTo>
                  <a:lnTo>
                    <a:pt x="214" y="284"/>
                  </a:lnTo>
                  <a:lnTo>
                    <a:pt x="218" y="303"/>
                  </a:lnTo>
                  <a:lnTo>
                    <a:pt x="197" y="307"/>
                  </a:lnTo>
                  <a:lnTo>
                    <a:pt x="190" y="312"/>
                  </a:lnTo>
                  <a:lnTo>
                    <a:pt x="195" y="318"/>
                  </a:lnTo>
                  <a:lnTo>
                    <a:pt x="196" y="319"/>
                  </a:lnTo>
                  <a:lnTo>
                    <a:pt x="199" y="323"/>
                  </a:lnTo>
                  <a:lnTo>
                    <a:pt x="203" y="319"/>
                  </a:lnTo>
                  <a:lnTo>
                    <a:pt x="209" y="323"/>
                  </a:lnTo>
                  <a:lnTo>
                    <a:pt x="211" y="322"/>
                  </a:lnTo>
                  <a:lnTo>
                    <a:pt x="214" y="322"/>
                  </a:lnTo>
                  <a:lnTo>
                    <a:pt x="209" y="329"/>
                  </a:lnTo>
                  <a:lnTo>
                    <a:pt x="209" y="330"/>
                  </a:lnTo>
                  <a:lnTo>
                    <a:pt x="211" y="338"/>
                  </a:lnTo>
                  <a:lnTo>
                    <a:pt x="205" y="354"/>
                  </a:lnTo>
                  <a:lnTo>
                    <a:pt x="209" y="363"/>
                  </a:lnTo>
                  <a:lnTo>
                    <a:pt x="211" y="367"/>
                  </a:lnTo>
                  <a:lnTo>
                    <a:pt x="208" y="371"/>
                  </a:lnTo>
                  <a:lnTo>
                    <a:pt x="207" y="372"/>
                  </a:lnTo>
                  <a:lnTo>
                    <a:pt x="205" y="375"/>
                  </a:lnTo>
                  <a:lnTo>
                    <a:pt x="204" y="376"/>
                  </a:lnTo>
                  <a:lnTo>
                    <a:pt x="204" y="387"/>
                  </a:lnTo>
                  <a:lnTo>
                    <a:pt x="196" y="399"/>
                  </a:lnTo>
                  <a:lnTo>
                    <a:pt x="188" y="404"/>
                  </a:lnTo>
                  <a:lnTo>
                    <a:pt x="184" y="405"/>
                  </a:lnTo>
                  <a:lnTo>
                    <a:pt x="181" y="405"/>
                  </a:lnTo>
                  <a:lnTo>
                    <a:pt x="178" y="406"/>
                  </a:lnTo>
                  <a:lnTo>
                    <a:pt x="170" y="409"/>
                  </a:lnTo>
                  <a:lnTo>
                    <a:pt x="169" y="408"/>
                  </a:lnTo>
                  <a:lnTo>
                    <a:pt x="165" y="401"/>
                  </a:lnTo>
                  <a:lnTo>
                    <a:pt x="160" y="398"/>
                  </a:lnTo>
                  <a:lnTo>
                    <a:pt x="150" y="390"/>
                  </a:lnTo>
                  <a:lnTo>
                    <a:pt x="143" y="387"/>
                  </a:lnTo>
                  <a:lnTo>
                    <a:pt x="137" y="383"/>
                  </a:lnTo>
                  <a:lnTo>
                    <a:pt x="129" y="378"/>
                  </a:lnTo>
                  <a:lnTo>
                    <a:pt x="126" y="374"/>
                  </a:lnTo>
                  <a:lnTo>
                    <a:pt x="124" y="365"/>
                  </a:lnTo>
                  <a:lnTo>
                    <a:pt x="122" y="354"/>
                  </a:lnTo>
                  <a:lnTo>
                    <a:pt x="122" y="353"/>
                  </a:lnTo>
                  <a:lnTo>
                    <a:pt x="122" y="350"/>
                  </a:lnTo>
                  <a:lnTo>
                    <a:pt x="120" y="350"/>
                  </a:lnTo>
                  <a:lnTo>
                    <a:pt x="115" y="350"/>
                  </a:lnTo>
                  <a:lnTo>
                    <a:pt x="113" y="349"/>
                  </a:lnTo>
                  <a:lnTo>
                    <a:pt x="106" y="348"/>
                  </a:lnTo>
                  <a:lnTo>
                    <a:pt x="103" y="346"/>
                  </a:lnTo>
                  <a:lnTo>
                    <a:pt x="99" y="346"/>
                  </a:lnTo>
                  <a:lnTo>
                    <a:pt x="96" y="341"/>
                  </a:lnTo>
                  <a:lnTo>
                    <a:pt x="98" y="333"/>
                  </a:lnTo>
                  <a:lnTo>
                    <a:pt x="91" y="329"/>
                  </a:lnTo>
                  <a:lnTo>
                    <a:pt x="84" y="326"/>
                  </a:lnTo>
                  <a:lnTo>
                    <a:pt x="80" y="323"/>
                  </a:lnTo>
                  <a:lnTo>
                    <a:pt x="79" y="322"/>
                  </a:lnTo>
                  <a:lnTo>
                    <a:pt x="76" y="311"/>
                  </a:lnTo>
                  <a:lnTo>
                    <a:pt x="75" y="305"/>
                  </a:lnTo>
                  <a:lnTo>
                    <a:pt x="71" y="293"/>
                  </a:lnTo>
                  <a:lnTo>
                    <a:pt x="68" y="286"/>
                  </a:lnTo>
                  <a:lnTo>
                    <a:pt x="68" y="285"/>
                  </a:lnTo>
                  <a:lnTo>
                    <a:pt x="66" y="274"/>
                  </a:lnTo>
                  <a:lnTo>
                    <a:pt x="66" y="267"/>
                  </a:lnTo>
                  <a:lnTo>
                    <a:pt x="73" y="256"/>
                  </a:lnTo>
                  <a:lnTo>
                    <a:pt x="76" y="248"/>
                  </a:lnTo>
                  <a:lnTo>
                    <a:pt x="76" y="247"/>
                  </a:lnTo>
                  <a:lnTo>
                    <a:pt x="80" y="236"/>
                  </a:lnTo>
                  <a:lnTo>
                    <a:pt x="81" y="230"/>
                  </a:lnTo>
                  <a:lnTo>
                    <a:pt x="81" y="224"/>
                  </a:lnTo>
                  <a:lnTo>
                    <a:pt x="81" y="217"/>
                  </a:lnTo>
                  <a:lnTo>
                    <a:pt x="84" y="219"/>
                  </a:lnTo>
                  <a:lnTo>
                    <a:pt x="90" y="226"/>
                  </a:lnTo>
                  <a:lnTo>
                    <a:pt x="94" y="224"/>
                  </a:lnTo>
                  <a:lnTo>
                    <a:pt x="96" y="224"/>
                  </a:lnTo>
                  <a:lnTo>
                    <a:pt x="92" y="221"/>
                  </a:lnTo>
                  <a:lnTo>
                    <a:pt x="90" y="217"/>
                  </a:lnTo>
                  <a:lnTo>
                    <a:pt x="88" y="214"/>
                  </a:lnTo>
                  <a:lnTo>
                    <a:pt x="87" y="213"/>
                  </a:lnTo>
                  <a:lnTo>
                    <a:pt x="87" y="211"/>
                  </a:lnTo>
                  <a:lnTo>
                    <a:pt x="85" y="207"/>
                  </a:lnTo>
                  <a:lnTo>
                    <a:pt x="88" y="195"/>
                  </a:lnTo>
                  <a:lnTo>
                    <a:pt x="92" y="198"/>
                  </a:lnTo>
                  <a:lnTo>
                    <a:pt x="94" y="199"/>
                  </a:lnTo>
                  <a:lnTo>
                    <a:pt x="95" y="199"/>
                  </a:lnTo>
                  <a:lnTo>
                    <a:pt x="98" y="203"/>
                  </a:lnTo>
                  <a:lnTo>
                    <a:pt x="98" y="204"/>
                  </a:lnTo>
                  <a:lnTo>
                    <a:pt x="103" y="213"/>
                  </a:lnTo>
                  <a:lnTo>
                    <a:pt x="106" y="213"/>
                  </a:lnTo>
                  <a:lnTo>
                    <a:pt x="109" y="214"/>
                  </a:lnTo>
                  <a:lnTo>
                    <a:pt x="107" y="218"/>
                  </a:lnTo>
                  <a:lnTo>
                    <a:pt x="107" y="224"/>
                  </a:lnTo>
                  <a:lnTo>
                    <a:pt x="103" y="236"/>
                  </a:lnTo>
                  <a:lnTo>
                    <a:pt x="107" y="239"/>
                  </a:lnTo>
                  <a:lnTo>
                    <a:pt x="111" y="225"/>
                  </a:lnTo>
                  <a:lnTo>
                    <a:pt x="118" y="226"/>
                  </a:lnTo>
                  <a:lnTo>
                    <a:pt x="124" y="222"/>
                  </a:lnTo>
                  <a:lnTo>
                    <a:pt x="125" y="221"/>
                  </a:lnTo>
                  <a:lnTo>
                    <a:pt x="130" y="221"/>
                  </a:lnTo>
                  <a:lnTo>
                    <a:pt x="135" y="225"/>
                  </a:lnTo>
                  <a:lnTo>
                    <a:pt x="137" y="228"/>
                  </a:lnTo>
                  <a:lnTo>
                    <a:pt x="140" y="230"/>
                  </a:lnTo>
                  <a:lnTo>
                    <a:pt x="145" y="240"/>
                  </a:lnTo>
                  <a:lnTo>
                    <a:pt x="147" y="241"/>
                  </a:lnTo>
                  <a:lnTo>
                    <a:pt x="151" y="249"/>
                  </a:lnTo>
                  <a:lnTo>
                    <a:pt x="154" y="255"/>
                  </a:lnTo>
                  <a:lnTo>
                    <a:pt x="163" y="258"/>
                  </a:lnTo>
                  <a:lnTo>
                    <a:pt x="167" y="259"/>
                  </a:lnTo>
                  <a:lnTo>
                    <a:pt x="174" y="259"/>
                  </a:lnTo>
                  <a:lnTo>
                    <a:pt x="173" y="256"/>
                  </a:lnTo>
                  <a:lnTo>
                    <a:pt x="170" y="255"/>
                  </a:lnTo>
                  <a:lnTo>
                    <a:pt x="166" y="255"/>
                  </a:lnTo>
                  <a:lnTo>
                    <a:pt x="163" y="254"/>
                  </a:lnTo>
                  <a:lnTo>
                    <a:pt x="156" y="247"/>
                  </a:lnTo>
                  <a:lnTo>
                    <a:pt x="152" y="241"/>
                  </a:lnTo>
                  <a:lnTo>
                    <a:pt x="159" y="230"/>
                  </a:lnTo>
                  <a:lnTo>
                    <a:pt x="166" y="225"/>
                  </a:lnTo>
                  <a:lnTo>
                    <a:pt x="178" y="221"/>
                  </a:lnTo>
                  <a:lnTo>
                    <a:pt x="180" y="221"/>
                  </a:lnTo>
                  <a:lnTo>
                    <a:pt x="181" y="219"/>
                  </a:lnTo>
                  <a:lnTo>
                    <a:pt x="189" y="219"/>
                  </a:lnTo>
                  <a:lnTo>
                    <a:pt x="200" y="218"/>
                  </a:lnTo>
                  <a:lnTo>
                    <a:pt x="207" y="215"/>
                  </a:lnTo>
                  <a:lnTo>
                    <a:pt x="211" y="214"/>
                  </a:lnTo>
                  <a:lnTo>
                    <a:pt x="218" y="213"/>
                  </a:lnTo>
                  <a:lnTo>
                    <a:pt x="215" y="210"/>
                  </a:lnTo>
                  <a:lnTo>
                    <a:pt x="200" y="211"/>
                  </a:lnTo>
                  <a:lnTo>
                    <a:pt x="196" y="213"/>
                  </a:lnTo>
                  <a:lnTo>
                    <a:pt x="192" y="214"/>
                  </a:lnTo>
                  <a:lnTo>
                    <a:pt x="181" y="214"/>
                  </a:lnTo>
                  <a:lnTo>
                    <a:pt x="178" y="214"/>
                  </a:lnTo>
                  <a:lnTo>
                    <a:pt x="174" y="217"/>
                  </a:lnTo>
                  <a:lnTo>
                    <a:pt x="167" y="219"/>
                  </a:lnTo>
                  <a:lnTo>
                    <a:pt x="156" y="225"/>
                  </a:lnTo>
                  <a:lnTo>
                    <a:pt x="151" y="232"/>
                  </a:lnTo>
                  <a:lnTo>
                    <a:pt x="148" y="234"/>
                  </a:lnTo>
                  <a:lnTo>
                    <a:pt x="145" y="226"/>
                  </a:lnTo>
                  <a:lnTo>
                    <a:pt x="143" y="221"/>
                  </a:lnTo>
                  <a:lnTo>
                    <a:pt x="141" y="219"/>
                  </a:lnTo>
                  <a:lnTo>
                    <a:pt x="154" y="214"/>
                  </a:lnTo>
                  <a:lnTo>
                    <a:pt x="152" y="211"/>
                  </a:lnTo>
                  <a:lnTo>
                    <a:pt x="148" y="207"/>
                  </a:lnTo>
                  <a:lnTo>
                    <a:pt x="137" y="204"/>
                  </a:lnTo>
                  <a:lnTo>
                    <a:pt x="135" y="198"/>
                  </a:lnTo>
                  <a:lnTo>
                    <a:pt x="133" y="194"/>
                  </a:lnTo>
                  <a:lnTo>
                    <a:pt x="132" y="192"/>
                  </a:lnTo>
                  <a:lnTo>
                    <a:pt x="132" y="191"/>
                  </a:lnTo>
                  <a:lnTo>
                    <a:pt x="133" y="188"/>
                  </a:lnTo>
                  <a:lnTo>
                    <a:pt x="145" y="180"/>
                  </a:lnTo>
                  <a:lnTo>
                    <a:pt x="151" y="183"/>
                  </a:lnTo>
                  <a:lnTo>
                    <a:pt x="162" y="179"/>
                  </a:lnTo>
                  <a:lnTo>
                    <a:pt x="165" y="177"/>
                  </a:lnTo>
                  <a:lnTo>
                    <a:pt x="166" y="177"/>
                  </a:lnTo>
                  <a:lnTo>
                    <a:pt x="165" y="177"/>
                  </a:lnTo>
                  <a:lnTo>
                    <a:pt x="162" y="173"/>
                  </a:lnTo>
                  <a:lnTo>
                    <a:pt x="156" y="174"/>
                  </a:lnTo>
                  <a:lnTo>
                    <a:pt x="155" y="172"/>
                  </a:lnTo>
                  <a:lnTo>
                    <a:pt x="155" y="170"/>
                  </a:lnTo>
                  <a:lnTo>
                    <a:pt x="160" y="166"/>
                  </a:lnTo>
                  <a:lnTo>
                    <a:pt x="160" y="165"/>
                  </a:lnTo>
                  <a:lnTo>
                    <a:pt x="163" y="164"/>
                  </a:lnTo>
                  <a:lnTo>
                    <a:pt x="166" y="157"/>
                  </a:lnTo>
                  <a:lnTo>
                    <a:pt x="173" y="153"/>
                  </a:lnTo>
                  <a:lnTo>
                    <a:pt x="174" y="153"/>
                  </a:lnTo>
                  <a:lnTo>
                    <a:pt x="180" y="150"/>
                  </a:lnTo>
                  <a:lnTo>
                    <a:pt x="181" y="149"/>
                  </a:lnTo>
                  <a:lnTo>
                    <a:pt x="182" y="147"/>
                  </a:lnTo>
                  <a:lnTo>
                    <a:pt x="185" y="147"/>
                  </a:lnTo>
                  <a:lnTo>
                    <a:pt x="190" y="147"/>
                  </a:lnTo>
                  <a:lnTo>
                    <a:pt x="195" y="146"/>
                  </a:lnTo>
                  <a:lnTo>
                    <a:pt x="199" y="143"/>
                  </a:lnTo>
                  <a:lnTo>
                    <a:pt x="216" y="139"/>
                  </a:lnTo>
                  <a:lnTo>
                    <a:pt x="219" y="138"/>
                  </a:lnTo>
                  <a:lnTo>
                    <a:pt x="218" y="138"/>
                  </a:lnTo>
                  <a:lnTo>
                    <a:pt x="214" y="135"/>
                  </a:lnTo>
                  <a:lnTo>
                    <a:pt x="211" y="135"/>
                  </a:lnTo>
                  <a:lnTo>
                    <a:pt x="203" y="135"/>
                  </a:lnTo>
                  <a:lnTo>
                    <a:pt x="200" y="136"/>
                  </a:lnTo>
                  <a:lnTo>
                    <a:pt x="199" y="139"/>
                  </a:lnTo>
                  <a:lnTo>
                    <a:pt x="193" y="140"/>
                  </a:lnTo>
                  <a:lnTo>
                    <a:pt x="189" y="140"/>
                  </a:lnTo>
                  <a:lnTo>
                    <a:pt x="184" y="142"/>
                  </a:lnTo>
                  <a:lnTo>
                    <a:pt x="182" y="142"/>
                  </a:lnTo>
                  <a:lnTo>
                    <a:pt x="181" y="143"/>
                  </a:lnTo>
                  <a:lnTo>
                    <a:pt x="177" y="144"/>
                  </a:lnTo>
                  <a:lnTo>
                    <a:pt x="171" y="135"/>
                  </a:lnTo>
                  <a:lnTo>
                    <a:pt x="173" y="134"/>
                  </a:lnTo>
                  <a:lnTo>
                    <a:pt x="175" y="134"/>
                  </a:lnTo>
                  <a:lnTo>
                    <a:pt x="178" y="134"/>
                  </a:lnTo>
                  <a:lnTo>
                    <a:pt x="180" y="135"/>
                  </a:lnTo>
                  <a:lnTo>
                    <a:pt x="181" y="135"/>
                  </a:lnTo>
                  <a:lnTo>
                    <a:pt x="186" y="135"/>
                  </a:lnTo>
                  <a:lnTo>
                    <a:pt x="188" y="135"/>
                  </a:lnTo>
                  <a:lnTo>
                    <a:pt x="189" y="135"/>
                  </a:lnTo>
                  <a:lnTo>
                    <a:pt x="192" y="136"/>
                  </a:lnTo>
                  <a:lnTo>
                    <a:pt x="190" y="128"/>
                  </a:lnTo>
                  <a:lnTo>
                    <a:pt x="188" y="124"/>
                  </a:lnTo>
                  <a:lnTo>
                    <a:pt x="188" y="123"/>
                  </a:lnTo>
                  <a:lnTo>
                    <a:pt x="184" y="127"/>
                  </a:lnTo>
                  <a:lnTo>
                    <a:pt x="181" y="125"/>
                  </a:lnTo>
                  <a:lnTo>
                    <a:pt x="177" y="128"/>
                  </a:lnTo>
                  <a:lnTo>
                    <a:pt x="170" y="125"/>
                  </a:lnTo>
                  <a:lnTo>
                    <a:pt x="170" y="120"/>
                  </a:lnTo>
                  <a:lnTo>
                    <a:pt x="166" y="125"/>
                  </a:lnTo>
                  <a:lnTo>
                    <a:pt x="160" y="123"/>
                  </a:lnTo>
                  <a:lnTo>
                    <a:pt x="159" y="123"/>
                  </a:lnTo>
                  <a:lnTo>
                    <a:pt x="165" y="116"/>
                  </a:lnTo>
                  <a:lnTo>
                    <a:pt x="166" y="112"/>
                  </a:lnTo>
                  <a:lnTo>
                    <a:pt x="174" y="110"/>
                  </a:lnTo>
                  <a:lnTo>
                    <a:pt x="181" y="105"/>
                  </a:lnTo>
                  <a:lnTo>
                    <a:pt x="182" y="105"/>
                  </a:lnTo>
                  <a:lnTo>
                    <a:pt x="188" y="99"/>
                  </a:lnTo>
                  <a:lnTo>
                    <a:pt x="192" y="97"/>
                  </a:lnTo>
                  <a:lnTo>
                    <a:pt x="193" y="97"/>
                  </a:lnTo>
                  <a:lnTo>
                    <a:pt x="193" y="95"/>
                  </a:lnTo>
                  <a:lnTo>
                    <a:pt x="195" y="93"/>
                  </a:lnTo>
                  <a:lnTo>
                    <a:pt x="195" y="91"/>
                  </a:lnTo>
                  <a:lnTo>
                    <a:pt x="195" y="89"/>
                  </a:lnTo>
                  <a:lnTo>
                    <a:pt x="193" y="89"/>
                  </a:lnTo>
                  <a:lnTo>
                    <a:pt x="197" y="84"/>
                  </a:lnTo>
                  <a:lnTo>
                    <a:pt x="211" y="82"/>
                  </a:lnTo>
                  <a:lnTo>
                    <a:pt x="220" y="79"/>
                  </a:lnTo>
                  <a:lnTo>
                    <a:pt x="227" y="76"/>
                  </a:lnTo>
                  <a:lnTo>
                    <a:pt x="231" y="75"/>
                  </a:lnTo>
                  <a:lnTo>
                    <a:pt x="226" y="72"/>
                  </a:lnTo>
                  <a:lnTo>
                    <a:pt x="212" y="76"/>
                  </a:lnTo>
                  <a:lnTo>
                    <a:pt x="200" y="79"/>
                  </a:lnTo>
                  <a:lnTo>
                    <a:pt x="205" y="69"/>
                  </a:lnTo>
                  <a:lnTo>
                    <a:pt x="207" y="68"/>
                  </a:lnTo>
                  <a:lnTo>
                    <a:pt x="209" y="64"/>
                  </a:lnTo>
                  <a:lnTo>
                    <a:pt x="211" y="53"/>
                  </a:lnTo>
                  <a:lnTo>
                    <a:pt x="212" y="52"/>
                  </a:lnTo>
                  <a:lnTo>
                    <a:pt x="216" y="49"/>
                  </a:lnTo>
                  <a:lnTo>
                    <a:pt x="211" y="49"/>
                  </a:lnTo>
                  <a:lnTo>
                    <a:pt x="203" y="59"/>
                  </a:lnTo>
                  <a:lnTo>
                    <a:pt x="200" y="67"/>
                  </a:lnTo>
                  <a:lnTo>
                    <a:pt x="200" y="68"/>
                  </a:lnTo>
                  <a:lnTo>
                    <a:pt x="196" y="75"/>
                  </a:lnTo>
                  <a:lnTo>
                    <a:pt x="190" y="83"/>
                  </a:lnTo>
                  <a:lnTo>
                    <a:pt x="188" y="87"/>
                  </a:lnTo>
                  <a:lnTo>
                    <a:pt x="188" y="89"/>
                  </a:lnTo>
                  <a:lnTo>
                    <a:pt x="189" y="93"/>
                  </a:lnTo>
                  <a:lnTo>
                    <a:pt x="184" y="97"/>
                  </a:lnTo>
                  <a:lnTo>
                    <a:pt x="181" y="98"/>
                  </a:lnTo>
                  <a:lnTo>
                    <a:pt x="175" y="104"/>
                  </a:lnTo>
                  <a:lnTo>
                    <a:pt x="167" y="104"/>
                  </a:lnTo>
                  <a:lnTo>
                    <a:pt x="160" y="105"/>
                  </a:lnTo>
                  <a:lnTo>
                    <a:pt x="158" y="110"/>
                  </a:lnTo>
                  <a:lnTo>
                    <a:pt x="152" y="119"/>
                  </a:lnTo>
                  <a:lnTo>
                    <a:pt x="148" y="116"/>
                  </a:lnTo>
                  <a:lnTo>
                    <a:pt x="148" y="113"/>
                  </a:lnTo>
                  <a:lnTo>
                    <a:pt x="147" y="95"/>
                  </a:lnTo>
                  <a:lnTo>
                    <a:pt x="163" y="93"/>
                  </a:lnTo>
                  <a:lnTo>
                    <a:pt x="181" y="91"/>
                  </a:lnTo>
                  <a:lnTo>
                    <a:pt x="182" y="89"/>
                  </a:lnTo>
                  <a:lnTo>
                    <a:pt x="184" y="89"/>
                  </a:lnTo>
                  <a:lnTo>
                    <a:pt x="181" y="89"/>
                  </a:lnTo>
                  <a:lnTo>
                    <a:pt x="170" y="89"/>
                  </a:lnTo>
                  <a:lnTo>
                    <a:pt x="150" y="84"/>
                  </a:lnTo>
                  <a:lnTo>
                    <a:pt x="148" y="84"/>
                  </a:lnTo>
                  <a:lnTo>
                    <a:pt x="148" y="83"/>
                  </a:lnTo>
                  <a:lnTo>
                    <a:pt x="145" y="80"/>
                  </a:lnTo>
                  <a:lnTo>
                    <a:pt x="145" y="76"/>
                  </a:lnTo>
                  <a:lnTo>
                    <a:pt x="145" y="71"/>
                  </a:lnTo>
                  <a:lnTo>
                    <a:pt x="145" y="69"/>
                  </a:lnTo>
                  <a:lnTo>
                    <a:pt x="144" y="65"/>
                  </a:lnTo>
                  <a:lnTo>
                    <a:pt x="137" y="71"/>
                  </a:lnTo>
                  <a:lnTo>
                    <a:pt x="139" y="75"/>
                  </a:lnTo>
                  <a:lnTo>
                    <a:pt x="140" y="86"/>
                  </a:lnTo>
                  <a:lnTo>
                    <a:pt x="130" y="91"/>
                  </a:lnTo>
                  <a:lnTo>
                    <a:pt x="130" y="90"/>
                  </a:lnTo>
                  <a:lnTo>
                    <a:pt x="128" y="86"/>
                  </a:lnTo>
                  <a:lnTo>
                    <a:pt x="125" y="87"/>
                  </a:lnTo>
                  <a:lnTo>
                    <a:pt x="125" y="93"/>
                  </a:lnTo>
                  <a:lnTo>
                    <a:pt x="121" y="95"/>
                  </a:lnTo>
                  <a:lnTo>
                    <a:pt x="118" y="97"/>
                  </a:lnTo>
                  <a:lnTo>
                    <a:pt x="118" y="101"/>
                  </a:lnTo>
                  <a:lnTo>
                    <a:pt x="121" y="99"/>
                  </a:lnTo>
                  <a:lnTo>
                    <a:pt x="130" y="95"/>
                  </a:lnTo>
                  <a:lnTo>
                    <a:pt x="136" y="94"/>
                  </a:lnTo>
                  <a:lnTo>
                    <a:pt x="141" y="114"/>
                  </a:lnTo>
                  <a:lnTo>
                    <a:pt x="141" y="116"/>
                  </a:lnTo>
                  <a:lnTo>
                    <a:pt x="140" y="116"/>
                  </a:lnTo>
                  <a:lnTo>
                    <a:pt x="130" y="120"/>
                  </a:lnTo>
                  <a:lnTo>
                    <a:pt x="125" y="123"/>
                  </a:lnTo>
                  <a:lnTo>
                    <a:pt x="122" y="116"/>
                  </a:lnTo>
                  <a:lnTo>
                    <a:pt x="117" y="123"/>
                  </a:lnTo>
                  <a:lnTo>
                    <a:pt x="106" y="132"/>
                  </a:lnTo>
                  <a:lnTo>
                    <a:pt x="106" y="124"/>
                  </a:lnTo>
                  <a:lnTo>
                    <a:pt x="107" y="123"/>
                  </a:lnTo>
                  <a:lnTo>
                    <a:pt x="110" y="116"/>
                  </a:lnTo>
                  <a:lnTo>
                    <a:pt x="110" y="114"/>
                  </a:lnTo>
                  <a:lnTo>
                    <a:pt x="109" y="101"/>
                  </a:lnTo>
                  <a:lnTo>
                    <a:pt x="109" y="93"/>
                  </a:lnTo>
                  <a:lnTo>
                    <a:pt x="110" y="84"/>
                  </a:lnTo>
                  <a:lnTo>
                    <a:pt x="110" y="78"/>
                  </a:lnTo>
                  <a:lnTo>
                    <a:pt x="110" y="74"/>
                  </a:lnTo>
                  <a:lnTo>
                    <a:pt x="107" y="74"/>
                  </a:lnTo>
                  <a:lnTo>
                    <a:pt x="106" y="75"/>
                  </a:lnTo>
                  <a:lnTo>
                    <a:pt x="103" y="75"/>
                  </a:lnTo>
                  <a:lnTo>
                    <a:pt x="102" y="76"/>
                  </a:lnTo>
                  <a:lnTo>
                    <a:pt x="94" y="83"/>
                  </a:lnTo>
                  <a:lnTo>
                    <a:pt x="88" y="80"/>
                  </a:lnTo>
                  <a:lnTo>
                    <a:pt x="91" y="87"/>
                  </a:lnTo>
                  <a:lnTo>
                    <a:pt x="96" y="90"/>
                  </a:lnTo>
                  <a:lnTo>
                    <a:pt x="103" y="80"/>
                  </a:lnTo>
                  <a:lnTo>
                    <a:pt x="103" y="93"/>
                  </a:lnTo>
                  <a:lnTo>
                    <a:pt x="103" y="102"/>
                  </a:lnTo>
                  <a:lnTo>
                    <a:pt x="103" y="105"/>
                  </a:lnTo>
                  <a:lnTo>
                    <a:pt x="102" y="113"/>
                  </a:lnTo>
                  <a:lnTo>
                    <a:pt x="102" y="116"/>
                  </a:lnTo>
                  <a:lnTo>
                    <a:pt x="99" y="125"/>
                  </a:lnTo>
                  <a:lnTo>
                    <a:pt x="92" y="129"/>
                  </a:lnTo>
                  <a:lnTo>
                    <a:pt x="84" y="128"/>
                  </a:lnTo>
                  <a:lnTo>
                    <a:pt x="84" y="125"/>
                  </a:lnTo>
                  <a:lnTo>
                    <a:pt x="83" y="120"/>
                  </a:lnTo>
                  <a:lnTo>
                    <a:pt x="79" y="121"/>
                  </a:lnTo>
                  <a:lnTo>
                    <a:pt x="75" y="119"/>
                  </a:lnTo>
                  <a:lnTo>
                    <a:pt x="76" y="101"/>
                  </a:lnTo>
                  <a:lnTo>
                    <a:pt x="76" y="93"/>
                  </a:lnTo>
                  <a:lnTo>
                    <a:pt x="73" y="91"/>
                  </a:lnTo>
                  <a:lnTo>
                    <a:pt x="73" y="93"/>
                  </a:lnTo>
                  <a:lnTo>
                    <a:pt x="73" y="97"/>
                  </a:lnTo>
                  <a:lnTo>
                    <a:pt x="69" y="99"/>
                  </a:lnTo>
                  <a:lnTo>
                    <a:pt x="69" y="106"/>
                  </a:lnTo>
                  <a:lnTo>
                    <a:pt x="69" y="109"/>
                  </a:lnTo>
                  <a:lnTo>
                    <a:pt x="66" y="109"/>
                  </a:lnTo>
                  <a:lnTo>
                    <a:pt x="66" y="105"/>
                  </a:lnTo>
                  <a:lnTo>
                    <a:pt x="65" y="101"/>
                  </a:lnTo>
                  <a:lnTo>
                    <a:pt x="64" y="98"/>
                  </a:lnTo>
                  <a:lnTo>
                    <a:pt x="64" y="97"/>
                  </a:lnTo>
                  <a:lnTo>
                    <a:pt x="62" y="93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7" y="67"/>
                  </a:lnTo>
                  <a:lnTo>
                    <a:pt x="62" y="67"/>
                  </a:lnTo>
                  <a:lnTo>
                    <a:pt x="66" y="72"/>
                  </a:lnTo>
                  <a:lnTo>
                    <a:pt x="68" y="74"/>
                  </a:lnTo>
                  <a:lnTo>
                    <a:pt x="76" y="68"/>
                  </a:lnTo>
                  <a:lnTo>
                    <a:pt x="80" y="72"/>
                  </a:lnTo>
                  <a:lnTo>
                    <a:pt x="84" y="68"/>
                  </a:lnTo>
                  <a:lnTo>
                    <a:pt x="85" y="69"/>
                  </a:lnTo>
                  <a:lnTo>
                    <a:pt x="88" y="69"/>
                  </a:lnTo>
                  <a:lnTo>
                    <a:pt x="90" y="69"/>
                  </a:lnTo>
                  <a:lnTo>
                    <a:pt x="99" y="65"/>
                  </a:lnTo>
                  <a:lnTo>
                    <a:pt x="105" y="60"/>
                  </a:lnTo>
                  <a:lnTo>
                    <a:pt x="107" y="56"/>
                  </a:lnTo>
                  <a:lnTo>
                    <a:pt x="107" y="42"/>
                  </a:lnTo>
                  <a:lnTo>
                    <a:pt x="110" y="30"/>
                  </a:lnTo>
                  <a:lnTo>
                    <a:pt x="114" y="24"/>
                  </a:lnTo>
                  <a:lnTo>
                    <a:pt x="117" y="26"/>
                  </a:lnTo>
                  <a:lnTo>
                    <a:pt x="121" y="27"/>
                  </a:lnTo>
                  <a:lnTo>
                    <a:pt x="132" y="35"/>
                  </a:lnTo>
                  <a:lnTo>
                    <a:pt x="133" y="35"/>
                  </a:lnTo>
                  <a:lnTo>
                    <a:pt x="136" y="41"/>
                  </a:lnTo>
                  <a:lnTo>
                    <a:pt x="133" y="46"/>
                  </a:lnTo>
                  <a:lnTo>
                    <a:pt x="132" y="46"/>
                  </a:lnTo>
                  <a:lnTo>
                    <a:pt x="132" y="48"/>
                  </a:lnTo>
                  <a:lnTo>
                    <a:pt x="132" y="49"/>
                  </a:lnTo>
                  <a:lnTo>
                    <a:pt x="139" y="48"/>
                  </a:lnTo>
                  <a:lnTo>
                    <a:pt x="140" y="42"/>
                  </a:lnTo>
                  <a:lnTo>
                    <a:pt x="140" y="41"/>
                  </a:lnTo>
                  <a:lnTo>
                    <a:pt x="140" y="39"/>
                  </a:lnTo>
                  <a:lnTo>
                    <a:pt x="144" y="39"/>
                  </a:lnTo>
                  <a:lnTo>
                    <a:pt x="150" y="46"/>
                  </a:lnTo>
                  <a:lnTo>
                    <a:pt x="152" y="49"/>
                  </a:lnTo>
                  <a:lnTo>
                    <a:pt x="152" y="50"/>
                  </a:lnTo>
                  <a:lnTo>
                    <a:pt x="160" y="53"/>
                  </a:lnTo>
                  <a:lnTo>
                    <a:pt x="160" y="59"/>
                  </a:lnTo>
                  <a:lnTo>
                    <a:pt x="173" y="56"/>
                  </a:lnTo>
                  <a:lnTo>
                    <a:pt x="181" y="59"/>
                  </a:lnTo>
                  <a:lnTo>
                    <a:pt x="186" y="60"/>
                  </a:lnTo>
                  <a:lnTo>
                    <a:pt x="189" y="60"/>
                  </a:lnTo>
                  <a:lnTo>
                    <a:pt x="192" y="46"/>
                  </a:lnTo>
                  <a:lnTo>
                    <a:pt x="199" y="34"/>
                  </a:lnTo>
                  <a:lnTo>
                    <a:pt x="204" y="30"/>
                  </a:lnTo>
                  <a:lnTo>
                    <a:pt x="205" y="22"/>
                  </a:lnTo>
                  <a:lnTo>
                    <a:pt x="215" y="11"/>
                  </a:lnTo>
                  <a:lnTo>
                    <a:pt x="229" y="11"/>
                  </a:lnTo>
                  <a:lnTo>
                    <a:pt x="242" y="0"/>
                  </a:lnTo>
                  <a:lnTo>
                    <a:pt x="261" y="0"/>
                  </a:lnTo>
                  <a:lnTo>
                    <a:pt x="264" y="4"/>
                  </a:lnTo>
                  <a:lnTo>
                    <a:pt x="263" y="22"/>
                  </a:lnTo>
                  <a:lnTo>
                    <a:pt x="256" y="35"/>
                  </a:lnTo>
                  <a:lnTo>
                    <a:pt x="260" y="39"/>
                  </a:lnTo>
                  <a:lnTo>
                    <a:pt x="264" y="41"/>
                  </a:lnTo>
                  <a:lnTo>
                    <a:pt x="267" y="41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2" name="Freeform 11"/>
            <p:cNvSpPr>
              <a:spLocks noEditPoints="1"/>
            </p:cNvSpPr>
            <p:nvPr/>
          </p:nvSpPr>
          <p:spPr bwMode="auto">
            <a:xfrm>
              <a:off x="2490" y="2781"/>
              <a:ext cx="483" cy="720"/>
            </a:xfrm>
            <a:custGeom>
              <a:avLst/>
              <a:gdLst>
                <a:gd name="T0" fmla="*/ 27 w 483"/>
                <a:gd name="T1" fmla="*/ 414 h 720"/>
                <a:gd name="T2" fmla="*/ 1 w 483"/>
                <a:gd name="T3" fmla="*/ 372 h 720"/>
                <a:gd name="T4" fmla="*/ 23 w 483"/>
                <a:gd name="T5" fmla="*/ 454 h 720"/>
                <a:gd name="T6" fmla="*/ 50 w 483"/>
                <a:gd name="T7" fmla="*/ 474 h 720"/>
                <a:gd name="T8" fmla="*/ 94 w 483"/>
                <a:gd name="T9" fmla="*/ 650 h 720"/>
                <a:gd name="T10" fmla="*/ 74 w 483"/>
                <a:gd name="T11" fmla="*/ 572 h 720"/>
                <a:gd name="T12" fmla="*/ 91 w 483"/>
                <a:gd name="T13" fmla="*/ 430 h 720"/>
                <a:gd name="T14" fmla="*/ 24 w 483"/>
                <a:gd name="T15" fmla="*/ 649 h 720"/>
                <a:gd name="T16" fmla="*/ 44 w 483"/>
                <a:gd name="T17" fmla="*/ 676 h 720"/>
                <a:gd name="T18" fmla="*/ 61 w 483"/>
                <a:gd name="T19" fmla="*/ 660 h 720"/>
                <a:gd name="T20" fmla="*/ 54 w 483"/>
                <a:gd name="T21" fmla="*/ 137 h 720"/>
                <a:gd name="T22" fmla="*/ 65 w 483"/>
                <a:gd name="T23" fmla="*/ 106 h 720"/>
                <a:gd name="T24" fmla="*/ 40 w 483"/>
                <a:gd name="T25" fmla="*/ 253 h 720"/>
                <a:gd name="T26" fmla="*/ 5 w 483"/>
                <a:gd name="T27" fmla="*/ 305 h 720"/>
                <a:gd name="T28" fmla="*/ 389 w 483"/>
                <a:gd name="T29" fmla="*/ 163 h 720"/>
                <a:gd name="T30" fmla="*/ 261 w 483"/>
                <a:gd name="T31" fmla="*/ 81 h 720"/>
                <a:gd name="T32" fmla="*/ 147 w 483"/>
                <a:gd name="T33" fmla="*/ 58 h 720"/>
                <a:gd name="T34" fmla="*/ 103 w 483"/>
                <a:gd name="T35" fmla="*/ 70 h 720"/>
                <a:gd name="T36" fmla="*/ 227 w 483"/>
                <a:gd name="T37" fmla="*/ 109 h 720"/>
                <a:gd name="T38" fmla="*/ 267 w 483"/>
                <a:gd name="T39" fmla="*/ 128 h 720"/>
                <a:gd name="T40" fmla="*/ 200 w 483"/>
                <a:gd name="T41" fmla="*/ 107 h 720"/>
                <a:gd name="T42" fmla="*/ 102 w 483"/>
                <a:gd name="T43" fmla="*/ 102 h 720"/>
                <a:gd name="T44" fmla="*/ 80 w 483"/>
                <a:gd name="T45" fmla="*/ 143 h 720"/>
                <a:gd name="T46" fmla="*/ 92 w 483"/>
                <a:gd name="T47" fmla="*/ 174 h 720"/>
                <a:gd name="T48" fmla="*/ 170 w 483"/>
                <a:gd name="T49" fmla="*/ 205 h 720"/>
                <a:gd name="T50" fmla="*/ 84 w 483"/>
                <a:gd name="T51" fmla="*/ 203 h 720"/>
                <a:gd name="T52" fmla="*/ 115 w 483"/>
                <a:gd name="T53" fmla="*/ 223 h 720"/>
                <a:gd name="T54" fmla="*/ 73 w 483"/>
                <a:gd name="T55" fmla="*/ 263 h 720"/>
                <a:gd name="T56" fmla="*/ 139 w 483"/>
                <a:gd name="T57" fmla="*/ 286 h 720"/>
                <a:gd name="T58" fmla="*/ 228 w 483"/>
                <a:gd name="T59" fmla="*/ 306 h 720"/>
                <a:gd name="T60" fmla="*/ 280 w 483"/>
                <a:gd name="T61" fmla="*/ 234 h 720"/>
                <a:gd name="T62" fmla="*/ 318 w 483"/>
                <a:gd name="T63" fmla="*/ 291 h 720"/>
                <a:gd name="T64" fmla="*/ 314 w 483"/>
                <a:gd name="T65" fmla="*/ 309 h 720"/>
                <a:gd name="T66" fmla="*/ 350 w 483"/>
                <a:gd name="T67" fmla="*/ 252 h 720"/>
                <a:gd name="T68" fmla="*/ 352 w 483"/>
                <a:gd name="T69" fmla="*/ 274 h 720"/>
                <a:gd name="T70" fmla="*/ 350 w 483"/>
                <a:gd name="T71" fmla="*/ 319 h 720"/>
                <a:gd name="T72" fmla="*/ 317 w 483"/>
                <a:gd name="T73" fmla="*/ 372 h 720"/>
                <a:gd name="T74" fmla="*/ 272 w 483"/>
                <a:gd name="T75" fmla="*/ 305 h 720"/>
                <a:gd name="T76" fmla="*/ 205 w 483"/>
                <a:gd name="T77" fmla="*/ 308 h 720"/>
                <a:gd name="T78" fmla="*/ 132 w 483"/>
                <a:gd name="T79" fmla="*/ 306 h 720"/>
                <a:gd name="T80" fmla="*/ 53 w 483"/>
                <a:gd name="T81" fmla="*/ 301 h 720"/>
                <a:gd name="T82" fmla="*/ 49 w 483"/>
                <a:gd name="T83" fmla="*/ 353 h 720"/>
                <a:gd name="T84" fmla="*/ 92 w 483"/>
                <a:gd name="T85" fmla="*/ 355 h 720"/>
                <a:gd name="T86" fmla="*/ 39 w 483"/>
                <a:gd name="T87" fmla="*/ 361 h 720"/>
                <a:gd name="T88" fmla="*/ 89 w 483"/>
                <a:gd name="T89" fmla="*/ 422 h 720"/>
                <a:gd name="T90" fmla="*/ 130 w 483"/>
                <a:gd name="T91" fmla="*/ 418 h 720"/>
                <a:gd name="T92" fmla="*/ 64 w 483"/>
                <a:gd name="T93" fmla="*/ 471 h 720"/>
                <a:gd name="T94" fmla="*/ 55 w 483"/>
                <a:gd name="T95" fmla="*/ 508 h 720"/>
                <a:gd name="T96" fmla="*/ 92 w 483"/>
                <a:gd name="T97" fmla="*/ 514 h 720"/>
                <a:gd name="T98" fmla="*/ 91 w 483"/>
                <a:gd name="T99" fmla="*/ 546 h 720"/>
                <a:gd name="T100" fmla="*/ 115 w 483"/>
                <a:gd name="T101" fmla="*/ 589 h 720"/>
                <a:gd name="T102" fmla="*/ 178 w 483"/>
                <a:gd name="T103" fmla="*/ 508 h 720"/>
                <a:gd name="T104" fmla="*/ 246 w 483"/>
                <a:gd name="T105" fmla="*/ 475 h 720"/>
                <a:gd name="T106" fmla="*/ 301 w 483"/>
                <a:gd name="T107" fmla="*/ 481 h 720"/>
                <a:gd name="T108" fmla="*/ 212 w 483"/>
                <a:gd name="T109" fmla="*/ 579 h 720"/>
                <a:gd name="T110" fmla="*/ 182 w 483"/>
                <a:gd name="T111" fmla="*/ 519 h 720"/>
                <a:gd name="T112" fmla="*/ 151 w 483"/>
                <a:gd name="T113" fmla="*/ 574 h 720"/>
                <a:gd name="T114" fmla="*/ 100 w 483"/>
                <a:gd name="T115" fmla="*/ 632 h 720"/>
                <a:gd name="T116" fmla="*/ 174 w 483"/>
                <a:gd name="T117" fmla="*/ 640 h 720"/>
                <a:gd name="T118" fmla="*/ 117 w 483"/>
                <a:gd name="T119" fmla="*/ 677 h 720"/>
                <a:gd name="T120" fmla="*/ 226 w 483"/>
                <a:gd name="T121" fmla="*/ 687 h 720"/>
                <a:gd name="T122" fmla="*/ 348 w 483"/>
                <a:gd name="T123" fmla="*/ 443 h 720"/>
                <a:gd name="T124" fmla="*/ 440 w 483"/>
                <a:gd name="T125" fmla="*/ 31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3" h="720">
                  <a:moveTo>
                    <a:pt x="44" y="399"/>
                  </a:moveTo>
                  <a:lnTo>
                    <a:pt x="43" y="392"/>
                  </a:lnTo>
                  <a:lnTo>
                    <a:pt x="42" y="391"/>
                  </a:lnTo>
                  <a:lnTo>
                    <a:pt x="25" y="380"/>
                  </a:lnTo>
                  <a:lnTo>
                    <a:pt x="24" y="384"/>
                  </a:lnTo>
                  <a:lnTo>
                    <a:pt x="24" y="392"/>
                  </a:lnTo>
                  <a:lnTo>
                    <a:pt x="27" y="398"/>
                  </a:lnTo>
                  <a:lnTo>
                    <a:pt x="32" y="407"/>
                  </a:lnTo>
                  <a:lnTo>
                    <a:pt x="54" y="424"/>
                  </a:lnTo>
                  <a:lnTo>
                    <a:pt x="57" y="418"/>
                  </a:lnTo>
                  <a:lnTo>
                    <a:pt x="46" y="405"/>
                  </a:lnTo>
                  <a:lnTo>
                    <a:pt x="44" y="399"/>
                  </a:lnTo>
                  <a:close/>
                  <a:moveTo>
                    <a:pt x="23" y="361"/>
                  </a:moveTo>
                  <a:lnTo>
                    <a:pt x="25" y="372"/>
                  </a:lnTo>
                  <a:lnTo>
                    <a:pt x="32" y="379"/>
                  </a:lnTo>
                  <a:lnTo>
                    <a:pt x="30" y="365"/>
                  </a:lnTo>
                  <a:lnTo>
                    <a:pt x="23" y="361"/>
                  </a:lnTo>
                  <a:close/>
                  <a:moveTo>
                    <a:pt x="59" y="440"/>
                  </a:moveTo>
                  <a:lnTo>
                    <a:pt x="57" y="433"/>
                  </a:lnTo>
                  <a:lnTo>
                    <a:pt x="53" y="426"/>
                  </a:lnTo>
                  <a:lnTo>
                    <a:pt x="51" y="424"/>
                  </a:lnTo>
                  <a:lnTo>
                    <a:pt x="49" y="422"/>
                  </a:lnTo>
                  <a:lnTo>
                    <a:pt x="47" y="422"/>
                  </a:lnTo>
                  <a:lnTo>
                    <a:pt x="40" y="420"/>
                  </a:lnTo>
                  <a:lnTo>
                    <a:pt x="32" y="417"/>
                  </a:lnTo>
                  <a:lnTo>
                    <a:pt x="27" y="414"/>
                  </a:lnTo>
                  <a:lnTo>
                    <a:pt x="34" y="430"/>
                  </a:lnTo>
                  <a:lnTo>
                    <a:pt x="38" y="433"/>
                  </a:lnTo>
                  <a:lnTo>
                    <a:pt x="58" y="444"/>
                  </a:lnTo>
                  <a:lnTo>
                    <a:pt x="59" y="440"/>
                  </a:lnTo>
                  <a:close/>
                  <a:moveTo>
                    <a:pt x="21" y="450"/>
                  </a:moveTo>
                  <a:lnTo>
                    <a:pt x="13" y="418"/>
                  </a:lnTo>
                  <a:lnTo>
                    <a:pt x="6" y="422"/>
                  </a:lnTo>
                  <a:lnTo>
                    <a:pt x="12" y="441"/>
                  </a:lnTo>
                  <a:lnTo>
                    <a:pt x="21" y="450"/>
                  </a:lnTo>
                  <a:close/>
                  <a:moveTo>
                    <a:pt x="15" y="410"/>
                  </a:moveTo>
                  <a:lnTo>
                    <a:pt x="16" y="409"/>
                  </a:lnTo>
                  <a:lnTo>
                    <a:pt x="10" y="407"/>
                  </a:lnTo>
                  <a:lnTo>
                    <a:pt x="12" y="402"/>
                  </a:lnTo>
                  <a:lnTo>
                    <a:pt x="5" y="392"/>
                  </a:lnTo>
                  <a:lnTo>
                    <a:pt x="4" y="413"/>
                  </a:lnTo>
                  <a:lnTo>
                    <a:pt x="12" y="417"/>
                  </a:lnTo>
                  <a:lnTo>
                    <a:pt x="15" y="410"/>
                  </a:lnTo>
                  <a:close/>
                  <a:moveTo>
                    <a:pt x="6" y="370"/>
                  </a:moveTo>
                  <a:lnTo>
                    <a:pt x="6" y="366"/>
                  </a:lnTo>
                  <a:lnTo>
                    <a:pt x="5" y="362"/>
                  </a:lnTo>
                  <a:lnTo>
                    <a:pt x="4" y="364"/>
                  </a:lnTo>
                  <a:lnTo>
                    <a:pt x="1" y="361"/>
                  </a:lnTo>
                  <a:lnTo>
                    <a:pt x="0" y="362"/>
                  </a:lnTo>
                  <a:lnTo>
                    <a:pt x="0" y="366"/>
                  </a:lnTo>
                  <a:lnTo>
                    <a:pt x="0" y="368"/>
                  </a:lnTo>
                  <a:lnTo>
                    <a:pt x="1" y="372"/>
                  </a:lnTo>
                  <a:lnTo>
                    <a:pt x="5" y="372"/>
                  </a:lnTo>
                  <a:lnTo>
                    <a:pt x="6" y="370"/>
                  </a:lnTo>
                  <a:close/>
                  <a:moveTo>
                    <a:pt x="28" y="552"/>
                  </a:moveTo>
                  <a:lnTo>
                    <a:pt x="34" y="552"/>
                  </a:lnTo>
                  <a:lnTo>
                    <a:pt x="31" y="540"/>
                  </a:lnTo>
                  <a:lnTo>
                    <a:pt x="25" y="540"/>
                  </a:lnTo>
                  <a:lnTo>
                    <a:pt x="28" y="552"/>
                  </a:lnTo>
                  <a:close/>
                  <a:moveTo>
                    <a:pt x="13" y="514"/>
                  </a:moveTo>
                  <a:lnTo>
                    <a:pt x="20" y="519"/>
                  </a:lnTo>
                  <a:lnTo>
                    <a:pt x="24" y="515"/>
                  </a:lnTo>
                  <a:lnTo>
                    <a:pt x="27" y="530"/>
                  </a:lnTo>
                  <a:lnTo>
                    <a:pt x="30" y="531"/>
                  </a:lnTo>
                  <a:lnTo>
                    <a:pt x="38" y="522"/>
                  </a:lnTo>
                  <a:lnTo>
                    <a:pt x="34" y="508"/>
                  </a:lnTo>
                  <a:lnTo>
                    <a:pt x="30" y="508"/>
                  </a:lnTo>
                  <a:lnTo>
                    <a:pt x="30" y="505"/>
                  </a:lnTo>
                  <a:lnTo>
                    <a:pt x="31" y="505"/>
                  </a:lnTo>
                  <a:lnTo>
                    <a:pt x="34" y="505"/>
                  </a:lnTo>
                  <a:lnTo>
                    <a:pt x="38" y="500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40" y="488"/>
                  </a:lnTo>
                  <a:lnTo>
                    <a:pt x="40" y="481"/>
                  </a:lnTo>
                  <a:lnTo>
                    <a:pt x="31" y="475"/>
                  </a:lnTo>
                  <a:lnTo>
                    <a:pt x="25" y="459"/>
                  </a:lnTo>
                  <a:lnTo>
                    <a:pt x="23" y="454"/>
                  </a:lnTo>
                  <a:lnTo>
                    <a:pt x="21" y="454"/>
                  </a:lnTo>
                  <a:lnTo>
                    <a:pt x="20" y="452"/>
                  </a:lnTo>
                  <a:lnTo>
                    <a:pt x="17" y="455"/>
                  </a:lnTo>
                  <a:lnTo>
                    <a:pt x="19" y="466"/>
                  </a:lnTo>
                  <a:lnTo>
                    <a:pt x="19" y="478"/>
                  </a:lnTo>
                  <a:lnTo>
                    <a:pt x="21" y="497"/>
                  </a:lnTo>
                  <a:lnTo>
                    <a:pt x="15" y="495"/>
                  </a:lnTo>
                  <a:lnTo>
                    <a:pt x="13" y="514"/>
                  </a:lnTo>
                  <a:close/>
                  <a:moveTo>
                    <a:pt x="38" y="576"/>
                  </a:moveTo>
                  <a:lnTo>
                    <a:pt x="40" y="579"/>
                  </a:lnTo>
                  <a:lnTo>
                    <a:pt x="42" y="580"/>
                  </a:lnTo>
                  <a:lnTo>
                    <a:pt x="42" y="579"/>
                  </a:lnTo>
                  <a:lnTo>
                    <a:pt x="49" y="564"/>
                  </a:lnTo>
                  <a:lnTo>
                    <a:pt x="46" y="555"/>
                  </a:lnTo>
                  <a:lnTo>
                    <a:pt x="42" y="548"/>
                  </a:lnTo>
                  <a:lnTo>
                    <a:pt x="39" y="549"/>
                  </a:lnTo>
                  <a:lnTo>
                    <a:pt x="34" y="563"/>
                  </a:lnTo>
                  <a:lnTo>
                    <a:pt x="35" y="574"/>
                  </a:lnTo>
                  <a:lnTo>
                    <a:pt x="38" y="576"/>
                  </a:lnTo>
                  <a:close/>
                  <a:moveTo>
                    <a:pt x="58" y="470"/>
                  </a:moveTo>
                  <a:lnTo>
                    <a:pt x="55" y="463"/>
                  </a:lnTo>
                  <a:lnTo>
                    <a:pt x="55" y="459"/>
                  </a:lnTo>
                  <a:lnTo>
                    <a:pt x="55" y="452"/>
                  </a:lnTo>
                  <a:lnTo>
                    <a:pt x="39" y="440"/>
                  </a:lnTo>
                  <a:lnTo>
                    <a:pt x="25" y="430"/>
                  </a:lnTo>
                  <a:lnTo>
                    <a:pt x="50" y="474"/>
                  </a:lnTo>
                  <a:lnTo>
                    <a:pt x="58" y="470"/>
                  </a:lnTo>
                  <a:close/>
                  <a:moveTo>
                    <a:pt x="35" y="580"/>
                  </a:moveTo>
                  <a:lnTo>
                    <a:pt x="34" y="575"/>
                  </a:lnTo>
                  <a:lnTo>
                    <a:pt x="32" y="574"/>
                  </a:lnTo>
                  <a:lnTo>
                    <a:pt x="21" y="576"/>
                  </a:lnTo>
                  <a:lnTo>
                    <a:pt x="21" y="586"/>
                  </a:lnTo>
                  <a:lnTo>
                    <a:pt x="32" y="585"/>
                  </a:lnTo>
                  <a:lnTo>
                    <a:pt x="35" y="580"/>
                  </a:lnTo>
                  <a:close/>
                  <a:moveTo>
                    <a:pt x="81" y="621"/>
                  </a:moveTo>
                  <a:lnTo>
                    <a:pt x="79" y="619"/>
                  </a:lnTo>
                  <a:lnTo>
                    <a:pt x="74" y="621"/>
                  </a:lnTo>
                  <a:lnTo>
                    <a:pt x="74" y="631"/>
                  </a:lnTo>
                  <a:lnTo>
                    <a:pt x="76" y="635"/>
                  </a:lnTo>
                  <a:lnTo>
                    <a:pt x="77" y="635"/>
                  </a:lnTo>
                  <a:lnTo>
                    <a:pt x="80" y="631"/>
                  </a:lnTo>
                  <a:lnTo>
                    <a:pt x="80" y="630"/>
                  </a:lnTo>
                  <a:lnTo>
                    <a:pt x="83" y="625"/>
                  </a:lnTo>
                  <a:lnTo>
                    <a:pt x="81" y="621"/>
                  </a:lnTo>
                  <a:close/>
                  <a:moveTo>
                    <a:pt x="109" y="653"/>
                  </a:moveTo>
                  <a:lnTo>
                    <a:pt x="96" y="640"/>
                  </a:lnTo>
                  <a:lnTo>
                    <a:pt x="95" y="640"/>
                  </a:lnTo>
                  <a:lnTo>
                    <a:pt x="88" y="638"/>
                  </a:lnTo>
                  <a:lnTo>
                    <a:pt x="83" y="640"/>
                  </a:lnTo>
                  <a:lnTo>
                    <a:pt x="85" y="646"/>
                  </a:lnTo>
                  <a:lnTo>
                    <a:pt x="95" y="649"/>
                  </a:lnTo>
                  <a:lnTo>
                    <a:pt x="94" y="650"/>
                  </a:lnTo>
                  <a:lnTo>
                    <a:pt x="81" y="657"/>
                  </a:lnTo>
                  <a:lnTo>
                    <a:pt x="88" y="666"/>
                  </a:lnTo>
                  <a:lnTo>
                    <a:pt x="89" y="666"/>
                  </a:lnTo>
                  <a:lnTo>
                    <a:pt x="106" y="654"/>
                  </a:lnTo>
                  <a:lnTo>
                    <a:pt x="109" y="653"/>
                  </a:lnTo>
                  <a:close/>
                  <a:moveTo>
                    <a:pt x="66" y="576"/>
                  </a:moveTo>
                  <a:lnTo>
                    <a:pt x="68" y="575"/>
                  </a:lnTo>
                  <a:lnTo>
                    <a:pt x="68" y="570"/>
                  </a:lnTo>
                  <a:lnTo>
                    <a:pt x="66" y="561"/>
                  </a:lnTo>
                  <a:lnTo>
                    <a:pt x="58" y="560"/>
                  </a:lnTo>
                  <a:lnTo>
                    <a:pt x="58" y="561"/>
                  </a:lnTo>
                  <a:lnTo>
                    <a:pt x="54" y="580"/>
                  </a:lnTo>
                  <a:lnTo>
                    <a:pt x="58" y="582"/>
                  </a:lnTo>
                  <a:lnTo>
                    <a:pt x="59" y="576"/>
                  </a:lnTo>
                  <a:lnTo>
                    <a:pt x="66" y="576"/>
                  </a:lnTo>
                  <a:close/>
                  <a:moveTo>
                    <a:pt x="79" y="616"/>
                  </a:moveTo>
                  <a:lnTo>
                    <a:pt x="83" y="620"/>
                  </a:lnTo>
                  <a:lnTo>
                    <a:pt x="84" y="617"/>
                  </a:lnTo>
                  <a:lnTo>
                    <a:pt x="91" y="610"/>
                  </a:lnTo>
                  <a:lnTo>
                    <a:pt x="89" y="608"/>
                  </a:lnTo>
                  <a:lnTo>
                    <a:pt x="87" y="605"/>
                  </a:lnTo>
                  <a:lnTo>
                    <a:pt x="94" y="595"/>
                  </a:lnTo>
                  <a:lnTo>
                    <a:pt x="99" y="570"/>
                  </a:lnTo>
                  <a:lnTo>
                    <a:pt x="99" y="568"/>
                  </a:lnTo>
                  <a:lnTo>
                    <a:pt x="77" y="572"/>
                  </a:lnTo>
                  <a:lnTo>
                    <a:pt x="74" y="572"/>
                  </a:lnTo>
                  <a:lnTo>
                    <a:pt x="70" y="582"/>
                  </a:lnTo>
                  <a:lnTo>
                    <a:pt x="69" y="586"/>
                  </a:lnTo>
                  <a:lnTo>
                    <a:pt x="66" y="585"/>
                  </a:lnTo>
                  <a:lnTo>
                    <a:pt x="62" y="583"/>
                  </a:lnTo>
                  <a:lnTo>
                    <a:pt x="59" y="590"/>
                  </a:lnTo>
                  <a:lnTo>
                    <a:pt x="61" y="593"/>
                  </a:lnTo>
                  <a:lnTo>
                    <a:pt x="68" y="600"/>
                  </a:lnTo>
                  <a:lnTo>
                    <a:pt x="70" y="597"/>
                  </a:lnTo>
                  <a:lnTo>
                    <a:pt x="73" y="612"/>
                  </a:lnTo>
                  <a:lnTo>
                    <a:pt x="77" y="615"/>
                  </a:lnTo>
                  <a:lnTo>
                    <a:pt x="79" y="616"/>
                  </a:lnTo>
                  <a:close/>
                  <a:moveTo>
                    <a:pt x="95" y="466"/>
                  </a:moveTo>
                  <a:lnTo>
                    <a:pt x="98" y="470"/>
                  </a:lnTo>
                  <a:lnTo>
                    <a:pt x="104" y="469"/>
                  </a:lnTo>
                  <a:lnTo>
                    <a:pt x="104" y="463"/>
                  </a:lnTo>
                  <a:lnTo>
                    <a:pt x="115" y="460"/>
                  </a:lnTo>
                  <a:lnTo>
                    <a:pt x="115" y="447"/>
                  </a:lnTo>
                  <a:lnTo>
                    <a:pt x="115" y="444"/>
                  </a:lnTo>
                  <a:lnTo>
                    <a:pt x="117" y="443"/>
                  </a:lnTo>
                  <a:lnTo>
                    <a:pt x="118" y="436"/>
                  </a:lnTo>
                  <a:lnTo>
                    <a:pt x="124" y="418"/>
                  </a:lnTo>
                  <a:lnTo>
                    <a:pt x="125" y="411"/>
                  </a:lnTo>
                  <a:lnTo>
                    <a:pt x="121" y="407"/>
                  </a:lnTo>
                  <a:lnTo>
                    <a:pt x="119" y="406"/>
                  </a:lnTo>
                  <a:lnTo>
                    <a:pt x="107" y="424"/>
                  </a:lnTo>
                  <a:lnTo>
                    <a:pt x="91" y="430"/>
                  </a:lnTo>
                  <a:lnTo>
                    <a:pt x="91" y="437"/>
                  </a:lnTo>
                  <a:lnTo>
                    <a:pt x="74" y="441"/>
                  </a:lnTo>
                  <a:lnTo>
                    <a:pt x="83" y="451"/>
                  </a:lnTo>
                  <a:lnTo>
                    <a:pt x="95" y="466"/>
                  </a:lnTo>
                  <a:close/>
                  <a:moveTo>
                    <a:pt x="16" y="673"/>
                  </a:moveTo>
                  <a:lnTo>
                    <a:pt x="16" y="690"/>
                  </a:lnTo>
                  <a:lnTo>
                    <a:pt x="23" y="687"/>
                  </a:lnTo>
                  <a:lnTo>
                    <a:pt x="23" y="679"/>
                  </a:lnTo>
                  <a:lnTo>
                    <a:pt x="24" y="665"/>
                  </a:lnTo>
                  <a:lnTo>
                    <a:pt x="34" y="646"/>
                  </a:lnTo>
                  <a:lnTo>
                    <a:pt x="35" y="658"/>
                  </a:lnTo>
                  <a:lnTo>
                    <a:pt x="35" y="668"/>
                  </a:lnTo>
                  <a:lnTo>
                    <a:pt x="35" y="669"/>
                  </a:lnTo>
                  <a:lnTo>
                    <a:pt x="43" y="666"/>
                  </a:lnTo>
                  <a:lnTo>
                    <a:pt x="47" y="661"/>
                  </a:lnTo>
                  <a:lnTo>
                    <a:pt x="43" y="649"/>
                  </a:lnTo>
                  <a:lnTo>
                    <a:pt x="43" y="643"/>
                  </a:lnTo>
                  <a:lnTo>
                    <a:pt x="40" y="640"/>
                  </a:lnTo>
                  <a:lnTo>
                    <a:pt x="39" y="634"/>
                  </a:lnTo>
                  <a:lnTo>
                    <a:pt x="34" y="627"/>
                  </a:lnTo>
                  <a:lnTo>
                    <a:pt x="34" y="621"/>
                  </a:lnTo>
                  <a:lnTo>
                    <a:pt x="25" y="613"/>
                  </a:lnTo>
                  <a:lnTo>
                    <a:pt x="12" y="613"/>
                  </a:lnTo>
                  <a:lnTo>
                    <a:pt x="10" y="639"/>
                  </a:lnTo>
                  <a:lnTo>
                    <a:pt x="19" y="640"/>
                  </a:lnTo>
                  <a:lnTo>
                    <a:pt x="24" y="649"/>
                  </a:lnTo>
                  <a:lnTo>
                    <a:pt x="16" y="653"/>
                  </a:lnTo>
                  <a:lnTo>
                    <a:pt x="16" y="673"/>
                  </a:lnTo>
                  <a:close/>
                  <a:moveTo>
                    <a:pt x="140" y="572"/>
                  </a:moveTo>
                  <a:lnTo>
                    <a:pt x="147" y="567"/>
                  </a:lnTo>
                  <a:lnTo>
                    <a:pt x="151" y="561"/>
                  </a:lnTo>
                  <a:lnTo>
                    <a:pt x="151" y="559"/>
                  </a:lnTo>
                  <a:lnTo>
                    <a:pt x="151" y="557"/>
                  </a:lnTo>
                  <a:lnTo>
                    <a:pt x="152" y="556"/>
                  </a:lnTo>
                  <a:lnTo>
                    <a:pt x="151" y="555"/>
                  </a:lnTo>
                  <a:lnTo>
                    <a:pt x="149" y="553"/>
                  </a:lnTo>
                  <a:lnTo>
                    <a:pt x="148" y="550"/>
                  </a:lnTo>
                  <a:lnTo>
                    <a:pt x="144" y="550"/>
                  </a:lnTo>
                  <a:lnTo>
                    <a:pt x="140" y="552"/>
                  </a:lnTo>
                  <a:lnTo>
                    <a:pt x="134" y="556"/>
                  </a:lnTo>
                  <a:lnTo>
                    <a:pt x="139" y="574"/>
                  </a:lnTo>
                  <a:lnTo>
                    <a:pt x="140" y="572"/>
                  </a:lnTo>
                  <a:close/>
                  <a:moveTo>
                    <a:pt x="61" y="660"/>
                  </a:moveTo>
                  <a:lnTo>
                    <a:pt x="58" y="664"/>
                  </a:lnTo>
                  <a:lnTo>
                    <a:pt x="55" y="668"/>
                  </a:lnTo>
                  <a:lnTo>
                    <a:pt x="50" y="673"/>
                  </a:lnTo>
                  <a:lnTo>
                    <a:pt x="53" y="679"/>
                  </a:lnTo>
                  <a:lnTo>
                    <a:pt x="54" y="685"/>
                  </a:lnTo>
                  <a:lnTo>
                    <a:pt x="49" y="688"/>
                  </a:lnTo>
                  <a:lnTo>
                    <a:pt x="47" y="685"/>
                  </a:lnTo>
                  <a:lnTo>
                    <a:pt x="44" y="677"/>
                  </a:lnTo>
                  <a:lnTo>
                    <a:pt x="44" y="676"/>
                  </a:lnTo>
                  <a:lnTo>
                    <a:pt x="40" y="677"/>
                  </a:lnTo>
                  <a:lnTo>
                    <a:pt x="36" y="680"/>
                  </a:lnTo>
                  <a:lnTo>
                    <a:pt x="32" y="683"/>
                  </a:lnTo>
                  <a:lnTo>
                    <a:pt x="27" y="691"/>
                  </a:lnTo>
                  <a:lnTo>
                    <a:pt x="23" y="699"/>
                  </a:lnTo>
                  <a:lnTo>
                    <a:pt x="19" y="703"/>
                  </a:lnTo>
                  <a:lnTo>
                    <a:pt x="24" y="707"/>
                  </a:lnTo>
                  <a:lnTo>
                    <a:pt x="21" y="713"/>
                  </a:lnTo>
                  <a:lnTo>
                    <a:pt x="25" y="718"/>
                  </a:lnTo>
                  <a:lnTo>
                    <a:pt x="27" y="720"/>
                  </a:lnTo>
                  <a:lnTo>
                    <a:pt x="35" y="714"/>
                  </a:lnTo>
                  <a:lnTo>
                    <a:pt x="39" y="718"/>
                  </a:lnTo>
                  <a:lnTo>
                    <a:pt x="43" y="714"/>
                  </a:lnTo>
                  <a:lnTo>
                    <a:pt x="44" y="715"/>
                  </a:lnTo>
                  <a:lnTo>
                    <a:pt x="47" y="715"/>
                  </a:lnTo>
                  <a:lnTo>
                    <a:pt x="47" y="707"/>
                  </a:lnTo>
                  <a:lnTo>
                    <a:pt x="50" y="706"/>
                  </a:lnTo>
                  <a:lnTo>
                    <a:pt x="54" y="706"/>
                  </a:lnTo>
                  <a:lnTo>
                    <a:pt x="59" y="699"/>
                  </a:lnTo>
                  <a:lnTo>
                    <a:pt x="59" y="687"/>
                  </a:lnTo>
                  <a:lnTo>
                    <a:pt x="62" y="676"/>
                  </a:lnTo>
                  <a:lnTo>
                    <a:pt x="65" y="669"/>
                  </a:lnTo>
                  <a:lnTo>
                    <a:pt x="65" y="658"/>
                  </a:lnTo>
                  <a:lnTo>
                    <a:pt x="65" y="655"/>
                  </a:lnTo>
                  <a:lnTo>
                    <a:pt x="64" y="658"/>
                  </a:lnTo>
                  <a:lnTo>
                    <a:pt x="61" y="660"/>
                  </a:lnTo>
                  <a:close/>
                  <a:moveTo>
                    <a:pt x="69" y="609"/>
                  </a:moveTo>
                  <a:lnTo>
                    <a:pt x="68" y="606"/>
                  </a:lnTo>
                  <a:lnTo>
                    <a:pt x="65" y="604"/>
                  </a:lnTo>
                  <a:lnTo>
                    <a:pt x="54" y="590"/>
                  </a:lnTo>
                  <a:lnTo>
                    <a:pt x="50" y="587"/>
                  </a:lnTo>
                  <a:lnTo>
                    <a:pt x="47" y="586"/>
                  </a:lnTo>
                  <a:lnTo>
                    <a:pt x="43" y="591"/>
                  </a:lnTo>
                  <a:lnTo>
                    <a:pt x="47" y="595"/>
                  </a:lnTo>
                  <a:lnTo>
                    <a:pt x="40" y="605"/>
                  </a:lnTo>
                  <a:lnTo>
                    <a:pt x="39" y="612"/>
                  </a:lnTo>
                  <a:lnTo>
                    <a:pt x="39" y="616"/>
                  </a:lnTo>
                  <a:lnTo>
                    <a:pt x="42" y="632"/>
                  </a:lnTo>
                  <a:lnTo>
                    <a:pt x="43" y="639"/>
                  </a:lnTo>
                  <a:lnTo>
                    <a:pt x="49" y="642"/>
                  </a:lnTo>
                  <a:lnTo>
                    <a:pt x="51" y="649"/>
                  </a:lnTo>
                  <a:lnTo>
                    <a:pt x="58" y="650"/>
                  </a:lnTo>
                  <a:lnTo>
                    <a:pt x="62" y="647"/>
                  </a:lnTo>
                  <a:lnTo>
                    <a:pt x="64" y="646"/>
                  </a:lnTo>
                  <a:lnTo>
                    <a:pt x="65" y="645"/>
                  </a:lnTo>
                  <a:lnTo>
                    <a:pt x="66" y="643"/>
                  </a:lnTo>
                  <a:lnTo>
                    <a:pt x="69" y="640"/>
                  </a:lnTo>
                  <a:lnTo>
                    <a:pt x="69" y="639"/>
                  </a:lnTo>
                  <a:lnTo>
                    <a:pt x="70" y="619"/>
                  </a:lnTo>
                  <a:lnTo>
                    <a:pt x="69" y="615"/>
                  </a:lnTo>
                  <a:lnTo>
                    <a:pt x="69" y="609"/>
                  </a:lnTo>
                  <a:close/>
                  <a:moveTo>
                    <a:pt x="54" y="137"/>
                  </a:moveTo>
                  <a:lnTo>
                    <a:pt x="61" y="137"/>
                  </a:lnTo>
                  <a:lnTo>
                    <a:pt x="62" y="136"/>
                  </a:lnTo>
                  <a:lnTo>
                    <a:pt x="64" y="122"/>
                  </a:lnTo>
                  <a:lnTo>
                    <a:pt x="55" y="126"/>
                  </a:lnTo>
                  <a:lnTo>
                    <a:pt x="54" y="137"/>
                  </a:lnTo>
                  <a:close/>
                  <a:moveTo>
                    <a:pt x="89" y="60"/>
                  </a:moveTo>
                  <a:lnTo>
                    <a:pt x="87" y="61"/>
                  </a:lnTo>
                  <a:lnTo>
                    <a:pt x="85" y="65"/>
                  </a:lnTo>
                  <a:lnTo>
                    <a:pt x="88" y="69"/>
                  </a:lnTo>
                  <a:lnTo>
                    <a:pt x="92" y="70"/>
                  </a:lnTo>
                  <a:lnTo>
                    <a:pt x="95" y="70"/>
                  </a:lnTo>
                  <a:lnTo>
                    <a:pt x="98" y="69"/>
                  </a:lnTo>
                  <a:lnTo>
                    <a:pt x="100" y="66"/>
                  </a:lnTo>
                  <a:lnTo>
                    <a:pt x="104" y="57"/>
                  </a:lnTo>
                  <a:lnTo>
                    <a:pt x="104" y="45"/>
                  </a:lnTo>
                  <a:lnTo>
                    <a:pt x="99" y="47"/>
                  </a:lnTo>
                  <a:lnTo>
                    <a:pt x="95" y="40"/>
                  </a:lnTo>
                  <a:lnTo>
                    <a:pt x="88" y="39"/>
                  </a:lnTo>
                  <a:lnTo>
                    <a:pt x="84" y="50"/>
                  </a:lnTo>
                  <a:lnTo>
                    <a:pt x="91" y="50"/>
                  </a:lnTo>
                  <a:lnTo>
                    <a:pt x="89" y="60"/>
                  </a:lnTo>
                  <a:close/>
                  <a:moveTo>
                    <a:pt x="65" y="106"/>
                  </a:moveTo>
                  <a:lnTo>
                    <a:pt x="62" y="99"/>
                  </a:lnTo>
                  <a:lnTo>
                    <a:pt x="53" y="100"/>
                  </a:lnTo>
                  <a:lnTo>
                    <a:pt x="58" y="111"/>
                  </a:lnTo>
                  <a:lnTo>
                    <a:pt x="65" y="106"/>
                  </a:lnTo>
                  <a:close/>
                  <a:moveTo>
                    <a:pt x="77" y="92"/>
                  </a:moveTo>
                  <a:lnTo>
                    <a:pt x="69" y="99"/>
                  </a:lnTo>
                  <a:lnTo>
                    <a:pt x="74" y="107"/>
                  </a:lnTo>
                  <a:lnTo>
                    <a:pt x="96" y="98"/>
                  </a:lnTo>
                  <a:lnTo>
                    <a:pt x="110" y="98"/>
                  </a:lnTo>
                  <a:lnTo>
                    <a:pt x="110" y="90"/>
                  </a:lnTo>
                  <a:lnTo>
                    <a:pt x="92" y="85"/>
                  </a:lnTo>
                  <a:lnTo>
                    <a:pt x="76" y="72"/>
                  </a:lnTo>
                  <a:lnTo>
                    <a:pt x="69" y="75"/>
                  </a:lnTo>
                  <a:lnTo>
                    <a:pt x="72" y="80"/>
                  </a:lnTo>
                  <a:lnTo>
                    <a:pt x="61" y="84"/>
                  </a:lnTo>
                  <a:lnTo>
                    <a:pt x="77" y="92"/>
                  </a:lnTo>
                  <a:close/>
                  <a:moveTo>
                    <a:pt x="62" y="225"/>
                  </a:moveTo>
                  <a:lnTo>
                    <a:pt x="64" y="223"/>
                  </a:lnTo>
                  <a:lnTo>
                    <a:pt x="62" y="212"/>
                  </a:lnTo>
                  <a:lnTo>
                    <a:pt x="54" y="210"/>
                  </a:lnTo>
                  <a:lnTo>
                    <a:pt x="46" y="218"/>
                  </a:lnTo>
                  <a:lnTo>
                    <a:pt x="55" y="229"/>
                  </a:lnTo>
                  <a:lnTo>
                    <a:pt x="62" y="225"/>
                  </a:lnTo>
                  <a:close/>
                  <a:moveTo>
                    <a:pt x="38" y="283"/>
                  </a:moveTo>
                  <a:lnTo>
                    <a:pt x="40" y="293"/>
                  </a:lnTo>
                  <a:lnTo>
                    <a:pt x="44" y="289"/>
                  </a:lnTo>
                  <a:lnTo>
                    <a:pt x="53" y="282"/>
                  </a:lnTo>
                  <a:lnTo>
                    <a:pt x="55" y="265"/>
                  </a:lnTo>
                  <a:lnTo>
                    <a:pt x="55" y="261"/>
                  </a:lnTo>
                  <a:lnTo>
                    <a:pt x="40" y="253"/>
                  </a:lnTo>
                  <a:lnTo>
                    <a:pt x="39" y="272"/>
                  </a:lnTo>
                  <a:lnTo>
                    <a:pt x="35" y="265"/>
                  </a:lnTo>
                  <a:lnTo>
                    <a:pt x="31" y="267"/>
                  </a:lnTo>
                  <a:lnTo>
                    <a:pt x="30" y="278"/>
                  </a:lnTo>
                  <a:lnTo>
                    <a:pt x="19" y="283"/>
                  </a:lnTo>
                  <a:lnTo>
                    <a:pt x="19" y="300"/>
                  </a:lnTo>
                  <a:lnTo>
                    <a:pt x="28" y="291"/>
                  </a:lnTo>
                  <a:lnTo>
                    <a:pt x="38" y="283"/>
                  </a:lnTo>
                  <a:close/>
                  <a:moveTo>
                    <a:pt x="21" y="338"/>
                  </a:moveTo>
                  <a:lnTo>
                    <a:pt x="25" y="339"/>
                  </a:lnTo>
                  <a:lnTo>
                    <a:pt x="24" y="345"/>
                  </a:lnTo>
                  <a:lnTo>
                    <a:pt x="31" y="349"/>
                  </a:lnTo>
                  <a:lnTo>
                    <a:pt x="32" y="338"/>
                  </a:lnTo>
                  <a:lnTo>
                    <a:pt x="30" y="332"/>
                  </a:lnTo>
                  <a:lnTo>
                    <a:pt x="20" y="332"/>
                  </a:lnTo>
                  <a:lnTo>
                    <a:pt x="17" y="332"/>
                  </a:lnTo>
                  <a:lnTo>
                    <a:pt x="19" y="336"/>
                  </a:lnTo>
                  <a:lnTo>
                    <a:pt x="21" y="338"/>
                  </a:lnTo>
                  <a:close/>
                  <a:moveTo>
                    <a:pt x="10" y="308"/>
                  </a:moveTo>
                  <a:lnTo>
                    <a:pt x="16" y="300"/>
                  </a:lnTo>
                  <a:lnTo>
                    <a:pt x="15" y="297"/>
                  </a:lnTo>
                  <a:lnTo>
                    <a:pt x="12" y="294"/>
                  </a:lnTo>
                  <a:lnTo>
                    <a:pt x="13" y="286"/>
                  </a:lnTo>
                  <a:lnTo>
                    <a:pt x="8" y="285"/>
                  </a:lnTo>
                  <a:lnTo>
                    <a:pt x="2" y="297"/>
                  </a:lnTo>
                  <a:lnTo>
                    <a:pt x="5" y="305"/>
                  </a:lnTo>
                  <a:lnTo>
                    <a:pt x="10" y="308"/>
                  </a:lnTo>
                  <a:close/>
                  <a:moveTo>
                    <a:pt x="35" y="338"/>
                  </a:moveTo>
                  <a:lnTo>
                    <a:pt x="38" y="350"/>
                  </a:lnTo>
                  <a:lnTo>
                    <a:pt x="43" y="351"/>
                  </a:lnTo>
                  <a:lnTo>
                    <a:pt x="43" y="339"/>
                  </a:lnTo>
                  <a:lnTo>
                    <a:pt x="42" y="328"/>
                  </a:lnTo>
                  <a:lnTo>
                    <a:pt x="30" y="327"/>
                  </a:lnTo>
                  <a:lnTo>
                    <a:pt x="35" y="338"/>
                  </a:lnTo>
                  <a:close/>
                  <a:moveTo>
                    <a:pt x="478" y="225"/>
                  </a:moveTo>
                  <a:lnTo>
                    <a:pt x="470" y="220"/>
                  </a:lnTo>
                  <a:lnTo>
                    <a:pt x="468" y="220"/>
                  </a:lnTo>
                  <a:lnTo>
                    <a:pt x="464" y="223"/>
                  </a:lnTo>
                  <a:lnTo>
                    <a:pt x="461" y="225"/>
                  </a:lnTo>
                  <a:lnTo>
                    <a:pt x="460" y="226"/>
                  </a:lnTo>
                  <a:lnTo>
                    <a:pt x="444" y="218"/>
                  </a:lnTo>
                  <a:lnTo>
                    <a:pt x="438" y="215"/>
                  </a:lnTo>
                  <a:lnTo>
                    <a:pt x="438" y="214"/>
                  </a:lnTo>
                  <a:lnTo>
                    <a:pt x="434" y="190"/>
                  </a:lnTo>
                  <a:lnTo>
                    <a:pt x="436" y="181"/>
                  </a:lnTo>
                  <a:lnTo>
                    <a:pt x="438" y="170"/>
                  </a:lnTo>
                  <a:lnTo>
                    <a:pt x="434" y="169"/>
                  </a:lnTo>
                  <a:lnTo>
                    <a:pt x="430" y="166"/>
                  </a:lnTo>
                  <a:lnTo>
                    <a:pt x="421" y="159"/>
                  </a:lnTo>
                  <a:lnTo>
                    <a:pt x="414" y="160"/>
                  </a:lnTo>
                  <a:lnTo>
                    <a:pt x="404" y="162"/>
                  </a:lnTo>
                  <a:lnTo>
                    <a:pt x="389" y="163"/>
                  </a:lnTo>
                  <a:lnTo>
                    <a:pt x="391" y="155"/>
                  </a:lnTo>
                  <a:lnTo>
                    <a:pt x="381" y="129"/>
                  </a:lnTo>
                  <a:lnTo>
                    <a:pt x="381" y="128"/>
                  </a:lnTo>
                  <a:lnTo>
                    <a:pt x="381" y="121"/>
                  </a:lnTo>
                  <a:lnTo>
                    <a:pt x="381" y="115"/>
                  </a:lnTo>
                  <a:lnTo>
                    <a:pt x="381" y="114"/>
                  </a:lnTo>
                  <a:lnTo>
                    <a:pt x="381" y="103"/>
                  </a:lnTo>
                  <a:lnTo>
                    <a:pt x="382" y="91"/>
                  </a:lnTo>
                  <a:lnTo>
                    <a:pt x="380" y="90"/>
                  </a:lnTo>
                  <a:lnTo>
                    <a:pt x="377" y="87"/>
                  </a:lnTo>
                  <a:lnTo>
                    <a:pt x="365" y="81"/>
                  </a:lnTo>
                  <a:lnTo>
                    <a:pt x="365" y="77"/>
                  </a:lnTo>
                  <a:lnTo>
                    <a:pt x="355" y="83"/>
                  </a:lnTo>
                  <a:lnTo>
                    <a:pt x="343" y="81"/>
                  </a:lnTo>
                  <a:lnTo>
                    <a:pt x="339" y="88"/>
                  </a:lnTo>
                  <a:lnTo>
                    <a:pt x="328" y="85"/>
                  </a:lnTo>
                  <a:lnTo>
                    <a:pt x="313" y="91"/>
                  </a:lnTo>
                  <a:lnTo>
                    <a:pt x="308" y="88"/>
                  </a:lnTo>
                  <a:lnTo>
                    <a:pt x="301" y="92"/>
                  </a:lnTo>
                  <a:lnTo>
                    <a:pt x="295" y="91"/>
                  </a:lnTo>
                  <a:lnTo>
                    <a:pt x="291" y="88"/>
                  </a:lnTo>
                  <a:lnTo>
                    <a:pt x="275" y="91"/>
                  </a:lnTo>
                  <a:lnTo>
                    <a:pt x="272" y="96"/>
                  </a:lnTo>
                  <a:lnTo>
                    <a:pt x="267" y="92"/>
                  </a:lnTo>
                  <a:lnTo>
                    <a:pt x="267" y="91"/>
                  </a:lnTo>
                  <a:lnTo>
                    <a:pt x="261" y="81"/>
                  </a:lnTo>
                  <a:lnTo>
                    <a:pt x="260" y="77"/>
                  </a:lnTo>
                  <a:lnTo>
                    <a:pt x="257" y="79"/>
                  </a:lnTo>
                  <a:lnTo>
                    <a:pt x="248" y="83"/>
                  </a:lnTo>
                  <a:lnTo>
                    <a:pt x="245" y="80"/>
                  </a:lnTo>
                  <a:lnTo>
                    <a:pt x="238" y="73"/>
                  </a:lnTo>
                  <a:lnTo>
                    <a:pt x="239" y="72"/>
                  </a:lnTo>
                  <a:lnTo>
                    <a:pt x="242" y="70"/>
                  </a:lnTo>
                  <a:lnTo>
                    <a:pt x="234" y="68"/>
                  </a:lnTo>
                  <a:lnTo>
                    <a:pt x="227" y="72"/>
                  </a:lnTo>
                  <a:lnTo>
                    <a:pt x="226" y="72"/>
                  </a:lnTo>
                  <a:lnTo>
                    <a:pt x="227" y="73"/>
                  </a:lnTo>
                  <a:lnTo>
                    <a:pt x="227" y="76"/>
                  </a:lnTo>
                  <a:lnTo>
                    <a:pt x="226" y="76"/>
                  </a:lnTo>
                  <a:lnTo>
                    <a:pt x="224" y="76"/>
                  </a:lnTo>
                  <a:lnTo>
                    <a:pt x="212" y="79"/>
                  </a:lnTo>
                  <a:lnTo>
                    <a:pt x="211" y="76"/>
                  </a:lnTo>
                  <a:lnTo>
                    <a:pt x="207" y="70"/>
                  </a:lnTo>
                  <a:lnTo>
                    <a:pt x="205" y="69"/>
                  </a:lnTo>
                  <a:lnTo>
                    <a:pt x="185" y="72"/>
                  </a:lnTo>
                  <a:lnTo>
                    <a:pt x="175" y="68"/>
                  </a:lnTo>
                  <a:lnTo>
                    <a:pt x="171" y="70"/>
                  </a:lnTo>
                  <a:lnTo>
                    <a:pt x="152" y="69"/>
                  </a:lnTo>
                  <a:lnTo>
                    <a:pt x="148" y="66"/>
                  </a:lnTo>
                  <a:lnTo>
                    <a:pt x="144" y="62"/>
                  </a:lnTo>
                  <a:lnTo>
                    <a:pt x="140" y="65"/>
                  </a:lnTo>
                  <a:lnTo>
                    <a:pt x="147" y="58"/>
                  </a:lnTo>
                  <a:lnTo>
                    <a:pt x="149" y="57"/>
                  </a:lnTo>
                  <a:lnTo>
                    <a:pt x="149" y="50"/>
                  </a:lnTo>
                  <a:lnTo>
                    <a:pt x="147" y="53"/>
                  </a:lnTo>
                  <a:lnTo>
                    <a:pt x="147" y="51"/>
                  </a:lnTo>
                  <a:lnTo>
                    <a:pt x="145" y="40"/>
                  </a:lnTo>
                  <a:lnTo>
                    <a:pt x="139" y="32"/>
                  </a:lnTo>
                  <a:lnTo>
                    <a:pt x="132" y="20"/>
                  </a:lnTo>
                  <a:lnTo>
                    <a:pt x="136" y="13"/>
                  </a:lnTo>
                  <a:lnTo>
                    <a:pt x="126" y="8"/>
                  </a:lnTo>
                  <a:lnTo>
                    <a:pt x="122" y="0"/>
                  </a:lnTo>
                  <a:lnTo>
                    <a:pt x="109" y="1"/>
                  </a:lnTo>
                  <a:lnTo>
                    <a:pt x="106" y="9"/>
                  </a:lnTo>
                  <a:lnTo>
                    <a:pt x="114" y="16"/>
                  </a:lnTo>
                  <a:lnTo>
                    <a:pt x="107" y="17"/>
                  </a:lnTo>
                  <a:lnTo>
                    <a:pt x="107" y="23"/>
                  </a:lnTo>
                  <a:lnTo>
                    <a:pt x="122" y="25"/>
                  </a:lnTo>
                  <a:lnTo>
                    <a:pt x="126" y="32"/>
                  </a:lnTo>
                  <a:lnTo>
                    <a:pt x="132" y="45"/>
                  </a:lnTo>
                  <a:lnTo>
                    <a:pt x="139" y="51"/>
                  </a:lnTo>
                  <a:lnTo>
                    <a:pt x="140" y="53"/>
                  </a:lnTo>
                  <a:lnTo>
                    <a:pt x="139" y="53"/>
                  </a:lnTo>
                  <a:lnTo>
                    <a:pt x="133" y="50"/>
                  </a:lnTo>
                  <a:lnTo>
                    <a:pt x="125" y="61"/>
                  </a:lnTo>
                  <a:lnTo>
                    <a:pt x="118" y="62"/>
                  </a:lnTo>
                  <a:lnTo>
                    <a:pt x="111" y="58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3" y="76"/>
                  </a:lnTo>
                  <a:lnTo>
                    <a:pt x="109" y="76"/>
                  </a:lnTo>
                  <a:lnTo>
                    <a:pt x="110" y="76"/>
                  </a:lnTo>
                  <a:lnTo>
                    <a:pt x="119" y="77"/>
                  </a:lnTo>
                  <a:lnTo>
                    <a:pt x="128" y="76"/>
                  </a:lnTo>
                  <a:lnTo>
                    <a:pt x="136" y="73"/>
                  </a:lnTo>
                  <a:lnTo>
                    <a:pt x="139" y="75"/>
                  </a:lnTo>
                  <a:lnTo>
                    <a:pt x="140" y="75"/>
                  </a:lnTo>
                  <a:lnTo>
                    <a:pt x="144" y="76"/>
                  </a:lnTo>
                  <a:lnTo>
                    <a:pt x="149" y="79"/>
                  </a:lnTo>
                  <a:lnTo>
                    <a:pt x="166" y="84"/>
                  </a:lnTo>
                  <a:lnTo>
                    <a:pt x="174" y="85"/>
                  </a:lnTo>
                  <a:lnTo>
                    <a:pt x="188" y="85"/>
                  </a:lnTo>
                  <a:lnTo>
                    <a:pt x="196" y="87"/>
                  </a:lnTo>
                  <a:lnTo>
                    <a:pt x="205" y="91"/>
                  </a:lnTo>
                  <a:lnTo>
                    <a:pt x="204" y="92"/>
                  </a:lnTo>
                  <a:lnTo>
                    <a:pt x="203" y="95"/>
                  </a:lnTo>
                  <a:lnTo>
                    <a:pt x="178" y="91"/>
                  </a:lnTo>
                  <a:lnTo>
                    <a:pt x="182" y="102"/>
                  </a:lnTo>
                  <a:lnTo>
                    <a:pt x="193" y="98"/>
                  </a:lnTo>
                  <a:lnTo>
                    <a:pt x="203" y="99"/>
                  </a:lnTo>
                  <a:lnTo>
                    <a:pt x="212" y="102"/>
                  </a:lnTo>
                  <a:lnTo>
                    <a:pt x="215" y="103"/>
                  </a:lnTo>
                  <a:lnTo>
                    <a:pt x="222" y="109"/>
                  </a:lnTo>
                  <a:lnTo>
                    <a:pt x="227" y="109"/>
                  </a:lnTo>
                  <a:lnTo>
                    <a:pt x="235" y="106"/>
                  </a:lnTo>
                  <a:lnTo>
                    <a:pt x="238" y="107"/>
                  </a:lnTo>
                  <a:lnTo>
                    <a:pt x="245" y="107"/>
                  </a:lnTo>
                  <a:lnTo>
                    <a:pt x="250" y="111"/>
                  </a:lnTo>
                  <a:lnTo>
                    <a:pt x="257" y="118"/>
                  </a:lnTo>
                  <a:lnTo>
                    <a:pt x="267" y="120"/>
                  </a:lnTo>
                  <a:lnTo>
                    <a:pt x="268" y="117"/>
                  </a:lnTo>
                  <a:lnTo>
                    <a:pt x="271" y="113"/>
                  </a:lnTo>
                  <a:lnTo>
                    <a:pt x="273" y="109"/>
                  </a:lnTo>
                  <a:lnTo>
                    <a:pt x="275" y="106"/>
                  </a:lnTo>
                  <a:lnTo>
                    <a:pt x="288" y="107"/>
                  </a:lnTo>
                  <a:lnTo>
                    <a:pt x="294" y="105"/>
                  </a:lnTo>
                  <a:lnTo>
                    <a:pt x="294" y="110"/>
                  </a:lnTo>
                  <a:lnTo>
                    <a:pt x="302" y="114"/>
                  </a:lnTo>
                  <a:lnTo>
                    <a:pt x="308" y="117"/>
                  </a:lnTo>
                  <a:lnTo>
                    <a:pt x="302" y="124"/>
                  </a:lnTo>
                  <a:lnTo>
                    <a:pt x="301" y="121"/>
                  </a:lnTo>
                  <a:lnTo>
                    <a:pt x="299" y="118"/>
                  </a:lnTo>
                  <a:lnTo>
                    <a:pt x="290" y="114"/>
                  </a:lnTo>
                  <a:lnTo>
                    <a:pt x="279" y="113"/>
                  </a:lnTo>
                  <a:lnTo>
                    <a:pt x="282" y="115"/>
                  </a:lnTo>
                  <a:lnTo>
                    <a:pt x="283" y="115"/>
                  </a:lnTo>
                  <a:lnTo>
                    <a:pt x="283" y="117"/>
                  </a:lnTo>
                  <a:lnTo>
                    <a:pt x="276" y="121"/>
                  </a:lnTo>
                  <a:lnTo>
                    <a:pt x="275" y="122"/>
                  </a:lnTo>
                  <a:lnTo>
                    <a:pt x="267" y="128"/>
                  </a:lnTo>
                  <a:lnTo>
                    <a:pt x="265" y="129"/>
                  </a:lnTo>
                  <a:lnTo>
                    <a:pt x="260" y="128"/>
                  </a:lnTo>
                  <a:lnTo>
                    <a:pt x="252" y="125"/>
                  </a:lnTo>
                  <a:lnTo>
                    <a:pt x="241" y="115"/>
                  </a:lnTo>
                  <a:lnTo>
                    <a:pt x="238" y="115"/>
                  </a:lnTo>
                  <a:lnTo>
                    <a:pt x="230" y="115"/>
                  </a:lnTo>
                  <a:lnTo>
                    <a:pt x="227" y="115"/>
                  </a:lnTo>
                  <a:lnTo>
                    <a:pt x="219" y="115"/>
                  </a:lnTo>
                  <a:lnTo>
                    <a:pt x="220" y="118"/>
                  </a:lnTo>
                  <a:lnTo>
                    <a:pt x="222" y="121"/>
                  </a:lnTo>
                  <a:lnTo>
                    <a:pt x="226" y="130"/>
                  </a:lnTo>
                  <a:lnTo>
                    <a:pt x="223" y="132"/>
                  </a:lnTo>
                  <a:lnTo>
                    <a:pt x="222" y="133"/>
                  </a:lnTo>
                  <a:lnTo>
                    <a:pt x="216" y="129"/>
                  </a:lnTo>
                  <a:lnTo>
                    <a:pt x="212" y="124"/>
                  </a:lnTo>
                  <a:lnTo>
                    <a:pt x="211" y="115"/>
                  </a:lnTo>
                  <a:lnTo>
                    <a:pt x="209" y="113"/>
                  </a:lnTo>
                  <a:lnTo>
                    <a:pt x="208" y="111"/>
                  </a:lnTo>
                  <a:lnTo>
                    <a:pt x="204" y="114"/>
                  </a:lnTo>
                  <a:lnTo>
                    <a:pt x="201" y="124"/>
                  </a:lnTo>
                  <a:lnTo>
                    <a:pt x="200" y="125"/>
                  </a:lnTo>
                  <a:lnTo>
                    <a:pt x="196" y="133"/>
                  </a:lnTo>
                  <a:lnTo>
                    <a:pt x="190" y="133"/>
                  </a:lnTo>
                  <a:lnTo>
                    <a:pt x="192" y="129"/>
                  </a:lnTo>
                  <a:lnTo>
                    <a:pt x="194" y="121"/>
                  </a:lnTo>
                  <a:lnTo>
                    <a:pt x="200" y="107"/>
                  </a:lnTo>
                  <a:lnTo>
                    <a:pt x="194" y="106"/>
                  </a:lnTo>
                  <a:lnTo>
                    <a:pt x="185" y="106"/>
                  </a:lnTo>
                  <a:lnTo>
                    <a:pt x="183" y="106"/>
                  </a:lnTo>
                  <a:lnTo>
                    <a:pt x="174" y="106"/>
                  </a:lnTo>
                  <a:lnTo>
                    <a:pt x="164" y="107"/>
                  </a:lnTo>
                  <a:lnTo>
                    <a:pt x="159" y="111"/>
                  </a:lnTo>
                  <a:lnTo>
                    <a:pt x="156" y="109"/>
                  </a:lnTo>
                  <a:lnTo>
                    <a:pt x="155" y="107"/>
                  </a:lnTo>
                  <a:lnTo>
                    <a:pt x="163" y="103"/>
                  </a:lnTo>
                  <a:lnTo>
                    <a:pt x="168" y="102"/>
                  </a:lnTo>
                  <a:lnTo>
                    <a:pt x="168" y="99"/>
                  </a:lnTo>
                  <a:lnTo>
                    <a:pt x="167" y="94"/>
                  </a:lnTo>
                  <a:lnTo>
                    <a:pt x="162" y="92"/>
                  </a:lnTo>
                  <a:lnTo>
                    <a:pt x="152" y="88"/>
                  </a:lnTo>
                  <a:lnTo>
                    <a:pt x="144" y="85"/>
                  </a:lnTo>
                  <a:lnTo>
                    <a:pt x="139" y="83"/>
                  </a:lnTo>
                  <a:lnTo>
                    <a:pt x="139" y="81"/>
                  </a:lnTo>
                  <a:lnTo>
                    <a:pt x="133" y="83"/>
                  </a:lnTo>
                  <a:lnTo>
                    <a:pt x="126" y="87"/>
                  </a:lnTo>
                  <a:lnTo>
                    <a:pt x="122" y="92"/>
                  </a:lnTo>
                  <a:lnTo>
                    <a:pt x="125" y="96"/>
                  </a:lnTo>
                  <a:lnTo>
                    <a:pt x="124" y="100"/>
                  </a:lnTo>
                  <a:lnTo>
                    <a:pt x="122" y="102"/>
                  </a:lnTo>
                  <a:lnTo>
                    <a:pt x="117" y="103"/>
                  </a:lnTo>
                  <a:lnTo>
                    <a:pt x="110" y="102"/>
                  </a:lnTo>
                  <a:lnTo>
                    <a:pt x="102" y="102"/>
                  </a:lnTo>
                  <a:lnTo>
                    <a:pt x="98" y="103"/>
                  </a:lnTo>
                  <a:lnTo>
                    <a:pt x="91" y="109"/>
                  </a:lnTo>
                  <a:lnTo>
                    <a:pt x="89" y="111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102" y="111"/>
                  </a:lnTo>
                  <a:lnTo>
                    <a:pt x="107" y="113"/>
                  </a:lnTo>
                  <a:lnTo>
                    <a:pt x="107" y="114"/>
                  </a:lnTo>
                  <a:lnTo>
                    <a:pt x="103" y="115"/>
                  </a:lnTo>
                  <a:lnTo>
                    <a:pt x="98" y="117"/>
                  </a:lnTo>
                  <a:lnTo>
                    <a:pt x="98" y="121"/>
                  </a:lnTo>
                  <a:lnTo>
                    <a:pt x="103" y="125"/>
                  </a:lnTo>
                  <a:lnTo>
                    <a:pt x="98" y="126"/>
                  </a:lnTo>
                  <a:lnTo>
                    <a:pt x="96" y="128"/>
                  </a:lnTo>
                  <a:lnTo>
                    <a:pt x="91" y="124"/>
                  </a:lnTo>
                  <a:lnTo>
                    <a:pt x="89" y="121"/>
                  </a:lnTo>
                  <a:lnTo>
                    <a:pt x="88" y="118"/>
                  </a:lnTo>
                  <a:lnTo>
                    <a:pt x="84" y="114"/>
                  </a:lnTo>
                  <a:lnTo>
                    <a:pt x="77" y="117"/>
                  </a:lnTo>
                  <a:lnTo>
                    <a:pt x="77" y="118"/>
                  </a:lnTo>
                  <a:lnTo>
                    <a:pt x="76" y="124"/>
                  </a:lnTo>
                  <a:lnTo>
                    <a:pt x="74" y="130"/>
                  </a:lnTo>
                  <a:lnTo>
                    <a:pt x="72" y="135"/>
                  </a:lnTo>
                  <a:lnTo>
                    <a:pt x="73" y="139"/>
                  </a:lnTo>
                  <a:lnTo>
                    <a:pt x="76" y="140"/>
                  </a:lnTo>
                  <a:lnTo>
                    <a:pt x="80" y="143"/>
                  </a:lnTo>
                  <a:lnTo>
                    <a:pt x="89" y="143"/>
                  </a:lnTo>
                  <a:lnTo>
                    <a:pt x="100" y="143"/>
                  </a:lnTo>
                  <a:lnTo>
                    <a:pt x="109" y="144"/>
                  </a:lnTo>
                  <a:lnTo>
                    <a:pt x="119" y="148"/>
                  </a:lnTo>
                  <a:lnTo>
                    <a:pt x="119" y="151"/>
                  </a:lnTo>
                  <a:lnTo>
                    <a:pt x="117" y="154"/>
                  </a:lnTo>
                  <a:lnTo>
                    <a:pt x="113" y="154"/>
                  </a:lnTo>
                  <a:lnTo>
                    <a:pt x="106" y="154"/>
                  </a:lnTo>
                  <a:lnTo>
                    <a:pt x="98" y="152"/>
                  </a:lnTo>
                  <a:lnTo>
                    <a:pt x="91" y="152"/>
                  </a:lnTo>
                  <a:lnTo>
                    <a:pt x="74" y="152"/>
                  </a:lnTo>
                  <a:lnTo>
                    <a:pt x="70" y="155"/>
                  </a:lnTo>
                  <a:lnTo>
                    <a:pt x="69" y="159"/>
                  </a:lnTo>
                  <a:lnTo>
                    <a:pt x="70" y="162"/>
                  </a:lnTo>
                  <a:lnTo>
                    <a:pt x="91" y="156"/>
                  </a:lnTo>
                  <a:lnTo>
                    <a:pt x="103" y="158"/>
                  </a:lnTo>
                  <a:lnTo>
                    <a:pt x="110" y="159"/>
                  </a:lnTo>
                  <a:lnTo>
                    <a:pt x="121" y="159"/>
                  </a:lnTo>
                  <a:lnTo>
                    <a:pt x="117" y="165"/>
                  </a:lnTo>
                  <a:lnTo>
                    <a:pt x="99" y="163"/>
                  </a:lnTo>
                  <a:lnTo>
                    <a:pt x="103" y="166"/>
                  </a:lnTo>
                  <a:lnTo>
                    <a:pt x="109" y="170"/>
                  </a:lnTo>
                  <a:lnTo>
                    <a:pt x="107" y="174"/>
                  </a:lnTo>
                  <a:lnTo>
                    <a:pt x="103" y="174"/>
                  </a:lnTo>
                  <a:lnTo>
                    <a:pt x="94" y="169"/>
                  </a:lnTo>
                  <a:lnTo>
                    <a:pt x="92" y="174"/>
                  </a:lnTo>
                  <a:lnTo>
                    <a:pt x="91" y="175"/>
                  </a:lnTo>
                  <a:lnTo>
                    <a:pt x="91" y="180"/>
                  </a:lnTo>
                  <a:lnTo>
                    <a:pt x="92" y="181"/>
                  </a:lnTo>
                  <a:lnTo>
                    <a:pt x="96" y="182"/>
                  </a:lnTo>
                  <a:lnTo>
                    <a:pt x="100" y="184"/>
                  </a:lnTo>
                  <a:lnTo>
                    <a:pt x="104" y="186"/>
                  </a:lnTo>
                  <a:lnTo>
                    <a:pt x="115" y="189"/>
                  </a:lnTo>
                  <a:lnTo>
                    <a:pt x="124" y="190"/>
                  </a:lnTo>
                  <a:lnTo>
                    <a:pt x="130" y="192"/>
                  </a:lnTo>
                  <a:lnTo>
                    <a:pt x="129" y="192"/>
                  </a:lnTo>
                  <a:lnTo>
                    <a:pt x="124" y="197"/>
                  </a:lnTo>
                  <a:lnTo>
                    <a:pt x="128" y="200"/>
                  </a:lnTo>
                  <a:lnTo>
                    <a:pt x="133" y="200"/>
                  </a:lnTo>
                  <a:lnTo>
                    <a:pt x="139" y="201"/>
                  </a:lnTo>
                  <a:lnTo>
                    <a:pt x="141" y="201"/>
                  </a:lnTo>
                  <a:lnTo>
                    <a:pt x="145" y="196"/>
                  </a:lnTo>
                  <a:lnTo>
                    <a:pt x="145" y="195"/>
                  </a:lnTo>
                  <a:lnTo>
                    <a:pt x="156" y="190"/>
                  </a:lnTo>
                  <a:lnTo>
                    <a:pt x="158" y="190"/>
                  </a:lnTo>
                  <a:lnTo>
                    <a:pt x="160" y="192"/>
                  </a:lnTo>
                  <a:lnTo>
                    <a:pt x="164" y="193"/>
                  </a:lnTo>
                  <a:lnTo>
                    <a:pt x="168" y="199"/>
                  </a:lnTo>
                  <a:lnTo>
                    <a:pt x="168" y="201"/>
                  </a:lnTo>
                  <a:lnTo>
                    <a:pt x="171" y="203"/>
                  </a:lnTo>
                  <a:lnTo>
                    <a:pt x="170" y="204"/>
                  </a:lnTo>
                  <a:lnTo>
                    <a:pt x="170" y="205"/>
                  </a:lnTo>
                  <a:lnTo>
                    <a:pt x="168" y="207"/>
                  </a:lnTo>
                  <a:lnTo>
                    <a:pt x="163" y="201"/>
                  </a:lnTo>
                  <a:lnTo>
                    <a:pt x="162" y="201"/>
                  </a:lnTo>
                  <a:lnTo>
                    <a:pt x="154" y="200"/>
                  </a:lnTo>
                  <a:lnTo>
                    <a:pt x="145" y="203"/>
                  </a:lnTo>
                  <a:lnTo>
                    <a:pt x="140" y="207"/>
                  </a:lnTo>
                  <a:lnTo>
                    <a:pt x="139" y="207"/>
                  </a:lnTo>
                  <a:lnTo>
                    <a:pt x="132" y="207"/>
                  </a:lnTo>
                  <a:lnTo>
                    <a:pt x="130" y="205"/>
                  </a:lnTo>
                  <a:lnTo>
                    <a:pt x="125" y="204"/>
                  </a:lnTo>
                  <a:lnTo>
                    <a:pt x="118" y="201"/>
                  </a:lnTo>
                  <a:lnTo>
                    <a:pt x="118" y="201"/>
                  </a:lnTo>
                  <a:lnTo>
                    <a:pt x="119" y="196"/>
                  </a:lnTo>
                  <a:lnTo>
                    <a:pt x="110" y="193"/>
                  </a:lnTo>
                  <a:lnTo>
                    <a:pt x="110" y="197"/>
                  </a:lnTo>
                  <a:lnTo>
                    <a:pt x="98" y="190"/>
                  </a:lnTo>
                  <a:lnTo>
                    <a:pt x="95" y="196"/>
                  </a:lnTo>
                  <a:lnTo>
                    <a:pt x="88" y="196"/>
                  </a:lnTo>
                  <a:lnTo>
                    <a:pt x="87" y="195"/>
                  </a:lnTo>
                  <a:lnTo>
                    <a:pt x="80" y="195"/>
                  </a:lnTo>
                  <a:lnTo>
                    <a:pt x="73" y="195"/>
                  </a:lnTo>
                  <a:lnTo>
                    <a:pt x="64" y="200"/>
                  </a:lnTo>
                  <a:lnTo>
                    <a:pt x="65" y="204"/>
                  </a:lnTo>
                  <a:lnTo>
                    <a:pt x="79" y="201"/>
                  </a:lnTo>
                  <a:lnTo>
                    <a:pt x="83" y="201"/>
                  </a:lnTo>
                  <a:lnTo>
                    <a:pt x="84" y="203"/>
                  </a:lnTo>
                  <a:lnTo>
                    <a:pt x="84" y="204"/>
                  </a:lnTo>
                  <a:lnTo>
                    <a:pt x="77" y="205"/>
                  </a:lnTo>
                  <a:lnTo>
                    <a:pt x="76" y="214"/>
                  </a:lnTo>
                  <a:lnTo>
                    <a:pt x="68" y="210"/>
                  </a:lnTo>
                  <a:lnTo>
                    <a:pt x="66" y="223"/>
                  </a:lnTo>
                  <a:lnTo>
                    <a:pt x="73" y="222"/>
                  </a:lnTo>
                  <a:lnTo>
                    <a:pt x="70" y="226"/>
                  </a:lnTo>
                  <a:lnTo>
                    <a:pt x="74" y="227"/>
                  </a:lnTo>
                  <a:lnTo>
                    <a:pt x="83" y="225"/>
                  </a:lnTo>
                  <a:lnTo>
                    <a:pt x="84" y="219"/>
                  </a:lnTo>
                  <a:lnTo>
                    <a:pt x="96" y="219"/>
                  </a:lnTo>
                  <a:lnTo>
                    <a:pt x="103" y="219"/>
                  </a:lnTo>
                  <a:lnTo>
                    <a:pt x="104" y="219"/>
                  </a:lnTo>
                  <a:lnTo>
                    <a:pt x="113" y="216"/>
                  </a:lnTo>
                  <a:lnTo>
                    <a:pt x="114" y="216"/>
                  </a:lnTo>
                  <a:lnTo>
                    <a:pt x="118" y="218"/>
                  </a:lnTo>
                  <a:lnTo>
                    <a:pt x="136" y="222"/>
                  </a:lnTo>
                  <a:lnTo>
                    <a:pt x="139" y="223"/>
                  </a:lnTo>
                  <a:lnTo>
                    <a:pt x="144" y="226"/>
                  </a:lnTo>
                  <a:lnTo>
                    <a:pt x="145" y="229"/>
                  </a:lnTo>
                  <a:lnTo>
                    <a:pt x="144" y="229"/>
                  </a:lnTo>
                  <a:lnTo>
                    <a:pt x="139" y="229"/>
                  </a:lnTo>
                  <a:lnTo>
                    <a:pt x="133" y="229"/>
                  </a:lnTo>
                  <a:lnTo>
                    <a:pt x="130" y="227"/>
                  </a:lnTo>
                  <a:lnTo>
                    <a:pt x="126" y="226"/>
                  </a:lnTo>
                  <a:lnTo>
                    <a:pt x="115" y="223"/>
                  </a:lnTo>
                  <a:lnTo>
                    <a:pt x="111" y="223"/>
                  </a:lnTo>
                  <a:lnTo>
                    <a:pt x="100" y="227"/>
                  </a:lnTo>
                  <a:lnTo>
                    <a:pt x="102" y="233"/>
                  </a:lnTo>
                  <a:lnTo>
                    <a:pt x="100" y="234"/>
                  </a:lnTo>
                  <a:lnTo>
                    <a:pt x="98" y="227"/>
                  </a:lnTo>
                  <a:lnTo>
                    <a:pt x="91" y="227"/>
                  </a:lnTo>
                  <a:lnTo>
                    <a:pt x="89" y="227"/>
                  </a:lnTo>
                  <a:lnTo>
                    <a:pt x="88" y="231"/>
                  </a:lnTo>
                  <a:lnTo>
                    <a:pt x="87" y="234"/>
                  </a:lnTo>
                  <a:lnTo>
                    <a:pt x="80" y="234"/>
                  </a:lnTo>
                  <a:lnTo>
                    <a:pt x="73" y="234"/>
                  </a:lnTo>
                  <a:lnTo>
                    <a:pt x="69" y="234"/>
                  </a:lnTo>
                  <a:lnTo>
                    <a:pt x="55" y="238"/>
                  </a:lnTo>
                  <a:lnTo>
                    <a:pt x="62" y="246"/>
                  </a:lnTo>
                  <a:lnTo>
                    <a:pt x="64" y="248"/>
                  </a:lnTo>
                  <a:lnTo>
                    <a:pt x="65" y="249"/>
                  </a:lnTo>
                  <a:lnTo>
                    <a:pt x="58" y="253"/>
                  </a:lnTo>
                  <a:lnTo>
                    <a:pt x="72" y="255"/>
                  </a:lnTo>
                  <a:lnTo>
                    <a:pt x="79" y="255"/>
                  </a:lnTo>
                  <a:lnTo>
                    <a:pt x="83" y="259"/>
                  </a:lnTo>
                  <a:lnTo>
                    <a:pt x="91" y="267"/>
                  </a:lnTo>
                  <a:lnTo>
                    <a:pt x="88" y="271"/>
                  </a:lnTo>
                  <a:lnTo>
                    <a:pt x="83" y="267"/>
                  </a:lnTo>
                  <a:lnTo>
                    <a:pt x="81" y="267"/>
                  </a:lnTo>
                  <a:lnTo>
                    <a:pt x="76" y="263"/>
                  </a:lnTo>
                  <a:lnTo>
                    <a:pt x="73" y="263"/>
                  </a:lnTo>
                  <a:lnTo>
                    <a:pt x="70" y="261"/>
                  </a:lnTo>
                  <a:lnTo>
                    <a:pt x="70" y="263"/>
                  </a:lnTo>
                  <a:lnTo>
                    <a:pt x="66" y="267"/>
                  </a:lnTo>
                  <a:lnTo>
                    <a:pt x="68" y="267"/>
                  </a:lnTo>
                  <a:lnTo>
                    <a:pt x="70" y="268"/>
                  </a:lnTo>
                  <a:lnTo>
                    <a:pt x="76" y="274"/>
                  </a:lnTo>
                  <a:lnTo>
                    <a:pt x="81" y="272"/>
                  </a:lnTo>
                  <a:lnTo>
                    <a:pt x="85" y="276"/>
                  </a:lnTo>
                  <a:lnTo>
                    <a:pt x="87" y="278"/>
                  </a:lnTo>
                  <a:lnTo>
                    <a:pt x="85" y="280"/>
                  </a:lnTo>
                  <a:lnTo>
                    <a:pt x="81" y="280"/>
                  </a:lnTo>
                  <a:lnTo>
                    <a:pt x="80" y="283"/>
                  </a:lnTo>
                  <a:lnTo>
                    <a:pt x="79" y="287"/>
                  </a:lnTo>
                  <a:lnTo>
                    <a:pt x="81" y="289"/>
                  </a:lnTo>
                  <a:lnTo>
                    <a:pt x="84" y="289"/>
                  </a:lnTo>
                  <a:lnTo>
                    <a:pt x="92" y="283"/>
                  </a:lnTo>
                  <a:lnTo>
                    <a:pt x="98" y="280"/>
                  </a:lnTo>
                  <a:lnTo>
                    <a:pt x="99" y="287"/>
                  </a:lnTo>
                  <a:lnTo>
                    <a:pt x="102" y="300"/>
                  </a:lnTo>
                  <a:lnTo>
                    <a:pt x="104" y="298"/>
                  </a:lnTo>
                  <a:lnTo>
                    <a:pt x="106" y="298"/>
                  </a:lnTo>
                  <a:lnTo>
                    <a:pt x="114" y="298"/>
                  </a:lnTo>
                  <a:lnTo>
                    <a:pt x="115" y="297"/>
                  </a:lnTo>
                  <a:lnTo>
                    <a:pt x="128" y="290"/>
                  </a:lnTo>
                  <a:lnTo>
                    <a:pt x="132" y="283"/>
                  </a:lnTo>
                  <a:lnTo>
                    <a:pt x="139" y="286"/>
                  </a:lnTo>
                  <a:lnTo>
                    <a:pt x="141" y="287"/>
                  </a:lnTo>
                  <a:lnTo>
                    <a:pt x="144" y="280"/>
                  </a:lnTo>
                  <a:lnTo>
                    <a:pt x="152" y="283"/>
                  </a:lnTo>
                  <a:lnTo>
                    <a:pt x="154" y="279"/>
                  </a:lnTo>
                  <a:lnTo>
                    <a:pt x="154" y="278"/>
                  </a:lnTo>
                  <a:lnTo>
                    <a:pt x="159" y="272"/>
                  </a:lnTo>
                  <a:lnTo>
                    <a:pt x="159" y="278"/>
                  </a:lnTo>
                  <a:lnTo>
                    <a:pt x="159" y="283"/>
                  </a:lnTo>
                  <a:lnTo>
                    <a:pt x="166" y="287"/>
                  </a:lnTo>
                  <a:lnTo>
                    <a:pt x="173" y="287"/>
                  </a:lnTo>
                  <a:lnTo>
                    <a:pt x="179" y="282"/>
                  </a:lnTo>
                  <a:lnTo>
                    <a:pt x="188" y="278"/>
                  </a:lnTo>
                  <a:lnTo>
                    <a:pt x="189" y="274"/>
                  </a:lnTo>
                  <a:lnTo>
                    <a:pt x="192" y="275"/>
                  </a:lnTo>
                  <a:lnTo>
                    <a:pt x="193" y="278"/>
                  </a:lnTo>
                  <a:lnTo>
                    <a:pt x="189" y="282"/>
                  </a:lnTo>
                  <a:lnTo>
                    <a:pt x="182" y="287"/>
                  </a:lnTo>
                  <a:lnTo>
                    <a:pt x="189" y="291"/>
                  </a:lnTo>
                  <a:lnTo>
                    <a:pt x="194" y="291"/>
                  </a:lnTo>
                  <a:lnTo>
                    <a:pt x="196" y="290"/>
                  </a:lnTo>
                  <a:lnTo>
                    <a:pt x="197" y="290"/>
                  </a:lnTo>
                  <a:lnTo>
                    <a:pt x="201" y="289"/>
                  </a:lnTo>
                  <a:lnTo>
                    <a:pt x="208" y="285"/>
                  </a:lnTo>
                  <a:lnTo>
                    <a:pt x="208" y="291"/>
                  </a:lnTo>
                  <a:lnTo>
                    <a:pt x="209" y="294"/>
                  </a:lnTo>
                  <a:lnTo>
                    <a:pt x="228" y="306"/>
                  </a:lnTo>
                  <a:lnTo>
                    <a:pt x="238" y="308"/>
                  </a:lnTo>
                  <a:lnTo>
                    <a:pt x="238" y="304"/>
                  </a:lnTo>
                  <a:lnTo>
                    <a:pt x="248" y="301"/>
                  </a:lnTo>
                  <a:lnTo>
                    <a:pt x="249" y="298"/>
                  </a:lnTo>
                  <a:lnTo>
                    <a:pt x="249" y="295"/>
                  </a:lnTo>
                  <a:lnTo>
                    <a:pt x="250" y="286"/>
                  </a:lnTo>
                  <a:lnTo>
                    <a:pt x="245" y="285"/>
                  </a:lnTo>
                  <a:lnTo>
                    <a:pt x="245" y="279"/>
                  </a:lnTo>
                  <a:lnTo>
                    <a:pt x="252" y="282"/>
                  </a:lnTo>
                  <a:lnTo>
                    <a:pt x="250" y="275"/>
                  </a:lnTo>
                  <a:lnTo>
                    <a:pt x="249" y="272"/>
                  </a:lnTo>
                  <a:lnTo>
                    <a:pt x="249" y="268"/>
                  </a:lnTo>
                  <a:lnTo>
                    <a:pt x="248" y="267"/>
                  </a:lnTo>
                  <a:lnTo>
                    <a:pt x="252" y="267"/>
                  </a:lnTo>
                  <a:lnTo>
                    <a:pt x="253" y="263"/>
                  </a:lnTo>
                  <a:lnTo>
                    <a:pt x="257" y="261"/>
                  </a:lnTo>
                  <a:lnTo>
                    <a:pt x="257" y="265"/>
                  </a:lnTo>
                  <a:lnTo>
                    <a:pt x="257" y="272"/>
                  </a:lnTo>
                  <a:lnTo>
                    <a:pt x="261" y="270"/>
                  </a:lnTo>
                  <a:lnTo>
                    <a:pt x="264" y="267"/>
                  </a:lnTo>
                  <a:lnTo>
                    <a:pt x="265" y="265"/>
                  </a:lnTo>
                  <a:lnTo>
                    <a:pt x="267" y="265"/>
                  </a:lnTo>
                  <a:lnTo>
                    <a:pt x="269" y="256"/>
                  </a:lnTo>
                  <a:lnTo>
                    <a:pt x="276" y="249"/>
                  </a:lnTo>
                  <a:lnTo>
                    <a:pt x="278" y="244"/>
                  </a:lnTo>
                  <a:lnTo>
                    <a:pt x="280" y="234"/>
                  </a:lnTo>
                  <a:lnTo>
                    <a:pt x="286" y="233"/>
                  </a:lnTo>
                  <a:lnTo>
                    <a:pt x="286" y="234"/>
                  </a:lnTo>
                  <a:lnTo>
                    <a:pt x="284" y="240"/>
                  </a:lnTo>
                  <a:lnTo>
                    <a:pt x="283" y="241"/>
                  </a:lnTo>
                  <a:lnTo>
                    <a:pt x="278" y="255"/>
                  </a:lnTo>
                  <a:lnTo>
                    <a:pt x="272" y="265"/>
                  </a:lnTo>
                  <a:lnTo>
                    <a:pt x="271" y="268"/>
                  </a:lnTo>
                  <a:lnTo>
                    <a:pt x="267" y="271"/>
                  </a:lnTo>
                  <a:lnTo>
                    <a:pt x="263" y="275"/>
                  </a:lnTo>
                  <a:lnTo>
                    <a:pt x="260" y="276"/>
                  </a:lnTo>
                  <a:lnTo>
                    <a:pt x="257" y="280"/>
                  </a:lnTo>
                  <a:lnTo>
                    <a:pt x="257" y="282"/>
                  </a:lnTo>
                  <a:lnTo>
                    <a:pt x="258" y="285"/>
                  </a:lnTo>
                  <a:lnTo>
                    <a:pt x="260" y="285"/>
                  </a:lnTo>
                  <a:lnTo>
                    <a:pt x="267" y="289"/>
                  </a:lnTo>
                  <a:lnTo>
                    <a:pt x="268" y="290"/>
                  </a:lnTo>
                  <a:lnTo>
                    <a:pt x="271" y="294"/>
                  </a:lnTo>
                  <a:lnTo>
                    <a:pt x="273" y="294"/>
                  </a:lnTo>
                  <a:lnTo>
                    <a:pt x="283" y="294"/>
                  </a:lnTo>
                  <a:lnTo>
                    <a:pt x="291" y="300"/>
                  </a:lnTo>
                  <a:lnTo>
                    <a:pt x="293" y="300"/>
                  </a:lnTo>
                  <a:lnTo>
                    <a:pt x="294" y="300"/>
                  </a:lnTo>
                  <a:lnTo>
                    <a:pt x="301" y="304"/>
                  </a:lnTo>
                  <a:lnTo>
                    <a:pt x="306" y="301"/>
                  </a:lnTo>
                  <a:lnTo>
                    <a:pt x="313" y="295"/>
                  </a:lnTo>
                  <a:lnTo>
                    <a:pt x="318" y="291"/>
                  </a:lnTo>
                  <a:lnTo>
                    <a:pt x="318" y="290"/>
                  </a:lnTo>
                  <a:lnTo>
                    <a:pt x="322" y="286"/>
                  </a:lnTo>
                  <a:lnTo>
                    <a:pt x="324" y="286"/>
                  </a:lnTo>
                  <a:lnTo>
                    <a:pt x="325" y="283"/>
                  </a:lnTo>
                  <a:lnTo>
                    <a:pt x="332" y="278"/>
                  </a:lnTo>
                  <a:lnTo>
                    <a:pt x="332" y="280"/>
                  </a:lnTo>
                  <a:lnTo>
                    <a:pt x="332" y="283"/>
                  </a:lnTo>
                  <a:lnTo>
                    <a:pt x="328" y="286"/>
                  </a:lnTo>
                  <a:lnTo>
                    <a:pt x="325" y="290"/>
                  </a:lnTo>
                  <a:lnTo>
                    <a:pt x="325" y="291"/>
                  </a:lnTo>
                  <a:lnTo>
                    <a:pt x="324" y="294"/>
                  </a:lnTo>
                  <a:lnTo>
                    <a:pt x="329" y="297"/>
                  </a:lnTo>
                  <a:lnTo>
                    <a:pt x="328" y="297"/>
                  </a:lnTo>
                  <a:lnTo>
                    <a:pt x="322" y="298"/>
                  </a:lnTo>
                  <a:lnTo>
                    <a:pt x="317" y="298"/>
                  </a:lnTo>
                  <a:lnTo>
                    <a:pt x="310" y="304"/>
                  </a:lnTo>
                  <a:lnTo>
                    <a:pt x="306" y="306"/>
                  </a:lnTo>
                  <a:lnTo>
                    <a:pt x="305" y="308"/>
                  </a:lnTo>
                  <a:lnTo>
                    <a:pt x="299" y="308"/>
                  </a:lnTo>
                  <a:lnTo>
                    <a:pt x="298" y="308"/>
                  </a:lnTo>
                  <a:lnTo>
                    <a:pt x="299" y="315"/>
                  </a:lnTo>
                  <a:lnTo>
                    <a:pt x="302" y="316"/>
                  </a:lnTo>
                  <a:lnTo>
                    <a:pt x="303" y="317"/>
                  </a:lnTo>
                  <a:lnTo>
                    <a:pt x="310" y="312"/>
                  </a:lnTo>
                  <a:lnTo>
                    <a:pt x="312" y="312"/>
                  </a:lnTo>
                  <a:lnTo>
                    <a:pt x="314" y="309"/>
                  </a:lnTo>
                  <a:lnTo>
                    <a:pt x="317" y="310"/>
                  </a:lnTo>
                  <a:lnTo>
                    <a:pt x="327" y="312"/>
                  </a:lnTo>
                  <a:lnTo>
                    <a:pt x="328" y="308"/>
                  </a:lnTo>
                  <a:lnTo>
                    <a:pt x="333" y="304"/>
                  </a:lnTo>
                  <a:lnTo>
                    <a:pt x="336" y="302"/>
                  </a:lnTo>
                  <a:lnTo>
                    <a:pt x="337" y="304"/>
                  </a:lnTo>
                  <a:lnTo>
                    <a:pt x="343" y="308"/>
                  </a:lnTo>
                  <a:lnTo>
                    <a:pt x="346" y="309"/>
                  </a:lnTo>
                  <a:lnTo>
                    <a:pt x="348" y="308"/>
                  </a:lnTo>
                  <a:lnTo>
                    <a:pt x="351" y="308"/>
                  </a:lnTo>
                  <a:lnTo>
                    <a:pt x="355" y="306"/>
                  </a:lnTo>
                  <a:lnTo>
                    <a:pt x="358" y="305"/>
                  </a:lnTo>
                  <a:lnTo>
                    <a:pt x="357" y="304"/>
                  </a:lnTo>
                  <a:lnTo>
                    <a:pt x="355" y="304"/>
                  </a:lnTo>
                  <a:lnTo>
                    <a:pt x="354" y="301"/>
                  </a:lnTo>
                  <a:lnTo>
                    <a:pt x="352" y="298"/>
                  </a:lnTo>
                  <a:lnTo>
                    <a:pt x="352" y="295"/>
                  </a:lnTo>
                  <a:lnTo>
                    <a:pt x="351" y="283"/>
                  </a:lnTo>
                  <a:lnTo>
                    <a:pt x="343" y="274"/>
                  </a:lnTo>
                  <a:lnTo>
                    <a:pt x="343" y="271"/>
                  </a:lnTo>
                  <a:lnTo>
                    <a:pt x="344" y="270"/>
                  </a:lnTo>
                  <a:lnTo>
                    <a:pt x="354" y="264"/>
                  </a:lnTo>
                  <a:lnTo>
                    <a:pt x="357" y="257"/>
                  </a:lnTo>
                  <a:lnTo>
                    <a:pt x="352" y="253"/>
                  </a:lnTo>
                  <a:lnTo>
                    <a:pt x="351" y="252"/>
                  </a:lnTo>
                  <a:lnTo>
                    <a:pt x="350" y="252"/>
                  </a:lnTo>
                  <a:lnTo>
                    <a:pt x="351" y="248"/>
                  </a:lnTo>
                  <a:lnTo>
                    <a:pt x="351" y="246"/>
                  </a:lnTo>
                  <a:lnTo>
                    <a:pt x="351" y="245"/>
                  </a:lnTo>
                  <a:lnTo>
                    <a:pt x="355" y="248"/>
                  </a:lnTo>
                  <a:lnTo>
                    <a:pt x="355" y="249"/>
                  </a:lnTo>
                  <a:lnTo>
                    <a:pt x="359" y="250"/>
                  </a:lnTo>
                  <a:lnTo>
                    <a:pt x="361" y="249"/>
                  </a:lnTo>
                  <a:lnTo>
                    <a:pt x="362" y="249"/>
                  </a:lnTo>
                  <a:lnTo>
                    <a:pt x="370" y="244"/>
                  </a:lnTo>
                  <a:lnTo>
                    <a:pt x="370" y="240"/>
                  </a:lnTo>
                  <a:lnTo>
                    <a:pt x="370" y="235"/>
                  </a:lnTo>
                  <a:lnTo>
                    <a:pt x="373" y="235"/>
                  </a:lnTo>
                  <a:lnTo>
                    <a:pt x="376" y="234"/>
                  </a:lnTo>
                  <a:lnTo>
                    <a:pt x="380" y="234"/>
                  </a:lnTo>
                  <a:lnTo>
                    <a:pt x="392" y="226"/>
                  </a:lnTo>
                  <a:lnTo>
                    <a:pt x="393" y="227"/>
                  </a:lnTo>
                  <a:lnTo>
                    <a:pt x="393" y="229"/>
                  </a:lnTo>
                  <a:lnTo>
                    <a:pt x="389" y="233"/>
                  </a:lnTo>
                  <a:lnTo>
                    <a:pt x="381" y="238"/>
                  </a:lnTo>
                  <a:lnTo>
                    <a:pt x="377" y="246"/>
                  </a:lnTo>
                  <a:lnTo>
                    <a:pt x="369" y="249"/>
                  </a:lnTo>
                  <a:lnTo>
                    <a:pt x="365" y="257"/>
                  </a:lnTo>
                  <a:lnTo>
                    <a:pt x="362" y="265"/>
                  </a:lnTo>
                  <a:lnTo>
                    <a:pt x="359" y="267"/>
                  </a:lnTo>
                  <a:lnTo>
                    <a:pt x="351" y="272"/>
                  </a:lnTo>
                  <a:lnTo>
                    <a:pt x="352" y="274"/>
                  </a:lnTo>
                  <a:lnTo>
                    <a:pt x="359" y="282"/>
                  </a:lnTo>
                  <a:lnTo>
                    <a:pt x="358" y="297"/>
                  </a:lnTo>
                  <a:lnTo>
                    <a:pt x="361" y="300"/>
                  </a:lnTo>
                  <a:lnTo>
                    <a:pt x="365" y="300"/>
                  </a:lnTo>
                  <a:lnTo>
                    <a:pt x="374" y="298"/>
                  </a:lnTo>
                  <a:lnTo>
                    <a:pt x="387" y="298"/>
                  </a:lnTo>
                  <a:lnTo>
                    <a:pt x="391" y="294"/>
                  </a:lnTo>
                  <a:lnTo>
                    <a:pt x="396" y="294"/>
                  </a:lnTo>
                  <a:lnTo>
                    <a:pt x="399" y="298"/>
                  </a:lnTo>
                  <a:lnTo>
                    <a:pt x="393" y="300"/>
                  </a:lnTo>
                  <a:lnTo>
                    <a:pt x="388" y="305"/>
                  </a:lnTo>
                  <a:lnTo>
                    <a:pt x="385" y="306"/>
                  </a:lnTo>
                  <a:lnTo>
                    <a:pt x="378" y="305"/>
                  </a:lnTo>
                  <a:lnTo>
                    <a:pt x="369" y="308"/>
                  </a:lnTo>
                  <a:lnTo>
                    <a:pt x="366" y="308"/>
                  </a:lnTo>
                  <a:lnTo>
                    <a:pt x="358" y="312"/>
                  </a:lnTo>
                  <a:lnTo>
                    <a:pt x="354" y="313"/>
                  </a:lnTo>
                  <a:lnTo>
                    <a:pt x="354" y="315"/>
                  </a:lnTo>
                  <a:lnTo>
                    <a:pt x="357" y="316"/>
                  </a:lnTo>
                  <a:lnTo>
                    <a:pt x="362" y="321"/>
                  </a:lnTo>
                  <a:lnTo>
                    <a:pt x="365" y="328"/>
                  </a:lnTo>
                  <a:lnTo>
                    <a:pt x="358" y="328"/>
                  </a:lnTo>
                  <a:lnTo>
                    <a:pt x="357" y="325"/>
                  </a:lnTo>
                  <a:lnTo>
                    <a:pt x="352" y="321"/>
                  </a:lnTo>
                  <a:lnTo>
                    <a:pt x="351" y="320"/>
                  </a:lnTo>
                  <a:lnTo>
                    <a:pt x="350" y="319"/>
                  </a:lnTo>
                  <a:lnTo>
                    <a:pt x="347" y="317"/>
                  </a:lnTo>
                  <a:lnTo>
                    <a:pt x="344" y="317"/>
                  </a:lnTo>
                  <a:lnTo>
                    <a:pt x="342" y="316"/>
                  </a:lnTo>
                  <a:lnTo>
                    <a:pt x="337" y="315"/>
                  </a:lnTo>
                  <a:lnTo>
                    <a:pt x="331" y="321"/>
                  </a:lnTo>
                  <a:lnTo>
                    <a:pt x="328" y="321"/>
                  </a:lnTo>
                  <a:lnTo>
                    <a:pt x="313" y="320"/>
                  </a:lnTo>
                  <a:lnTo>
                    <a:pt x="310" y="321"/>
                  </a:lnTo>
                  <a:lnTo>
                    <a:pt x="308" y="324"/>
                  </a:lnTo>
                  <a:lnTo>
                    <a:pt x="309" y="331"/>
                  </a:lnTo>
                  <a:lnTo>
                    <a:pt x="309" y="332"/>
                  </a:lnTo>
                  <a:lnTo>
                    <a:pt x="308" y="334"/>
                  </a:lnTo>
                  <a:lnTo>
                    <a:pt x="309" y="336"/>
                  </a:lnTo>
                  <a:lnTo>
                    <a:pt x="310" y="342"/>
                  </a:lnTo>
                  <a:lnTo>
                    <a:pt x="313" y="355"/>
                  </a:lnTo>
                  <a:lnTo>
                    <a:pt x="317" y="360"/>
                  </a:lnTo>
                  <a:lnTo>
                    <a:pt x="325" y="364"/>
                  </a:lnTo>
                  <a:lnTo>
                    <a:pt x="325" y="365"/>
                  </a:lnTo>
                  <a:lnTo>
                    <a:pt x="325" y="369"/>
                  </a:lnTo>
                  <a:lnTo>
                    <a:pt x="322" y="375"/>
                  </a:lnTo>
                  <a:lnTo>
                    <a:pt x="321" y="375"/>
                  </a:lnTo>
                  <a:lnTo>
                    <a:pt x="320" y="376"/>
                  </a:lnTo>
                  <a:lnTo>
                    <a:pt x="313" y="384"/>
                  </a:lnTo>
                  <a:lnTo>
                    <a:pt x="313" y="381"/>
                  </a:lnTo>
                  <a:lnTo>
                    <a:pt x="314" y="377"/>
                  </a:lnTo>
                  <a:lnTo>
                    <a:pt x="317" y="372"/>
                  </a:lnTo>
                  <a:lnTo>
                    <a:pt x="317" y="366"/>
                  </a:lnTo>
                  <a:lnTo>
                    <a:pt x="310" y="362"/>
                  </a:lnTo>
                  <a:lnTo>
                    <a:pt x="305" y="354"/>
                  </a:lnTo>
                  <a:lnTo>
                    <a:pt x="299" y="358"/>
                  </a:lnTo>
                  <a:lnTo>
                    <a:pt x="294" y="362"/>
                  </a:lnTo>
                  <a:lnTo>
                    <a:pt x="286" y="365"/>
                  </a:lnTo>
                  <a:lnTo>
                    <a:pt x="283" y="370"/>
                  </a:lnTo>
                  <a:lnTo>
                    <a:pt x="279" y="372"/>
                  </a:lnTo>
                  <a:lnTo>
                    <a:pt x="283" y="362"/>
                  </a:lnTo>
                  <a:lnTo>
                    <a:pt x="287" y="358"/>
                  </a:lnTo>
                  <a:lnTo>
                    <a:pt x="299" y="351"/>
                  </a:lnTo>
                  <a:lnTo>
                    <a:pt x="302" y="347"/>
                  </a:lnTo>
                  <a:lnTo>
                    <a:pt x="302" y="340"/>
                  </a:lnTo>
                  <a:lnTo>
                    <a:pt x="302" y="339"/>
                  </a:lnTo>
                  <a:lnTo>
                    <a:pt x="301" y="334"/>
                  </a:lnTo>
                  <a:lnTo>
                    <a:pt x="299" y="327"/>
                  </a:lnTo>
                  <a:lnTo>
                    <a:pt x="298" y="327"/>
                  </a:lnTo>
                  <a:lnTo>
                    <a:pt x="297" y="327"/>
                  </a:lnTo>
                  <a:lnTo>
                    <a:pt x="291" y="327"/>
                  </a:lnTo>
                  <a:lnTo>
                    <a:pt x="288" y="321"/>
                  </a:lnTo>
                  <a:lnTo>
                    <a:pt x="287" y="320"/>
                  </a:lnTo>
                  <a:lnTo>
                    <a:pt x="288" y="313"/>
                  </a:lnTo>
                  <a:lnTo>
                    <a:pt x="283" y="306"/>
                  </a:lnTo>
                  <a:lnTo>
                    <a:pt x="278" y="305"/>
                  </a:lnTo>
                  <a:lnTo>
                    <a:pt x="275" y="305"/>
                  </a:lnTo>
                  <a:lnTo>
                    <a:pt x="272" y="305"/>
                  </a:lnTo>
                  <a:lnTo>
                    <a:pt x="269" y="304"/>
                  </a:lnTo>
                  <a:lnTo>
                    <a:pt x="264" y="300"/>
                  </a:lnTo>
                  <a:lnTo>
                    <a:pt x="261" y="297"/>
                  </a:lnTo>
                  <a:lnTo>
                    <a:pt x="260" y="300"/>
                  </a:lnTo>
                  <a:lnTo>
                    <a:pt x="253" y="313"/>
                  </a:lnTo>
                  <a:lnTo>
                    <a:pt x="252" y="317"/>
                  </a:lnTo>
                  <a:lnTo>
                    <a:pt x="250" y="315"/>
                  </a:lnTo>
                  <a:lnTo>
                    <a:pt x="246" y="312"/>
                  </a:lnTo>
                  <a:lnTo>
                    <a:pt x="239" y="317"/>
                  </a:lnTo>
                  <a:lnTo>
                    <a:pt x="233" y="321"/>
                  </a:lnTo>
                  <a:lnTo>
                    <a:pt x="231" y="327"/>
                  </a:lnTo>
                  <a:lnTo>
                    <a:pt x="227" y="332"/>
                  </a:lnTo>
                  <a:lnTo>
                    <a:pt x="226" y="332"/>
                  </a:lnTo>
                  <a:lnTo>
                    <a:pt x="222" y="331"/>
                  </a:lnTo>
                  <a:lnTo>
                    <a:pt x="226" y="321"/>
                  </a:lnTo>
                  <a:lnTo>
                    <a:pt x="227" y="320"/>
                  </a:lnTo>
                  <a:lnTo>
                    <a:pt x="219" y="319"/>
                  </a:lnTo>
                  <a:lnTo>
                    <a:pt x="218" y="321"/>
                  </a:lnTo>
                  <a:lnTo>
                    <a:pt x="213" y="325"/>
                  </a:lnTo>
                  <a:lnTo>
                    <a:pt x="211" y="323"/>
                  </a:lnTo>
                  <a:lnTo>
                    <a:pt x="212" y="321"/>
                  </a:lnTo>
                  <a:lnTo>
                    <a:pt x="215" y="317"/>
                  </a:lnTo>
                  <a:lnTo>
                    <a:pt x="216" y="315"/>
                  </a:lnTo>
                  <a:lnTo>
                    <a:pt x="215" y="309"/>
                  </a:lnTo>
                  <a:lnTo>
                    <a:pt x="209" y="308"/>
                  </a:lnTo>
                  <a:lnTo>
                    <a:pt x="205" y="308"/>
                  </a:lnTo>
                  <a:lnTo>
                    <a:pt x="201" y="305"/>
                  </a:lnTo>
                  <a:lnTo>
                    <a:pt x="198" y="304"/>
                  </a:lnTo>
                  <a:lnTo>
                    <a:pt x="196" y="302"/>
                  </a:lnTo>
                  <a:lnTo>
                    <a:pt x="186" y="302"/>
                  </a:lnTo>
                  <a:lnTo>
                    <a:pt x="183" y="302"/>
                  </a:lnTo>
                  <a:lnTo>
                    <a:pt x="177" y="298"/>
                  </a:lnTo>
                  <a:lnTo>
                    <a:pt x="175" y="297"/>
                  </a:lnTo>
                  <a:lnTo>
                    <a:pt x="166" y="294"/>
                  </a:lnTo>
                  <a:lnTo>
                    <a:pt x="162" y="300"/>
                  </a:lnTo>
                  <a:lnTo>
                    <a:pt x="162" y="302"/>
                  </a:lnTo>
                  <a:lnTo>
                    <a:pt x="160" y="302"/>
                  </a:lnTo>
                  <a:lnTo>
                    <a:pt x="158" y="304"/>
                  </a:lnTo>
                  <a:lnTo>
                    <a:pt x="155" y="309"/>
                  </a:lnTo>
                  <a:lnTo>
                    <a:pt x="151" y="310"/>
                  </a:lnTo>
                  <a:lnTo>
                    <a:pt x="151" y="308"/>
                  </a:lnTo>
                  <a:lnTo>
                    <a:pt x="154" y="304"/>
                  </a:lnTo>
                  <a:lnTo>
                    <a:pt x="155" y="297"/>
                  </a:lnTo>
                  <a:lnTo>
                    <a:pt x="151" y="295"/>
                  </a:lnTo>
                  <a:lnTo>
                    <a:pt x="149" y="298"/>
                  </a:lnTo>
                  <a:lnTo>
                    <a:pt x="140" y="300"/>
                  </a:lnTo>
                  <a:lnTo>
                    <a:pt x="139" y="300"/>
                  </a:lnTo>
                  <a:lnTo>
                    <a:pt x="136" y="297"/>
                  </a:lnTo>
                  <a:lnTo>
                    <a:pt x="132" y="301"/>
                  </a:lnTo>
                  <a:lnTo>
                    <a:pt x="133" y="304"/>
                  </a:lnTo>
                  <a:lnTo>
                    <a:pt x="134" y="305"/>
                  </a:lnTo>
                  <a:lnTo>
                    <a:pt x="132" y="306"/>
                  </a:lnTo>
                  <a:lnTo>
                    <a:pt x="130" y="305"/>
                  </a:lnTo>
                  <a:lnTo>
                    <a:pt x="126" y="302"/>
                  </a:lnTo>
                  <a:lnTo>
                    <a:pt x="125" y="302"/>
                  </a:lnTo>
                  <a:lnTo>
                    <a:pt x="121" y="304"/>
                  </a:lnTo>
                  <a:lnTo>
                    <a:pt x="118" y="305"/>
                  </a:lnTo>
                  <a:lnTo>
                    <a:pt x="113" y="306"/>
                  </a:lnTo>
                  <a:lnTo>
                    <a:pt x="111" y="306"/>
                  </a:lnTo>
                  <a:lnTo>
                    <a:pt x="111" y="312"/>
                  </a:lnTo>
                  <a:lnTo>
                    <a:pt x="109" y="321"/>
                  </a:lnTo>
                  <a:lnTo>
                    <a:pt x="107" y="321"/>
                  </a:lnTo>
                  <a:lnTo>
                    <a:pt x="106" y="321"/>
                  </a:lnTo>
                  <a:lnTo>
                    <a:pt x="106" y="315"/>
                  </a:lnTo>
                  <a:lnTo>
                    <a:pt x="106" y="312"/>
                  </a:lnTo>
                  <a:lnTo>
                    <a:pt x="102" y="313"/>
                  </a:lnTo>
                  <a:lnTo>
                    <a:pt x="91" y="309"/>
                  </a:lnTo>
                  <a:lnTo>
                    <a:pt x="88" y="302"/>
                  </a:lnTo>
                  <a:lnTo>
                    <a:pt x="85" y="301"/>
                  </a:lnTo>
                  <a:lnTo>
                    <a:pt x="84" y="300"/>
                  </a:lnTo>
                  <a:lnTo>
                    <a:pt x="83" y="300"/>
                  </a:lnTo>
                  <a:lnTo>
                    <a:pt x="74" y="295"/>
                  </a:lnTo>
                  <a:lnTo>
                    <a:pt x="72" y="294"/>
                  </a:lnTo>
                  <a:lnTo>
                    <a:pt x="70" y="293"/>
                  </a:lnTo>
                  <a:lnTo>
                    <a:pt x="59" y="297"/>
                  </a:lnTo>
                  <a:lnTo>
                    <a:pt x="57" y="297"/>
                  </a:lnTo>
                  <a:lnTo>
                    <a:pt x="53" y="300"/>
                  </a:lnTo>
                  <a:lnTo>
                    <a:pt x="53" y="301"/>
                  </a:lnTo>
                  <a:lnTo>
                    <a:pt x="54" y="305"/>
                  </a:lnTo>
                  <a:lnTo>
                    <a:pt x="53" y="316"/>
                  </a:lnTo>
                  <a:lnTo>
                    <a:pt x="53" y="319"/>
                  </a:lnTo>
                  <a:lnTo>
                    <a:pt x="55" y="320"/>
                  </a:lnTo>
                  <a:lnTo>
                    <a:pt x="59" y="317"/>
                  </a:lnTo>
                  <a:lnTo>
                    <a:pt x="69" y="316"/>
                  </a:lnTo>
                  <a:lnTo>
                    <a:pt x="70" y="317"/>
                  </a:lnTo>
                  <a:lnTo>
                    <a:pt x="70" y="319"/>
                  </a:lnTo>
                  <a:lnTo>
                    <a:pt x="70" y="321"/>
                  </a:lnTo>
                  <a:lnTo>
                    <a:pt x="72" y="321"/>
                  </a:lnTo>
                  <a:lnTo>
                    <a:pt x="72" y="323"/>
                  </a:lnTo>
                  <a:lnTo>
                    <a:pt x="77" y="323"/>
                  </a:lnTo>
                  <a:lnTo>
                    <a:pt x="77" y="325"/>
                  </a:lnTo>
                  <a:lnTo>
                    <a:pt x="68" y="325"/>
                  </a:lnTo>
                  <a:lnTo>
                    <a:pt x="66" y="325"/>
                  </a:lnTo>
                  <a:lnTo>
                    <a:pt x="62" y="325"/>
                  </a:lnTo>
                  <a:lnTo>
                    <a:pt x="62" y="328"/>
                  </a:lnTo>
                  <a:lnTo>
                    <a:pt x="62" y="331"/>
                  </a:lnTo>
                  <a:lnTo>
                    <a:pt x="61" y="331"/>
                  </a:lnTo>
                  <a:lnTo>
                    <a:pt x="59" y="332"/>
                  </a:lnTo>
                  <a:lnTo>
                    <a:pt x="58" y="328"/>
                  </a:lnTo>
                  <a:lnTo>
                    <a:pt x="47" y="323"/>
                  </a:lnTo>
                  <a:lnTo>
                    <a:pt x="47" y="328"/>
                  </a:lnTo>
                  <a:lnTo>
                    <a:pt x="51" y="335"/>
                  </a:lnTo>
                  <a:lnTo>
                    <a:pt x="50" y="346"/>
                  </a:lnTo>
                  <a:lnTo>
                    <a:pt x="49" y="353"/>
                  </a:lnTo>
                  <a:lnTo>
                    <a:pt x="49" y="354"/>
                  </a:lnTo>
                  <a:lnTo>
                    <a:pt x="54" y="358"/>
                  </a:lnTo>
                  <a:lnTo>
                    <a:pt x="55" y="358"/>
                  </a:lnTo>
                  <a:lnTo>
                    <a:pt x="57" y="358"/>
                  </a:lnTo>
                  <a:lnTo>
                    <a:pt x="61" y="357"/>
                  </a:lnTo>
                  <a:lnTo>
                    <a:pt x="65" y="354"/>
                  </a:lnTo>
                  <a:lnTo>
                    <a:pt x="68" y="361"/>
                  </a:lnTo>
                  <a:lnTo>
                    <a:pt x="73" y="362"/>
                  </a:lnTo>
                  <a:lnTo>
                    <a:pt x="79" y="364"/>
                  </a:lnTo>
                  <a:lnTo>
                    <a:pt x="84" y="360"/>
                  </a:lnTo>
                  <a:lnTo>
                    <a:pt x="88" y="350"/>
                  </a:lnTo>
                  <a:lnTo>
                    <a:pt x="91" y="350"/>
                  </a:lnTo>
                  <a:lnTo>
                    <a:pt x="100" y="350"/>
                  </a:lnTo>
                  <a:lnTo>
                    <a:pt x="107" y="345"/>
                  </a:lnTo>
                  <a:lnTo>
                    <a:pt x="111" y="346"/>
                  </a:lnTo>
                  <a:lnTo>
                    <a:pt x="106" y="351"/>
                  </a:lnTo>
                  <a:lnTo>
                    <a:pt x="110" y="354"/>
                  </a:lnTo>
                  <a:lnTo>
                    <a:pt x="113" y="354"/>
                  </a:lnTo>
                  <a:lnTo>
                    <a:pt x="117" y="355"/>
                  </a:lnTo>
                  <a:lnTo>
                    <a:pt x="118" y="355"/>
                  </a:lnTo>
                  <a:lnTo>
                    <a:pt x="118" y="357"/>
                  </a:lnTo>
                  <a:lnTo>
                    <a:pt x="117" y="358"/>
                  </a:lnTo>
                  <a:lnTo>
                    <a:pt x="110" y="358"/>
                  </a:lnTo>
                  <a:lnTo>
                    <a:pt x="106" y="360"/>
                  </a:lnTo>
                  <a:lnTo>
                    <a:pt x="102" y="355"/>
                  </a:lnTo>
                  <a:lnTo>
                    <a:pt x="92" y="355"/>
                  </a:lnTo>
                  <a:lnTo>
                    <a:pt x="91" y="355"/>
                  </a:lnTo>
                  <a:lnTo>
                    <a:pt x="91" y="355"/>
                  </a:lnTo>
                  <a:lnTo>
                    <a:pt x="88" y="360"/>
                  </a:lnTo>
                  <a:lnTo>
                    <a:pt x="91" y="366"/>
                  </a:lnTo>
                  <a:lnTo>
                    <a:pt x="85" y="368"/>
                  </a:lnTo>
                  <a:lnTo>
                    <a:pt x="80" y="369"/>
                  </a:lnTo>
                  <a:lnTo>
                    <a:pt x="79" y="370"/>
                  </a:lnTo>
                  <a:lnTo>
                    <a:pt x="73" y="377"/>
                  </a:lnTo>
                  <a:lnTo>
                    <a:pt x="79" y="383"/>
                  </a:lnTo>
                  <a:lnTo>
                    <a:pt x="83" y="381"/>
                  </a:lnTo>
                  <a:lnTo>
                    <a:pt x="88" y="391"/>
                  </a:lnTo>
                  <a:lnTo>
                    <a:pt x="91" y="394"/>
                  </a:lnTo>
                  <a:lnTo>
                    <a:pt x="92" y="396"/>
                  </a:lnTo>
                  <a:lnTo>
                    <a:pt x="94" y="406"/>
                  </a:lnTo>
                  <a:lnTo>
                    <a:pt x="91" y="407"/>
                  </a:lnTo>
                  <a:lnTo>
                    <a:pt x="87" y="399"/>
                  </a:lnTo>
                  <a:lnTo>
                    <a:pt x="85" y="399"/>
                  </a:lnTo>
                  <a:lnTo>
                    <a:pt x="87" y="410"/>
                  </a:lnTo>
                  <a:lnTo>
                    <a:pt x="79" y="405"/>
                  </a:lnTo>
                  <a:lnTo>
                    <a:pt x="79" y="390"/>
                  </a:lnTo>
                  <a:lnTo>
                    <a:pt x="68" y="384"/>
                  </a:lnTo>
                  <a:lnTo>
                    <a:pt x="64" y="379"/>
                  </a:lnTo>
                  <a:lnTo>
                    <a:pt x="58" y="375"/>
                  </a:lnTo>
                  <a:lnTo>
                    <a:pt x="53" y="373"/>
                  </a:lnTo>
                  <a:lnTo>
                    <a:pt x="44" y="360"/>
                  </a:lnTo>
                  <a:lnTo>
                    <a:pt x="39" y="361"/>
                  </a:lnTo>
                  <a:lnTo>
                    <a:pt x="38" y="361"/>
                  </a:lnTo>
                  <a:lnTo>
                    <a:pt x="34" y="362"/>
                  </a:lnTo>
                  <a:lnTo>
                    <a:pt x="40" y="369"/>
                  </a:lnTo>
                  <a:lnTo>
                    <a:pt x="43" y="372"/>
                  </a:lnTo>
                  <a:lnTo>
                    <a:pt x="46" y="379"/>
                  </a:lnTo>
                  <a:lnTo>
                    <a:pt x="50" y="384"/>
                  </a:lnTo>
                  <a:lnTo>
                    <a:pt x="57" y="385"/>
                  </a:lnTo>
                  <a:lnTo>
                    <a:pt x="61" y="388"/>
                  </a:lnTo>
                  <a:lnTo>
                    <a:pt x="61" y="391"/>
                  </a:lnTo>
                  <a:lnTo>
                    <a:pt x="55" y="391"/>
                  </a:lnTo>
                  <a:lnTo>
                    <a:pt x="62" y="403"/>
                  </a:lnTo>
                  <a:lnTo>
                    <a:pt x="64" y="406"/>
                  </a:lnTo>
                  <a:lnTo>
                    <a:pt x="62" y="411"/>
                  </a:lnTo>
                  <a:lnTo>
                    <a:pt x="59" y="407"/>
                  </a:lnTo>
                  <a:lnTo>
                    <a:pt x="55" y="403"/>
                  </a:lnTo>
                  <a:lnTo>
                    <a:pt x="53" y="406"/>
                  </a:lnTo>
                  <a:lnTo>
                    <a:pt x="57" y="410"/>
                  </a:lnTo>
                  <a:lnTo>
                    <a:pt x="61" y="418"/>
                  </a:lnTo>
                  <a:lnTo>
                    <a:pt x="61" y="432"/>
                  </a:lnTo>
                  <a:lnTo>
                    <a:pt x="62" y="432"/>
                  </a:lnTo>
                  <a:lnTo>
                    <a:pt x="65" y="435"/>
                  </a:lnTo>
                  <a:lnTo>
                    <a:pt x="66" y="436"/>
                  </a:lnTo>
                  <a:lnTo>
                    <a:pt x="80" y="432"/>
                  </a:lnTo>
                  <a:lnTo>
                    <a:pt x="79" y="425"/>
                  </a:lnTo>
                  <a:lnTo>
                    <a:pt x="83" y="424"/>
                  </a:lnTo>
                  <a:lnTo>
                    <a:pt x="89" y="422"/>
                  </a:lnTo>
                  <a:lnTo>
                    <a:pt x="98" y="418"/>
                  </a:lnTo>
                  <a:lnTo>
                    <a:pt x="104" y="415"/>
                  </a:lnTo>
                  <a:lnTo>
                    <a:pt x="106" y="410"/>
                  </a:lnTo>
                  <a:lnTo>
                    <a:pt x="106" y="403"/>
                  </a:lnTo>
                  <a:lnTo>
                    <a:pt x="106" y="402"/>
                  </a:lnTo>
                  <a:lnTo>
                    <a:pt x="109" y="403"/>
                  </a:lnTo>
                  <a:lnTo>
                    <a:pt x="113" y="402"/>
                  </a:lnTo>
                  <a:lnTo>
                    <a:pt x="119" y="395"/>
                  </a:lnTo>
                  <a:lnTo>
                    <a:pt x="122" y="396"/>
                  </a:lnTo>
                  <a:lnTo>
                    <a:pt x="124" y="394"/>
                  </a:lnTo>
                  <a:lnTo>
                    <a:pt x="126" y="387"/>
                  </a:lnTo>
                  <a:lnTo>
                    <a:pt x="134" y="380"/>
                  </a:lnTo>
                  <a:lnTo>
                    <a:pt x="140" y="376"/>
                  </a:lnTo>
                  <a:lnTo>
                    <a:pt x="141" y="375"/>
                  </a:lnTo>
                  <a:lnTo>
                    <a:pt x="140" y="377"/>
                  </a:lnTo>
                  <a:lnTo>
                    <a:pt x="140" y="377"/>
                  </a:lnTo>
                  <a:lnTo>
                    <a:pt x="140" y="380"/>
                  </a:lnTo>
                  <a:lnTo>
                    <a:pt x="132" y="388"/>
                  </a:lnTo>
                  <a:lnTo>
                    <a:pt x="128" y="392"/>
                  </a:lnTo>
                  <a:lnTo>
                    <a:pt x="125" y="395"/>
                  </a:lnTo>
                  <a:lnTo>
                    <a:pt x="124" y="398"/>
                  </a:lnTo>
                  <a:lnTo>
                    <a:pt x="122" y="402"/>
                  </a:lnTo>
                  <a:lnTo>
                    <a:pt x="134" y="405"/>
                  </a:lnTo>
                  <a:lnTo>
                    <a:pt x="132" y="407"/>
                  </a:lnTo>
                  <a:lnTo>
                    <a:pt x="130" y="411"/>
                  </a:lnTo>
                  <a:lnTo>
                    <a:pt x="130" y="418"/>
                  </a:lnTo>
                  <a:lnTo>
                    <a:pt x="128" y="425"/>
                  </a:lnTo>
                  <a:lnTo>
                    <a:pt x="128" y="433"/>
                  </a:lnTo>
                  <a:lnTo>
                    <a:pt x="125" y="443"/>
                  </a:lnTo>
                  <a:lnTo>
                    <a:pt x="122" y="444"/>
                  </a:lnTo>
                  <a:lnTo>
                    <a:pt x="121" y="460"/>
                  </a:lnTo>
                  <a:lnTo>
                    <a:pt x="119" y="465"/>
                  </a:lnTo>
                  <a:lnTo>
                    <a:pt x="118" y="469"/>
                  </a:lnTo>
                  <a:lnTo>
                    <a:pt x="113" y="467"/>
                  </a:lnTo>
                  <a:lnTo>
                    <a:pt x="109" y="470"/>
                  </a:lnTo>
                  <a:lnTo>
                    <a:pt x="106" y="473"/>
                  </a:lnTo>
                  <a:lnTo>
                    <a:pt x="104" y="474"/>
                  </a:lnTo>
                  <a:lnTo>
                    <a:pt x="99" y="475"/>
                  </a:lnTo>
                  <a:lnTo>
                    <a:pt x="94" y="475"/>
                  </a:lnTo>
                  <a:lnTo>
                    <a:pt x="91" y="475"/>
                  </a:lnTo>
                  <a:lnTo>
                    <a:pt x="88" y="473"/>
                  </a:lnTo>
                  <a:lnTo>
                    <a:pt x="84" y="463"/>
                  </a:lnTo>
                  <a:lnTo>
                    <a:pt x="77" y="455"/>
                  </a:lnTo>
                  <a:lnTo>
                    <a:pt x="73" y="447"/>
                  </a:lnTo>
                  <a:lnTo>
                    <a:pt x="65" y="443"/>
                  </a:lnTo>
                  <a:lnTo>
                    <a:pt x="65" y="444"/>
                  </a:lnTo>
                  <a:lnTo>
                    <a:pt x="61" y="447"/>
                  </a:lnTo>
                  <a:lnTo>
                    <a:pt x="61" y="452"/>
                  </a:lnTo>
                  <a:lnTo>
                    <a:pt x="62" y="458"/>
                  </a:lnTo>
                  <a:lnTo>
                    <a:pt x="61" y="465"/>
                  </a:lnTo>
                  <a:lnTo>
                    <a:pt x="64" y="470"/>
                  </a:lnTo>
                  <a:lnTo>
                    <a:pt x="64" y="471"/>
                  </a:lnTo>
                  <a:lnTo>
                    <a:pt x="65" y="475"/>
                  </a:lnTo>
                  <a:lnTo>
                    <a:pt x="59" y="478"/>
                  </a:lnTo>
                  <a:lnTo>
                    <a:pt x="54" y="477"/>
                  </a:lnTo>
                  <a:lnTo>
                    <a:pt x="49" y="477"/>
                  </a:lnTo>
                  <a:lnTo>
                    <a:pt x="47" y="481"/>
                  </a:lnTo>
                  <a:lnTo>
                    <a:pt x="47" y="482"/>
                  </a:lnTo>
                  <a:lnTo>
                    <a:pt x="47" y="486"/>
                  </a:lnTo>
                  <a:lnTo>
                    <a:pt x="50" y="489"/>
                  </a:lnTo>
                  <a:lnTo>
                    <a:pt x="54" y="492"/>
                  </a:lnTo>
                  <a:lnTo>
                    <a:pt x="59" y="493"/>
                  </a:lnTo>
                  <a:lnTo>
                    <a:pt x="65" y="492"/>
                  </a:lnTo>
                  <a:lnTo>
                    <a:pt x="64" y="497"/>
                  </a:lnTo>
                  <a:lnTo>
                    <a:pt x="62" y="501"/>
                  </a:lnTo>
                  <a:lnTo>
                    <a:pt x="61" y="501"/>
                  </a:lnTo>
                  <a:lnTo>
                    <a:pt x="58" y="499"/>
                  </a:lnTo>
                  <a:lnTo>
                    <a:pt x="58" y="499"/>
                  </a:lnTo>
                  <a:lnTo>
                    <a:pt x="54" y="496"/>
                  </a:lnTo>
                  <a:lnTo>
                    <a:pt x="51" y="496"/>
                  </a:lnTo>
                  <a:lnTo>
                    <a:pt x="47" y="495"/>
                  </a:lnTo>
                  <a:lnTo>
                    <a:pt x="44" y="501"/>
                  </a:lnTo>
                  <a:lnTo>
                    <a:pt x="44" y="507"/>
                  </a:lnTo>
                  <a:lnTo>
                    <a:pt x="46" y="511"/>
                  </a:lnTo>
                  <a:lnTo>
                    <a:pt x="47" y="514"/>
                  </a:lnTo>
                  <a:lnTo>
                    <a:pt x="47" y="515"/>
                  </a:lnTo>
                  <a:lnTo>
                    <a:pt x="50" y="515"/>
                  </a:lnTo>
                  <a:lnTo>
                    <a:pt x="55" y="508"/>
                  </a:lnTo>
                  <a:lnTo>
                    <a:pt x="59" y="508"/>
                  </a:lnTo>
                  <a:lnTo>
                    <a:pt x="59" y="512"/>
                  </a:lnTo>
                  <a:lnTo>
                    <a:pt x="57" y="515"/>
                  </a:lnTo>
                  <a:lnTo>
                    <a:pt x="53" y="518"/>
                  </a:lnTo>
                  <a:lnTo>
                    <a:pt x="50" y="518"/>
                  </a:lnTo>
                  <a:lnTo>
                    <a:pt x="49" y="522"/>
                  </a:lnTo>
                  <a:lnTo>
                    <a:pt x="51" y="523"/>
                  </a:lnTo>
                  <a:lnTo>
                    <a:pt x="53" y="525"/>
                  </a:lnTo>
                  <a:lnTo>
                    <a:pt x="61" y="522"/>
                  </a:lnTo>
                  <a:lnTo>
                    <a:pt x="62" y="523"/>
                  </a:lnTo>
                  <a:lnTo>
                    <a:pt x="64" y="527"/>
                  </a:lnTo>
                  <a:lnTo>
                    <a:pt x="58" y="531"/>
                  </a:lnTo>
                  <a:lnTo>
                    <a:pt x="64" y="535"/>
                  </a:lnTo>
                  <a:lnTo>
                    <a:pt x="68" y="541"/>
                  </a:lnTo>
                  <a:lnTo>
                    <a:pt x="69" y="542"/>
                  </a:lnTo>
                  <a:lnTo>
                    <a:pt x="70" y="548"/>
                  </a:lnTo>
                  <a:lnTo>
                    <a:pt x="73" y="540"/>
                  </a:lnTo>
                  <a:lnTo>
                    <a:pt x="74" y="538"/>
                  </a:lnTo>
                  <a:lnTo>
                    <a:pt x="77" y="537"/>
                  </a:lnTo>
                  <a:lnTo>
                    <a:pt x="83" y="534"/>
                  </a:lnTo>
                  <a:lnTo>
                    <a:pt x="84" y="533"/>
                  </a:lnTo>
                  <a:lnTo>
                    <a:pt x="85" y="531"/>
                  </a:lnTo>
                  <a:lnTo>
                    <a:pt x="88" y="525"/>
                  </a:lnTo>
                  <a:lnTo>
                    <a:pt x="89" y="518"/>
                  </a:lnTo>
                  <a:lnTo>
                    <a:pt x="91" y="516"/>
                  </a:lnTo>
                  <a:lnTo>
                    <a:pt x="92" y="514"/>
                  </a:lnTo>
                  <a:lnTo>
                    <a:pt x="95" y="511"/>
                  </a:lnTo>
                  <a:lnTo>
                    <a:pt x="95" y="510"/>
                  </a:lnTo>
                  <a:lnTo>
                    <a:pt x="102" y="500"/>
                  </a:lnTo>
                  <a:lnTo>
                    <a:pt x="107" y="488"/>
                  </a:lnTo>
                  <a:lnTo>
                    <a:pt x="114" y="488"/>
                  </a:lnTo>
                  <a:lnTo>
                    <a:pt x="117" y="482"/>
                  </a:lnTo>
                  <a:lnTo>
                    <a:pt x="118" y="481"/>
                  </a:lnTo>
                  <a:lnTo>
                    <a:pt x="119" y="484"/>
                  </a:lnTo>
                  <a:lnTo>
                    <a:pt x="122" y="486"/>
                  </a:lnTo>
                  <a:lnTo>
                    <a:pt x="119" y="490"/>
                  </a:lnTo>
                  <a:lnTo>
                    <a:pt x="113" y="493"/>
                  </a:lnTo>
                  <a:lnTo>
                    <a:pt x="111" y="495"/>
                  </a:lnTo>
                  <a:lnTo>
                    <a:pt x="107" y="501"/>
                  </a:lnTo>
                  <a:lnTo>
                    <a:pt x="106" y="504"/>
                  </a:lnTo>
                  <a:lnTo>
                    <a:pt x="104" y="508"/>
                  </a:lnTo>
                  <a:lnTo>
                    <a:pt x="103" y="510"/>
                  </a:lnTo>
                  <a:lnTo>
                    <a:pt x="98" y="518"/>
                  </a:lnTo>
                  <a:lnTo>
                    <a:pt x="104" y="515"/>
                  </a:lnTo>
                  <a:lnTo>
                    <a:pt x="100" y="523"/>
                  </a:lnTo>
                  <a:lnTo>
                    <a:pt x="113" y="525"/>
                  </a:lnTo>
                  <a:lnTo>
                    <a:pt x="113" y="527"/>
                  </a:lnTo>
                  <a:lnTo>
                    <a:pt x="102" y="527"/>
                  </a:lnTo>
                  <a:lnTo>
                    <a:pt x="100" y="529"/>
                  </a:lnTo>
                  <a:lnTo>
                    <a:pt x="92" y="533"/>
                  </a:lnTo>
                  <a:lnTo>
                    <a:pt x="91" y="541"/>
                  </a:lnTo>
                  <a:lnTo>
                    <a:pt x="91" y="546"/>
                  </a:lnTo>
                  <a:lnTo>
                    <a:pt x="92" y="546"/>
                  </a:lnTo>
                  <a:lnTo>
                    <a:pt x="99" y="546"/>
                  </a:lnTo>
                  <a:lnTo>
                    <a:pt x="102" y="542"/>
                  </a:lnTo>
                  <a:lnTo>
                    <a:pt x="109" y="540"/>
                  </a:lnTo>
                  <a:lnTo>
                    <a:pt x="124" y="535"/>
                  </a:lnTo>
                  <a:lnTo>
                    <a:pt x="125" y="535"/>
                  </a:lnTo>
                  <a:lnTo>
                    <a:pt x="125" y="538"/>
                  </a:lnTo>
                  <a:lnTo>
                    <a:pt x="124" y="540"/>
                  </a:lnTo>
                  <a:lnTo>
                    <a:pt x="117" y="542"/>
                  </a:lnTo>
                  <a:lnTo>
                    <a:pt x="110" y="546"/>
                  </a:lnTo>
                  <a:lnTo>
                    <a:pt x="109" y="559"/>
                  </a:lnTo>
                  <a:lnTo>
                    <a:pt x="109" y="565"/>
                  </a:lnTo>
                  <a:lnTo>
                    <a:pt x="111" y="568"/>
                  </a:lnTo>
                  <a:lnTo>
                    <a:pt x="114" y="567"/>
                  </a:lnTo>
                  <a:lnTo>
                    <a:pt x="118" y="568"/>
                  </a:lnTo>
                  <a:lnTo>
                    <a:pt x="114" y="574"/>
                  </a:lnTo>
                  <a:lnTo>
                    <a:pt x="111" y="574"/>
                  </a:lnTo>
                  <a:lnTo>
                    <a:pt x="106" y="572"/>
                  </a:lnTo>
                  <a:lnTo>
                    <a:pt x="104" y="575"/>
                  </a:lnTo>
                  <a:lnTo>
                    <a:pt x="106" y="582"/>
                  </a:lnTo>
                  <a:lnTo>
                    <a:pt x="106" y="587"/>
                  </a:lnTo>
                  <a:lnTo>
                    <a:pt x="106" y="591"/>
                  </a:lnTo>
                  <a:lnTo>
                    <a:pt x="104" y="594"/>
                  </a:lnTo>
                  <a:lnTo>
                    <a:pt x="107" y="594"/>
                  </a:lnTo>
                  <a:lnTo>
                    <a:pt x="109" y="593"/>
                  </a:lnTo>
                  <a:lnTo>
                    <a:pt x="115" y="589"/>
                  </a:lnTo>
                  <a:lnTo>
                    <a:pt x="115" y="594"/>
                  </a:lnTo>
                  <a:lnTo>
                    <a:pt x="118" y="593"/>
                  </a:lnTo>
                  <a:lnTo>
                    <a:pt x="122" y="590"/>
                  </a:lnTo>
                  <a:lnTo>
                    <a:pt x="126" y="583"/>
                  </a:lnTo>
                  <a:lnTo>
                    <a:pt x="128" y="579"/>
                  </a:lnTo>
                  <a:lnTo>
                    <a:pt x="129" y="575"/>
                  </a:lnTo>
                  <a:lnTo>
                    <a:pt x="130" y="568"/>
                  </a:lnTo>
                  <a:lnTo>
                    <a:pt x="129" y="563"/>
                  </a:lnTo>
                  <a:lnTo>
                    <a:pt x="128" y="557"/>
                  </a:lnTo>
                  <a:lnTo>
                    <a:pt x="129" y="550"/>
                  </a:lnTo>
                  <a:lnTo>
                    <a:pt x="137" y="550"/>
                  </a:lnTo>
                  <a:lnTo>
                    <a:pt x="139" y="546"/>
                  </a:lnTo>
                  <a:lnTo>
                    <a:pt x="140" y="541"/>
                  </a:lnTo>
                  <a:lnTo>
                    <a:pt x="140" y="541"/>
                  </a:lnTo>
                  <a:lnTo>
                    <a:pt x="147" y="531"/>
                  </a:lnTo>
                  <a:lnTo>
                    <a:pt x="151" y="526"/>
                  </a:lnTo>
                  <a:lnTo>
                    <a:pt x="151" y="525"/>
                  </a:lnTo>
                  <a:lnTo>
                    <a:pt x="152" y="522"/>
                  </a:lnTo>
                  <a:lnTo>
                    <a:pt x="164" y="531"/>
                  </a:lnTo>
                  <a:lnTo>
                    <a:pt x="167" y="533"/>
                  </a:lnTo>
                  <a:lnTo>
                    <a:pt x="173" y="523"/>
                  </a:lnTo>
                  <a:lnTo>
                    <a:pt x="173" y="516"/>
                  </a:lnTo>
                  <a:lnTo>
                    <a:pt x="171" y="514"/>
                  </a:lnTo>
                  <a:lnTo>
                    <a:pt x="174" y="512"/>
                  </a:lnTo>
                  <a:lnTo>
                    <a:pt x="178" y="511"/>
                  </a:lnTo>
                  <a:lnTo>
                    <a:pt x="178" y="508"/>
                  </a:lnTo>
                  <a:lnTo>
                    <a:pt x="171" y="500"/>
                  </a:lnTo>
                  <a:lnTo>
                    <a:pt x="177" y="499"/>
                  </a:lnTo>
                  <a:lnTo>
                    <a:pt x="188" y="499"/>
                  </a:lnTo>
                  <a:lnTo>
                    <a:pt x="186" y="496"/>
                  </a:lnTo>
                  <a:lnTo>
                    <a:pt x="185" y="493"/>
                  </a:lnTo>
                  <a:lnTo>
                    <a:pt x="182" y="488"/>
                  </a:lnTo>
                  <a:lnTo>
                    <a:pt x="181" y="475"/>
                  </a:lnTo>
                  <a:lnTo>
                    <a:pt x="185" y="474"/>
                  </a:lnTo>
                  <a:lnTo>
                    <a:pt x="186" y="484"/>
                  </a:lnTo>
                  <a:lnTo>
                    <a:pt x="186" y="486"/>
                  </a:lnTo>
                  <a:lnTo>
                    <a:pt x="189" y="495"/>
                  </a:lnTo>
                  <a:lnTo>
                    <a:pt x="190" y="496"/>
                  </a:lnTo>
                  <a:lnTo>
                    <a:pt x="198" y="492"/>
                  </a:lnTo>
                  <a:lnTo>
                    <a:pt x="205" y="492"/>
                  </a:lnTo>
                  <a:lnTo>
                    <a:pt x="208" y="488"/>
                  </a:lnTo>
                  <a:lnTo>
                    <a:pt x="212" y="488"/>
                  </a:lnTo>
                  <a:lnTo>
                    <a:pt x="219" y="485"/>
                  </a:lnTo>
                  <a:lnTo>
                    <a:pt x="223" y="484"/>
                  </a:lnTo>
                  <a:lnTo>
                    <a:pt x="226" y="484"/>
                  </a:lnTo>
                  <a:lnTo>
                    <a:pt x="233" y="484"/>
                  </a:lnTo>
                  <a:lnTo>
                    <a:pt x="234" y="480"/>
                  </a:lnTo>
                  <a:lnTo>
                    <a:pt x="238" y="478"/>
                  </a:lnTo>
                  <a:lnTo>
                    <a:pt x="243" y="474"/>
                  </a:lnTo>
                  <a:lnTo>
                    <a:pt x="249" y="469"/>
                  </a:lnTo>
                  <a:lnTo>
                    <a:pt x="250" y="470"/>
                  </a:lnTo>
                  <a:lnTo>
                    <a:pt x="246" y="475"/>
                  </a:lnTo>
                  <a:lnTo>
                    <a:pt x="238" y="482"/>
                  </a:lnTo>
                  <a:lnTo>
                    <a:pt x="237" y="484"/>
                  </a:lnTo>
                  <a:lnTo>
                    <a:pt x="241" y="489"/>
                  </a:lnTo>
                  <a:lnTo>
                    <a:pt x="245" y="492"/>
                  </a:lnTo>
                  <a:lnTo>
                    <a:pt x="253" y="484"/>
                  </a:lnTo>
                  <a:lnTo>
                    <a:pt x="258" y="481"/>
                  </a:lnTo>
                  <a:lnTo>
                    <a:pt x="264" y="478"/>
                  </a:lnTo>
                  <a:lnTo>
                    <a:pt x="269" y="481"/>
                  </a:lnTo>
                  <a:lnTo>
                    <a:pt x="271" y="480"/>
                  </a:lnTo>
                  <a:lnTo>
                    <a:pt x="275" y="473"/>
                  </a:lnTo>
                  <a:lnTo>
                    <a:pt x="273" y="470"/>
                  </a:lnTo>
                  <a:lnTo>
                    <a:pt x="276" y="463"/>
                  </a:lnTo>
                  <a:lnTo>
                    <a:pt x="279" y="462"/>
                  </a:lnTo>
                  <a:lnTo>
                    <a:pt x="279" y="469"/>
                  </a:lnTo>
                  <a:lnTo>
                    <a:pt x="283" y="462"/>
                  </a:lnTo>
                  <a:lnTo>
                    <a:pt x="288" y="458"/>
                  </a:lnTo>
                  <a:lnTo>
                    <a:pt x="290" y="460"/>
                  </a:lnTo>
                  <a:lnTo>
                    <a:pt x="288" y="463"/>
                  </a:lnTo>
                  <a:lnTo>
                    <a:pt x="282" y="471"/>
                  </a:lnTo>
                  <a:lnTo>
                    <a:pt x="276" y="478"/>
                  </a:lnTo>
                  <a:lnTo>
                    <a:pt x="280" y="478"/>
                  </a:lnTo>
                  <a:lnTo>
                    <a:pt x="282" y="478"/>
                  </a:lnTo>
                  <a:lnTo>
                    <a:pt x="287" y="477"/>
                  </a:lnTo>
                  <a:lnTo>
                    <a:pt x="294" y="481"/>
                  </a:lnTo>
                  <a:lnTo>
                    <a:pt x="298" y="481"/>
                  </a:lnTo>
                  <a:lnTo>
                    <a:pt x="301" y="481"/>
                  </a:lnTo>
                  <a:lnTo>
                    <a:pt x="302" y="484"/>
                  </a:lnTo>
                  <a:lnTo>
                    <a:pt x="298" y="486"/>
                  </a:lnTo>
                  <a:lnTo>
                    <a:pt x="293" y="490"/>
                  </a:lnTo>
                  <a:lnTo>
                    <a:pt x="293" y="489"/>
                  </a:lnTo>
                  <a:lnTo>
                    <a:pt x="290" y="486"/>
                  </a:lnTo>
                  <a:lnTo>
                    <a:pt x="284" y="484"/>
                  </a:lnTo>
                  <a:lnTo>
                    <a:pt x="272" y="485"/>
                  </a:lnTo>
                  <a:lnTo>
                    <a:pt x="271" y="485"/>
                  </a:lnTo>
                  <a:lnTo>
                    <a:pt x="265" y="484"/>
                  </a:lnTo>
                  <a:lnTo>
                    <a:pt x="264" y="484"/>
                  </a:lnTo>
                  <a:lnTo>
                    <a:pt x="253" y="493"/>
                  </a:lnTo>
                  <a:lnTo>
                    <a:pt x="249" y="497"/>
                  </a:lnTo>
                  <a:lnTo>
                    <a:pt x="245" y="503"/>
                  </a:lnTo>
                  <a:lnTo>
                    <a:pt x="246" y="504"/>
                  </a:lnTo>
                  <a:lnTo>
                    <a:pt x="246" y="508"/>
                  </a:lnTo>
                  <a:lnTo>
                    <a:pt x="242" y="504"/>
                  </a:lnTo>
                  <a:lnTo>
                    <a:pt x="239" y="508"/>
                  </a:lnTo>
                  <a:lnTo>
                    <a:pt x="235" y="515"/>
                  </a:lnTo>
                  <a:lnTo>
                    <a:pt x="230" y="530"/>
                  </a:lnTo>
                  <a:lnTo>
                    <a:pt x="227" y="541"/>
                  </a:lnTo>
                  <a:lnTo>
                    <a:pt x="220" y="559"/>
                  </a:lnTo>
                  <a:lnTo>
                    <a:pt x="220" y="560"/>
                  </a:lnTo>
                  <a:lnTo>
                    <a:pt x="219" y="567"/>
                  </a:lnTo>
                  <a:lnTo>
                    <a:pt x="216" y="571"/>
                  </a:lnTo>
                  <a:lnTo>
                    <a:pt x="213" y="580"/>
                  </a:lnTo>
                  <a:lnTo>
                    <a:pt x="212" y="579"/>
                  </a:lnTo>
                  <a:lnTo>
                    <a:pt x="211" y="575"/>
                  </a:lnTo>
                  <a:lnTo>
                    <a:pt x="211" y="574"/>
                  </a:lnTo>
                  <a:lnTo>
                    <a:pt x="212" y="570"/>
                  </a:lnTo>
                  <a:lnTo>
                    <a:pt x="215" y="564"/>
                  </a:lnTo>
                  <a:lnTo>
                    <a:pt x="216" y="557"/>
                  </a:lnTo>
                  <a:lnTo>
                    <a:pt x="216" y="556"/>
                  </a:lnTo>
                  <a:lnTo>
                    <a:pt x="219" y="549"/>
                  </a:lnTo>
                  <a:lnTo>
                    <a:pt x="222" y="541"/>
                  </a:lnTo>
                  <a:lnTo>
                    <a:pt x="224" y="533"/>
                  </a:lnTo>
                  <a:lnTo>
                    <a:pt x="227" y="525"/>
                  </a:lnTo>
                  <a:lnTo>
                    <a:pt x="233" y="511"/>
                  </a:lnTo>
                  <a:lnTo>
                    <a:pt x="238" y="500"/>
                  </a:lnTo>
                  <a:lnTo>
                    <a:pt x="239" y="499"/>
                  </a:lnTo>
                  <a:lnTo>
                    <a:pt x="233" y="492"/>
                  </a:lnTo>
                  <a:lnTo>
                    <a:pt x="227" y="489"/>
                  </a:lnTo>
                  <a:lnTo>
                    <a:pt x="226" y="490"/>
                  </a:lnTo>
                  <a:lnTo>
                    <a:pt x="219" y="497"/>
                  </a:lnTo>
                  <a:lnTo>
                    <a:pt x="216" y="503"/>
                  </a:lnTo>
                  <a:lnTo>
                    <a:pt x="208" y="505"/>
                  </a:lnTo>
                  <a:lnTo>
                    <a:pt x="201" y="504"/>
                  </a:lnTo>
                  <a:lnTo>
                    <a:pt x="200" y="504"/>
                  </a:lnTo>
                  <a:lnTo>
                    <a:pt x="197" y="504"/>
                  </a:lnTo>
                  <a:lnTo>
                    <a:pt x="197" y="510"/>
                  </a:lnTo>
                  <a:lnTo>
                    <a:pt x="196" y="512"/>
                  </a:lnTo>
                  <a:lnTo>
                    <a:pt x="190" y="516"/>
                  </a:lnTo>
                  <a:lnTo>
                    <a:pt x="182" y="519"/>
                  </a:lnTo>
                  <a:lnTo>
                    <a:pt x="178" y="527"/>
                  </a:lnTo>
                  <a:lnTo>
                    <a:pt x="175" y="531"/>
                  </a:lnTo>
                  <a:lnTo>
                    <a:pt x="174" y="537"/>
                  </a:lnTo>
                  <a:lnTo>
                    <a:pt x="166" y="540"/>
                  </a:lnTo>
                  <a:lnTo>
                    <a:pt x="164" y="541"/>
                  </a:lnTo>
                  <a:lnTo>
                    <a:pt x="159" y="541"/>
                  </a:lnTo>
                  <a:lnTo>
                    <a:pt x="158" y="545"/>
                  </a:lnTo>
                  <a:lnTo>
                    <a:pt x="158" y="546"/>
                  </a:lnTo>
                  <a:lnTo>
                    <a:pt x="159" y="557"/>
                  </a:lnTo>
                  <a:lnTo>
                    <a:pt x="160" y="557"/>
                  </a:lnTo>
                  <a:lnTo>
                    <a:pt x="163" y="564"/>
                  </a:lnTo>
                  <a:lnTo>
                    <a:pt x="163" y="565"/>
                  </a:lnTo>
                  <a:lnTo>
                    <a:pt x="164" y="568"/>
                  </a:lnTo>
                  <a:lnTo>
                    <a:pt x="177" y="561"/>
                  </a:lnTo>
                  <a:lnTo>
                    <a:pt x="178" y="557"/>
                  </a:lnTo>
                  <a:lnTo>
                    <a:pt x="179" y="555"/>
                  </a:lnTo>
                  <a:lnTo>
                    <a:pt x="183" y="557"/>
                  </a:lnTo>
                  <a:lnTo>
                    <a:pt x="182" y="563"/>
                  </a:lnTo>
                  <a:lnTo>
                    <a:pt x="182" y="565"/>
                  </a:lnTo>
                  <a:lnTo>
                    <a:pt x="178" y="568"/>
                  </a:lnTo>
                  <a:lnTo>
                    <a:pt x="173" y="571"/>
                  </a:lnTo>
                  <a:lnTo>
                    <a:pt x="168" y="572"/>
                  </a:lnTo>
                  <a:lnTo>
                    <a:pt x="167" y="572"/>
                  </a:lnTo>
                  <a:lnTo>
                    <a:pt x="159" y="574"/>
                  </a:lnTo>
                  <a:lnTo>
                    <a:pt x="152" y="574"/>
                  </a:lnTo>
                  <a:lnTo>
                    <a:pt x="151" y="574"/>
                  </a:lnTo>
                  <a:lnTo>
                    <a:pt x="144" y="579"/>
                  </a:lnTo>
                  <a:lnTo>
                    <a:pt x="140" y="586"/>
                  </a:lnTo>
                  <a:lnTo>
                    <a:pt x="139" y="590"/>
                  </a:lnTo>
                  <a:lnTo>
                    <a:pt x="137" y="595"/>
                  </a:lnTo>
                  <a:lnTo>
                    <a:pt x="140" y="598"/>
                  </a:lnTo>
                  <a:lnTo>
                    <a:pt x="140" y="600"/>
                  </a:lnTo>
                  <a:lnTo>
                    <a:pt x="137" y="604"/>
                  </a:lnTo>
                  <a:lnTo>
                    <a:pt x="136" y="605"/>
                  </a:lnTo>
                  <a:lnTo>
                    <a:pt x="132" y="606"/>
                  </a:lnTo>
                  <a:lnTo>
                    <a:pt x="129" y="606"/>
                  </a:lnTo>
                  <a:lnTo>
                    <a:pt x="128" y="606"/>
                  </a:lnTo>
                  <a:lnTo>
                    <a:pt x="126" y="606"/>
                  </a:lnTo>
                  <a:lnTo>
                    <a:pt x="122" y="608"/>
                  </a:lnTo>
                  <a:lnTo>
                    <a:pt x="121" y="608"/>
                  </a:lnTo>
                  <a:lnTo>
                    <a:pt x="119" y="608"/>
                  </a:lnTo>
                  <a:lnTo>
                    <a:pt x="114" y="609"/>
                  </a:lnTo>
                  <a:lnTo>
                    <a:pt x="109" y="610"/>
                  </a:lnTo>
                  <a:lnTo>
                    <a:pt x="107" y="610"/>
                  </a:lnTo>
                  <a:lnTo>
                    <a:pt x="103" y="615"/>
                  </a:lnTo>
                  <a:lnTo>
                    <a:pt x="102" y="620"/>
                  </a:lnTo>
                  <a:lnTo>
                    <a:pt x="99" y="624"/>
                  </a:lnTo>
                  <a:lnTo>
                    <a:pt x="94" y="625"/>
                  </a:lnTo>
                  <a:lnTo>
                    <a:pt x="91" y="631"/>
                  </a:lnTo>
                  <a:lnTo>
                    <a:pt x="94" y="634"/>
                  </a:lnTo>
                  <a:lnTo>
                    <a:pt x="95" y="634"/>
                  </a:lnTo>
                  <a:lnTo>
                    <a:pt x="100" y="632"/>
                  </a:lnTo>
                  <a:lnTo>
                    <a:pt x="106" y="636"/>
                  </a:lnTo>
                  <a:lnTo>
                    <a:pt x="107" y="642"/>
                  </a:lnTo>
                  <a:lnTo>
                    <a:pt x="109" y="645"/>
                  </a:lnTo>
                  <a:lnTo>
                    <a:pt x="111" y="649"/>
                  </a:lnTo>
                  <a:lnTo>
                    <a:pt x="114" y="653"/>
                  </a:lnTo>
                  <a:lnTo>
                    <a:pt x="118" y="650"/>
                  </a:lnTo>
                  <a:lnTo>
                    <a:pt x="122" y="646"/>
                  </a:lnTo>
                  <a:lnTo>
                    <a:pt x="125" y="640"/>
                  </a:lnTo>
                  <a:lnTo>
                    <a:pt x="128" y="632"/>
                  </a:lnTo>
                  <a:lnTo>
                    <a:pt x="130" y="631"/>
                  </a:lnTo>
                  <a:lnTo>
                    <a:pt x="130" y="635"/>
                  </a:lnTo>
                  <a:lnTo>
                    <a:pt x="130" y="640"/>
                  </a:lnTo>
                  <a:lnTo>
                    <a:pt x="130" y="640"/>
                  </a:lnTo>
                  <a:lnTo>
                    <a:pt x="128" y="646"/>
                  </a:lnTo>
                  <a:lnTo>
                    <a:pt x="125" y="651"/>
                  </a:lnTo>
                  <a:lnTo>
                    <a:pt x="129" y="657"/>
                  </a:lnTo>
                  <a:lnTo>
                    <a:pt x="133" y="658"/>
                  </a:lnTo>
                  <a:lnTo>
                    <a:pt x="140" y="657"/>
                  </a:lnTo>
                  <a:lnTo>
                    <a:pt x="141" y="657"/>
                  </a:lnTo>
                  <a:lnTo>
                    <a:pt x="144" y="651"/>
                  </a:lnTo>
                  <a:lnTo>
                    <a:pt x="151" y="650"/>
                  </a:lnTo>
                  <a:lnTo>
                    <a:pt x="151" y="649"/>
                  </a:lnTo>
                  <a:lnTo>
                    <a:pt x="156" y="646"/>
                  </a:lnTo>
                  <a:lnTo>
                    <a:pt x="162" y="642"/>
                  </a:lnTo>
                  <a:lnTo>
                    <a:pt x="163" y="642"/>
                  </a:lnTo>
                  <a:lnTo>
                    <a:pt x="174" y="640"/>
                  </a:lnTo>
                  <a:lnTo>
                    <a:pt x="177" y="638"/>
                  </a:lnTo>
                  <a:lnTo>
                    <a:pt x="178" y="636"/>
                  </a:lnTo>
                  <a:lnTo>
                    <a:pt x="182" y="635"/>
                  </a:lnTo>
                  <a:lnTo>
                    <a:pt x="181" y="640"/>
                  </a:lnTo>
                  <a:lnTo>
                    <a:pt x="179" y="640"/>
                  </a:lnTo>
                  <a:lnTo>
                    <a:pt x="174" y="642"/>
                  </a:lnTo>
                  <a:lnTo>
                    <a:pt x="171" y="643"/>
                  </a:lnTo>
                  <a:lnTo>
                    <a:pt x="164" y="645"/>
                  </a:lnTo>
                  <a:lnTo>
                    <a:pt x="160" y="649"/>
                  </a:lnTo>
                  <a:lnTo>
                    <a:pt x="149" y="654"/>
                  </a:lnTo>
                  <a:lnTo>
                    <a:pt x="145" y="662"/>
                  </a:lnTo>
                  <a:lnTo>
                    <a:pt x="145" y="664"/>
                  </a:lnTo>
                  <a:lnTo>
                    <a:pt x="141" y="665"/>
                  </a:lnTo>
                  <a:lnTo>
                    <a:pt x="140" y="665"/>
                  </a:lnTo>
                  <a:lnTo>
                    <a:pt x="128" y="662"/>
                  </a:lnTo>
                  <a:lnTo>
                    <a:pt x="125" y="660"/>
                  </a:lnTo>
                  <a:lnTo>
                    <a:pt x="122" y="654"/>
                  </a:lnTo>
                  <a:lnTo>
                    <a:pt x="121" y="657"/>
                  </a:lnTo>
                  <a:lnTo>
                    <a:pt x="119" y="660"/>
                  </a:lnTo>
                  <a:lnTo>
                    <a:pt x="119" y="662"/>
                  </a:lnTo>
                  <a:lnTo>
                    <a:pt x="110" y="666"/>
                  </a:lnTo>
                  <a:lnTo>
                    <a:pt x="104" y="670"/>
                  </a:lnTo>
                  <a:lnTo>
                    <a:pt x="99" y="675"/>
                  </a:lnTo>
                  <a:lnTo>
                    <a:pt x="99" y="681"/>
                  </a:lnTo>
                  <a:lnTo>
                    <a:pt x="106" y="680"/>
                  </a:lnTo>
                  <a:lnTo>
                    <a:pt x="117" y="677"/>
                  </a:lnTo>
                  <a:lnTo>
                    <a:pt x="118" y="681"/>
                  </a:lnTo>
                  <a:lnTo>
                    <a:pt x="111" y="687"/>
                  </a:lnTo>
                  <a:lnTo>
                    <a:pt x="103" y="685"/>
                  </a:lnTo>
                  <a:lnTo>
                    <a:pt x="109" y="692"/>
                  </a:lnTo>
                  <a:lnTo>
                    <a:pt x="111" y="695"/>
                  </a:lnTo>
                  <a:lnTo>
                    <a:pt x="111" y="696"/>
                  </a:lnTo>
                  <a:lnTo>
                    <a:pt x="119" y="699"/>
                  </a:lnTo>
                  <a:lnTo>
                    <a:pt x="119" y="705"/>
                  </a:lnTo>
                  <a:lnTo>
                    <a:pt x="132" y="702"/>
                  </a:lnTo>
                  <a:lnTo>
                    <a:pt x="140" y="705"/>
                  </a:lnTo>
                  <a:lnTo>
                    <a:pt x="145" y="706"/>
                  </a:lnTo>
                  <a:lnTo>
                    <a:pt x="148" y="706"/>
                  </a:lnTo>
                  <a:lnTo>
                    <a:pt x="151" y="692"/>
                  </a:lnTo>
                  <a:lnTo>
                    <a:pt x="158" y="680"/>
                  </a:lnTo>
                  <a:lnTo>
                    <a:pt x="163" y="676"/>
                  </a:lnTo>
                  <a:lnTo>
                    <a:pt x="164" y="668"/>
                  </a:lnTo>
                  <a:lnTo>
                    <a:pt x="174" y="657"/>
                  </a:lnTo>
                  <a:lnTo>
                    <a:pt x="188" y="657"/>
                  </a:lnTo>
                  <a:lnTo>
                    <a:pt x="201" y="646"/>
                  </a:lnTo>
                  <a:lnTo>
                    <a:pt x="220" y="646"/>
                  </a:lnTo>
                  <a:lnTo>
                    <a:pt x="223" y="650"/>
                  </a:lnTo>
                  <a:lnTo>
                    <a:pt x="222" y="668"/>
                  </a:lnTo>
                  <a:lnTo>
                    <a:pt x="215" y="681"/>
                  </a:lnTo>
                  <a:lnTo>
                    <a:pt x="219" y="685"/>
                  </a:lnTo>
                  <a:lnTo>
                    <a:pt x="223" y="687"/>
                  </a:lnTo>
                  <a:lnTo>
                    <a:pt x="226" y="687"/>
                  </a:lnTo>
                  <a:lnTo>
                    <a:pt x="228" y="687"/>
                  </a:lnTo>
                  <a:lnTo>
                    <a:pt x="230" y="685"/>
                  </a:lnTo>
                  <a:lnTo>
                    <a:pt x="258" y="672"/>
                  </a:lnTo>
                  <a:lnTo>
                    <a:pt x="276" y="670"/>
                  </a:lnTo>
                  <a:lnTo>
                    <a:pt x="286" y="660"/>
                  </a:lnTo>
                  <a:lnTo>
                    <a:pt x="286" y="655"/>
                  </a:lnTo>
                  <a:lnTo>
                    <a:pt x="286" y="645"/>
                  </a:lnTo>
                  <a:lnTo>
                    <a:pt x="287" y="643"/>
                  </a:lnTo>
                  <a:lnTo>
                    <a:pt x="299" y="624"/>
                  </a:lnTo>
                  <a:lnTo>
                    <a:pt x="305" y="620"/>
                  </a:lnTo>
                  <a:lnTo>
                    <a:pt x="320" y="617"/>
                  </a:lnTo>
                  <a:lnTo>
                    <a:pt x="328" y="612"/>
                  </a:lnTo>
                  <a:lnTo>
                    <a:pt x="337" y="593"/>
                  </a:lnTo>
                  <a:lnTo>
                    <a:pt x="352" y="574"/>
                  </a:lnTo>
                  <a:lnTo>
                    <a:pt x="357" y="556"/>
                  </a:lnTo>
                  <a:lnTo>
                    <a:pt x="367" y="544"/>
                  </a:lnTo>
                  <a:lnTo>
                    <a:pt x="369" y="540"/>
                  </a:lnTo>
                  <a:lnTo>
                    <a:pt x="373" y="512"/>
                  </a:lnTo>
                  <a:lnTo>
                    <a:pt x="374" y="511"/>
                  </a:lnTo>
                  <a:lnTo>
                    <a:pt x="382" y="485"/>
                  </a:lnTo>
                  <a:lnTo>
                    <a:pt x="374" y="475"/>
                  </a:lnTo>
                  <a:lnTo>
                    <a:pt x="372" y="474"/>
                  </a:lnTo>
                  <a:lnTo>
                    <a:pt x="373" y="454"/>
                  </a:lnTo>
                  <a:lnTo>
                    <a:pt x="362" y="445"/>
                  </a:lnTo>
                  <a:lnTo>
                    <a:pt x="354" y="444"/>
                  </a:lnTo>
                  <a:lnTo>
                    <a:pt x="348" y="443"/>
                  </a:lnTo>
                  <a:lnTo>
                    <a:pt x="352" y="441"/>
                  </a:lnTo>
                  <a:lnTo>
                    <a:pt x="366" y="429"/>
                  </a:lnTo>
                  <a:lnTo>
                    <a:pt x="367" y="428"/>
                  </a:lnTo>
                  <a:lnTo>
                    <a:pt x="372" y="424"/>
                  </a:lnTo>
                  <a:lnTo>
                    <a:pt x="384" y="426"/>
                  </a:lnTo>
                  <a:lnTo>
                    <a:pt x="388" y="421"/>
                  </a:lnTo>
                  <a:lnTo>
                    <a:pt x="385" y="413"/>
                  </a:lnTo>
                  <a:lnTo>
                    <a:pt x="393" y="399"/>
                  </a:lnTo>
                  <a:lnTo>
                    <a:pt x="397" y="394"/>
                  </a:lnTo>
                  <a:lnTo>
                    <a:pt x="400" y="387"/>
                  </a:lnTo>
                  <a:lnTo>
                    <a:pt x="411" y="380"/>
                  </a:lnTo>
                  <a:lnTo>
                    <a:pt x="418" y="388"/>
                  </a:lnTo>
                  <a:lnTo>
                    <a:pt x="432" y="391"/>
                  </a:lnTo>
                  <a:lnTo>
                    <a:pt x="448" y="369"/>
                  </a:lnTo>
                  <a:lnTo>
                    <a:pt x="449" y="368"/>
                  </a:lnTo>
                  <a:lnTo>
                    <a:pt x="457" y="373"/>
                  </a:lnTo>
                  <a:lnTo>
                    <a:pt x="459" y="364"/>
                  </a:lnTo>
                  <a:lnTo>
                    <a:pt x="463" y="364"/>
                  </a:lnTo>
                  <a:lnTo>
                    <a:pt x="466" y="357"/>
                  </a:lnTo>
                  <a:lnTo>
                    <a:pt x="459" y="350"/>
                  </a:lnTo>
                  <a:lnTo>
                    <a:pt x="464" y="346"/>
                  </a:lnTo>
                  <a:lnTo>
                    <a:pt x="449" y="334"/>
                  </a:lnTo>
                  <a:lnTo>
                    <a:pt x="445" y="321"/>
                  </a:lnTo>
                  <a:lnTo>
                    <a:pt x="445" y="319"/>
                  </a:lnTo>
                  <a:lnTo>
                    <a:pt x="444" y="316"/>
                  </a:lnTo>
                  <a:lnTo>
                    <a:pt x="440" y="315"/>
                  </a:lnTo>
                  <a:lnTo>
                    <a:pt x="441" y="312"/>
                  </a:lnTo>
                  <a:lnTo>
                    <a:pt x="442" y="304"/>
                  </a:lnTo>
                  <a:lnTo>
                    <a:pt x="437" y="300"/>
                  </a:lnTo>
                  <a:lnTo>
                    <a:pt x="442" y="301"/>
                  </a:lnTo>
                  <a:lnTo>
                    <a:pt x="453" y="293"/>
                  </a:lnTo>
                  <a:lnTo>
                    <a:pt x="453" y="291"/>
                  </a:lnTo>
                  <a:lnTo>
                    <a:pt x="456" y="290"/>
                  </a:lnTo>
                  <a:lnTo>
                    <a:pt x="464" y="285"/>
                  </a:lnTo>
                  <a:lnTo>
                    <a:pt x="468" y="280"/>
                  </a:lnTo>
                  <a:lnTo>
                    <a:pt x="470" y="275"/>
                  </a:lnTo>
                  <a:lnTo>
                    <a:pt x="464" y="271"/>
                  </a:lnTo>
                  <a:lnTo>
                    <a:pt x="460" y="267"/>
                  </a:lnTo>
                  <a:lnTo>
                    <a:pt x="460" y="259"/>
                  </a:lnTo>
                  <a:lnTo>
                    <a:pt x="461" y="252"/>
                  </a:lnTo>
                  <a:lnTo>
                    <a:pt x="466" y="249"/>
                  </a:lnTo>
                  <a:lnTo>
                    <a:pt x="476" y="252"/>
                  </a:lnTo>
                  <a:lnTo>
                    <a:pt x="481" y="248"/>
                  </a:lnTo>
                  <a:lnTo>
                    <a:pt x="483" y="245"/>
                  </a:lnTo>
                  <a:lnTo>
                    <a:pt x="478" y="225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3" name="Freeform 12"/>
            <p:cNvSpPr>
              <a:spLocks noEditPoints="1"/>
            </p:cNvSpPr>
            <p:nvPr/>
          </p:nvSpPr>
          <p:spPr bwMode="auto">
            <a:xfrm>
              <a:off x="3463" y="985"/>
              <a:ext cx="666" cy="1159"/>
            </a:xfrm>
            <a:custGeom>
              <a:avLst/>
              <a:gdLst>
                <a:gd name="T0" fmla="*/ 21 w 666"/>
                <a:gd name="T1" fmla="*/ 1107 h 1159"/>
                <a:gd name="T2" fmla="*/ 17 w 666"/>
                <a:gd name="T3" fmla="*/ 983 h 1159"/>
                <a:gd name="T4" fmla="*/ 84 w 666"/>
                <a:gd name="T5" fmla="*/ 935 h 1159"/>
                <a:gd name="T6" fmla="*/ 68 w 666"/>
                <a:gd name="T7" fmla="*/ 898 h 1159"/>
                <a:gd name="T8" fmla="*/ 100 w 666"/>
                <a:gd name="T9" fmla="*/ 881 h 1159"/>
                <a:gd name="T10" fmla="*/ 125 w 666"/>
                <a:gd name="T11" fmla="*/ 834 h 1159"/>
                <a:gd name="T12" fmla="*/ 134 w 666"/>
                <a:gd name="T13" fmla="*/ 818 h 1159"/>
                <a:gd name="T14" fmla="*/ 128 w 666"/>
                <a:gd name="T15" fmla="*/ 761 h 1159"/>
                <a:gd name="T16" fmla="*/ 111 w 666"/>
                <a:gd name="T17" fmla="*/ 722 h 1159"/>
                <a:gd name="T18" fmla="*/ 190 w 666"/>
                <a:gd name="T19" fmla="*/ 656 h 1159"/>
                <a:gd name="T20" fmla="*/ 124 w 666"/>
                <a:gd name="T21" fmla="*/ 446 h 1159"/>
                <a:gd name="T22" fmla="*/ 415 w 666"/>
                <a:gd name="T23" fmla="*/ 356 h 1159"/>
                <a:gd name="T24" fmla="*/ 182 w 666"/>
                <a:gd name="T25" fmla="*/ 341 h 1159"/>
                <a:gd name="T26" fmla="*/ 203 w 666"/>
                <a:gd name="T27" fmla="*/ 327 h 1159"/>
                <a:gd name="T28" fmla="*/ 272 w 666"/>
                <a:gd name="T29" fmla="*/ 259 h 1159"/>
                <a:gd name="T30" fmla="*/ 310 w 666"/>
                <a:gd name="T31" fmla="*/ 251 h 1159"/>
                <a:gd name="T32" fmla="*/ 328 w 666"/>
                <a:gd name="T33" fmla="*/ 222 h 1159"/>
                <a:gd name="T34" fmla="*/ 654 w 666"/>
                <a:gd name="T35" fmla="*/ 330 h 1159"/>
                <a:gd name="T36" fmla="*/ 521 w 666"/>
                <a:gd name="T37" fmla="*/ 410 h 1159"/>
                <a:gd name="T38" fmla="*/ 489 w 666"/>
                <a:gd name="T39" fmla="*/ 612 h 1159"/>
                <a:gd name="T40" fmla="*/ 402 w 666"/>
                <a:gd name="T41" fmla="*/ 810 h 1159"/>
                <a:gd name="T42" fmla="*/ 305 w 666"/>
                <a:gd name="T43" fmla="*/ 965 h 1159"/>
                <a:gd name="T44" fmla="*/ 158 w 666"/>
                <a:gd name="T45" fmla="*/ 1115 h 1159"/>
                <a:gd name="T46" fmla="*/ 68 w 666"/>
                <a:gd name="T47" fmla="*/ 1114 h 1159"/>
                <a:gd name="T48" fmla="*/ 77 w 666"/>
                <a:gd name="T49" fmla="*/ 1088 h 1159"/>
                <a:gd name="T50" fmla="*/ 68 w 666"/>
                <a:gd name="T51" fmla="*/ 1047 h 1159"/>
                <a:gd name="T52" fmla="*/ 47 w 666"/>
                <a:gd name="T53" fmla="*/ 1024 h 1159"/>
                <a:gd name="T54" fmla="*/ 110 w 666"/>
                <a:gd name="T55" fmla="*/ 1021 h 1159"/>
                <a:gd name="T56" fmla="*/ 79 w 666"/>
                <a:gd name="T57" fmla="*/ 954 h 1159"/>
                <a:gd name="T58" fmla="*/ 100 w 666"/>
                <a:gd name="T59" fmla="*/ 923 h 1159"/>
                <a:gd name="T60" fmla="*/ 124 w 666"/>
                <a:gd name="T61" fmla="*/ 866 h 1159"/>
                <a:gd name="T62" fmla="*/ 233 w 666"/>
                <a:gd name="T63" fmla="*/ 837 h 1159"/>
                <a:gd name="T64" fmla="*/ 169 w 666"/>
                <a:gd name="T65" fmla="*/ 816 h 1159"/>
                <a:gd name="T66" fmla="*/ 141 w 666"/>
                <a:gd name="T67" fmla="*/ 740 h 1159"/>
                <a:gd name="T68" fmla="*/ 185 w 666"/>
                <a:gd name="T69" fmla="*/ 713 h 1159"/>
                <a:gd name="T70" fmla="*/ 220 w 666"/>
                <a:gd name="T71" fmla="*/ 687 h 1159"/>
                <a:gd name="T72" fmla="*/ 228 w 666"/>
                <a:gd name="T73" fmla="*/ 628 h 1159"/>
                <a:gd name="T74" fmla="*/ 314 w 666"/>
                <a:gd name="T75" fmla="*/ 600 h 1159"/>
                <a:gd name="T76" fmla="*/ 348 w 666"/>
                <a:gd name="T77" fmla="*/ 560 h 1159"/>
                <a:gd name="T78" fmla="*/ 397 w 666"/>
                <a:gd name="T79" fmla="*/ 551 h 1159"/>
                <a:gd name="T80" fmla="*/ 327 w 666"/>
                <a:gd name="T81" fmla="*/ 501 h 1159"/>
                <a:gd name="T82" fmla="*/ 369 w 666"/>
                <a:gd name="T83" fmla="*/ 478 h 1159"/>
                <a:gd name="T84" fmla="*/ 445 w 666"/>
                <a:gd name="T85" fmla="*/ 463 h 1159"/>
                <a:gd name="T86" fmla="*/ 419 w 666"/>
                <a:gd name="T87" fmla="*/ 436 h 1159"/>
                <a:gd name="T88" fmla="*/ 380 w 666"/>
                <a:gd name="T89" fmla="*/ 416 h 1159"/>
                <a:gd name="T90" fmla="*/ 369 w 666"/>
                <a:gd name="T91" fmla="*/ 390 h 1159"/>
                <a:gd name="T92" fmla="*/ 437 w 666"/>
                <a:gd name="T93" fmla="*/ 336 h 1159"/>
                <a:gd name="T94" fmla="*/ 417 w 666"/>
                <a:gd name="T95" fmla="*/ 308 h 1159"/>
                <a:gd name="T96" fmla="*/ 464 w 666"/>
                <a:gd name="T97" fmla="*/ 324 h 1159"/>
                <a:gd name="T98" fmla="*/ 490 w 666"/>
                <a:gd name="T99" fmla="*/ 357 h 1159"/>
                <a:gd name="T100" fmla="*/ 513 w 666"/>
                <a:gd name="T101" fmla="*/ 321 h 1159"/>
                <a:gd name="T102" fmla="*/ 487 w 666"/>
                <a:gd name="T103" fmla="*/ 267 h 1159"/>
                <a:gd name="T104" fmla="*/ 558 w 666"/>
                <a:gd name="T105" fmla="*/ 244 h 1159"/>
                <a:gd name="T106" fmla="*/ 594 w 666"/>
                <a:gd name="T107" fmla="*/ 227 h 1159"/>
                <a:gd name="T108" fmla="*/ 512 w 666"/>
                <a:gd name="T109" fmla="*/ 214 h 1159"/>
                <a:gd name="T110" fmla="*/ 452 w 666"/>
                <a:gd name="T111" fmla="*/ 151 h 1159"/>
                <a:gd name="T112" fmla="*/ 464 w 666"/>
                <a:gd name="T113" fmla="*/ 206 h 1159"/>
                <a:gd name="T114" fmla="*/ 396 w 666"/>
                <a:gd name="T115" fmla="*/ 231 h 1159"/>
                <a:gd name="T116" fmla="*/ 419 w 666"/>
                <a:gd name="T117" fmla="*/ 167 h 1159"/>
                <a:gd name="T118" fmla="*/ 363 w 666"/>
                <a:gd name="T119" fmla="*/ 192 h 1159"/>
                <a:gd name="T120" fmla="*/ 351 w 666"/>
                <a:gd name="T121" fmla="*/ 125 h 1159"/>
                <a:gd name="T122" fmla="*/ 427 w 666"/>
                <a:gd name="T123" fmla="*/ 46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6" h="1159">
                  <a:moveTo>
                    <a:pt x="50" y="1107"/>
                  </a:moveTo>
                  <a:lnTo>
                    <a:pt x="50" y="1110"/>
                  </a:lnTo>
                  <a:lnTo>
                    <a:pt x="55" y="1108"/>
                  </a:lnTo>
                  <a:lnTo>
                    <a:pt x="57" y="1114"/>
                  </a:lnTo>
                  <a:lnTo>
                    <a:pt x="55" y="1115"/>
                  </a:lnTo>
                  <a:lnTo>
                    <a:pt x="53" y="1118"/>
                  </a:lnTo>
                  <a:lnTo>
                    <a:pt x="42" y="1122"/>
                  </a:lnTo>
                  <a:lnTo>
                    <a:pt x="35" y="1122"/>
                  </a:lnTo>
                  <a:lnTo>
                    <a:pt x="30" y="1121"/>
                  </a:lnTo>
                  <a:lnTo>
                    <a:pt x="28" y="1123"/>
                  </a:lnTo>
                  <a:lnTo>
                    <a:pt x="32" y="1126"/>
                  </a:lnTo>
                  <a:lnTo>
                    <a:pt x="39" y="1129"/>
                  </a:lnTo>
                  <a:lnTo>
                    <a:pt x="40" y="1136"/>
                  </a:lnTo>
                  <a:lnTo>
                    <a:pt x="39" y="1137"/>
                  </a:lnTo>
                  <a:lnTo>
                    <a:pt x="36" y="1134"/>
                  </a:lnTo>
                  <a:lnTo>
                    <a:pt x="35" y="1136"/>
                  </a:lnTo>
                  <a:lnTo>
                    <a:pt x="35" y="1140"/>
                  </a:lnTo>
                  <a:lnTo>
                    <a:pt x="30" y="1138"/>
                  </a:lnTo>
                  <a:lnTo>
                    <a:pt x="25" y="1134"/>
                  </a:lnTo>
                  <a:lnTo>
                    <a:pt x="27" y="1123"/>
                  </a:lnTo>
                  <a:lnTo>
                    <a:pt x="27" y="1122"/>
                  </a:lnTo>
                  <a:lnTo>
                    <a:pt x="25" y="1121"/>
                  </a:lnTo>
                  <a:lnTo>
                    <a:pt x="20" y="1119"/>
                  </a:lnTo>
                  <a:lnTo>
                    <a:pt x="16" y="1118"/>
                  </a:lnTo>
                  <a:lnTo>
                    <a:pt x="12" y="1119"/>
                  </a:lnTo>
                  <a:lnTo>
                    <a:pt x="6" y="1119"/>
                  </a:lnTo>
                  <a:lnTo>
                    <a:pt x="17" y="1107"/>
                  </a:lnTo>
                  <a:lnTo>
                    <a:pt x="16" y="1099"/>
                  </a:lnTo>
                  <a:lnTo>
                    <a:pt x="16" y="1097"/>
                  </a:lnTo>
                  <a:lnTo>
                    <a:pt x="13" y="1097"/>
                  </a:lnTo>
                  <a:lnTo>
                    <a:pt x="20" y="1093"/>
                  </a:lnTo>
                  <a:lnTo>
                    <a:pt x="23" y="1099"/>
                  </a:lnTo>
                  <a:lnTo>
                    <a:pt x="24" y="1101"/>
                  </a:lnTo>
                  <a:lnTo>
                    <a:pt x="21" y="1107"/>
                  </a:lnTo>
                  <a:lnTo>
                    <a:pt x="20" y="1108"/>
                  </a:lnTo>
                  <a:lnTo>
                    <a:pt x="19" y="1114"/>
                  </a:lnTo>
                  <a:lnTo>
                    <a:pt x="16" y="1116"/>
                  </a:lnTo>
                  <a:lnTo>
                    <a:pt x="17" y="1118"/>
                  </a:lnTo>
                  <a:lnTo>
                    <a:pt x="24" y="1115"/>
                  </a:lnTo>
                  <a:lnTo>
                    <a:pt x="25" y="1116"/>
                  </a:lnTo>
                  <a:lnTo>
                    <a:pt x="27" y="1118"/>
                  </a:lnTo>
                  <a:lnTo>
                    <a:pt x="28" y="1115"/>
                  </a:lnTo>
                  <a:lnTo>
                    <a:pt x="30" y="1115"/>
                  </a:lnTo>
                  <a:lnTo>
                    <a:pt x="30" y="1108"/>
                  </a:lnTo>
                  <a:lnTo>
                    <a:pt x="31" y="1104"/>
                  </a:lnTo>
                  <a:lnTo>
                    <a:pt x="35" y="1103"/>
                  </a:lnTo>
                  <a:lnTo>
                    <a:pt x="35" y="1091"/>
                  </a:lnTo>
                  <a:lnTo>
                    <a:pt x="47" y="1084"/>
                  </a:lnTo>
                  <a:lnTo>
                    <a:pt x="53" y="1093"/>
                  </a:lnTo>
                  <a:lnTo>
                    <a:pt x="54" y="1097"/>
                  </a:lnTo>
                  <a:lnTo>
                    <a:pt x="50" y="1107"/>
                  </a:lnTo>
                  <a:close/>
                  <a:moveTo>
                    <a:pt x="39" y="1028"/>
                  </a:moveTo>
                  <a:lnTo>
                    <a:pt x="30" y="1029"/>
                  </a:lnTo>
                  <a:lnTo>
                    <a:pt x="43" y="1006"/>
                  </a:lnTo>
                  <a:lnTo>
                    <a:pt x="39" y="1028"/>
                  </a:lnTo>
                  <a:close/>
                  <a:moveTo>
                    <a:pt x="42" y="984"/>
                  </a:moveTo>
                  <a:lnTo>
                    <a:pt x="39" y="984"/>
                  </a:lnTo>
                  <a:lnTo>
                    <a:pt x="40" y="980"/>
                  </a:lnTo>
                  <a:lnTo>
                    <a:pt x="42" y="976"/>
                  </a:lnTo>
                  <a:lnTo>
                    <a:pt x="44" y="971"/>
                  </a:lnTo>
                  <a:lnTo>
                    <a:pt x="44" y="969"/>
                  </a:lnTo>
                  <a:lnTo>
                    <a:pt x="47" y="968"/>
                  </a:lnTo>
                  <a:lnTo>
                    <a:pt x="49" y="971"/>
                  </a:lnTo>
                  <a:lnTo>
                    <a:pt x="47" y="976"/>
                  </a:lnTo>
                  <a:lnTo>
                    <a:pt x="46" y="980"/>
                  </a:lnTo>
                  <a:lnTo>
                    <a:pt x="42" y="984"/>
                  </a:lnTo>
                  <a:close/>
                  <a:moveTo>
                    <a:pt x="28" y="966"/>
                  </a:moveTo>
                  <a:lnTo>
                    <a:pt x="17" y="983"/>
                  </a:lnTo>
                  <a:lnTo>
                    <a:pt x="16" y="981"/>
                  </a:lnTo>
                  <a:lnTo>
                    <a:pt x="6" y="976"/>
                  </a:lnTo>
                  <a:lnTo>
                    <a:pt x="0" y="973"/>
                  </a:lnTo>
                  <a:lnTo>
                    <a:pt x="2" y="966"/>
                  </a:lnTo>
                  <a:lnTo>
                    <a:pt x="8" y="953"/>
                  </a:lnTo>
                  <a:lnTo>
                    <a:pt x="13" y="951"/>
                  </a:lnTo>
                  <a:lnTo>
                    <a:pt x="28" y="954"/>
                  </a:lnTo>
                  <a:lnTo>
                    <a:pt x="43" y="957"/>
                  </a:lnTo>
                  <a:lnTo>
                    <a:pt x="40" y="964"/>
                  </a:lnTo>
                  <a:lnTo>
                    <a:pt x="28" y="966"/>
                  </a:lnTo>
                  <a:close/>
                  <a:moveTo>
                    <a:pt x="66" y="968"/>
                  </a:moveTo>
                  <a:lnTo>
                    <a:pt x="62" y="968"/>
                  </a:lnTo>
                  <a:lnTo>
                    <a:pt x="62" y="964"/>
                  </a:lnTo>
                  <a:lnTo>
                    <a:pt x="66" y="958"/>
                  </a:lnTo>
                  <a:lnTo>
                    <a:pt x="70" y="957"/>
                  </a:lnTo>
                  <a:lnTo>
                    <a:pt x="70" y="954"/>
                  </a:lnTo>
                  <a:lnTo>
                    <a:pt x="74" y="950"/>
                  </a:lnTo>
                  <a:lnTo>
                    <a:pt x="77" y="949"/>
                  </a:lnTo>
                  <a:lnTo>
                    <a:pt x="76" y="951"/>
                  </a:lnTo>
                  <a:lnTo>
                    <a:pt x="73" y="957"/>
                  </a:lnTo>
                  <a:lnTo>
                    <a:pt x="70" y="961"/>
                  </a:lnTo>
                  <a:lnTo>
                    <a:pt x="68" y="965"/>
                  </a:lnTo>
                  <a:lnTo>
                    <a:pt x="66" y="968"/>
                  </a:lnTo>
                  <a:close/>
                  <a:moveTo>
                    <a:pt x="77" y="941"/>
                  </a:moveTo>
                  <a:lnTo>
                    <a:pt x="72" y="945"/>
                  </a:lnTo>
                  <a:lnTo>
                    <a:pt x="70" y="943"/>
                  </a:lnTo>
                  <a:lnTo>
                    <a:pt x="74" y="938"/>
                  </a:lnTo>
                  <a:lnTo>
                    <a:pt x="74" y="934"/>
                  </a:lnTo>
                  <a:lnTo>
                    <a:pt x="79" y="931"/>
                  </a:lnTo>
                  <a:lnTo>
                    <a:pt x="81" y="930"/>
                  </a:lnTo>
                  <a:lnTo>
                    <a:pt x="83" y="928"/>
                  </a:lnTo>
                  <a:lnTo>
                    <a:pt x="84" y="930"/>
                  </a:lnTo>
                  <a:lnTo>
                    <a:pt x="83" y="931"/>
                  </a:lnTo>
                  <a:lnTo>
                    <a:pt x="84" y="935"/>
                  </a:lnTo>
                  <a:lnTo>
                    <a:pt x="80" y="941"/>
                  </a:lnTo>
                  <a:lnTo>
                    <a:pt x="77" y="941"/>
                  </a:lnTo>
                  <a:close/>
                  <a:moveTo>
                    <a:pt x="76" y="923"/>
                  </a:moveTo>
                  <a:lnTo>
                    <a:pt x="74" y="924"/>
                  </a:lnTo>
                  <a:lnTo>
                    <a:pt x="73" y="917"/>
                  </a:lnTo>
                  <a:lnTo>
                    <a:pt x="79" y="913"/>
                  </a:lnTo>
                  <a:lnTo>
                    <a:pt x="84" y="909"/>
                  </a:lnTo>
                  <a:lnTo>
                    <a:pt x="87" y="906"/>
                  </a:lnTo>
                  <a:lnTo>
                    <a:pt x="89" y="906"/>
                  </a:lnTo>
                  <a:lnTo>
                    <a:pt x="85" y="912"/>
                  </a:lnTo>
                  <a:lnTo>
                    <a:pt x="84" y="916"/>
                  </a:lnTo>
                  <a:lnTo>
                    <a:pt x="84" y="919"/>
                  </a:lnTo>
                  <a:lnTo>
                    <a:pt x="80" y="921"/>
                  </a:lnTo>
                  <a:lnTo>
                    <a:pt x="76" y="923"/>
                  </a:lnTo>
                  <a:close/>
                  <a:moveTo>
                    <a:pt x="32" y="906"/>
                  </a:moveTo>
                  <a:lnTo>
                    <a:pt x="31" y="906"/>
                  </a:lnTo>
                  <a:lnTo>
                    <a:pt x="32" y="902"/>
                  </a:lnTo>
                  <a:lnTo>
                    <a:pt x="35" y="900"/>
                  </a:lnTo>
                  <a:lnTo>
                    <a:pt x="36" y="902"/>
                  </a:lnTo>
                  <a:lnTo>
                    <a:pt x="35" y="905"/>
                  </a:lnTo>
                  <a:lnTo>
                    <a:pt x="32" y="906"/>
                  </a:lnTo>
                  <a:close/>
                  <a:moveTo>
                    <a:pt x="59" y="916"/>
                  </a:moveTo>
                  <a:lnTo>
                    <a:pt x="59" y="920"/>
                  </a:lnTo>
                  <a:lnTo>
                    <a:pt x="57" y="919"/>
                  </a:lnTo>
                  <a:lnTo>
                    <a:pt x="57" y="913"/>
                  </a:lnTo>
                  <a:lnTo>
                    <a:pt x="58" y="911"/>
                  </a:lnTo>
                  <a:lnTo>
                    <a:pt x="59" y="905"/>
                  </a:lnTo>
                  <a:lnTo>
                    <a:pt x="62" y="904"/>
                  </a:lnTo>
                  <a:lnTo>
                    <a:pt x="65" y="900"/>
                  </a:lnTo>
                  <a:lnTo>
                    <a:pt x="65" y="897"/>
                  </a:lnTo>
                  <a:lnTo>
                    <a:pt x="65" y="894"/>
                  </a:lnTo>
                  <a:lnTo>
                    <a:pt x="69" y="894"/>
                  </a:lnTo>
                  <a:lnTo>
                    <a:pt x="72" y="896"/>
                  </a:lnTo>
                  <a:lnTo>
                    <a:pt x="68" y="898"/>
                  </a:lnTo>
                  <a:lnTo>
                    <a:pt x="65" y="905"/>
                  </a:lnTo>
                  <a:lnTo>
                    <a:pt x="65" y="908"/>
                  </a:lnTo>
                  <a:lnTo>
                    <a:pt x="61" y="911"/>
                  </a:lnTo>
                  <a:lnTo>
                    <a:pt x="59" y="916"/>
                  </a:lnTo>
                  <a:close/>
                  <a:moveTo>
                    <a:pt x="58" y="871"/>
                  </a:moveTo>
                  <a:lnTo>
                    <a:pt x="62" y="875"/>
                  </a:lnTo>
                  <a:lnTo>
                    <a:pt x="68" y="874"/>
                  </a:lnTo>
                  <a:lnTo>
                    <a:pt x="72" y="872"/>
                  </a:lnTo>
                  <a:lnTo>
                    <a:pt x="73" y="874"/>
                  </a:lnTo>
                  <a:lnTo>
                    <a:pt x="66" y="883"/>
                  </a:lnTo>
                  <a:lnTo>
                    <a:pt x="62" y="889"/>
                  </a:lnTo>
                  <a:lnTo>
                    <a:pt x="55" y="891"/>
                  </a:lnTo>
                  <a:lnTo>
                    <a:pt x="55" y="887"/>
                  </a:lnTo>
                  <a:lnTo>
                    <a:pt x="55" y="881"/>
                  </a:lnTo>
                  <a:lnTo>
                    <a:pt x="53" y="871"/>
                  </a:lnTo>
                  <a:lnTo>
                    <a:pt x="54" y="871"/>
                  </a:lnTo>
                  <a:lnTo>
                    <a:pt x="58" y="871"/>
                  </a:lnTo>
                  <a:close/>
                  <a:moveTo>
                    <a:pt x="128" y="879"/>
                  </a:moveTo>
                  <a:lnTo>
                    <a:pt x="118" y="883"/>
                  </a:lnTo>
                  <a:lnTo>
                    <a:pt x="115" y="883"/>
                  </a:lnTo>
                  <a:lnTo>
                    <a:pt x="106" y="887"/>
                  </a:lnTo>
                  <a:lnTo>
                    <a:pt x="102" y="889"/>
                  </a:lnTo>
                  <a:lnTo>
                    <a:pt x="96" y="897"/>
                  </a:lnTo>
                  <a:lnTo>
                    <a:pt x="89" y="904"/>
                  </a:lnTo>
                  <a:lnTo>
                    <a:pt x="87" y="905"/>
                  </a:lnTo>
                  <a:lnTo>
                    <a:pt x="73" y="905"/>
                  </a:lnTo>
                  <a:lnTo>
                    <a:pt x="72" y="904"/>
                  </a:lnTo>
                  <a:lnTo>
                    <a:pt x="76" y="896"/>
                  </a:lnTo>
                  <a:lnTo>
                    <a:pt x="83" y="894"/>
                  </a:lnTo>
                  <a:lnTo>
                    <a:pt x="83" y="887"/>
                  </a:lnTo>
                  <a:lnTo>
                    <a:pt x="96" y="872"/>
                  </a:lnTo>
                  <a:lnTo>
                    <a:pt x="99" y="872"/>
                  </a:lnTo>
                  <a:lnTo>
                    <a:pt x="102" y="874"/>
                  </a:lnTo>
                  <a:lnTo>
                    <a:pt x="100" y="881"/>
                  </a:lnTo>
                  <a:lnTo>
                    <a:pt x="104" y="879"/>
                  </a:lnTo>
                  <a:lnTo>
                    <a:pt x="110" y="875"/>
                  </a:lnTo>
                  <a:lnTo>
                    <a:pt x="115" y="874"/>
                  </a:lnTo>
                  <a:lnTo>
                    <a:pt x="118" y="872"/>
                  </a:lnTo>
                  <a:lnTo>
                    <a:pt x="129" y="870"/>
                  </a:lnTo>
                  <a:lnTo>
                    <a:pt x="129" y="872"/>
                  </a:lnTo>
                  <a:lnTo>
                    <a:pt x="128" y="879"/>
                  </a:lnTo>
                  <a:close/>
                  <a:moveTo>
                    <a:pt x="70" y="841"/>
                  </a:moveTo>
                  <a:lnTo>
                    <a:pt x="65" y="841"/>
                  </a:lnTo>
                  <a:lnTo>
                    <a:pt x="65" y="837"/>
                  </a:lnTo>
                  <a:lnTo>
                    <a:pt x="68" y="831"/>
                  </a:lnTo>
                  <a:lnTo>
                    <a:pt x="70" y="830"/>
                  </a:lnTo>
                  <a:lnTo>
                    <a:pt x="72" y="831"/>
                  </a:lnTo>
                  <a:lnTo>
                    <a:pt x="72" y="834"/>
                  </a:lnTo>
                  <a:lnTo>
                    <a:pt x="70" y="836"/>
                  </a:lnTo>
                  <a:lnTo>
                    <a:pt x="74" y="837"/>
                  </a:lnTo>
                  <a:lnTo>
                    <a:pt x="70" y="841"/>
                  </a:lnTo>
                  <a:close/>
                  <a:moveTo>
                    <a:pt x="115" y="840"/>
                  </a:moveTo>
                  <a:lnTo>
                    <a:pt x="109" y="840"/>
                  </a:lnTo>
                  <a:lnTo>
                    <a:pt x="106" y="837"/>
                  </a:lnTo>
                  <a:lnTo>
                    <a:pt x="109" y="833"/>
                  </a:lnTo>
                  <a:lnTo>
                    <a:pt x="106" y="829"/>
                  </a:lnTo>
                  <a:lnTo>
                    <a:pt x="111" y="827"/>
                  </a:lnTo>
                  <a:lnTo>
                    <a:pt x="115" y="830"/>
                  </a:lnTo>
                  <a:lnTo>
                    <a:pt x="114" y="831"/>
                  </a:lnTo>
                  <a:lnTo>
                    <a:pt x="117" y="831"/>
                  </a:lnTo>
                  <a:lnTo>
                    <a:pt x="118" y="833"/>
                  </a:lnTo>
                  <a:lnTo>
                    <a:pt x="119" y="833"/>
                  </a:lnTo>
                  <a:lnTo>
                    <a:pt x="121" y="837"/>
                  </a:lnTo>
                  <a:lnTo>
                    <a:pt x="118" y="838"/>
                  </a:lnTo>
                  <a:lnTo>
                    <a:pt x="115" y="840"/>
                  </a:lnTo>
                  <a:close/>
                  <a:moveTo>
                    <a:pt x="134" y="834"/>
                  </a:moveTo>
                  <a:lnTo>
                    <a:pt x="130" y="836"/>
                  </a:lnTo>
                  <a:lnTo>
                    <a:pt x="125" y="834"/>
                  </a:lnTo>
                  <a:lnTo>
                    <a:pt x="129" y="830"/>
                  </a:lnTo>
                  <a:lnTo>
                    <a:pt x="129" y="826"/>
                  </a:lnTo>
                  <a:lnTo>
                    <a:pt x="133" y="823"/>
                  </a:lnTo>
                  <a:lnTo>
                    <a:pt x="137" y="822"/>
                  </a:lnTo>
                  <a:lnTo>
                    <a:pt x="139" y="833"/>
                  </a:lnTo>
                  <a:lnTo>
                    <a:pt x="134" y="834"/>
                  </a:lnTo>
                  <a:close/>
                  <a:moveTo>
                    <a:pt x="96" y="818"/>
                  </a:moveTo>
                  <a:lnTo>
                    <a:pt x="100" y="836"/>
                  </a:lnTo>
                  <a:lnTo>
                    <a:pt x="92" y="842"/>
                  </a:lnTo>
                  <a:lnTo>
                    <a:pt x="94" y="845"/>
                  </a:lnTo>
                  <a:lnTo>
                    <a:pt x="96" y="844"/>
                  </a:lnTo>
                  <a:lnTo>
                    <a:pt x="99" y="842"/>
                  </a:lnTo>
                  <a:lnTo>
                    <a:pt x="100" y="853"/>
                  </a:lnTo>
                  <a:lnTo>
                    <a:pt x="100" y="853"/>
                  </a:lnTo>
                  <a:lnTo>
                    <a:pt x="95" y="857"/>
                  </a:lnTo>
                  <a:lnTo>
                    <a:pt x="87" y="864"/>
                  </a:lnTo>
                  <a:lnTo>
                    <a:pt x="66" y="870"/>
                  </a:lnTo>
                  <a:lnTo>
                    <a:pt x="66" y="868"/>
                  </a:lnTo>
                  <a:lnTo>
                    <a:pt x="65" y="864"/>
                  </a:lnTo>
                  <a:lnTo>
                    <a:pt x="68" y="864"/>
                  </a:lnTo>
                  <a:lnTo>
                    <a:pt x="79" y="860"/>
                  </a:lnTo>
                  <a:lnTo>
                    <a:pt x="79" y="856"/>
                  </a:lnTo>
                  <a:lnTo>
                    <a:pt x="70" y="856"/>
                  </a:lnTo>
                  <a:lnTo>
                    <a:pt x="70" y="852"/>
                  </a:lnTo>
                  <a:lnTo>
                    <a:pt x="81" y="848"/>
                  </a:lnTo>
                  <a:lnTo>
                    <a:pt x="89" y="831"/>
                  </a:lnTo>
                  <a:lnTo>
                    <a:pt x="81" y="834"/>
                  </a:lnTo>
                  <a:lnTo>
                    <a:pt x="83" y="826"/>
                  </a:lnTo>
                  <a:lnTo>
                    <a:pt x="96" y="818"/>
                  </a:lnTo>
                  <a:close/>
                  <a:moveTo>
                    <a:pt x="160" y="804"/>
                  </a:moveTo>
                  <a:lnTo>
                    <a:pt x="154" y="808"/>
                  </a:lnTo>
                  <a:lnTo>
                    <a:pt x="141" y="818"/>
                  </a:lnTo>
                  <a:lnTo>
                    <a:pt x="136" y="819"/>
                  </a:lnTo>
                  <a:lnTo>
                    <a:pt x="134" y="818"/>
                  </a:lnTo>
                  <a:lnTo>
                    <a:pt x="134" y="816"/>
                  </a:lnTo>
                  <a:lnTo>
                    <a:pt x="144" y="804"/>
                  </a:lnTo>
                  <a:lnTo>
                    <a:pt x="147" y="804"/>
                  </a:lnTo>
                  <a:lnTo>
                    <a:pt x="151" y="803"/>
                  </a:lnTo>
                  <a:lnTo>
                    <a:pt x="160" y="804"/>
                  </a:lnTo>
                  <a:close/>
                  <a:moveTo>
                    <a:pt x="118" y="822"/>
                  </a:moveTo>
                  <a:lnTo>
                    <a:pt x="109" y="812"/>
                  </a:lnTo>
                  <a:lnTo>
                    <a:pt x="118" y="801"/>
                  </a:lnTo>
                  <a:lnTo>
                    <a:pt x="124" y="799"/>
                  </a:lnTo>
                  <a:lnTo>
                    <a:pt x="130" y="806"/>
                  </a:lnTo>
                  <a:lnTo>
                    <a:pt x="129" y="815"/>
                  </a:lnTo>
                  <a:lnTo>
                    <a:pt x="124" y="821"/>
                  </a:lnTo>
                  <a:lnTo>
                    <a:pt x="118" y="822"/>
                  </a:lnTo>
                  <a:close/>
                  <a:moveTo>
                    <a:pt x="99" y="776"/>
                  </a:moveTo>
                  <a:lnTo>
                    <a:pt x="92" y="780"/>
                  </a:lnTo>
                  <a:lnTo>
                    <a:pt x="94" y="771"/>
                  </a:lnTo>
                  <a:lnTo>
                    <a:pt x="99" y="776"/>
                  </a:lnTo>
                  <a:close/>
                  <a:moveTo>
                    <a:pt x="155" y="774"/>
                  </a:moveTo>
                  <a:lnTo>
                    <a:pt x="144" y="778"/>
                  </a:lnTo>
                  <a:lnTo>
                    <a:pt x="140" y="773"/>
                  </a:lnTo>
                  <a:lnTo>
                    <a:pt x="144" y="767"/>
                  </a:lnTo>
                  <a:lnTo>
                    <a:pt x="148" y="763"/>
                  </a:lnTo>
                  <a:lnTo>
                    <a:pt x="152" y="763"/>
                  </a:lnTo>
                  <a:lnTo>
                    <a:pt x="158" y="767"/>
                  </a:lnTo>
                  <a:lnTo>
                    <a:pt x="155" y="774"/>
                  </a:lnTo>
                  <a:close/>
                  <a:moveTo>
                    <a:pt x="139" y="767"/>
                  </a:moveTo>
                  <a:lnTo>
                    <a:pt x="137" y="774"/>
                  </a:lnTo>
                  <a:lnTo>
                    <a:pt x="134" y="773"/>
                  </a:lnTo>
                  <a:lnTo>
                    <a:pt x="133" y="771"/>
                  </a:lnTo>
                  <a:lnTo>
                    <a:pt x="132" y="777"/>
                  </a:lnTo>
                  <a:lnTo>
                    <a:pt x="128" y="780"/>
                  </a:lnTo>
                  <a:lnTo>
                    <a:pt x="121" y="774"/>
                  </a:lnTo>
                  <a:lnTo>
                    <a:pt x="128" y="766"/>
                  </a:lnTo>
                  <a:lnTo>
                    <a:pt x="128" y="761"/>
                  </a:lnTo>
                  <a:lnTo>
                    <a:pt x="134" y="758"/>
                  </a:lnTo>
                  <a:lnTo>
                    <a:pt x="137" y="756"/>
                  </a:lnTo>
                  <a:lnTo>
                    <a:pt x="141" y="755"/>
                  </a:lnTo>
                  <a:lnTo>
                    <a:pt x="140" y="762"/>
                  </a:lnTo>
                  <a:lnTo>
                    <a:pt x="139" y="767"/>
                  </a:lnTo>
                  <a:close/>
                  <a:moveTo>
                    <a:pt x="53" y="743"/>
                  </a:moveTo>
                  <a:lnTo>
                    <a:pt x="50" y="747"/>
                  </a:lnTo>
                  <a:lnTo>
                    <a:pt x="46" y="746"/>
                  </a:lnTo>
                  <a:lnTo>
                    <a:pt x="42" y="743"/>
                  </a:lnTo>
                  <a:lnTo>
                    <a:pt x="38" y="741"/>
                  </a:lnTo>
                  <a:lnTo>
                    <a:pt x="38" y="737"/>
                  </a:lnTo>
                  <a:lnTo>
                    <a:pt x="44" y="735"/>
                  </a:lnTo>
                  <a:lnTo>
                    <a:pt x="51" y="737"/>
                  </a:lnTo>
                  <a:lnTo>
                    <a:pt x="53" y="743"/>
                  </a:lnTo>
                  <a:close/>
                  <a:moveTo>
                    <a:pt x="133" y="737"/>
                  </a:moveTo>
                  <a:lnTo>
                    <a:pt x="125" y="740"/>
                  </a:lnTo>
                  <a:lnTo>
                    <a:pt x="124" y="737"/>
                  </a:lnTo>
                  <a:lnTo>
                    <a:pt x="122" y="735"/>
                  </a:lnTo>
                  <a:lnTo>
                    <a:pt x="124" y="733"/>
                  </a:lnTo>
                  <a:lnTo>
                    <a:pt x="124" y="732"/>
                  </a:lnTo>
                  <a:lnTo>
                    <a:pt x="130" y="728"/>
                  </a:lnTo>
                  <a:lnTo>
                    <a:pt x="134" y="732"/>
                  </a:lnTo>
                  <a:lnTo>
                    <a:pt x="133" y="735"/>
                  </a:lnTo>
                  <a:lnTo>
                    <a:pt x="133" y="737"/>
                  </a:lnTo>
                  <a:close/>
                  <a:moveTo>
                    <a:pt x="113" y="726"/>
                  </a:moveTo>
                  <a:lnTo>
                    <a:pt x="107" y="733"/>
                  </a:lnTo>
                  <a:lnTo>
                    <a:pt x="103" y="731"/>
                  </a:lnTo>
                  <a:lnTo>
                    <a:pt x="100" y="729"/>
                  </a:lnTo>
                  <a:lnTo>
                    <a:pt x="104" y="726"/>
                  </a:lnTo>
                  <a:lnTo>
                    <a:pt x="103" y="724"/>
                  </a:lnTo>
                  <a:lnTo>
                    <a:pt x="103" y="722"/>
                  </a:lnTo>
                  <a:lnTo>
                    <a:pt x="107" y="717"/>
                  </a:lnTo>
                  <a:lnTo>
                    <a:pt x="111" y="720"/>
                  </a:lnTo>
                  <a:lnTo>
                    <a:pt x="111" y="722"/>
                  </a:lnTo>
                  <a:lnTo>
                    <a:pt x="113" y="726"/>
                  </a:lnTo>
                  <a:close/>
                  <a:moveTo>
                    <a:pt x="151" y="718"/>
                  </a:moveTo>
                  <a:lnTo>
                    <a:pt x="147" y="721"/>
                  </a:lnTo>
                  <a:lnTo>
                    <a:pt x="144" y="720"/>
                  </a:lnTo>
                  <a:lnTo>
                    <a:pt x="144" y="716"/>
                  </a:lnTo>
                  <a:lnTo>
                    <a:pt x="145" y="710"/>
                  </a:lnTo>
                  <a:lnTo>
                    <a:pt x="149" y="707"/>
                  </a:lnTo>
                  <a:lnTo>
                    <a:pt x="154" y="709"/>
                  </a:lnTo>
                  <a:lnTo>
                    <a:pt x="151" y="718"/>
                  </a:lnTo>
                  <a:close/>
                  <a:moveTo>
                    <a:pt x="156" y="705"/>
                  </a:moveTo>
                  <a:lnTo>
                    <a:pt x="152" y="705"/>
                  </a:lnTo>
                  <a:lnTo>
                    <a:pt x="151" y="701"/>
                  </a:lnTo>
                  <a:lnTo>
                    <a:pt x="151" y="695"/>
                  </a:lnTo>
                  <a:lnTo>
                    <a:pt x="155" y="692"/>
                  </a:lnTo>
                  <a:lnTo>
                    <a:pt x="156" y="698"/>
                  </a:lnTo>
                  <a:lnTo>
                    <a:pt x="156" y="702"/>
                  </a:lnTo>
                  <a:lnTo>
                    <a:pt x="156" y="705"/>
                  </a:lnTo>
                  <a:close/>
                  <a:moveTo>
                    <a:pt x="186" y="680"/>
                  </a:moveTo>
                  <a:lnTo>
                    <a:pt x="177" y="680"/>
                  </a:lnTo>
                  <a:lnTo>
                    <a:pt x="175" y="677"/>
                  </a:lnTo>
                  <a:lnTo>
                    <a:pt x="183" y="671"/>
                  </a:lnTo>
                  <a:lnTo>
                    <a:pt x="189" y="671"/>
                  </a:lnTo>
                  <a:lnTo>
                    <a:pt x="192" y="673"/>
                  </a:lnTo>
                  <a:lnTo>
                    <a:pt x="196" y="673"/>
                  </a:lnTo>
                  <a:lnTo>
                    <a:pt x="200" y="673"/>
                  </a:lnTo>
                  <a:lnTo>
                    <a:pt x="197" y="676"/>
                  </a:lnTo>
                  <a:lnTo>
                    <a:pt x="196" y="679"/>
                  </a:lnTo>
                  <a:lnTo>
                    <a:pt x="189" y="679"/>
                  </a:lnTo>
                  <a:lnTo>
                    <a:pt x="186" y="680"/>
                  </a:lnTo>
                  <a:close/>
                  <a:moveTo>
                    <a:pt x="193" y="662"/>
                  </a:moveTo>
                  <a:lnTo>
                    <a:pt x="183" y="665"/>
                  </a:lnTo>
                  <a:lnTo>
                    <a:pt x="182" y="664"/>
                  </a:lnTo>
                  <a:lnTo>
                    <a:pt x="185" y="657"/>
                  </a:lnTo>
                  <a:lnTo>
                    <a:pt x="190" y="656"/>
                  </a:lnTo>
                  <a:lnTo>
                    <a:pt x="193" y="654"/>
                  </a:lnTo>
                  <a:lnTo>
                    <a:pt x="200" y="654"/>
                  </a:lnTo>
                  <a:lnTo>
                    <a:pt x="201" y="654"/>
                  </a:lnTo>
                  <a:lnTo>
                    <a:pt x="205" y="657"/>
                  </a:lnTo>
                  <a:lnTo>
                    <a:pt x="205" y="661"/>
                  </a:lnTo>
                  <a:lnTo>
                    <a:pt x="194" y="662"/>
                  </a:lnTo>
                  <a:lnTo>
                    <a:pt x="193" y="662"/>
                  </a:lnTo>
                  <a:close/>
                  <a:moveTo>
                    <a:pt x="279" y="575"/>
                  </a:moveTo>
                  <a:lnTo>
                    <a:pt x="273" y="583"/>
                  </a:lnTo>
                  <a:lnTo>
                    <a:pt x="273" y="590"/>
                  </a:lnTo>
                  <a:lnTo>
                    <a:pt x="273" y="606"/>
                  </a:lnTo>
                  <a:lnTo>
                    <a:pt x="268" y="611"/>
                  </a:lnTo>
                  <a:lnTo>
                    <a:pt x="265" y="598"/>
                  </a:lnTo>
                  <a:lnTo>
                    <a:pt x="263" y="597"/>
                  </a:lnTo>
                  <a:lnTo>
                    <a:pt x="254" y="591"/>
                  </a:lnTo>
                  <a:lnTo>
                    <a:pt x="253" y="591"/>
                  </a:lnTo>
                  <a:lnTo>
                    <a:pt x="254" y="590"/>
                  </a:lnTo>
                  <a:lnTo>
                    <a:pt x="256" y="589"/>
                  </a:lnTo>
                  <a:lnTo>
                    <a:pt x="256" y="587"/>
                  </a:lnTo>
                  <a:lnTo>
                    <a:pt x="261" y="576"/>
                  </a:lnTo>
                  <a:lnTo>
                    <a:pt x="264" y="578"/>
                  </a:lnTo>
                  <a:lnTo>
                    <a:pt x="268" y="581"/>
                  </a:lnTo>
                  <a:lnTo>
                    <a:pt x="278" y="570"/>
                  </a:lnTo>
                  <a:lnTo>
                    <a:pt x="279" y="575"/>
                  </a:lnTo>
                  <a:close/>
                  <a:moveTo>
                    <a:pt x="66" y="474"/>
                  </a:moveTo>
                  <a:lnTo>
                    <a:pt x="54" y="476"/>
                  </a:lnTo>
                  <a:lnTo>
                    <a:pt x="55" y="471"/>
                  </a:lnTo>
                  <a:lnTo>
                    <a:pt x="62" y="465"/>
                  </a:lnTo>
                  <a:lnTo>
                    <a:pt x="66" y="470"/>
                  </a:lnTo>
                  <a:lnTo>
                    <a:pt x="66" y="474"/>
                  </a:lnTo>
                  <a:close/>
                  <a:moveTo>
                    <a:pt x="126" y="426"/>
                  </a:moveTo>
                  <a:lnTo>
                    <a:pt x="126" y="440"/>
                  </a:lnTo>
                  <a:lnTo>
                    <a:pt x="126" y="444"/>
                  </a:lnTo>
                  <a:lnTo>
                    <a:pt x="124" y="446"/>
                  </a:lnTo>
                  <a:lnTo>
                    <a:pt x="121" y="439"/>
                  </a:lnTo>
                  <a:lnTo>
                    <a:pt x="118" y="439"/>
                  </a:lnTo>
                  <a:lnTo>
                    <a:pt x="117" y="439"/>
                  </a:lnTo>
                  <a:lnTo>
                    <a:pt x="114" y="444"/>
                  </a:lnTo>
                  <a:lnTo>
                    <a:pt x="107" y="446"/>
                  </a:lnTo>
                  <a:lnTo>
                    <a:pt x="109" y="446"/>
                  </a:lnTo>
                  <a:lnTo>
                    <a:pt x="109" y="437"/>
                  </a:lnTo>
                  <a:lnTo>
                    <a:pt x="118" y="432"/>
                  </a:lnTo>
                  <a:lnTo>
                    <a:pt x="126" y="426"/>
                  </a:lnTo>
                  <a:close/>
                  <a:moveTo>
                    <a:pt x="367" y="356"/>
                  </a:moveTo>
                  <a:lnTo>
                    <a:pt x="367" y="365"/>
                  </a:lnTo>
                  <a:lnTo>
                    <a:pt x="381" y="366"/>
                  </a:lnTo>
                  <a:lnTo>
                    <a:pt x="382" y="366"/>
                  </a:lnTo>
                  <a:lnTo>
                    <a:pt x="384" y="369"/>
                  </a:lnTo>
                  <a:lnTo>
                    <a:pt x="374" y="373"/>
                  </a:lnTo>
                  <a:lnTo>
                    <a:pt x="367" y="373"/>
                  </a:lnTo>
                  <a:lnTo>
                    <a:pt x="363" y="372"/>
                  </a:lnTo>
                  <a:lnTo>
                    <a:pt x="352" y="369"/>
                  </a:lnTo>
                  <a:lnTo>
                    <a:pt x="352" y="368"/>
                  </a:lnTo>
                  <a:lnTo>
                    <a:pt x="352" y="365"/>
                  </a:lnTo>
                  <a:lnTo>
                    <a:pt x="352" y="358"/>
                  </a:lnTo>
                  <a:lnTo>
                    <a:pt x="355" y="358"/>
                  </a:lnTo>
                  <a:lnTo>
                    <a:pt x="361" y="360"/>
                  </a:lnTo>
                  <a:lnTo>
                    <a:pt x="365" y="354"/>
                  </a:lnTo>
                  <a:lnTo>
                    <a:pt x="367" y="356"/>
                  </a:lnTo>
                  <a:close/>
                  <a:moveTo>
                    <a:pt x="425" y="342"/>
                  </a:moveTo>
                  <a:lnTo>
                    <a:pt x="429" y="345"/>
                  </a:lnTo>
                  <a:lnTo>
                    <a:pt x="437" y="345"/>
                  </a:lnTo>
                  <a:lnTo>
                    <a:pt x="442" y="354"/>
                  </a:lnTo>
                  <a:lnTo>
                    <a:pt x="438" y="356"/>
                  </a:lnTo>
                  <a:lnTo>
                    <a:pt x="426" y="347"/>
                  </a:lnTo>
                  <a:lnTo>
                    <a:pt x="419" y="357"/>
                  </a:lnTo>
                  <a:lnTo>
                    <a:pt x="418" y="357"/>
                  </a:lnTo>
                  <a:lnTo>
                    <a:pt x="415" y="356"/>
                  </a:lnTo>
                  <a:lnTo>
                    <a:pt x="406" y="353"/>
                  </a:lnTo>
                  <a:lnTo>
                    <a:pt x="404" y="350"/>
                  </a:lnTo>
                  <a:lnTo>
                    <a:pt x="412" y="347"/>
                  </a:lnTo>
                  <a:lnTo>
                    <a:pt x="418" y="345"/>
                  </a:lnTo>
                  <a:lnTo>
                    <a:pt x="421" y="343"/>
                  </a:lnTo>
                  <a:lnTo>
                    <a:pt x="425" y="342"/>
                  </a:lnTo>
                  <a:close/>
                  <a:moveTo>
                    <a:pt x="174" y="356"/>
                  </a:moveTo>
                  <a:lnTo>
                    <a:pt x="171" y="361"/>
                  </a:lnTo>
                  <a:lnTo>
                    <a:pt x="167" y="361"/>
                  </a:lnTo>
                  <a:lnTo>
                    <a:pt x="159" y="358"/>
                  </a:lnTo>
                  <a:lnTo>
                    <a:pt x="166" y="364"/>
                  </a:lnTo>
                  <a:lnTo>
                    <a:pt x="167" y="365"/>
                  </a:lnTo>
                  <a:lnTo>
                    <a:pt x="162" y="375"/>
                  </a:lnTo>
                  <a:lnTo>
                    <a:pt x="159" y="380"/>
                  </a:lnTo>
                  <a:lnTo>
                    <a:pt x="154" y="380"/>
                  </a:lnTo>
                  <a:lnTo>
                    <a:pt x="148" y="381"/>
                  </a:lnTo>
                  <a:lnTo>
                    <a:pt x="147" y="386"/>
                  </a:lnTo>
                  <a:lnTo>
                    <a:pt x="141" y="395"/>
                  </a:lnTo>
                  <a:lnTo>
                    <a:pt x="136" y="388"/>
                  </a:lnTo>
                  <a:lnTo>
                    <a:pt x="145" y="368"/>
                  </a:lnTo>
                  <a:lnTo>
                    <a:pt x="144" y="360"/>
                  </a:lnTo>
                  <a:lnTo>
                    <a:pt x="158" y="336"/>
                  </a:lnTo>
                  <a:lnTo>
                    <a:pt x="167" y="317"/>
                  </a:lnTo>
                  <a:lnTo>
                    <a:pt x="171" y="326"/>
                  </a:lnTo>
                  <a:lnTo>
                    <a:pt x="170" y="335"/>
                  </a:lnTo>
                  <a:lnTo>
                    <a:pt x="166" y="339"/>
                  </a:lnTo>
                  <a:lnTo>
                    <a:pt x="170" y="342"/>
                  </a:lnTo>
                  <a:lnTo>
                    <a:pt x="171" y="347"/>
                  </a:lnTo>
                  <a:lnTo>
                    <a:pt x="174" y="354"/>
                  </a:lnTo>
                  <a:lnTo>
                    <a:pt x="174" y="356"/>
                  </a:lnTo>
                  <a:close/>
                  <a:moveTo>
                    <a:pt x="193" y="341"/>
                  </a:moveTo>
                  <a:lnTo>
                    <a:pt x="189" y="346"/>
                  </a:lnTo>
                  <a:lnTo>
                    <a:pt x="182" y="347"/>
                  </a:lnTo>
                  <a:lnTo>
                    <a:pt x="182" y="341"/>
                  </a:lnTo>
                  <a:lnTo>
                    <a:pt x="175" y="346"/>
                  </a:lnTo>
                  <a:lnTo>
                    <a:pt x="175" y="342"/>
                  </a:lnTo>
                  <a:lnTo>
                    <a:pt x="177" y="331"/>
                  </a:lnTo>
                  <a:lnTo>
                    <a:pt x="181" y="327"/>
                  </a:lnTo>
                  <a:lnTo>
                    <a:pt x="181" y="321"/>
                  </a:lnTo>
                  <a:lnTo>
                    <a:pt x="190" y="320"/>
                  </a:lnTo>
                  <a:lnTo>
                    <a:pt x="190" y="316"/>
                  </a:lnTo>
                  <a:lnTo>
                    <a:pt x="186" y="313"/>
                  </a:lnTo>
                  <a:lnTo>
                    <a:pt x="189" y="305"/>
                  </a:lnTo>
                  <a:lnTo>
                    <a:pt x="198" y="308"/>
                  </a:lnTo>
                  <a:lnTo>
                    <a:pt x="197" y="315"/>
                  </a:lnTo>
                  <a:lnTo>
                    <a:pt x="193" y="341"/>
                  </a:lnTo>
                  <a:close/>
                  <a:moveTo>
                    <a:pt x="260" y="275"/>
                  </a:moveTo>
                  <a:lnTo>
                    <a:pt x="258" y="281"/>
                  </a:lnTo>
                  <a:lnTo>
                    <a:pt x="265" y="276"/>
                  </a:lnTo>
                  <a:lnTo>
                    <a:pt x="267" y="278"/>
                  </a:lnTo>
                  <a:lnTo>
                    <a:pt x="271" y="285"/>
                  </a:lnTo>
                  <a:lnTo>
                    <a:pt x="267" y="291"/>
                  </a:lnTo>
                  <a:lnTo>
                    <a:pt x="241" y="305"/>
                  </a:lnTo>
                  <a:lnTo>
                    <a:pt x="245" y="315"/>
                  </a:lnTo>
                  <a:lnTo>
                    <a:pt x="243" y="316"/>
                  </a:lnTo>
                  <a:lnTo>
                    <a:pt x="238" y="320"/>
                  </a:lnTo>
                  <a:lnTo>
                    <a:pt x="228" y="319"/>
                  </a:lnTo>
                  <a:lnTo>
                    <a:pt x="228" y="328"/>
                  </a:lnTo>
                  <a:lnTo>
                    <a:pt x="227" y="328"/>
                  </a:lnTo>
                  <a:lnTo>
                    <a:pt x="219" y="324"/>
                  </a:lnTo>
                  <a:lnTo>
                    <a:pt x="218" y="317"/>
                  </a:lnTo>
                  <a:lnTo>
                    <a:pt x="212" y="317"/>
                  </a:lnTo>
                  <a:lnTo>
                    <a:pt x="215" y="324"/>
                  </a:lnTo>
                  <a:lnTo>
                    <a:pt x="213" y="328"/>
                  </a:lnTo>
                  <a:lnTo>
                    <a:pt x="212" y="332"/>
                  </a:lnTo>
                  <a:lnTo>
                    <a:pt x="208" y="335"/>
                  </a:lnTo>
                  <a:lnTo>
                    <a:pt x="205" y="332"/>
                  </a:lnTo>
                  <a:lnTo>
                    <a:pt x="203" y="327"/>
                  </a:lnTo>
                  <a:lnTo>
                    <a:pt x="204" y="316"/>
                  </a:lnTo>
                  <a:lnTo>
                    <a:pt x="213" y="308"/>
                  </a:lnTo>
                  <a:lnTo>
                    <a:pt x="211" y="306"/>
                  </a:lnTo>
                  <a:lnTo>
                    <a:pt x="204" y="309"/>
                  </a:lnTo>
                  <a:lnTo>
                    <a:pt x="208" y="291"/>
                  </a:lnTo>
                  <a:lnTo>
                    <a:pt x="222" y="287"/>
                  </a:lnTo>
                  <a:lnTo>
                    <a:pt x="220" y="283"/>
                  </a:lnTo>
                  <a:lnTo>
                    <a:pt x="212" y="283"/>
                  </a:lnTo>
                  <a:lnTo>
                    <a:pt x="208" y="278"/>
                  </a:lnTo>
                  <a:lnTo>
                    <a:pt x="226" y="270"/>
                  </a:lnTo>
                  <a:lnTo>
                    <a:pt x="234" y="285"/>
                  </a:lnTo>
                  <a:lnTo>
                    <a:pt x="235" y="285"/>
                  </a:lnTo>
                  <a:lnTo>
                    <a:pt x="241" y="283"/>
                  </a:lnTo>
                  <a:lnTo>
                    <a:pt x="239" y="279"/>
                  </a:lnTo>
                  <a:lnTo>
                    <a:pt x="234" y="274"/>
                  </a:lnTo>
                  <a:lnTo>
                    <a:pt x="250" y="260"/>
                  </a:lnTo>
                  <a:lnTo>
                    <a:pt x="257" y="263"/>
                  </a:lnTo>
                  <a:lnTo>
                    <a:pt x="260" y="275"/>
                  </a:lnTo>
                  <a:close/>
                  <a:moveTo>
                    <a:pt x="275" y="263"/>
                  </a:moveTo>
                  <a:lnTo>
                    <a:pt x="276" y="264"/>
                  </a:lnTo>
                  <a:lnTo>
                    <a:pt x="282" y="264"/>
                  </a:lnTo>
                  <a:lnTo>
                    <a:pt x="284" y="271"/>
                  </a:lnTo>
                  <a:lnTo>
                    <a:pt x="283" y="279"/>
                  </a:lnTo>
                  <a:lnTo>
                    <a:pt x="282" y="281"/>
                  </a:lnTo>
                  <a:lnTo>
                    <a:pt x="278" y="282"/>
                  </a:lnTo>
                  <a:lnTo>
                    <a:pt x="273" y="279"/>
                  </a:lnTo>
                  <a:lnTo>
                    <a:pt x="273" y="278"/>
                  </a:lnTo>
                  <a:lnTo>
                    <a:pt x="271" y="275"/>
                  </a:lnTo>
                  <a:lnTo>
                    <a:pt x="272" y="270"/>
                  </a:lnTo>
                  <a:lnTo>
                    <a:pt x="265" y="271"/>
                  </a:lnTo>
                  <a:lnTo>
                    <a:pt x="264" y="264"/>
                  </a:lnTo>
                  <a:lnTo>
                    <a:pt x="267" y="266"/>
                  </a:lnTo>
                  <a:lnTo>
                    <a:pt x="265" y="260"/>
                  </a:lnTo>
                  <a:lnTo>
                    <a:pt x="272" y="259"/>
                  </a:lnTo>
                  <a:lnTo>
                    <a:pt x="275" y="263"/>
                  </a:lnTo>
                  <a:close/>
                  <a:moveTo>
                    <a:pt x="369" y="229"/>
                  </a:moveTo>
                  <a:lnTo>
                    <a:pt x="359" y="249"/>
                  </a:lnTo>
                  <a:lnTo>
                    <a:pt x="351" y="252"/>
                  </a:lnTo>
                  <a:lnTo>
                    <a:pt x="350" y="259"/>
                  </a:lnTo>
                  <a:lnTo>
                    <a:pt x="343" y="264"/>
                  </a:lnTo>
                  <a:lnTo>
                    <a:pt x="329" y="275"/>
                  </a:lnTo>
                  <a:lnTo>
                    <a:pt x="328" y="263"/>
                  </a:lnTo>
                  <a:lnTo>
                    <a:pt x="328" y="264"/>
                  </a:lnTo>
                  <a:lnTo>
                    <a:pt x="327" y="266"/>
                  </a:lnTo>
                  <a:lnTo>
                    <a:pt x="320" y="279"/>
                  </a:lnTo>
                  <a:lnTo>
                    <a:pt x="322" y="287"/>
                  </a:lnTo>
                  <a:lnTo>
                    <a:pt x="320" y="290"/>
                  </a:lnTo>
                  <a:lnTo>
                    <a:pt x="314" y="287"/>
                  </a:lnTo>
                  <a:lnTo>
                    <a:pt x="313" y="286"/>
                  </a:lnTo>
                  <a:lnTo>
                    <a:pt x="312" y="286"/>
                  </a:lnTo>
                  <a:lnTo>
                    <a:pt x="310" y="285"/>
                  </a:lnTo>
                  <a:lnTo>
                    <a:pt x="310" y="290"/>
                  </a:lnTo>
                  <a:lnTo>
                    <a:pt x="303" y="297"/>
                  </a:lnTo>
                  <a:lnTo>
                    <a:pt x="276" y="311"/>
                  </a:lnTo>
                  <a:lnTo>
                    <a:pt x="275" y="305"/>
                  </a:lnTo>
                  <a:lnTo>
                    <a:pt x="276" y="287"/>
                  </a:lnTo>
                  <a:lnTo>
                    <a:pt x="276" y="286"/>
                  </a:lnTo>
                  <a:lnTo>
                    <a:pt x="276" y="285"/>
                  </a:lnTo>
                  <a:lnTo>
                    <a:pt x="286" y="283"/>
                  </a:lnTo>
                  <a:lnTo>
                    <a:pt x="287" y="283"/>
                  </a:lnTo>
                  <a:lnTo>
                    <a:pt x="287" y="278"/>
                  </a:lnTo>
                  <a:lnTo>
                    <a:pt x="290" y="261"/>
                  </a:lnTo>
                  <a:lnTo>
                    <a:pt x="294" y="259"/>
                  </a:lnTo>
                  <a:lnTo>
                    <a:pt x="298" y="264"/>
                  </a:lnTo>
                  <a:lnTo>
                    <a:pt x="303" y="259"/>
                  </a:lnTo>
                  <a:lnTo>
                    <a:pt x="297" y="249"/>
                  </a:lnTo>
                  <a:lnTo>
                    <a:pt x="305" y="244"/>
                  </a:lnTo>
                  <a:lnTo>
                    <a:pt x="310" y="251"/>
                  </a:lnTo>
                  <a:lnTo>
                    <a:pt x="313" y="248"/>
                  </a:lnTo>
                  <a:lnTo>
                    <a:pt x="312" y="242"/>
                  </a:lnTo>
                  <a:lnTo>
                    <a:pt x="312" y="241"/>
                  </a:lnTo>
                  <a:lnTo>
                    <a:pt x="316" y="238"/>
                  </a:lnTo>
                  <a:lnTo>
                    <a:pt x="317" y="238"/>
                  </a:lnTo>
                  <a:lnTo>
                    <a:pt x="320" y="237"/>
                  </a:lnTo>
                  <a:lnTo>
                    <a:pt x="321" y="238"/>
                  </a:lnTo>
                  <a:lnTo>
                    <a:pt x="325" y="242"/>
                  </a:lnTo>
                  <a:lnTo>
                    <a:pt x="328" y="237"/>
                  </a:lnTo>
                  <a:lnTo>
                    <a:pt x="328" y="236"/>
                  </a:lnTo>
                  <a:lnTo>
                    <a:pt x="333" y="234"/>
                  </a:lnTo>
                  <a:lnTo>
                    <a:pt x="339" y="240"/>
                  </a:lnTo>
                  <a:lnTo>
                    <a:pt x="340" y="241"/>
                  </a:lnTo>
                  <a:lnTo>
                    <a:pt x="339" y="245"/>
                  </a:lnTo>
                  <a:lnTo>
                    <a:pt x="344" y="246"/>
                  </a:lnTo>
                  <a:lnTo>
                    <a:pt x="347" y="237"/>
                  </a:lnTo>
                  <a:lnTo>
                    <a:pt x="347" y="236"/>
                  </a:lnTo>
                  <a:lnTo>
                    <a:pt x="354" y="233"/>
                  </a:lnTo>
                  <a:lnTo>
                    <a:pt x="363" y="227"/>
                  </a:lnTo>
                  <a:lnTo>
                    <a:pt x="369" y="227"/>
                  </a:lnTo>
                  <a:lnTo>
                    <a:pt x="369" y="229"/>
                  </a:lnTo>
                  <a:close/>
                  <a:moveTo>
                    <a:pt x="325" y="196"/>
                  </a:moveTo>
                  <a:lnTo>
                    <a:pt x="335" y="204"/>
                  </a:lnTo>
                  <a:lnTo>
                    <a:pt x="343" y="201"/>
                  </a:lnTo>
                  <a:lnTo>
                    <a:pt x="346" y="204"/>
                  </a:lnTo>
                  <a:lnTo>
                    <a:pt x="347" y="204"/>
                  </a:lnTo>
                  <a:lnTo>
                    <a:pt x="348" y="204"/>
                  </a:lnTo>
                  <a:lnTo>
                    <a:pt x="352" y="207"/>
                  </a:lnTo>
                  <a:lnTo>
                    <a:pt x="355" y="210"/>
                  </a:lnTo>
                  <a:lnTo>
                    <a:pt x="348" y="214"/>
                  </a:lnTo>
                  <a:lnTo>
                    <a:pt x="343" y="219"/>
                  </a:lnTo>
                  <a:lnTo>
                    <a:pt x="336" y="221"/>
                  </a:lnTo>
                  <a:lnTo>
                    <a:pt x="332" y="222"/>
                  </a:lnTo>
                  <a:lnTo>
                    <a:pt x="328" y="222"/>
                  </a:lnTo>
                  <a:lnTo>
                    <a:pt x="322" y="214"/>
                  </a:lnTo>
                  <a:lnTo>
                    <a:pt x="316" y="206"/>
                  </a:lnTo>
                  <a:lnTo>
                    <a:pt x="325" y="196"/>
                  </a:lnTo>
                  <a:close/>
                  <a:moveTo>
                    <a:pt x="658" y="196"/>
                  </a:moveTo>
                  <a:lnTo>
                    <a:pt x="659" y="201"/>
                  </a:lnTo>
                  <a:lnTo>
                    <a:pt x="659" y="210"/>
                  </a:lnTo>
                  <a:lnTo>
                    <a:pt x="659" y="212"/>
                  </a:lnTo>
                  <a:lnTo>
                    <a:pt x="659" y="214"/>
                  </a:lnTo>
                  <a:lnTo>
                    <a:pt x="659" y="219"/>
                  </a:lnTo>
                  <a:lnTo>
                    <a:pt x="658" y="222"/>
                  </a:lnTo>
                  <a:lnTo>
                    <a:pt x="658" y="227"/>
                  </a:lnTo>
                  <a:lnTo>
                    <a:pt x="658" y="229"/>
                  </a:lnTo>
                  <a:lnTo>
                    <a:pt x="658" y="231"/>
                  </a:lnTo>
                  <a:lnTo>
                    <a:pt x="658" y="233"/>
                  </a:lnTo>
                  <a:lnTo>
                    <a:pt x="658" y="236"/>
                  </a:lnTo>
                  <a:lnTo>
                    <a:pt x="659" y="244"/>
                  </a:lnTo>
                  <a:lnTo>
                    <a:pt x="660" y="252"/>
                  </a:lnTo>
                  <a:lnTo>
                    <a:pt x="662" y="261"/>
                  </a:lnTo>
                  <a:lnTo>
                    <a:pt x="662" y="266"/>
                  </a:lnTo>
                  <a:lnTo>
                    <a:pt x="663" y="272"/>
                  </a:lnTo>
                  <a:lnTo>
                    <a:pt x="663" y="275"/>
                  </a:lnTo>
                  <a:lnTo>
                    <a:pt x="665" y="276"/>
                  </a:lnTo>
                  <a:lnTo>
                    <a:pt x="665" y="282"/>
                  </a:lnTo>
                  <a:lnTo>
                    <a:pt x="666" y="290"/>
                  </a:lnTo>
                  <a:lnTo>
                    <a:pt x="665" y="293"/>
                  </a:lnTo>
                  <a:lnTo>
                    <a:pt x="663" y="297"/>
                  </a:lnTo>
                  <a:lnTo>
                    <a:pt x="662" y="305"/>
                  </a:lnTo>
                  <a:lnTo>
                    <a:pt x="658" y="312"/>
                  </a:lnTo>
                  <a:lnTo>
                    <a:pt x="658" y="315"/>
                  </a:lnTo>
                  <a:lnTo>
                    <a:pt x="658" y="317"/>
                  </a:lnTo>
                  <a:lnTo>
                    <a:pt x="656" y="319"/>
                  </a:lnTo>
                  <a:lnTo>
                    <a:pt x="655" y="324"/>
                  </a:lnTo>
                  <a:lnTo>
                    <a:pt x="655" y="326"/>
                  </a:lnTo>
                  <a:lnTo>
                    <a:pt x="654" y="330"/>
                  </a:lnTo>
                  <a:lnTo>
                    <a:pt x="651" y="334"/>
                  </a:lnTo>
                  <a:lnTo>
                    <a:pt x="650" y="339"/>
                  </a:lnTo>
                  <a:lnTo>
                    <a:pt x="647" y="346"/>
                  </a:lnTo>
                  <a:lnTo>
                    <a:pt x="644" y="351"/>
                  </a:lnTo>
                  <a:lnTo>
                    <a:pt x="639" y="347"/>
                  </a:lnTo>
                  <a:lnTo>
                    <a:pt x="633" y="343"/>
                  </a:lnTo>
                  <a:lnTo>
                    <a:pt x="625" y="339"/>
                  </a:lnTo>
                  <a:lnTo>
                    <a:pt x="621" y="335"/>
                  </a:lnTo>
                  <a:lnTo>
                    <a:pt x="614" y="331"/>
                  </a:lnTo>
                  <a:lnTo>
                    <a:pt x="609" y="328"/>
                  </a:lnTo>
                  <a:lnTo>
                    <a:pt x="603" y="326"/>
                  </a:lnTo>
                  <a:lnTo>
                    <a:pt x="598" y="323"/>
                  </a:lnTo>
                  <a:lnTo>
                    <a:pt x="594" y="321"/>
                  </a:lnTo>
                  <a:lnTo>
                    <a:pt x="590" y="319"/>
                  </a:lnTo>
                  <a:lnTo>
                    <a:pt x="581" y="315"/>
                  </a:lnTo>
                  <a:lnTo>
                    <a:pt x="579" y="320"/>
                  </a:lnTo>
                  <a:lnTo>
                    <a:pt x="575" y="328"/>
                  </a:lnTo>
                  <a:lnTo>
                    <a:pt x="572" y="334"/>
                  </a:lnTo>
                  <a:lnTo>
                    <a:pt x="565" y="339"/>
                  </a:lnTo>
                  <a:lnTo>
                    <a:pt x="560" y="343"/>
                  </a:lnTo>
                  <a:lnTo>
                    <a:pt x="557" y="346"/>
                  </a:lnTo>
                  <a:lnTo>
                    <a:pt x="551" y="351"/>
                  </a:lnTo>
                  <a:lnTo>
                    <a:pt x="550" y="351"/>
                  </a:lnTo>
                  <a:lnTo>
                    <a:pt x="547" y="354"/>
                  </a:lnTo>
                  <a:lnTo>
                    <a:pt x="546" y="356"/>
                  </a:lnTo>
                  <a:lnTo>
                    <a:pt x="538" y="362"/>
                  </a:lnTo>
                  <a:lnTo>
                    <a:pt x="534" y="368"/>
                  </a:lnTo>
                  <a:lnTo>
                    <a:pt x="528" y="372"/>
                  </a:lnTo>
                  <a:lnTo>
                    <a:pt x="528" y="376"/>
                  </a:lnTo>
                  <a:lnTo>
                    <a:pt x="527" y="384"/>
                  </a:lnTo>
                  <a:lnTo>
                    <a:pt x="526" y="390"/>
                  </a:lnTo>
                  <a:lnTo>
                    <a:pt x="524" y="395"/>
                  </a:lnTo>
                  <a:lnTo>
                    <a:pt x="523" y="406"/>
                  </a:lnTo>
                  <a:lnTo>
                    <a:pt x="521" y="410"/>
                  </a:lnTo>
                  <a:lnTo>
                    <a:pt x="519" y="418"/>
                  </a:lnTo>
                  <a:lnTo>
                    <a:pt x="517" y="425"/>
                  </a:lnTo>
                  <a:lnTo>
                    <a:pt x="516" y="435"/>
                  </a:lnTo>
                  <a:lnTo>
                    <a:pt x="513" y="441"/>
                  </a:lnTo>
                  <a:lnTo>
                    <a:pt x="509" y="451"/>
                  </a:lnTo>
                  <a:lnTo>
                    <a:pt x="506" y="456"/>
                  </a:lnTo>
                  <a:lnTo>
                    <a:pt x="502" y="466"/>
                  </a:lnTo>
                  <a:lnTo>
                    <a:pt x="498" y="471"/>
                  </a:lnTo>
                  <a:lnTo>
                    <a:pt x="496" y="473"/>
                  </a:lnTo>
                  <a:lnTo>
                    <a:pt x="487" y="474"/>
                  </a:lnTo>
                  <a:lnTo>
                    <a:pt x="482" y="474"/>
                  </a:lnTo>
                  <a:lnTo>
                    <a:pt x="474" y="477"/>
                  </a:lnTo>
                  <a:lnTo>
                    <a:pt x="471" y="486"/>
                  </a:lnTo>
                  <a:lnTo>
                    <a:pt x="468" y="492"/>
                  </a:lnTo>
                  <a:lnTo>
                    <a:pt x="467" y="500"/>
                  </a:lnTo>
                  <a:lnTo>
                    <a:pt x="474" y="511"/>
                  </a:lnTo>
                  <a:lnTo>
                    <a:pt x="476" y="516"/>
                  </a:lnTo>
                  <a:lnTo>
                    <a:pt x="479" y="522"/>
                  </a:lnTo>
                  <a:lnTo>
                    <a:pt x="486" y="533"/>
                  </a:lnTo>
                  <a:lnTo>
                    <a:pt x="489" y="537"/>
                  </a:lnTo>
                  <a:lnTo>
                    <a:pt x="493" y="545"/>
                  </a:lnTo>
                  <a:lnTo>
                    <a:pt x="496" y="552"/>
                  </a:lnTo>
                  <a:lnTo>
                    <a:pt x="500" y="560"/>
                  </a:lnTo>
                  <a:lnTo>
                    <a:pt x="500" y="567"/>
                  </a:lnTo>
                  <a:lnTo>
                    <a:pt x="500" y="568"/>
                  </a:lnTo>
                  <a:lnTo>
                    <a:pt x="500" y="572"/>
                  </a:lnTo>
                  <a:lnTo>
                    <a:pt x="500" y="585"/>
                  </a:lnTo>
                  <a:lnTo>
                    <a:pt x="500" y="587"/>
                  </a:lnTo>
                  <a:lnTo>
                    <a:pt x="500" y="593"/>
                  </a:lnTo>
                  <a:lnTo>
                    <a:pt x="500" y="597"/>
                  </a:lnTo>
                  <a:lnTo>
                    <a:pt x="500" y="602"/>
                  </a:lnTo>
                  <a:lnTo>
                    <a:pt x="497" y="604"/>
                  </a:lnTo>
                  <a:lnTo>
                    <a:pt x="491" y="609"/>
                  </a:lnTo>
                  <a:lnTo>
                    <a:pt x="489" y="612"/>
                  </a:lnTo>
                  <a:lnTo>
                    <a:pt x="481" y="619"/>
                  </a:lnTo>
                  <a:lnTo>
                    <a:pt x="475" y="626"/>
                  </a:lnTo>
                  <a:lnTo>
                    <a:pt x="474" y="628"/>
                  </a:lnTo>
                  <a:lnTo>
                    <a:pt x="468" y="634"/>
                  </a:lnTo>
                  <a:lnTo>
                    <a:pt x="463" y="638"/>
                  </a:lnTo>
                  <a:lnTo>
                    <a:pt x="460" y="649"/>
                  </a:lnTo>
                  <a:lnTo>
                    <a:pt x="456" y="657"/>
                  </a:lnTo>
                  <a:lnTo>
                    <a:pt x="453" y="662"/>
                  </a:lnTo>
                  <a:lnTo>
                    <a:pt x="451" y="666"/>
                  </a:lnTo>
                  <a:lnTo>
                    <a:pt x="446" y="675"/>
                  </a:lnTo>
                  <a:lnTo>
                    <a:pt x="445" y="677"/>
                  </a:lnTo>
                  <a:lnTo>
                    <a:pt x="441" y="686"/>
                  </a:lnTo>
                  <a:lnTo>
                    <a:pt x="438" y="691"/>
                  </a:lnTo>
                  <a:lnTo>
                    <a:pt x="436" y="694"/>
                  </a:lnTo>
                  <a:lnTo>
                    <a:pt x="433" y="701"/>
                  </a:lnTo>
                  <a:lnTo>
                    <a:pt x="430" y="703"/>
                  </a:lnTo>
                  <a:lnTo>
                    <a:pt x="429" y="707"/>
                  </a:lnTo>
                  <a:lnTo>
                    <a:pt x="425" y="717"/>
                  </a:lnTo>
                  <a:lnTo>
                    <a:pt x="422" y="724"/>
                  </a:lnTo>
                  <a:lnTo>
                    <a:pt x="415" y="731"/>
                  </a:lnTo>
                  <a:lnTo>
                    <a:pt x="412" y="733"/>
                  </a:lnTo>
                  <a:lnTo>
                    <a:pt x="411" y="735"/>
                  </a:lnTo>
                  <a:lnTo>
                    <a:pt x="403" y="741"/>
                  </a:lnTo>
                  <a:lnTo>
                    <a:pt x="402" y="744"/>
                  </a:lnTo>
                  <a:lnTo>
                    <a:pt x="396" y="752"/>
                  </a:lnTo>
                  <a:lnTo>
                    <a:pt x="396" y="756"/>
                  </a:lnTo>
                  <a:lnTo>
                    <a:pt x="399" y="766"/>
                  </a:lnTo>
                  <a:lnTo>
                    <a:pt x="402" y="777"/>
                  </a:lnTo>
                  <a:lnTo>
                    <a:pt x="403" y="784"/>
                  </a:lnTo>
                  <a:lnTo>
                    <a:pt x="404" y="789"/>
                  </a:lnTo>
                  <a:lnTo>
                    <a:pt x="407" y="800"/>
                  </a:lnTo>
                  <a:lnTo>
                    <a:pt x="407" y="806"/>
                  </a:lnTo>
                  <a:lnTo>
                    <a:pt x="404" y="808"/>
                  </a:lnTo>
                  <a:lnTo>
                    <a:pt x="402" y="810"/>
                  </a:lnTo>
                  <a:lnTo>
                    <a:pt x="393" y="816"/>
                  </a:lnTo>
                  <a:lnTo>
                    <a:pt x="389" y="819"/>
                  </a:lnTo>
                  <a:lnTo>
                    <a:pt x="381" y="826"/>
                  </a:lnTo>
                  <a:lnTo>
                    <a:pt x="377" y="829"/>
                  </a:lnTo>
                  <a:lnTo>
                    <a:pt x="369" y="833"/>
                  </a:lnTo>
                  <a:lnTo>
                    <a:pt x="361" y="840"/>
                  </a:lnTo>
                  <a:lnTo>
                    <a:pt x="347" y="841"/>
                  </a:lnTo>
                  <a:lnTo>
                    <a:pt x="342" y="842"/>
                  </a:lnTo>
                  <a:lnTo>
                    <a:pt x="335" y="842"/>
                  </a:lnTo>
                  <a:lnTo>
                    <a:pt x="329" y="844"/>
                  </a:lnTo>
                  <a:lnTo>
                    <a:pt x="322" y="844"/>
                  </a:lnTo>
                  <a:lnTo>
                    <a:pt x="314" y="845"/>
                  </a:lnTo>
                  <a:lnTo>
                    <a:pt x="312" y="845"/>
                  </a:lnTo>
                  <a:lnTo>
                    <a:pt x="303" y="845"/>
                  </a:lnTo>
                  <a:lnTo>
                    <a:pt x="305" y="856"/>
                  </a:lnTo>
                  <a:lnTo>
                    <a:pt x="306" y="866"/>
                  </a:lnTo>
                  <a:lnTo>
                    <a:pt x="306" y="870"/>
                  </a:lnTo>
                  <a:lnTo>
                    <a:pt x="308" y="875"/>
                  </a:lnTo>
                  <a:lnTo>
                    <a:pt x="308" y="881"/>
                  </a:lnTo>
                  <a:lnTo>
                    <a:pt x="309" y="889"/>
                  </a:lnTo>
                  <a:lnTo>
                    <a:pt x="310" y="893"/>
                  </a:lnTo>
                  <a:lnTo>
                    <a:pt x="310" y="900"/>
                  </a:lnTo>
                  <a:lnTo>
                    <a:pt x="310" y="902"/>
                  </a:lnTo>
                  <a:lnTo>
                    <a:pt x="310" y="906"/>
                  </a:lnTo>
                  <a:lnTo>
                    <a:pt x="312" y="913"/>
                  </a:lnTo>
                  <a:lnTo>
                    <a:pt x="313" y="917"/>
                  </a:lnTo>
                  <a:lnTo>
                    <a:pt x="313" y="921"/>
                  </a:lnTo>
                  <a:lnTo>
                    <a:pt x="316" y="930"/>
                  </a:lnTo>
                  <a:lnTo>
                    <a:pt x="313" y="939"/>
                  </a:lnTo>
                  <a:lnTo>
                    <a:pt x="310" y="946"/>
                  </a:lnTo>
                  <a:lnTo>
                    <a:pt x="310" y="947"/>
                  </a:lnTo>
                  <a:lnTo>
                    <a:pt x="309" y="951"/>
                  </a:lnTo>
                  <a:lnTo>
                    <a:pt x="306" y="961"/>
                  </a:lnTo>
                  <a:lnTo>
                    <a:pt x="305" y="965"/>
                  </a:lnTo>
                  <a:lnTo>
                    <a:pt x="305" y="973"/>
                  </a:lnTo>
                  <a:lnTo>
                    <a:pt x="303" y="984"/>
                  </a:lnTo>
                  <a:lnTo>
                    <a:pt x="302" y="991"/>
                  </a:lnTo>
                  <a:lnTo>
                    <a:pt x="301" y="999"/>
                  </a:lnTo>
                  <a:lnTo>
                    <a:pt x="301" y="1003"/>
                  </a:lnTo>
                  <a:lnTo>
                    <a:pt x="301" y="1007"/>
                  </a:lnTo>
                  <a:lnTo>
                    <a:pt x="301" y="1016"/>
                  </a:lnTo>
                  <a:lnTo>
                    <a:pt x="301" y="1025"/>
                  </a:lnTo>
                  <a:lnTo>
                    <a:pt x="301" y="1028"/>
                  </a:lnTo>
                  <a:lnTo>
                    <a:pt x="301" y="1028"/>
                  </a:lnTo>
                  <a:lnTo>
                    <a:pt x="301" y="1032"/>
                  </a:lnTo>
                  <a:lnTo>
                    <a:pt x="301" y="1035"/>
                  </a:lnTo>
                  <a:lnTo>
                    <a:pt x="301" y="1047"/>
                  </a:lnTo>
                  <a:lnTo>
                    <a:pt x="301" y="1054"/>
                  </a:lnTo>
                  <a:lnTo>
                    <a:pt x="301" y="1063"/>
                  </a:lnTo>
                  <a:lnTo>
                    <a:pt x="298" y="1067"/>
                  </a:lnTo>
                  <a:lnTo>
                    <a:pt x="291" y="1076"/>
                  </a:lnTo>
                  <a:lnTo>
                    <a:pt x="287" y="1081"/>
                  </a:lnTo>
                  <a:lnTo>
                    <a:pt x="286" y="1089"/>
                  </a:lnTo>
                  <a:lnTo>
                    <a:pt x="284" y="1093"/>
                  </a:lnTo>
                  <a:lnTo>
                    <a:pt x="283" y="1103"/>
                  </a:lnTo>
                  <a:lnTo>
                    <a:pt x="282" y="1108"/>
                  </a:lnTo>
                  <a:lnTo>
                    <a:pt x="280" y="1115"/>
                  </a:lnTo>
                  <a:lnTo>
                    <a:pt x="264" y="1108"/>
                  </a:lnTo>
                  <a:lnTo>
                    <a:pt x="252" y="1114"/>
                  </a:lnTo>
                  <a:lnTo>
                    <a:pt x="246" y="1111"/>
                  </a:lnTo>
                  <a:lnTo>
                    <a:pt x="207" y="1116"/>
                  </a:lnTo>
                  <a:lnTo>
                    <a:pt x="203" y="1116"/>
                  </a:lnTo>
                  <a:lnTo>
                    <a:pt x="192" y="1114"/>
                  </a:lnTo>
                  <a:lnTo>
                    <a:pt x="178" y="1118"/>
                  </a:lnTo>
                  <a:lnTo>
                    <a:pt x="177" y="1118"/>
                  </a:lnTo>
                  <a:lnTo>
                    <a:pt x="174" y="1118"/>
                  </a:lnTo>
                  <a:lnTo>
                    <a:pt x="170" y="1116"/>
                  </a:lnTo>
                  <a:lnTo>
                    <a:pt x="158" y="1115"/>
                  </a:lnTo>
                  <a:lnTo>
                    <a:pt x="143" y="1114"/>
                  </a:lnTo>
                  <a:lnTo>
                    <a:pt x="139" y="1123"/>
                  </a:lnTo>
                  <a:lnTo>
                    <a:pt x="133" y="1125"/>
                  </a:lnTo>
                  <a:lnTo>
                    <a:pt x="129" y="1133"/>
                  </a:lnTo>
                  <a:lnTo>
                    <a:pt x="122" y="1134"/>
                  </a:lnTo>
                  <a:lnTo>
                    <a:pt x="126" y="1142"/>
                  </a:lnTo>
                  <a:lnTo>
                    <a:pt x="125" y="1146"/>
                  </a:lnTo>
                  <a:lnTo>
                    <a:pt x="118" y="1148"/>
                  </a:lnTo>
                  <a:lnTo>
                    <a:pt x="106" y="1149"/>
                  </a:lnTo>
                  <a:lnTo>
                    <a:pt x="104" y="1159"/>
                  </a:lnTo>
                  <a:lnTo>
                    <a:pt x="100" y="1155"/>
                  </a:lnTo>
                  <a:lnTo>
                    <a:pt x="89" y="1157"/>
                  </a:lnTo>
                  <a:lnTo>
                    <a:pt x="85" y="1145"/>
                  </a:lnTo>
                  <a:lnTo>
                    <a:pt x="76" y="1146"/>
                  </a:lnTo>
                  <a:lnTo>
                    <a:pt x="65" y="1142"/>
                  </a:lnTo>
                  <a:lnTo>
                    <a:pt x="51" y="1149"/>
                  </a:lnTo>
                  <a:lnTo>
                    <a:pt x="50" y="1151"/>
                  </a:lnTo>
                  <a:lnTo>
                    <a:pt x="40" y="1145"/>
                  </a:lnTo>
                  <a:lnTo>
                    <a:pt x="40" y="1141"/>
                  </a:lnTo>
                  <a:lnTo>
                    <a:pt x="42" y="1141"/>
                  </a:lnTo>
                  <a:lnTo>
                    <a:pt x="44" y="1136"/>
                  </a:lnTo>
                  <a:lnTo>
                    <a:pt x="44" y="1130"/>
                  </a:lnTo>
                  <a:lnTo>
                    <a:pt x="42" y="1126"/>
                  </a:lnTo>
                  <a:lnTo>
                    <a:pt x="47" y="1126"/>
                  </a:lnTo>
                  <a:lnTo>
                    <a:pt x="55" y="1123"/>
                  </a:lnTo>
                  <a:lnTo>
                    <a:pt x="64" y="1115"/>
                  </a:lnTo>
                  <a:lnTo>
                    <a:pt x="68" y="1121"/>
                  </a:lnTo>
                  <a:lnTo>
                    <a:pt x="70" y="1125"/>
                  </a:lnTo>
                  <a:lnTo>
                    <a:pt x="74" y="1123"/>
                  </a:lnTo>
                  <a:lnTo>
                    <a:pt x="76" y="1123"/>
                  </a:lnTo>
                  <a:lnTo>
                    <a:pt x="76" y="1119"/>
                  </a:lnTo>
                  <a:lnTo>
                    <a:pt x="73" y="1118"/>
                  </a:lnTo>
                  <a:lnTo>
                    <a:pt x="72" y="1116"/>
                  </a:lnTo>
                  <a:lnTo>
                    <a:pt x="68" y="1114"/>
                  </a:lnTo>
                  <a:lnTo>
                    <a:pt x="73" y="1111"/>
                  </a:lnTo>
                  <a:lnTo>
                    <a:pt x="76" y="1110"/>
                  </a:lnTo>
                  <a:lnTo>
                    <a:pt x="83" y="1106"/>
                  </a:lnTo>
                  <a:lnTo>
                    <a:pt x="89" y="1106"/>
                  </a:lnTo>
                  <a:lnTo>
                    <a:pt x="100" y="1095"/>
                  </a:lnTo>
                  <a:lnTo>
                    <a:pt x="102" y="1093"/>
                  </a:lnTo>
                  <a:lnTo>
                    <a:pt x="103" y="1091"/>
                  </a:lnTo>
                  <a:lnTo>
                    <a:pt x="107" y="1086"/>
                  </a:lnTo>
                  <a:lnTo>
                    <a:pt x="110" y="1084"/>
                  </a:lnTo>
                  <a:lnTo>
                    <a:pt x="111" y="1081"/>
                  </a:lnTo>
                  <a:lnTo>
                    <a:pt x="115" y="1077"/>
                  </a:lnTo>
                  <a:lnTo>
                    <a:pt x="117" y="1076"/>
                  </a:lnTo>
                  <a:lnTo>
                    <a:pt x="118" y="1074"/>
                  </a:lnTo>
                  <a:lnTo>
                    <a:pt x="125" y="1066"/>
                  </a:lnTo>
                  <a:lnTo>
                    <a:pt x="129" y="1062"/>
                  </a:lnTo>
                  <a:lnTo>
                    <a:pt x="132" y="1059"/>
                  </a:lnTo>
                  <a:lnTo>
                    <a:pt x="130" y="1055"/>
                  </a:lnTo>
                  <a:lnTo>
                    <a:pt x="118" y="1063"/>
                  </a:lnTo>
                  <a:lnTo>
                    <a:pt x="118" y="1065"/>
                  </a:lnTo>
                  <a:lnTo>
                    <a:pt x="113" y="1070"/>
                  </a:lnTo>
                  <a:lnTo>
                    <a:pt x="109" y="1077"/>
                  </a:lnTo>
                  <a:lnTo>
                    <a:pt x="100" y="1085"/>
                  </a:lnTo>
                  <a:lnTo>
                    <a:pt x="99" y="1089"/>
                  </a:lnTo>
                  <a:lnTo>
                    <a:pt x="98" y="1091"/>
                  </a:lnTo>
                  <a:lnTo>
                    <a:pt x="92" y="1093"/>
                  </a:lnTo>
                  <a:lnTo>
                    <a:pt x="79" y="1101"/>
                  </a:lnTo>
                  <a:lnTo>
                    <a:pt x="74" y="1103"/>
                  </a:lnTo>
                  <a:lnTo>
                    <a:pt x="68" y="1099"/>
                  </a:lnTo>
                  <a:lnTo>
                    <a:pt x="64" y="1097"/>
                  </a:lnTo>
                  <a:lnTo>
                    <a:pt x="66" y="1093"/>
                  </a:lnTo>
                  <a:lnTo>
                    <a:pt x="69" y="1091"/>
                  </a:lnTo>
                  <a:lnTo>
                    <a:pt x="74" y="1093"/>
                  </a:lnTo>
                  <a:lnTo>
                    <a:pt x="80" y="1089"/>
                  </a:lnTo>
                  <a:lnTo>
                    <a:pt x="77" y="1088"/>
                  </a:lnTo>
                  <a:lnTo>
                    <a:pt x="73" y="1086"/>
                  </a:lnTo>
                  <a:lnTo>
                    <a:pt x="69" y="1085"/>
                  </a:lnTo>
                  <a:lnTo>
                    <a:pt x="72" y="1082"/>
                  </a:lnTo>
                  <a:lnTo>
                    <a:pt x="69" y="1078"/>
                  </a:lnTo>
                  <a:lnTo>
                    <a:pt x="61" y="1081"/>
                  </a:lnTo>
                  <a:lnTo>
                    <a:pt x="68" y="1076"/>
                  </a:lnTo>
                  <a:lnTo>
                    <a:pt x="73" y="1077"/>
                  </a:lnTo>
                  <a:lnTo>
                    <a:pt x="76" y="1076"/>
                  </a:lnTo>
                  <a:lnTo>
                    <a:pt x="77" y="1076"/>
                  </a:lnTo>
                  <a:lnTo>
                    <a:pt x="73" y="1073"/>
                  </a:lnTo>
                  <a:lnTo>
                    <a:pt x="70" y="1070"/>
                  </a:lnTo>
                  <a:lnTo>
                    <a:pt x="66" y="1070"/>
                  </a:lnTo>
                  <a:lnTo>
                    <a:pt x="61" y="1071"/>
                  </a:lnTo>
                  <a:lnTo>
                    <a:pt x="59" y="1074"/>
                  </a:lnTo>
                  <a:lnTo>
                    <a:pt x="57" y="1076"/>
                  </a:lnTo>
                  <a:lnTo>
                    <a:pt x="53" y="1076"/>
                  </a:lnTo>
                  <a:lnTo>
                    <a:pt x="57" y="1069"/>
                  </a:lnTo>
                  <a:lnTo>
                    <a:pt x="58" y="1067"/>
                  </a:lnTo>
                  <a:lnTo>
                    <a:pt x="59" y="1065"/>
                  </a:lnTo>
                  <a:lnTo>
                    <a:pt x="61" y="1063"/>
                  </a:lnTo>
                  <a:lnTo>
                    <a:pt x="64" y="1061"/>
                  </a:lnTo>
                  <a:lnTo>
                    <a:pt x="66" y="1061"/>
                  </a:lnTo>
                  <a:lnTo>
                    <a:pt x="70" y="1061"/>
                  </a:lnTo>
                  <a:lnTo>
                    <a:pt x="72" y="1058"/>
                  </a:lnTo>
                  <a:lnTo>
                    <a:pt x="73" y="1056"/>
                  </a:lnTo>
                  <a:lnTo>
                    <a:pt x="73" y="1055"/>
                  </a:lnTo>
                  <a:lnTo>
                    <a:pt x="69" y="1054"/>
                  </a:lnTo>
                  <a:lnTo>
                    <a:pt x="73" y="1047"/>
                  </a:lnTo>
                  <a:lnTo>
                    <a:pt x="74" y="1047"/>
                  </a:lnTo>
                  <a:lnTo>
                    <a:pt x="77" y="1044"/>
                  </a:lnTo>
                  <a:lnTo>
                    <a:pt x="73" y="1043"/>
                  </a:lnTo>
                  <a:lnTo>
                    <a:pt x="72" y="1043"/>
                  </a:lnTo>
                  <a:lnTo>
                    <a:pt x="68" y="1046"/>
                  </a:lnTo>
                  <a:lnTo>
                    <a:pt x="68" y="1047"/>
                  </a:lnTo>
                  <a:lnTo>
                    <a:pt x="68" y="1047"/>
                  </a:lnTo>
                  <a:lnTo>
                    <a:pt x="62" y="1055"/>
                  </a:lnTo>
                  <a:lnTo>
                    <a:pt x="61" y="1055"/>
                  </a:lnTo>
                  <a:lnTo>
                    <a:pt x="55" y="1056"/>
                  </a:lnTo>
                  <a:lnTo>
                    <a:pt x="50" y="1052"/>
                  </a:lnTo>
                  <a:lnTo>
                    <a:pt x="51" y="1063"/>
                  </a:lnTo>
                  <a:lnTo>
                    <a:pt x="50" y="1069"/>
                  </a:lnTo>
                  <a:lnTo>
                    <a:pt x="49" y="1069"/>
                  </a:lnTo>
                  <a:lnTo>
                    <a:pt x="43" y="1074"/>
                  </a:lnTo>
                  <a:lnTo>
                    <a:pt x="42" y="1076"/>
                  </a:lnTo>
                  <a:lnTo>
                    <a:pt x="32" y="1081"/>
                  </a:lnTo>
                  <a:lnTo>
                    <a:pt x="32" y="1078"/>
                  </a:lnTo>
                  <a:lnTo>
                    <a:pt x="32" y="1076"/>
                  </a:lnTo>
                  <a:lnTo>
                    <a:pt x="39" y="1061"/>
                  </a:lnTo>
                  <a:lnTo>
                    <a:pt x="35" y="1059"/>
                  </a:lnTo>
                  <a:lnTo>
                    <a:pt x="36" y="1055"/>
                  </a:lnTo>
                  <a:lnTo>
                    <a:pt x="39" y="1050"/>
                  </a:lnTo>
                  <a:lnTo>
                    <a:pt x="40" y="1041"/>
                  </a:lnTo>
                  <a:lnTo>
                    <a:pt x="42" y="1041"/>
                  </a:lnTo>
                  <a:lnTo>
                    <a:pt x="47" y="1043"/>
                  </a:lnTo>
                  <a:lnTo>
                    <a:pt x="50" y="1044"/>
                  </a:lnTo>
                  <a:lnTo>
                    <a:pt x="55" y="1039"/>
                  </a:lnTo>
                  <a:lnTo>
                    <a:pt x="51" y="1039"/>
                  </a:lnTo>
                  <a:lnTo>
                    <a:pt x="50" y="1039"/>
                  </a:lnTo>
                  <a:lnTo>
                    <a:pt x="46" y="1039"/>
                  </a:lnTo>
                  <a:lnTo>
                    <a:pt x="43" y="1039"/>
                  </a:lnTo>
                  <a:lnTo>
                    <a:pt x="46" y="1031"/>
                  </a:lnTo>
                  <a:lnTo>
                    <a:pt x="55" y="1024"/>
                  </a:lnTo>
                  <a:lnTo>
                    <a:pt x="65" y="1018"/>
                  </a:lnTo>
                  <a:lnTo>
                    <a:pt x="65" y="1017"/>
                  </a:lnTo>
                  <a:lnTo>
                    <a:pt x="65" y="1013"/>
                  </a:lnTo>
                  <a:lnTo>
                    <a:pt x="59" y="1011"/>
                  </a:lnTo>
                  <a:lnTo>
                    <a:pt x="53" y="1018"/>
                  </a:lnTo>
                  <a:lnTo>
                    <a:pt x="47" y="1024"/>
                  </a:lnTo>
                  <a:lnTo>
                    <a:pt x="46" y="1025"/>
                  </a:lnTo>
                  <a:lnTo>
                    <a:pt x="47" y="1016"/>
                  </a:lnTo>
                  <a:lnTo>
                    <a:pt x="53" y="1007"/>
                  </a:lnTo>
                  <a:lnTo>
                    <a:pt x="55" y="1002"/>
                  </a:lnTo>
                  <a:lnTo>
                    <a:pt x="55" y="995"/>
                  </a:lnTo>
                  <a:lnTo>
                    <a:pt x="55" y="992"/>
                  </a:lnTo>
                  <a:lnTo>
                    <a:pt x="58" y="986"/>
                  </a:lnTo>
                  <a:lnTo>
                    <a:pt x="61" y="987"/>
                  </a:lnTo>
                  <a:lnTo>
                    <a:pt x="64" y="990"/>
                  </a:lnTo>
                  <a:lnTo>
                    <a:pt x="64" y="991"/>
                  </a:lnTo>
                  <a:lnTo>
                    <a:pt x="62" y="998"/>
                  </a:lnTo>
                  <a:lnTo>
                    <a:pt x="69" y="1005"/>
                  </a:lnTo>
                  <a:lnTo>
                    <a:pt x="76" y="1016"/>
                  </a:lnTo>
                  <a:lnTo>
                    <a:pt x="73" y="1024"/>
                  </a:lnTo>
                  <a:lnTo>
                    <a:pt x="77" y="1032"/>
                  </a:lnTo>
                  <a:lnTo>
                    <a:pt x="79" y="1035"/>
                  </a:lnTo>
                  <a:lnTo>
                    <a:pt x="80" y="1039"/>
                  </a:lnTo>
                  <a:lnTo>
                    <a:pt x="84" y="1041"/>
                  </a:lnTo>
                  <a:lnTo>
                    <a:pt x="83" y="1036"/>
                  </a:lnTo>
                  <a:lnTo>
                    <a:pt x="83" y="1032"/>
                  </a:lnTo>
                  <a:lnTo>
                    <a:pt x="77" y="1026"/>
                  </a:lnTo>
                  <a:lnTo>
                    <a:pt x="79" y="1025"/>
                  </a:lnTo>
                  <a:lnTo>
                    <a:pt x="81" y="1022"/>
                  </a:lnTo>
                  <a:lnTo>
                    <a:pt x="87" y="1024"/>
                  </a:lnTo>
                  <a:lnTo>
                    <a:pt x="87" y="1032"/>
                  </a:lnTo>
                  <a:lnTo>
                    <a:pt x="92" y="1028"/>
                  </a:lnTo>
                  <a:lnTo>
                    <a:pt x="96" y="1037"/>
                  </a:lnTo>
                  <a:lnTo>
                    <a:pt x="100" y="1039"/>
                  </a:lnTo>
                  <a:lnTo>
                    <a:pt x="100" y="1036"/>
                  </a:lnTo>
                  <a:lnTo>
                    <a:pt x="100" y="1033"/>
                  </a:lnTo>
                  <a:lnTo>
                    <a:pt x="95" y="1026"/>
                  </a:lnTo>
                  <a:lnTo>
                    <a:pt x="98" y="1024"/>
                  </a:lnTo>
                  <a:lnTo>
                    <a:pt x="107" y="1022"/>
                  </a:lnTo>
                  <a:lnTo>
                    <a:pt x="110" y="1021"/>
                  </a:lnTo>
                  <a:lnTo>
                    <a:pt x="110" y="1018"/>
                  </a:lnTo>
                  <a:lnTo>
                    <a:pt x="107" y="1018"/>
                  </a:lnTo>
                  <a:lnTo>
                    <a:pt x="96" y="1020"/>
                  </a:lnTo>
                  <a:lnTo>
                    <a:pt x="95" y="1017"/>
                  </a:lnTo>
                  <a:lnTo>
                    <a:pt x="94" y="1014"/>
                  </a:lnTo>
                  <a:lnTo>
                    <a:pt x="92" y="1014"/>
                  </a:lnTo>
                  <a:lnTo>
                    <a:pt x="91" y="1011"/>
                  </a:lnTo>
                  <a:lnTo>
                    <a:pt x="88" y="1007"/>
                  </a:lnTo>
                  <a:lnTo>
                    <a:pt x="94" y="1006"/>
                  </a:lnTo>
                  <a:lnTo>
                    <a:pt x="96" y="1002"/>
                  </a:lnTo>
                  <a:lnTo>
                    <a:pt x="96" y="1001"/>
                  </a:lnTo>
                  <a:lnTo>
                    <a:pt x="94" y="999"/>
                  </a:lnTo>
                  <a:lnTo>
                    <a:pt x="89" y="998"/>
                  </a:lnTo>
                  <a:lnTo>
                    <a:pt x="89" y="995"/>
                  </a:lnTo>
                  <a:lnTo>
                    <a:pt x="89" y="987"/>
                  </a:lnTo>
                  <a:lnTo>
                    <a:pt x="87" y="995"/>
                  </a:lnTo>
                  <a:lnTo>
                    <a:pt x="87" y="996"/>
                  </a:lnTo>
                  <a:lnTo>
                    <a:pt x="87" y="1003"/>
                  </a:lnTo>
                  <a:lnTo>
                    <a:pt x="83" y="1005"/>
                  </a:lnTo>
                  <a:lnTo>
                    <a:pt x="80" y="1005"/>
                  </a:lnTo>
                  <a:lnTo>
                    <a:pt x="77" y="1003"/>
                  </a:lnTo>
                  <a:lnTo>
                    <a:pt x="77" y="1002"/>
                  </a:lnTo>
                  <a:lnTo>
                    <a:pt x="83" y="996"/>
                  </a:lnTo>
                  <a:lnTo>
                    <a:pt x="79" y="998"/>
                  </a:lnTo>
                  <a:lnTo>
                    <a:pt x="74" y="999"/>
                  </a:lnTo>
                  <a:lnTo>
                    <a:pt x="70" y="995"/>
                  </a:lnTo>
                  <a:lnTo>
                    <a:pt x="70" y="992"/>
                  </a:lnTo>
                  <a:lnTo>
                    <a:pt x="70" y="990"/>
                  </a:lnTo>
                  <a:lnTo>
                    <a:pt x="70" y="988"/>
                  </a:lnTo>
                  <a:lnTo>
                    <a:pt x="69" y="986"/>
                  </a:lnTo>
                  <a:lnTo>
                    <a:pt x="68" y="980"/>
                  </a:lnTo>
                  <a:lnTo>
                    <a:pt x="68" y="972"/>
                  </a:lnTo>
                  <a:lnTo>
                    <a:pt x="73" y="962"/>
                  </a:lnTo>
                  <a:lnTo>
                    <a:pt x="79" y="954"/>
                  </a:lnTo>
                  <a:lnTo>
                    <a:pt x="80" y="953"/>
                  </a:lnTo>
                  <a:lnTo>
                    <a:pt x="85" y="949"/>
                  </a:lnTo>
                  <a:lnTo>
                    <a:pt x="94" y="958"/>
                  </a:lnTo>
                  <a:lnTo>
                    <a:pt x="94" y="960"/>
                  </a:lnTo>
                  <a:lnTo>
                    <a:pt x="95" y="962"/>
                  </a:lnTo>
                  <a:lnTo>
                    <a:pt x="96" y="968"/>
                  </a:lnTo>
                  <a:lnTo>
                    <a:pt x="98" y="969"/>
                  </a:lnTo>
                  <a:lnTo>
                    <a:pt x="99" y="972"/>
                  </a:lnTo>
                  <a:lnTo>
                    <a:pt x="104" y="973"/>
                  </a:lnTo>
                  <a:lnTo>
                    <a:pt x="106" y="975"/>
                  </a:lnTo>
                  <a:lnTo>
                    <a:pt x="110" y="984"/>
                  </a:lnTo>
                  <a:lnTo>
                    <a:pt x="118" y="983"/>
                  </a:lnTo>
                  <a:lnTo>
                    <a:pt x="113" y="977"/>
                  </a:lnTo>
                  <a:lnTo>
                    <a:pt x="114" y="972"/>
                  </a:lnTo>
                  <a:lnTo>
                    <a:pt x="107" y="969"/>
                  </a:lnTo>
                  <a:lnTo>
                    <a:pt x="104" y="968"/>
                  </a:lnTo>
                  <a:lnTo>
                    <a:pt x="100" y="966"/>
                  </a:lnTo>
                  <a:lnTo>
                    <a:pt x="102" y="965"/>
                  </a:lnTo>
                  <a:lnTo>
                    <a:pt x="102" y="960"/>
                  </a:lnTo>
                  <a:lnTo>
                    <a:pt x="102" y="958"/>
                  </a:lnTo>
                  <a:lnTo>
                    <a:pt x="98" y="951"/>
                  </a:lnTo>
                  <a:lnTo>
                    <a:pt x="89" y="942"/>
                  </a:lnTo>
                  <a:lnTo>
                    <a:pt x="95" y="935"/>
                  </a:lnTo>
                  <a:lnTo>
                    <a:pt x="98" y="932"/>
                  </a:lnTo>
                  <a:lnTo>
                    <a:pt x="100" y="928"/>
                  </a:lnTo>
                  <a:lnTo>
                    <a:pt x="104" y="935"/>
                  </a:lnTo>
                  <a:lnTo>
                    <a:pt x="106" y="936"/>
                  </a:lnTo>
                  <a:lnTo>
                    <a:pt x="109" y="938"/>
                  </a:lnTo>
                  <a:lnTo>
                    <a:pt x="107" y="935"/>
                  </a:lnTo>
                  <a:lnTo>
                    <a:pt x="106" y="931"/>
                  </a:lnTo>
                  <a:lnTo>
                    <a:pt x="107" y="924"/>
                  </a:lnTo>
                  <a:lnTo>
                    <a:pt x="106" y="919"/>
                  </a:lnTo>
                  <a:lnTo>
                    <a:pt x="102" y="923"/>
                  </a:lnTo>
                  <a:lnTo>
                    <a:pt x="100" y="923"/>
                  </a:lnTo>
                  <a:lnTo>
                    <a:pt x="98" y="923"/>
                  </a:lnTo>
                  <a:lnTo>
                    <a:pt x="100" y="916"/>
                  </a:lnTo>
                  <a:lnTo>
                    <a:pt x="102" y="908"/>
                  </a:lnTo>
                  <a:lnTo>
                    <a:pt x="104" y="901"/>
                  </a:lnTo>
                  <a:lnTo>
                    <a:pt x="104" y="898"/>
                  </a:lnTo>
                  <a:lnTo>
                    <a:pt x="111" y="894"/>
                  </a:lnTo>
                  <a:lnTo>
                    <a:pt x="113" y="893"/>
                  </a:lnTo>
                  <a:lnTo>
                    <a:pt x="118" y="887"/>
                  </a:lnTo>
                  <a:lnTo>
                    <a:pt x="121" y="886"/>
                  </a:lnTo>
                  <a:lnTo>
                    <a:pt x="126" y="890"/>
                  </a:lnTo>
                  <a:lnTo>
                    <a:pt x="134" y="897"/>
                  </a:lnTo>
                  <a:lnTo>
                    <a:pt x="143" y="901"/>
                  </a:lnTo>
                  <a:lnTo>
                    <a:pt x="144" y="901"/>
                  </a:lnTo>
                  <a:lnTo>
                    <a:pt x="149" y="906"/>
                  </a:lnTo>
                  <a:lnTo>
                    <a:pt x="152" y="911"/>
                  </a:lnTo>
                  <a:lnTo>
                    <a:pt x="155" y="916"/>
                  </a:lnTo>
                  <a:lnTo>
                    <a:pt x="159" y="926"/>
                  </a:lnTo>
                  <a:lnTo>
                    <a:pt x="160" y="915"/>
                  </a:lnTo>
                  <a:lnTo>
                    <a:pt x="159" y="904"/>
                  </a:lnTo>
                  <a:lnTo>
                    <a:pt x="155" y="897"/>
                  </a:lnTo>
                  <a:lnTo>
                    <a:pt x="152" y="894"/>
                  </a:lnTo>
                  <a:lnTo>
                    <a:pt x="143" y="893"/>
                  </a:lnTo>
                  <a:lnTo>
                    <a:pt x="141" y="890"/>
                  </a:lnTo>
                  <a:lnTo>
                    <a:pt x="134" y="886"/>
                  </a:lnTo>
                  <a:lnTo>
                    <a:pt x="133" y="885"/>
                  </a:lnTo>
                  <a:lnTo>
                    <a:pt x="132" y="883"/>
                  </a:lnTo>
                  <a:lnTo>
                    <a:pt x="136" y="878"/>
                  </a:lnTo>
                  <a:lnTo>
                    <a:pt x="136" y="874"/>
                  </a:lnTo>
                  <a:lnTo>
                    <a:pt x="137" y="868"/>
                  </a:lnTo>
                  <a:lnTo>
                    <a:pt x="136" y="864"/>
                  </a:lnTo>
                  <a:lnTo>
                    <a:pt x="145" y="860"/>
                  </a:lnTo>
                  <a:lnTo>
                    <a:pt x="141" y="859"/>
                  </a:lnTo>
                  <a:lnTo>
                    <a:pt x="133" y="863"/>
                  </a:lnTo>
                  <a:lnTo>
                    <a:pt x="124" y="866"/>
                  </a:lnTo>
                  <a:lnTo>
                    <a:pt x="118" y="866"/>
                  </a:lnTo>
                  <a:lnTo>
                    <a:pt x="111" y="866"/>
                  </a:lnTo>
                  <a:lnTo>
                    <a:pt x="110" y="864"/>
                  </a:lnTo>
                  <a:lnTo>
                    <a:pt x="104" y="866"/>
                  </a:lnTo>
                  <a:lnTo>
                    <a:pt x="109" y="857"/>
                  </a:lnTo>
                  <a:lnTo>
                    <a:pt x="118" y="848"/>
                  </a:lnTo>
                  <a:lnTo>
                    <a:pt x="121" y="846"/>
                  </a:lnTo>
                  <a:lnTo>
                    <a:pt x="136" y="838"/>
                  </a:lnTo>
                  <a:lnTo>
                    <a:pt x="139" y="838"/>
                  </a:lnTo>
                  <a:lnTo>
                    <a:pt x="149" y="836"/>
                  </a:lnTo>
                  <a:lnTo>
                    <a:pt x="155" y="834"/>
                  </a:lnTo>
                  <a:lnTo>
                    <a:pt x="169" y="827"/>
                  </a:lnTo>
                  <a:lnTo>
                    <a:pt x="179" y="822"/>
                  </a:lnTo>
                  <a:lnTo>
                    <a:pt x="194" y="819"/>
                  </a:lnTo>
                  <a:lnTo>
                    <a:pt x="198" y="819"/>
                  </a:lnTo>
                  <a:lnTo>
                    <a:pt x="201" y="819"/>
                  </a:lnTo>
                  <a:lnTo>
                    <a:pt x="201" y="823"/>
                  </a:lnTo>
                  <a:lnTo>
                    <a:pt x="197" y="826"/>
                  </a:lnTo>
                  <a:lnTo>
                    <a:pt x="196" y="830"/>
                  </a:lnTo>
                  <a:lnTo>
                    <a:pt x="200" y="830"/>
                  </a:lnTo>
                  <a:lnTo>
                    <a:pt x="204" y="829"/>
                  </a:lnTo>
                  <a:lnTo>
                    <a:pt x="203" y="833"/>
                  </a:lnTo>
                  <a:lnTo>
                    <a:pt x="203" y="836"/>
                  </a:lnTo>
                  <a:lnTo>
                    <a:pt x="198" y="844"/>
                  </a:lnTo>
                  <a:lnTo>
                    <a:pt x="200" y="851"/>
                  </a:lnTo>
                  <a:lnTo>
                    <a:pt x="208" y="838"/>
                  </a:lnTo>
                  <a:lnTo>
                    <a:pt x="215" y="837"/>
                  </a:lnTo>
                  <a:lnTo>
                    <a:pt x="218" y="837"/>
                  </a:lnTo>
                  <a:lnTo>
                    <a:pt x="224" y="837"/>
                  </a:lnTo>
                  <a:lnTo>
                    <a:pt x="226" y="838"/>
                  </a:lnTo>
                  <a:lnTo>
                    <a:pt x="227" y="840"/>
                  </a:lnTo>
                  <a:lnTo>
                    <a:pt x="227" y="841"/>
                  </a:lnTo>
                  <a:lnTo>
                    <a:pt x="230" y="840"/>
                  </a:lnTo>
                  <a:lnTo>
                    <a:pt x="233" y="837"/>
                  </a:lnTo>
                  <a:lnTo>
                    <a:pt x="228" y="831"/>
                  </a:lnTo>
                  <a:lnTo>
                    <a:pt x="220" y="830"/>
                  </a:lnTo>
                  <a:lnTo>
                    <a:pt x="213" y="831"/>
                  </a:lnTo>
                  <a:lnTo>
                    <a:pt x="211" y="825"/>
                  </a:lnTo>
                  <a:lnTo>
                    <a:pt x="208" y="818"/>
                  </a:lnTo>
                  <a:lnTo>
                    <a:pt x="213" y="816"/>
                  </a:lnTo>
                  <a:lnTo>
                    <a:pt x="222" y="815"/>
                  </a:lnTo>
                  <a:lnTo>
                    <a:pt x="227" y="816"/>
                  </a:lnTo>
                  <a:lnTo>
                    <a:pt x="227" y="823"/>
                  </a:lnTo>
                  <a:lnTo>
                    <a:pt x="235" y="822"/>
                  </a:lnTo>
                  <a:lnTo>
                    <a:pt x="237" y="821"/>
                  </a:lnTo>
                  <a:lnTo>
                    <a:pt x="246" y="816"/>
                  </a:lnTo>
                  <a:lnTo>
                    <a:pt x="249" y="808"/>
                  </a:lnTo>
                  <a:lnTo>
                    <a:pt x="264" y="799"/>
                  </a:lnTo>
                  <a:lnTo>
                    <a:pt x="265" y="795"/>
                  </a:lnTo>
                  <a:lnTo>
                    <a:pt x="265" y="793"/>
                  </a:lnTo>
                  <a:lnTo>
                    <a:pt x="264" y="791"/>
                  </a:lnTo>
                  <a:lnTo>
                    <a:pt x="256" y="796"/>
                  </a:lnTo>
                  <a:lnTo>
                    <a:pt x="243" y="799"/>
                  </a:lnTo>
                  <a:lnTo>
                    <a:pt x="238" y="806"/>
                  </a:lnTo>
                  <a:lnTo>
                    <a:pt x="230" y="810"/>
                  </a:lnTo>
                  <a:lnTo>
                    <a:pt x="223" y="806"/>
                  </a:lnTo>
                  <a:lnTo>
                    <a:pt x="222" y="807"/>
                  </a:lnTo>
                  <a:lnTo>
                    <a:pt x="219" y="808"/>
                  </a:lnTo>
                  <a:lnTo>
                    <a:pt x="209" y="815"/>
                  </a:lnTo>
                  <a:lnTo>
                    <a:pt x="204" y="812"/>
                  </a:lnTo>
                  <a:lnTo>
                    <a:pt x="211" y="801"/>
                  </a:lnTo>
                  <a:lnTo>
                    <a:pt x="203" y="801"/>
                  </a:lnTo>
                  <a:lnTo>
                    <a:pt x="194" y="811"/>
                  </a:lnTo>
                  <a:lnTo>
                    <a:pt x="192" y="812"/>
                  </a:lnTo>
                  <a:lnTo>
                    <a:pt x="183" y="815"/>
                  </a:lnTo>
                  <a:lnTo>
                    <a:pt x="177" y="811"/>
                  </a:lnTo>
                  <a:lnTo>
                    <a:pt x="175" y="812"/>
                  </a:lnTo>
                  <a:lnTo>
                    <a:pt x="169" y="816"/>
                  </a:lnTo>
                  <a:lnTo>
                    <a:pt x="162" y="825"/>
                  </a:lnTo>
                  <a:lnTo>
                    <a:pt x="155" y="827"/>
                  </a:lnTo>
                  <a:lnTo>
                    <a:pt x="149" y="830"/>
                  </a:lnTo>
                  <a:lnTo>
                    <a:pt x="144" y="829"/>
                  </a:lnTo>
                  <a:lnTo>
                    <a:pt x="143" y="826"/>
                  </a:lnTo>
                  <a:lnTo>
                    <a:pt x="143" y="825"/>
                  </a:lnTo>
                  <a:lnTo>
                    <a:pt x="154" y="816"/>
                  </a:lnTo>
                  <a:lnTo>
                    <a:pt x="160" y="811"/>
                  </a:lnTo>
                  <a:lnTo>
                    <a:pt x="167" y="807"/>
                  </a:lnTo>
                  <a:lnTo>
                    <a:pt x="174" y="803"/>
                  </a:lnTo>
                  <a:lnTo>
                    <a:pt x="179" y="800"/>
                  </a:lnTo>
                  <a:lnTo>
                    <a:pt x="194" y="799"/>
                  </a:lnTo>
                  <a:lnTo>
                    <a:pt x="201" y="799"/>
                  </a:lnTo>
                  <a:lnTo>
                    <a:pt x="203" y="797"/>
                  </a:lnTo>
                  <a:lnTo>
                    <a:pt x="194" y="795"/>
                  </a:lnTo>
                  <a:lnTo>
                    <a:pt x="194" y="791"/>
                  </a:lnTo>
                  <a:lnTo>
                    <a:pt x="192" y="786"/>
                  </a:lnTo>
                  <a:lnTo>
                    <a:pt x="185" y="791"/>
                  </a:lnTo>
                  <a:lnTo>
                    <a:pt x="181" y="793"/>
                  </a:lnTo>
                  <a:lnTo>
                    <a:pt x="169" y="796"/>
                  </a:lnTo>
                  <a:lnTo>
                    <a:pt x="164" y="797"/>
                  </a:lnTo>
                  <a:lnTo>
                    <a:pt x="160" y="799"/>
                  </a:lnTo>
                  <a:lnTo>
                    <a:pt x="159" y="792"/>
                  </a:lnTo>
                  <a:lnTo>
                    <a:pt x="152" y="795"/>
                  </a:lnTo>
                  <a:lnTo>
                    <a:pt x="143" y="789"/>
                  </a:lnTo>
                  <a:lnTo>
                    <a:pt x="145" y="782"/>
                  </a:lnTo>
                  <a:lnTo>
                    <a:pt x="160" y="774"/>
                  </a:lnTo>
                  <a:lnTo>
                    <a:pt x="162" y="767"/>
                  </a:lnTo>
                  <a:lnTo>
                    <a:pt x="160" y="763"/>
                  </a:lnTo>
                  <a:lnTo>
                    <a:pt x="154" y="756"/>
                  </a:lnTo>
                  <a:lnTo>
                    <a:pt x="162" y="756"/>
                  </a:lnTo>
                  <a:lnTo>
                    <a:pt x="155" y="748"/>
                  </a:lnTo>
                  <a:lnTo>
                    <a:pt x="148" y="744"/>
                  </a:lnTo>
                  <a:lnTo>
                    <a:pt x="141" y="740"/>
                  </a:lnTo>
                  <a:lnTo>
                    <a:pt x="145" y="737"/>
                  </a:lnTo>
                  <a:lnTo>
                    <a:pt x="147" y="737"/>
                  </a:lnTo>
                  <a:lnTo>
                    <a:pt x="156" y="733"/>
                  </a:lnTo>
                  <a:lnTo>
                    <a:pt x="162" y="739"/>
                  </a:lnTo>
                  <a:lnTo>
                    <a:pt x="164" y="743"/>
                  </a:lnTo>
                  <a:lnTo>
                    <a:pt x="167" y="748"/>
                  </a:lnTo>
                  <a:lnTo>
                    <a:pt x="170" y="752"/>
                  </a:lnTo>
                  <a:lnTo>
                    <a:pt x="167" y="761"/>
                  </a:lnTo>
                  <a:lnTo>
                    <a:pt x="175" y="761"/>
                  </a:lnTo>
                  <a:lnTo>
                    <a:pt x="189" y="756"/>
                  </a:lnTo>
                  <a:lnTo>
                    <a:pt x="186" y="755"/>
                  </a:lnTo>
                  <a:lnTo>
                    <a:pt x="175" y="751"/>
                  </a:lnTo>
                  <a:lnTo>
                    <a:pt x="177" y="744"/>
                  </a:lnTo>
                  <a:lnTo>
                    <a:pt x="173" y="739"/>
                  </a:lnTo>
                  <a:lnTo>
                    <a:pt x="186" y="737"/>
                  </a:lnTo>
                  <a:lnTo>
                    <a:pt x="197" y="735"/>
                  </a:lnTo>
                  <a:lnTo>
                    <a:pt x="213" y="743"/>
                  </a:lnTo>
                  <a:lnTo>
                    <a:pt x="213" y="737"/>
                  </a:lnTo>
                  <a:lnTo>
                    <a:pt x="203" y="732"/>
                  </a:lnTo>
                  <a:lnTo>
                    <a:pt x="198" y="731"/>
                  </a:lnTo>
                  <a:lnTo>
                    <a:pt x="207" y="724"/>
                  </a:lnTo>
                  <a:lnTo>
                    <a:pt x="215" y="721"/>
                  </a:lnTo>
                  <a:lnTo>
                    <a:pt x="224" y="722"/>
                  </a:lnTo>
                  <a:lnTo>
                    <a:pt x="222" y="718"/>
                  </a:lnTo>
                  <a:lnTo>
                    <a:pt x="213" y="716"/>
                  </a:lnTo>
                  <a:lnTo>
                    <a:pt x="207" y="717"/>
                  </a:lnTo>
                  <a:lnTo>
                    <a:pt x="204" y="717"/>
                  </a:lnTo>
                  <a:lnTo>
                    <a:pt x="193" y="731"/>
                  </a:lnTo>
                  <a:lnTo>
                    <a:pt x="177" y="731"/>
                  </a:lnTo>
                  <a:lnTo>
                    <a:pt x="167" y="732"/>
                  </a:lnTo>
                  <a:lnTo>
                    <a:pt x="173" y="720"/>
                  </a:lnTo>
                  <a:lnTo>
                    <a:pt x="173" y="718"/>
                  </a:lnTo>
                  <a:lnTo>
                    <a:pt x="178" y="716"/>
                  </a:lnTo>
                  <a:lnTo>
                    <a:pt x="185" y="713"/>
                  </a:lnTo>
                  <a:lnTo>
                    <a:pt x="181" y="709"/>
                  </a:lnTo>
                  <a:lnTo>
                    <a:pt x="169" y="709"/>
                  </a:lnTo>
                  <a:lnTo>
                    <a:pt x="169" y="707"/>
                  </a:lnTo>
                  <a:lnTo>
                    <a:pt x="164" y="702"/>
                  </a:lnTo>
                  <a:lnTo>
                    <a:pt x="175" y="701"/>
                  </a:lnTo>
                  <a:lnTo>
                    <a:pt x="188" y="702"/>
                  </a:lnTo>
                  <a:lnTo>
                    <a:pt x="193" y="705"/>
                  </a:lnTo>
                  <a:lnTo>
                    <a:pt x="204" y="707"/>
                  </a:lnTo>
                  <a:lnTo>
                    <a:pt x="203" y="703"/>
                  </a:lnTo>
                  <a:lnTo>
                    <a:pt x="200" y="701"/>
                  </a:lnTo>
                  <a:lnTo>
                    <a:pt x="196" y="701"/>
                  </a:lnTo>
                  <a:lnTo>
                    <a:pt x="179" y="695"/>
                  </a:lnTo>
                  <a:lnTo>
                    <a:pt x="177" y="692"/>
                  </a:lnTo>
                  <a:lnTo>
                    <a:pt x="177" y="691"/>
                  </a:lnTo>
                  <a:lnTo>
                    <a:pt x="174" y="688"/>
                  </a:lnTo>
                  <a:lnTo>
                    <a:pt x="171" y="687"/>
                  </a:lnTo>
                  <a:lnTo>
                    <a:pt x="177" y="687"/>
                  </a:lnTo>
                  <a:lnTo>
                    <a:pt x="185" y="687"/>
                  </a:lnTo>
                  <a:lnTo>
                    <a:pt x="186" y="688"/>
                  </a:lnTo>
                  <a:lnTo>
                    <a:pt x="196" y="690"/>
                  </a:lnTo>
                  <a:lnTo>
                    <a:pt x="197" y="691"/>
                  </a:lnTo>
                  <a:lnTo>
                    <a:pt x="198" y="691"/>
                  </a:lnTo>
                  <a:lnTo>
                    <a:pt x="200" y="691"/>
                  </a:lnTo>
                  <a:lnTo>
                    <a:pt x="203" y="694"/>
                  </a:lnTo>
                  <a:lnTo>
                    <a:pt x="215" y="696"/>
                  </a:lnTo>
                  <a:lnTo>
                    <a:pt x="223" y="694"/>
                  </a:lnTo>
                  <a:lnTo>
                    <a:pt x="226" y="692"/>
                  </a:lnTo>
                  <a:lnTo>
                    <a:pt x="227" y="692"/>
                  </a:lnTo>
                  <a:lnTo>
                    <a:pt x="233" y="691"/>
                  </a:lnTo>
                  <a:lnTo>
                    <a:pt x="233" y="691"/>
                  </a:lnTo>
                  <a:lnTo>
                    <a:pt x="238" y="688"/>
                  </a:lnTo>
                  <a:lnTo>
                    <a:pt x="234" y="686"/>
                  </a:lnTo>
                  <a:lnTo>
                    <a:pt x="233" y="686"/>
                  </a:lnTo>
                  <a:lnTo>
                    <a:pt x="220" y="687"/>
                  </a:lnTo>
                  <a:lnTo>
                    <a:pt x="215" y="691"/>
                  </a:lnTo>
                  <a:lnTo>
                    <a:pt x="211" y="691"/>
                  </a:lnTo>
                  <a:lnTo>
                    <a:pt x="208" y="691"/>
                  </a:lnTo>
                  <a:lnTo>
                    <a:pt x="205" y="687"/>
                  </a:lnTo>
                  <a:lnTo>
                    <a:pt x="205" y="683"/>
                  </a:lnTo>
                  <a:lnTo>
                    <a:pt x="205" y="681"/>
                  </a:lnTo>
                  <a:lnTo>
                    <a:pt x="215" y="680"/>
                  </a:lnTo>
                  <a:lnTo>
                    <a:pt x="223" y="680"/>
                  </a:lnTo>
                  <a:lnTo>
                    <a:pt x="222" y="679"/>
                  </a:lnTo>
                  <a:lnTo>
                    <a:pt x="219" y="676"/>
                  </a:lnTo>
                  <a:lnTo>
                    <a:pt x="209" y="675"/>
                  </a:lnTo>
                  <a:lnTo>
                    <a:pt x="203" y="673"/>
                  </a:lnTo>
                  <a:lnTo>
                    <a:pt x="200" y="668"/>
                  </a:lnTo>
                  <a:lnTo>
                    <a:pt x="212" y="668"/>
                  </a:lnTo>
                  <a:lnTo>
                    <a:pt x="213" y="668"/>
                  </a:lnTo>
                  <a:lnTo>
                    <a:pt x="235" y="671"/>
                  </a:lnTo>
                  <a:lnTo>
                    <a:pt x="245" y="672"/>
                  </a:lnTo>
                  <a:lnTo>
                    <a:pt x="252" y="671"/>
                  </a:lnTo>
                  <a:lnTo>
                    <a:pt x="249" y="666"/>
                  </a:lnTo>
                  <a:lnTo>
                    <a:pt x="237" y="665"/>
                  </a:lnTo>
                  <a:lnTo>
                    <a:pt x="230" y="662"/>
                  </a:lnTo>
                  <a:lnTo>
                    <a:pt x="228" y="662"/>
                  </a:lnTo>
                  <a:lnTo>
                    <a:pt x="226" y="658"/>
                  </a:lnTo>
                  <a:lnTo>
                    <a:pt x="223" y="654"/>
                  </a:lnTo>
                  <a:lnTo>
                    <a:pt x="220" y="646"/>
                  </a:lnTo>
                  <a:lnTo>
                    <a:pt x="219" y="646"/>
                  </a:lnTo>
                  <a:lnTo>
                    <a:pt x="215" y="641"/>
                  </a:lnTo>
                  <a:lnTo>
                    <a:pt x="205" y="639"/>
                  </a:lnTo>
                  <a:lnTo>
                    <a:pt x="200" y="628"/>
                  </a:lnTo>
                  <a:lnTo>
                    <a:pt x="212" y="628"/>
                  </a:lnTo>
                  <a:lnTo>
                    <a:pt x="213" y="628"/>
                  </a:lnTo>
                  <a:lnTo>
                    <a:pt x="215" y="628"/>
                  </a:lnTo>
                  <a:lnTo>
                    <a:pt x="224" y="628"/>
                  </a:lnTo>
                  <a:lnTo>
                    <a:pt x="228" y="628"/>
                  </a:lnTo>
                  <a:lnTo>
                    <a:pt x="233" y="626"/>
                  </a:lnTo>
                  <a:lnTo>
                    <a:pt x="226" y="620"/>
                  </a:lnTo>
                  <a:lnTo>
                    <a:pt x="228" y="620"/>
                  </a:lnTo>
                  <a:lnTo>
                    <a:pt x="237" y="619"/>
                  </a:lnTo>
                  <a:lnTo>
                    <a:pt x="245" y="613"/>
                  </a:lnTo>
                  <a:lnTo>
                    <a:pt x="252" y="615"/>
                  </a:lnTo>
                  <a:lnTo>
                    <a:pt x="245" y="624"/>
                  </a:lnTo>
                  <a:lnTo>
                    <a:pt x="242" y="627"/>
                  </a:lnTo>
                  <a:lnTo>
                    <a:pt x="242" y="630"/>
                  </a:lnTo>
                  <a:lnTo>
                    <a:pt x="248" y="627"/>
                  </a:lnTo>
                  <a:lnTo>
                    <a:pt x="256" y="623"/>
                  </a:lnTo>
                  <a:lnTo>
                    <a:pt x="256" y="621"/>
                  </a:lnTo>
                  <a:lnTo>
                    <a:pt x="257" y="616"/>
                  </a:lnTo>
                  <a:lnTo>
                    <a:pt x="254" y="604"/>
                  </a:lnTo>
                  <a:lnTo>
                    <a:pt x="257" y="597"/>
                  </a:lnTo>
                  <a:lnTo>
                    <a:pt x="264" y="611"/>
                  </a:lnTo>
                  <a:lnTo>
                    <a:pt x="265" y="613"/>
                  </a:lnTo>
                  <a:lnTo>
                    <a:pt x="268" y="620"/>
                  </a:lnTo>
                  <a:lnTo>
                    <a:pt x="271" y="619"/>
                  </a:lnTo>
                  <a:lnTo>
                    <a:pt x="278" y="617"/>
                  </a:lnTo>
                  <a:lnTo>
                    <a:pt x="282" y="608"/>
                  </a:lnTo>
                  <a:lnTo>
                    <a:pt x="282" y="606"/>
                  </a:lnTo>
                  <a:lnTo>
                    <a:pt x="280" y="600"/>
                  </a:lnTo>
                  <a:lnTo>
                    <a:pt x="282" y="600"/>
                  </a:lnTo>
                  <a:lnTo>
                    <a:pt x="287" y="598"/>
                  </a:lnTo>
                  <a:lnTo>
                    <a:pt x="294" y="598"/>
                  </a:lnTo>
                  <a:lnTo>
                    <a:pt x="298" y="598"/>
                  </a:lnTo>
                  <a:lnTo>
                    <a:pt x="303" y="604"/>
                  </a:lnTo>
                  <a:lnTo>
                    <a:pt x="308" y="609"/>
                  </a:lnTo>
                  <a:lnTo>
                    <a:pt x="314" y="609"/>
                  </a:lnTo>
                  <a:lnTo>
                    <a:pt x="317" y="608"/>
                  </a:lnTo>
                  <a:lnTo>
                    <a:pt x="318" y="606"/>
                  </a:lnTo>
                  <a:lnTo>
                    <a:pt x="316" y="600"/>
                  </a:lnTo>
                  <a:lnTo>
                    <a:pt x="314" y="600"/>
                  </a:lnTo>
                  <a:lnTo>
                    <a:pt x="306" y="597"/>
                  </a:lnTo>
                  <a:lnTo>
                    <a:pt x="301" y="594"/>
                  </a:lnTo>
                  <a:lnTo>
                    <a:pt x="298" y="590"/>
                  </a:lnTo>
                  <a:lnTo>
                    <a:pt x="290" y="590"/>
                  </a:lnTo>
                  <a:lnTo>
                    <a:pt x="288" y="590"/>
                  </a:lnTo>
                  <a:lnTo>
                    <a:pt x="286" y="590"/>
                  </a:lnTo>
                  <a:lnTo>
                    <a:pt x="282" y="591"/>
                  </a:lnTo>
                  <a:lnTo>
                    <a:pt x="286" y="583"/>
                  </a:lnTo>
                  <a:lnTo>
                    <a:pt x="291" y="575"/>
                  </a:lnTo>
                  <a:lnTo>
                    <a:pt x="293" y="574"/>
                  </a:lnTo>
                  <a:lnTo>
                    <a:pt x="298" y="570"/>
                  </a:lnTo>
                  <a:lnTo>
                    <a:pt x="299" y="566"/>
                  </a:lnTo>
                  <a:lnTo>
                    <a:pt x="305" y="568"/>
                  </a:lnTo>
                  <a:lnTo>
                    <a:pt x="310" y="570"/>
                  </a:lnTo>
                  <a:lnTo>
                    <a:pt x="312" y="570"/>
                  </a:lnTo>
                  <a:lnTo>
                    <a:pt x="317" y="566"/>
                  </a:lnTo>
                  <a:lnTo>
                    <a:pt x="317" y="567"/>
                  </a:lnTo>
                  <a:lnTo>
                    <a:pt x="324" y="570"/>
                  </a:lnTo>
                  <a:lnTo>
                    <a:pt x="327" y="570"/>
                  </a:lnTo>
                  <a:lnTo>
                    <a:pt x="331" y="568"/>
                  </a:lnTo>
                  <a:lnTo>
                    <a:pt x="317" y="564"/>
                  </a:lnTo>
                  <a:lnTo>
                    <a:pt x="313" y="563"/>
                  </a:lnTo>
                  <a:lnTo>
                    <a:pt x="308" y="561"/>
                  </a:lnTo>
                  <a:lnTo>
                    <a:pt x="291" y="566"/>
                  </a:lnTo>
                  <a:lnTo>
                    <a:pt x="294" y="557"/>
                  </a:lnTo>
                  <a:lnTo>
                    <a:pt x="309" y="552"/>
                  </a:lnTo>
                  <a:lnTo>
                    <a:pt x="316" y="559"/>
                  </a:lnTo>
                  <a:lnTo>
                    <a:pt x="316" y="560"/>
                  </a:lnTo>
                  <a:lnTo>
                    <a:pt x="318" y="560"/>
                  </a:lnTo>
                  <a:lnTo>
                    <a:pt x="324" y="560"/>
                  </a:lnTo>
                  <a:lnTo>
                    <a:pt x="335" y="556"/>
                  </a:lnTo>
                  <a:lnTo>
                    <a:pt x="347" y="555"/>
                  </a:lnTo>
                  <a:lnTo>
                    <a:pt x="354" y="553"/>
                  </a:lnTo>
                  <a:lnTo>
                    <a:pt x="348" y="560"/>
                  </a:lnTo>
                  <a:lnTo>
                    <a:pt x="343" y="570"/>
                  </a:lnTo>
                  <a:lnTo>
                    <a:pt x="343" y="571"/>
                  </a:lnTo>
                  <a:lnTo>
                    <a:pt x="343" y="575"/>
                  </a:lnTo>
                  <a:lnTo>
                    <a:pt x="347" y="578"/>
                  </a:lnTo>
                  <a:lnTo>
                    <a:pt x="354" y="586"/>
                  </a:lnTo>
                  <a:lnTo>
                    <a:pt x="357" y="581"/>
                  </a:lnTo>
                  <a:lnTo>
                    <a:pt x="352" y="575"/>
                  </a:lnTo>
                  <a:lnTo>
                    <a:pt x="348" y="571"/>
                  </a:lnTo>
                  <a:lnTo>
                    <a:pt x="350" y="570"/>
                  </a:lnTo>
                  <a:lnTo>
                    <a:pt x="354" y="564"/>
                  </a:lnTo>
                  <a:lnTo>
                    <a:pt x="358" y="557"/>
                  </a:lnTo>
                  <a:lnTo>
                    <a:pt x="362" y="555"/>
                  </a:lnTo>
                  <a:lnTo>
                    <a:pt x="363" y="556"/>
                  </a:lnTo>
                  <a:lnTo>
                    <a:pt x="366" y="557"/>
                  </a:lnTo>
                  <a:lnTo>
                    <a:pt x="367" y="557"/>
                  </a:lnTo>
                  <a:lnTo>
                    <a:pt x="369" y="561"/>
                  </a:lnTo>
                  <a:lnTo>
                    <a:pt x="374" y="560"/>
                  </a:lnTo>
                  <a:lnTo>
                    <a:pt x="376" y="559"/>
                  </a:lnTo>
                  <a:lnTo>
                    <a:pt x="378" y="560"/>
                  </a:lnTo>
                  <a:lnTo>
                    <a:pt x="385" y="564"/>
                  </a:lnTo>
                  <a:lnTo>
                    <a:pt x="393" y="567"/>
                  </a:lnTo>
                  <a:lnTo>
                    <a:pt x="396" y="568"/>
                  </a:lnTo>
                  <a:lnTo>
                    <a:pt x="396" y="581"/>
                  </a:lnTo>
                  <a:lnTo>
                    <a:pt x="396" y="582"/>
                  </a:lnTo>
                  <a:lnTo>
                    <a:pt x="396" y="587"/>
                  </a:lnTo>
                  <a:lnTo>
                    <a:pt x="399" y="589"/>
                  </a:lnTo>
                  <a:lnTo>
                    <a:pt x="403" y="591"/>
                  </a:lnTo>
                  <a:lnTo>
                    <a:pt x="403" y="581"/>
                  </a:lnTo>
                  <a:lnTo>
                    <a:pt x="404" y="568"/>
                  </a:lnTo>
                  <a:lnTo>
                    <a:pt x="403" y="566"/>
                  </a:lnTo>
                  <a:lnTo>
                    <a:pt x="399" y="560"/>
                  </a:lnTo>
                  <a:lnTo>
                    <a:pt x="396" y="557"/>
                  </a:lnTo>
                  <a:lnTo>
                    <a:pt x="396" y="553"/>
                  </a:lnTo>
                  <a:lnTo>
                    <a:pt x="397" y="551"/>
                  </a:lnTo>
                  <a:lnTo>
                    <a:pt x="399" y="548"/>
                  </a:lnTo>
                  <a:lnTo>
                    <a:pt x="396" y="549"/>
                  </a:lnTo>
                  <a:lnTo>
                    <a:pt x="387" y="553"/>
                  </a:lnTo>
                  <a:lnTo>
                    <a:pt x="389" y="546"/>
                  </a:lnTo>
                  <a:lnTo>
                    <a:pt x="377" y="546"/>
                  </a:lnTo>
                  <a:lnTo>
                    <a:pt x="374" y="546"/>
                  </a:lnTo>
                  <a:lnTo>
                    <a:pt x="363" y="544"/>
                  </a:lnTo>
                  <a:lnTo>
                    <a:pt x="373" y="540"/>
                  </a:lnTo>
                  <a:lnTo>
                    <a:pt x="374" y="540"/>
                  </a:lnTo>
                  <a:lnTo>
                    <a:pt x="374" y="538"/>
                  </a:lnTo>
                  <a:lnTo>
                    <a:pt x="372" y="531"/>
                  </a:lnTo>
                  <a:lnTo>
                    <a:pt x="363" y="534"/>
                  </a:lnTo>
                  <a:lnTo>
                    <a:pt x="355" y="536"/>
                  </a:lnTo>
                  <a:lnTo>
                    <a:pt x="347" y="537"/>
                  </a:lnTo>
                  <a:lnTo>
                    <a:pt x="336" y="538"/>
                  </a:lnTo>
                  <a:lnTo>
                    <a:pt x="343" y="541"/>
                  </a:lnTo>
                  <a:lnTo>
                    <a:pt x="331" y="549"/>
                  </a:lnTo>
                  <a:lnTo>
                    <a:pt x="328" y="551"/>
                  </a:lnTo>
                  <a:lnTo>
                    <a:pt x="327" y="552"/>
                  </a:lnTo>
                  <a:lnTo>
                    <a:pt x="329" y="541"/>
                  </a:lnTo>
                  <a:lnTo>
                    <a:pt x="331" y="534"/>
                  </a:lnTo>
                  <a:lnTo>
                    <a:pt x="313" y="542"/>
                  </a:lnTo>
                  <a:lnTo>
                    <a:pt x="298" y="545"/>
                  </a:lnTo>
                  <a:lnTo>
                    <a:pt x="297" y="546"/>
                  </a:lnTo>
                  <a:lnTo>
                    <a:pt x="293" y="542"/>
                  </a:lnTo>
                  <a:lnTo>
                    <a:pt x="294" y="541"/>
                  </a:lnTo>
                  <a:lnTo>
                    <a:pt x="295" y="540"/>
                  </a:lnTo>
                  <a:lnTo>
                    <a:pt x="302" y="533"/>
                  </a:lnTo>
                  <a:lnTo>
                    <a:pt x="312" y="522"/>
                  </a:lnTo>
                  <a:lnTo>
                    <a:pt x="320" y="512"/>
                  </a:lnTo>
                  <a:lnTo>
                    <a:pt x="318" y="511"/>
                  </a:lnTo>
                  <a:lnTo>
                    <a:pt x="314" y="507"/>
                  </a:lnTo>
                  <a:lnTo>
                    <a:pt x="321" y="501"/>
                  </a:lnTo>
                  <a:lnTo>
                    <a:pt x="327" y="501"/>
                  </a:lnTo>
                  <a:lnTo>
                    <a:pt x="336" y="500"/>
                  </a:lnTo>
                  <a:lnTo>
                    <a:pt x="339" y="506"/>
                  </a:lnTo>
                  <a:lnTo>
                    <a:pt x="337" y="508"/>
                  </a:lnTo>
                  <a:lnTo>
                    <a:pt x="336" y="512"/>
                  </a:lnTo>
                  <a:lnTo>
                    <a:pt x="342" y="514"/>
                  </a:lnTo>
                  <a:lnTo>
                    <a:pt x="348" y="504"/>
                  </a:lnTo>
                  <a:lnTo>
                    <a:pt x="359" y="500"/>
                  </a:lnTo>
                  <a:lnTo>
                    <a:pt x="363" y="496"/>
                  </a:lnTo>
                  <a:lnTo>
                    <a:pt x="359" y="496"/>
                  </a:lnTo>
                  <a:lnTo>
                    <a:pt x="352" y="496"/>
                  </a:lnTo>
                  <a:lnTo>
                    <a:pt x="343" y="495"/>
                  </a:lnTo>
                  <a:lnTo>
                    <a:pt x="335" y="493"/>
                  </a:lnTo>
                  <a:lnTo>
                    <a:pt x="322" y="491"/>
                  </a:lnTo>
                  <a:lnTo>
                    <a:pt x="329" y="484"/>
                  </a:lnTo>
                  <a:lnTo>
                    <a:pt x="332" y="478"/>
                  </a:lnTo>
                  <a:lnTo>
                    <a:pt x="337" y="473"/>
                  </a:lnTo>
                  <a:lnTo>
                    <a:pt x="339" y="471"/>
                  </a:lnTo>
                  <a:lnTo>
                    <a:pt x="344" y="469"/>
                  </a:lnTo>
                  <a:lnTo>
                    <a:pt x="351" y="463"/>
                  </a:lnTo>
                  <a:lnTo>
                    <a:pt x="354" y="461"/>
                  </a:lnTo>
                  <a:lnTo>
                    <a:pt x="363" y="459"/>
                  </a:lnTo>
                  <a:lnTo>
                    <a:pt x="363" y="459"/>
                  </a:lnTo>
                  <a:lnTo>
                    <a:pt x="372" y="469"/>
                  </a:lnTo>
                  <a:lnTo>
                    <a:pt x="369" y="471"/>
                  </a:lnTo>
                  <a:lnTo>
                    <a:pt x="366" y="471"/>
                  </a:lnTo>
                  <a:lnTo>
                    <a:pt x="363" y="470"/>
                  </a:lnTo>
                  <a:lnTo>
                    <a:pt x="361" y="467"/>
                  </a:lnTo>
                  <a:lnTo>
                    <a:pt x="358" y="470"/>
                  </a:lnTo>
                  <a:lnTo>
                    <a:pt x="357" y="471"/>
                  </a:lnTo>
                  <a:lnTo>
                    <a:pt x="363" y="476"/>
                  </a:lnTo>
                  <a:lnTo>
                    <a:pt x="355" y="484"/>
                  </a:lnTo>
                  <a:lnTo>
                    <a:pt x="358" y="484"/>
                  </a:lnTo>
                  <a:lnTo>
                    <a:pt x="361" y="485"/>
                  </a:lnTo>
                  <a:lnTo>
                    <a:pt x="369" y="478"/>
                  </a:lnTo>
                  <a:lnTo>
                    <a:pt x="372" y="480"/>
                  </a:lnTo>
                  <a:lnTo>
                    <a:pt x="380" y="482"/>
                  </a:lnTo>
                  <a:lnTo>
                    <a:pt x="372" y="486"/>
                  </a:lnTo>
                  <a:lnTo>
                    <a:pt x="372" y="488"/>
                  </a:lnTo>
                  <a:lnTo>
                    <a:pt x="372" y="495"/>
                  </a:lnTo>
                  <a:lnTo>
                    <a:pt x="378" y="491"/>
                  </a:lnTo>
                  <a:lnTo>
                    <a:pt x="388" y="482"/>
                  </a:lnTo>
                  <a:lnTo>
                    <a:pt x="403" y="486"/>
                  </a:lnTo>
                  <a:lnTo>
                    <a:pt x="404" y="496"/>
                  </a:lnTo>
                  <a:lnTo>
                    <a:pt x="406" y="500"/>
                  </a:lnTo>
                  <a:lnTo>
                    <a:pt x="410" y="504"/>
                  </a:lnTo>
                  <a:lnTo>
                    <a:pt x="412" y="516"/>
                  </a:lnTo>
                  <a:lnTo>
                    <a:pt x="419" y="521"/>
                  </a:lnTo>
                  <a:lnTo>
                    <a:pt x="417" y="512"/>
                  </a:lnTo>
                  <a:lnTo>
                    <a:pt x="421" y="511"/>
                  </a:lnTo>
                  <a:lnTo>
                    <a:pt x="423" y="510"/>
                  </a:lnTo>
                  <a:lnTo>
                    <a:pt x="427" y="508"/>
                  </a:lnTo>
                  <a:lnTo>
                    <a:pt x="429" y="501"/>
                  </a:lnTo>
                  <a:lnTo>
                    <a:pt x="429" y="501"/>
                  </a:lnTo>
                  <a:lnTo>
                    <a:pt x="426" y="499"/>
                  </a:lnTo>
                  <a:lnTo>
                    <a:pt x="422" y="503"/>
                  </a:lnTo>
                  <a:lnTo>
                    <a:pt x="421" y="504"/>
                  </a:lnTo>
                  <a:lnTo>
                    <a:pt x="419" y="504"/>
                  </a:lnTo>
                  <a:lnTo>
                    <a:pt x="414" y="501"/>
                  </a:lnTo>
                  <a:lnTo>
                    <a:pt x="411" y="501"/>
                  </a:lnTo>
                  <a:lnTo>
                    <a:pt x="408" y="493"/>
                  </a:lnTo>
                  <a:lnTo>
                    <a:pt x="410" y="492"/>
                  </a:lnTo>
                  <a:lnTo>
                    <a:pt x="414" y="491"/>
                  </a:lnTo>
                  <a:lnTo>
                    <a:pt x="412" y="484"/>
                  </a:lnTo>
                  <a:lnTo>
                    <a:pt x="415" y="478"/>
                  </a:lnTo>
                  <a:lnTo>
                    <a:pt x="425" y="470"/>
                  </a:lnTo>
                  <a:lnTo>
                    <a:pt x="437" y="466"/>
                  </a:lnTo>
                  <a:lnTo>
                    <a:pt x="441" y="465"/>
                  </a:lnTo>
                  <a:lnTo>
                    <a:pt x="445" y="463"/>
                  </a:lnTo>
                  <a:lnTo>
                    <a:pt x="448" y="459"/>
                  </a:lnTo>
                  <a:lnTo>
                    <a:pt x="445" y="459"/>
                  </a:lnTo>
                  <a:lnTo>
                    <a:pt x="441" y="458"/>
                  </a:lnTo>
                  <a:lnTo>
                    <a:pt x="437" y="461"/>
                  </a:lnTo>
                  <a:lnTo>
                    <a:pt x="429" y="465"/>
                  </a:lnTo>
                  <a:lnTo>
                    <a:pt x="425" y="466"/>
                  </a:lnTo>
                  <a:lnTo>
                    <a:pt x="415" y="471"/>
                  </a:lnTo>
                  <a:lnTo>
                    <a:pt x="408" y="478"/>
                  </a:lnTo>
                  <a:lnTo>
                    <a:pt x="400" y="473"/>
                  </a:lnTo>
                  <a:lnTo>
                    <a:pt x="391" y="471"/>
                  </a:lnTo>
                  <a:lnTo>
                    <a:pt x="378" y="470"/>
                  </a:lnTo>
                  <a:lnTo>
                    <a:pt x="380" y="461"/>
                  </a:lnTo>
                  <a:lnTo>
                    <a:pt x="382" y="454"/>
                  </a:lnTo>
                  <a:lnTo>
                    <a:pt x="392" y="455"/>
                  </a:lnTo>
                  <a:lnTo>
                    <a:pt x="397" y="461"/>
                  </a:lnTo>
                  <a:lnTo>
                    <a:pt x="403" y="456"/>
                  </a:lnTo>
                  <a:lnTo>
                    <a:pt x="397" y="454"/>
                  </a:lnTo>
                  <a:lnTo>
                    <a:pt x="391" y="450"/>
                  </a:lnTo>
                  <a:lnTo>
                    <a:pt x="385" y="446"/>
                  </a:lnTo>
                  <a:lnTo>
                    <a:pt x="378" y="448"/>
                  </a:lnTo>
                  <a:lnTo>
                    <a:pt x="374" y="448"/>
                  </a:lnTo>
                  <a:lnTo>
                    <a:pt x="377" y="439"/>
                  </a:lnTo>
                  <a:lnTo>
                    <a:pt x="381" y="439"/>
                  </a:lnTo>
                  <a:lnTo>
                    <a:pt x="389" y="436"/>
                  </a:lnTo>
                  <a:lnTo>
                    <a:pt x="388" y="433"/>
                  </a:lnTo>
                  <a:lnTo>
                    <a:pt x="385" y="433"/>
                  </a:lnTo>
                  <a:lnTo>
                    <a:pt x="382" y="433"/>
                  </a:lnTo>
                  <a:lnTo>
                    <a:pt x="384" y="432"/>
                  </a:lnTo>
                  <a:lnTo>
                    <a:pt x="385" y="425"/>
                  </a:lnTo>
                  <a:lnTo>
                    <a:pt x="393" y="426"/>
                  </a:lnTo>
                  <a:lnTo>
                    <a:pt x="403" y="433"/>
                  </a:lnTo>
                  <a:lnTo>
                    <a:pt x="408" y="432"/>
                  </a:lnTo>
                  <a:lnTo>
                    <a:pt x="411" y="431"/>
                  </a:lnTo>
                  <a:lnTo>
                    <a:pt x="419" y="436"/>
                  </a:lnTo>
                  <a:lnTo>
                    <a:pt x="423" y="433"/>
                  </a:lnTo>
                  <a:lnTo>
                    <a:pt x="414" y="428"/>
                  </a:lnTo>
                  <a:lnTo>
                    <a:pt x="406" y="424"/>
                  </a:lnTo>
                  <a:lnTo>
                    <a:pt x="402" y="421"/>
                  </a:lnTo>
                  <a:lnTo>
                    <a:pt x="396" y="416"/>
                  </a:lnTo>
                  <a:lnTo>
                    <a:pt x="404" y="414"/>
                  </a:lnTo>
                  <a:lnTo>
                    <a:pt x="417" y="416"/>
                  </a:lnTo>
                  <a:lnTo>
                    <a:pt x="418" y="417"/>
                  </a:lnTo>
                  <a:lnTo>
                    <a:pt x="419" y="417"/>
                  </a:lnTo>
                  <a:lnTo>
                    <a:pt x="425" y="422"/>
                  </a:lnTo>
                  <a:lnTo>
                    <a:pt x="432" y="424"/>
                  </a:lnTo>
                  <a:lnTo>
                    <a:pt x="436" y="433"/>
                  </a:lnTo>
                  <a:lnTo>
                    <a:pt x="442" y="435"/>
                  </a:lnTo>
                  <a:lnTo>
                    <a:pt x="441" y="429"/>
                  </a:lnTo>
                  <a:lnTo>
                    <a:pt x="441" y="428"/>
                  </a:lnTo>
                  <a:lnTo>
                    <a:pt x="434" y="421"/>
                  </a:lnTo>
                  <a:lnTo>
                    <a:pt x="427" y="416"/>
                  </a:lnTo>
                  <a:lnTo>
                    <a:pt x="427" y="414"/>
                  </a:lnTo>
                  <a:lnTo>
                    <a:pt x="418" y="411"/>
                  </a:lnTo>
                  <a:lnTo>
                    <a:pt x="404" y="405"/>
                  </a:lnTo>
                  <a:lnTo>
                    <a:pt x="400" y="402"/>
                  </a:lnTo>
                  <a:lnTo>
                    <a:pt x="400" y="398"/>
                  </a:lnTo>
                  <a:lnTo>
                    <a:pt x="400" y="391"/>
                  </a:lnTo>
                  <a:lnTo>
                    <a:pt x="400" y="390"/>
                  </a:lnTo>
                  <a:lnTo>
                    <a:pt x="397" y="386"/>
                  </a:lnTo>
                  <a:lnTo>
                    <a:pt x="397" y="387"/>
                  </a:lnTo>
                  <a:lnTo>
                    <a:pt x="395" y="387"/>
                  </a:lnTo>
                  <a:lnTo>
                    <a:pt x="393" y="390"/>
                  </a:lnTo>
                  <a:lnTo>
                    <a:pt x="393" y="394"/>
                  </a:lnTo>
                  <a:lnTo>
                    <a:pt x="393" y="399"/>
                  </a:lnTo>
                  <a:lnTo>
                    <a:pt x="393" y="402"/>
                  </a:lnTo>
                  <a:lnTo>
                    <a:pt x="392" y="405"/>
                  </a:lnTo>
                  <a:lnTo>
                    <a:pt x="389" y="407"/>
                  </a:lnTo>
                  <a:lnTo>
                    <a:pt x="380" y="416"/>
                  </a:lnTo>
                  <a:lnTo>
                    <a:pt x="374" y="422"/>
                  </a:lnTo>
                  <a:lnTo>
                    <a:pt x="373" y="424"/>
                  </a:lnTo>
                  <a:lnTo>
                    <a:pt x="365" y="429"/>
                  </a:lnTo>
                  <a:lnTo>
                    <a:pt x="362" y="435"/>
                  </a:lnTo>
                  <a:lnTo>
                    <a:pt x="354" y="437"/>
                  </a:lnTo>
                  <a:lnTo>
                    <a:pt x="348" y="439"/>
                  </a:lnTo>
                  <a:lnTo>
                    <a:pt x="337" y="441"/>
                  </a:lnTo>
                  <a:lnTo>
                    <a:pt x="332" y="439"/>
                  </a:lnTo>
                  <a:lnTo>
                    <a:pt x="333" y="435"/>
                  </a:lnTo>
                  <a:lnTo>
                    <a:pt x="339" y="428"/>
                  </a:lnTo>
                  <a:lnTo>
                    <a:pt x="340" y="422"/>
                  </a:lnTo>
                  <a:lnTo>
                    <a:pt x="347" y="420"/>
                  </a:lnTo>
                  <a:lnTo>
                    <a:pt x="357" y="418"/>
                  </a:lnTo>
                  <a:lnTo>
                    <a:pt x="358" y="418"/>
                  </a:lnTo>
                  <a:lnTo>
                    <a:pt x="363" y="418"/>
                  </a:lnTo>
                  <a:lnTo>
                    <a:pt x="366" y="417"/>
                  </a:lnTo>
                  <a:lnTo>
                    <a:pt x="369" y="413"/>
                  </a:lnTo>
                  <a:lnTo>
                    <a:pt x="362" y="411"/>
                  </a:lnTo>
                  <a:lnTo>
                    <a:pt x="362" y="410"/>
                  </a:lnTo>
                  <a:lnTo>
                    <a:pt x="361" y="407"/>
                  </a:lnTo>
                  <a:lnTo>
                    <a:pt x="354" y="409"/>
                  </a:lnTo>
                  <a:lnTo>
                    <a:pt x="351" y="409"/>
                  </a:lnTo>
                  <a:lnTo>
                    <a:pt x="337" y="410"/>
                  </a:lnTo>
                  <a:lnTo>
                    <a:pt x="340" y="406"/>
                  </a:lnTo>
                  <a:lnTo>
                    <a:pt x="332" y="406"/>
                  </a:lnTo>
                  <a:lnTo>
                    <a:pt x="333" y="398"/>
                  </a:lnTo>
                  <a:lnTo>
                    <a:pt x="339" y="392"/>
                  </a:lnTo>
                  <a:lnTo>
                    <a:pt x="344" y="396"/>
                  </a:lnTo>
                  <a:lnTo>
                    <a:pt x="351" y="392"/>
                  </a:lnTo>
                  <a:lnTo>
                    <a:pt x="352" y="391"/>
                  </a:lnTo>
                  <a:lnTo>
                    <a:pt x="361" y="390"/>
                  </a:lnTo>
                  <a:lnTo>
                    <a:pt x="363" y="390"/>
                  </a:lnTo>
                  <a:lnTo>
                    <a:pt x="366" y="390"/>
                  </a:lnTo>
                  <a:lnTo>
                    <a:pt x="369" y="390"/>
                  </a:lnTo>
                  <a:lnTo>
                    <a:pt x="370" y="387"/>
                  </a:lnTo>
                  <a:lnTo>
                    <a:pt x="370" y="384"/>
                  </a:lnTo>
                  <a:lnTo>
                    <a:pt x="354" y="386"/>
                  </a:lnTo>
                  <a:lnTo>
                    <a:pt x="352" y="387"/>
                  </a:lnTo>
                  <a:lnTo>
                    <a:pt x="346" y="388"/>
                  </a:lnTo>
                  <a:lnTo>
                    <a:pt x="342" y="384"/>
                  </a:lnTo>
                  <a:lnTo>
                    <a:pt x="344" y="381"/>
                  </a:lnTo>
                  <a:lnTo>
                    <a:pt x="347" y="379"/>
                  </a:lnTo>
                  <a:lnTo>
                    <a:pt x="355" y="376"/>
                  </a:lnTo>
                  <a:lnTo>
                    <a:pt x="357" y="376"/>
                  </a:lnTo>
                  <a:lnTo>
                    <a:pt x="365" y="375"/>
                  </a:lnTo>
                  <a:lnTo>
                    <a:pt x="372" y="377"/>
                  </a:lnTo>
                  <a:lnTo>
                    <a:pt x="377" y="380"/>
                  </a:lnTo>
                  <a:lnTo>
                    <a:pt x="377" y="383"/>
                  </a:lnTo>
                  <a:lnTo>
                    <a:pt x="384" y="381"/>
                  </a:lnTo>
                  <a:lnTo>
                    <a:pt x="389" y="377"/>
                  </a:lnTo>
                  <a:lnTo>
                    <a:pt x="396" y="372"/>
                  </a:lnTo>
                  <a:lnTo>
                    <a:pt x="407" y="368"/>
                  </a:lnTo>
                  <a:lnTo>
                    <a:pt x="408" y="369"/>
                  </a:lnTo>
                  <a:lnTo>
                    <a:pt x="412" y="371"/>
                  </a:lnTo>
                  <a:lnTo>
                    <a:pt x="414" y="369"/>
                  </a:lnTo>
                  <a:lnTo>
                    <a:pt x="419" y="365"/>
                  </a:lnTo>
                  <a:lnTo>
                    <a:pt x="429" y="362"/>
                  </a:lnTo>
                  <a:lnTo>
                    <a:pt x="430" y="362"/>
                  </a:lnTo>
                  <a:lnTo>
                    <a:pt x="437" y="365"/>
                  </a:lnTo>
                  <a:lnTo>
                    <a:pt x="437" y="366"/>
                  </a:lnTo>
                  <a:lnTo>
                    <a:pt x="441" y="373"/>
                  </a:lnTo>
                  <a:lnTo>
                    <a:pt x="446" y="369"/>
                  </a:lnTo>
                  <a:lnTo>
                    <a:pt x="446" y="362"/>
                  </a:lnTo>
                  <a:lnTo>
                    <a:pt x="451" y="357"/>
                  </a:lnTo>
                  <a:lnTo>
                    <a:pt x="455" y="351"/>
                  </a:lnTo>
                  <a:lnTo>
                    <a:pt x="453" y="346"/>
                  </a:lnTo>
                  <a:lnTo>
                    <a:pt x="446" y="341"/>
                  </a:lnTo>
                  <a:lnTo>
                    <a:pt x="437" y="336"/>
                  </a:lnTo>
                  <a:lnTo>
                    <a:pt x="427" y="335"/>
                  </a:lnTo>
                  <a:lnTo>
                    <a:pt x="425" y="335"/>
                  </a:lnTo>
                  <a:lnTo>
                    <a:pt x="423" y="335"/>
                  </a:lnTo>
                  <a:lnTo>
                    <a:pt x="421" y="335"/>
                  </a:lnTo>
                  <a:lnTo>
                    <a:pt x="418" y="335"/>
                  </a:lnTo>
                  <a:lnTo>
                    <a:pt x="415" y="335"/>
                  </a:lnTo>
                  <a:lnTo>
                    <a:pt x="411" y="327"/>
                  </a:lnTo>
                  <a:lnTo>
                    <a:pt x="406" y="334"/>
                  </a:lnTo>
                  <a:lnTo>
                    <a:pt x="400" y="338"/>
                  </a:lnTo>
                  <a:lnTo>
                    <a:pt x="399" y="338"/>
                  </a:lnTo>
                  <a:lnTo>
                    <a:pt x="396" y="342"/>
                  </a:lnTo>
                  <a:lnTo>
                    <a:pt x="397" y="345"/>
                  </a:lnTo>
                  <a:lnTo>
                    <a:pt x="397" y="346"/>
                  </a:lnTo>
                  <a:lnTo>
                    <a:pt x="397" y="349"/>
                  </a:lnTo>
                  <a:lnTo>
                    <a:pt x="393" y="346"/>
                  </a:lnTo>
                  <a:lnTo>
                    <a:pt x="389" y="346"/>
                  </a:lnTo>
                  <a:lnTo>
                    <a:pt x="388" y="346"/>
                  </a:lnTo>
                  <a:lnTo>
                    <a:pt x="387" y="343"/>
                  </a:lnTo>
                  <a:lnTo>
                    <a:pt x="385" y="341"/>
                  </a:lnTo>
                  <a:lnTo>
                    <a:pt x="384" y="338"/>
                  </a:lnTo>
                  <a:lnTo>
                    <a:pt x="385" y="335"/>
                  </a:lnTo>
                  <a:lnTo>
                    <a:pt x="389" y="331"/>
                  </a:lnTo>
                  <a:lnTo>
                    <a:pt x="392" y="323"/>
                  </a:lnTo>
                  <a:lnTo>
                    <a:pt x="396" y="316"/>
                  </a:lnTo>
                  <a:lnTo>
                    <a:pt x="397" y="311"/>
                  </a:lnTo>
                  <a:lnTo>
                    <a:pt x="402" y="309"/>
                  </a:lnTo>
                  <a:lnTo>
                    <a:pt x="403" y="313"/>
                  </a:lnTo>
                  <a:lnTo>
                    <a:pt x="404" y="317"/>
                  </a:lnTo>
                  <a:lnTo>
                    <a:pt x="406" y="319"/>
                  </a:lnTo>
                  <a:lnTo>
                    <a:pt x="407" y="319"/>
                  </a:lnTo>
                  <a:lnTo>
                    <a:pt x="410" y="319"/>
                  </a:lnTo>
                  <a:lnTo>
                    <a:pt x="414" y="312"/>
                  </a:lnTo>
                  <a:lnTo>
                    <a:pt x="415" y="309"/>
                  </a:lnTo>
                  <a:lnTo>
                    <a:pt x="417" y="308"/>
                  </a:lnTo>
                  <a:lnTo>
                    <a:pt x="415" y="301"/>
                  </a:lnTo>
                  <a:lnTo>
                    <a:pt x="421" y="302"/>
                  </a:lnTo>
                  <a:lnTo>
                    <a:pt x="426" y="306"/>
                  </a:lnTo>
                  <a:lnTo>
                    <a:pt x="426" y="308"/>
                  </a:lnTo>
                  <a:lnTo>
                    <a:pt x="426" y="315"/>
                  </a:lnTo>
                  <a:lnTo>
                    <a:pt x="421" y="320"/>
                  </a:lnTo>
                  <a:lnTo>
                    <a:pt x="419" y="326"/>
                  </a:lnTo>
                  <a:lnTo>
                    <a:pt x="426" y="327"/>
                  </a:lnTo>
                  <a:lnTo>
                    <a:pt x="429" y="326"/>
                  </a:lnTo>
                  <a:lnTo>
                    <a:pt x="429" y="326"/>
                  </a:lnTo>
                  <a:lnTo>
                    <a:pt x="433" y="323"/>
                  </a:lnTo>
                  <a:lnTo>
                    <a:pt x="440" y="319"/>
                  </a:lnTo>
                  <a:lnTo>
                    <a:pt x="442" y="317"/>
                  </a:lnTo>
                  <a:lnTo>
                    <a:pt x="444" y="315"/>
                  </a:lnTo>
                  <a:lnTo>
                    <a:pt x="446" y="311"/>
                  </a:lnTo>
                  <a:lnTo>
                    <a:pt x="445" y="306"/>
                  </a:lnTo>
                  <a:lnTo>
                    <a:pt x="440" y="301"/>
                  </a:lnTo>
                  <a:lnTo>
                    <a:pt x="440" y="300"/>
                  </a:lnTo>
                  <a:lnTo>
                    <a:pt x="442" y="297"/>
                  </a:lnTo>
                  <a:lnTo>
                    <a:pt x="449" y="297"/>
                  </a:lnTo>
                  <a:lnTo>
                    <a:pt x="449" y="291"/>
                  </a:lnTo>
                  <a:lnTo>
                    <a:pt x="449" y="287"/>
                  </a:lnTo>
                  <a:lnTo>
                    <a:pt x="449" y="279"/>
                  </a:lnTo>
                  <a:lnTo>
                    <a:pt x="452" y="281"/>
                  </a:lnTo>
                  <a:lnTo>
                    <a:pt x="459" y="282"/>
                  </a:lnTo>
                  <a:lnTo>
                    <a:pt x="459" y="283"/>
                  </a:lnTo>
                  <a:lnTo>
                    <a:pt x="461" y="289"/>
                  </a:lnTo>
                  <a:lnTo>
                    <a:pt x="461" y="290"/>
                  </a:lnTo>
                  <a:lnTo>
                    <a:pt x="461" y="297"/>
                  </a:lnTo>
                  <a:lnTo>
                    <a:pt x="460" y="304"/>
                  </a:lnTo>
                  <a:lnTo>
                    <a:pt x="466" y="298"/>
                  </a:lnTo>
                  <a:lnTo>
                    <a:pt x="468" y="308"/>
                  </a:lnTo>
                  <a:lnTo>
                    <a:pt x="466" y="317"/>
                  </a:lnTo>
                  <a:lnTo>
                    <a:pt x="464" y="324"/>
                  </a:lnTo>
                  <a:lnTo>
                    <a:pt x="463" y="328"/>
                  </a:lnTo>
                  <a:lnTo>
                    <a:pt x="461" y="332"/>
                  </a:lnTo>
                  <a:lnTo>
                    <a:pt x="463" y="338"/>
                  </a:lnTo>
                  <a:lnTo>
                    <a:pt x="467" y="341"/>
                  </a:lnTo>
                  <a:lnTo>
                    <a:pt x="470" y="345"/>
                  </a:lnTo>
                  <a:lnTo>
                    <a:pt x="472" y="346"/>
                  </a:lnTo>
                  <a:lnTo>
                    <a:pt x="476" y="357"/>
                  </a:lnTo>
                  <a:lnTo>
                    <a:pt x="476" y="366"/>
                  </a:lnTo>
                  <a:lnTo>
                    <a:pt x="475" y="373"/>
                  </a:lnTo>
                  <a:lnTo>
                    <a:pt x="479" y="376"/>
                  </a:lnTo>
                  <a:lnTo>
                    <a:pt x="481" y="377"/>
                  </a:lnTo>
                  <a:lnTo>
                    <a:pt x="485" y="380"/>
                  </a:lnTo>
                  <a:lnTo>
                    <a:pt x="491" y="387"/>
                  </a:lnTo>
                  <a:lnTo>
                    <a:pt x="497" y="394"/>
                  </a:lnTo>
                  <a:lnTo>
                    <a:pt x="502" y="399"/>
                  </a:lnTo>
                  <a:lnTo>
                    <a:pt x="506" y="399"/>
                  </a:lnTo>
                  <a:lnTo>
                    <a:pt x="506" y="398"/>
                  </a:lnTo>
                  <a:lnTo>
                    <a:pt x="505" y="395"/>
                  </a:lnTo>
                  <a:lnTo>
                    <a:pt x="504" y="390"/>
                  </a:lnTo>
                  <a:lnTo>
                    <a:pt x="502" y="388"/>
                  </a:lnTo>
                  <a:lnTo>
                    <a:pt x="501" y="386"/>
                  </a:lnTo>
                  <a:lnTo>
                    <a:pt x="496" y="381"/>
                  </a:lnTo>
                  <a:lnTo>
                    <a:pt x="489" y="377"/>
                  </a:lnTo>
                  <a:lnTo>
                    <a:pt x="482" y="373"/>
                  </a:lnTo>
                  <a:lnTo>
                    <a:pt x="483" y="368"/>
                  </a:lnTo>
                  <a:lnTo>
                    <a:pt x="483" y="366"/>
                  </a:lnTo>
                  <a:lnTo>
                    <a:pt x="483" y="361"/>
                  </a:lnTo>
                  <a:lnTo>
                    <a:pt x="482" y="354"/>
                  </a:lnTo>
                  <a:lnTo>
                    <a:pt x="481" y="349"/>
                  </a:lnTo>
                  <a:lnTo>
                    <a:pt x="476" y="343"/>
                  </a:lnTo>
                  <a:lnTo>
                    <a:pt x="479" y="341"/>
                  </a:lnTo>
                  <a:lnTo>
                    <a:pt x="485" y="346"/>
                  </a:lnTo>
                  <a:lnTo>
                    <a:pt x="487" y="351"/>
                  </a:lnTo>
                  <a:lnTo>
                    <a:pt x="490" y="357"/>
                  </a:lnTo>
                  <a:lnTo>
                    <a:pt x="496" y="365"/>
                  </a:lnTo>
                  <a:lnTo>
                    <a:pt x="498" y="369"/>
                  </a:lnTo>
                  <a:lnTo>
                    <a:pt x="500" y="369"/>
                  </a:lnTo>
                  <a:lnTo>
                    <a:pt x="501" y="366"/>
                  </a:lnTo>
                  <a:lnTo>
                    <a:pt x="501" y="362"/>
                  </a:lnTo>
                  <a:lnTo>
                    <a:pt x="497" y="357"/>
                  </a:lnTo>
                  <a:lnTo>
                    <a:pt x="496" y="354"/>
                  </a:lnTo>
                  <a:lnTo>
                    <a:pt x="493" y="349"/>
                  </a:lnTo>
                  <a:lnTo>
                    <a:pt x="490" y="343"/>
                  </a:lnTo>
                  <a:lnTo>
                    <a:pt x="494" y="342"/>
                  </a:lnTo>
                  <a:lnTo>
                    <a:pt x="498" y="347"/>
                  </a:lnTo>
                  <a:lnTo>
                    <a:pt x="502" y="354"/>
                  </a:lnTo>
                  <a:lnTo>
                    <a:pt x="505" y="357"/>
                  </a:lnTo>
                  <a:lnTo>
                    <a:pt x="508" y="356"/>
                  </a:lnTo>
                  <a:lnTo>
                    <a:pt x="508" y="351"/>
                  </a:lnTo>
                  <a:lnTo>
                    <a:pt x="506" y="350"/>
                  </a:lnTo>
                  <a:lnTo>
                    <a:pt x="504" y="349"/>
                  </a:lnTo>
                  <a:lnTo>
                    <a:pt x="502" y="346"/>
                  </a:lnTo>
                  <a:lnTo>
                    <a:pt x="505" y="342"/>
                  </a:lnTo>
                  <a:lnTo>
                    <a:pt x="505" y="341"/>
                  </a:lnTo>
                  <a:lnTo>
                    <a:pt x="498" y="338"/>
                  </a:lnTo>
                  <a:lnTo>
                    <a:pt x="494" y="335"/>
                  </a:lnTo>
                  <a:lnTo>
                    <a:pt x="494" y="331"/>
                  </a:lnTo>
                  <a:lnTo>
                    <a:pt x="497" y="321"/>
                  </a:lnTo>
                  <a:lnTo>
                    <a:pt x="501" y="316"/>
                  </a:lnTo>
                  <a:lnTo>
                    <a:pt x="502" y="319"/>
                  </a:lnTo>
                  <a:lnTo>
                    <a:pt x="504" y="324"/>
                  </a:lnTo>
                  <a:lnTo>
                    <a:pt x="509" y="328"/>
                  </a:lnTo>
                  <a:lnTo>
                    <a:pt x="516" y="330"/>
                  </a:lnTo>
                  <a:lnTo>
                    <a:pt x="519" y="331"/>
                  </a:lnTo>
                  <a:lnTo>
                    <a:pt x="524" y="330"/>
                  </a:lnTo>
                  <a:lnTo>
                    <a:pt x="527" y="324"/>
                  </a:lnTo>
                  <a:lnTo>
                    <a:pt x="521" y="323"/>
                  </a:lnTo>
                  <a:lnTo>
                    <a:pt x="513" y="321"/>
                  </a:lnTo>
                  <a:lnTo>
                    <a:pt x="508" y="319"/>
                  </a:lnTo>
                  <a:lnTo>
                    <a:pt x="505" y="316"/>
                  </a:lnTo>
                  <a:lnTo>
                    <a:pt x="504" y="311"/>
                  </a:lnTo>
                  <a:lnTo>
                    <a:pt x="497" y="313"/>
                  </a:lnTo>
                  <a:lnTo>
                    <a:pt x="493" y="326"/>
                  </a:lnTo>
                  <a:lnTo>
                    <a:pt x="490" y="326"/>
                  </a:lnTo>
                  <a:lnTo>
                    <a:pt x="485" y="317"/>
                  </a:lnTo>
                  <a:lnTo>
                    <a:pt x="482" y="315"/>
                  </a:lnTo>
                  <a:lnTo>
                    <a:pt x="479" y="309"/>
                  </a:lnTo>
                  <a:lnTo>
                    <a:pt x="487" y="305"/>
                  </a:lnTo>
                  <a:lnTo>
                    <a:pt x="494" y="306"/>
                  </a:lnTo>
                  <a:lnTo>
                    <a:pt x="500" y="305"/>
                  </a:lnTo>
                  <a:lnTo>
                    <a:pt x="497" y="298"/>
                  </a:lnTo>
                  <a:lnTo>
                    <a:pt x="505" y="302"/>
                  </a:lnTo>
                  <a:lnTo>
                    <a:pt x="512" y="304"/>
                  </a:lnTo>
                  <a:lnTo>
                    <a:pt x="509" y="300"/>
                  </a:lnTo>
                  <a:lnTo>
                    <a:pt x="506" y="296"/>
                  </a:lnTo>
                  <a:lnTo>
                    <a:pt x="504" y="294"/>
                  </a:lnTo>
                  <a:lnTo>
                    <a:pt x="500" y="286"/>
                  </a:lnTo>
                  <a:lnTo>
                    <a:pt x="490" y="289"/>
                  </a:lnTo>
                  <a:lnTo>
                    <a:pt x="479" y="293"/>
                  </a:lnTo>
                  <a:lnTo>
                    <a:pt x="472" y="289"/>
                  </a:lnTo>
                  <a:lnTo>
                    <a:pt x="476" y="286"/>
                  </a:lnTo>
                  <a:lnTo>
                    <a:pt x="479" y="283"/>
                  </a:lnTo>
                  <a:lnTo>
                    <a:pt x="487" y="281"/>
                  </a:lnTo>
                  <a:lnTo>
                    <a:pt x="490" y="281"/>
                  </a:lnTo>
                  <a:lnTo>
                    <a:pt x="489" y="276"/>
                  </a:lnTo>
                  <a:lnTo>
                    <a:pt x="487" y="276"/>
                  </a:lnTo>
                  <a:lnTo>
                    <a:pt x="481" y="275"/>
                  </a:lnTo>
                  <a:lnTo>
                    <a:pt x="474" y="275"/>
                  </a:lnTo>
                  <a:lnTo>
                    <a:pt x="468" y="274"/>
                  </a:lnTo>
                  <a:lnTo>
                    <a:pt x="470" y="264"/>
                  </a:lnTo>
                  <a:lnTo>
                    <a:pt x="478" y="261"/>
                  </a:lnTo>
                  <a:lnTo>
                    <a:pt x="487" y="267"/>
                  </a:lnTo>
                  <a:lnTo>
                    <a:pt x="498" y="274"/>
                  </a:lnTo>
                  <a:lnTo>
                    <a:pt x="505" y="281"/>
                  </a:lnTo>
                  <a:lnTo>
                    <a:pt x="511" y="286"/>
                  </a:lnTo>
                  <a:lnTo>
                    <a:pt x="512" y="293"/>
                  </a:lnTo>
                  <a:lnTo>
                    <a:pt x="520" y="300"/>
                  </a:lnTo>
                  <a:lnTo>
                    <a:pt x="527" y="306"/>
                  </a:lnTo>
                  <a:lnTo>
                    <a:pt x="534" y="309"/>
                  </a:lnTo>
                  <a:lnTo>
                    <a:pt x="536" y="308"/>
                  </a:lnTo>
                  <a:lnTo>
                    <a:pt x="531" y="301"/>
                  </a:lnTo>
                  <a:lnTo>
                    <a:pt x="526" y="296"/>
                  </a:lnTo>
                  <a:lnTo>
                    <a:pt x="521" y="293"/>
                  </a:lnTo>
                  <a:lnTo>
                    <a:pt x="519" y="287"/>
                  </a:lnTo>
                  <a:lnTo>
                    <a:pt x="519" y="279"/>
                  </a:lnTo>
                  <a:lnTo>
                    <a:pt x="517" y="272"/>
                  </a:lnTo>
                  <a:lnTo>
                    <a:pt x="508" y="270"/>
                  </a:lnTo>
                  <a:lnTo>
                    <a:pt x="502" y="268"/>
                  </a:lnTo>
                  <a:lnTo>
                    <a:pt x="497" y="266"/>
                  </a:lnTo>
                  <a:lnTo>
                    <a:pt x="487" y="261"/>
                  </a:lnTo>
                  <a:lnTo>
                    <a:pt x="482" y="256"/>
                  </a:lnTo>
                  <a:lnTo>
                    <a:pt x="482" y="255"/>
                  </a:lnTo>
                  <a:lnTo>
                    <a:pt x="482" y="251"/>
                  </a:lnTo>
                  <a:lnTo>
                    <a:pt x="491" y="248"/>
                  </a:lnTo>
                  <a:lnTo>
                    <a:pt x="493" y="248"/>
                  </a:lnTo>
                  <a:lnTo>
                    <a:pt x="498" y="244"/>
                  </a:lnTo>
                  <a:lnTo>
                    <a:pt x="506" y="240"/>
                  </a:lnTo>
                  <a:lnTo>
                    <a:pt x="517" y="237"/>
                  </a:lnTo>
                  <a:lnTo>
                    <a:pt x="528" y="238"/>
                  </a:lnTo>
                  <a:lnTo>
                    <a:pt x="538" y="242"/>
                  </a:lnTo>
                  <a:lnTo>
                    <a:pt x="538" y="253"/>
                  </a:lnTo>
                  <a:lnTo>
                    <a:pt x="541" y="255"/>
                  </a:lnTo>
                  <a:lnTo>
                    <a:pt x="554" y="252"/>
                  </a:lnTo>
                  <a:lnTo>
                    <a:pt x="556" y="246"/>
                  </a:lnTo>
                  <a:lnTo>
                    <a:pt x="557" y="244"/>
                  </a:lnTo>
                  <a:lnTo>
                    <a:pt x="558" y="244"/>
                  </a:lnTo>
                  <a:lnTo>
                    <a:pt x="561" y="244"/>
                  </a:lnTo>
                  <a:lnTo>
                    <a:pt x="565" y="244"/>
                  </a:lnTo>
                  <a:lnTo>
                    <a:pt x="566" y="244"/>
                  </a:lnTo>
                  <a:lnTo>
                    <a:pt x="572" y="253"/>
                  </a:lnTo>
                  <a:lnTo>
                    <a:pt x="577" y="268"/>
                  </a:lnTo>
                  <a:lnTo>
                    <a:pt x="583" y="275"/>
                  </a:lnTo>
                  <a:lnTo>
                    <a:pt x="584" y="285"/>
                  </a:lnTo>
                  <a:lnTo>
                    <a:pt x="585" y="296"/>
                  </a:lnTo>
                  <a:lnTo>
                    <a:pt x="590" y="293"/>
                  </a:lnTo>
                  <a:lnTo>
                    <a:pt x="591" y="293"/>
                  </a:lnTo>
                  <a:lnTo>
                    <a:pt x="590" y="290"/>
                  </a:lnTo>
                  <a:lnTo>
                    <a:pt x="587" y="285"/>
                  </a:lnTo>
                  <a:lnTo>
                    <a:pt x="588" y="275"/>
                  </a:lnTo>
                  <a:lnTo>
                    <a:pt x="592" y="278"/>
                  </a:lnTo>
                  <a:lnTo>
                    <a:pt x="588" y="267"/>
                  </a:lnTo>
                  <a:lnTo>
                    <a:pt x="580" y="259"/>
                  </a:lnTo>
                  <a:lnTo>
                    <a:pt x="576" y="248"/>
                  </a:lnTo>
                  <a:lnTo>
                    <a:pt x="575" y="245"/>
                  </a:lnTo>
                  <a:lnTo>
                    <a:pt x="576" y="241"/>
                  </a:lnTo>
                  <a:lnTo>
                    <a:pt x="576" y="240"/>
                  </a:lnTo>
                  <a:lnTo>
                    <a:pt x="581" y="233"/>
                  </a:lnTo>
                  <a:lnTo>
                    <a:pt x="585" y="236"/>
                  </a:lnTo>
                  <a:lnTo>
                    <a:pt x="587" y="236"/>
                  </a:lnTo>
                  <a:lnTo>
                    <a:pt x="588" y="240"/>
                  </a:lnTo>
                  <a:lnTo>
                    <a:pt x="594" y="242"/>
                  </a:lnTo>
                  <a:lnTo>
                    <a:pt x="599" y="246"/>
                  </a:lnTo>
                  <a:lnTo>
                    <a:pt x="609" y="248"/>
                  </a:lnTo>
                  <a:lnTo>
                    <a:pt x="610" y="244"/>
                  </a:lnTo>
                  <a:lnTo>
                    <a:pt x="602" y="241"/>
                  </a:lnTo>
                  <a:lnTo>
                    <a:pt x="594" y="236"/>
                  </a:lnTo>
                  <a:lnTo>
                    <a:pt x="592" y="233"/>
                  </a:lnTo>
                  <a:lnTo>
                    <a:pt x="591" y="231"/>
                  </a:lnTo>
                  <a:lnTo>
                    <a:pt x="592" y="227"/>
                  </a:lnTo>
                  <a:lnTo>
                    <a:pt x="594" y="227"/>
                  </a:lnTo>
                  <a:lnTo>
                    <a:pt x="607" y="226"/>
                  </a:lnTo>
                  <a:lnTo>
                    <a:pt x="615" y="227"/>
                  </a:lnTo>
                  <a:lnTo>
                    <a:pt x="620" y="230"/>
                  </a:lnTo>
                  <a:lnTo>
                    <a:pt x="621" y="230"/>
                  </a:lnTo>
                  <a:lnTo>
                    <a:pt x="626" y="236"/>
                  </a:lnTo>
                  <a:lnTo>
                    <a:pt x="632" y="236"/>
                  </a:lnTo>
                  <a:lnTo>
                    <a:pt x="628" y="231"/>
                  </a:lnTo>
                  <a:lnTo>
                    <a:pt x="622" y="227"/>
                  </a:lnTo>
                  <a:lnTo>
                    <a:pt x="620" y="225"/>
                  </a:lnTo>
                  <a:lnTo>
                    <a:pt x="617" y="222"/>
                  </a:lnTo>
                  <a:lnTo>
                    <a:pt x="606" y="218"/>
                  </a:lnTo>
                  <a:lnTo>
                    <a:pt x="596" y="221"/>
                  </a:lnTo>
                  <a:lnTo>
                    <a:pt x="599" y="214"/>
                  </a:lnTo>
                  <a:lnTo>
                    <a:pt x="600" y="211"/>
                  </a:lnTo>
                  <a:lnTo>
                    <a:pt x="605" y="201"/>
                  </a:lnTo>
                  <a:lnTo>
                    <a:pt x="599" y="200"/>
                  </a:lnTo>
                  <a:lnTo>
                    <a:pt x="594" y="206"/>
                  </a:lnTo>
                  <a:lnTo>
                    <a:pt x="592" y="206"/>
                  </a:lnTo>
                  <a:lnTo>
                    <a:pt x="584" y="214"/>
                  </a:lnTo>
                  <a:lnTo>
                    <a:pt x="581" y="218"/>
                  </a:lnTo>
                  <a:lnTo>
                    <a:pt x="579" y="221"/>
                  </a:lnTo>
                  <a:lnTo>
                    <a:pt x="569" y="225"/>
                  </a:lnTo>
                  <a:lnTo>
                    <a:pt x="554" y="226"/>
                  </a:lnTo>
                  <a:lnTo>
                    <a:pt x="560" y="215"/>
                  </a:lnTo>
                  <a:lnTo>
                    <a:pt x="560" y="214"/>
                  </a:lnTo>
                  <a:lnTo>
                    <a:pt x="556" y="211"/>
                  </a:lnTo>
                  <a:lnTo>
                    <a:pt x="547" y="210"/>
                  </a:lnTo>
                  <a:lnTo>
                    <a:pt x="545" y="214"/>
                  </a:lnTo>
                  <a:lnTo>
                    <a:pt x="538" y="223"/>
                  </a:lnTo>
                  <a:lnTo>
                    <a:pt x="517" y="227"/>
                  </a:lnTo>
                  <a:lnTo>
                    <a:pt x="509" y="229"/>
                  </a:lnTo>
                  <a:lnTo>
                    <a:pt x="508" y="229"/>
                  </a:lnTo>
                  <a:lnTo>
                    <a:pt x="509" y="215"/>
                  </a:lnTo>
                  <a:lnTo>
                    <a:pt x="512" y="214"/>
                  </a:lnTo>
                  <a:lnTo>
                    <a:pt x="521" y="212"/>
                  </a:lnTo>
                  <a:lnTo>
                    <a:pt x="523" y="212"/>
                  </a:lnTo>
                  <a:lnTo>
                    <a:pt x="531" y="204"/>
                  </a:lnTo>
                  <a:lnTo>
                    <a:pt x="536" y="196"/>
                  </a:lnTo>
                  <a:lnTo>
                    <a:pt x="568" y="199"/>
                  </a:lnTo>
                  <a:lnTo>
                    <a:pt x="571" y="199"/>
                  </a:lnTo>
                  <a:lnTo>
                    <a:pt x="583" y="197"/>
                  </a:lnTo>
                  <a:lnTo>
                    <a:pt x="592" y="192"/>
                  </a:lnTo>
                  <a:lnTo>
                    <a:pt x="594" y="192"/>
                  </a:lnTo>
                  <a:lnTo>
                    <a:pt x="602" y="186"/>
                  </a:lnTo>
                  <a:lnTo>
                    <a:pt x="605" y="186"/>
                  </a:lnTo>
                  <a:lnTo>
                    <a:pt x="609" y="186"/>
                  </a:lnTo>
                  <a:lnTo>
                    <a:pt x="615" y="186"/>
                  </a:lnTo>
                  <a:lnTo>
                    <a:pt x="626" y="185"/>
                  </a:lnTo>
                  <a:lnTo>
                    <a:pt x="648" y="182"/>
                  </a:lnTo>
                  <a:lnTo>
                    <a:pt x="655" y="192"/>
                  </a:lnTo>
                  <a:lnTo>
                    <a:pt x="658" y="196"/>
                  </a:lnTo>
                  <a:close/>
                  <a:moveTo>
                    <a:pt x="425" y="94"/>
                  </a:moveTo>
                  <a:lnTo>
                    <a:pt x="429" y="98"/>
                  </a:lnTo>
                  <a:lnTo>
                    <a:pt x="432" y="96"/>
                  </a:lnTo>
                  <a:lnTo>
                    <a:pt x="437" y="95"/>
                  </a:lnTo>
                  <a:lnTo>
                    <a:pt x="441" y="94"/>
                  </a:lnTo>
                  <a:lnTo>
                    <a:pt x="448" y="113"/>
                  </a:lnTo>
                  <a:lnTo>
                    <a:pt x="440" y="143"/>
                  </a:lnTo>
                  <a:lnTo>
                    <a:pt x="434" y="150"/>
                  </a:lnTo>
                  <a:lnTo>
                    <a:pt x="432" y="154"/>
                  </a:lnTo>
                  <a:lnTo>
                    <a:pt x="436" y="151"/>
                  </a:lnTo>
                  <a:lnTo>
                    <a:pt x="437" y="150"/>
                  </a:lnTo>
                  <a:lnTo>
                    <a:pt x="444" y="146"/>
                  </a:lnTo>
                  <a:lnTo>
                    <a:pt x="445" y="144"/>
                  </a:lnTo>
                  <a:lnTo>
                    <a:pt x="446" y="143"/>
                  </a:lnTo>
                  <a:lnTo>
                    <a:pt x="448" y="140"/>
                  </a:lnTo>
                  <a:lnTo>
                    <a:pt x="452" y="140"/>
                  </a:lnTo>
                  <a:lnTo>
                    <a:pt x="452" y="151"/>
                  </a:lnTo>
                  <a:lnTo>
                    <a:pt x="441" y="156"/>
                  </a:lnTo>
                  <a:lnTo>
                    <a:pt x="441" y="162"/>
                  </a:lnTo>
                  <a:lnTo>
                    <a:pt x="434" y="162"/>
                  </a:lnTo>
                  <a:lnTo>
                    <a:pt x="432" y="162"/>
                  </a:lnTo>
                  <a:lnTo>
                    <a:pt x="433" y="171"/>
                  </a:lnTo>
                  <a:lnTo>
                    <a:pt x="432" y="174"/>
                  </a:lnTo>
                  <a:lnTo>
                    <a:pt x="432" y="176"/>
                  </a:lnTo>
                  <a:lnTo>
                    <a:pt x="430" y="177"/>
                  </a:lnTo>
                  <a:lnTo>
                    <a:pt x="429" y="178"/>
                  </a:lnTo>
                  <a:lnTo>
                    <a:pt x="419" y="182"/>
                  </a:lnTo>
                  <a:lnTo>
                    <a:pt x="419" y="184"/>
                  </a:lnTo>
                  <a:lnTo>
                    <a:pt x="419" y="185"/>
                  </a:lnTo>
                  <a:lnTo>
                    <a:pt x="422" y="192"/>
                  </a:lnTo>
                  <a:lnTo>
                    <a:pt x="421" y="192"/>
                  </a:lnTo>
                  <a:lnTo>
                    <a:pt x="414" y="200"/>
                  </a:lnTo>
                  <a:lnTo>
                    <a:pt x="417" y="207"/>
                  </a:lnTo>
                  <a:lnTo>
                    <a:pt x="417" y="208"/>
                  </a:lnTo>
                  <a:lnTo>
                    <a:pt x="419" y="214"/>
                  </a:lnTo>
                  <a:lnTo>
                    <a:pt x="421" y="218"/>
                  </a:lnTo>
                  <a:lnTo>
                    <a:pt x="422" y="222"/>
                  </a:lnTo>
                  <a:lnTo>
                    <a:pt x="417" y="230"/>
                  </a:lnTo>
                  <a:lnTo>
                    <a:pt x="419" y="233"/>
                  </a:lnTo>
                  <a:lnTo>
                    <a:pt x="426" y="223"/>
                  </a:lnTo>
                  <a:lnTo>
                    <a:pt x="427" y="221"/>
                  </a:lnTo>
                  <a:lnTo>
                    <a:pt x="432" y="214"/>
                  </a:lnTo>
                  <a:lnTo>
                    <a:pt x="434" y="210"/>
                  </a:lnTo>
                  <a:lnTo>
                    <a:pt x="436" y="210"/>
                  </a:lnTo>
                  <a:lnTo>
                    <a:pt x="442" y="210"/>
                  </a:lnTo>
                  <a:lnTo>
                    <a:pt x="446" y="197"/>
                  </a:lnTo>
                  <a:lnTo>
                    <a:pt x="449" y="186"/>
                  </a:lnTo>
                  <a:lnTo>
                    <a:pt x="456" y="197"/>
                  </a:lnTo>
                  <a:lnTo>
                    <a:pt x="453" y="206"/>
                  </a:lnTo>
                  <a:lnTo>
                    <a:pt x="459" y="208"/>
                  </a:lnTo>
                  <a:lnTo>
                    <a:pt x="464" y="206"/>
                  </a:lnTo>
                  <a:lnTo>
                    <a:pt x="466" y="208"/>
                  </a:lnTo>
                  <a:lnTo>
                    <a:pt x="464" y="210"/>
                  </a:lnTo>
                  <a:lnTo>
                    <a:pt x="463" y="214"/>
                  </a:lnTo>
                  <a:lnTo>
                    <a:pt x="461" y="225"/>
                  </a:lnTo>
                  <a:lnTo>
                    <a:pt x="456" y="231"/>
                  </a:lnTo>
                  <a:lnTo>
                    <a:pt x="455" y="238"/>
                  </a:lnTo>
                  <a:lnTo>
                    <a:pt x="453" y="240"/>
                  </a:lnTo>
                  <a:lnTo>
                    <a:pt x="453" y="242"/>
                  </a:lnTo>
                  <a:lnTo>
                    <a:pt x="444" y="245"/>
                  </a:lnTo>
                  <a:lnTo>
                    <a:pt x="442" y="233"/>
                  </a:lnTo>
                  <a:lnTo>
                    <a:pt x="442" y="223"/>
                  </a:lnTo>
                  <a:lnTo>
                    <a:pt x="437" y="222"/>
                  </a:lnTo>
                  <a:lnTo>
                    <a:pt x="436" y="222"/>
                  </a:lnTo>
                  <a:lnTo>
                    <a:pt x="434" y="233"/>
                  </a:lnTo>
                  <a:lnTo>
                    <a:pt x="433" y="240"/>
                  </a:lnTo>
                  <a:lnTo>
                    <a:pt x="429" y="242"/>
                  </a:lnTo>
                  <a:lnTo>
                    <a:pt x="429" y="253"/>
                  </a:lnTo>
                  <a:lnTo>
                    <a:pt x="418" y="264"/>
                  </a:lnTo>
                  <a:lnTo>
                    <a:pt x="415" y="267"/>
                  </a:lnTo>
                  <a:lnTo>
                    <a:pt x="414" y="268"/>
                  </a:lnTo>
                  <a:lnTo>
                    <a:pt x="408" y="264"/>
                  </a:lnTo>
                  <a:lnTo>
                    <a:pt x="406" y="261"/>
                  </a:lnTo>
                  <a:lnTo>
                    <a:pt x="396" y="257"/>
                  </a:lnTo>
                  <a:lnTo>
                    <a:pt x="391" y="256"/>
                  </a:lnTo>
                  <a:lnTo>
                    <a:pt x="397" y="242"/>
                  </a:lnTo>
                  <a:lnTo>
                    <a:pt x="410" y="226"/>
                  </a:lnTo>
                  <a:lnTo>
                    <a:pt x="415" y="219"/>
                  </a:lnTo>
                  <a:lnTo>
                    <a:pt x="414" y="219"/>
                  </a:lnTo>
                  <a:lnTo>
                    <a:pt x="408" y="218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399" y="229"/>
                  </a:lnTo>
                  <a:lnTo>
                    <a:pt x="397" y="231"/>
                  </a:lnTo>
                  <a:lnTo>
                    <a:pt x="396" y="231"/>
                  </a:lnTo>
                  <a:lnTo>
                    <a:pt x="384" y="248"/>
                  </a:lnTo>
                  <a:lnTo>
                    <a:pt x="377" y="257"/>
                  </a:lnTo>
                  <a:lnTo>
                    <a:pt x="369" y="267"/>
                  </a:lnTo>
                  <a:lnTo>
                    <a:pt x="355" y="268"/>
                  </a:lnTo>
                  <a:lnTo>
                    <a:pt x="358" y="263"/>
                  </a:lnTo>
                  <a:lnTo>
                    <a:pt x="359" y="260"/>
                  </a:lnTo>
                  <a:lnTo>
                    <a:pt x="380" y="230"/>
                  </a:lnTo>
                  <a:lnTo>
                    <a:pt x="382" y="226"/>
                  </a:lnTo>
                  <a:lnTo>
                    <a:pt x="374" y="216"/>
                  </a:lnTo>
                  <a:lnTo>
                    <a:pt x="377" y="215"/>
                  </a:lnTo>
                  <a:lnTo>
                    <a:pt x="388" y="219"/>
                  </a:lnTo>
                  <a:lnTo>
                    <a:pt x="391" y="216"/>
                  </a:lnTo>
                  <a:lnTo>
                    <a:pt x="389" y="215"/>
                  </a:lnTo>
                  <a:lnTo>
                    <a:pt x="388" y="214"/>
                  </a:lnTo>
                  <a:lnTo>
                    <a:pt x="376" y="208"/>
                  </a:lnTo>
                  <a:lnTo>
                    <a:pt x="377" y="201"/>
                  </a:lnTo>
                  <a:lnTo>
                    <a:pt x="385" y="196"/>
                  </a:lnTo>
                  <a:lnTo>
                    <a:pt x="399" y="185"/>
                  </a:lnTo>
                  <a:lnTo>
                    <a:pt x="407" y="188"/>
                  </a:lnTo>
                  <a:lnTo>
                    <a:pt x="411" y="191"/>
                  </a:lnTo>
                  <a:lnTo>
                    <a:pt x="411" y="189"/>
                  </a:lnTo>
                  <a:lnTo>
                    <a:pt x="412" y="188"/>
                  </a:lnTo>
                  <a:lnTo>
                    <a:pt x="414" y="184"/>
                  </a:lnTo>
                  <a:lnTo>
                    <a:pt x="410" y="180"/>
                  </a:lnTo>
                  <a:lnTo>
                    <a:pt x="402" y="176"/>
                  </a:lnTo>
                  <a:lnTo>
                    <a:pt x="400" y="169"/>
                  </a:lnTo>
                  <a:lnTo>
                    <a:pt x="400" y="165"/>
                  </a:lnTo>
                  <a:lnTo>
                    <a:pt x="400" y="162"/>
                  </a:lnTo>
                  <a:lnTo>
                    <a:pt x="403" y="162"/>
                  </a:lnTo>
                  <a:lnTo>
                    <a:pt x="407" y="161"/>
                  </a:lnTo>
                  <a:lnTo>
                    <a:pt x="412" y="161"/>
                  </a:lnTo>
                  <a:lnTo>
                    <a:pt x="417" y="166"/>
                  </a:lnTo>
                  <a:lnTo>
                    <a:pt x="418" y="169"/>
                  </a:lnTo>
                  <a:lnTo>
                    <a:pt x="419" y="167"/>
                  </a:lnTo>
                  <a:lnTo>
                    <a:pt x="423" y="163"/>
                  </a:lnTo>
                  <a:lnTo>
                    <a:pt x="418" y="151"/>
                  </a:lnTo>
                  <a:lnTo>
                    <a:pt x="406" y="154"/>
                  </a:lnTo>
                  <a:lnTo>
                    <a:pt x="403" y="154"/>
                  </a:lnTo>
                  <a:lnTo>
                    <a:pt x="397" y="147"/>
                  </a:lnTo>
                  <a:lnTo>
                    <a:pt x="400" y="136"/>
                  </a:lnTo>
                  <a:lnTo>
                    <a:pt x="407" y="137"/>
                  </a:lnTo>
                  <a:lnTo>
                    <a:pt x="408" y="136"/>
                  </a:lnTo>
                  <a:lnTo>
                    <a:pt x="411" y="133"/>
                  </a:lnTo>
                  <a:lnTo>
                    <a:pt x="414" y="131"/>
                  </a:lnTo>
                  <a:lnTo>
                    <a:pt x="415" y="129"/>
                  </a:lnTo>
                  <a:lnTo>
                    <a:pt x="408" y="124"/>
                  </a:lnTo>
                  <a:lnTo>
                    <a:pt x="412" y="113"/>
                  </a:lnTo>
                  <a:lnTo>
                    <a:pt x="417" y="102"/>
                  </a:lnTo>
                  <a:lnTo>
                    <a:pt x="417" y="98"/>
                  </a:lnTo>
                  <a:lnTo>
                    <a:pt x="419" y="96"/>
                  </a:lnTo>
                  <a:lnTo>
                    <a:pt x="425" y="94"/>
                  </a:lnTo>
                  <a:close/>
                  <a:moveTo>
                    <a:pt x="381" y="131"/>
                  </a:moveTo>
                  <a:lnTo>
                    <a:pt x="381" y="132"/>
                  </a:lnTo>
                  <a:lnTo>
                    <a:pt x="387" y="124"/>
                  </a:lnTo>
                  <a:lnTo>
                    <a:pt x="389" y="121"/>
                  </a:lnTo>
                  <a:lnTo>
                    <a:pt x="395" y="125"/>
                  </a:lnTo>
                  <a:lnTo>
                    <a:pt x="392" y="137"/>
                  </a:lnTo>
                  <a:lnTo>
                    <a:pt x="384" y="141"/>
                  </a:lnTo>
                  <a:lnTo>
                    <a:pt x="382" y="147"/>
                  </a:lnTo>
                  <a:lnTo>
                    <a:pt x="382" y="150"/>
                  </a:lnTo>
                  <a:lnTo>
                    <a:pt x="384" y="150"/>
                  </a:lnTo>
                  <a:lnTo>
                    <a:pt x="395" y="155"/>
                  </a:lnTo>
                  <a:lnTo>
                    <a:pt x="396" y="163"/>
                  </a:lnTo>
                  <a:lnTo>
                    <a:pt x="396" y="165"/>
                  </a:lnTo>
                  <a:lnTo>
                    <a:pt x="395" y="170"/>
                  </a:lnTo>
                  <a:lnTo>
                    <a:pt x="392" y="173"/>
                  </a:lnTo>
                  <a:lnTo>
                    <a:pt x="374" y="184"/>
                  </a:lnTo>
                  <a:lnTo>
                    <a:pt x="363" y="192"/>
                  </a:lnTo>
                  <a:lnTo>
                    <a:pt x="357" y="199"/>
                  </a:lnTo>
                  <a:lnTo>
                    <a:pt x="351" y="197"/>
                  </a:lnTo>
                  <a:lnTo>
                    <a:pt x="342" y="196"/>
                  </a:lnTo>
                  <a:lnTo>
                    <a:pt x="333" y="182"/>
                  </a:lnTo>
                  <a:lnTo>
                    <a:pt x="343" y="178"/>
                  </a:lnTo>
                  <a:lnTo>
                    <a:pt x="359" y="171"/>
                  </a:lnTo>
                  <a:lnTo>
                    <a:pt x="361" y="171"/>
                  </a:lnTo>
                  <a:lnTo>
                    <a:pt x="367" y="159"/>
                  </a:lnTo>
                  <a:lnTo>
                    <a:pt x="365" y="151"/>
                  </a:lnTo>
                  <a:lnTo>
                    <a:pt x="355" y="166"/>
                  </a:lnTo>
                  <a:lnTo>
                    <a:pt x="348" y="166"/>
                  </a:lnTo>
                  <a:lnTo>
                    <a:pt x="337" y="173"/>
                  </a:lnTo>
                  <a:lnTo>
                    <a:pt x="335" y="176"/>
                  </a:lnTo>
                  <a:lnTo>
                    <a:pt x="322" y="176"/>
                  </a:lnTo>
                  <a:lnTo>
                    <a:pt x="321" y="178"/>
                  </a:lnTo>
                  <a:lnTo>
                    <a:pt x="320" y="184"/>
                  </a:lnTo>
                  <a:lnTo>
                    <a:pt x="310" y="188"/>
                  </a:lnTo>
                  <a:lnTo>
                    <a:pt x="303" y="191"/>
                  </a:lnTo>
                  <a:lnTo>
                    <a:pt x="295" y="167"/>
                  </a:lnTo>
                  <a:lnTo>
                    <a:pt x="310" y="158"/>
                  </a:lnTo>
                  <a:lnTo>
                    <a:pt x="301" y="148"/>
                  </a:lnTo>
                  <a:lnTo>
                    <a:pt x="312" y="139"/>
                  </a:lnTo>
                  <a:lnTo>
                    <a:pt x="316" y="146"/>
                  </a:lnTo>
                  <a:lnTo>
                    <a:pt x="321" y="132"/>
                  </a:lnTo>
                  <a:lnTo>
                    <a:pt x="325" y="133"/>
                  </a:lnTo>
                  <a:lnTo>
                    <a:pt x="322" y="148"/>
                  </a:lnTo>
                  <a:lnTo>
                    <a:pt x="329" y="146"/>
                  </a:lnTo>
                  <a:lnTo>
                    <a:pt x="340" y="143"/>
                  </a:lnTo>
                  <a:lnTo>
                    <a:pt x="343" y="144"/>
                  </a:lnTo>
                  <a:lnTo>
                    <a:pt x="347" y="146"/>
                  </a:lnTo>
                  <a:lnTo>
                    <a:pt x="350" y="141"/>
                  </a:lnTo>
                  <a:lnTo>
                    <a:pt x="346" y="136"/>
                  </a:lnTo>
                  <a:lnTo>
                    <a:pt x="342" y="132"/>
                  </a:lnTo>
                  <a:lnTo>
                    <a:pt x="351" y="125"/>
                  </a:lnTo>
                  <a:lnTo>
                    <a:pt x="355" y="139"/>
                  </a:lnTo>
                  <a:lnTo>
                    <a:pt x="359" y="139"/>
                  </a:lnTo>
                  <a:lnTo>
                    <a:pt x="359" y="126"/>
                  </a:lnTo>
                  <a:lnTo>
                    <a:pt x="363" y="125"/>
                  </a:lnTo>
                  <a:lnTo>
                    <a:pt x="359" y="117"/>
                  </a:lnTo>
                  <a:lnTo>
                    <a:pt x="361" y="116"/>
                  </a:lnTo>
                  <a:lnTo>
                    <a:pt x="362" y="113"/>
                  </a:lnTo>
                  <a:lnTo>
                    <a:pt x="357" y="96"/>
                  </a:lnTo>
                  <a:lnTo>
                    <a:pt x="358" y="87"/>
                  </a:lnTo>
                  <a:lnTo>
                    <a:pt x="365" y="86"/>
                  </a:lnTo>
                  <a:lnTo>
                    <a:pt x="370" y="83"/>
                  </a:lnTo>
                  <a:lnTo>
                    <a:pt x="370" y="87"/>
                  </a:lnTo>
                  <a:lnTo>
                    <a:pt x="370" y="95"/>
                  </a:lnTo>
                  <a:lnTo>
                    <a:pt x="374" y="106"/>
                  </a:lnTo>
                  <a:lnTo>
                    <a:pt x="385" y="111"/>
                  </a:lnTo>
                  <a:lnTo>
                    <a:pt x="380" y="129"/>
                  </a:lnTo>
                  <a:lnTo>
                    <a:pt x="381" y="131"/>
                  </a:lnTo>
                  <a:close/>
                  <a:moveTo>
                    <a:pt x="410" y="106"/>
                  </a:moveTo>
                  <a:lnTo>
                    <a:pt x="402" y="118"/>
                  </a:lnTo>
                  <a:lnTo>
                    <a:pt x="399" y="116"/>
                  </a:lnTo>
                  <a:lnTo>
                    <a:pt x="396" y="111"/>
                  </a:lnTo>
                  <a:lnTo>
                    <a:pt x="397" y="107"/>
                  </a:lnTo>
                  <a:lnTo>
                    <a:pt x="397" y="106"/>
                  </a:lnTo>
                  <a:lnTo>
                    <a:pt x="396" y="96"/>
                  </a:lnTo>
                  <a:lnTo>
                    <a:pt x="396" y="91"/>
                  </a:lnTo>
                  <a:lnTo>
                    <a:pt x="400" y="80"/>
                  </a:lnTo>
                  <a:lnTo>
                    <a:pt x="404" y="73"/>
                  </a:lnTo>
                  <a:lnTo>
                    <a:pt x="406" y="71"/>
                  </a:lnTo>
                  <a:lnTo>
                    <a:pt x="407" y="66"/>
                  </a:lnTo>
                  <a:lnTo>
                    <a:pt x="408" y="60"/>
                  </a:lnTo>
                  <a:lnTo>
                    <a:pt x="411" y="56"/>
                  </a:lnTo>
                  <a:lnTo>
                    <a:pt x="412" y="54"/>
                  </a:lnTo>
                  <a:lnTo>
                    <a:pt x="417" y="50"/>
                  </a:lnTo>
                  <a:lnTo>
                    <a:pt x="427" y="46"/>
                  </a:lnTo>
                  <a:lnTo>
                    <a:pt x="432" y="42"/>
                  </a:lnTo>
                  <a:lnTo>
                    <a:pt x="437" y="30"/>
                  </a:lnTo>
                  <a:lnTo>
                    <a:pt x="436" y="20"/>
                  </a:lnTo>
                  <a:lnTo>
                    <a:pt x="440" y="15"/>
                  </a:lnTo>
                  <a:lnTo>
                    <a:pt x="461" y="0"/>
                  </a:lnTo>
                  <a:lnTo>
                    <a:pt x="461" y="0"/>
                  </a:lnTo>
                  <a:lnTo>
                    <a:pt x="466" y="9"/>
                  </a:lnTo>
                  <a:lnTo>
                    <a:pt x="466" y="15"/>
                  </a:lnTo>
                  <a:lnTo>
                    <a:pt x="461" y="19"/>
                  </a:lnTo>
                  <a:lnTo>
                    <a:pt x="459" y="35"/>
                  </a:lnTo>
                  <a:lnTo>
                    <a:pt x="459" y="42"/>
                  </a:lnTo>
                  <a:lnTo>
                    <a:pt x="442" y="64"/>
                  </a:lnTo>
                  <a:lnTo>
                    <a:pt x="437" y="79"/>
                  </a:lnTo>
                  <a:lnTo>
                    <a:pt x="421" y="91"/>
                  </a:lnTo>
                  <a:lnTo>
                    <a:pt x="417" y="92"/>
                  </a:lnTo>
                  <a:lnTo>
                    <a:pt x="412" y="92"/>
                  </a:lnTo>
                  <a:lnTo>
                    <a:pt x="410" y="106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4" name="Freeform 13"/>
            <p:cNvSpPr>
              <a:spLocks noEditPoints="1"/>
            </p:cNvSpPr>
            <p:nvPr/>
          </p:nvSpPr>
          <p:spPr bwMode="auto">
            <a:xfrm>
              <a:off x="2630" y="2493"/>
              <a:ext cx="504" cy="383"/>
            </a:xfrm>
            <a:custGeom>
              <a:avLst/>
              <a:gdLst>
                <a:gd name="T0" fmla="*/ 34 w 504"/>
                <a:gd name="T1" fmla="*/ 290 h 383"/>
                <a:gd name="T2" fmla="*/ 52 w 504"/>
                <a:gd name="T3" fmla="*/ 262 h 383"/>
                <a:gd name="T4" fmla="*/ 80 w 504"/>
                <a:gd name="T5" fmla="*/ 245 h 383"/>
                <a:gd name="T6" fmla="*/ 94 w 504"/>
                <a:gd name="T7" fmla="*/ 243 h 383"/>
                <a:gd name="T8" fmla="*/ 109 w 504"/>
                <a:gd name="T9" fmla="*/ 202 h 383"/>
                <a:gd name="T10" fmla="*/ 124 w 504"/>
                <a:gd name="T11" fmla="*/ 176 h 383"/>
                <a:gd name="T12" fmla="*/ 180 w 504"/>
                <a:gd name="T13" fmla="*/ 172 h 383"/>
                <a:gd name="T14" fmla="*/ 211 w 504"/>
                <a:gd name="T15" fmla="*/ 162 h 383"/>
                <a:gd name="T16" fmla="*/ 317 w 504"/>
                <a:gd name="T17" fmla="*/ 106 h 383"/>
                <a:gd name="T18" fmla="*/ 271 w 504"/>
                <a:gd name="T19" fmla="*/ 113 h 383"/>
                <a:gd name="T20" fmla="*/ 319 w 504"/>
                <a:gd name="T21" fmla="*/ 90 h 383"/>
                <a:gd name="T22" fmla="*/ 473 w 504"/>
                <a:gd name="T23" fmla="*/ 247 h 383"/>
                <a:gd name="T24" fmla="*/ 409 w 504"/>
                <a:gd name="T25" fmla="*/ 296 h 383"/>
                <a:gd name="T26" fmla="*/ 278 w 504"/>
                <a:gd name="T27" fmla="*/ 342 h 383"/>
                <a:gd name="T28" fmla="*/ 199 w 504"/>
                <a:gd name="T29" fmla="*/ 376 h 383"/>
                <a:gd name="T30" fmla="*/ 108 w 504"/>
                <a:gd name="T31" fmla="*/ 371 h 383"/>
                <a:gd name="T32" fmla="*/ 67 w 504"/>
                <a:gd name="T33" fmla="*/ 360 h 383"/>
                <a:gd name="T34" fmla="*/ 14 w 504"/>
                <a:gd name="T35" fmla="*/ 328 h 383"/>
                <a:gd name="T36" fmla="*/ 34 w 504"/>
                <a:gd name="T37" fmla="*/ 322 h 383"/>
                <a:gd name="T38" fmla="*/ 49 w 504"/>
                <a:gd name="T39" fmla="*/ 348 h 383"/>
                <a:gd name="T40" fmla="*/ 109 w 504"/>
                <a:gd name="T41" fmla="*/ 343 h 383"/>
                <a:gd name="T42" fmla="*/ 75 w 504"/>
                <a:gd name="T43" fmla="*/ 298 h 383"/>
                <a:gd name="T44" fmla="*/ 127 w 504"/>
                <a:gd name="T45" fmla="*/ 263 h 383"/>
                <a:gd name="T46" fmla="*/ 151 w 504"/>
                <a:gd name="T47" fmla="*/ 331 h 383"/>
                <a:gd name="T48" fmla="*/ 153 w 504"/>
                <a:gd name="T49" fmla="*/ 262 h 383"/>
                <a:gd name="T50" fmla="*/ 191 w 504"/>
                <a:gd name="T51" fmla="*/ 260 h 383"/>
                <a:gd name="T52" fmla="*/ 187 w 504"/>
                <a:gd name="T53" fmla="*/ 346 h 383"/>
                <a:gd name="T54" fmla="*/ 219 w 504"/>
                <a:gd name="T55" fmla="*/ 339 h 383"/>
                <a:gd name="T56" fmla="*/ 222 w 504"/>
                <a:gd name="T57" fmla="*/ 304 h 383"/>
                <a:gd name="T58" fmla="*/ 232 w 504"/>
                <a:gd name="T59" fmla="*/ 297 h 383"/>
                <a:gd name="T60" fmla="*/ 196 w 504"/>
                <a:gd name="T61" fmla="*/ 252 h 383"/>
                <a:gd name="T62" fmla="*/ 116 w 504"/>
                <a:gd name="T63" fmla="*/ 238 h 383"/>
                <a:gd name="T64" fmla="*/ 166 w 504"/>
                <a:gd name="T65" fmla="*/ 230 h 383"/>
                <a:gd name="T66" fmla="*/ 135 w 504"/>
                <a:gd name="T67" fmla="*/ 199 h 383"/>
                <a:gd name="T68" fmla="*/ 169 w 504"/>
                <a:gd name="T69" fmla="*/ 199 h 383"/>
                <a:gd name="T70" fmla="*/ 223 w 504"/>
                <a:gd name="T71" fmla="*/ 199 h 383"/>
                <a:gd name="T72" fmla="*/ 248 w 504"/>
                <a:gd name="T73" fmla="*/ 215 h 383"/>
                <a:gd name="T74" fmla="*/ 296 w 504"/>
                <a:gd name="T75" fmla="*/ 237 h 383"/>
                <a:gd name="T76" fmla="*/ 267 w 504"/>
                <a:gd name="T77" fmla="*/ 219 h 383"/>
                <a:gd name="T78" fmla="*/ 305 w 504"/>
                <a:gd name="T79" fmla="*/ 195 h 383"/>
                <a:gd name="T80" fmla="*/ 345 w 504"/>
                <a:gd name="T81" fmla="*/ 192 h 383"/>
                <a:gd name="T82" fmla="*/ 267 w 504"/>
                <a:gd name="T83" fmla="*/ 195 h 383"/>
                <a:gd name="T84" fmla="*/ 247 w 504"/>
                <a:gd name="T85" fmla="*/ 177 h 383"/>
                <a:gd name="T86" fmla="*/ 244 w 504"/>
                <a:gd name="T87" fmla="*/ 150 h 383"/>
                <a:gd name="T88" fmla="*/ 264 w 504"/>
                <a:gd name="T89" fmla="*/ 120 h 383"/>
                <a:gd name="T90" fmla="*/ 309 w 504"/>
                <a:gd name="T91" fmla="*/ 138 h 383"/>
                <a:gd name="T92" fmla="*/ 357 w 504"/>
                <a:gd name="T93" fmla="*/ 168 h 383"/>
                <a:gd name="T94" fmla="*/ 392 w 504"/>
                <a:gd name="T95" fmla="*/ 189 h 383"/>
                <a:gd name="T96" fmla="*/ 346 w 504"/>
                <a:gd name="T97" fmla="*/ 116 h 383"/>
                <a:gd name="T98" fmla="*/ 375 w 504"/>
                <a:gd name="T99" fmla="*/ 132 h 383"/>
                <a:gd name="T100" fmla="*/ 398 w 504"/>
                <a:gd name="T101" fmla="*/ 157 h 383"/>
                <a:gd name="T102" fmla="*/ 403 w 504"/>
                <a:gd name="T103" fmla="*/ 142 h 383"/>
                <a:gd name="T104" fmla="*/ 418 w 504"/>
                <a:gd name="T105" fmla="*/ 125 h 383"/>
                <a:gd name="T106" fmla="*/ 390 w 504"/>
                <a:gd name="T107" fmla="*/ 117 h 383"/>
                <a:gd name="T108" fmla="*/ 467 w 504"/>
                <a:gd name="T109" fmla="*/ 103 h 383"/>
                <a:gd name="T110" fmla="*/ 499 w 504"/>
                <a:gd name="T111" fmla="*/ 170 h 383"/>
                <a:gd name="T112" fmla="*/ 342 w 504"/>
                <a:gd name="T113" fmla="*/ 72 h 383"/>
                <a:gd name="T114" fmla="*/ 417 w 504"/>
                <a:gd name="T115" fmla="*/ 71 h 383"/>
                <a:gd name="T116" fmla="*/ 425 w 504"/>
                <a:gd name="T117" fmla="*/ 75 h 383"/>
                <a:gd name="T118" fmla="*/ 447 w 504"/>
                <a:gd name="T119" fmla="*/ 20 h 383"/>
                <a:gd name="T120" fmla="*/ 368 w 504"/>
                <a:gd name="T121" fmla="*/ 3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" h="383">
                  <a:moveTo>
                    <a:pt x="15" y="283"/>
                  </a:moveTo>
                  <a:lnTo>
                    <a:pt x="7" y="285"/>
                  </a:lnTo>
                  <a:lnTo>
                    <a:pt x="7" y="283"/>
                  </a:lnTo>
                  <a:lnTo>
                    <a:pt x="7" y="273"/>
                  </a:lnTo>
                  <a:lnTo>
                    <a:pt x="9" y="271"/>
                  </a:lnTo>
                  <a:lnTo>
                    <a:pt x="12" y="271"/>
                  </a:lnTo>
                  <a:lnTo>
                    <a:pt x="16" y="275"/>
                  </a:lnTo>
                  <a:lnTo>
                    <a:pt x="15" y="283"/>
                  </a:lnTo>
                  <a:close/>
                  <a:moveTo>
                    <a:pt x="48" y="296"/>
                  </a:moveTo>
                  <a:lnTo>
                    <a:pt x="48" y="297"/>
                  </a:lnTo>
                  <a:lnTo>
                    <a:pt x="31" y="297"/>
                  </a:lnTo>
                  <a:lnTo>
                    <a:pt x="23" y="297"/>
                  </a:lnTo>
                  <a:lnTo>
                    <a:pt x="22" y="293"/>
                  </a:lnTo>
                  <a:lnTo>
                    <a:pt x="34" y="290"/>
                  </a:lnTo>
                  <a:lnTo>
                    <a:pt x="24" y="285"/>
                  </a:lnTo>
                  <a:lnTo>
                    <a:pt x="28" y="273"/>
                  </a:lnTo>
                  <a:lnTo>
                    <a:pt x="30" y="271"/>
                  </a:lnTo>
                  <a:lnTo>
                    <a:pt x="34" y="270"/>
                  </a:lnTo>
                  <a:lnTo>
                    <a:pt x="49" y="273"/>
                  </a:lnTo>
                  <a:lnTo>
                    <a:pt x="58" y="278"/>
                  </a:lnTo>
                  <a:lnTo>
                    <a:pt x="48" y="296"/>
                  </a:lnTo>
                  <a:close/>
                  <a:moveTo>
                    <a:pt x="24" y="248"/>
                  </a:moveTo>
                  <a:lnTo>
                    <a:pt x="39" y="249"/>
                  </a:lnTo>
                  <a:lnTo>
                    <a:pt x="52" y="249"/>
                  </a:lnTo>
                  <a:lnTo>
                    <a:pt x="54" y="249"/>
                  </a:lnTo>
                  <a:lnTo>
                    <a:pt x="53" y="253"/>
                  </a:lnTo>
                  <a:lnTo>
                    <a:pt x="52" y="260"/>
                  </a:lnTo>
                  <a:lnTo>
                    <a:pt x="52" y="262"/>
                  </a:lnTo>
                  <a:lnTo>
                    <a:pt x="52" y="266"/>
                  </a:lnTo>
                  <a:lnTo>
                    <a:pt x="39" y="264"/>
                  </a:lnTo>
                  <a:lnTo>
                    <a:pt x="33" y="262"/>
                  </a:lnTo>
                  <a:lnTo>
                    <a:pt x="23" y="260"/>
                  </a:lnTo>
                  <a:lnTo>
                    <a:pt x="24" y="248"/>
                  </a:lnTo>
                  <a:close/>
                  <a:moveTo>
                    <a:pt x="64" y="289"/>
                  </a:moveTo>
                  <a:lnTo>
                    <a:pt x="61" y="285"/>
                  </a:lnTo>
                  <a:lnTo>
                    <a:pt x="63" y="279"/>
                  </a:lnTo>
                  <a:lnTo>
                    <a:pt x="63" y="278"/>
                  </a:lnTo>
                  <a:lnTo>
                    <a:pt x="63" y="275"/>
                  </a:lnTo>
                  <a:lnTo>
                    <a:pt x="65" y="264"/>
                  </a:lnTo>
                  <a:lnTo>
                    <a:pt x="61" y="260"/>
                  </a:lnTo>
                  <a:lnTo>
                    <a:pt x="65" y="248"/>
                  </a:lnTo>
                  <a:lnTo>
                    <a:pt x="80" y="245"/>
                  </a:lnTo>
                  <a:lnTo>
                    <a:pt x="87" y="245"/>
                  </a:lnTo>
                  <a:lnTo>
                    <a:pt x="87" y="259"/>
                  </a:lnTo>
                  <a:lnTo>
                    <a:pt x="94" y="264"/>
                  </a:lnTo>
                  <a:lnTo>
                    <a:pt x="94" y="266"/>
                  </a:lnTo>
                  <a:lnTo>
                    <a:pt x="73" y="281"/>
                  </a:lnTo>
                  <a:lnTo>
                    <a:pt x="72" y="282"/>
                  </a:lnTo>
                  <a:lnTo>
                    <a:pt x="65" y="288"/>
                  </a:lnTo>
                  <a:lnTo>
                    <a:pt x="64" y="289"/>
                  </a:lnTo>
                  <a:close/>
                  <a:moveTo>
                    <a:pt x="124" y="255"/>
                  </a:moveTo>
                  <a:lnTo>
                    <a:pt x="102" y="255"/>
                  </a:lnTo>
                  <a:lnTo>
                    <a:pt x="101" y="252"/>
                  </a:lnTo>
                  <a:lnTo>
                    <a:pt x="99" y="251"/>
                  </a:lnTo>
                  <a:lnTo>
                    <a:pt x="97" y="245"/>
                  </a:lnTo>
                  <a:lnTo>
                    <a:pt x="94" y="243"/>
                  </a:lnTo>
                  <a:lnTo>
                    <a:pt x="112" y="243"/>
                  </a:lnTo>
                  <a:lnTo>
                    <a:pt x="113" y="243"/>
                  </a:lnTo>
                  <a:lnTo>
                    <a:pt x="113" y="244"/>
                  </a:lnTo>
                  <a:lnTo>
                    <a:pt x="121" y="249"/>
                  </a:lnTo>
                  <a:lnTo>
                    <a:pt x="127" y="255"/>
                  </a:lnTo>
                  <a:lnTo>
                    <a:pt x="124" y="255"/>
                  </a:lnTo>
                  <a:close/>
                  <a:moveTo>
                    <a:pt x="106" y="225"/>
                  </a:moveTo>
                  <a:lnTo>
                    <a:pt x="102" y="226"/>
                  </a:lnTo>
                  <a:lnTo>
                    <a:pt x="101" y="213"/>
                  </a:lnTo>
                  <a:lnTo>
                    <a:pt x="95" y="213"/>
                  </a:lnTo>
                  <a:lnTo>
                    <a:pt x="95" y="207"/>
                  </a:lnTo>
                  <a:lnTo>
                    <a:pt x="99" y="207"/>
                  </a:lnTo>
                  <a:lnTo>
                    <a:pt x="102" y="202"/>
                  </a:lnTo>
                  <a:lnTo>
                    <a:pt x="109" y="202"/>
                  </a:lnTo>
                  <a:lnTo>
                    <a:pt x="106" y="225"/>
                  </a:lnTo>
                  <a:close/>
                  <a:moveTo>
                    <a:pt x="116" y="177"/>
                  </a:moveTo>
                  <a:lnTo>
                    <a:pt x="120" y="185"/>
                  </a:lnTo>
                  <a:lnTo>
                    <a:pt x="123" y="184"/>
                  </a:lnTo>
                  <a:lnTo>
                    <a:pt x="128" y="195"/>
                  </a:lnTo>
                  <a:lnTo>
                    <a:pt x="125" y="198"/>
                  </a:lnTo>
                  <a:lnTo>
                    <a:pt x="109" y="185"/>
                  </a:lnTo>
                  <a:lnTo>
                    <a:pt x="110" y="184"/>
                  </a:lnTo>
                  <a:lnTo>
                    <a:pt x="116" y="177"/>
                  </a:lnTo>
                  <a:close/>
                  <a:moveTo>
                    <a:pt x="139" y="180"/>
                  </a:moveTo>
                  <a:lnTo>
                    <a:pt x="133" y="191"/>
                  </a:lnTo>
                  <a:lnTo>
                    <a:pt x="127" y="184"/>
                  </a:lnTo>
                  <a:lnTo>
                    <a:pt x="124" y="178"/>
                  </a:lnTo>
                  <a:lnTo>
                    <a:pt x="124" y="176"/>
                  </a:lnTo>
                  <a:lnTo>
                    <a:pt x="128" y="176"/>
                  </a:lnTo>
                  <a:lnTo>
                    <a:pt x="139" y="180"/>
                  </a:lnTo>
                  <a:close/>
                  <a:moveTo>
                    <a:pt x="180" y="172"/>
                  </a:moveTo>
                  <a:lnTo>
                    <a:pt x="191" y="176"/>
                  </a:lnTo>
                  <a:lnTo>
                    <a:pt x="192" y="176"/>
                  </a:lnTo>
                  <a:lnTo>
                    <a:pt x="207" y="174"/>
                  </a:lnTo>
                  <a:lnTo>
                    <a:pt x="208" y="187"/>
                  </a:lnTo>
                  <a:lnTo>
                    <a:pt x="193" y="189"/>
                  </a:lnTo>
                  <a:lnTo>
                    <a:pt x="181" y="191"/>
                  </a:lnTo>
                  <a:lnTo>
                    <a:pt x="177" y="193"/>
                  </a:lnTo>
                  <a:lnTo>
                    <a:pt x="173" y="191"/>
                  </a:lnTo>
                  <a:lnTo>
                    <a:pt x="174" y="187"/>
                  </a:lnTo>
                  <a:lnTo>
                    <a:pt x="178" y="181"/>
                  </a:lnTo>
                  <a:lnTo>
                    <a:pt x="180" y="172"/>
                  </a:lnTo>
                  <a:close/>
                  <a:moveTo>
                    <a:pt x="154" y="169"/>
                  </a:moveTo>
                  <a:lnTo>
                    <a:pt x="151" y="170"/>
                  </a:lnTo>
                  <a:lnTo>
                    <a:pt x="146" y="165"/>
                  </a:lnTo>
                  <a:lnTo>
                    <a:pt x="148" y="161"/>
                  </a:lnTo>
                  <a:lnTo>
                    <a:pt x="158" y="154"/>
                  </a:lnTo>
                  <a:lnTo>
                    <a:pt x="157" y="165"/>
                  </a:lnTo>
                  <a:lnTo>
                    <a:pt x="154" y="169"/>
                  </a:lnTo>
                  <a:close/>
                  <a:moveTo>
                    <a:pt x="211" y="162"/>
                  </a:moveTo>
                  <a:lnTo>
                    <a:pt x="207" y="168"/>
                  </a:lnTo>
                  <a:lnTo>
                    <a:pt x="193" y="154"/>
                  </a:lnTo>
                  <a:lnTo>
                    <a:pt x="192" y="153"/>
                  </a:lnTo>
                  <a:lnTo>
                    <a:pt x="196" y="143"/>
                  </a:lnTo>
                  <a:lnTo>
                    <a:pt x="214" y="148"/>
                  </a:lnTo>
                  <a:lnTo>
                    <a:pt x="211" y="162"/>
                  </a:lnTo>
                  <a:close/>
                  <a:moveTo>
                    <a:pt x="327" y="128"/>
                  </a:moveTo>
                  <a:lnTo>
                    <a:pt x="323" y="129"/>
                  </a:lnTo>
                  <a:lnTo>
                    <a:pt x="320" y="127"/>
                  </a:lnTo>
                  <a:lnTo>
                    <a:pt x="321" y="123"/>
                  </a:lnTo>
                  <a:lnTo>
                    <a:pt x="323" y="121"/>
                  </a:lnTo>
                  <a:lnTo>
                    <a:pt x="324" y="121"/>
                  </a:lnTo>
                  <a:lnTo>
                    <a:pt x="327" y="120"/>
                  </a:lnTo>
                  <a:lnTo>
                    <a:pt x="330" y="124"/>
                  </a:lnTo>
                  <a:lnTo>
                    <a:pt x="330" y="125"/>
                  </a:lnTo>
                  <a:lnTo>
                    <a:pt x="327" y="128"/>
                  </a:lnTo>
                  <a:close/>
                  <a:moveTo>
                    <a:pt x="320" y="113"/>
                  </a:moveTo>
                  <a:lnTo>
                    <a:pt x="317" y="113"/>
                  </a:lnTo>
                  <a:lnTo>
                    <a:pt x="316" y="113"/>
                  </a:lnTo>
                  <a:lnTo>
                    <a:pt x="317" y="106"/>
                  </a:lnTo>
                  <a:lnTo>
                    <a:pt x="317" y="97"/>
                  </a:lnTo>
                  <a:lnTo>
                    <a:pt x="327" y="95"/>
                  </a:lnTo>
                  <a:lnTo>
                    <a:pt x="334" y="94"/>
                  </a:lnTo>
                  <a:lnTo>
                    <a:pt x="331" y="105"/>
                  </a:lnTo>
                  <a:lnTo>
                    <a:pt x="321" y="112"/>
                  </a:lnTo>
                  <a:lnTo>
                    <a:pt x="320" y="113"/>
                  </a:lnTo>
                  <a:close/>
                  <a:moveTo>
                    <a:pt x="308" y="98"/>
                  </a:moveTo>
                  <a:lnTo>
                    <a:pt x="309" y="118"/>
                  </a:lnTo>
                  <a:lnTo>
                    <a:pt x="294" y="127"/>
                  </a:lnTo>
                  <a:lnTo>
                    <a:pt x="287" y="129"/>
                  </a:lnTo>
                  <a:lnTo>
                    <a:pt x="283" y="125"/>
                  </a:lnTo>
                  <a:lnTo>
                    <a:pt x="271" y="116"/>
                  </a:lnTo>
                  <a:lnTo>
                    <a:pt x="271" y="114"/>
                  </a:lnTo>
                  <a:lnTo>
                    <a:pt x="271" y="113"/>
                  </a:lnTo>
                  <a:lnTo>
                    <a:pt x="277" y="110"/>
                  </a:lnTo>
                  <a:lnTo>
                    <a:pt x="279" y="101"/>
                  </a:lnTo>
                  <a:lnTo>
                    <a:pt x="287" y="97"/>
                  </a:lnTo>
                  <a:lnTo>
                    <a:pt x="293" y="101"/>
                  </a:lnTo>
                  <a:lnTo>
                    <a:pt x="298" y="99"/>
                  </a:lnTo>
                  <a:lnTo>
                    <a:pt x="301" y="87"/>
                  </a:lnTo>
                  <a:lnTo>
                    <a:pt x="308" y="87"/>
                  </a:lnTo>
                  <a:lnTo>
                    <a:pt x="308" y="94"/>
                  </a:lnTo>
                  <a:lnTo>
                    <a:pt x="308" y="95"/>
                  </a:lnTo>
                  <a:lnTo>
                    <a:pt x="308" y="97"/>
                  </a:lnTo>
                  <a:lnTo>
                    <a:pt x="308" y="98"/>
                  </a:lnTo>
                  <a:close/>
                  <a:moveTo>
                    <a:pt x="328" y="91"/>
                  </a:moveTo>
                  <a:lnTo>
                    <a:pt x="321" y="91"/>
                  </a:lnTo>
                  <a:lnTo>
                    <a:pt x="319" y="90"/>
                  </a:lnTo>
                  <a:lnTo>
                    <a:pt x="317" y="90"/>
                  </a:lnTo>
                  <a:lnTo>
                    <a:pt x="313" y="87"/>
                  </a:lnTo>
                  <a:lnTo>
                    <a:pt x="316" y="84"/>
                  </a:lnTo>
                  <a:lnTo>
                    <a:pt x="320" y="83"/>
                  </a:lnTo>
                  <a:lnTo>
                    <a:pt x="332" y="84"/>
                  </a:lnTo>
                  <a:lnTo>
                    <a:pt x="334" y="91"/>
                  </a:lnTo>
                  <a:lnTo>
                    <a:pt x="328" y="91"/>
                  </a:lnTo>
                  <a:close/>
                  <a:moveTo>
                    <a:pt x="501" y="189"/>
                  </a:moveTo>
                  <a:lnTo>
                    <a:pt x="504" y="193"/>
                  </a:lnTo>
                  <a:lnTo>
                    <a:pt x="478" y="200"/>
                  </a:lnTo>
                  <a:lnTo>
                    <a:pt x="475" y="199"/>
                  </a:lnTo>
                  <a:lnTo>
                    <a:pt x="470" y="198"/>
                  </a:lnTo>
                  <a:lnTo>
                    <a:pt x="450" y="210"/>
                  </a:lnTo>
                  <a:lnTo>
                    <a:pt x="473" y="247"/>
                  </a:lnTo>
                  <a:lnTo>
                    <a:pt x="474" y="249"/>
                  </a:lnTo>
                  <a:lnTo>
                    <a:pt x="475" y="249"/>
                  </a:lnTo>
                  <a:lnTo>
                    <a:pt x="481" y="249"/>
                  </a:lnTo>
                  <a:lnTo>
                    <a:pt x="484" y="249"/>
                  </a:lnTo>
                  <a:lnTo>
                    <a:pt x="486" y="255"/>
                  </a:lnTo>
                  <a:lnTo>
                    <a:pt x="480" y="263"/>
                  </a:lnTo>
                  <a:lnTo>
                    <a:pt x="478" y="270"/>
                  </a:lnTo>
                  <a:lnTo>
                    <a:pt x="478" y="273"/>
                  </a:lnTo>
                  <a:lnTo>
                    <a:pt x="475" y="288"/>
                  </a:lnTo>
                  <a:lnTo>
                    <a:pt x="458" y="300"/>
                  </a:lnTo>
                  <a:lnTo>
                    <a:pt x="443" y="304"/>
                  </a:lnTo>
                  <a:lnTo>
                    <a:pt x="437" y="297"/>
                  </a:lnTo>
                  <a:lnTo>
                    <a:pt x="418" y="296"/>
                  </a:lnTo>
                  <a:lnTo>
                    <a:pt x="409" y="296"/>
                  </a:lnTo>
                  <a:lnTo>
                    <a:pt x="376" y="296"/>
                  </a:lnTo>
                  <a:lnTo>
                    <a:pt x="353" y="301"/>
                  </a:lnTo>
                  <a:lnTo>
                    <a:pt x="346" y="309"/>
                  </a:lnTo>
                  <a:lnTo>
                    <a:pt x="342" y="313"/>
                  </a:lnTo>
                  <a:lnTo>
                    <a:pt x="342" y="315"/>
                  </a:lnTo>
                  <a:lnTo>
                    <a:pt x="336" y="320"/>
                  </a:lnTo>
                  <a:lnTo>
                    <a:pt x="336" y="322"/>
                  </a:lnTo>
                  <a:lnTo>
                    <a:pt x="321" y="338"/>
                  </a:lnTo>
                  <a:lnTo>
                    <a:pt x="305" y="339"/>
                  </a:lnTo>
                  <a:lnTo>
                    <a:pt x="301" y="333"/>
                  </a:lnTo>
                  <a:lnTo>
                    <a:pt x="292" y="333"/>
                  </a:lnTo>
                  <a:lnTo>
                    <a:pt x="286" y="337"/>
                  </a:lnTo>
                  <a:lnTo>
                    <a:pt x="282" y="339"/>
                  </a:lnTo>
                  <a:lnTo>
                    <a:pt x="278" y="342"/>
                  </a:lnTo>
                  <a:lnTo>
                    <a:pt x="270" y="348"/>
                  </a:lnTo>
                  <a:lnTo>
                    <a:pt x="275" y="358"/>
                  </a:lnTo>
                  <a:lnTo>
                    <a:pt x="268" y="363"/>
                  </a:lnTo>
                  <a:lnTo>
                    <a:pt x="262" y="354"/>
                  </a:lnTo>
                  <a:lnTo>
                    <a:pt x="248" y="354"/>
                  </a:lnTo>
                  <a:lnTo>
                    <a:pt x="245" y="361"/>
                  </a:lnTo>
                  <a:lnTo>
                    <a:pt x="237" y="367"/>
                  </a:lnTo>
                  <a:lnTo>
                    <a:pt x="237" y="371"/>
                  </a:lnTo>
                  <a:lnTo>
                    <a:pt x="237" y="375"/>
                  </a:lnTo>
                  <a:lnTo>
                    <a:pt x="225" y="369"/>
                  </a:lnTo>
                  <a:lnTo>
                    <a:pt x="225" y="365"/>
                  </a:lnTo>
                  <a:lnTo>
                    <a:pt x="215" y="371"/>
                  </a:lnTo>
                  <a:lnTo>
                    <a:pt x="203" y="369"/>
                  </a:lnTo>
                  <a:lnTo>
                    <a:pt x="199" y="376"/>
                  </a:lnTo>
                  <a:lnTo>
                    <a:pt x="188" y="373"/>
                  </a:lnTo>
                  <a:lnTo>
                    <a:pt x="173" y="379"/>
                  </a:lnTo>
                  <a:lnTo>
                    <a:pt x="168" y="376"/>
                  </a:lnTo>
                  <a:lnTo>
                    <a:pt x="161" y="380"/>
                  </a:lnTo>
                  <a:lnTo>
                    <a:pt x="155" y="379"/>
                  </a:lnTo>
                  <a:lnTo>
                    <a:pt x="151" y="376"/>
                  </a:lnTo>
                  <a:lnTo>
                    <a:pt x="135" y="379"/>
                  </a:lnTo>
                  <a:lnTo>
                    <a:pt x="132" y="383"/>
                  </a:lnTo>
                  <a:lnTo>
                    <a:pt x="129" y="383"/>
                  </a:lnTo>
                  <a:lnTo>
                    <a:pt x="127" y="379"/>
                  </a:lnTo>
                  <a:lnTo>
                    <a:pt x="121" y="369"/>
                  </a:lnTo>
                  <a:lnTo>
                    <a:pt x="120" y="365"/>
                  </a:lnTo>
                  <a:lnTo>
                    <a:pt x="117" y="367"/>
                  </a:lnTo>
                  <a:lnTo>
                    <a:pt x="108" y="371"/>
                  </a:lnTo>
                  <a:lnTo>
                    <a:pt x="105" y="368"/>
                  </a:lnTo>
                  <a:lnTo>
                    <a:pt x="98" y="361"/>
                  </a:lnTo>
                  <a:lnTo>
                    <a:pt x="99" y="361"/>
                  </a:lnTo>
                  <a:lnTo>
                    <a:pt x="102" y="358"/>
                  </a:lnTo>
                  <a:lnTo>
                    <a:pt x="94" y="356"/>
                  </a:lnTo>
                  <a:lnTo>
                    <a:pt x="87" y="361"/>
                  </a:lnTo>
                  <a:lnTo>
                    <a:pt x="86" y="361"/>
                  </a:lnTo>
                  <a:lnTo>
                    <a:pt x="87" y="361"/>
                  </a:lnTo>
                  <a:lnTo>
                    <a:pt x="87" y="364"/>
                  </a:lnTo>
                  <a:lnTo>
                    <a:pt x="86" y="364"/>
                  </a:lnTo>
                  <a:lnTo>
                    <a:pt x="84" y="364"/>
                  </a:lnTo>
                  <a:lnTo>
                    <a:pt x="72" y="367"/>
                  </a:lnTo>
                  <a:lnTo>
                    <a:pt x="71" y="364"/>
                  </a:lnTo>
                  <a:lnTo>
                    <a:pt x="67" y="360"/>
                  </a:lnTo>
                  <a:lnTo>
                    <a:pt x="65" y="357"/>
                  </a:lnTo>
                  <a:lnTo>
                    <a:pt x="45" y="361"/>
                  </a:lnTo>
                  <a:lnTo>
                    <a:pt x="35" y="356"/>
                  </a:lnTo>
                  <a:lnTo>
                    <a:pt x="33" y="358"/>
                  </a:lnTo>
                  <a:lnTo>
                    <a:pt x="12" y="357"/>
                  </a:lnTo>
                  <a:lnTo>
                    <a:pt x="8" y="354"/>
                  </a:lnTo>
                  <a:lnTo>
                    <a:pt x="4" y="350"/>
                  </a:lnTo>
                  <a:lnTo>
                    <a:pt x="0" y="353"/>
                  </a:lnTo>
                  <a:lnTo>
                    <a:pt x="7" y="346"/>
                  </a:lnTo>
                  <a:lnTo>
                    <a:pt x="9" y="345"/>
                  </a:lnTo>
                  <a:lnTo>
                    <a:pt x="9" y="338"/>
                  </a:lnTo>
                  <a:lnTo>
                    <a:pt x="12" y="335"/>
                  </a:lnTo>
                  <a:lnTo>
                    <a:pt x="14" y="335"/>
                  </a:lnTo>
                  <a:lnTo>
                    <a:pt x="14" y="328"/>
                  </a:lnTo>
                  <a:lnTo>
                    <a:pt x="18" y="328"/>
                  </a:lnTo>
                  <a:lnTo>
                    <a:pt x="23" y="330"/>
                  </a:lnTo>
                  <a:lnTo>
                    <a:pt x="23" y="327"/>
                  </a:lnTo>
                  <a:lnTo>
                    <a:pt x="20" y="324"/>
                  </a:lnTo>
                  <a:lnTo>
                    <a:pt x="19" y="322"/>
                  </a:lnTo>
                  <a:lnTo>
                    <a:pt x="8" y="316"/>
                  </a:lnTo>
                  <a:lnTo>
                    <a:pt x="3" y="311"/>
                  </a:lnTo>
                  <a:lnTo>
                    <a:pt x="12" y="296"/>
                  </a:lnTo>
                  <a:lnTo>
                    <a:pt x="19" y="297"/>
                  </a:lnTo>
                  <a:lnTo>
                    <a:pt x="24" y="305"/>
                  </a:lnTo>
                  <a:lnTo>
                    <a:pt x="33" y="305"/>
                  </a:lnTo>
                  <a:lnTo>
                    <a:pt x="33" y="305"/>
                  </a:lnTo>
                  <a:lnTo>
                    <a:pt x="33" y="313"/>
                  </a:lnTo>
                  <a:lnTo>
                    <a:pt x="34" y="322"/>
                  </a:lnTo>
                  <a:lnTo>
                    <a:pt x="38" y="328"/>
                  </a:lnTo>
                  <a:lnTo>
                    <a:pt x="42" y="327"/>
                  </a:lnTo>
                  <a:lnTo>
                    <a:pt x="41" y="318"/>
                  </a:lnTo>
                  <a:lnTo>
                    <a:pt x="39" y="311"/>
                  </a:lnTo>
                  <a:lnTo>
                    <a:pt x="39" y="305"/>
                  </a:lnTo>
                  <a:lnTo>
                    <a:pt x="49" y="304"/>
                  </a:lnTo>
                  <a:lnTo>
                    <a:pt x="60" y="303"/>
                  </a:lnTo>
                  <a:lnTo>
                    <a:pt x="64" y="304"/>
                  </a:lnTo>
                  <a:lnTo>
                    <a:pt x="65" y="312"/>
                  </a:lnTo>
                  <a:lnTo>
                    <a:pt x="65" y="320"/>
                  </a:lnTo>
                  <a:lnTo>
                    <a:pt x="63" y="327"/>
                  </a:lnTo>
                  <a:lnTo>
                    <a:pt x="57" y="337"/>
                  </a:lnTo>
                  <a:lnTo>
                    <a:pt x="53" y="341"/>
                  </a:lnTo>
                  <a:lnTo>
                    <a:pt x="49" y="348"/>
                  </a:lnTo>
                  <a:lnTo>
                    <a:pt x="50" y="349"/>
                  </a:lnTo>
                  <a:lnTo>
                    <a:pt x="54" y="352"/>
                  </a:lnTo>
                  <a:lnTo>
                    <a:pt x="61" y="343"/>
                  </a:lnTo>
                  <a:lnTo>
                    <a:pt x="71" y="328"/>
                  </a:lnTo>
                  <a:lnTo>
                    <a:pt x="75" y="322"/>
                  </a:lnTo>
                  <a:lnTo>
                    <a:pt x="79" y="324"/>
                  </a:lnTo>
                  <a:lnTo>
                    <a:pt x="83" y="331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0" y="338"/>
                  </a:lnTo>
                  <a:lnTo>
                    <a:pt x="91" y="337"/>
                  </a:lnTo>
                  <a:lnTo>
                    <a:pt x="98" y="339"/>
                  </a:lnTo>
                  <a:lnTo>
                    <a:pt x="103" y="342"/>
                  </a:lnTo>
                  <a:lnTo>
                    <a:pt x="109" y="343"/>
                  </a:lnTo>
                  <a:lnTo>
                    <a:pt x="110" y="343"/>
                  </a:lnTo>
                  <a:lnTo>
                    <a:pt x="112" y="339"/>
                  </a:lnTo>
                  <a:lnTo>
                    <a:pt x="103" y="335"/>
                  </a:lnTo>
                  <a:lnTo>
                    <a:pt x="94" y="330"/>
                  </a:lnTo>
                  <a:lnTo>
                    <a:pt x="87" y="324"/>
                  </a:lnTo>
                  <a:lnTo>
                    <a:pt x="87" y="323"/>
                  </a:lnTo>
                  <a:lnTo>
                    <a:pt x="84" y="318"/>
                  </a:lnTo>
                  <a:lnTo>
                    <a:pt x="83" y="315"/>
                  </a:lnTo>
                  <a:lnTo>
                    <a:pt x="79" y="311"/>
                  </a:lnTo>
                  <a:lnTo>
                    <a:pt x="76" y="307"/>
                  </a:lnTo>
                  <a:lnTo>
                    <a:pt x="75" y="304"/>
                  </a:lnTo>
                  <a:lnTo>
                    <a:pt x="75" y="301"/>
                  </a:lnTo>
                  <a:lnTo>
                    <a:pt x="75" y="300"/>
                  </a:lnTo>
                  <a:lnTo>
                    <a:pt x="75" y="298"/>
                  </a:lnTo>
                  <a:lnTo>
                    <a:pt x="86" y="305"/>
                  </a:lnTo>
                  <a:lnTo>
                    <a:pt x="87" y="305"/>
                  </a:lnTo>
                  <a:lnTo>
                    <a:pt x="93" y="307"/>
                  </a:lnTo>
                  <a:lnTo>
                    <a:pt x="94" y="304"/>
                  </a:lnTo>
                  <a:lnTo>
                    <a:pt x="93" y="303"/>
                  </a:lnTo>
                  <a:lnTo>
                    <a:pt x="90" y="301"/>
                  </a:lnTo>
                  <a:lnTo>
                    <a:pt x="83" y="298"/>
                  </a:lnTo>
                  <a:lnTo>
                    <a:pt x="79" y="292"/>
                  </a:lnTo>
                  <a:lnTo>
                    <a:pt x="75" y="289"/>
                  </a:lnTo>
                  <a:lnTo>
                    <a:pt x="86" y="281"/>
                  </a:lnTo>
                  <a:lnTo>
                    <a:pt x="109" y="266"/>
                  </a:lnTo>
                  <a:lnTo>
                    <a:pt x="123" y="263"/>
                  </a:lnTo>
                  <a:lnTo>
                    <a:pt x="125" y="263"/>
                  </a:lnTo>
                  <a:lnTo>
                    <a:pt x="127" y="263"/>
                  </a:lnTo>
                  <a:lnTo>
                    <a:pt x="127" y="264"/>
                  </a:lnTo>
                  <a:lnTo>
                    <a:pt x="131" y="281"/>
                  </a:lnTo>
                  <a:lnTo>
                    <a:pt x="131" y="292"/>
                  </a:lnTo>
                  <a:lnTo>
                    <a:pt x="133" y="297"/>
                  </a:lnTo>
                  <a:lnTo>
                    <a:pt x="136" y="303"/>
                  </a:lnTo>
                  <a:lnTo>
                    <a:pt x="138" y="305"/>
                  </a:lnTo>
                  <a:lnTo>
                    <a:pt x="139" y="312"/>
                  </a:lnTo>
                  <a:lnTo>
                    <a:pt x="140" y="316"/>
                  </a:lnTo>
                  <a:lnTo>
                    <a:pt x="146" y="326"/>
                  </a:lnTo>
                  <a:lnTo>
                    <a:pt x="142" y="330"/>
                  </a:lnTo>
                  <a:lnTo>
                    <a:pt x="138" y="334"/>
                  </a:lnTo>
                  <a:lnTo>
                    <a:pt x="144" y="334"/>
                  </a:lnTo>
                  <a:lnTo>
                    <a:pt x="147" y="331"/>
                  </a:lnTo>
                  <a:lnTo>
                    <a:pt x="151" y="331"/>
                  </a:lnTo>
                  <a:lnTo>
                    <a:pt x="151" y="326"/>
                  </a:lnTo>
                  <a:lnTo>
                    <a:pt x="146" y="313"/>
                  </a:lnTo>
                  <a:lnTo>
                    <a:pt x="148" y="313"/>
                  </a:lnTo>
                  <a:lnTo>
                    <a:pt x="155" y="312"/>
                  </a:lnTo>
                  <a:lnTo>
                    <a:pt x="153" y="309"/>
                  </a:lnTo>
                  <a:lnTo>
                    <a:pt x="144" y="308"/>
                  </a:lnTo>
                  <a:lnTo>
                    <a:pt x="143" y="296"/>
                  </a:lnTo>
                  <a:lnTo>
                    <a:pt x="140" y="286"/>
                  </a:lnTo>
                  <a:lnTo>
                    <a:pt x="138" y="275"/>
                  </a:lnTo>
                  <a:lnTo>
                    <a:pt x="138" y="273"/>
                  </a:lnTo>
                  <a:lnTo>
                    <a:pt x="132" y="266"/>
                  </a:lnTo>
                  <a:lnTo>
                    <a:pt x="133" y="260"/>
                  </a:lnTo>
                  <a:lnTo>
                    <a:pt x="143" y="258"/>
                  </a:lnTo>
                  <a:lnTo>
                    <a:pt x="153" y="262"/>
                  </a:lnTo>
                  <a:lnTo>
                    <a:pt x="153" y="266"/>
                  </a:lnTo>
                  <a:lnTo>
                    <a:pt x="153" y="270"/>
                  </a:lnTo>
                  <a:lnTo>
                    <a:pt x="154" y="270"/>
                  </a:lnTo>
                  <a:lnTo>
                    <a:pt x="155" y="270"/>
                  </a:lnTo>
                  <a:lnTo>
                    <a:pt x="157" y="268"/>
                  </a:lnTo>
                  <a:lnTo>
                    <a:pt x="157" y="263"/>
                  </a:lnTo>
                  <a:lnTo>
                    <a:pt x="157" y="260"/>
                  </a:lnTo>
                  <a:lnTo>
                    <a:pt x="155" y="255"/>
                  </a:lnTo>
                  <a:lnTo>
                    <a:pt x="169" y="251"/>
                  </a:lnTo>
                  <a:lnTo>
                    <a:pt x="174" y="251"/>
                  </a:lnTo>
                  <a:lnTo>
                    <a:pt x="177" y="256"/>
                  </a:lnTo>
                  <a:lnTo>
                    <a:pt x="185" y="258"/>
                  </a:lnTo>
                  <a:lnTo>
                    <a:pt x="191" y="258"/>
                  </a:lnTo>
                  <a:lnTo>
                    <a:pt x="191" y="260"/>
                  </a:lnTo>
                  <a:lnTo>
                    <a:pt x="192" y="270"/>
                  </a:lnTo>
                  <a:lnTo>
                    <a:pt x="193" y="273"/>
                  </a:lnTo>
                  <a:lnTo>
                    <a:pt x="196" y="279"/>
                  </a:lnTo>
                  <a:lnTo>
                    <a:pt x="196" y="286"/>
                  </a:lnTo>
                  <a:lnTo>
                    <a:pt x="197" y="293"/>
                  </a:lnTo>
                  <a:lnTo>
                    <a:pt x="204" y="296"/>
                  </a:lnTo>
                  <a:lnTo>
                    <a:pt x="200" y="312"/>
                  </a:lnTo>
                  <a:lnTo>
                    <a:pt x="199" y="326"/>
                  </a:lnTo>
                  <a:lnTo>
                    <a:pt x="192" y="334"/>
                  </a:lnTo>
                  <a:lnTo>
                    <a:pt x="187" y="339"/>
                  </a:lnTo>
                  <a:lnTo>
                    <a:pt x="180" y="345"/>
                  </a:lnTo>
                  <a:lnTo>
                    <a:pt x="181" y="346"/>
                  </a:lnTo>
                  <a:lnTo>
                    <a:pt x="184" y="348"/>
                  </a:lnTo>
                  <a:lnTo>
                    <a:pt x="187" y="346"/>
                  </a:lnTo>
                  <a:lnTo>
                    <a:pt x="188" y="346"/>
                  </a:lnTo>
                  <a:lnTo>
                    <a:pt x="196" y="346"/>
                  </a:lnTo>
                  <a:lnTo>
                    <a:pt x="197" y="350"/>
                  </a:lnTo>
                  <a:lnTo>
                    <a:pt x="204" y="353"/>
                  </a:lnTo>
                  <a:lnTo>
                    <a:pt x="207" y="350"/>
                  </a:lnTo>
                  <a:lnTo>
                    <a:pt x="208" y="349"/>
                  </a:lnTo>
                  <a:lnTo>
                    <a:pt x="214" y="345"/>
                  </a:lnTo>
                  <a:lnTo>
                    <a:pt x="218" y="349"/>
                  </a:lnTo>
                  <a:lnTo>
                    <a:pt x="219" y="349"/>
                  </a:lnTo>
                  <a:lnTo>
                    <a:pt x="222" y="352"/>
                  </a:lnTo>
                  <a:lnTo>
                    <a:pt x="222" y="350"/>
                  </a:lnTo>
                  <a:lnTo>
                    <a:pt x="223" y="349"/>
                  </a:lnTo>
                  <a:lnTo>
                    <a:pt x="226" y="346"/>
                  </a:lnTo>
                  <a:lnTo>
                    <a:pt x="219" y="339"/>
                  </a:lnTo>
                  <a:lnTo>
                    <a:pt x="218" y="339"/>
                  </a:lnTo>
                  <a:lnTo>
                    <a:pt x="211" y="339"/>
                  </a:lnTo>
                  <a:lnTo>
                    <a:pt x="206" y="345"/>
                  </a:lnTo>
                  <a:lnTo>
                    <a:pt x="200" y="343"/>
                  </a:lnTo>
                  <a:lnTo>
                    <a:pt x="195" y="339"/>
                  </a:lnTo>
                  <a:lnTo>
                    <a:pt x="199" y="334"/>
                  </a:lnTo>
                  <a:lnTo>
                    <a:pt x="206" y="328"/>
                  </a:lnTo>
                  <a:lnTo>
                    <a:pt x="207" y="324"/>
                  </a:lnTo>
                  <a:lnTo>
                    <a:pt x="207" y="323"/>
                  </a:lnTo>
                  <a:lnTo>
                    <a:pt x="207" y="313"/>
                  </a:lnTo>
                  <a:lnTo>
                    <a:pt x="210" y="301"/>
                  </a:lnTo>
                  <a:lnTo>
                    <a:pt x="210" y="298"/>
                  </a:lnTo>
                  <a:lnTo>
                    <a:pt x="218" y="300"/>
                  </a:lnTo>
                  <a:lnTo>
                    <a:pt x="222" y="304"/>
                  </a:lnTo>
                  <a:lnTo>
                    <a:pt x="223" y="305"/>
                  </a:lnTo>
                  <a:lnTo>
                    <a:pt x="230" y="308"/>
                  </a:lnTo>
                  <a:lnTo>
                    <a:pt x="237" y="303"/>
                  </a:lnTo>
                  <a:lnTo>
                    <a:pt x="242" y="305"/>
                  </a:lnTo>
                  <a:lnTo>
                    <a:pt x="248" y="311"/>
                  </a:lnTo>
                  <a:lnTo>
                    <a:pt x="253" y="319"/>
                  </a:lnTo>
                  <a:lnTo>
                    <a:pt x="256" y="313"/>
                  </a:lnTo>
                  <a:lnTo>
                    <a:pt x="256" y="312"/>
                  </a:lnTo>
                  <a:lnTo>
                    <a:pt x="256" y="311"/>
                  </a:lnTo>
                  <a:lnTo>
                    <a:pt x="252" y="305"/>
                  </a:lnTo>
                  <a:lnTo>
                    <a:pt x="247" y="297"/>
                  </a:lnTo>
                  <a:lnTo>
                    <a:pt x="245" y="296"/>
                  </a:lnTo>
                  <a:lnTo>
                    <a:pt x="244" y="296"/>
                  </a:lnTo>
                  <a:lnTo>
                    <a:pt x="232" y="297"/>
                  </a:lnTo>
                  <a:lnTo>
                    <a:pt x="230" y="297"/>
                  </a:lnTo>
                  <a:lnTo>
                    <a:pt x="226" y="297"/>
                  </a:lnTo>
                  <a:lnTo>
                    <a:pt x="222" y="296"/>
                  </a:lnTo>
                  <a:lnTo>
                    <a:pt x="217" y="294"/>
                  </a:lnTo>
                  <a:lnTo>
                    <a:pt x="204" y="289"/>
                  </a:lnTo>
                  <a:lnTo>
                    <a:pt x="204" y="286"/>
                  </a:lnTo>
                  <a:lnTo>
                    <a:pt x="203" y="281"/>
                  </a:lnTo>
                  <a:lnTo>
                    <a:pt x="202" y="275"/>
                  </a:lnTo>
                  <a:lnTo>
                    <a:pt x="206" y="273"/>
                  </a:lnTo>
                  <a:lnTo>
                    <a:pt x="202" y="268"/>
                  </a:lnTo>
                  <a:lnTo>
                    <a:pt x="202" y="266"/>
                  </a:lnTo>
                  <a:lnTo>
                    <a:pt x="203" y="259"/>
                  </a:lnTo>
                  <a:lnTo>
                    <a:pt x="200" y="256"/>
                  </a:lnTo>
                  <a:lnTo>
                    <a:pt x="196" y="252"/>
                  </a:lnTo>
                  <a:lnTo>
                    <a:pt x="192" y="247"/>
                  </a:lnTo>
                  <a:lnTo>
                    <a:pt x="184" y="245"/>
                  </a:lnTo>
                  <a:lnTo>
                    <a:pt x="182" y="243"/>
                  </a:lnTo>
                  <a:lnTo>
                    <a:pt x="174" y="240"/>
                  </a:lnTo>
                  <a:lnTo>
                    <a:pt x="172" y="240"/>
                  </a:lnTo>
                  <a:lnTo>
                    <a:pt x="155" y="248"/>
                  </a:lnTo>
                  <a:lnTo>
                    <a:pt x="153" y="249"/>
                  </a:lnTo>
                  <a:lnTo>
                    <a:pt x="147" y="249"/>
                  </a:lnTo>
                  <a:lnTo>
                    <a:pt x="146" y="249"/>
                  </a:lnTo>
                  <a:lnTo>
                    <a:pt x="132" y="251"/>
                  </a:lnTo>
                  <a:lnTo>
                    <a:pt x="132" y="249"/>
                  </a:lnTo>
                  <a:lnTo>
                    <a:pt x="131" y="247"/>
                  </a:lnTo>
                  <a:lnTo>
                    <a:pt x="129" y="240"/>
                  </a:lnTo>
                  <a:lnTo>
                    <a:pt x="116" y="238"/>
                  </a:lnTo>
                  <a:lnTo>
                    <a:pt x="109" y="238"/>
                  </a:lnTo>
                  <a:lnTo>
                    <a:pt x="106" y="237"/>
                  </a:lnTo>
                  <a:lnTo>
                    <a:pt x="95" y="236"/>
                  </a:lnTo>
                  <a:lnTo>
                    <a:pt x="98" y="232"/>
                  </a:lnTo>
                  <a:lnTo>
                    <a:pt x="112" y="232"/>
                  </a:lnTo>
                  <a:lnTo>
                    <a:pt x="127" y="236"/>
                  </a:lnTo>
                  <a:lnTo>
                    <a:pt x="131" y="234"/>
                  </a:lnTo>
                  <a:lnTo>
                    <a:pt x="140" y="232"/>
                  </a:lnTo>
                  <a:lnTo>
                    <a:pt x="142" y="232"/>
                  </a:lnTo>
                  <a:lnTo>
                    <a:pt x="147" y="232"/>
                  </a:lnTo>
                  <a:lnTo>
                    <a:pt x="159" y="234"/>
                  </a:lnTo>
                  <a:lnTo>
                    <a:pt x="163" y="237"/>
                  </a:lnTo>
                  <a:lnTo>
                    <a:pt x="174" y="236"/>
                  </a:lnTo>
                  <a:lnTo>
                    <a:pt x="166" y="230"/>
                  </a:lnTo>
                  <a:lnTo>
                    <a:pt x="159" y="229"/>
                  </a:lnTo>
                  <a:lnTo>
                    <a:pt x="151" y="226"/>
                  </a:lnTo>
                  <a:lnTo>
                    <a:pt x="150" y="226"/>
                  </a:lnTo>
                  <a:lnTo>
                    <a:pt x="153" y="226"/>
                  </a:lnTo>
                  <a:lnTo>
                    <a:pt x="162" y="223"/>
                  </a:lnTo>
                  <a:lnTo>
                    <a:pt x="161" y="222"/>
                  </a:lnTo>
                  <a:lnTo>
                    <a:pt x="159" y="221"/>
                  </a:lnTo>
                  <a:lnTo>
                    <a:pt x="148" y="219"/>
                  </a:lnTo>
                  <a:lnTo>
                    <a:pt x="142" y="222"/>
                  </a:lnTo>
                  <a:lnTo>
                    <a:pt x="120" y="221"/>
                  </a:lnTo>
                  <a:lnTo>
                    <a:pt x="123" y="213"/>
                  </a:lnTo>
                  <a:lnTo>
                    <a:pt x="123" y="207"/>
                  </a:lnTo>
                  <a:lnTo>
                    <a:pt x="128" y="203"/>
                  </a:lnTo>
                  <a:lnTo>
                    <a:pt x="135" y="199"/>
                  </a:lnTo>
                  <a:lnTo>
                    <a:pt x="144" y="202"/>
                  </a:lnTo>
                  <a:lnTo>
                    <a:pt x="146" y="204"/>
                  </a:lnTo>
                  <a:lnTo>
                    <a:pt x="147" y="206"/>
                  </a:lnTo>
                  <a:lnTo>
                    <a:pt x="151" y="202"/>
                  </a:lnTo>
                  <a:lnTo>
                    <a:pt x="161" y="200"/>
                  </a:lnTo>
                  <a:lnTo>
                    <a:pt x="161" y="202"/>
                  </a:lnTo>
                  <a:lnTo>
                    <a:pt x="162" y="203"/>
                  </a:lnTo>
                  <a:lnTo>
                    <a:pt x="162" y="206"/>
                  </a:lnTo>
                  <a:lnTo>
                    <a:pt x="163" y="207"/>
                  </a:lnTo>
                  <a:lnTo>
                    <a:pt x="163" y="210"/>
                  </a:lnTo>
                  <a:lnTo>
                    <a:pt x="166" y="214"/>
                  </a:lnTo>
                  <a:lnTo>
                    <a:pt x="168" y="207"/>
                  </a:lnTo>
                  <a:lnTo>
                    <a:pt x="169" y="202"/>
                  </a:lnTo>
                  <a:lnTo>
                    <a:pt x="169" y="199"/>
                  </a:lnTo>
                  <a:lnTo>
                    <a:pt x="177" y="198"/>
                  </a:lnTo>
                  <a:lnTo>
                    <a:pt x="180" y="198"/>
                  </a:lnTo>
                  <a:lnTo>
                    <a:pt x="191" y="198"/>
                  </a:lnTo>
                  <a:lnTo>
                    <a:pt x="196" y="203"/>
                  </a:lnTo>
                  <a:lnTo>
                    <a:pt x="196" y="207"/>
                  </a:lnTo>
                  <a:lnTo>
                    <a:pt x="196" y="208"/>
                  </a:lnTo>
                  <a:lnTo>
                    <a:pt x="197" y="210"/>
                  </a:lnTo>
                  <a:lnTo>
                    <a:pt x="200" y="217"/>
                  </a:lnTo>
                  <a:lnTo>
                    <a:pt x="204" y="211"/>
                  </a:lnTo>
                  <a:lnTo>
                    <a:pt x="207" y="203"/>
                  </a:lnTo>
                  <a:lnTo>
                    <a:pt x="206" y="202"/>
                  </a:lnTo>
                  <a:lnTo>
                    <a:pt x="206" y="199"/>
                  </a:lnTo>
                  <a:lnTo>
                    <a:pt x="207" y="199"/>
                  </a:lnTo>
                  <a:lnTo>
                    <a:pt x="223" y="199"/>
                  </a:lnTo>
                  <a:lnTo>
                    <a:pt x="226" y="200"/>
                  </a:lnTo>
                  <a:lnTo>
                    <a:pt x="227" y="200"/>
                  </a:lnTo>
                  <a:lnTo>
                    <a:pt x="227" y="207"/>
                  </a:lnTo>
                  <a:lnTo>
                    <a:pt x="227" y="210"/>
                  </a:lnTo>
                  <a:lnTo>
                    <a:pt x="227" y="213"/>
                  </a:lnTo>
                  <a:lnTo>
                    <a:pt x="225" y="219"/>
                  </a:lnTo>
                  <a:lnTo>
                    <a:pt x="225" y="225"/>
                  </a:lnTo>
                  <a:lnTo>
                    <a:pt x="226" y="233"/>
                  </a:lnTo>
                  <a:lnTo>
                    <a:pt x="229" y="233"/>
                  </a:lnTo>
                  <a:lnTo>
                    <a:pt x="230" y="223"/>
                  </a:lnTo>
                  <a:lnTo>
                    <a:pt x="230" y="213"/>
                  </a:lnTo>
                  <a:lnTo>
                    <a:pt x="233" y="207"/>
                  </a:lnTo>
                  <a:lnTo>
                    <a:pt x="240" y="211"/>
                  </a:lnTo>
                  <a:lnTo>
                    <a:pt x="248" y="215"/>
                  </a:lnTo>
                  <a:lnTo>
                    <a:pt x="253" y="217"/>
                  </a:lnTo>
                  <a:lnTo>
                    <a:pt x="259" y="221"/>
                  </a:lnTo>
                  <a:lnTo>
                    <a:pt x="262" y="226"/>
                  </a:lnTo>
                  <a:lnTo>
                    <a:pt x="262" y="230"/>
                  </a:lnTo>
                  <a:lnTo>
                    <a:pt x="263" y="230"/>
                  </a:lnTo>
                  <a:lnTo>
                    <a:pt x="266" y="233"/>
                  </a:lnTo>
                  <a:lnTo>
                    <a:pt x="267" y="234"/>
                  </a:lnTo>
                  <a:lnTo>
                    <a:pt x="272" y="238"/>
                  </a:lnTo>
                  <a:lnTo>
                    <a:pt x="274" y="244"/>
                  </a:lnTo>
                  <a:lnTo>
                    <a:pt x="275" y="245"/>
                  </a:lnTo>
                  <a:lnTo>
                    <a:pt x="281" y="241"/>
                  </a:lnTo>
                  <a:lnTo>
                    <a:pt x="292" y="237"/>
                  </a:lnTo>
                  <a:lnTo>
                    <a:pt x="293" y="237"/>
                  </a:lnTo>
                  <a:lnTo>
                    <a:pt x="296" y="237"/>
                  </a:lnTo>
                  <a:lnTo>
                    <a:pt x="296" y="234"/>
                  </a:lnTo>
                  <a:lnTo>
                    <a:pt x="296" y="232"/>
                  </a:lnTo>
                  <a:lnTo>
                    <a:pt x="309" y="233"/>
                  </a:lnTo>
                  <a:lnTo>
                    <a:pt x="305" y="230"/>
                  </a:lnTo>
                  <a:lnTo>
                    <a:pt x="302" y="228"/>
                  </a:lnTo>
                  <a:lnTo>
                    <a:pt x="294" y="228"/>
                  </a:lnTo>
                  <a:lnTo>
                    <a:pt x="293" y="228"/>
                  </a:lnTo>
                  <a:lnTo>
                    <a:pt x="289" y="230"/>
                  </a:lnTo>
                  <a:lnTo>
                    <a:pt x="286" y="230"/>
                  </a:lnTo>
                  <a:lnTo>
                    <a:pt x="283" y="230"/>
                  </a:lnTo>
                  <a:lnTo>
                    <a:pt x="282" y="230"/>
                  </a:lnTo>
                  <a:lnTo>
                    <a:pt x="277" y="230"/>
                  </a:lnTo>
                  <a:lnTo>
                    <a:pt x="270" y="226"/>
                  </a:lnTo>
                  <a:lnTo>
                    <a:pt x="267" y="219"/>
                  </a:lnTo>
                  <a:lnTo>
                    <a:pt x="266" y="219"/>
                  </a:lnTo>
                  <a:lnTo>
                    <a:pt x="263" y="213"/>
                  </a:lnTo>
                  <a:lnTo>
                    <a:pt x="271" y="211"/>
                  </a:lnTo>
                  <a:lnTo>
                    <a:pt x="272" y="213"/>
                  </a:lnTo>
                  <a:lnTo>
                    <a:pt x="281" y="222"/>
                  </a:lnTo>
                  <a:lnTo>
                    <a:pt x="282" y="217"/>
                  </a:lnTo>
                  <a:lnTo>
                    <a:pt x="282" y="215"/>
                  </a:lnTo>
                  <a:lnTo>
                    <a:pt x="281" y="213"/>
                  </a:lnTo>
                  <a:lnTo>
                    <a:pt x="279" y="213"/>
                  </a:lnTo>
                  <a:lnTo>
                    <a:pt x="278" y="208"/>
                  </a:lnTo>
                  <a:lnTo>
                    <a:pt x="278" y="207"/>
                  </a:lnTo>
                  <a:lnTo>
                    <a:pt x="278" y="204"/>
                  </a:lnTo>
                  <a:lnTo>
                    <a:pt x="285" y="200"/>
                  </a:lnTo>
                  <a:lnTo>
                    <a:pt x="305" y="195"/>
                  </a:lnTo>
                  <a:lnTo>
                    <a:pt x="307" y="195"/>
                  </a:lnTo>
                  <a:lnTo>
                    <a:pt x="323" y="192"/>
                  </a:lnTo>
                  <a:lnTo>
                    <a:pt x="330" y="195"/>
                  </a:lnTo>
                  <a:lnTo>
                    <a:pt x="335" y="189"/>
                  </a:lnTo>
                  <a:lnTo>
                    <a:pt x="335" y="191"/>
                  </a:lnTo>
                  <a:lnTo>
                    <a:pt x="339" y="198"/>
                  </a:lnTo>
                  <a:lnTo>
                    <a:pt x="346" y="203"/>
                  </a:lnTo>
                  <a:lnTo>
                    <a:pt x="349" y="204"/>
                  </a:lnTo>
                  <a:lnTo>
                    <a:pt x="353" y="206"/>
                  </a:lnTo>
                  <a:lnTo>
                    <a:pt x="353" y="202"/>
                  </a:lnTo>
                  <a:lnTo>
                    <a:pt x="353" y="199"/>
                  </a:lnTo>
                  <a:lnTo>
                    <a:pt x="350" y="195"/>
                  </a:lnTo>
                  <a:lnTo>
                    <a:pt x="350" y="193"/>
                  </a:lnTo>
                  <a:lnTo>
                    <a:pt x="345" y="192"/>
                  </a:lnTo>
                  <a:lnTo>
                    <a:pt x="341" y="187"/>
                  </a:lnTo>
                  <a:lnTo>
                    <a:pt x="346" y="185"/>
                  </a:lnTo>
                  <a:lnTo>
                    <a:pt x="346" y="184"/>
                  </a:lnTo>
                  <a:lnTo>
                    <a:pt x="346" y="181"/>
                  </a:lnTo>
                  <a:lnTo>
                    <a:pt x="338" y="181"/>
                  </a:lnTo>
                  <a:lnTo>
                    <a:pt x="327" y="183"/>
                  </a:lnTo>
                  <a:lnTo>
                    <a:pt x="317" y="184"/>
                  </a:lnTo>
                  <a:lnTo>
                    <a:pt x="304" y="189"/>
                  </a:lnTo>
                  <a:lnTo>
                    <a:pt x="298" y="189"/>
                  </a:lnTo>
                  <a:lnTo>
                    <a:pt x="290" y="192"/>
                  </a:lnTo>
                  <a:lnTo>
                    <a:pt x="279" y="195"/>
                  </a:lnTo>
                  <a:lnTo>
                    <a:pt x="272" y="196"/>
                  </a:lnTo>
                  <a:lnTo>
                    <a:pt x="271" y="196"/>
                  </a:lnTo>
                  <a:lnTo>
                    <a:pt x="267" y="195"/>
                  </a:lnTo>
                  <a:lnTo>
                    <a:pt x="264" y="195"/>
                  </a:lnTo>
                  <a:lnTo>
                    <a:pt x="260" y="193"/>
                  </a:lnTo>
                  <a:lnTo>
                    <a:pt x="268" y="189"/>
                  </a:lnTo>
                  <a:lnTo>
                    <a:pt x="267" y="187"/>
                  </a:lnTo>
                  <a:lnTo>
                    <a:pt x="266" y="184"/>
                  </a:lnTo>
                  <a:lnTo>
                    <a:pt x="266" y="183"/>
                  </a:lnTo>
                  <a:lnTo>
                    <a:pt x="282" y="180"/>
                  </a:lnTo>
                  <a:lnTo>
                    <a:pt x="305" y="174"/>
                  </a:lnTo>
                  <a:lnTo>
                    <a:pt x="297" y="170"/>
                  </a:lnTo>
                  <a:lnTo>
                    <a:pt x="279" y="173"/>
                  </a:lnTo>
                  <a:lnTo>
                    <a:pt x="267" y="176"/>
                  </a:lnTo>
                  <a:lnTo>
                    <a:pt x="257" y="176"/>
                  </a:lnTo>
                  <a:lnTo>
                    <a:pt x="248" y="177"/>
                  </a:lnTo>
                  <a:lnTo>
                    <a:pt x="247" y="177"/>
                  </a:lnTo>
                  <a:lnTo>
                    <a:pt x="237" y="178"/>
                  </a:lnTo>
                  <a:lnTo>
                    <a:pt x="229" y="178"/>
                  </a:lnTo>
                  <a:lnTo>
                    <a:pt x="221" y="178"/>
                  </a:lnTo>
                  <a:lnTo>
                    <a:pt x="221" y="173"/>
                  </a:lnTo>
                  <a:lnTo>
                    <a:pt x="221" y="170"/>
                  </a:lnTo>
                  <a:lnTo>
                    <a:pt x="221" y="165"/>
                  </a:lnTo>
                  <a:lnTo>
                    <a:pt x="222" y="163"/>
                  </a:lnTo>
                  <a:lnTo>
                    <a:pt x="225" y="157"/>
                  </a:lnTo>
                  <a:lnTo>
                    <a:pt x="230" y="158"/>
                  </a:lnTo>
                  <a:lnTo>
                    <a:pt x="234" y="158"/>
                  </a:lnTo>
                  <a:lnTo>
                    <a:pt x="237" y="159"/>
                  </a:lnTo>
                  <a:lnTo>
                    <a:pt x="242" y="159"/>
                  </a:lnTo>
                  <a:lnTo>
                    <a:pt x="244" y="155"/>
                  </a:lnTo>
                  <a:lnTo>
                    <a:pt x="244" y="150"/>
                  </a:lnTo>
                  <a:lnTo>
                    <a:pt x="236" y="148"/>
                  </a:lnTo>
                  <a:lnTo>
                    <a:pt x="229" y="151"/>
                  </a:lnTo>
                  <a:lnTo>
                    <a:pt x="222" y="151"/>
                  </a:lnTo>
                  <a:lnTo>
                    <a:pt x="223" y="140"/>
                  </a:lnTo>
                  <a:lnTo>
                    <a:pt x="218" y="135"/>
                  </a:lnTo>
                  <a:lnTo>
                    <a:pt x="215" y="133"/>
                  </a:lnTo>
                  <a:lnTo>
                    <a:pt x="211" y="131"/>
                  </a:lnTo>
                  <a:lnTo>
                    <a:pt x="234" y="116"/>
                  </a:lnTo>
                  <a:lnTo>
                    <a:pt x="245" y="110"/>
                  </a:lnTo>
                  <a:lnTo>
                    <a:pt x="256" y="110"/>
                  </a:lnTo>
                  <a:lnTo>
                    <a:pt x="260" y="110"/>
                  </a:lnTo>
                  <a:lnTo>
                    <a:pt x="260" y="112"/>
                  </a:lnTo>
                  <a:lnTo>
                    <a:pt x="263" y="117"/>
                  </a:lnTo>
                  <a:lnTo>
                    <a:pt x="264" y="120"/>
                  </a:lnTo>
                  <a:lnTo>
                    <a:pt x="270" y="128"/>
                  </a:lnTo>
                  <a:lnTo>
                    <a:pt x="271" y="129"/>
                  </a:lnTo>
                  <a:lnTo>
                    <a:pt x="274" y="133"/>
                  </a:lnTo>
                  <a:lnTo>
                    <a:pt x="275" y="136"/>
                  </a:lnTo>
                  <a:lnTo>
                    <a:pt x="277" y="139"/>
                  </a:lnTo>
                  <a:lnTo>
                    <a:pt x="287" y="140"/>
                  </a:lnTo>
                  <a:lnTo>
                    <a:pt x="294" y="135"/>
                  </a:lnTo>
                  <a:lnTo>
                    <a:pt x="296" y="133"/>
                  </a:lnTo>
                  <a:lnTo>
                    <a:pt x="308" y="127"/>
                  </a:lnTo>
                  <a:lnTo>
                    <a:pt x="312" y="127"/>
                  </a:lnTo>
                  <a:lnTo>
                    <a:pt x="317" y="129"/>
                  </a:lnTo>
                  <a:lnTo>
                    <a:pt x="320" y="131"/>
                  </a:lnTo>
                  <a:lnTo>
                    <a:pt x="315" y="133"/>
                  </a:lnTo>
                  <a:lnTo>
                    <a:pt x="309" y="138"/>
                  </a:lnTo>
                  <a:lnTo>
                    <a:pt x="307" y="142"/>
                  </a:lnTo>
                  <a:lnTo>
                    <a:pt x="305" y="144"/>
                  </a:lnTo>
                  <a:lnTo>
                    <a:pt x="308" y="144"/>
                  </a:lnTo>
                  <a:lnTo>
                    <a:pt x="326" y="133"/>
                  </a:lnTo>
                  <a:lnTo>
                    <a:pt x="327" y="132"/>
                  </a:lnTo>
                  <a:lnTo>
                    <a:pt x="339" y="131"/>
                  </a:lnTo>
                  <a:lnTo>
                    <a:pt x="343" y="131"/>
                  </a:lnTo>
                  <a:lnTo>
                    <a:pt x="350" y="132"/>
                  </a:lnTo>
                  <a:lnTo>
                    <a:pt x="351" y="133"/>
                  </a:lnTo>
                  <a:lnTo>
                    <a:pt x="358" y="143"/>
                  </a:lnTo>
                  <a:lnTo>
                    <a:pt x="356" y="153"/>
                  </a:lnTo>
                  <a:lnTo>
                    <a:pt x="356" y="157"/>
                  </a:lnTo>
                  <a:lnTo>
                    <a:pt x="357" y="165"/>
                  </a:lnTo>
                  <a:lnTo>
                    <a:pt x="357" y="168"/>
                  </a:lnTo>
                  <a:lnTo>
                    <a:pt x="362" y="176"/>
                  </a:lnTo>
                  <a:lnTo>
                    <a:pt x="366" y="178"/>
                  </a:lnTo>
                  <a:lnTo>
                    <a:pt x="376" y="185"/>
                  </a:lnTo>
                  <a:lnTo>
                    <a:pt x="377" y="187"/>
                  </a:lnTo>
                  <a:lnTo>
                    <a:pt x="384" y="195"/>
                  </a:lnTo>
                  <a:lnTo>
                    <a:pt x="395" y="204"/>
                  </a:lnTo>
                  <a:lnTo>
                    <a:pt x="399" y="213"/>
                  </a:lnTo>
                  <a:lnTo>
                    <a:pt x="403" y="217"/>
                  </a:lnTo>
                  <a:lnTo>
                    <a:pt x="405" y="211"/>
                  </a:lnTo>
                  <a:lnTo>
                    <a:pt x="405" y="202"/>
                  </a:lnTo>
                  <a:lnTo>
                    <a:pt x="403" y="200"/>
                  </a:lnTo>
                  <a:lnTo>
                    <a:pt x="398" y="195"/>
                  </a:lnTo>
                  <a:lnTo>
                    <a:pt x="395" y="193"/>
                  </a:lnTo>
                  <a:lnTo>
                    <a:pt x="392" y="189"/>
                  </a:lnTo>
                  <a:lnTo>
                    <a:pt x="383" y="181"/>
                  </a:lnTo>
                  <a:lnTo>
                    <a:pt x="381" y="178"/>
                  </a:lnTo>
                  <a:lnTo>
                    <a:pt x="380" y="176"/>
                  </a:lnTo>
                  <a:lnTo>
                    <a:pt x="372" y="173"/>
                  </a:lnTo>
                  <a:lnTo>
                    <a:pt x="364" y="165"/>
                  </a:lnTo>
                  <a:lnTo>
                    <a:pt x="361" y="157"/>
                  </a:lnTo>
                  <a:lnTo>
                    <a:pt x="366" y="147"/>
                  </a:lnTo>
                  <a:lnTo>
                    <a:pt x="361" y="140"/>
                  </a:lnTo>
                  <a:lnTo>
                    <a:pt x="360" y="133"/>
                  </a:lnTo>
                  <a:lnTo>
                    <a:pt x="360" y="132"/>
                  </a:lnTo>
                  <a:lnTo>
                    <a:pt x="360" y="132"/>
                  </a:lnTo>
                  <a:lnTo>
                    <a:pt x="357" y="129"/>
                  </a:lnTo>
                  <a:lnTo>
                    <a:pt x="353" y="125"/>
                  </a:lnTo>
                  <a:lnTo>
                    <a:pt x="346" y="116"/>
                  </a:lnTo>
                  <a:lnTo>
                    <a:pt x="339" y="123"/>
                  </a:lnTo>
                  <a:lnTo>
                    <a:pt x="332" y="123"/>
                  </a:lnTo>
                  <a:lnTo>
                    <a:pt x="332" y="121"/>
                  </a:lnTo>
                  <a:lnTo>
                    <a:pt x="335" y="112"/>
                  </a:lnTo>
                  <a:lnTo>
                    <a:pt x="338" y="112"/>
                  </a:lnTo>
                  <a:lnTo>
                    <a:pt x="345" y="109"/>
                  </a:lnTo>
                  <a:lnTo>
                    <a:pt x="347" y="99"/>
                  </a:lnTo>
                  <a:lnTo>
                    <a:pt x="360" y="95"/>
                  </a:lnTo>
                  <a:lnTo>
                    <a:pt x="362" y="105"/>
                  </a:lnTo>
                  <a:lnTo>
                    <a:pt x="362" y="110"/>
                  </a:lnTo>
                  <a:lnTo>
                    <a:pt x="362" y="114"/>
                  </a:lnTo>
                  <a:lnTo>
                    <a:pt x="371" y="123"/>
                  </a:lnTo>
                  <a:lnTo>
                    <a:pt x="376" y="127"/>
                  </a:lnTo>
                  <a:lnTo>
                    <a:pt x="375" y="132"/>
                  </a:lnTo>
                  <a:lnTo>
                    <a:pt x="380" y="131"/>
                  </a:lnTo>
                  <a:lnTo>
                    <a:pt x="383" y="133"/>
                  </a:lnTo>
                  <a:lnTo>
                    <a:pt x="383" y="135"/>
                  </a:lnTo>
                  <a:lnTo>
                    <a:pt x="381" y="140"/>
                  </a:lnTo>
                  <a:lnTo>
                    <a:pt x="380" y="142"/>
                  </a:lnTo>
                  <a:lnTo>
                    <a:pt x="381" y="146"/>
                  </a:lnTo>
                  <a:lnTo>
                    <a:pt x="383" y="151"/>
                  </a:lnTo>
                  <a:lnTo>
                    <a:pt x="377" y="159"/>
                  </a:lnTo>
                  <a:lnTo>
                    <a:pt x="386" y="162"/>
                  </a:lnTo>
                  <a:lnTo>
                    <a:pt x="391" y="163"/>
                  </a:lnTo>
                  <a:lnTo>
                    <a:pt x="399" y="170"/>
                  </a:lnTo>
                  <a:lnTo>
                    <a:pt x="402" y="170"/>
                  </a:lnTo>
                  <a:lnTo>
                    <a:pt x="395" y="159"/>
                  </a:lnTo>
                  <a:lnTo>
                    <a:pt x="398" y="157"/>
                  </a:lnTo>
                  <a:lnTo>
                    <a:pt x="405" y="163"/>
                  </a:lnTo>
                  <a:lnTo>
                    <a:pt x="411" y="166"/>
                  </a:lnTo>
                  <a:lnTo>
                    <a:pt x="416" y="173"/>
                  </a:lnTo>
                  <a:lnTo>
                    <a:pt x="420" y="177"/>
                  </a:lnTo>
                  <a:lnTo>
                    <a:pt x="421" y="177"/>
                  </a:lnTo>
                  <a:lnTo>
                    <a:pt x="425" y="170"/>
                  </a:lnTo>
                  <a:lnTo>
                    <a:pt x="420" y="168"/>
                  </a:lnTo>
                  <a:lnTo>
                    <a:pt x="420" y="163"/>
                  </a:lnTo>
                  <a:lnTo>
                    <a:pt x="417" y="158"/>
                  </a:lnTo>
                  <a:lnTo>
                    <a:pt x="410" y="159"/>
                  </a:lnTo>
                  <a:lnTo>
                    <a:pt x="405" y="153"/>
                  </a:lnTo>
                  <a:lnTo>
                    <a:pt x="399" y="147"/>
                  </a:lnTo>
                  <a:lnTo>
                    <a:pt x="398" y="142"/>
                  </a:lnTo>
                  <a:lnTo>
                    <a:pt x="403" y="142"/>
                  </a:lnTo>
                  <a:lnTo>
                    <a:pt x="407" y="142"/>
                  </a:lnTo>
                  <a:lnTo>
                    <a:pt x="416" y="140"/>
                  </a:lnTo>
                  <a:lnTo>
                    <a:pt x="418" y="139"/>
                  </a:lnTo>
                  <a:lnTo>
                    <a:pt x="420" y="138"/>
                  </a:lnTo>
                  <a:lnTo>
                    <a:pt x="422" y="136"/>
                  </a:lnTo>
                  <a:lnTo>
                    <a:pt x="424" y="133"/>
                  </a:lnTo>
                  <a:lnTo>
                    <a:pt x="424" y="132"/>
                  </a:lnTo>
                  <a:lnTo>
                    <a:pt x="421" y="132"/>
                  </a:lnTo>
                  <a:lnTo>
                    <a:pt x="416" y="132"/>
                  </a:lnTo>
                  <a:lnTo>
                    <a:pt x="410" y="133"/>
                  </a:lnTo>
                  <a:lnTo>
                    <a:pt x="409" y="133"/>
                  </a:lnTo>
                  <a:lnTo>
                    <a:pt x="403" y="133"/>
                  </a:lnTo>
                  <a:lnTo>
                    <a:pt x="403" y="131"/>
                  </a:lnTo>
                  <a:lnTo>
                    <a:pt x="418" y="125"/>
                  </a:lnTo>
                  <a:lnTo>
                    <a:pt x="417" y="124"/>
                  </a:lnTo>
                  <a:lnTo>
                    <a:pt x="414" y="124"/>
                  </a:lnTo>
                  <a:lnTo>
                    <a:pt x="411" y="121"/>
                  </a:lnTo>
                  <a:lnTo>
                    <a:pt x="406" y="123"/>
                  </a:lnTo>
                  <a:lnTo>
                    <a:pt x="405" y="124"/>
                  </a:lnTo>
                  <a:lnTo>
                    <a:pt x="403" y="124"/>
                  </a:lnTo>
                  <a:lnTo>
                    <a:pt x="392" y="132"/>
                  </a:lnTo>
                  <a:lnTo>
                    <a:pt x="387" y="129"/>
                  </a:lnTo>
                  <a:lnTo>
                    <a:pt x="391" y="125"/>
                  </a:lnTo>
                  <a:lnTo>
                    <a:pt x="391" y="121"/>
                  </a:lnTo>
                  <a:lnTo>
                    <a:pt x="383" y="123"/>
                  </a:lnTo>
                  <a:lnTo>
                    <a:pt x="380" y="120"/>
                  </a:lnTo>
                  <a:lnTo>
                    <a:pt x="388" y="114"/>
                  </a:lnTo>
                  <a:lnTo>
                    <a:pt x="390" y="117"/>
                  </a:lnTo>
                  <a:lnTo>
                    <a:pt x="395" y="113"/>
                  </a:lnTo>
                  <a:lnTo>
                    <a:pt x="396" y="112"/>
                  </a:lnTo>
                  <a:lnTo>
                    <a:pt x="399" y="114"/>
                  </a:lnTo>
                  <a:lnTo>
                    <a:pt x="401" y="114"/>
                  </a:lnTo>
                  <a:lnTo>
                    <a:pt x="402" y="112"/>
                  </a:lnTo>
                  <a:lnTo>
                    <a:pt x="407" y="106"/>
                  </a:lnTo>
                  <a:lnTo>
                    <a:pt x="409" y="114"/>
                  </a:lnTo>
                  <a:lnTo>
                    <a:pt x="411" y="112"/>
                  </a:lnTo>
                  <a:lnTo>
                    <a:pt x="426" y="113"/>
                  </a:lnTo>
                  <a:lnTo>
                    <a:pt x="432" y="110"/>
                  </a:lnTo>
                  <a:lnTo>
                    <a:pt x="447" y="99"/>
                  </a:lnTo>
                  <a:lnTo>
                    <a:pt x="459" y="102"/>
                  </a:lnTo>
                  <a:lnTo>
                    <a:pt x="466" y="99"/>
                  </a:lnTo>
                  <a:lnTo>
                    <a:pt x="467" y="103"/>
                  </a:lnTo>
                  <a:lnTo>
                    <a:pt x="469" y="108"/>
                  </a:lnTo>
                  <a:lnTo>
                    <a:pt x="465" y="110"/>
                  </a:lnTo>
                  <a:lnTo>
                    <a:pt x="465" y="116"/>
                  </a:lnTo>
                  <a:lnTo>
                    <a:pt x="478" y="113"/>
                  </a:lnTo>
                  <a:lnTo>
                    <a:pt x="480" y="129"/>
                  </a:lnTo>
                  <a:lnTo>
                    <a:pt x="485" y="133"/>
                  </a:lnTo>
                  <a:lnTo>
                    <a:pt x="484" y="136"/>
                  </a:lnTo>
                  <a:lnTo>
                    <a:pt x="486" y="139"/>
                  </a:lnTo>
                  <a:lnTo>
                    <a:pt x="480" y="143"/>
                  </a:lnTo>
                  <a:lnTo>
                    <a:pt x="480" y="154"/>
                  </a:lnTo>
                  <a:lnTo>
                    <a:pt x="485" y="159"/>
                  </a:lnTo>
                  <a:lnTo>
                    <a:pt x="496" y="158"/>
                  </a:lnTo>
                  <a:lnTo>
                    <a:pt x="501" y="163"/>
                  </a:lnTo>
                  <a:lnTo>
                    <a:pt x="499" y="170"/>
                  </a:lnTo>
                  <a:lnTo>
                    <a:pt x="503" y="176"/>
                  </a:lnTo>
                  <a:lnTo>
                    <a:pt x="501" y="189"/>
                  </a:lnTo>
                  <a:close/>
                  <a:moveTo>
                    <a:pt x="364" y="64"/>
                  </a:moveTo>
                  <a:lnTo>
                    <a:pt x="366" y="69"/>
                  </a:lnTo>
                  <a:lnTo>
                    <a:pt x="376" y="65"/>
                  </a:lnTo>
                  <a:lnTo>
                    <a:pt x="381" y="75"/>
                  </a:lnTo>
                  <a:lnTo>
                    <a:pt x="386" y="80"/>
                  </a:lnTo>
                  <a:lnTo>
                    <a:pt x="372" y="83"/>
                  </a:lnTo>
                  <a:lnTo>
                    <a:pt x="364" y="86"/>
                  </a:lnTo>
                  <a:lnTo>
                    <a:pt x="360" y="84"/>
                  </a:lnTo>
                  <a:lnTo>
                    <a:pt x="354" y="83"/>
                  </a:lnTo>
                  <a:lnTo>
                    <a:pt x="347" y="82"/>
                  </a:lnTo>
                  <a:lnTo>
                    <a:pt x="346" y="80"/>
                  </a:lnTo>
                  <a:lnTo>
                    <a:pt x="342" y="72"/>
                  </a:lnTo>
                  <a:lnTo>
                    <a:pt x="361" y="65"/>
                  </a:lnTo>
                  <a:lnTo>
                    <a:pt x="364" y="64"/>
                  </a:lnTo>
                  <a:close/>
                  <a:moveTo>
                    <a:pt x="417" y="79"/>
                  </a:moveTo>
                  <a:lnTo>
                    <a:pt x="398" y="86"/>
                  </a:lnTo>
                  <a:lnTo>
                    <a:pt x="390" y="80"/>
                  </a:lnTo>
                  <a:lnTo>
                    <a:pt x="390" y="78"/>
                  </a:lnTo>
                  <a:lnTo>
                    <a:pt x="390" y="75"/>
                  </a:lnTo>
                  <a:lnTo>
                    <a:pt x="384" y="67"/>
                  </a:lnTo>
                  <a:lnTo>
                    <a:pt x="387" y="57"/>
                  </a:lnTo>
                  <a:lnTo>
                    <a:pt x="406" y="57"/>
                  </a:lnTo>
                  <a:lnTo>
                    <a:pt x="407" y="60"/>
                  </a:lnTo>
                  <a:lnTo>
                    <a:pt x="410" y="68"/>
                  </a:lnTo>
                  <a:lnTo>
                    <a:pt x="416" y="69"/>
                  </a:lnTo>
                  <a:lnTo>
                    <a:pt x="417" y="71"/>
                  </a:lnTo>
                  <a:lnTo>
                    <a:pt x="417" y="79"/>
                  </a:lnTo>
                  <a:close/>
                  <a:moveTo>
                    <a:pt x="433" y="39"/>
                  </a:moveTo>
                  <a:lnTo>
                    <a:pt x="422" y="42"/>
                  </a:lnTo>
                  <a:lnTo>
                    <a:pt x="414" y="38"/>
                  </a:lnTo>
                  <a:lnTo>
                    <a:pt x="410" y="35"/>
                  </a:lnTo>
                  <a:lnTo>
                    <a:pt x="413" y="31"/>
                  </a:lnTo>
                  <a:lnTo>
                    <a:pt x="416" y="28"/>
                  </a:lnTo>
                  <a:lnTo>
                    <a:pt x="417" y="26"/>
                  </a:lnTo>
                  <a:lnTo>
                    <a:pt x="424" y="26"/>
                  </a:lnTo>
                  <a:lnTo>
                    <a:pt x="429" y="26"/>
                  </a:lnTo>
                  <a:lnTo>
                    <a:pt x="433" y="39"/>
                  </a:lnTo>
                  <a:close/>
                  <a:moveTo>
                    <a:pt x="455" y="76"/>
                  </a:moveTo>
                  <a:lnTo>
                    <a:pt x="425" y="78"/>
                  </a:lnTo>
                  <a:lnTo>
                    <a:pt x="425" y="75"/>
                  </a:lnTo>
                  <a:lnTo>
                    <a:pt x="424" y="71"/>
                  </a:lnTo>
                  <a:lnTo>
                    <a:pt x="422" y="65"/>
                  </a:lnTo>
                  <a:lnTo>
                    <a:pt x="416" y="54"/>
                  </a:lnTo>
                  <a:lnTo>
                    <a:pt x="422" y="52"/>
                  </a:lnTo>
                  <a:lnTo>
                    <a:pt x="426" y="50"/>
                  </a:lnTo>
                  <a:lnTo>
                    <a:pt x="437" y="46"/>
                  </a:lnTo>
                  <a:lnTo>
                    <a:pt x="456" y="39"/>
                  </a:lnTo>
                  <a:lnTo>
                    <a:pt x="454" y="37"/>
                  </a:lnTo>
                  <a:lnTo>
                    <a:pt x="452" y="37"/>
                  </a:lnTo>
                  <a:lnTo>
                    <a:pt x="441" y="37"/>
                  </a:lnTo>
                  <a:lnTo>
                    <a:pt x="437" y="27"/>
                  </a:lnTo>
                  <a:lnTo>
                    <a:pt x="437" y="22"/>
                  </a:lnTo>
                  <a:lnTo>
                    <a:pt x="437" y="20"/>
                  </a:lnTo>
                  <a:lnTo>
                    <a:pt x="447" y="20"/>
                  </a:lnTo>
                  <a:lnTo>
                    <a:pt x="450" y="19"/>
                  </a:lnTo>
                  <a:lnTo>
                    <a:pt x="452" y="31"/>
                  </a:lnTo>
                  <a:lnTo>
                    <a:pt x="452" y="34"/>
                  </a:lnTo>
                  <a:lnTo>
                    <a:pt x="455" y="34"/>
                  </a:lnTo>
                  <a:lnTo>
                    <a:pt x="459" y="34"/>
                  </a:lnTo>
                  <a:lnTo>
                    <a:pt x="462" y="39"/>
                  </a:lnTo>
                  <a:lnTo>
                    <a:pt x="462" y="41"/>
                  </a:lnTo>
                  <a:lnTo>
                    <a:pt x="458" y="54"/>
                  </a:lnTo>
                  <a:lnTo>
                    <a:pt x="458" y="56"/>
                  </a:lnTo>
                  <a:lnTo>
                    <a:pt x="452" y="63"/>
                  </a:lnTo>
                  <a:lnTo>
                    <a:pt x="456" y="75"/>
                  </a:lnTo>
                  <a:lnTo>
                    <a:pt x="455" y="76"/>
                  </a:lnTo>
                  <a:close/>
                  <a:moveTo>
                    <a:pt x="380" y="28"/>
                  </a:moveTo>
                  <a:lnTo>
                    <a:pt x="368" y="37"/>
                  </a:lnTo>
                  <a:lnTo>
                    <a:pt x="354" y="34"/>
                  </a:lnTo>
                  <a:lnTo>
                    <a:pt x="349" y="27"/>
                  </a:lnTo>
                  <a:lnTo>
                    <a:pt x="332" y="20"/>
                  </a:lnTo>
                  <a:lnTo>
                    <a:pt x="331" y="20"/>
                  </a:lnTo>
                  <a:lnTo>
                    <a:pt x="336" y="8"/>
                  </a:lnTo>
                  <a:lnTo>
                    <a:pt x="345" y="4"/>
                  </a:lnTo>
                  <a:lnTo>
                    <a:pt x="373" y="0"/>
                  </a:lnTo>
                  <a:lnTo>
                    <a:pt x="380" y="28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5" name="Freeform 14"/>
            <p:cNvSpPr>
              <a:spLocks noEditPoints="1"/>
            </p:cNvSpPr>
            <p:nvPr/>
          </p:nvSpPr>
          <p:spPr bwMode="auto">
            <a:xfrm>
              <a:off x="2999" y="2082"/>
              <a:ext cx="743" cy="754"/>
            </a:xfrm>
            <a:custGeom>
              <a:avLst/>
              <a:gdLst>
                <a:gd name="T0" fmla="*/ 382 w 743"/>
                <a:gd name="T1" fmla="*/ 163 h 754"/>
                <a:gd name="T2" fmla="*/ 382 w 743"/>
                <a:gd name="T3" fmla="*/ 131 h 754"/>
                <a:gd name="T4" fmla="*/ 395 w 743"/>
                <a:gd name="T5" fmla="*/ 73 h 754"/>
                <a:gd name="T6" fmla="*/ 438 w 743"/>
                <a:gd name="T7" fmla="*/ 44 h 754"/>
                <a:gd name="T8" fmla="*/ 596 w 743"/>
                <a:gd name="T9" fmla="*/ 26 h 754"/>
                <a:gd name="T10" fmla="*/ 504 w 743"/>
                <a:gd name="T11" fmla="*/ 48 h 754"/>
                <a:gd name="T12" fmla="*/ 470 w 743"/>
                <a:gd name="T13" fmla="*/ 22 h 754"/>
                <a:gd name="T14" fmla="*/ 469 w 743"/>
                <a:gd name="T15" fmla="*/ 28 h 754"/>
                <a:gd name="T16" fmla="*/ 434 w 743"/>
                <a:gd name="T17" fmla="*/ 51 h 754"/>
                <a:gd name="T18" fmla="*/ 431 w 743"/>
                <a:gd name="T19" fmla="*/ 70 h 754"/>
                <a:gd name="T20" fmla="*/ 423 w 743"/>
                <a:gd name="T21" fmla="*/ 88 h 754"/>
                <a:gd name="T22" fmla="*/ 513 w 743"/>
                <a:gd name="T23" fmla="*/ 55 h 754"/>
                <a:gd name="T24" fmla="*/ 461 w 743"/>
                <a:gd name="T25" fmla="*/ 69 h 754"/>
                <a:gd name="T26" fmla="*/ 423 w 743"/>
                <a:gd name="T27" fmla="*/ 108 h 754"/>
                <a:gd name="T28" fmla="*/ 444 w 743"/>
                <a:gd name="T29" fmla="*/ 144 h 754"/>
                <a:gd name="T30" fmla="*/ 410 w 743"/>
                <a:gd name="T31" fmla="*/ 187 h 754"/>
                <a:gd name="T32" fmla="*/ 371 w 743"/>
                <a:gd name="T33" fmla="*/ 156 h 754"/>
                <a:gd name="T34" fmla="*/ 329 w 743"/>
                <a:gd name="T35" fmla="*/ 178 h 754"/>
                <a:gd name="T36" fmla="*/ 296 w 743"/>
                <a:gd name="T37" fmla="*/ 187 h 754"/>
                <a:gd name="T38" fmla="*/ 275 w 743"/>
                <a:gd name="T39" fmla="*/ 229 h 754"/>
                <a:gd name="T40" fmla="*/ 248 w 743"/>
                <a:gd name="T41" fmla="*/ 280 h 754"/>
                <a:gd name="T42" fmla="*/ 226 w 743"/>
                <a:gd name="T43" fmla="*/ 318 h 754"/>
                <a:gd name="T44" fmla="*/ 190 w 743"/>
                <a:gd name="T45" fmla="*/ 374 h 754"/>
                <a:gd name="T46" fmla="*/ 211 w 743"/>
                <a:gd name="T47" fmla="*/ 377 h 754"/>
                <a:gd name="T48" fmla="*/ 236 w 743"/>
                <a:gd name="T49" fmla="*/ 422 h 754"/>
                <a:gd name="T50" fmla="*/ 319 w 743"/>
                <a:gd name="T51" fmla="*/ 374 h 754"/>
                <a:gd name="T52" fmla="*/ 340 w 743"/>
                <a:gd name="T53" fmla="*/ 333 h 754"/>
                <a:gd name="T54" fmla="*/ 357 w 743"/>
                <a:gd name="T55" fmla="*/ 309 h 754"/>
                <a:gd name="T56" fmla="*/ 384 w 743"/>
                <a:gd name="T57" fmla="*/ 292 h 754"/>
                <a:gd name="T58" fmla="*/ 364 w 743"/>
                <a:gd name="T59" fmla="*/ 332 h 754"/>
                <a:gd name="T60" fmla="*/ 389 w 743"/>
                <a:gd name="T61" fmla="*/ 343 h 754"/>
                <a:gd name="T62" fmla="*/ 337 w 743"/>
                <a:gd name="T63" fmla="*/ 385 h 754"/>
                <a:gd name="T64" fmla="*/ 333 w 743"/>
                <a:gd name="T65" fmla="*/ 400 h 754"/>
                <a:gd name="T66" fmla="*/ 326 w 743"/>
                <a:gd name="T67" fmla="*/ 449 h 754"/>
                <a:gd name="T68" fmla="*/ 245 w 743"/>
                <a:gd name="T69" fmla="*/ 441 h 754"/>
                <a:gd name="T70" fmla="*/ 213 w 743"/>
                <a:gd name="T71" fmla="*/ 469 h 754"/>
                <a:gd name="T72" fmla="*/ 207 w 743"/>
                <a:gd name="T73" fmla="*/ 416 h 754"/>
                <a:gd name="T74" fmla="*/ 145 w 743"/>
                <a:gd name="T75" fmla="*/ 411 h 754"/>
                <a:gd name="T76" fmla="*/ 149 w 743"/>
                <a:gd name="T77" fmla="*/ 433 h 754"/>
                <a:gd name="T78" fmla="*/ 134 w 743"/>
                <a:gd name="T79" fmla="*/ 459 h 754"/>
                <a:gd name="T80" fmla="*/ 111 w 743"/>
                <a:gd name="T81" fmla="*/ 437 h 754"/>
                <a:gd name="T82" fmla="*/ 87 w 743"/>
                <a:gd name="T83" fmla="*/ 467 h 754"/>
                <a:gd name="T84" fmla="*/ 41 w 743"/>
                <a:gd name="T85" fmla="*/ 504 h 754"/>
                <a:gd name="T86" fmla="*/ 6 w 743"/>
                <a:gd name="T87" fmla="*/ 524 h 754"/>
                <a:gd name="T88" fmla="*/ 90 w 743"/>
                <a:gd name="T89" fmla="*/ 514 h 754"/>
                <a:gd name="T90" fmla="*/ 132 w 743"/>
                <a:gd name="T91" fmla="*/ 576 h 754"/>
                <a:gd name="T92" fmla="*/ 109 w 743"/>
                <a:gd name="T93" fmla="*/ 684 h 754"/>
                <a:gd name="T94" fmla="*/ 184 w 743"/>
                <a:gd name="T95" fmla="*/ 723 h 754"/>
                <a:gd name="T96" fmla="*/ 308 w 743"/>
                <a:gd name="T97" fmla="*/ 647 h 754"/>
                <a:gd name="T98" fmla="*/ 387 w 743"/>
                <a:gd name="T99" fmla="*/ 715 h 754"/>
                <a:gd name="T100" fmla="*/ 480 w 743"/>
                <a:gd name="T101" fmla="*/ 749 h 754"/>
                <a:gd name="T102" fmla="*/ 464 w 743"/>
                <a:gd name="T103" fmla="*/ 663 h 754"/>
                <a:gd name="T104" fmla="*/ 484 w 743"/>
                <a:gd name="T105" fmla="*/ 572 h 754"/>
                <a:gd name="T106" fmla="*/ 464 w 743"/>
                <a:gd name="T107" fmla="*/ 490 h 754"/>
                <a:gd name="T108" fmla="*/ 484 w 743"/>
                <a:gd name="T109" fmla="*/ 418 h 754"/>
                <a:gd name="T110" fmla="*/ 526 w 743"/>
                <a:gd name="T111" fmla="*/ 352 h 754"/>
                <a:gd name="T112" fmla="*/ 597 w 743"/>
                <a:gd name="T113" fmla="*/ 289 h 754"/>
                <a:gd name="T114" fmla="*/ 684 w 743"/>
                <a:gd name="T115" fmla="*/ 306 h 754"/>
                <a:gd name="T116" fmla="*/ 721 w 743"/>
                <a:gd name="T117" fmla="*/ 253 h 754"/>
                <a:gd name="T118" fmla="*/ 667 w 743"/>
                <a:gd name="T119" fmla="*/ 159 h 754"/>
                <a:gd name="T120" fmla="*/ 713 w 743"/>
                <a:gd name="T121" fmla="*/ 69 h 754"/>
                <a:gd name="T122" fmla="*/ 93 w 743"/>
                <a:gd name="T123" fmla="*/ 333 h 754"/>
                <a:gd name="T124" fmla="*/ 93 w 743"/>
                <a:gd name="T125" fmla="*/ 38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3" h="754">
                  <a:moveTo>
                    <a:pt x="457" y="13"/>
                  </a:moveTo>
                  <a:lnTo>
                    <a:pt x="443" y="7"/>
                  </a:lnTo>
                  <a:lnTo>
                    <a:pt x="431" y="13"/>
                  </a:lnTo>
                  <a:lnTo>
                    <a:pt x="425" y="24"/>
                  </a:lnTo>
                  <a:lnTo>
                    <a:pt x="431" y="28"/>
                  </a:lnTo>
                  <a:lnTo>
                    <a:pt x="457" y="13"/>
                  </a:lnTo>
                  <a:close/>
                  <a:moveTo>
                    <a:pt x="383" y="124"/>
                  </a:moveTo>
                  <a:lnTo>
                    <a:pt x="390" y="130"/>
                  </a:lnTo>
                  <a:lnTo>
                    <a:pt x="401" y="139"/>
                  </a:lnTo>
                  <a:lnTo>
                    <a:pt x="399" y="123"/>
                  </a:lnTo>
                  <a:lnTo>
                    <a:pt x="399" y="122"/>
                  </a:lnTo>
                  <a:lnTo>
                    <a:pt x="383" y="124"/>
                  </a:lnTo>
                  <a:close/>
                  <a:moveTo>
                    <a:pt x="380" y="150"/>
                  </a:moveTo>
                  <a:lnTo>
                    <a:pt x="379" y="152"/>
                  </a:lnTo>
                  <a:lnTo>
                    <a:pt x="382" y="163"/>
                  </a:lnTo>
                  <a:lnTo>
                    <a:pt x="387" y="161"/>
                  </a:lnTo>
                  <a:lnTo>
                    <a:pt x="393" y="160"/>
                  </a:lnTo>
                  <a:lnTo>
                    <a:pt x="395" y="165"/>
                  </a:lnTo>
                  <a:lnTo>
                    <a:pt x="398" y="168"/>
                  </a:lnTo>
                  <a:lnTo>
                    <a:pt x="399" y="172"/>
                  </a:lnTo>
                  <a:lnTo>
                    <a:pt x="408" y="172"/>
                  </a:lnTo>
                  <a:lnTo>
                    <a:pt x="412" y="161"/>
                  </a:lnTo>
                  <a:lnTo>
                    <a:pt x="406" y="159"/>
                  </a:lnTo>
                  <a:lnTo>
                    <a:pt x="398" y="154"/>
                  </a:lnTo>
                  <a:lnTo>
                    <a:pt x="398" y="148"/>
                  </a:lnTo>
                  <a:lnTo>
                    <a:pt x="389" y="137"/>
                  </a:lnTo>
                  <a:lnTo>
                    <a:pt x="384" y="135"/>
                  </a:lnTo>
                  <a:lnTo>
                    <a:pt x="384" y="134"/>
                  </a:lnTo>
                  <a:lnTo>
                    <a:pt x="382" y="133"/>
                  </a:lnTo>
                  <a:lnTo>
                    <a:pt x="382" y="131"/>
                  </a:lnTo>
                  <a:lnTo>
                    <a:pt x="378" y="126"/>
                  </a:lnTo>
                  <a:lnTo>
                    <a:pt x="374" y="127"/>
                  </a:lnTo>
                  <a:lnTo>
                    <a:pt x="372" y="135"/>
                  </a:lnTo>
                  <a:lnTo>
                    <a:pt x="372" y="138"/>
                  </a:lnTo>
                  <a:lnTo>
                    <a:pt x="378" y="142"/>
                  </a:lnTo>
                  <a:lnTo>
                    <a:pt x="380" y="142"/>
                  </a:lnTo>
                  <a:lnTo>
                    <a:pt x="383" y="148"/>
                  </a:lnTo>
                  <a:lnTo>
                    <a:pt x="383" y="149"/>
                  </a:lnTo>
                  <a:lnTo>
                    <a:pt x="380" y="150"/>
                  </a:lnTo>
                  <a:close/>
                  <a:moveTo>
                    <a:pt x="363" y="69"/>
                  </a:moveTo>
                  <a:lnTo>
                    <a:pt x="371" y="64"/>
                  </a:lnTo>
                  <a:lnTo>
                    <a:pt x="372" y="69"/>
                  </a:lnTo>
                  <a:lnTo>
                    <a:pt x="374" y="73"/>
                  </a:lnTo>
                  <a:lnTo>
                    <a:pt x="384" y="79"/>
                  </a:lnTo>
                  <a:lnTo>
                    <a:pt x="395" y="73"/>
                  </a:lnTo>
                  <a:lnTo>
                    <a:pt x="398" y="69"/>
                  </a:lnTo>
                  <a:lnTo>
                    <a:pt x="399" y="67"/>
                  </a:lnTo>
                  <a:lnTo>
                    <a:pt x="399" y="63"/>
                  </a:lnTo>
                  <a:lnTo>
                    <a:pt x="383" y="41"/>
                  </a:lnTo>
                  <a:lnTo>
                    <a:pt x="380" y="39"/>
                  </a:lnTo>
                  <a:lnTo>
                    <a:pt x="353" y="55"/>
                  </a:lnTo>
                  <a:lnTo>
                    <a:pt x="352" y="49"/>
                  </a:lnTo>
                  <a:lnTo>
                    <a:pt x="341" y="56"/>
                  </a:lnTo>
                  <a:lnTo>
                    <a:pt x="340" y="69"/>
                  </a:lnTo>
                  <a:lnTo>
                    <a:pt x="340" y="73"/>
                  </a:lnTo>
                  <a:lnTo>
                    <a:pt x="338" y="74"/>
                  </a:lnTo>
                  <a:lnTo>
                    <a:pt x="353" y="75"/>
                  </a:lnTo>
                  <a:lnTo>
                    <a:pt x="363" y="69"/>
                  </a:lnTo>
                  <a:close/>
                  <a:moveTo>
                    <a:pt x="438" y="45"/>
                  </a:moveTo>
                  <a:lnTo>
                    <a:pt x="438" y="44"/>
                  </a:lnTo>
                  <a:lnTo>
                    <a:pt x="438" y="44"/>
                  </a:lnTo>
                  <a:lnTo>
                    <a:pt x="438" y="45"/>
                  </a:lnTo>
                  <a:close/>
                  <a:moveTo>
                    <a:pt x="727" y="11"/>
                  </a:moveTo>
                  <a:lnTo>
                    <a:pt x="714" y="17"/>
                  </a:lnTo>
                  <a:lnTo>
                    <a:pt x="709" y="14"/>
                  </a:lnTo>
                  <a:lnTo>
                    <a:pt x="671" y="19"/>
                  </a:lnTo>
                  <a:lnTo>
                    <a:pt x="667" y="19"/>
                  </a:lnTo>
                  <a:lnTo>
                    <a:pt x="654" y="17"/>
                  </a:lnTo>
                  <a:lnTo>
                    <a:pt x="641" y="21"/>
                  </a:lnTo>
                  <a:lnTo>
                    <a:pt x="638" y="21"/>
                  </a:lnTo>
                  <a:lnTo>
                    <a:pt x="634" y="19"/>
                  </a:lnTo>
                  <a:lnTo>
                    <a:pt x="620" y="18"/>
                  </a:lnTo>
                  <a:lnTo>
                    <a:pt x="607" y="17"/>
                  </a:lnTo>
                  <a:lnTo>
                    <a:pt x="603" y="25"/>
                  </a:lnTo>
                  <a:lnTo>
                    <a:pt x="596" y="26"/>
                  </a:lnTo>
                  <a:lnTo>
                    <a:pt x="592" y="36"/>
                  </a:lnTo>
                  <a:lnTo>
                    <a:pt x="585" y="37"/>
                  </a:lnTo>
                  <a:lnTo>
                    <a:pt x="589" y="45"/>
                  </a:lnTo>
                  <a:lnTo>
                    <a:pt x="588" y="49"/>
                  </a:lnTo>
                  <a:lnTo>
                    <a:pt x="581" y="51"/>
                  </a:lnTo>
                  <a:lnTo>
                    <a:pt x="570" y="52"/>
                  </a:lnTo>
                  <a:lnTo>
                    <a:pt x="568" y="60"/>
                  </a:lnTo>
                  <a:lnTo>
                    <a:pt x="563" y="56"/>
                  </a:lnTo>
                  <a:lnTo>
                    <a:pt x="552" y="59"/>
                  </a:lnTo>
                  <a:lnTo>
                    <a:pt x="548" y="48"/>
                  </a:lnTo>
                  <a:lnTo>
                    <a:pt x="540" y="49"/>
                  </a:lnTo>
                  <a:lnTo>
                    <a:pt x="528" y="45"/>
                  </a:lnTo>
                  <a:lnTo>
                    <a:pt x="514" y="52"/>
                  </a:lnTo>
                  <a:lnTo>
                    <a:pt x="513" y="54"/>
                  </a:lnTo>
                  <a:lnTo>
                    <a:pt x="504" y="48"/>
                  </a:lnTo>
                  <a:lnTo>
                    <a:pt x="504" y="44"/>
                  </a:lnTo>
                  <a:lnTo>
                    <a:pt x="503" y="43"/>
                  </a:lnTo>
                  <a:lnTo>
                    <a:pt x="503" y="40"/>
                  </a:lnTo>
                  <a:lnTo>
                    <a:pt x="500" y="37"/>
                  </a:lnTo>
                  <a:lnTo>
                    <a:pt x="498" y="39"/>
                  </a:lnTo>
                  <a:lnTo>
                    <a:pt x="498" y="43"/>
                  </a:lnTo>
                  <a:lnTo>
                    <a:pt x="492" y="41"/>
                  </a:lnTo>
                  <a:lnTo>
                    <a:pt x="488" y="37"/>
                  </a:lnTo>
                  <a:lnTo>
                    <a:pt x="489" y="25"/>
                  </a:lnTo>
                  <a:lnTo>
                    <a:pt x="489" y="24"/>
                  </a:lnTo>
                  <a:lnTo>
                    <a:pt x="488" y="24"/>
                  </a:lnTo>
                  <a:lnTo>
                    <a:pt x="483" y="22"/>
                  </a:lnTo>
                  <a:lnTo>
                    <a:pt x="479" y="21"/>
                  </a:lnTo>
                  <a:lnTo>
                    <a:pt x="476" y="22"/>
                  </a:lnTo>
                  <a:lnTo>
                    <a:pt x="470" y="22"/>
                  </a:lnTo>
                  <a:lnTo>
                    <a:pt x="480" y="10"/>
                  </a:lnTo>
                  <a:lnTo>
                    <a:pt x="479" y="2"/>
                  </a:lnTo>
                  <a:lnTo>
                    <a:pt x="479" y="0"/>
                  </a:lnTo>
                  <a:lnTo>
                    <a:pt x="477" y="0"/>
                  </a:lnTo>
                  <a:lnTo>
                    <a:pt x="476" y="2"/>
                  </a:lnTo>
                  <a:lnTo>
                    <a:pt x="473" y="4"/>
                  </a:lnTo>
                  <a:lnTo>
                    <a:pt x="462" y="17"/>
                  </a:lnTo>
                  <a:lnTo>
                    <a:pt x="457" y="25"/>
                  </a:lnTo>
                  <a:lnTo>
                    <a:pt x="455" y="29"/>
                  </a:lnTo>
                  <a:lnTo>
                    <a:pt x="454" y="29"/>
                  </a:lnTo>
                  <a:lnTo>
                    <a:pt x="454" y="32"/>
                  </a:lnTo>
                  <a:lnTo>
                    <a:pt x="457" y="34"/>
                  </a:lnTo>
                  <a:lnTo>
                    <a:pt x="462" y="30"/>
                  </a:lnTo>
                  <a:lnTo>
                    <a:pt x="468" y="28"/>
                  </a:lnTo>
                  <a:lnTo>
                    <a:pt x="469" y="28"/>
                  </a:lnTo>
                  <a:lnTo>
                    <a:pt x="470" y="30"/>
                  </a:lnTo>
                  <a:lnTo>
                    <a:pt x="465" y="34"/>
                  </a:lnTo>
                  <a:lnTo>
                    <a:pt x="462" y="37"/>
                  </a:lnTo>
                  <a:lnTo>
                    <a:pt x="458" y="40"/>
                  </a:lnTo>
                  <a:lnTo>
                    <a:pt x="449" y="36"/>
                  </a:lnTo>
                  <a:lnTo>
                    <a:pt x="447" y="34"/>
                  </a:lnTo>
                  <a:lnTo>
                    <a:pt x="444" y="36"/>
                  </a:lnTo>
                  <a:lnTo>
                    <a:pt x="442" y="39"/>
                  </a:lnTo>
                  <a:lnTo>
                    <a:pt x="439" y="41"/>
                  </a:lnTo>
                  <a:lnTo>
                    <a:pt x="438" y="44"/>
                  </a:lnTo>
                  <a:lnTo>
                    <a:pt x="447" y="44"/>
                  </a:lnTo>
                  <a:lnTo>
                    <a:pt x="455" y="45"/>
                  </a:lnTo>
                  <a:lnTo>
                    <a:pt x="447" y="52"/>
                  </a:lnTo>
                  <a:lnTo>
                    <a:pt x="442" y="51"/>
                  </a:lnTo>
                  <a:lnTo>
                    <a:pt x="434" y="51"/>
                  </a:lnTo>
                  <a:lnTo>
                    <a:pt x="432" y="52"/>
                  </a:lnTo>
                  <a:lnTo>
                    <a:pt x="427" y="54"/>
                  </a:lnTo>
                  <a:lnTo>
                    <a:pt x="428" y="55"/>
                  </a:lnTo>
                  <a:lnTo>
                    <a:pt x="431" y="60"/>
                  </a:lnTo>
                  <a:lnTo>
                    <a:pt x="425" y="62"/>
                  </a:lnTo>
                  <a:lnTo>
                    <a:pt x="421" y="58"/>
                  </a:lnTo>
                  <a:lnTo>
                    <a:pt x="420" y="56"/>
                  </a:lnTo>
                  <a:lnTo>
                    <a:pt x="413" y="59"/>
                  </a:lnTo>
                  <a:lnTo>
                    <a:pt x="405" y="69"/>
                  </a:lnTo>
                  <a:lnTo>
                    <a:pt x="404" y="69"/>
                  </a:lnTo>
                  <a:lnTo>
                    <a:pt x="401" y="74"/>
                  </a:lnTo>
                  <a:lnTo>
                    <a:pt x="404" y="74"/>
                  </a:lnTo>
                  <a:lnTo>
                    <a:pt x="413" y="71"/>
                  </a:lnTo>
                  <a:lnTo>
                    <a:pt x="423" y="70"/>
                  </a:lnTo>
                  <a:lnTo>
                    <a:pt x="431" y="70"/>
                  </a:lnTo>
                  <a:lnTo>
                    <a:pt x="421" y="74"/>
                  </a:lnTo>
                  <a:lnTo>
                    <a:pt x="404" y="79"/>
                  </a:lnTo>
                  <a:lnTo>
                    <a:pt x="401" y="81"/>
                  </a:lnTo>
                  <a:lnTo>
                    <a:pt x="397" y="88"/>
                  </a:lnTo>
                  <a:lnTo>
                    <a:pt x="412" y="89"/>
                  </a:lnTo>
                  <a:lnTo>
                    <a:pt x="412" y="94"/>
                  </a:lnTo>
                  <a:lnTo>
                    <a:pt x="395" y="101"/>
                  </a:lnTo>
                  <a:lnTo>
                    <a:pt x="389" y="105"/>
                  </a:lnTo>
                  <a:lnTo>
                    <a:pt x="397" y="107"/>
                  </a:lnTo>
                  <a:lnTo>
                    <a:pt x="398" y="105"/>
                  </a:lnTo>
                  <a:lnTo>
                    <a:pt x="412" y="101"/>
                  </a:lnTo>
                  <a:lnTo>
                    <a:pt x="417" y="94"/>
                  </a:lnTo>
                  <a:lnTo>
                    <a:pt x="420" y="89"/>
                  </a:lnTo>
                  <a:lnTo>
                    <a:pt x="421" y="88"/>
                  </a:lnTo>
                  <a:lnTo>
                    <a:pt x="423" y="88"/>
                  </a:lnTo>
                  <a:lnTo>
                    <a:pt x="432" y="85"/>
                  </a:lnTo>
                  <a:lnTo>
                    <a:pt x="439" y="81"/>
                  </a:lnTo>
                  <a:lnTo>
                    <a:pt x="440" y="73"/>
                  </a:lnTo>
                  <a:lnTo>
                    <a:pt x="446" y="69"/>
                  </a:lnTo>
                  <a:lnTo>
                    <a:pt x="447" y="69"/>
                  </a:lnTo>
                  <a:lnTo>
                    <a:pt x="454" y="64"/>
                  </a:lnTo>
                  <a:lnTo>
                    <a:pt x="461" y="62"/>
                  </a:lnTo>
                  <a:lnTo>
                    <a:pt x="468" y="59"/>
                  </a:lnTo>
                  <a:lnTo>
                    <a:pt x="477" y="56"/>
                  </a:lnTo>
                  <a:lnTo>
                    <a:pt x="481" y="55"/>
                  </a:lnTo>
                  <a:lnTo>
                    <a:pt x="489" y="51"/>
                  </a:lnTo>
                  <a:lnTo>
                    <a:pt x="496" y="49"/>
                  </a:lnTo>
                  <a:lnTo>
                    <a:pt x="504" y="55"/>
                  </a:lnTo>
                  <a:lnTo>
                    <a:pt x="507" y="56"/>
                  </a:lnTo>
                  <a:lnTo>
                    <a:pt x="513" y="55"/>
                  </a:lnTo>
                  <a:lnTo>
                    <a:pt x="519" y="59"/>
                  </a:lnTo>
                  <a:lnTo>
                    <a:pt x="526" y="64"/>
                  </a:lnTo>
                  <a:lnTo>
                    <a:pt x="526" y="66"/>
                  </a:lnTo>
                  <a:lnTo>
                    <a:pt x="525" y="69"/>
                  </a:lnTo>
                  <a:lnTo>
                    <a:pt x="523" y="69"/>
                  </a:lnTo>
                  <a:lnTo>
                    <a:pt x="518" y="64"/>
                  </a:lnTo>
                  <a:lnTo>
                    <a:pt x="514" y="62"/>
                  </a:lnTo>
                  <a:lnTo>
                    <a:pt x="507" y="60"/>
                  </a:lnTo>
                  <a:lnTo>
                    <a:pt x="502" y="58"/>
                  </a:lnTo>
                  <a:lnTo>
                    <a:pt x="496" y="56"/>
                  </a:lnTo>
                  <a:lnTo>
                    <a:pt x="489" y="56"/>
                  </a:lnTo>
                  <a:lnTo>
                    <a:pt x="485" y="59"/>
                  </a:lnTo>
                  <a:lnTo>
                    <a:pt x="477" y="60"/>
                  </a:lnTo>
                  <a:lnTo>
                    <a:pt x="473" y="63"/>
                  </a:lnTo>
                  <a:lnTo>
                    <a:pt x="461" y="69"/>
                  </a:lnTo>
                  <a:lnTo>
                    <a:pt x="455" y="71"/>
                  </a:lnTo>
                  <a:lnTo>
                    <a:pt x="449" y="78"/>
                  </a:lnTo>
                  <a:lnTo>
                    <a:pt x="451" y="84"/>
                  </a:lnTo>
                  <a:lnTo>
                    <a:pt x="442" y="85"/>
                  </a:lnTo>
                  <a:lnTo>
                    <a:pt x="451" y="90"/>
                  </a:lnTo>
                  <a:lnTo>
                    <a:pt x="464" y="92"/>
                  </a:lnTo>
                  <a:lnTo>
                    <a:pt x="461" y="96"/>
                  </a:lnTo>
                  <a:lnTo>
                    <a:pt x="451" y="99"/>
                  </a:lnTo>
                  <a:lnTo>
                    <a:pt x="442" y="100"/>
                  </a:lnTo>
                  <a:lnTo>
                    <a:pt x="436" y="100"/>
                  </a:lnTo>
                  <a:lnTo>
                    <a:pt x="436" y="104"/>
                  </a:lnTo>
                  <a:lnTo>
                    <a:pt x="435" y="107"/>
                  </a:lnTo>
                  <a:lnTo>
                    <a:pt x="434" y="105"/>
                  </a:lnTo>
                  <a:lnTo>
                    <a:pt x="428" y="104"/>
                  </a:lnTo>
                  <a:lnTo>
                    <a:pt x="423" y="108"/>
                  </a:lnTo>
                  <a:lnTo>
                    <a:pt x="414" y="114"/>
                  </a:lnTo>
                  <a:lnTo>
                    <a:pt x="413" y="116"/>
                  </a:lnTo>
                  <a:lnTo>
                    <a:pt x="413" y="118"/>
                  </a:lnTo>
                  <a:lnTo>
                    <a:pt x="412" y="126"/>
                  </a:lnTo>
                  <a:lnTo>
                    <a:pt x="410" y="131"/>
                  </a:lnTo>
                  <a:lnTo>
                    <a:pt x="406" y="145"/>
                  </a:lnTo>
                  <a:lnTo>
                    <a:pt x="404" y="152"/>
                  </a:lnTo>
                  <a:lnTo>
                    <a:pt x="412" y="157"/>
                  </a:lnTo>
                  <a:lnTo>
                    <a:pt x="414" y="154"/>
                  </a:lnTo>
                  <a:lnTo>
                    <a:pt x="416" y="154"/>
                  </a:lnTo>
                  <a:lnTo>
                    <a:pt x="427" y="148"/>
                  </a:lnTo>
                  <a:lnTo>
                    <a:pt x="434" y="142"/>
                  </a:lnTo>
                  <a:lnTo>
                    <a:pt x="438" y="148"/>
                  </a:lnTo>
                  <a:lnTo>
                    <a:pt x="442" y="145"/>
                  </a:lnTo>
                  <a:lnTo>
                    <a:pt x="444" y="144"/>
                  </a:lnTo>
                  <a:lnTo>
                    <a:pt x="446" y="146"/>
                  </a:lnTo>
                  <a:lnTo>
                    <a:pt x="446" y="149"/>
                  </a:lnTo>
                  <a:lnTo>
                    <a:pt x="443" y="153"/>
                  </a:lnTo>
                  <a:lnTo>
                    <a:pt x="429" y="159"/>
                  </a:lnTo>
                  <a:lnTo>
                    <a:pt x="423" y="164"/>
                  </a:lnTo>
                  <a:lnTo>
                    <a:pt x="416" y="167"/>
                  </a:lnTo>
                  <a:lnTo>
                    <a:pt x="416" y="178"/>
                  </a:lnTo>
                  <a:lnTo>
                    <a:pt x="423" y="176"/>
                  </a:lnTo>
                  <a:lnTo>
                    <a:pt x="429" y="174"/>
                  </a:lnTo>
                  <a:lnTo>
                    <a:pt x="431" y="176"/>
                  </a:lnTo>
                  <a:lnTo>
                    <a:pt x="434" y="179"/>
                  </a:lnTo>
                  <a:lnTo>
                    <a:pt x="427" y="183"/>
                  </a:lnTo>
                  <a:lnTo>
                    <a:pt x="423" y="184"/>
                  </a:lnTo>
                  <a:lnTo>
                    <a:pt x="416" y="187"/>
                  </a:lnTo>
                  <a:lnTo>
                    <a:pt x="410" y="187"/>
                  </a:lnTo>
                  <a:lnTo>
                    <a:pt x="406" y="195"/>
                  </a:lnTo>
                  <a:lnTo>
                    <a:pt x="404" y="198"/>
                  </a:lnTo>
                  <a:lnTo>
                    <a:pt x="398" y="205"/>
                  </a:lnTo>
                  <a:lnTo>
                    <a:pt x="393" y="210"/>
                  </a:lnTo>
                  <a:lnTo>
                    <a:pt x="390" y="214"/>
                  </a:lnTo>
                  <a:lnTo>
                    <a:pt x="384" y="214"/>
                  </a:lnTo>
                  <a:lnTo>
                    <a:pt x="393" y="197"/>
                  </a:lnTo>
                  <a:lnTo>
                    <a:pt x="397" y="190"/>
                  </a:lnTo>
                  <a:lnTo>
                    <a:pt x="398" y="187"/>
                  </a:lnTo>
                  <a:lnTo>
                    <a:pt x="397" y="186"/>
                  </a:lnTo>
                  <a:lnTo>
                    <a:pt x="395" y="182"/>
                  </a:lnTo>
                  <a:lnTo>
                    <a:pt x="380" y="183"/>
                  </a:lnTo>
                  <a:lnTo>
                    <a:pt x="382" y="174"/>
                  </a:lnTo>
                  <a:lnTo>
                    <a:pt x="371" y="163"/>
                  </a:lnTo>
                  <a:lnTo>
                    <a:pt x="371" y="156"/>
                  </a:lnTo>
                  <a:lnTo>
                    <a:pt x="372" y="150"/>
                  </a:lnTo>
                  <a:lnTo>
                    <a:pt x="364" y="142"/>
                  </a:lnTo>
                  <a:lnTo>
                    <a:pt x="360" y="138"/>
                  </a:lnTo>
                  <a:lnTo>
                    <a:pt x="353" y="144"/>
                  </a:lnTo>
                  <a:lnTo>
                    <a:pt x="359" y="150"/>
                  </a:lnTo>
                  <a:lnTo>
                    <a:pt x="360" y="159"/>
                  </a:lnTo>
                  <a:lnTo>
                    <a:pt x="359" y="167"/>
                  </a:lnTo>
                  <a:lnTo>
                    <a:pt x="352" y="164"/>
                  </a:lnTo>
                  <a:lnTo>
                    <a:pt x="350" y="165"/>
                  </a:lnTo>
                  <a:lnTo>
                    <a:pt x="348" y="165"/>
                  </a:lnTo>
                  <a:lnTo>
                    <a:pt x="341" y="164"/>
                  </a:lnTo>
                  <a:lnTo>
                    <a:pt x="344" y="174"/>
                  </a:lnTo>
                  <a:lnTo>
                    <a:pt x="338" y="174"/>
                  </a:lnTo>
                  <a:lnTo>
                    <a:pt x="329" y="171"/>
                  </a:lnTo>
                  <a:lnTo>
                    <a:pt x="329" y="178"/>
                  </a:lnTo>
                  <a:lnTo>
                    <a:pt x="338" y="182"/>
                  </a:lnTo>
                  <a:lnTo>
                    <a:pt x="340" y="184"/>
                  </a:lnTo>
                  <a:lnTo>
                    <a:pt x="341" y="190"/>
                  </a:lnTo>
                  <a:lnTo>
                    <a:pt x="342" y="194"/>
                  </a:lnTo>
                  <a:lnTo>
                    <a:pt x="337" y="198"/>
                  </a:lnTo>
                  <a:lnTo>
                    <a:pt x="330" y="194"/>
                  </a:lnTo>
                  <a:lnTo>
                    <a:pt x="330" y="193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08" y="179"/>
                  </a:lnTo>
                  <a:lnTo>
                    <a:pt x="312" y="186"/>
                  </a:lnTo>
                  <a:lnTo>
                    <a:pt x="311" y="187"/>
                  </a:lnTo>
                  <a:lnTo>
                    <a:pt x="308" y="186"/>
                  </a:lnTo>
                  <a:lnTo>
                    <a:pt x="305" y="182"/>
                  </a:lnTo>
                  <a:lnTo>
                    <a:pt x="296" y="187"/>
                  </a:lnTo>
                  <a:lnTo>
                    <a:pt x="303" y="193"/>
                  </a:lnTo>
                  <a:lnTo>
                    <a:pt x="308" y="191"/>
                  </a:lnTo>
                  <a:lnTo>
                    <a:pt x="310" y="191"/>
                  </a:lnTo>
                  <a:lnTo>
                    <a:pt x="318" y="204"/>
                  </a:lnTo>
                  <a:lnTo>
                    <a:pt x="312" y="208"/>
                  </a:lnTo>
                  <a:lnTo>
                    <a:pt x="304" y="198"/>
                  </a:lnTo>
                  <a:lnTo>
                    <a:pt x="304" y="199"/>
                  </a:lnTo>
                  <a:lnTo>
                    <a:pt x="299" y="204"/>
                  </a:lnTo>
                  <a:lnTo>
                    <a:pt x="303" y="214"/>
                  </a:lnTo>
                  <a:lnTo>
                    <a:pt x="300" y="217"/>
                  </a:lnTo>
                  <a:lnTo>
                    <a:pt x="292" y="223"/>
                  </a:lnTo>
                  <a:lnTo>
                    <a:pt x="288" y="220"/>
                  </a:lnTo>
                  <a:lnTo>
                    <a:pt x="286" y="219"/>
                  </a:lnTo>
                  <a:lnTo>
                    <a:pt x="286" y="220"/>
                  </a:lnTo>
                  <a:lnTo>
                    <a:pt x="275" y="229"/>
                  </a:lnTo>
                  <a:lnTo>
                    <a:pt x="280" y="236"/>
                  </a:lnTo>
                  <a:lnTo>
                    <a:pt x="278" y="239"/>
                  </a:lnTo>
                  <a:lnTo>
                    <a:pt x="267" y="242"/>
                  </a:lnTo>
                  <a:lnTo>
                    <a:pt x="266" y="253"/>
                  </a:lnTo>
                  <a:lnTo>
                    <a:pt x="256" y="257"/>
                  </a:lnTo>
                  <a:lnTo>
                    <a:pt x="260" y="262"/>
                  </a:lnTo>
                  <a:lnTo>
                    <a:pt x="266" y="266"/>
                  </a:lnTo>
                  <a:lnTo>
                    <a:pt x="259" y="269"/>
                  </a:lnTo>
                  <a:lnTo>
                    <a:pt x="255" y="272"/>
                  </a:lnTo>
                  <a:lnTo>
                    <a:pt x="251" y="265"/>
                  </a:lnTo>
                  <a:lnTo>
                    <a:pt x="245" y="262"/>
                  </a:lnTo>
                  <a:lnTo>
                    <a:pt x="247" y="272"/>
                  </a:lnTo>
                  <a:lnTo>
                    <a:pt x="250" y="277"/>
                  </a:lnTo>
                  <a:lnTo>
                    <a:pt x="250" y="279"/>
                  </a:lnTo>
                  <a:lnTo>
                    <a:pt x="248" y="280"/>
                  </a:lnTo>
                  <a:lnTo>
                    <a:pt x="247" y="283"/>
                  </a:lnTo>
                  <a:lnTo>
                    <a:pt x="240" y="289"/>
                  </a:lnTo>
                  <a:lnTo>
                    <a:pt x="235" y="300"/>
                  </a:lnTo>
                  <a:lnTo>
                    <a:pt x="240" y="299"/>
                  </a:lnTo>
                  <a:lnTo>
                    <a:pt x="251" y="295"/>
                  </a:lnTo>
                  <a:lnTo>
                    <a:pt x="252" y="304"/>
                  </a:lnTo>
                  <a:lnTo>
                    <a:pt x="260" y="303"/>
                  </a:lnTo>
                  <a:lnTo>
                    <a:pt x="262" y="306"/>
                  </a:lnTo>
                  <a:lnTo>
                    <a:pt x="266" y="317"/>
                  </a:lnTo>
                  <a:lnTo>
                    <a:pt x="260" y="317"/>
                  </a:lnTo>
                  <a:lnTo>
                    <a:pt x="255" y="310"/>
                  </a:lnTo>
                  <a:lnTo>
                    <a:pt x="243" y="318"/>
                  </a:lnTo>
                  <a:lnTo>
                    <a:pt x="233" y="321"/>
                  </a:lnTo>
                  <a:lnTo>
                    <a:pt x="232" y="321"/>
                  </a:lnTo>
                  <a:lnTo>
                    <a:pt x="226" y="318"/>
                  </a:lnTo>
                  <a:lnTo>
                    <a:pt x="218" y="318"/>
                  </a:lnTo>
                  <a:lnTo>
                    <a:pt x="218" y="322"/>
                  </a:lnTo>
                  <a:lnTo>
                    <a:pt x="221" y="326"/>
                  </a:lnTo>
                  <a:lnTo>
                    <a:pt x="220" y="330"/>
                  </a:lnTo>
                  <a:lnTo>
                    <a:pt x="213" y="334"/>
                  </a:lnTo>
                  <a:lnTo>
                    <a:pt x="210" y="334"/>
                  </a:lnTo>
                  <a:lnTo>
                    <a:pt x="203" y="336"/>
                  </a:lnTo>
                  <a:lnTo>
                    <a:pt x="191" y="337"/>
                  </a:lnTo>
                  <a:lnTo>
                    <a:pt x="183" y="349"/>
                  </a:lnTo>
                  <a:lnTo>
                    <a:pt x="202" y="349"/>
                  </a:lnTo>
                  <a:lnTo>
                    <a:pt x="206" y="351"/>
                  </a:lnTo>
                  <a:lnTo>
                    <a:pt x="196" y="354"/>
                  </a:lnTo>
                  <a:lnTo>
                    <a:pt x="181" y="358"/>
                  </a:lnTo>
                  <a:lnTo>
                    <a:pt x="180" y="377"/>
                  </a:lnTo>
                  <a:lnTo>
                    <a:pt x="190" y="374"/>
                  </a:lnTo>
                  <a:lnTo>
                    <a:pt x="195" y="367"/>
                  </a:lnTo>
                  <a:lnTo>
                    <a:pt x="202" y="367"/>
                  </a:lnTo>
                  <a:lnTo>
                    <a:pt x="210" y="364"/>
                  </a:lnTo>
                  <a:lnTo>
                    <a:pt x="214" y="363"/>
                  </a:lnTo>
                  <a:lnTo>
                    <a:pt x="224" y="358"/>
                  </a:lnTo>
                  <a:lnTo>
                    <a:pt x="235" y="352"/>
                  </a:lnTo>
                  <a:lnTo>
                    <a:pt x="247" y="351"/>
                  </a:lnTo>
                  <a:lnTo>
                    <a:pt x="245" y="352"/>
                  </a:lnTo>
                  <a:lnTo>
                    <a:pt x="241" y="354"/>
                  </a:lnTo>
                  <a:lnTo>
                    <a:pt x="239" y="359"/>
                  </a:lnTo>
                  <a:lnTo>
                    <a:pt x="240" y="363"/>
                  </a:lnTo>
                  <a:lnTo>
                    <a:pt x="230" y="367"/>
                  </a:lnTo>
                  <a:lnTo>
                    <a:pt x="229" y="367"/>
                  </a:lnTo>
                  <a:lnTo>
                    <a:pt x="216" y="370"/>
                  </a:lnTo>
                  <a:lnTo>
                    <a:pt x="211" y="377"/>
                  </a:lnTo>
                  <a:lnTo>
                    <a:pt x="213" y="379"/>
                  </a:lnTo>
                  <a:lnTo>
                    <a:pt x="214" y="384"/>
                  </a:lnTo>
                  <a:lnTo>
                    <a:pt x="211" y="384"/>
                  </a:lnTo>
                  <a:lnTo>
                    <a:pt x="210" y="385"/>
                  </a:lnTo>
                  <a:lnTo>
                    <a:pt x="211" y="389"/>
                  </a:lnTo>
                  <a:lnTo>
                    <a:pt x="214" y="396"/>
                  </a:lnTo>
                  <a:lnTo>
                    <a:pt x="221" y="396"/>
                  </a:lnTo>
                  <a:lnTo>
                    <a:pt x="221" y="399"/>
                  </a:lnTo>
                  <a:lnTo>
                    <a:pt x="218" y="403"/>
                  </a:lnTo>
                  <a:lnTo>
                    <a:pt x="218" y="408"/>
                  </a:lnTo>
                  <a:lnTo>
                    <a:pt x="220" y="409"/>
                  </a:lnTo>
                  <a:lnTo>
                    <a:pt x="220" y="416"/>
                  </a:lnTo>
                  <a:lnTo>
                    <a:pt x="222" y="419"/>
                  </a:lnTo>
                  <a:lnTo>
                    <a:pt x="226" y="422"/>
                  </a:lnTo>
                  <a:lnTo>
                    <a:pt x="236" y="422"/>
                  </a:lnTo>
                  <a:lnTo>
                    <a:pt x="237" y="423"/>
                  </a:lnTo>
                  <a:lnTo>
                    <a:pt x="247" y="418"/>
                  </a:lnTo>
                  <a:lnTo>
                    <a:pt x="247" y="416"/>
                  </a:lnTo>
                  <a:lnTo>
                    <a:pt x="255" y="412"/>
                  </a:lnTo>
                  <a:lnTo>
                    <a:pt x="255" y="411"/>
                  </a:lnTo>
                  <a:lnTo>
                    <a:pt x="270" y="407"/>
                  </a:lnTo>
                  <a:lnTo>
                    <a:pt x="281" y="403"/>
                  </a:lnTo>
                  <a:lnTo>
                    <a:pt x="286" y="399"/>
                  </a:lnTo>
                  <a:lnTo>
                    <a:pt x="293" y="393"/>
                  </a:lnTo>
                  <a:lnTo>
                    <a:pt x="296" y="390"/>
                  </a:lnTo>
                  <a:lnTo>
                    <a:pt x="299" y="389"/>
                  </a:lnTo>
                  <a:lnTo>
                    <a:pt x="305" y="384"/>
                  </a:lnTo>
                  <a:lnTo>
                    <a:pt x="312" y="378"/>
                  </a:lnTo>
                  <a:lnTo>
                    <a:pt x="314" y="378"/>
                  </a:lnTo>
                  <a:lnTo>
                    <a:pt x="319" y="374"/>
                  </a:lnTo>
                  <a:lnTo>
                    <a:pt x="329" y="371"/>
                  </a:lnTo>
                  <a:lnTo>
                    <a:pt x="333" y="370"/>
                  </a:lnTo>
                  <a:lnTo>
                    <a:pt x="340" y="366"/>
                  </a:lnTo>
                  <a:lnTo>
                    <a:pt x="342" y="359"/>
                  </a:lnTo>
                  <a:lnTo>
                    <a:pt x="346" y="351"/>
                  </a:lnTo>
                  <a:lnTo>
                    <a:pt x="348" y="349"/>
                  </a:lnTo>
                  <a:lnTo>
                    <a:pt x="352" y="344"/>
                  </a:lnTo>
                  <a:lnTo>
                    <a:pt x="352" y="343"/>
                  </a:lnTo>
                  <a:lnTo>
                    <a:pt x="353" y="337"/>
                  </a:lnTo>
                  <a:lnTo>
                    <a:pt x="355" y="328"/>
                  </a:lnTo>
                  <a:lnTo>
                    <a:pt x="350" y="324"/>
                  </a:lnTo>
                  <a:lnTo>
                    <a:pt x="346" y="326"/>
                  </a:lnTo>
                  <a:lnTo>
                    <a:pt x="345" y="328"/>
                  </a:lnTo>
                  <a:lnTo>
                    <a:pt x="344" y="330"/>
                  </a:lnTo>
                  <a:lnTo>
                    <a:pt x="340" y="333"/>
                  </a:lnTo>
                  <a:lnTo>
                    <a:pt x="330" y="336"/>
                  </a:lnTo>
                  <a:lnTo>
                    <a:pt x="322" y="340"/>
                  </a:lnTo>
                  <a:lnTo>
                    <a:pt x="315" y="343"/>
                  </a:lnTo>
                  <a:lnTo>
                    <a:pt x="312" y="344"/>
                  </a:lnTo>
                  <a:lnTo>
                    <a:pt x="310" y="345"/>
                  </a:lnTo>
                  <a:lnTo>
                    <a:pt x="305" y="345"/>
                  </a:lnTo>
                  <a:lnTo>
                    <a:pt x="305" y="344"/>
                  </a:lnTo>
                  <a:lnTo>
                    <a:pt x="307" y="341"/>
                  </a:lnTo>
                  <a:lnTo>
                    <a:pt x="312" y="337"/>
                  </a:lnTo>
                  <a:lnTo>
                    <a:pt x="322" y="332"/>
                  </a:lnTo>
                  <a:lnTo>
                    <a:pt x="329" y="330"/>
                  </a:lnTo>
                  <a:lnTo>
                    <a:pt x="335" y="326"/>
                  </a:lnTo>
                  <a:lnTo>
                    <a:pt x="344" y="319"/>
                  </a:lnTo>
                  <a:lnTo>
                    <a:pt x="350" y="315"/>
                  </a:lnTo>
                  <a:lnTo>
                    <a:pt x="357" y="309"/>
                  </a:lnTo>
                  <a:lnTo>
                    <a:pt x="365" y="303"/>
                  </a:lnTo>
                  <a:lnTo>
                    <a:pt x="369" y="300"/>
                  </a:lnTo>
                  <a:lnTo>
                    <a:pt x="376" y="295"/>
                  </a:lnTo>
                  <a:lnTo>
                    <a:pt x="376" y="291"/>
                  </a:lnTo>
                  <a:lnTo>
                    <a:pt x="378" y="283"/>
                  </a:lnTo>
                  <a:lnTo>
                    <a:pt x="380" y="279"/>
                  </a:lnTo>
                  <a:lnTo>
                    <a:pt x="390" y="273"/>
                  </a:lnTo>
                  <a:lnTo>
                    <a:pt x="391" y="272"/>
                  </a:lnTo>
                  <a:lnTo>
                    <a:pt x="395" y="270"/>
                  </a:lnTo>
                  <a:lnTo>
                    <a:pt x="397" y="272"/>
                  </a:lnTo>
                  <a:lnTo>
                    <a:pt x="401" y="276"/>
                  </a:lnTo>
                  <a:lnTo>
                    <a:pt x="395" y="280"/>
                  </a:lnTo>
                  <a:lnTo>
                    <a:pt x="393" y="281"/>
                  </a:lnTo>
                  <a:lnTo>
                    <a:pt x="384" y="285"/>
                  </a:lnTo>
                  <a:lnTo>
                    <a:pt x="384" y="292"/>
                  </a:lnTo>
                  <a:lnTo>
                    <a:pt x="395" y="292"/>
                  </a:lnTo>
                  <a:lnTo>
                    <a:pt x="404" y="295"/>
                  </a:lnTo>
                  <a:lnTo>
                    <a:pt x="408" y="295"/>
                  </a:lnTo>
                  <a:lnTo>
                    <a:pt x="410" y="296"/>
                  </a:lnTo>
                  <a:lnTo>
                    <a:pt x="413" y="298"/>
                  </a:lnTo>
                  <a:lnTo>
                    <a:pt x="412" y="300"/>
                  </a:lnTo>
                  <a:lnTo>
                    <a:pt x="410" y="302"/>
                  </a:lnTo>
                  <a:lnTo>
                    <a:pt x="401" y="306"/>
                  </a:lnTo>
                  <a:lnTo>
                    <a:pt x="399" y="306"/>
                  </a:lnTo>
                  <a:lnTo>
                    <a:pt x="394" y="307"/>
                  </a:lnTo>
                  <a:lnTo>
                    <a:pt x="390" y="307"/>
                  </a:lnTo>
                  <a:lnTo>
                    <a:pt x="384" y="311"/>
                  </a:lnTo>
                  <a:lnTo>
                    <a:pt x="372" y="319"/>
                  </a:lnTo>
                  <a:lnTo>
                    <a:pt x="364" y="326"/>
                  </a:lnTo>
                  <a:lnTo>
                    <a:pt x="364" y="332"/>
                  </a:lnTo>
                  <a:lnTo>
                    <a:pt x="365" y="336"/>
                  </a:lnTo>
                  <a:lnTo>
                    <a:pt x="365" y="340"/>
                  </a:lnTo>
                  <a:lnTo>
                    <a:pt x="374" y="340"/>
                  </a:lnTo>
                  <a:lnTo>
                    <a:pt x="378" y="334"/>
                  </a:lnTo>
                  <a:lnTo>
                    <a:pt x="386" y="333"/>
                  </a:lnTo>
                  <a:lnTo>
                    <a:pt x="387" y="330"/>
                  </a:lnTo>
                  <a:lnTo>
                    <a:pt x="387" y="328"/>
                  </a:lnTo>
                  <a:lnTo>
                    <a:pt x="390" y="319"/>
                  </a:lnTo>
                  <a:lnTo>
                    <a:pt x="394" y="317"/>
                  </a:lnTo>
                  <a:lnTo>
                    <a:pt x="399" y="317"/>
                  </a:lnTo>
                  <a:lnTo>
                    <a:pt x="399" y="326"/>
                  </a:lnTo>
                  <a:lnTo>
                    <a:pt x="397" y="332"/>
                  </a:lnTo>
                  <a:lnTo>
                    <a:pt x="395" y="334"/>
                  </a:lnTo>
                  <a:lnTo>
                    <a:pt x="387" y="339"/>
                  </a:lnTo>
                  <a:lnTo>
                    <a:pt x="389" y="343"/>
                  </a:lnTo>
                  <a:lnTo>
                    <a:pt x="394" y="344"/>
                  </a:lnTo>
                  <a:lnTo>
                    <a:pt x="401" y="344"/>
                  </a:lnTo>
                  <a:lnTo>
                    <a:pt x="402" y="347"/>
                  </a:lnTo>
                  <a:lnTo>
                    <a:pt x="402" y="349"/>
                  </a:lnTo>
                  <a:lnTo>
                    <a:pt x="404" y="354"/>
                  </a:lnTo>
                  <a:lnTo>
                    <a:pt x="399" y="359"/>
                  </a:lnTo>
                  <a:lnTo>
                    <a:pt x="387" y="363"/>
                  </a:lnTo>
                  <a:lnTo>
                    <a:pt x="379" y="364"/>
                  </a:lnTo>
                  <a:lnTo>
                    <a:pt x="376" y="370"/>
                  </a:lnTo>
                  <a:lnTo>
                    <a:pt x="368" y="378"/>
                  </a:lnTo>
                  <a:lnTo>
                    <a:pt x="367" y="378"/>
                  </a:lnTo>
                  <a:lnTo>
                    <a:pt x="357" y="377"/>
                  </a:lnTo>
                  <a:lnTo>
                    <a:pt x="346" y="377"/>
                  </a:lnTo>
                  <a:lnTo>
                    <a:pt x="344" y="379"/>
                  </a:lnTo>
                  <a:lnTo>
                    <a:pt x="337" y="385"/>
                  </a:lnTo>
                  <a:lnTo>
                    <a:pt x="334" y="386"/>
                  </a:lnTo>
                  <a:lnTo>
                    <a:pt x="331" y="392"/>
                  </a:lnTo>
                  <a:lnTo>
                    <a:pt x="331" y="393"/>
                  </a:lnTo>
                  <a:lnTo>
                    <a:pt x="323" y="394"/>
                  </a:lnTo>
                  <a:lnTo>
                    <a:pt x="319" y="397"/>
                  </a:lnTo>
                  <a:lnTo>
                    <a:pt x="312" y="400"/>
                  </a:lnTo>
                  <a:lnTo>
                    <a:pt x="310" y="403"/>
                  </a:lnTo>
                  <a:lnTo>
                    <a:pt x="310" y="404"/>
                  </a:lnTo>
                  <a:lnTo>
                    <a:pt x="303" y="409"/>
                  </a:lnTo>
                  <a:lnTo>
                    <a:pt x="304" y="414"/>
                  </a:lnTo>
                  <a:lnTo>
                    <a:pt x="310" y="415"/>
                  </a:lnTo>
                  <a:lnTo>
                    <a:pt x="315" y="411"/>
                  </a:lnTo>
                  <a:lnTo>
                    <a:pt x="320" y="408"/>
                  </a:lnTo>
                  <a:lnTo>
                    <a:pt x="327" y="404"/>
                  </a:lnTo>
                  <a:lnTo>
                    <a:pt x="333" y="400"/>
                  </a:lnTo>
                  <a:lnTo>
                    <a:pt x="334" y="400"/>
                  </a:lnTo>
                  <a:lnTo>
                    <a:pt x="337" y="401"/>
                  </a:lnTo>
                  <a:lnTo>
                    <a:pt x="340" y="401"/>
                  </a:lnTo>
                  <a:lnTo>
                    <a:pt x="340" y="408"/>
                  </a:lnTo>
                  <a:lnTo>
                    <a:pt x="337" y="414"/>
                  </a:lnTo>
                  <a:lnTo>
                    <a:pt x="335" y="415"/>
                  </a:lnTo>
                  <a:lnTo>
                    <a:pt x="333" y="416"/>
                  </a:lnTo>
                  <a:lnTo>
                    <a:pt x="326" y="418"/>
                  </a:lnTo>
                  <a:lnTo>
                    <a:pt x="318" y="423"/>
                  </a:lnTo>
                  <a:lnTo>
                    <a:pt x="318" y="431"/>
                  </a:lnTo>
                  <a:lnTo>
                    <a:pt x="323" y="435"/>
                  </a:lnTo>
                  <a:lnTo>
                    <a:pt x="337" y="439"/>
                  </a:lnTo>
                  <a:lnTo>
                    <a:pt x="334" y="445"/>
                  </a:lnTo>
                  <a:lnTo>
                    <a:pt x="331" y="446"/>
                  </a:lnTo>
                  <a:lnTo>
                    <a:pt x="326" y="449"/>
                  </a:lnTo>
                  <a:lnTo>
                    <a:pt x="318" y="449"/>
                  </a:lnTo>
                  <a:lnTo>
                    <a:pt x="315" y="449"/>
                  </a:lnTo>
                  <a:lnTo>
                    <a:pt x="312" y="448"/>
                  </a:lnTo>
                  <a:lnTo>
                    <a:pt x="300" y="445"/>
                  </a:lnTo>
                  <a:lnTo>
                    <a:pt x="295" y="446"/>
                  </a:lnTo>
                  <a:lnTo>
                    <a:pt x="289" y="448"/>
                  </a:lnTo>
                  <a:lnTo>
                    <a:pt x="285" y="442"/>
                  </a:lnTo>
                  <a:lnTo>
                    <a:pt x="280" y="439"/>
                  </a:lnTo>
                  <a:lnTo>
                    <a:pt x="275" y="444"/>
                  </a:lnTo>
                  <a:lnTo>
                    <a:pt x="267" y="445"/>
                  </a:lnTo>
                  <a:lnTo>
                    <a:pt x="267" y="444"/>
                  </a:lnTo>
                  <a:lnTo>
                    <a:pt x="263" y="441"/>
                  </a:lnTo>
                  <a:lnTo>
                    <a:pt x="256" y="437"/>
                  </a:lnTo>
                  <a:lnTo>
                    <a:pt x="254" y="438"/>
                  </a:lnTo>
                  <a:lnTo>
                    <a:pt x="245" y="441"/>
                  </a:lnTo>
                  <a:lnTo>
                    <a:pt x="244" y="441"/>
                  </a:lnTo>
                  <a:lnTo>
                    <a:pt x="235" y="446"/>
                  </a:lnTo>
                  <a:lnTo>
                    <a:pt x="233" y="454"/>
                  </a:lnTo>
                  <a:lnTo>
                    <a:pt x="239" y="464"/>
                  </a:lnTo>
                  <a:lnTo>
                    <a:pt x="247" y="465"/>
                  </a:lnTo>
                  <a:lnTo>
                    <a:pt x="251" y="467"/>
                  </a:lnTo>
                  <a:lnTo>
                    <a:pt x="254" y="468"/>
                  </a:lnTo>
                  <a:lnTo>
                    <a:pt x="248" y="472"/>
                  </a:lnTo>
                  <a:lnTo>
                    <a:pt x="247" y="472"/>
                  </a:lnTo>
                  <a:lnTo>
                    <a:pt x="240" y="474"/>
                  </a:lnTo>
                  <a:lnTo>
                    <a:pt x="233" y="469"/>
                  </a:lnTo>
                  <a:lnTo>
                    <a:pt x="229" y="465"/>
                  </a:lnTo>
                  <a:lnTo>
                    <a:pt x="228" y="464"/>
                  </a:lnTo>
                  <a:lnTo>
                    <a:pt x="220" y="465"/>
                  </a:lnTo>
                  <a:lnTo>
                    <a:pt x="213" y="469"/>
                  </a:lnTo>
                  <a:lnTo>
                    <a:pt x="211" y="471"/>
                  </a:lnTo>
                  <a:lnTo>
                    <a:pt x="207" y="474"/>
                  </a:lnTo>
                  <a:lnTo>
                    <a:pt x="205" y="476"/>
                  </a:lnTo>
                  <a:lnTo>
                    <a:pt x="203" y="472"/>
                  </a:lnTo>
                  <a:lnTo>
                    <a:pt x="202" y="469"/>
                  </a:lnTo>
                  <a:lnTo>
                    <a:pt x="207" y="464"/>
                  </a:lnTo>
                  <a:lnTo>
                    <a:pt x="214" y="457"/>
                  </a:lnTo>
                  <a:lnTo>
                    <a:pt x="217" y="446"/>
                  </a:lnTo>
                  <a:lnTo>
                    <a:pt x="220" y="441"/>
                  </a:lnTo>
                  <a:lnTo>
                    <a:pt x="220" y="438"/>
                  </a:lnTo>
                  <a:lnTo>
                    <a:pt x="218" y="437"/>
                  </a:lnTo>
                  <a:lnTo>
                    <a:pt x="211" y="426"/>
                  </a:lnTo>
                  <a:lnTo>
                    <a:pt x="210" y="422"/>
                  </a:lnTo>
                  <a:lnTo>
                    <a:pt x="207" y="416"/>
                  </a:lnTo>
                  <a:lnTo>
                    <a:pt x="207" y="416"/>
                  </a:lnTo>
                  <a:lnTo>
                    <a:pt x="206" y="411"/>
                  </a:lnTo>
                  <a:lnTo>
                    <a:pt x="203" y="404"/>
                  </a:lnTo>
                  <a:lnTo>
                    <a:pt x="202" y="394"/>
                  </a:lnTo>
                  <a:lnTo>
                    <a:pt x="202" y="386"/>
                  </a:lnTo>
                  <a:lnTo>
                    <a:pt x="198" y="382"/>
                  </a:lnTo>
                  <a:lnTo>
                    <a:pt x="191" y="385"/>
                  </a:lnTo>
                  <a:lnTo>
                    <a:pt x="181" y="386"/>
                  </a:lnTo>
                  <a:lnTo>
                    <a:pt x="176" y="393"/>
                  </a:lnTo>
                  <a:lnTo>
                    <a:pt x="179" y="400"/>
                  </a:lnTo>
                  <a:lnTo>
                    <a:pt x="176" y="400"/>
                  </a:lnTo>
                  <a:lnTo>
                    <a:pt x="166" y="401"/>
                  </a:lnTo>
                  <a:lnTo>
                    <a:pt x="160" y="409"/>
                  </a:lnTo>
                  <a:lnTo>
                    <a:pt x="156" y="401"/>
                  </a:lnTo>
                  <a:lnTo>
                    <a:pt x="149" y="408"/>
                  </a:lnTo>
                  <a:lnTo>
                    <a:pt x="145" y="411"/>
                  </a:lnTo>
                  <a:lnTo>
                    <a:pt x="139" y="415"/>
                  </a:lnTo>
                  <a:lnTo>
                    <a:pt x="136" y="414"/>
                  </a:lnTo>
                  <a:lnTo>
                    <a:pt x="134" y="412"/>
                  </a:lnTo>
                  <a:lnTo>
                    <a:pt x="127" y="416"/>
                  </a:lnTo>
                  <a:lnTo>
                    <a:pt x="128" y="422"/>
                  </a:lnTo>
                  <a:lnTo>
                    <a:pt x="132" y="427"/>
                  </a:lnTo>
                  <a:lnTo>
                    <a:pt x="135" y="427"/>
                  </a:lnTo>
                  <a:lnTo>
                    <a:pt x="143" y="426"/>
                  </a:lnTo>
                  <a:lnTo>
                    <a:pt x="146" y="420"/>
                  </a:lnTo>
                  <a:lnTo>
                    <a:pt x="157" y="423"/>
                  </a:lnTo>
                  <a:lnTo>
                    <a:pt x="168" y="423"/>
                  </a:lnTo>
                  <a:lnTo>
                    <a:pt x="169" y="427"/>
                  </a:lnTo>
                  <a:lnTo>
                    <a:pt x="164" y="430"/>
                  </a:lnTo>
                  <a:lnTo>
                    <a:pt x="158" y="431"/>
                  </a:lnTo>
                  <a:lnTo>
                    <a:pt x="149" y="433"/>
                  </a:lnTo>
                  <a:lnTo>
                    <a:pt x="138" y="433"/>
                  </a:lnTo>
                  <a:lnTo>
                    <a:pt x="135" y="434"/>
                  </a:lnTo>
                  <a:lnTo>
                    <a:pt x="130" y="438"/>
                  </a:lnTo>
                  <a:lnTo>
                    <a:pt x="131" y="444"/>
                  </a:lnTo>
                  <a:lnTo>
                    <a:pt x="132" y="446"/>
                  </a:lnTo>
                  <a:lnTo>
                    <a:pt x="138" y="449"/>
                  </a:lnTo>
                  <a:lnTo>
                    <a:pt x="147" y="449"/>
                  </a:lnTo>
                  <a:lnTo>
                    <a:pt x="157" y="448"/>
                  </a:lnTo>
                  <a:lnTo>
                    <a:pt x="161" y="448"/>
                  </a:lnTo>
                  <a:lnTo>
                    <a:pt x="168" y="446"/>
                  </a:lnTo>
                  <a:lnTo>
                    <a:pt x="166" y="448"/>
                  </a:lnTo>
                  <a:lnTo>
                    <a:pt x="162" y="450"/>
                  </a:lnTo>
                  <a:lnTo>
                    <a:pt x="156" y="452"/>
                  </a:lnTo>
                  <a:lnTo>
                    <a:pt x="145" y="456"/>
                  </a:lnTo>
                  <a:lnTo>
                    <a:pt x="134" y="459"/>
                  </a:lnTo>
                  <a:lnTo>
                    <a:pt x="132" y="459"/>
                  </a:lnTo>
                  <a:lnTo>
                    <a:pt x="123" y="465"/>
                  </a:lnTo>
                  <a:lnTo>
                    <a:pt x="116" y="474"/>
                  </a:lnTo>
                  <a:lnTo>
                    <a:pt x="116" y="467"/>
                  </a:lnTo>
                  <a:lnTo>
                    <a:pt x="117" y="460"/>
                  </a:lnTo>
                  <a:lnTo>
                    <a:pt x="119" y="456"/>
                  </a:lnTo>
                  <a:lnTo>
                    <a:pt x="120" y="454"/>
                  </a:lnTo>
                  <a:lnTo>
                    <a:pt x="123" y="446"/>
                  </a:lnTo>
                  <a:lnTo>
                    <a:pt x="121" y="438"/>
                  </a:lnTo>
                  <a:lnTo>
                    <a:pt x="121" y="437"/>
                  </a:lnTo>
                  <a:lnTo>
                    <a:pt x="116" y="429"/>
                  </a:lnTo>
                  <a:lnTo>
                    <a:pt x="116" y="429"/>
                  </a:lnTo>
                  <a:lnTo>
                    <a:pt x="112" y="427"/>
                  </a:lnTo>
                  <a:lnTo>
                    <a:pt x="109" y="427"/>
                  </a:lnTo>
                  <a:lnTo>
                    <a:pt x="111" y="437"/>
                  </a:lnTo>
                  <a:lnTo>
                    <a:pt x="106" y="437"/>
                  </a:lnTo>
                  <a:lnTo>
                    <a:pt x="102" y="435"/>
                  </a:lnTo>
                  <a:lnTo>
                    <a:pt x="98" y="439"/>
                  </a:lnTo>
                  <a:lnTo>
                    <a:pt x="93" y="437"/>
                  </a:lnTo>
                  <a:lnTo>
                    <a:pt x="91" y="437"/>
                  </a:lnTo>
                  <a:lnTo>
                    <a:pt x="82" y="430"/>
                  </a:lnTo>
                  <a:lnTo>
                    <a:pt x="81" y="430"/>
                  </a:lnTo>
                  <a:lnTo>
                    <a:pt x="83" y="442"/>
                  </a:lnTo>
                  <a:lnTo>
                    <a:pt x="83" y="445"/>
                  </a:lnTo>
                  <a:lnTo>
                    <a:pt x="85" y="446"/>
                  </a:lnTo>
                  <a:lnTo>
                    <a:pt x="90" y="446"/>
                  </a:lnTo>
                  <a:lnTo>
                    <a:pt x="93" y="450"/>
                  </a:lnTo>
                  <a:lnTo>
                    <a:pt x="93" y="452"/>
                  </a:lnTo>
                  <a:lnTo>
                    <a:pt x="89" y="465"/>
                  </a:lnTo>
                  <a:lnTo>
                    <a:pt x="87" y="467"/>
                  </a:lnTo>
                  <a:lnTo>
                    <a:pt x="83" y="474"/>
                  </a:lnTo>
                  <a:lnTo>
                    <a:pt x="86" y="486"/>
                  </a:lnTo>
                  <a:lnTo>
                    <a:pt x="85" y="487"/>
                  </a:lnTo>
                  <a:lnTo>
                    <a:pt x="94" y="486"/>
                  </a:lnTo>
                  <a:lnTo>
                    <a:pt x="98" y="487"/>
                  </a:lnTo>
                  <a:lnTo>
                    <a:pt x="100" y="489"/>
                  </a:lnTo>
                  <a:lnTo>
                    <a:pt x="97" y="491"/>
                  </a:lnTo>
                  <a:lnTo>
                    <a:pt x="83" y="494"/>
                  </a:lnTo>
                  <a:lnTo>
                    <a:pt x="75" y="495"/>
                  </a:lnTo>
                  <a:lnTo>
                    <a:pt x="57" y="497"/>
                  </a:lnTo>
                  <a:lnTo>
                    <a:pt x="51" y="499"/>
                  </a:lnTo>
                  <a:lnTo>
                    <a:pt x="51" y="501"/>
                  </a:lnTo>
                  <a:lnTo>
                    <a:pt x="55" y="510"/>
                  </a:lnTo>
                  <a:lnTo>
                    <a:pt x="51" y="513"/>
                  </a:lnTo>
                  <a:lnTo>
                    <a:pt x="41" y="504"/>
                  </a:lnTo>
                  <a:lnTo>
                    <a:pt x="36" y="504"/>
                  </a:lnTo>
                  <a:lnTo>
                    <a:pt x="27" y="502"/>
                  </a:lnTo>
                  <a:lnTo>
                    <a:pt x="25" y="501"/>
                  </a:lnTo>
                  <a:lnTo>
                    <a:pt x="22" y="498"/>
                  </a:lnTo>
                  <a:lnTo>
                    <a:pt x="21" y="499"/>
                  </a:lnTo>
                  <a:lnTo>
                    <a:pt x="12" y="499"/>
                  </a:lnTo>
                  <a:lnTo>
                    <a:pt x="14" y="505"/>
                  </a:lnTo>
                  <a:lnTo>
                    <a:pt x="14" y="510"/>
                  </a:lnTo>
                  <a:lnTo>
                    <a:pt x="7" y="504"/>
                  </a:lnTo>
                  <a:lnTo>
                    <a:pt x="0" y="502"/>
                  </a:lnTo>
                  <a:lnTo>
                    <a:pt x="2" y="509"/>
                  </a:lnTo>
                  <a:lnTo>
                    <a:pt x="6" y="516"/>
                  </a:lnTo>
                  <a:lnTo>
                    <a:pt x="7" y="517"/>
                  </a:lnTo>
                  <a:lnTo>
                    <a:pt x="6" y="520"/>
                  </a:lnTo>
                  <a:lnTo>
                    <a:pt x="6" y="524"/>
                  </a:lnTo>
                  <a:lnTo>
                    <a:pt x="11" y="531"/>
                  </a:lnTo>
                  <a:lnTo>
                    <a:pt x="18" y="525"/>
                  </a:lnTo>
                  <a:lnTo>
                    <a:pt x="19" y="528"/>
                  </a:lnTo>
                  <a:lnTo>
                    <a:pt x="26" y="524"/>
                  </a:lnTo>
                  <a:lnTo>
                    <a:pt x="27" y="523"/>
                  </a:lnTo>
                  <a:lnTo>
                    <a:pt x="30" y="525"/>
                  </a:lnTo>
                  <a:lnTo>
                    <a:pt x="32" y="525"/>
                  </a:lnTo>
                  <a:lnTo>
                    <a:pt x="33" y="523"/>
                  </a:lnTo>
                  <a:lnTo>
                    <a:pt x="38" y="517"/>
                  </a:lnTo>
                  <a:lnTo>
                    <a:pt x="40" y="525"/>
                  </a:lnTo>
                  <a:lnTo>
                    <a:pt x="42" y="523"/>
                  </a:lnTo>
                  <a:lnTo>
                    <a:pt x="57" y="524"/>
                  </a:lnTo>
                  <a:lnTo>
                    <a:pt x="62" y="523"/>
                  </a:lnTo>
                  <a:lnTo>
                    <a:pt x="78" y="510"/>
                  </a:lnTo>
                  <a:lnTo>
                    <a:pt x="90" y="514"/>
                  </a:lnTo>
                  <a:lnTo>
                    <a:pt x="97" y="510"/>
                  </a:lnTo>
                  <a:lnTo>
                    <a:pt x="98" y="514"/>
                  </a:lnTo>
                  <a:lnTo>
                    <a:pt x="98" y="519"/>
                  </a:lnTo>
                  <a:lnTo>
                    <a:pt x="96" y="521"/>
                  </a:lnTo>
                  <a:lnTo>
                    <a:pt x="96" y="527"/>
                  </a:lnTo>
                  <a:lnTo>
                    <a:pt x="109" y="524"/>
                  </a:lnTo>
                  <a:lnTo>
                    <a:pt x="111" y="540"/>
                  </a:lnTo>
                  <a:lnTo>
                    <a:pt x="116" y="544"/>
                  </a:lnTo>
                  <a:lnTo>
                    <a:pt x="115" y="549"/>
                  </a:lnTo>
                  <a:lnTo>
                    <a:pt x="117" y="550"/>
                  </a:lnTo>
                  <a:lnTo>
                    <a:pt x="111" y="554"/>
                  </a:lnTo>
                  <a:lnTo>
                    <a:pt x="111" y="566"/>
                  </a:lnTo>
                  <a:lnTo>
                    <a:pt x="116" y="570"/>
                  </a:lnTo>
                  <a:lnTo>
                    <a:pt x="127" y="569"/>
                  </a:lnTo>
                  <a:lnTo>
                    <a:pt x="132" y="576"/>
                  </a:lnTo>
                  <a:lnTo>
                    <a:pt x="130" y="583"/>
                  </a:lnTo>
                  <a:lnTo>
                    <a:pt x="134" y="587"/>
                  </a:lnTo>
                  <a:lnTo>
                    <a:pt x="132" y="600"/>
                  </a:lnTo>
                  <a:lnTo>
                    <a:pt x="135" y="604"/>
                  </a:lnTo>
                  <a:lnTo>
                    <a:pt x="109" y="613"/>
                  </a:lnTo>
                  <a:lnTo>
                    <a:pt x="106" y="611"/>
                  </a:lnTo>
                  <a:lnTo>
                    <a:pt x="101" y="610"/>
                  </a:lnTo>
                  <a:lnTo>
                    <a:pt x="81" y="621"/>
                  </a:lnTo>
                  <a:lnTo>
                    <a:pt x="104" y="658"/>
                  </a:lnTo>
                  <a:lnTo>
                    <a:pt x="105" y="660"/>
                  </a:lnTo>
                  <a:lnTo>
                    <a:pt x="115" y="660"/>
                  </a:lnTo>
                  <a:lnTo>
                    <a:pt x="116" y="666"/>
                  </a:lnTo>
                  <a:lnTo>
                    <a:pt x="111" y="675"/>
                  </a:lnTo>
                  <a:lnTo>
                    <a:pt x="109" y="681"/>
                  </a:lnTo>
                  <a:lnTo>
                    <a:pt x="109" y="684"/>
                  </a:lnTo>
                  <a:lnTo>
                    <a:pt x="106" y="699"/>
                  </a:lnTo>
                  <a:lnTo>
                    <a:pt x="89" y="711"/>
                  </a:lnTo>
                  <a:lnTo>
                    <a:pt x="106" y="720"/>
                  </a:lnTo>
                  <a:lnTo>
                    <a:pt x="108" y="722"/>
                  </a:lnTo>
                  <a:lnTo>
                    <a:pt x="131" y="734"/>
                  </a:lnTo>
                  <a:lnTo>
                    <a:pt x="134" y="735"/>
                  </a:lnTo>
                  <a:lnTo>
                    <a:pt x="139" y="738"/>
                  </a:lnTo>
                  <a:lnTo>
                    <a:pt x="147" y="744"/>
                  </a:lnTo>
                  <a:lnTo>
                    <a:pt x="149" y="744"/>
                  </a:lnTo>
                  <a:lnTo>
                    <a:pt x="151" y="746"/>
                  </a:lnTo>
                  <a:lnTo>
                    <a:pt x="153" y="748"/>
                  </a:lnTo>
                  <a:lnTo>
                    <a:pt x="177" y="742"/>
                  </a:lnTo>
                  <a:lnTo>
                    <a:pt x="186" y="731"/>
                  </a:lnTo>
                  <a:lnTo>
                    <a:pt x="181" y="727"/>
                  </a:lnTo>
                  <a:lnTo>
                    <a:pt x="184" y="723"/>
                  </a:lnTo>
                  <a:lnTo>
                    <a:pt x="191" y="729"/>
                  </a:lnTo>
                  <a:lnTo>
                    <a:pt x="196" y="726"/>
                  </a:lnTo>
                  <a:lnTo>
                    <a:pt x="199" y="714"/>
                  </a:lnTo>
                  <a:lnTo>
                    <a:pt x="217" y="708"/>
                  </a:lnTo>
                  <a:lnTo>
                    <a:pt x="210" y="673"/>
                  </a:lnTo>
                  <a:lnTo>
                    <a:pt x="214" y="666"/>
                  </a:lnTo>
                  <a:lnTo>
                    <a:pt x="217" y="658"/>
                  </a:lnTo>
                  <a:lnTo>
                    <a:pt x="225" y="645"/>
                  </a:lnTo>
                  <a:lnTo>
                    <a:pt x="228" y="641"/>
                  </a:lnTo>
                  <a:lnTo>
                    <a:pt x="228" y="640"/>
                  </a:lnTo>
                  <a:lnTo>
                    <a:pt x="250" y="640"/>
                  </a:lnTo>
                  <a:lnTo>
                    <a:pt x="282" y="649"/>
                  </a:lnTo>
                  <a:lnTo>
                    <a:pt x="292" y="647"/>
                  </a:lnTo>
                  <a:lnTo>
                    <a:pt x="300" y="656"/>
                  </a:lnTo>
                  <a:lnTo>
                    <a:pt x="308" y="647"/>
                  </a:lnTo>
                  <a:lnTo>
                    <a:pt x="323" y="644"/>
                  </a:lnTo>
                  <a:lnTo>
                    <a:pt x="345" y="654"/>
                  </a:lnTo>
                  <a:lnTo>
                    <a:pt x="346" y="655"/>
                  </a:lnTo>
                  <a:lnTo>
                    <a:pt x="350" y="659"/>
                  </a:lnTo>
                  <a:lnTo>
                    <a:pt x="352" y="663"/>
                  </a:lnTo>
                  <a:lnTo>
                    <a:pt x="355" y="675"/>
                  </a:lnTo>
                  <a:lnTo>
                    <a:pt x="355" y="678"/>
                  </a:lnTo>
                  <a:lnTo>
                    <a:pt x="360" y="679"/>
                  </a:lnTo>
                  <a:lnTo>
                    <a:pt x="361" y="689"/>
                  </a:lnTo>
                  <a:lnTo>
                    <a:pt x="364" y="692"/>
                  </a:lnTo>
                  <a:lnTo>
                    <a:pt x="368" y="693"/>
                  </a:lnTo>
                  <a:lnTo>
                    <a:pt x="371" y="694"/>
                  </a:lnTo>
                  <a:lnTo>
                    <a:pt x="371" y="696"/>
                  </a:lnTo>
                  <a:lnTo>
                    <a:pt x="382" y="709"/>
                  </a:lnTo>
                  <a:lnTo>
                    <a:pt x="387" y="715"/>
                  </a:lnTo>
                  <a:lnTo>
                    <a:pt x="395" y="735"/>
                  </a:lnTo>
                  <a:lnTo>
                    <a:pt x="402" y="734"/>
                  </a:lnTo>
                  <a:lnTo>
                    <a:pt x="409" y="733"/>
                  </a:lnTo>
                  <a:lnTo>
                    <a:pt x="410" y="733"/>
                  </a:lnTo>
                  <a:lnTo>
                    <a:pt x="412" y="741"/>
                  </a:lnTo>
                  <a:lnTo>
                    <a:pt x="414" y="742"/>
                  </a:lnTo>
                  <a:lnTo>
                    <a:pt x="416" y="741"/>
                  </a:lnTo>
                  <a:lnTo>
                    <a:pt x="421" y="733"/>
                  </a:lnTo>
                  <a:lnTo>
                    <a:pt x="431" y="735"/>
                  </a:lnTo>
                  <a:lnTo>
                    <a:pt x="439" y="738"/>
                  </a:lnTo>
                  <a:lnTo>
                    <a:pt x="446" y="741"/>
                  </a:lnTo>
                  <a:lnTo>
                    <a:pt x="447" y="742"/>
                  </a:lnTo>
                  <a:lnTo>
                    <a:pt x="455" y="744"/>
                  </a:lnTo>
                  <a:lnTo>
                    <a:pt x="466" y="754"/>
                  </a:lnTo>
                  <a:lnTo>
                    <a:pt x="480" y="749"/>
                  </a:lnTo>
                  <a:lnTo>
                    <a:pt x="480" y="745"/>
                  </a:lnTo>
                  <a:lnTo>
                    <a:pt x="477" y="739"/>
                  </a:lnTo>
                  <a:lnTo>
                    <a:pt x="477" y="737"/>
                  </a:lnTo>
                  <a:lnTo>
                    <a:pt x="476" y="731"/>
                  </a:lnTo>
                  <a:lnTo>
                    <a:pt x="474" y="722"/>
                  </a:lnTo>
                  <a:lnTo>
                    <a:pt x="472" y="715"/>
                  </a:lnTo>
                  <a:lnTo>
                    <a:pt x="469" y="707"/>
                  </a:lnTo>
                  <a:lnTo>
                    <a:pt x="465" y="693"/>
                  </a:lnTo>
                  <a:lnTo>
                    <a:pt x="464" y="686"/>
                  </a:lnTo>
                  <a:lnTo>
                    <a:pt x="461" y="678"/>
                  </a:lnTo>
                  <a:lnTo>
                    <a:pt x="459" y="674"/>
                  </a:lnTo>
                  <a:lnTo>
                    <a:pt x="461" y="670"/>
                  </a:lnTo>
                  <a:lnTo>
                    <a:pt x="462" y="667"/>
                  </a:lnTo>
                  <a:lnTo>
                    <a:pt x="462" y="666"/>
                  </a:lnTo>
                  <a:lnTo>
                    <a:pt x="464" y="663"/>
                  </a:lnTo>
                  <a:lnTo>
                    <a:pt x="465" y="658"/>
                  </a:lnTo>
                  <a:lnTo>
                    <a:pt x="466" y="655"/>
                  </a:lnTo>
                  <a:lnTo>
                    <a:pt x="468" y="648"/>
                  </a:lnTo>
                  <a:lnTo>
                    <a:pt x="469" y="647"/>
                  </a:lnTo>
                  <a:lnTo>
                    <a:pt x="472" y="639"/>
                  </a:lnTo>
                  <a:lnTo>
                    <a:pt x="470" y="625"/>
                  </a:lnTo>
                  <a:lnTo>
                    <a:pt x="469" y="615"/>
                  </a:lnTo>
                  <a:lnTo>
                    <a:pt x="468" y="613"/>
                  </a:lnTo>
                  <a:lnTo>
                    <a:pt x="468" y="609"/>
                  </a:lnTo>
                  <a:lnTo>
                    <a:pt x="466" y="598"/>
                  </a:lnTo>
                  <a:lnTo>
                    <a:pt x="469" y="594"/>
                  </a:lnTo>
                  <a:lnTo>
                    <a:pt x="474" y="587"/>
                  </a:lnTo>
                  <a:lnTo>
                    <a:pt x="476" y="584"/>
                  </a:lnTo>
                  <a:lnTo>
                    <a:pt x="477" y="580"/>
                  </a:lnTo>
                  <a:lnTo>
                    <a:pt x="484" y="572"/>
                  </a:lnTo>
                  <a:lnTo>
                    <a:pt x="481" y="566"/>
                  </a:lnTo>
                  <a:lnTo>
                    <a:pt x="479" y="557"/>
                  </a:lnTo>
                  <a:lnTo>
                    <a:pt x="477" y="549"/>
                  </a:lnTo>
                  <a:lnTo>
                    <a:pt x="476" y="546"/>
                  </a:lnTo>
                  <a:lnTo>
                    <a:pt x="474" y="543"/>
                  </a:lnTo>
                  <a:lnTo>
                    <a:pt x="472" y="538"/>
                  </a:lnTo>
                  <a:lnTo>
                    <a:pt x="472" y="535"/>
                  </a:lnTo>
                  <a:lnTo>
                    <a:pt x="469" y="528"/>
                  </a:lnTo>
                  <a:lnTo>
                    <a:pt x="466" y="523"/>
                  </a:lnTo>
                  <a:lnTo>
                    <a:pt x="466" y="520"/>
                  </a:lnTo>
                  <a:lnTo>
                    <a:pt x="465" y="519"/>
                  </a:lnTo>
                  <a:lnTo>
                    <a:pt x="464" y="514"/>
                  </a:lnTo>
                  <a:lnTo>
                    <a:pt x="461" y="506"/>
                  </a:lnTo>
                  <a:lnTo>
                    <a:pt x="458" y="499"/>
                  </a:lnTo>
                  <a:lnTo>
                    <a:pt x="464" y="490"/>
                  </a:lnTo>
                  <a:lnTo>
                    <a:pt x="466" y="487"/>
                  </a:lnTo>
                  <a:lnTo>
                    <a:pt x="466" y="486"/>
                  </a:lnTo>
                  <a:lnTo>
                    <a:pt x="469" y="482"/>
                  </a:lnTo>
                  <a:lnTo>
                    <a:pt x="470" y="482"/>
                  </a:lnTo>
                  <a:lnTo>
                    <a:pt x="470" y="482"/>
                  </a:lnTo>
                  <a:lnTo>
                    <a:pt x="472" y="480"/>
                  </a:lnTo>
                  <a:lnTo>
                    <a:pt x="473" y="478"/>
                  </a:lnTo>
                  <a:lnTo>
                    <a:pt x="474" y="474"/>
                  </a:lnTo>
                  <a:lnTo>
                    <a:pt x="479" y="463"/>
                  </a:lnTo>
                  <a:lnTo>
                    <a:pt x="484" y="454"/>
                  </a:lnTo>
                  <a:lnTo>
                    <a:pt x="487" y="449"/>
                  </a:lnTo>
                  <a:lnTo>
                    <a:pt x="489" y="446"/>
                  </a:lnTo>
                  <a:lnTo>
                    <a:pt x="487" y="435"/>
                  </a:lnTo>
                  <a:lnTo>
                    <a:pt x="485" y="430"/>
                  </a:lnTo>
                  <a:lnTo>
                    <a:pt x="484" y="418"/>
                  </a:lnTo>
                  <a:lnTo>
                    <a:pt x="483" y="415"/>
                  </a:lnTo>
                  <a:lnTo>
                    <a:pt x="485" y="412"/>
                  </a:lnTo>
                  <a:lnTo>
                    <a:pt x="488" y="409"/>
                  </a:lnTo>
                  <a:lnTo>
                    <a:pt x="492" y="405"/>
                  </a:lnTo>
                  <a:lnTo>
                    <a:pt x="496" y="400"/>
                  </a:lnTo>
                  <a:lnTo>
                    <a:pt x="502" y="394"/>
                  </a:lnTo>
                  <a:lnTo>
                    <a:pt x="503" y="389"/>
                  </a:lnTo>
                  <a:lnTo>
                    <a:pt x="506" y="384"/>
                  </a:lnTo>
                  <a:lnTo>
                    <a:pt x="508" y="381"/>
                  </a:lnTo>
                  <a:lnTo>
                    <a:pt x="511" y="374"/>
                  </a:lnTo>
                  <a:lnTo>
                    <a:pt x="514" y="370"/>
                  </a:lnTo>
                  <a:lnTo>
                    <a:pt x="517" y="367"/>
                  </a:lnTo>
                  <a:lnTo>
                    <a:pt x="519" y="363"/>
                  </a:lnTo>
                  <a:lnTo>
                    <a:pt x="525" y="356"/>
                  </a:lnTo>
                  <a:lnTo>
                    <a:pt x="526" y="352"/>
                  </a:lnTo>
                  <a:lnTo>
                    <a:pt x="529" y="349"/>
                  </a:lnTo>
                  <a:lnTo>
                    <a:pt x="532" y="345"/>
                  </a:lnTo>
                  <a:lnTo>
                    <a:pt x="537" y="337"/>
                  </a:lnTo>
                  <a:lnTo>
                    <a:pt x="541" y="330"/>
                  </a:lnTo>
                  <a:lnTo>
                    <a:pt x="545" y="322"/>
                  </a:lnTo>
                  <a:lnTo>
                    <a:pt x="548" y="318"/>
                  </a:lnTo>
                  <a:lnTo>
                    <a:pt x="549" y="317"/>
                  </a:lnTo>
                  <a:lnTo>
                    <a:pt x="556" y="311"/>
                  </a:lnTo>
                  <a:lnTo>
                    <a:pt x="559" y="310"/>
                  </a:lnTo>
                  <a:lnTo>
                    <a:pt x="568" y="303"/>
                  </a:lnTo>
                  <a:lnTo>
                    <a:pt x="573" y="299"/>
                  </a:lnTo>
                  <a:lnTo>
                    <a:pt x="578" y="295"/>
                  </a:lnTo>
                  <a:lnTo>
                    <a:pt x="581" y="294"/>
                  </a:lnTo>
                  <a:lnTo>
                    <a:pt x="586" y="292"/>
                  </a:lnTo>
                  <a:lnTo>
                    <a:pt x="597" y="289"/>
                  </a:lnTo>
                  <a:lnTo>
                    <a:pt x="598" y="289"/>
                  </a:lnTo>
                  <a:lnTo>
                    <a:pt x="605" y="288"/>
                  </a:lnTo>
                  <a:lnTo>
                    <a:pt x="607" y="287"/>
                  </a:lnTo>
                  <a:lnTo>
                    <a:pt x="611" y="285"/>
                  </a:lnTo>
                  <a:lnTo>
                    <a:pt x="622" y="288"/>
                  </a:lnTo>
                  <a:lnTo>
                    <a:pt x="631" y="289"/>
                  </a:lnTo>
                  <a:lnTo>
                    <a:pt x="639" y="292"/>
                  </a:lnTo>
                  <a:lnTo>
                    <a:pt x="649" y="295"/>
                  </a:lnTo>
                  <a:lnTo>
                    <a:pt x="660" y="298"/>
                  </a:lnTo>
                  <a:lnTo>
                    <a:pt x="664" y="299"/>
                  </a:lnTo>
                  <a:lnTo>
                    <a:pt x="669" y="300"/>
                  </a:lnTo>
                  <a:lnTo>
                    <a:pt x="671" y="300"/>
                  </a:lnTo>
                  <a:lnTo>
                    <a:pt x="680" y="304"/>
                  </a:lnTo>
                  <a:lnTo>
                    <a:pt x="683" y="306"/>
                  </a:lnTo>
                  <a:lnTo>
                    <a:pt x="684" y="306"/>
                  </a:lnTo>
                  <a:lnTo>
                    <a:pt x="690" y="309"/>
                  </a:lnTo>
                  <a:lnTo>
                    <a:pt x="694" y="309"/>
                  </a:lnTo>
                  <a:lnTo>
                    <a:pt x="694" y="310"/>
                  </a:lnTo>
                  <a:lnTo>
                    <a:pt x="699" y="311"/>
                  </a:lnTo>
                  <a:lnTo>
                    <a:pt x="702" y="306"/>
                  </a:lnTo>
                  <a:lnTo>
                    <a:pt x="705" y="300"/>
                  </a:lnTo>
                  <a:lnTo>
                    <a:pt x="706" y="296"/>
                  </a:lnTo>
                  <a:lnTo>
                    <a:pt x="709" y="288"/>
                  </a:lnTo>
                  <a:lnTo>
                    <a:pt x="712" y="285"/>
                  </a:lnTo>
                  <a:lnTo>
                    <a:pt x="714" y="279"/>
                  </a:lnTo>
                  <a:lnTo>
                    <a:pt x="716" y="274"/>
                  </a:lnTo>
                  <a:lnTo>
                    <a:pt x="718" y="270"/>
                  </a:lnTo>
                  <a:lnTo>
                    <a:pt x="721" y="264"/>
                  </a:lnTo>
                  <a:lnTo>
                    <a:pt x="722" y="261"/>
                  </a:lnTo>
                  <a:lnTo>
                    <a:pt x="721" y="253"/>
                  </a:lnTo>
                  <a:lnTo>
                    <a:pt x="721" y="238"/>
                  </a:lnTo>
                  <a:lnTo>
                    <a:pt x="720" y="229"/>
                  </a:lnTo>
                  <a:lnTo>
                    <a:pt x="720" y="216"/>
                  </a:lnTo>
                  <a:lnTo>
                    <a:pt x="718" y="213"/>
                  </a:lnTo>
                  <a:lnTo>
                    <a:pt x="718" y="197"/>
                  </a:lnTo>
                  <a:lnTo>
                    <a:pt x="717" y="190"/>
                  </a:lnTo>
                  <a:lnTo>
                    <a:pt x="714" y="187"/>
                  </a:lnTo>
                  <a:lnTo>
                    <a:pt x="710" y="186"/>
                  </a:lnTo>
                  <a:lnTo>
                    <a:pt x="699" y="182"/>
                  </a:lnTo>
                  <a:lnTo>
                    <a:pt x="692" y="179"/>
                  </a:lnTo>
                  <a:lnTo>
                    <a:pt x="687" y="175"/>
                  </a:lnTo>
                  <a:lnTo>
                    <a:pt x="680" y="169"/>
                  </a:lnTo>
                  <a:lnTo>
                    <a:pt x="676" y="167"/>
                  </a:lnTo>
                  <a:lnTo>
                    <a:pt x="672" y="163"/>
                  </a:lnTo>
                  <a:lnTo>
                    <a:pt x="667" y="159"/>
                  </a:lnTo>
                  <a:lnTo>
                    <a:pt x="669" y="150"/>
                  </a:lnTo>
                  <a:lnTo>
                    <a:pt x="672" y="144"/>
                  </a:lnTo>
                  <a:lnTo>
                    <a:pt x="677" y="131"/>
                  </a:lnTo>
                  <a:lnTo>
                    <a:pt x="682" y="123"/>
                  </a:lnTo>
                  <a:lnTo>
                    <a:pt x="686" y="120"/>
                  </a:lnTo>
                  <a:lnTo>
                    <a:pt x="688" y="114"/>
                  </a:lnTo>
                  <a:lnTo>
                    <a:pt x="690" y="111"/>
                  </a:lnTo>
                  <a:lnTo>
                    <a:pt x="692" y="108"/>
                  </a:lnTo>
                  <a:lnTo>
                    <a:pt x="695" y="101"/>
                  </a:lnTo>
                  <a:lnTo>
                    <a:pt x="697" y="99"/>
                  </a:lnTo>
                  <a:lnTo>
                    <a:pt x="699" y="94"/>
                  </a:lnTo>
                  <a:lnTo>
                    <a:pt x="705" y="86"/>
                  </a:lnTo>
                  <a:lnTo>
                    <a:pt x="707" y="78"/>
                  </a:lnTo>
                  <a:lnTo>
                    <a:pt x="712" y="71"/>
                  </a:lnTo>
                  <a:lnTo>
                    <a:pt x="713" y="69"/>
                  </a:lnTo>
                  <a:lnTo>
                    <a:pt x="716" y="64"/>
                  </a:lnTo>
                  <a:lnTo>
                    <a:pt x="717" y="60"/>
                  </a:lnTo>
                  <a:lnTo>
                    <a:pt x="721" y="56"/>
                  </a:lnTo>
                  <a:lnTo>
                    <a:pt x="721" y="55"/>
                  </a:lnTo>
                  <a:lnTo>
                    <a:pt x="727" y="45"/>
                  </a:lnTo>
                  <a:lnTo>
                    <a:pt x="733" y="36"/>
                  </a:lnTo>
                  <a:lnTo>
                    <a:pt x="735" y="32"/>
                  </a:lnTo>
                  <a:lnTo>
                    <a:pt x="740" y="24"/>
                  </a:lnTo>
                  <a:lnTo>
                    <a:pt x="743" y="18"/>
                  </a:lnTo>
                  <a:lnTo>
                    <a:pt x="727" y="11"/>
                  </a:lnTo>
                  <a:close/>
                  <a:moveTo>
                    <a:pt x="96" y="360"/>
                  </a:moveTo>
                  <a:lnTo>
                    <a:pt x="97" y="347"/>
                  </a:lnTo>
                  <a:lnTo>
                    <a:pt x="94" y="343"/>
                  </a:lnTo>
                  <a:lnTo>
                    <a:pt x="97" y="336"/>
                  </a:lnTo>
                  <a:lnTo>
                    <a:pt x="93" y="333"/>
                  </a:lnTo>
                  <a:lnTo>
                    <a:pt x="67" y="351"/>
                  </a:lnTo>
                  <a:lnTo>
                    <a:pt x="34" y="355"/>
                  </a:lnTo>
                  <a:lnTo>
                    <a:pt x="34" y="362"/>
                  </a:lnTo>
                  <a:lnTo>
                    <a:pt x="60" y="364"/>
                  </a:lnTo>
                  <a:lnTo>
                    <a:pt x="96" y="360"/>
                  </a:lnTo>
                  <a:close/>
                  <a:moveTo>
                    <a:pt x="106" y="415"/>
                  </a:moveTo>
                  <a:lnTo>
                    <a:pt x="120" y="407"/>
                  </a:lnTo>
                  <a:lnTo>
                    <a:pt x="136" y="400"/>
                  </a:lnTo>
                  <a:lnTo>
                    <a:pt x="130" y="392"/>
                  </a:lnTo>
                  <a:lnTo>
                    <a:pt x="113" y="385"/>
                  </a:lnTo>
                  <a:lnTo>
                    <a:pt x="109" y="377"/>
                  </a:lnTo>
                  <a:lnTo>
                    <a:pt x="106" y="375"/>
                  </a:lnTo>
                  <a:lnTo>
                    <a:pt x="102" y="374"/>
                  </a:lnTo>
                  <a:lnTo>
                    <a:pt x="100" y="384"/>
                  </a:lnTo>
                  <a:lnTo>
                    <a:pt x="93" y="384"/>
                  </a:lnTo>
                  <a:lnTo>
                    <a:pt x="91" y="378"/>
                  </a:lnTo>
                  <a:lnTo>
                    <a:pt x="62" y="382"/>
                  </a:lnTo>
                  <a:lnTo>
                    <a:pt x="71" y="390"/>
                  </a:lnTo>
                  <a:lnTo>
                    <a:pt x="74" y="393"/>
                  </a:lnTo>
                  <a:lnTo>
                    <a:pt x="66" y="394"/>
                  </a:lnTo>
                  <a:lnTo>
                    <a:pt x="57" y="396"/>
                  </a:lnTo>
                  <a:lnTo>
                    <a:pt x="47" y="393"/>
                  </a:lnTo>
                  <a:lnTo>
                    <a:pt x="25" y="412"/>
                  </a:lnTo>
                  <a:lnTo>
                    <a:pt x="42" y="429"/>
                  </a:lnTo>
                  <a:lnTo>
                    <a:pt x="44" y="429"/>
                  </a:lnTo>
                  <a:lnTo>
                    <a:pt x="71" y="418"/>
                  </a:lnTo>
                  <a:lnTo>
                    <a:pt x="74" y="416"/>
                  </a:lnTo>
                  <a:lnTo>
                    <a:pt x="94" y="418"/>
                  </a:lnTo>
                  <a:lnTo>
                    <a:pt x="106" y="415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6" name="Freeform 15"/>
            <p:cNvSpPr>
              <a:spLocks noEditPoints="1"/>
            </p:cNvSpPr>
            <p:nvPr/>
          </p:nvSpPr>
          <p:spPr bwMode="auto">
            <a:xfrm>
              <a:off x="3877" y="391"/>
              <a:ext cx="1403" cy="839"/>
            </a:xfrm>
            <a:custGeom>
              <a:avLst/>
              <a:gdLst>
                <a:gd name="T0" fmla="*/ 485 w 1403"/>
                <a:gd name="T1" fmla="*/ 381 h 839"/>
                <a:gd name="T2" fmla="*/ 375 w 1403"/>
                <a:gd name="T3" fmla="*/ 345 h 839"/>
                <a:gd name="T4" fmla="*/ 845 w 1403"/>
                <a:gd name="T5" fmla="*/ 45 h 839"/>
                <a:gd name="T6" fmla="*/ 703 w 1403"/>
                <a:gd name="T7" fmla="*/ 208 h 839"/>
                <a:gd name="T8" fmla="*/ 582 w 1403"/>
                <a:gd name="T9" fmla="*/ 247 h 839"/>
                <a:gd name="T10" fmla="*/ 572 w 1403"/>
                <a:gd name="T11" fmla="*/ 200 h 839"/>
                <a:gd name="T12" fmla="*/ 673 w 1403"/>
                <a:gd name="T13" fmla="*/ 202 h 839"/>
                <a:gd name="T14" fmla="*/ 107 w 1403"/>
                <a:gd name="T15" fmla="*/ 685 h 839"/>
                <a:gd name="T16" fmla="*/ 1398 w 1403"/>
                <a:gd name="T17" fmla="*/ 315 h 839"/>
                <a:gd name="T18" fmla="*/ 1343 w 1403"/>
                <a:gd name="T19" fmla="*/ 303 h 839"/>
                <a:gd name="T20" fmla="*/ 1271 w 1403"/>
                <a:gd name="T21" fmla="*/ 344 h 839"/>
                <a:gd name="T22" fmla="*/ 1176 w 1403"/>
                <a:gd name="T23" fmla="*/ 246 h 839"/>
                <a:gd name="T24" fmla="*/ 1357 w 1403"/>
                <a:gd name="T25" fmla="*/ 135 h 839"/>
                <a:gd name="T26" fmla="*/ 1181 w 1403"/>
                <a:gd name="T27" fmla="*/ 69 h 839"/>
                <a:gd name="T28" fmla="*/ 1119 w 1403"/>
                <a:gd name="T29" fmla="*/ 148 h 839"/>
                <a:gd name="T30" fmla="*/ 1102 w 1403"/>
                <a:gd name="T31" fmla="*/ 52 h 839"/>
                <a:gd name="T32" fmla="*/ 1007 w 1403"/>
                <a:gd name="T33" fmla="*/ 86 h 839"/>
                <a:gd name="T34" fmla="*/ 947 w 1403"/>
                <a:gd name="T35" fmla="*/ 62 h 839"/>
                <a:gd name="T36" fmla="*/ 837 w 1403"/>
                <a:gd name="T37" fmla="*/ 253 h 839"/>
                <a:gd name="T38" fmla="*/ 850 w 1403"/>
                <a:gd name="T39" fmla="*/ 96 h 839"/>
                <a:gd name="T40" fmla="*/ 745 w 1403"/>
                <a:gd name="T41" fmla="*/ 127 h 839"/>
                <a:gd name="T42" fmla="*/ 707 w 1403"/>
                <a:gd name="T43" fmla="*/ 280 h 839"/>
                <a:gd name="T44" fmla="*/ 669 w 1403"/>
                <a:gd name="T45" fmla="*/ 362 h 839"/>
                <a:gd name="T46" fmla="*/ 621 w 1403"/>
                <a:gd name="T47" fmla="*/ 339 h 839"/>
                <a:gd name="T48" fmla="*/ 516 w 1403"/>
                <a:gd name="T49" fmla="*/ 325 h 839"/>
                <a:gd name="T50" fmla="*/ 567 w 1403"/>
                <a:gd name="T51" fmla="*/ 392 h 839"/>
                <a:gd name="T52" fmla="*/ 505 w 1403"/>
                <a:gd name="T53" fmla="*/ 414 h 839"/>
                <a:gd name="T54" fmla="*/ 443 w 1403"/>
                <a:gd name="T55" fmla="*/ 455 h 839"/>
                <a:gd name="T56" fmla="*/ 418 w 1403"/>
                <a:gd name="T57" fmla="*/ 558 h 839"/>
                <a:gd name="T58" fmla="*/ 385 w 1403"/>
                <a:gd name="T59" fmla="*/ 489 h 839"/>
                <a:gd name="T60" fmla="*/ 375 w 1403"/>
                <a:gd name="T61" fmla="*/ 453 h 839"/>
                <a:gd name="T62" fmla="*/ 319 w 1403"/>
                <a:gd name="T63" fmla="*/ 551 h 839"/>
                <a:gd name="T64" fmla="*/ 285 w 1403"/>
                <a:gd name="T65" fmla="*/ 527 h 839"/>
                <a:gd name="T66" fmla="*/ 268 w 1403"/>
                <a:gd name="T67" fmla="*/ 610 h 839"/>
                <a:gd name="T68" fmla="*/ 238 w 1403"/>
                <a:gd name="T69" fmla="*/ 635 h 839"/>
                <a:gd name="T70" fmla="*/ 206 w 1403"/>
                <a:gd name="T71" fmla="*/ 696 h 839"/>
                <a:gd name="T72" fmla="*/ 197 w 1403"/>
                <a:gd name="T73" fmla="*/ 756 h 839"/>
                <a:gd name="T74" fmla="*/ 84 w 1403"/>
                <a:gd name="T75" fmla="*/ 801 h 839"/>
                <a:gd name="T76" fmla="*/ 340 w 1403"/>
                <a:gd name="T77" fmla="*/ 800 h 839"/>
                <a:gd name="T78" fmla="*/ 452 w 1403"/>
                <a:gd name="T79" fmla="*/ 715 h 839"/>
                <a:gd name="T80" fmla="*/ 516 w 1403"/>
                <a:gd name="T81" fmla="*/ 641 h 839"/>
                <a:gd name="T82" fmla="*/ 624 w 1403"/>
                <a:gd name="T83" fmla="*/ 651 h 839"/>
                <a:gd name="T84" fmla="*/ 736 w 1403"/>
                <a:gd name="T85" fmla="*/ 722 h 839"/>
                <a:gd name="T86" fmla="*/ 875 w 1403"/>
                <a:gd name="T87" fmla="*/ 697 h 839"/>
                <a:gd name="T88" fmla="*/ 932 w 1403"/>
                <a:gd name="T89" fmla="*/ 626 h 839"/>
                <a:gd name="T90" fmla="*/ 944 w 1403"/>
                <a:gd name="T91" fmla="*/ 509 h 839"/>
                <a:gd name="T92" fmla="*/ 950 w 1403"/>
                <a:gd name="T93" fmla="*/ 423 h 839"/>
                <a:gd name="T94" fmla="*/ 1018 w 1403"/>
                <a:gd name="T95" fmla="*/ 326 h 839"/>
                <a:gd name="T96" fmla="*/ 1080 w 1403"/>
                <a:gd name="T97" fmla="*/ 275 h 839"/>
                <a:gd name="T98" fmla="*/ 1219 w 1403"/>
                <a:gd name="T99" fmla="*/ 343 h 839"/>
                <a:gd name="T100" fmla="*/ 1239 w 1403"/>
                <a:gd name="T101" fmla="*/ 504 h 839"/>
                <a:gd name="T102" fmla="*/ 1275 w 1403"/>
                <a:gd name="T103" fmla="*/ 441 h 839"/>
                <a:gd name="T104" fmla="*/ 1368 w 1403"/>
                <a:gd name="T105" fmla="*/ 354 h 839"/>
                <a:gd name="T106" fmla="*/ 62 w 1403"/>
                <a:gd name="T107" fmla="*/ 715 h 839"/>
                <a:gd name="T108" fmla="*/ 27 w 1403"/>
                <a:gd name="T109" fmla="*/ 756 h 839"/>
                <a:gd name="T110" fmla="*/ 286 w 1403"/>
                <a:gd name="T111" fmla="*/ 517 h 839"/>
                <a:gd name="T112" fmla="*/ 219 w 1403"/>
                <a:gd name="T113" fmla="*/ 510 h 839"/>
                <a:gd name="T114" fmla="*/ 1363 w 1403"/>
                <a:gd name="T115" fmla="*/ 123 h 839"/>
                <a:gd name="T116" fmla="*/ 143 w 1403"/>
                <a:gd name="T117" fmla="*/ 703 h 839"/>
                <a:gd name="T118" fmla="*/ 226 w 1403"/>
                <a:gd name="T119" fmla="*/ 560 h 839"/>
                <a:gd name="T120" fmla="*/ 169 w 1403"/>
                <a:gd name="T121" fmla="*/ 557 h 839"/>
                <a:gd name="T122" fmla="*/ 129 w 1403"/>
                <a:gd name="T123" fmla="*/ 605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3" h="839">
                  <a:moveTo>
                    <a:pt x="430" y="378"/>
                  </a:moveTo>
                  <a:lnTo>
                    <a:pt x="433" y="381"/>
                  </a:lnTo>
                  <a:lnTo>
                    <a:pt x="435" y="378"/>
                  </a:lnTo>
                  <a:lnTo>
                    <a:pt x="440" y="370"/>
                  </a:lnTo>
                  <a:lnTo>
                    <a:pt x="443" y="374"/>
                  </a:lnTo>
                  <a:lnTo>
                    <a:pt x="444" y="384"/>
                  </a:lnTo>
                  <a:lnTo>
                    <a:pt x="450" y="380"/>
                  </a:lnTo>
                  <a:lnTo>
                    <a:pt x="459" y="374"/>
                  </a:lnTo>
                  <a:lnTo>
                    <a:pt x="455" y="362"/>
                  </a:lnTo>
                  <a:lnTo>
                    <a:pt x="460" y="337"/>
                  </a:lnTo>
                  <a:lnTo>
                    <a:pt x="455" y="333"/>
                  </a:lnTo>
                  <a:lnTo>
                    <a:pt x="451" y="330"/>
                  </a:lnTo>
                  <a:lnTo>
                    <a:pt x="436" y="332"/>
                  </a:lnTo>
                  <a:lnTo>
                    <a:pt x="436" y="333"/>
                  </a:lnTo>
                  <a:lnTo>
                    <a:pt x="435" y="340"/>
                  </a:lnTo>
                  <a:lnTo>
                    <a:pt x="425" y="348"/>
                  </a:lnTo>
                  <a:lnTo>
                    <a:pt x="425" y="374"/>
                  </a:lnTo>
                  <a:lnTo>
                    <a:pt x="428" y="377"/>
                  </a:lnTo>
                  <a:lnTo>
                    <a:pt x="430" y="378"/>
                  </a:lnTo>
                  <a:close/>
                  <a:moveTo>
                    <a:pt x="535" y="292"/>
                  </a:moveTo>
                  <a:lnTo>
                    <a:pt x="534" y="306"/>
                  </a:lnTo>
                  <a:lnTo>
                    <a:pt x="539" y="310"/>
                  </a:lnTo>
                  <a:lnTo>
                    <a:pt x="549" y="290"/>
                  </a:lnTo>
                  <a:lnTo>
                    <a:pt x="537" y="279"/>
                  </a:lnTo>
                  <a:lnTo>
                    <a:pt x="531" y="285"/>
                  </a:lnTo>
                  <a:lnTo>
                    <a:pt x="537" y="291"/>
                  </a:lnTo>
                  <a:lnTo>
                    <a:pt x="535" y="292"/>
                  </a:lnTo>
                  <a:close/>
                  <a:moveTo>
                    <a:pt x="462" y="401"/>
                  </a:moveTo>
                  <a:lnTo>
                    <a:pt x="467" y="410"/>
                  </a:lnTo>
                  <a:lnTo>
                    <a:pt x="473" y="405"/>
                  </a:lnTo>
                  <a:lnTo>
                    <a:pt x="481" y="401"/>
                  </a:lnTo>
                  <a:lnTo>
                    <a:pt x="479" y="400"/>
                  </a:lnTo>
                  <a:lnTo>
                    <a:pt x="488" y="395"/>
                  </a:lnTo>
                  <a:lnTo>
                    <a:pt x="485" y="389"/>
                  </a:lnTo>
                  <a:lnTo>
                    <a:pt x="482" y="390"/>
                  </a:lnTo>
                  <a:lnTo>
                    <a:pt x="478" y="392"/>
                  </a:lnTo>
                  <a:lnTo>
                    <a:pt x="481" y="389"/>
                  </a:lnTo>
                  <a:lnTo>
                    <a:pt x="485" y="381"/>
                  </a:lnTo>
                  <a:lnTo>
                    <a:pt x="486" y="378"/>
                  </a:lnTo>
                  <a:lnTo>
                    <a:pt x="484" y="373"/>
                  </a:lnTo>
                  <a:lnTo>
                    <a:pt x="477" y="382"/>
                  </a:lnTo>
                  <a:lnTo>
                    <a:pt x="474" y="388"/>
                  </a:lnTo>
                  <a:lnTo>
                    <a:pt x="474" y="389"/>
                  </a:lnTo>
                  <a:lnTo>
                    <a:pt x="469" y="380"/>
                  </a:lnTo>
                  <a:lnTo>
                    <a:pt x="458" y="388"/>
                  </a:lnTo>
                  <a:lnTo>
                    <a:pt x="462" y="401"/>
                  </a:lnTo>
                  <a:close/>
                  <a:moveTo>
                    <a:pt x="460" y="415"/>
                  </a:moveTo>
                  <a:lnTo>
                    <a:pt x="448" y="418"/>
                  </a:lnTo>
                  <a:lnTo>
                    <a:pt x="447" y="427"/>
                  </a:lnTo>
                  <a:lnTo>
                    <a:pt x="444" y="437"/>
                  </a:lnTo>
                  <a:lnTo>
                    <a:pt x="445" y="445"/>
                  </a:lnTo>
                  <a:lnTo>
                    <a:pt x="463" y="438"/>
                  </a:lnTo>
                  <a:lnTo>
                    <a:pt x="462" y="435"/>
                  </a:lnTo>
                  <a:lnTo>
                    <a:pt x="458" y="426"/>
                  </a:lnTo>
                  <a:lnTo>
                    <a:pt x="463" y="418"/>
                  </a:lnTo>
                  <a:lnTo>
                    <a:pt x="460" y="415"/>
                  </a:lnTo>
                  <a:close/>
                  <a:moveTo>
                    <a:pt x="362" y="418"/>
                  </a:moveTo>
                  <a:lnTo>
                    <a:pt x="355" y="420"/>
                  </a:lnTo>
                  <a:lnTo>
                    <a:pt x="353" y="426"/>
                  </a:lnTo>
                  <a:lnTo>
                    <a:pt x="350" y="433"/>
                  </a:lnTo>
                  <a:lnTo>
                    <a:pt x="347" y="441"/>
                  </a:lnTo>
                  <a:lnTo>
                    <a:pt x="347" y="444"/>
                  </a:lnTo>
                  <a:lnTo>
                    <a:pt x="372" y="435"/>
                  </a:lnTo>
                  <a:lnTo>
                    <a:pt x="372" y="422"/>
                  </a:lnTo>
                  <a:lnTo>
                    <a:pt x="373" y="420"/>
                  </a:lnTo>
                  <a:lnTo>
                    <a:pt x="380" y="405"/>
                  </a:lnTo>
                  <a:lnTo>
                    <a:pt x="375" y="399"/>
                  </a:lnTo>
                  <a:lnTo>
                    <a:pt x="362" y="418"/>
                  </a:lnTo>
                  <a:close/>
                  <a:moveTo>
                    <a:pt x="369" y="382"/>
                  </a:moveTo>
                  <a:lnTo>
                    <a:pt x="376" y="382"/>
                  </a:lnTo>
                  <a:lnTo>
                    <a:pt x="385" y="384"/>
                  </a:lnTo>
                  <a:lnTo>
                    <a:pt x="385" y="382"/>
                  </a:lnTo>
                  <a:lnTo>
                    <a:pt x="396" y="370"/>
                  </a:lnTo>
                  <a:lnTo>
                    <a:pt x="380" y="355"/>
                  </a:lnTo>
                  <a:lnTo>
                    <a:pt x="380" y="347"/>
                  </a:lnTo>
                  <a:lnTo>
                    <a:pt x="375" y="345"/>
                  </a:lnTo>
                  <a:lnTo>
                    <a:pt x="372" y="355"/>
                  </a:lnTo>
                  <a:lnTo>
                    <a:pt x="368" y="354"/>
                  </a:lnTo>
                  <a:lnTo>
                    <a:pt x="366" y="344"/>
                  </a:lnTo>
                  <a:lnTo>
                    <a:pt x="358" y="336"/>
                  </a:lnTo>
                  <a:lnTo>
                    <a:pt x="358" y="328"/>
                  </a:lnTo>
                  <a:lnTo>
                    <a:pt x="353" y="322"/>
                  </a:lnTo>
                  <a:lnTo>
                    <a:pt x="346" y="332"/>
                  </a:lnTo>
                  <a:lnTo>
                    <a:pt x="346" y="333"/>
                  </a:lnTo>
                  <a:lnTo>
                    <a:pt x="345" y="343"/>
                  </a:lnTo>
                  <a:lnTo>
                    <a:pt x="355" y="350"/>
                  </a:lnTo>
                  <a:lnTo>
                    <a:pt x="369" y="382"/>
                  </a:lnTo>
                  <a:close/>
                  <a:moveTo>
                    <a:pt x="845" y="45"/>
                  </a:moveTo>
                  <a:lnTo>
                    <a:pt x="820" y="51"/>
                  </a:lnTo>
                  <a:lnTo>
                    <a:pt x="823" y="69"/>
                  </a:lnTo>
                  <a:lnTo>
                    <a:pt x="823" y="70"/>
                  </a:lnTo>
                  <a:lnTo>
                    <a:pt x="842" y="63"/>
                  </a:lnTo>
                  <a:lnTo>
                    <a:pt x="845" y="66"/>
                  </a:lnTo>
                  <a:lnTo>
                    <a:pt x="835" y="74"/>
                  </a:lnTo>
                  <a:lnTo>
                    <a:pt x="852" y="88"/>
                  </a:lnTo>
                  <a:lnTo>
                    <a:pt x="862" y="81"/>
                  </a:lnTo>
                  <a:lnTo>
                    <a:pt x="862" y="73"/>
                  </a:lnTo>
                  <a:lnTo>
                    <a:pt x="883" y="74"/>
                  </a:lnTo>
                  <a:lnTo>
                    <a:pt x="884" y="74"/>
                  </a:lnTo>
                  <a:lnTo>
                    <a:pt x="899" y="59"/>
                  </a:lnTo>
                  <a:lnTo>
                    <a:pt x="899" y="47"/>
                  </a:lnTo>
                  <a:lnTo>
                    <a:pt x="894" y="48"/>
                  </a:lnTo>
                  <a:lnTo>
                    <a:pt x="891" y="55"/>
                  </a:lnTo>
                  <a:lnTo>
                    <a:pt x="884" y="60"/>
                  </a:lnTo>
                  <a:lnTo>
                    <a:pt x="872" y="48"/>
                  </a:lnTo>
                  <a:lnTo>
                    <a:pt x="883" y="36"/>
                  </a:lnTo>
                  <a:lnTo>
                    <a:pt x="877" y="32"/>
                  </a:lnTo>
                  <a:lnTo>
                    <a:pt x="861" y="36"/>
                  </a:lnTo>
                  <a:lnTo>
                    <a:pt x="861" y="22"/>
                  </a:lnTo>
                  <a:lnTo>
                    <a:pt x="842" y="25"/>
                  </a:lnTo>
                  <a:lnTo>
                    <a:pt x="838" y="30"/>
                  </a:lnTo>
                  <a:lnTo>
                    <a:pt x="857" y="44"/>
                  </a:lnTo>
                  <a:lnTo>
                    <a:pt x="854" y="51"/>
                  </a:lnTo>
                  <a:lnTo>
                    <a:pt x="845" y="45"/>
                  </a:lnTo>
                  <a:close/>
                  <a:moveTo>
                    <a:pt x="384" y="390"/>
                  </a:moveTo>
                  <a:lnTo>
                    <a:pt x="381" y="392"/>
                  </a:lnTo>
                  <a:lnTo>
                    <a:pt x="381" y="395"/>
                  </a:lnTo>
                  <a:lnTo>
                    <a:pt x="388" y="399"/>
                  </a:lnTo>
                  <a:lnTo>
                    <a:pt x="390" y="397"/>
                  </a:lnTo>
                  <a:lnTo>
                    <a:pt x="392" y="397"/>
                  </a:lnTo>
                  <a:lnTo>
                    <a:pt x="394" y="395"/>
                  </a:lnTo>
                  <a:lnTo>
                    <a:pt x="392" y="393"/>
                  </a:lnTo>
                  <a:lnTo>
                    <a:pt x="391" y="395"/>
                  </a:lnTo>
                  <a:lnTo>
                    <a:pt x="387" y="393"/>
                  </a:lnTo>
                  <a:lnTo>
                    <a:pt x="387" y="392"/>
                  </a:lnTo>
                  <a:lnTo>
                    <a:pt x="384" y="390"/>
                  </a:lnTo>
                  <a:close/>
                  <a:moveTo>
                    <a:pt x="353" y="365"/>
                  </a:moveTo>
                  <a:lnTo>
                    <a:pt x="338" y="356"/>
                  </a:lnTo>
                  <a:lnTo>
                    <a:pt x="334" y="369"/>
                  </a:lnTo>
                  <a:lnTo>
                    <a:pt x="353" y="374"/>
                  </a:lnTo>
                  <a:lnTo>
                    <a:pt x="353" y="365"/>
                  </a:lnTo>
                  <a:close/>
                  <a:moveTo>
                    <a:pt x="782" y="55"/>
                  </a:moveTo>
                  <a:lnTo>
                    <a:pt x="774" y="51"/>
                  </a:lnTo>
                  <a:lnTo>
                    <a:pt x="767" y="67"/>
                  </a:lnTo>
                  <a:lnTo>
                    <a:pt x="781" y="74"/>
                  </a:lnTo>
                  <a:lnTo>
                    <a:pt x="782" y="55"/>
                  </a:lnTo>
                  <a:close/>
                  <a:moveTo>
                    <a:pt x="707" y="108"/>
                  </a:moveTo>
                  <a:lnTo>
                    <a:pt x="722" y="116"/>
                  </a:lnTo>
                  <a:lnTo>
                    <a:pt x="726" y="110"/>
                  </a:lnTo>
                  <a:lnTo>
                    <a:pt x="736" y="105"/>
                  </a:lnTo>
                  <a:lnTo>
                    <a:pt x="733" y="99"/>
                  </a:lnTo>
                  <a:lnTo>
                    <a:pt x="721" y="101"/>
                  </a:lnTo>
                  <a:lnTo>
                    <a:pt x="721" y="96"/>
                  </a:lnTo>
                  <a:lnTo>
                    <a:pt x="729" y="90"/>
                  </a:lnTo>
                  <a:lnTo>
                    <a:pt x="718" y="85"/>
                  </a:lnTo>
                  <a:lnTo>
                    <a:pt x="710" y="86"/>
                  </a:lnTo>
                  <a:lnTo>
                    <a:pt x="704" y="95"/>
                  </a:lnTo>
                  <a:lnTo>
                    <a:pt x="713" y="101"/>
                  </a:lnTo>
                  <a:lnTo>
                    <a:pt x="707" y="108"/>
                  </a:lnTo>
                  <a:close/>
                  <a:moveTo>
                    <a:pt x="702" y="185"/>
                  </a:moveTo>
                  <a:lnTo>
                    <a:pt x="698" y="193"/>
                  </a:lnTo>
                  <a:lnTo>
                    <a:pt x="703" y="208"/>
                  </a:lnTo>
                  <a:lnTo>
                    <a:pt x="707" y="216"/>
                  </a:lnTo>
                  <a:lnTo>
                    <a:pt x="714" y="219"/>
                  </a:lnTo>
                  <a:lnTo>
                    <a:pt x="719" y="219"/>
                  </a:lnTo>
                  <a:lnTo>
                    <a:pt x="722" y="217"/>
                  </a:lnTo>
                  <a:lnTo>
                    <a:pt x="732" y="215"/>
                  </a:lnTo>
                  <a:lnTo>
                    <a:pt x="738" y="187"/>
                  </a:lnTo>
                  <a:lnTo>
                    <a:pt x="736" y="182"/>
                  </a:lnTo>
                  <a:lnTo>
                    <a:pt x="732" y="172"/>
                  </a:lnTo>
                  <a:lnTo>
                    <a:pt x="714" y="167"/>
                  </a:lnTo>
                  <a:lnTo>
                    <a:pt x="710" y="159"/>
                  </a:lnTo>
                  <a:lnTo>
                    <a:pt x="698" y="163"/>
                  </a:lnTo>
                  <a:lnTo>
                    <a:pt x="696" y="172"/>
                  </a:lnTo>
                  <a:lnTo>
                    <a:pt x="698" y="180"/>
                  </a:lnTo>
                  <a:lnTo>
                    <a:pt x="702" y="185"/>
                  </a:lnTo>
                  <a:close/>
                  <a:moveTo>
                    <a:pt x="646" y="283"/>
                  </a:moveTo>
                  <a:lnTo>
                    <a:pt x="644" y="281"/>
                  </a:lnTo>
                  <a:lnTo>
                    <a:pt x="636" y="280"/>
                  </a:lnTo>
                  <a:lnTo>
                    <a:pt x="629" y="270"/>
                  </a:lnTo>
                  <a:lnTo>
                    <a:pt x="624" y="272"/>
                  </a:lnTo>
                  <a:lnTo>
                    <a:pt x="608" y="277"/>
                  </a:lnTo>
                  <a:lnTo>
                    <a:pt x="603" y="284"/>
                  </a:lnTo>
                  <a:lnTo>
                    <a:pt x="597" y="281"/>
                  </a:lnTo>
                  <a:lnTo>
                    <a:pt x="597" y="283"/>
                  </a:lnTo>
                  <a:lnTo>
                    <a:pt x="595" y="287"/>
                  </a:lnTo>
                  <a:lnTo>
                    <a:pt x="608" y="298"/>
                  </a:lnTo>
                  <a:lnTo>
                    <a:pt x="610" y="299"/>
                  </a:lnTo>
                  <a:lnTo>
                    <a:pt x="631" y="305"/>
                  </a:lnTo>
                  <a:lnTo>
                    <a:pt x="655" y="302"/>
                  </a:lnTo>
                  <a:lnTo>
                    <a:pt x="650" y="291"/>
                  </a:lnTo>
                  <a:lnTo>
                    <a:pt x="646" y="283"/>
                  </a:lnTo>
                  <a:close/>
                  <a:moveTo>
                    <a:pt x="557" y="224"/>
                  </a:moveTo>
                  <a:lnTo>
                    <a:pt x="568" y="223"/>
                  </a:lnTo>
                  <a:lnTo>
                    <a:pt x="571" y="217"/>
                  </a:lnTo>
                  <a:lnTo>
                    <a:pt x="578" y="216"/>
                  </a:lnTo>
                  <a:lnTo>
                    <a:pt x="580" y="220"/>
                  </a:lnTo>
                  <a:lnTo>
                    <a:pt x="571" y="240"/>
                  </a:lnTo>
                  <a:lnTo>
                    <a:pt x="571" y="251"/>
                  </a:lnTo>
                  <a:lnTo>
                    <a:pt x="582" y="247"/>
                  </a:lnTo>
                  <a:lnTo>
                    <a:pt x="583" y="240"/>
                  </a:lnTo>
                  <a:lnTo>
                    <a:pt x="589" y="247"/>
                  </a:lnTo>
                  <a:lnTo>
                    <a:pt x="609" y="240"/>
                  </a:lnTo>
                  <a:lnTo>
                    <a:pt x="613" y="230"/>
                  </a:lnTo>
                  <a:lnTo>
                    <a:pt x="620" y="235"/>
                  </a:lnTo>
                  <a:lnTo>
                    <a:pt x="623" y="234"/>
                  </a:lnTo>
                  <a:lnTo>
                    <a:pt x="638" y="228"/>
                  </a:lnTo>
                  <a:lnTo>
                    <a:pt x="636" y="220"/>
                  </a:lnTo>
                  <a:lnTo>
                    <a:pt x="643" y="219"/>
                  </a:lnTo>
                  <a:lnTo>
                    <a:pt x="655" y="195"/>
                  </a:lnTo>
                  <a:lnTo>
                    <a:pt x="672" y="160"/>
                  </a:lnTo>
                  <a:lnTo>
                    <a:pt x="681" y="153"/>
                  </a:lnTo>
                  <a:lnTo>
                    <a:pt x="665" y="138"/>
                  </a:lnTo>
                  <a:lnTo>
                    <a:pt x="661" y="152"/>
                  </a:lnTo>
                  <a:lnTo>
                    <a:pt x="655" y="150"/>
                  </a:lnTo>
                  <a:lnTo>
                    <a:pt x="654" y="150"/>
                  </a:lnTo>
                  <a:lnTo>
                    <a:pt x="651" y="157"/>
                  </a:lnTo>
                  <a:lnTo>
                    <a:pt x="646" y="153"/>
                  </a:lnTo>
                  <a:lnTo>
                    <a:pt x="639" y="161"/>
                  </a:lnTo>
                  <a:lnTo>
                    <a:pt x="651" y="174"/>
                  </a:lnTo>
                  <a:lnTo>
                    <a:pt x="636" y="189"/>
                  </a:lnTo>
                  <a:lnTo>
                    <a:pt x="632" y="185"/>
                  </a:lnTo>
                  <a:lnTo>
                    <a:pt x="631" y="178"/>
                  </a:lnTo>
                  <a:lnTo>
                    <a:pt x="618" y="171"/>
                  </a:lnTo>
                  <a:lnTo>
                    <a:pt x="618" y="170"/>
                  </a:lnTo>
                  <a:lnTo>
                    <a:pt x="612" y="176"/>
                  </a:lnTo>
                  <a:lnTo>
                    <a:pt x="618" y="183"/>
                  </a:lnTo>
                  <a:lnTo>
                    <a:pt x="618" y="191"/>
                  </a:lnTo>
                  <a:lnTo>
                    <a:pt x="624" y="200"/>
                  </a:lnTo>
                  <a:lnTo>
                    <a:pt x="616" y="205"/>
                  </a:lnTo>
                  <a:lnTo>
                    <a:pt x="605" y="204"/>
                  </a:lnTo>
                  <a:lnTo>
                    <a:pt x="609" y="191"/>
                  </a:lnTo>
                  <a:lnTo>
                    <a:pt x="601" y="185"/>
                  </a:lnTo>
                  <a:lnTo>
                    <a:pt x="595" y="193"/>
                  </a:lnTo>
                  <a:lnTo>
                    <a:pt x="587" y="186"/>
                  </a:lnTo>
                  <a:lnTo>
                    <a:pt x="583" y="202"/>
                  </a:lnTo>
                  <a:lnTo>
                    <a:pt x="576" y="197"/>
                  </a:lnTo>
                  <a:lnTo>
                    <a:pt x="572" y="200"/>
                  </a:lnTo>
                  <a:lnTo>
                    <a:pt x="572" y="206"/>
                  </a:lnTo>
                  <a:lnTo>
                    <a:pt x="569" y="209"/>
                  </a:lnTo>
                  <a:lnTo>
                    <a:pt x="552" y="205"/>
                  </a:lnTo>
                  <a:lnTo>
                    <a:pt x="552" y="212"/>
                  </a:lnTo>
                  <a:lnTo>
                    <a:pt x="556" y="215"/>
                  </a:lnTo>
                  <a:lnTo>
                    <a:pt x="557" y="224"/>
                  </a:lnTo>
                  <a:close/>
                  <a:moveTo>
                    <a:pt x="685" y="215"/>
                  </a:moveTo>
                  <a:lnTo>
                    <a:pt x="670" y="221"/>
                  </a:lnTo>
                  <a:lnTo>
                    <a:pt x="668" y="232"/>
                  </a:lnTo>
                  <a:lnTo>
                    <a:pt x="661" y="220"/>
                  </a:lnTo>
                  <a:lnTo>
                    <a:pt x="657" y="225"/>
                  </a:lnTo>
                  <a:lnTo>
                    <a:pt x="662" y="232"/>
                  </a:lnTo>
                  <a:lnTo>
                    <a:pt x="662" y="234"/>
                  </a:lnTo>
                  <a:lnTo>
                    <a:pt x="659" y="238"/>
                  </a:lnTo>
                  <a:lnTo>
                    <a:pt x="655" y="235"/>
                  </a:lnTo>
                  <a:lnTo>
                    <a:pt x="653" y="234"/>
                  </a:lnTo>
                  <a:lnTo>
                    <a:pt x="648" y="238"/>
                  </a:lnTo>
                  <a:lnTo>
                    <a:pt x="639" y="246"/>
                  </a:lnTo>
                  <a:lnTo>
                    <a:pt x="636" y="251"/>
                  </a:lnTo>
                  <a:lnTo>
                    <a:pt x="642" y="261"/>
                  </a:lnTo>
                  <a:lnTo>
                    <a:pt x="642" y="270"/>
                  </a:lnTo>
                  <a:lnTo>
                    <a:pt x="650" y="276"/>
                  </a:lnTo>
                  <a:lnTo>
                    <a:pt x="655" y="270"/>
                  </a:lnTo>
                  <a:lnTo>
                    <a:pt x="663" y="262"/>
                  </a:lnTo>
                  <a:lnTo>
                    <a:pt x="659" y="287"/>
                  </a:lnTo>
                  <a:lnTo>
                    <a:pt x="669" y="292"/>
                  </a:lnTo>
                  <a:lnTo>
                    <a:pt x="678" y="281"/>
                  </a:lnTo>
                  <a:lnTo>
                    <a:pt x="681" y="280"/>
                  </a:lnTo>
                  <a:lnTo>
                    <a:pt x="676" y="275"/>
                  </a:lnTo>
                  <a:lnTo>
                    <a:pt x="689" y="258"/>
                  </a:lnTo>
                  <a:lnTo>
                    <a:pt x="700" y="246"/>
                  </a:lnTo>
                  <a:lnTo>
                    <a:pt x="703" y="243"/>
                  </a:lnTo>
                  <a:lnTo>
                    <a:pt x="700" y="227"/>
                  </a:lnTo>
                  <a:lnTo>
                    <a:pt x="699" y="227"/>
                  </a:lnTo>
                  <a:lnTo>
                    <a:pt x="692" y="223"/>
                  </a:lnTo>
                  <a:lnTo>
                    <a:pt x="693" y="215"/>
                  </a:lnTo>
                  <a:lnTo>
                    <a:pt x="687" y="198"/>
                  </a:lnTo>
                  <a:lnTo>
                    <a:pt x="673" y="202"/>
                  </a:lnTo>
                  <a:lnTo>
                    <a:pt x="685" y="215"/>
                  </a:lnTo>
                  <a:close/>
                  <a:moveTo>
                    <a:pt x="272" y="403"/>
                  </a:moveTo>
                  <a:lnTo>
                    <a:pt x="276" y="408"/>
                  </a:lnTo>
                  <a:lnTo>
                    <a:pt x="281" y="400"/>
                  </a:lnTo>
                  <a:lnTo>
                    <a:pt x="286" y="396"/>
                  </a:lnTo>
                  <a:lnTo>
                    <a:pt x="300" y="386"/>
                  </a:lnTo>
                  <a:lnTo>
                    <a:pt x="296" y="377"/>
                  </a:lnTo>
                  <a:lnTo>
                    <a:pt x="293" y="377"/>
                  </a:lnTo>
                  <a:lnTo>
                    <a:pt x="286" y="386"/>
                  </a:lnTo>
                  <a:lnTo>
                    <a:pt x="282" y="386"/>
                  </a:lnTo>
                  <a:lnTo>
                    <a:pt x="281" y="378"/>
                  </a:lnTo>
                  <a:lnTo>
                    <a:pt x="276" y="377"/>
                  </a:lnTo>
                  <a:lnTo>
                    <a:pt x="275" y="384"/>
                  </a:lnTo>
                  <a:lnTo>
                    <a:pt x="270" y="401"/>
                  </a:lnTo>
                  <a:lnTo>
                    <a:pt x="271" y="401"/>
                  </a:lnTo>
                  <a:lnTo>
                    <a:pt x="272" y="403"/>
                  </a:lnTo>
                  <a:close/>
                  <a:moveTo>
                    <a:pt x="91" y="681"/>
                  </a:moveTo>
                  <a:lnTo>
                    <a:pt x="92" y="681"/>
                  </a:lnTo>
                  <a:lnTo>
                    <a:pt x="91" y="680"/>
                  </a:lnTo>
                  <a:lnTo>
                    <a:pt x="91" y="677"/>
                  </a:lnTo>
                  <a:lnTo>
                    <a:pt x="88" y="675"/>
                  </a:lnTo>
                  <a:lnTo>
                    <a:pt x="88" y="674"/>
                  </a:lnTo>
                  <a:lnTo>
                    <a:pt x="90" y="671"/>
                  </a:lnTo>
                  <a:lnTo>
                    <a:pt x="90" y="667"/>
                  </a:lnTo>
                  <a:lnTo>
                    <a:pt x="82" y="673"/>
                  </a:lnTo>
                  <a:lnTo>
                    <a:pt x="79" y="680"/>
                  </a:lnTo>
                  <a:lnTo>
                    <a:pt x="80" y="680"/>
                  </a:lnTo>
                  <a:lnTo>
                    <a:pt x="91" y="681"/>
                  </a:lnTo>
                  <a:close/>
                  <a:moveTo>
                    <a:pt x="184" y="652"/>
                  </a:moveTo>
                  <a:lnTo>
                    <a:pt x="180" y="650"/>
                  </a:lnTo>
                  <a:lnTo>
                    <a:pt x="166" y="656"/>
                  </a:lnTo>
                  <a:lnTo>
                    <a:pt x="165" y="677"/>
                  </a:lnTo>
                  <a:lnTo>
                    <a:pt x="169" y="678"/>
                  </a:lnTo>
                  <a:lnTo>
                    <a:pt x="170" y="678"/>
                  </a:lnTo>
                  <a:lnTo>
                    <a:pt x="180" y="660"/>
                  </a:lnTo>
                  <a:lnTo>
                    <a:pt x="184" y="652"/>
                  </a:lnTo>
                  <a:close/>
                  <a:moveTo>
                    <a:pt x="110" y="692"/>
                  </a:moveTo>
                  <a:lnTo>
                    <a:pt x="107" y="685"/>
                  </a:lnTo>
                  <a:lnTo>
                    <a:pt x="99" y="689"/>
                  </a:lnTo>
                  <a:lnTo>
                    <a:pt x="103" y="697"/>
                  </a:lnTo>
                  <a:lnTo>
                    <a:pt x="110" y="692"/>
                  </a:lnTo>
                  <a:close/>
                  <a:moveTo>
                    <a:pt x="71" y="696"/>
                  </a:moveTo>
                  <a:lnTo>
                    <a:pt x="72" y="697"/>
                  </a:lnTo>
                  <a:lnTo>
                    <a:pt x="73" y="699"/>
                  </a:lnTo>
                  <a:lnTo>
                    <a:pt x="75" y="700"/>
                  </a:lnTo>
                  <a:lnTo>
                    <a:pt x="77" y="704"/>
                  </a:lnTo>
                  <a:lnTo>
                    <a:pt x="80" y="708"/>
                  </a:lnTo>
                  <a:lnTo>
                    <a:pt x="83" y="708"/>
                  </a:lnTo>
                  <a:lnTo>
                    <a:pt x="91" y="710"/>
                  </a:lnTo>
                  <a:lnTo>
                    <a:pt x="99" y="705"/>
                  </a:lnTo>
                  <a:lnTo>
                    <a:pt x="98" y="701"/>
                  </a:lnTo>
                  <a:lnTo>
                    <a:pt x="98" y="695"/>
                  </a:lnTo>
                  <a:lnTo>
                    <a:pt x="95" y="686"/>
                  </a:lnTo>
                  <a:lnTo>
                    <a:pt x="90" y="690"/>
                  </a:lnTo>
                  <a:lnTo>
                    <a:pt x="79" y="686"/>
                  </a:lnTo>
                  <a:lnTo>
                    <a:pt x="73" y="682"/>
                  </a:lnTo>
                  <a:lnTo>
                    <a:pt x="68" y="681"/>
                  </a:lnTo>
                  <a:lnTo>
                    <a:pt x="65" y="680"/>
                  </a:lnTo>
                  <a:lnTo>
                    <a:pt x="62" y="689"/>
                  </a:lnTo>
                  <a:lnTo>
                    <a:pt x="68" y="695"/>
                  </a:lnTo>
                  <a:lnTo>
                    <a:pt x="71" y="696"/>
                  </a:lnTo>
                  <a:close/>
                  <a:moveTo>
                    <a:pt x="1305" y="287"/>
                  </a:moveTo>
                  <a:lnTo>
                    <a:pt x="1297" y="288"/>
                  </a:lnTo>
                  <a:lnTo>
                    <a:pt x="1300" y="283"/>
                  </a:lnTo>
                  <a:lnTo>
                    <a:pt x="1296" y="273"/>
                  </a:lnTo>
                  <a:lnTo>
                    <a:pt x="1282" y="276"/>
                  </a:lnTo>
                  <a:lnTo>
                    <a:pt x="1288" y="296"/>
                  </a:lnTo>
                  <a:lnTo>
                    <a:pt x="1281" y="313"/>
                  </a:lnTo>
                  <a:lnTo>
                    <a:pt x="1292" y="313"/>
                  </a:lnTo>
                  <a:lnTo>
                    <a:pt x="1290" y="311"/>
                  </a:lnTo>
                  <a:lnTo>
                    <a:pt x="1308" y="294"/>
                  </a:lnTo>
                  <a:lnTo>
                    <a:pt x="1305" y="287"/>
                  </a:lnTo>
                  <a:close/>
                  <a:moveTo>
                    <a:pt x="1402" y="329"/>
                  </a:moveTo>
                  <a:lnTo>
                    <a:pt x="1402" y="328"/>
                  </a:lnTo>
                  <a:lnTo>
                    <a:pt x="1401" y="320"/>
                  </a:lnTo>
                  <a:lnTo>
                    <a:pt x="1398" y="315"/>
                  </a:lnTo>
                  <a:lnTo>
                    <a:pt x="1395" y="311"/>
                  </a:lnTo>
                  <a:lnTo>
                    <a:pt x="1395" y="310"/>
                  </a:lnTo>
                  <a:lnTo>
                    <a:pt x="1397" y="310"/>
                  </a:lnTo>
                  <a:lnTo>
                    <a:pt x="1397" y="307"/>
                  </a:lnTo>
                  <a:lnTo>
                    <a:pt x="1395" y="306"/>
                  </a:lnTo>
                  <a:lnTo>
                    <a:pt x="1395" y="307"/>
                  </a:lnTo>
                  <a:lnTo>
                    <a:pt x="1391" y="305"/>
                  </a:lnTo>
                  <a:lnTo>
                    <a:pt x="1390" y="303"/>
                  </a:lnTo>
                  <a:lnTo>
                    <a:pt x="1388" y="300"/>
                  </a:lnTo>
                  <a:lnTo>
                    <a:pt x="1390" y="299"/>
                  </a:lnTo>
                  <a:lnTo>
                    <a:pt x="1388" y="294"/>
                  </a:lnTo>
                  <a:lnTo>
                    <a:pt x="1387" y="294"/>
                  </a:lnTo>
                  <a:lnTo>
                    <a:pt x="1386" y="290"/>
                  </a:lnTo>
                  <a:lnTo>
                    <a:pt x="1384" y="291"/>
                  </a:lnTo>
                  <a:lnTo>
                    <a:pt x="1384" y="290"/>
                  </a:lnTo>
                  <a:lnTo>
                    <a:pt x="1383" y="288"/>
                  </a:lnTo>
                  <a:lnTo>
                    <a:pt x="1383" y="287"/>
                  </a:lnTo>
                  <a:lnTo>
                    <a:pt x="1380" y="284"/>
                  </a:lnTo>
                  <a:lnTo>
                    <a:pt x="1379" y="283"/>
                  </a:lnTo>
                  <a:lnTo>
                    <a:pt x="1376" y="283"/>
                  </a:lnTo>
                  <a:lnTo>
                    <a:pt x="1367" y="294"/>
                  </a:lnTo>
                  <a:lnTo>
                    <a:pt x="1369" y="281"/>
                  </a:lnTo>
                  <a:lnTo>
                    <a:pt x="1368" y="281"/>
                  </a:lnTo>
                  <a:lnTo>
                    <a:pt x="1357" y="280"/>
                  </a:lnTo>
                  <a:lnTo>
                    <a:pt x="1357" y="283"/>
                  </a:lnTo>
                  <a:lnTo>
                    <a:pt x="1349" y="280"/>
                  </a:lnTo>
                  <a:lnTo>
                    <a:pt x="1342" y="285"/>
                  </a:lnTo>
                  <a:lnTo>
                    <a:pt x="1345" y="296"/>
                  </a:lnTo>
                  <a:lnTo>
                    <a:pt x="1349" y="305"/>
                  </a:lnTo>
                  <a:lnTo>
                    <a:pt x="1349" y="306"/>
                  </a:lnTo>
                  <a:lnTo>
                    <a:pt x="1350" y="313"/>
                  </a:lnTo>
                  <a:lnTo>
                    <a:pt x="1353" y="318"/>
                  </a:lnTo>
                  <a:lnTo>
                    <a:pt x="1346" y="325"/>
                  </a:lnTo>
                  <a:lnTo>
                    <a:pt x="1339" y="324"/>
                  </a:lnTo>
                  <a:lnTo>
                    <a:pt x="1343" y="320"/>
                  </a:lnTo>
                  <a:lnTo>
                    <a:pt x="1345" y="313"/>
                  </a:lnTo>
                  <a:lnTo>
                    <a:pt x="1345" y="309"/>
                  </a:lnTo>
                  <a:lnTo>
                    <a:pt x="1343" y="303"/>
                  </a:lnTo>
                  <a:lnTo>
                    <a:pt x="1339" y="292"/>
                  </a:lnTo>
                  <a:lnTo>
                    <a:pt x="1333" y="281"/>
                  </a:lnTo>
                  <a:lnTo>
                    <a:pt x="1324" y="283"/>
                  </a:lnTo>
                  <a:lnTo>
                    <a:pt x="1327" y="275"/>
                  </a:lnTo>
                  <a:lnTo>
                    <a:pt x="1316" y="275"/>
                  </a:lnTo>
                  <a:lnTo>
                    <a:pt x="1313" y="280"/>
                  </a:lnTo>
                  <a:lnTo>
                    <a:pt x="1319" y="290"/>
                  </a:lnTo>
                  <a:lnTo>
                    <a:pt x="1324" y="300"/>
                  </a:lnTo>
                  <a:lnTo>
                    <a:pt x="1324" y="302"/>
                  </a:lnTo>
                  <a:lnTo>
                    <a:pt x="1319" y="305"/>
                  </a:lnTo>
                  <a:lnTo>
                    <a:pt x="1318" y="306"/>
                  </a:lnTo>
                  <a:lnTo>
                    <a:pt x="1322" y="313"/>
                  </a:lnTo>
                  <a:lnTo>
                    <a:pt x="1323" y="318"/>
                  </a:lnTo>
                  <a:lnTo>
                    <a:pt x="1323" y="329"/>
                  </a:lnTo>
                  <a:lnTo>
                    <a:pt x="1320" y="325"/>
                  </a:lnTo>
                  <a:lnTo>
                    <a:pt x="1313" y="314"/>
                  </a:lnTo>
                  <a:lnTo>
                    <a:pt x="1308" y="325"/>
                  </a:lnTo>
                  <a:lnTo>
                    <a:pt x="1308" y="326"/>
                  </a:lnTo>
                  <a:lnTo>
                    <a:pt x="1307" y="329"/>
                  </a:lnTo>
                  <a:lnTo>
                    <a:pt x="1308" y="333"/>
                  </a:lnTo>
                  <a:lnTo>
                    <a:pt x="1308" y="337"/>
                  </a:lnTo>
                  <a:lnTo>
                    <a:pt x="1312" y="347"/>
                  </a:lnTo>
                  <a:lnTo>
                    <a:pt x="1308" y="351"/>
                  </a:lnTo>
                  <a:lnTo>
                    <a:pt x="1304" y="343"/>
                  </a:lnTo>
                  <a:lnTo>
                    <a:pt x="1301" y="333"/>
                  </a:lnTo>
                  <a:lnTo>
                    <a:pt x="1300" y="326"/>
                  </a:lnTo>
                  <a:lnTo>
                    <a:pt x="1301" y="325"/>
                  </a:lnTo>
                  <a:lnTo>
                    <a:pt x="1305" y="318"/>
                  </a:lnTo>
                  <a:lnTo>
                    <a:pt x="1308" y="315"/>
                  </a:lnTo>
                  <a:lnTo>
                    <a:pt x="1312" y="305"/>
                  </a:lnTo>
                  <a:lnTo>
                    <a:pt x="1308" y="306"/>
                  </a:lnTo>
                  <a:lnTo>
                    <a:pt x="1301" y="313"/>
                  </a:lnTo>
                  <a:lnTo>
                    <a:pt x="1297" y="318"/>
                  </a:lnTo>
                  <a:lnTo>
                    <a:pt x="1285" y="318"/>
                  </a:lnTo>
                  <a:lnTo>
                    <a:pt x="1279" y="326"/>
                  </a:lnTo>
                  <a:lnTo>
                    <a:pt x="1277" y="333"/>
                  </a:lnTo>
                  <a:lnTo>
                    <a:pt x="1274" y="340"/>
                  </a:lnTo>
                  <a:lnTo>
                    <a:pt x="1271" y="344"/>
                  </a:lnTo>
                  <a:lnTo>
                    <a:pt x="1267" y="347"/>
                  </a:lnTo>
                  <a:lnTo>
                    <a:pt x="1267" y="345"/>
                  </a:lnTo>
                  <a:lnTo>
                    <a:pt x="1266" y="339"/>
                  </a:lnTo>
                  <a:lnTo>
                    <a:pt x="1264" y="339"/>
                  </a:lnTo>
                  <a:lnTo>
                    <a:pt x="1259" y="337"/>
                  </a:lnTo>
                  <a:lnTo>
                    <a:pt x="1263" y="333"/>
                  </a:lnTo>
                  <a:lnTo>
                    <a:pt x="1269" y="330"/>
                  </a:lnTo>
                  <a:lnTo>
                    <a:pt x="1270" y="329"/>
                  </a:lnTo>
                  <a:lnTo>
                    <a:pt x="1271" y="325"/>
                  </a:lnTo>
                  <a:lnTo>
                    <a:pt x="1274" y="314"/>
                  </a:lnTo>
                  <a:lnTo>
                    <a:pt x="1275" y="310"/>
                  </a:lnTo>
                  <a:lnTo>
                    <a:pt x="1277" y="306"/>
                  </a:lnTo>
                  <a:lnTo>
                    <a:pt x="1278" y="302"/>
                  </a:lnTo>
                  <a:lnTo>
                    <a:pt x="1279" y="292"/>
                  </a:lnTo>
                  <a:lnTo>
                    <a:pt x="1277" y="280"/>
                  </a:lnTo>
                  <a:lnTo>
                    <a:pt x="1270" y="277"/>
                  </a:lnTo>
                  <a:lnTo>
                    <a:pt x="1263" y="277"/>
                  </a:lnTo>
                  <a:lnTo>
                    <a:pt x="1256" y="280"/>
                  </a:lnTo>
                  <a:lnTo>
                    <a:pt x="1252" y="295"/>
                  </a:lnTo>
                  <a:lnTo>
                    <a:pt x="1251" y="296"/>
                  </a:lnTo>
                  <a:lnTo>
                    <a:pt x="1245" y="298"/>
                  </a:lnTo>
                  <a:lnTo>
                    <a:pt x="1245" y="288"/>
                  </a:lnTo>
                  <a:lnTo>
                    <a:pt x="1247" y="281"/>
                  </a:lnTo>
                  <a:lnTo>
                    <a:pt x="1255" y="273"/>
                  </a:lnTo>
                  <a:lnTo>
                    <a:pt x="1260" y="264"/>
                  </a:lnTo>
                  <a:lnTo>
                    <a:pt x="1251" y="260"/>
                  </a:lnTo>
                  <a:lnTo>
                    <a:pt x="1241" y="257"/>
                  </a:lnTo>
                  <a:lnTo>
                    <a:pt x="1232" y="258"/>
                  </a:lnTo>
                  <a:lnTo>
                    <a:pt x="1226" y="258"/>
                  </a:lnTo>
                  <a:lnTo>
                    <a:pt x="1217" y="260"/>
                  </a:lnTo>
                  <a:lnTo>
                    <a:pt x="1214" y="253"/>
                  </a:lnTo>
                  <a:lnTo>
                    <a:pt x="1206" y="251"/>
                  </a:lnTo>
                  <a:lnTo>
                    <a:pt x="1185" y="251"/>
                  </a:lnTo>
                  <a:lnTo>
                    <a:pt x="1180" y="253"/>
                  </a:lnTo>
                  <a:lnTo>
                    <a:pt x="1176" y="250"/>
                  </a:lnTo>
                  <a:lnTo>
                    <a:pt x="1183" y="247"/>
                  </a:lnTo>
                  <a:lnTo>
                    <a:pt x="1181" y="246"/>
                  </a:lnTo>
                  <a:lnTo>
                    <a:pt x="1176" y="246"/>
                  </a:lnTo>
                  <a:lnTo>
                    <a:pt x="1168" y="250"/>
                  </a:lnTo>
                  <a:lnTo>
                    <a:pt x="1162" y="249"/>
                  </a:lnTo>
                  <a:lnTo>
                    <a:pt x="1161" y="246"/>
                  </a:lnTo>
                  <a:lnTo>
                    <a:pt x="1166" y="240"/>
                  </a:lnTo>
                  <a:lnTo>
                    <a:pt x="1170" y="232"/>
                  </a:lnTo>
                  <a:lnTo>
                    <a:pt x="1165" y="234"/>
                  </a:lnTo>
                  <a:lnTo>
                    <a:pt x="1159" y="235"/>
                  </a:lnTo>
                  <a:lnTo>
                    <a:pt x="1157" y="236"/>
                  </a:lnTo>
                  <a:lnTo>
                    <a:pt x="1154" y="232"/>
                  </a:lnTo>
                  <a:lnTo>
                    <a:pt x="1159" y="230"/>
                  </a:lnTo>
                  <a:lnTo>
                    <a:pt x="1161" y="230"/>
                  </a:lnTo>
                  <a:lnTo>
                    <a:pt x="1166" y="228"/>
                  </a:lnTo>
                  <a:lnTo>
                    <a:pt x="1168" y="227"/>
                  </a:lnTo>
                  <a:lnTo>
                    <a:pt x="1170" y="228"/>
                  </a:lnTo>
                  <a:lnTo>
                    <a:pt x="1184" y="232"/>
                  </a:lnTo>
                  <a:lnTo>
                    <a:pt x="1202" y="234"/>
                  </a:lnTo>
                  <a:lnTo>
                    <a:pt x="1217" y="234"/>
                  </a:lnTo>
                  <a:lnTo>
                    <a:pt x="1229" y="235"/>
                  </a:lnTo>
                  <a:lnTo>
                    <a:pt x="1230" y="235"/>
                  </a:lnTo>
                  <a:lnTo>
                    <a:pt x="1248" y="236"/>
                  </a:lnTo>
                  <a:lnTo>
                    <a:pt x="1263" y="236"/>
                  </a:lnTo>
                  <a:lnTo>
                    <a:pt x="1267" y="238"/>
                  </a:lnTo>
                  <a:lnTo>
                    <a:pt x="1288" y="230"/>
                  </a:lnTo>
                  <a:lnTo>
                    <a:pt x="1300" y="225"/>
                  </a:lnTo>
                  <a:lnTo>
                    <a:pt x="1293" y="220"/>
                  </a:lnTo>
                  <a:lnTo>
                    <a:pt x="1300" y="215"/>
                  </a:lnTo>
                  <a:lnTo>
                    <a:pt x="1307" y="210"/>
                  </a:lnTo>
                  <a:lnTo>
                    <a:pt x="1312" y="201"/>
                  </a:lnTo>
                  <a:lnTo>
                    <a:pt x="1309" y="191"/>
                  </a:lnTo>
                  <a:lnTo>
                    <a:pt x="1319" y="186"/>
                  </a:lnTo>
                  <a:lnTo>
                    <a:pt x="1320" y="186"/>
                  </a:lnTo>
                  <a:lnTo>
                    <a:pt x="1320" y="176"/>
                  </a:lnTo>
                  <a:lnTo>
                    <a:pt x="1335" y="168"/>
                  </a:lnTo>
                  <a:lnTo>
                    <a:pt x="1352" y="160"/>
                  </a:lnTo>
                  <a:lnTo>
                    <a:pt x="1357" y="157"/>
                  </a:lnTo>
                  <a:lnTo>
                    <a:pt x="1363" y="149"/>
                  </a:lnTo>
                  <a:lnTo>
                    <a:pt x="1361" y="146"/>
                  </a:lnTo>
                  <a:lnTo>
                    <a:pt x="1357" y="135"/>
                  </a:lnTo>
                  <a:lnTo>
                    <a:pt x="1357" y="131"/>
                  </a:lnTo>
                  <a:lnTo>
                    <a:pt x="1354" y="126"/>
                  </a:lnTo>
                  <a:lnTo>
                    <a:pt x="1352" y="118"/>
                  </a:lnTo>
                  <a:lnTo>
                    <a:pt x="1343" y="110"/>
                  </a:lnTo>
                  <a:lnTo>
                    <a:pt x="1333" y="118"/>
                  </a:lnTo>
                  <a:lnTo>
                    <a:pt x="1326" y="119"/>
                  </a:lnTo>
                  <a:lnTo>
                    <a:pt x="1323" y="110"/>
                  </a:lnTo>
                  <a:lnTo>
                    <a:pt x="1319" y="105"/>
                  </a:lnTo>
                  <a:lnTo>
                    <a:pt x="1309" y="104"/>
                  </a:lnTo>
                  <a:lnTo>
                    <a:pt x="1309" y="100"/>
                  </a:lnTo>
                  <a:lnTo>
                    <a:pt x="1305" y="93"/>
                  </a:lnTo>
                  <a:lnTo>
                    <a:pt x="1292" y="100"/>
                  </a:lnTo>
                  <a:lnTo>
                    <a:pt x="1267" y="114"/>
                  </a:lnTo>
                  <a:lnTo>
                    <a:pt x="1263" y="112"/>
                  </a:lnTo>
                  <a:lnTo>
                    <a:pt x="1259" y="108"/>
                  </a:lnTo>
                  <a:lnTo>
                    <a:pt x="1266" y="103"/>
                  </a:lnTo>
                  <a:lnTo>
                    <a:pt x="1274" y="95"/>
                  </a:lnTo>
                  <a:lnTo>
                    <a:pt x="1281" y="84"/>
                  </a:lnTo>
                  <a:lnTo>
                    <a:pt x="1275" y="81"/>
                  </a:lnTo>
                  <a:lnTo>
                    <a:pt x="1267" y="77"/>
                  </a:lnTo>
                  <a:lnTo>
                    <a:pt x="1259" y="77"/>
                  </a:lnTo>
                  <a:lnTo>
                    <a:pt x="1264" y="69"/>
                  </a:lnTo>
                  <a:lnTo>
                    <a:pt x="1258" y="66"/>
                  </a:lnTo>
                  <a:lnTo>
                    <a:pt x="1244" y="63"/>
                  </a:lnTo>
                  <a:lnTo>
                    <a:pt x="1243" y="71"/>
                  </a:lnTo>
                  <a:lnTo>
                    <a:pt x="1236" y="82"/>
                  </a:lnTo>
                  <a:lnTo>
                    <a:pt x="1233" y="89"/>
                  </a:lnTo>
                  <a:lnTo>
                    <a:pt x="1224" y="96"/>
                  </a:lnTo>
                  <a:lnTo>
                    <a:pt x="1229" y="75"/>
                  </a:lnTo>
                  <a:lnTo>
                    <a:pt x="1226" y="63"/>
                  </a:lnTo>
                  <a:lnTo>
                    <a:pt x="1224" y="65"/>
                  </a:lnTo>
                  <a:lnTo>
                    <a:pt x="1218" y="66"/>
                  </a:lnTo>
                  <a:lnTo>
                    <a:pt x="1206" y="75"/>
                  </a:lnTo>
                  <a:lnTo>
                    <a:pt x="1195" y="82"/>
                  </a:lnTo>
                  <a:lnTo>
                    <a:pt x="1184" y="92"/>
                  </a:lnTo>
                  <a:lnTo>
                    <a:pt x="1185" y="84"/>
                  </a:lnTo>
                  <a:lnTo>
                    <a:pt x="1192" y="70"/>
                  </a:lnTo>
                  <a:lnTo>
                    <a:pt x="1181" y="69"/>
                  </a:lnTo>
                  <a:lnTo>
                    <a:pt x="1188" y="55"/>
                  </a:lnTo>
                  <a:lnTo>
                    <a:pt x="1176" y="52"/>
                  </a:lnTo>
                  <a:lnTo>
                    <a:pt x="1172" y="44"/>
                  </a:lnTo>
                  <a:lnTo>
                    <a:pt x="1161" y="44"/>
                  </a:lnTo>
                  <a:lnTo>
                    <a:pt x="1151" y="40"/>
                  </a:lnTo>
                  <a:lnTo>
                    <a:pt x="1131" y="48"/>
                  </a:lnTo>
                  <a:lnTo>
                    <a:pt x="1130" y="51"/>
                  </a:lnTo>
                  <a:lnTo>
                    <a:pt x="1125" y="69"/>
                  </a:lnTo>
                  <a:lnTo>
                    <a:pt x="1121" y="84"/>
                  </a:lnTo>
                  <a:lnTo>
                    <a:pt x="1123" y="93"/>
                  </a:lnTo>
                  <a:lnTo>
                    <a:pt x="1128" y="99"/>
                  </a:lnTo>
                  <a:lnTo>
                    <a:pt x="1128" y="100"/>
                  </a:lnTo>
                  <a:lnTo>
                    <a:pt x="1127" y="100"/>
                  </a:lnTo>
                  <a:lnTo>
                    <a:pt x="1120" y="103"/>
                  </a:lnTo>
                  <a:lnTo>
                    <a:pt x="1120" y="104"/>
                  </a:lnTo>
                  <a:lnTo>
                    <a:pt x="1121" y="116"/>
                  </a:lnTo>
                  <a:lnTo>
                    <a:pt x="1120" y="127"/>
                  </a:lnTo>
                  <a:lnTo>
                    <a:pt x="1120" y="141"/>
                  </a:lnTo>
                  <a:lnTo>
                    <a:pt x="1130" y="145"/>
                  </a:lnTo>
                  <a:lnTo>
                    <a:pt x="1131" y="145"/>
                  </a:lnTo>
                  <a:lnTo>
                    <a:pt x="1130" y="152"/>
                  </a:lnTo>
                  <a:lnTo>
                    <a:pt x="1130" y="161"/>
                  </a:lnTo>
                  <a:lnTo>
                    <a:pt x="1123" y="153"/>
                  </a:lnTo>
                  <a:lnTo>
                    <a:pt x="1119" y="160"/>
                  </a:lnTo>
                  <a:lnTo>
                    <a:pt x="1117" y="172"/>
                  </a:lnTo>
                  <a:lnTo>
                    <a:pt x="1113" y="180"/>
                  </a:lnTo>
                  <a:lnTo>
                    <a:pt x="1115" y="195"/>
                  </a:lnTo>
                  <a:lnTo>
                    <a:pt x="1115" y="212"/>
                  </a:lnTo>
                  <a:lnTo>
                    <a:pt x="1116" y="215"/>
                  </a:lnTo>
                  <a:lnTo>
                    <a:pt x="1117" y="223"/>
                  </a:lnTo>
                  <a:lnTo>
                    <a:pt x="1120" y="232"/>
                  </a:lnTo>
                  <a:lnTo>
                    <a:pt x="1120" y="234"/>
                  </a:lnTo>
                  <a:lnTo>
                    <a:pt x="1113" y="232"/>
                  </a:lnTo>
                  <a:lnTo>
                    <a:pt x="1110" y="216"/>
                  </a:lnTo>
                  <a:lnTo>
                    <a:pt x="1108" y="206"/>
                  </a:lnTo>
                  <a:lnTo>
                    <a:pt x="1108" y="189"/>
                  </a:lnTo>
                  <a:lnTo>
                    <a:pt x="1109" y="165"/>
                  </a:lnTo>
                  <a:lnTo>
                    <a:pt x="1119" y="148"/>
                  </a:lnTo>
                  <a:lnTo>
                    <a:pt x="1108" y="149"/>
                  </a:lnTo>
                  <a:lnTo>
                    <a:pt x="1101" y="161"/>
                  </a:lnTo>
                  <a:lnTo>
                    <a:pt x="1100" y="164"/>
                  </a:lnTo>
                  <a:lnTo>
                    <a:pt x="1094" y="174"/>
                  </a:lnTo>
                  <a:lnTo>
                    <a:pt x="1090" y="171"/>
                  </a:lnTo>
                  <a:lnTo>
                    <a:pt x="1095" y="161"/>
                  </a:lnTo>
                  <a:lnTo>
                    <a:pt x="1097" y="157"/>
                  </a:lnTo>
                  <a:lnTo>
                    <a:pt x="1093" y="157"/>
                  </a:lnTo>
                  <a:lnTo>
                    <a:pt x="1082" y="161"/>
                  </a:lnTo>
                  <a:lnTo>
                    <a:pt x="1079" y="165"/>
                  </a:lnTo>
                  <a:lnTo>
                    <a:pt x="1075" y="176"/>
                  </a:lnTo>
                  <a:lnTo>
                    <a:pt x="1071" y="170"/>
                  </a:lnTo>
                  <a:lnTo>
                    <a:pt x="1072" y="165"/>
                  </a:lnTo>
                  <a:lnTo>
                    <a:pt x="1076" y="157"/>
                  </a:lnTo>
                  <a:lnTo>
                    <a:pt x="1086" y="146"/>
                  </a:lnTo>
                  <a:lnTo>
                    <a:pt x="1097" y="130"/>
                  </a:lnTo>
                  <a:lnTo>
                    <a:pt x="1102" y="112"/>
                  </a:lnTo>
                  <a:lnTo>
                    <a:pt x="1097" y="99"/>
                  </a:lnTo>
                  <a:lnTo>
                    <a:pt x="1095" y="96"/>
                  </a:lnTo>
                  <a:lnTo>
                    <a:pt x="1089" y="108"/>
                  </a:lnTo>
                  <a:lnTo>
                    <a:pt x="1076" y="120"/>
                  </a:lnTo>
                  <a:lnTo>
                    <a:pt x="1056" y="134"/>
                  </a:lnTo>
                  <a:lnTo>
                    <a:pt x="1046" y="134"/>
                  </a:lnTo>
                  <a:lnTo>
                    <a:pt x="1056" y="127"/>
                  </a:lnTo>
                  <a:lnTo>
                    <a:pt x="1065" y="118"/>
                  </a:lnTo>
                  <a:lnTo>
                    <a:pt x="1072" y="108"/>
                  </a:lnTo>
                  <a:lnTo>
                    <a:pt x="1082" y="96"/>
                  </a:lnTo>
                  <a:lnTo>
                    <a:pt x="1079" y="92"/>
                  </a:lnTo>
                  <a:lnTo>
                    <a:pt x="1063" y="90"/>
                  </a:lnTo>
                  <a:lnTo>
                    <a:pt x="1052" y="96"/>
                  </a:lnTo>
                  <a:lnTo>
                    <a:pt x="1053" y="89"/>
                  </a:lnTo>
                  <a:lnTo>
                    <a:pt x="1055" y="84"/>
                  </a:lnTo>
                  <a:lnTo>
                    <a:pt x="1065" y="77"/>
                  </a:lnTo>
                  <a:lnTo>
                    <a:pt x="1075" y="81"/>
                  </a:lnTo>
                  <a:lnTo>
                    <a:pt x="1093" y="74"/>
                  </a:lnTo>
                  <a:lnTo>
                    <a:pt x="1087" y="69"/>
                  </a:lnTo>
                  <a:lnTo>
                    <a:pt x="1098" y="66"/>
                  </a:lnTo>
                  <a:lnTo>
                    <a:pt x="1102" y="52"/>
                  </a:lnTo>
                  <a:lnTo>
                    <a:pt x="1097" y="51"/>
                  </a:lnTo>
                  <a:lnTo>
                    <a:pt x="1104" y="35"/>
                  </a:lnTo>
                  <a:lnTo>
                    <a:pt x="1100" y="21"/>
                  </a:lnTo>
                  <a:lnTo>
                    <a:pt x="1083" y="21"/>
                  </a:lnTo>
                  <a:lnTo>
                    <a:pt x="1074" y="30"/>
                  </a:lnTo>
                  <a:lnTo>
                    <a:pt x="1072" y="15"/>
                  </a:lnTo>
                  <a:lnTo>
                    <a:pt x="1076" y="6"/>
                  </a:lnTo>
                  <a:lnTo>
                    <a:pt x="1076" y="5"/>
                  </a:lnTo>
                  <a:lnTo>
                    <a:pt x="1067" y="0"/>
                  </a:lnTo>
                  <a:lnTo>
                    <a:pt x="1067" y="2"/>
                  </a:lnTo>
                  <a:lnTo>
                    <a:pt x="1060" y="13"/>
                  </a:lnTo>
                  <a:lnTo>
                    <a:pt x="1055" y="7"/>
                  </a:lnTo>
                  <a:lnTo>
                    <a:pt x="1042" y="20"/>
                  </a:lnTo>
                  <a:lnTo>
                    <a:pt x="1040" y="18"/>
                  </a:lnTo>
                  <a:lnTo>
                    <a:pt x="1037" y="14"/>
                  </a:lnTo>
                  <a:lnTo>
                    <a:pt x="1030" y="18"/>
                  </a:lnTo>
                  <a:lnTo>
                    <a:pt x="1031" y="5"/>
                  </a:lnTo>
                  <a:lnTo>
                    <a:pt x="1022" y="2"/>
                  </a:lnTo>
                  <a:lnTo>
                    <a:pt x="1020" y="2"/>
                  </a:lnTo>
                  <a:lnTo>
                    <a:pt x="1018" y="7"/>
                  </a:lnTo>
                  <a:lnTo>
                    <a:pt x="1014" y="10"/>
                  </a:lnTo>
                  <a:lnTo>
                    <a:pt x="1014" y="21"/>
                  </a:lnTo>
                  <a:lnTo>
                    <a:pt x="1023" y="29"/>
                  </a:lnTo>
                  <a:lnTo>
                    <a:pt x="1022" y="50"/>
                  </a:lnTo>
                  <a:lnTo>
                    <a:pt x="1012" y="33"/>
                  </a:lnTo>
                  <a:lnTo>
                    <a:pt x="993" y="30"/>
                  </a:lnTo>
                  <a:lnTo>
                    <a:pt x="992" y="39"/>
                  </a:lnTo>
                  <a:lnTo>
                    <a:pt x="999" y="44"/>
                  </a:lnTo>
                  <a:lnTo>
                    <a:pt x="1003" y="54"/>
                  </a:lnTo>
                  <a:lnTo>
                    <a:pt x="988" y="50"/>
                  </a:lnTo>
                  <a:lnTo>
                    <a:pt x="989" y="59"/>
                  </a:lnTo>
                  <a:lnTo>
                    <a:pt x="1000" y="69"/>
                  </a:lnTo>
                  <a:lnTo>
                    <a:pt x="1012" y="58"/>
                  </a:lnTo>
                  <a:lnTo>
                    <a:pt x="1020" y="71"/>
                  </a:lnTo>
                  <a:lnTo>
                    <a:pt x="1022" y="78"/>
                  </a:lnTo>
                  <a:lnTo>
                    <a:pt x="1031" y="82"/>
                  </a:lnTo>
                  <a:lnTo>
                    <a:pt x="1042" y="86"/>
                  </a:lnTo>
                  <a:lnTo>
                    <a:pt x="1007" y="86"/>
                  </a:lnTo>
                  <a:lnTo>
                    <a:pt x="1008" y="100"/>
                  </a:lnTo>
                  <a:lnTo>
                    <a:pt x="1015" y="103"/>
                  </a:lnTo>
                  <a:lnTo>
                    <a:pt x="1012" y="110"/>
                  </a:lnTo>
                  <a:lnTo>
                    <a:pt x="996" y="108"/>
                  </a:lnTo>
                  <a:lnTo>
                    <a:pt x="993" y="120"/>
                  </a:lnTo>
                  <a:lnTo>
                    <a:pt x="1003" y="125"/>
                  </a:lnTo>
                  <a:lnTo>
                    <a:pt x="1001" y="127"/>
                  </a:lnTo>
                  <a:lnTo>
                    <a:pt x="999" y="133"/>
                  </a:lnTo>
                  <a:lnTo>
                    <a:pt x="997" y="137"/>
                  </a:lnTo>
                  <a:lnTo>
                    <a:pt x="1014" y="144"/>
                  </a:lnTo>
                  <a:lnTo>
                    <a:pt x="1015" y="146"/>
                  </a:lnTo>
                  <a:lnTo>
                    <a:pt x="1015" y="149"/>
                  </a:lnTo>
                  <a:lnTo>
                    <a:pt x="1012" y="149"/>
                  </a:lnTo>
                  <a:lnTo>
                    <a:pt x="999" y="145"/>
                  </a:lnTo>
                  <a:lnTo>
                    <a:pt x="997" y="145"/>
                  </a:lnTo>
                  <a:lnTo>
                    <a:pt x="991" y="157"/>
                  </a:lnTo>
                  <a:lnTo>
                    <a:pt x="996" y="157"/>
                  </a:lnTo>
                  <a:lnTo>
                    <a:pt x="992" y="164"/>
                  </a:lnTo>
                  <a:lnTo>
                    <a:pt x="1004" y="179"/>
                  </a:lnTo>
                  <a:lnTo>
                    <a:pt x="997" y="185"/>
                  </a:lnTo>
                  <a:lnTo>
                    <a:pt x="982" y="185"/>
                  </a:lnTo>
                  <a:lnTo>
                    <a:pt x="978" y="201"/>
                  </a:lnTo>
                  <a:lnTo>
                    <a:pt x="971" y="202"/>
                  </a:lnTo>
                  <a:lnTo>
                    <a:pt x="970" y="202"/>
                  </a:lnTo>
                  <a:lnTo>
                    <a:pt x="967" y="213"/>
                  </a:lnTo>
                  <a:lnTo>
                    <a:pt x="962" y="221"/>
                  </a:lnTo>
                  <a:lnTo>
                    <a:pt x="962" y="160"/>
                  </a:lnTo>
                  <a:lnTo>
                    <a:pt x="961" y="144"/>
                  </a:lnTo>
                  <a:lnTo>
                    <a:pt x="947" y="142"/>
                  </a:lnTo>
                  <a:lnTo>
                    <a:pt x="932" y="148"/>
                  </a:lnTo>
                  <a:lnTo>
                    <a:pt x="932" y="149"/>
                  </a:lnTo>
                  <a:lnTo>
                    <a:pt x="933" y="145"/>
                  </a:lnTo>
                  <a:lnTo>
                    <a:pt x="952" y="127"/>
                  </a:lnTo>
                  <a:lnTo>
                    <a:pt x="959" y="116"/>
                  </a:lnTo>
                  <a:lnTo>
                    <a:pt x="958" y="92"/>
                  </a:lnTo>
                  <a:lnTo>
                    <a:pt x="951" y="92"/>
                  </a:lnTo>
                  <a:lnTo>
                    <a:pt x="951" y="65"/>
                  </a:lnTo>
                  <a:lnTo>
                    <a:pt x="947" y="62"/>
                  </a:lnTo>
                  <a:lnTo>
                    <a:pt x="943" y="59"/>
                  </a:lnTo>
                  <a:lnTo>
                    <a:pt x="929" y="82"/>
                  </a:lnTo>
                  <a:lnTo>
                    <a:pt x="916" y="112"/>
                  </a:lnTo>
                  <a:lnTo>
                    <a:pt x="906" y="137"/>
                  </a:lnTo>
                  <a:lnTo>
                    <a:pt x="905" y="150"/>
                  </a:lnTo>
                  <a:lnTo>
                    <a:pt x="903" y="165"/>
                  </a:lnTo>
                  <a:lnTo>
                    <a:pt x="888" y="195"/>
                  </a:lnTo>
                  <a:lnTo>
                    <a:pt x="876" y="223"/>
                  </a:lnTo>
                  <a:lnTo>
                    <a:pt x="871" y="234"/>
                  </a:lnTo>
                  <a:lnTo>
                    <a:pt x="867" y="245"/>
                  </a:lnTo>
                  <a:lnTo>
                    <a:pt x="869" y="249"/>
                  </a:lnTo>
                  <a:lnTo>
                    <a:pt x="881" y="249"/>
                  </a:lnTo>
                  <a:lnTo>
                    <a:pt x="880" y="253"/>
                  </a:lnTo>
                  <a:lnTo>
                    <a:pt x="877" y="260"/>
                  </a:lnTo>
                  <a:lnTo>
                    <a:pt x="872" y="272"/>
                  </a:lnTo>
                  <a:lnTo>
                    <a:pt x="871" y="275"/>
                  </a:lnTo>
                  <a:lnTo>
                    <a:pt x="864" y="284"/>
                  </a:lnTo>
                  <a:lnTo>
                    <a:pt x="861" y="303"/>
                  </a:lnTo>
                  <a:lnTo>
                    <a:pt x="857" y="315"/>
                  </a:lnTo>
                  <a:lnTo>
                    <a:pt x="854" y="315"/>
                  </a:lnTo>
                  <a:lnTo>
                    <a:pt x="846" y="314"/>
                  </a:lnTo>
                  <a:lnTo>
                    <a:pt x="846" y="313"/>
                  </a:lnTo>
                  <a:lnTo>
                    <a:pt x="852" y="302"/>
                  </a:lnTo>
                  <a:lnTo>
                    <a:pt x="845" y="300"/>
                  </a:lnTo>
                  <a:lnTo>
                    <a:pt x="839" y="300"/>
                  </a:lnTo>
                  <a:lnTo>
                    <a:pt x="839" y="313"/>
                  </a:lnTo>
                  <a:lnTo>
                    <a:pt x="843" y="317"/>
                  </a:lnTo>
                  <a:lnTo>
                    <a:pt x="845" y="322"/>
                  </a:lnTo>
                  <a:lnTo>
                    <a:pt x="839" y="322"/>
                  </a:lnTo>
                  <a:lnTo>
                    <a:pt x="835" y="315"/>
                  </a:lnTo>
                  <a:lnTo>
                    <a:pt x="832" y="306"/>
                  </a:lnTo>
                  <a:lnTo>
                    <a:pt x="832" y="299"/>
                  </a:lnTo>
                  <a:lnTo>
                    <a:pt x="831" y="294"/>
                  </a:lnTo>
                  <a:lnTo>
                    <a:pt x="830" y="280"/>
                  </a:lnTo>
                  <a:lnTo>
                    <a:pt x="839" y="270"/>
                  </a:lnTo>
                  <a:lnTo>
                    <a:pt x="845" y="264"/>
                  </a:lnTo>
                  <a:lnTo>
                    <a:pt x="847" y="250"/>
                  </a:lnTo>
                  <a:lnTo>
                    <a:pt x="837" y="253"/>
                  </a:lnTo>
                  <a:lnTo>
                    <a:pt x="835" y="254"/>
                  </a:lnTo>
                  <a:lnTo>
                    <a:pt x="835" y="246"/>
                  </a:lnTo>
                  <a:lnTo>
                    <a:pt x="841" y="235"/>
                  </a:lnTo>
                  <a:lnTo>
                    <a:pt x="850" y="232"/>
                  </a:lnTo>
                  <a:lnTo>
                    <a:pt x="845" y="227"/>
                  </a:lnTo>
                  <a:lnTo>
                    <a:pt x="846" y="220"/>
                  </a:lnTo>
                  <a:lnTo>
                    <a:pt x="845" y="217"/>
                  </a:lnTo>
                  <a:lnTo>
                    <a:pt x="845" y="215"/>
                  </a:lnTo>
                  <a:lnTo>
                    <a:pt x="843" y="213"/>
                  </a:lnTo>
                  <a:lnTo>
                    <a:pt x="842" y="213"/>
                  </a:lnTo>
                  <a:lnTo>
                    <a:pt x="834" y="215"/>
                  </a:lnTo>
                  <a:lnTo>
                    <a:pt x="832" y="212"/>
                  </a:lnTo>
                  <a:lnTo>
                    <a:pt x="832" y="210"/>
                  </a:lnTo>
                  <a:lnTo>
                    <a:pt x="842" y="208"/>
                  </a:lnTo>
                  <a:lnTo>
                    <a:pt x="842" y="200"/>
                  </a:lnTo>
                  <a:lnTo>
                    <a:pt x="827" y="206"/>
                  </a:lnTo>
                  <a:lnTo>
                    <a:pt x="834" y="197"/>
                  </a:lnTo>
                  <a:lnTo>
                    <a:pt x="842" y="183"/>
                  </a:lnTo>
                  <a:lnTo>
                    <a:pt x="847" y="174"/>
                  </a:lnTo>
                  <a:lnTo>
                    <a:pt x="854" y="156"/>
                  </a:lnTo>
                  <a:lnTo>
                    <a:pt x="865" y="146"/>
                  </a:lnTo>
                  <a:lnTo>
                    <a:pt x="867" y="142"/>
                  </a:lnTo>
                  <a:lnTo>
                    <a:pt x="871" y="133"/>
                  </a:lnTo>
                  <a:lnTo>
                    <a:pt x="867" y="134"/>
                  </a:lnTo>
                  <a:lnTo>
                    <a:pt x="865" y="126"/>
                  </a:lnTo>
                  <a:lnTo>
                    <a:pt x="876" y="120"/>
                  </a:lnTo>
                  <a:lnTo>
                    <a:pt x="877" y="114"/>
                  </a:lnTo>
                  <a:lnTo>
                    <a:pt x="884" y="101"/>
                  </a:lnTo>
                  <a:lnTo>
                    <a:pt x="883" y="95"/>
                  </a:lnTo>
                  <a:lnTo>
                    <a:pt x="877" y="92"/>
                  </a:lnTo>
                  <a:lnTo>
                    <a:pt x="872" y="100"/>
                  </a:lnTo>
                  <a:lnTo>
                    <a:pt x="868" y="100"/>
                  </a:lnTo>
                  <a:lnTo>
                    <a:pt x="865" y="95"/>
                  </a:lnTo>
                  <a:lnTo>
                    <a:pt x="864" y="92"/>
                  </a:lnTo>
                  <a:lnTo>
                    <a:pt x="857" y="96"/>
                  </a:lnTo>
                  <a:lnTo>
                    <a:pt x="852" y="107"/>
                  </a:lnTo>
                  <a:lnTo>
                    <a:pt x="847" y="107"/>
                  </a:lnTo>
                  <a:lnTo>
                    <a:pt x="850" y="96"/>
                  </a:lnTo>
                  <a:lnTo>
                    <a:pt x="847" y="92"/>
                  </a:lnTo>
                  <a:lnTo>
                    <a:pt x="845" y="88"/>
                  </a:lnTo>
                  <a:lnTo>
                    <a:pt x="837" y="82"/>
                  </a:lnTo>
                  <a:lnTo>
                    <a:pt x="831" y="81"/>
                  </a:lnTo>
                  <a:lnTo>
                    <a:pt x="834" y="88"/>
                  </a:lnTo>
                  <a:lnTo>
                    <a:pt x="837" y="103"/>
                  </a:lnTo>
                  <a:lnTo>
                    <a:pt x="841" y="112"/>
                  </a:lnTo>
                  <a:lnTo>
                    <a:pt x="837" y="120"/>
                  </a:lnTo>
                  <a:lnTo>
                    <a:pt x="831" y="126"/>
                  </a:lnTo>
                  <a:lnTo>
                    <a:pt x="827" y="114"/>
                  </a:lnTo>
                  <a:lnTo>
                    <a:pt x="819" y="100"/>
                  </a:lnTo>
                  <a:lnTo>
                    <a:pt x="811" y="97"/>
                  </a:lnTo>
                  <a:lnTo>
                    <a:pt x="808" y="114"/>
                  </a:lnTo>
                  <a:lnTo>
                    <a:pt x="801" y="111"/>
                  </a:lnTo>
                  <a:lnTo>
                    <a:pt x="805" y="92"/>
                  </a:lnTo>
                  <a:lnTo>
                    <a:pt x="801" y="86"/>
                  </a:lnTo>
                  <a:lnTo>
                    <a:pt x="800" y="100"/>
                  </a:lnTo>
                  <a:lnTo>
                    <a:pt x="792" y="103"/>
                  </a:lnTo>
                  <a:lnTo>
                    <a:pt x="786" y="95"/>
                  </a:lnTo>
                  <a:lnTo>
                    <a:pt x="783" y="85"/>
                  </a:lnTo>
                  <a:lnTo>
                    <a:pt x="775" y="85"/>
                  </a:lnTo>
                  <a:lnTo>
                    <a:pt x="775" y="84"/>
                  </a:lnTo>
                  <a:lnTo>
                    <a:pt x="772" y="80"/>
                  </a:lnTo>
                  <a:lnTo>
                    <a:pt x="768" y="78"/>
                  </a:lnTo>
                  <a:lnTo>
                    <a:pt x="767" y="82"/>
                  </a:lnTo>
                  <a:lnTo>
                    <a:pt x="770" y="88"/>
                  </a:lnTo>
                  <a:lnTo>
                    <a:pt x="768" y="93"/>
                  </a:lnTo>
                  <a:lnTo>
                    <a:pt x="768" y="110"/>
                  </a:lnTo>
                  <a:lnTo>
                    <a:pt x="782" y="115"/>
                  </a:lnTo>
                  <a:lnTo>
                    <a:pt x="781" y="118"/>
                  </a:lnTo>
                  <a:lnTo>
                    <a:pt x="770" y="118"/>
                  </a:lnTo>
                  <a:lnTo>
                    <a:pt x="771" y="125"/>
                  </a:lnTo>
                  <a:lnTo>
                    <a:pt x="779" y="131"/>
                  </a:lnTo>
                  <a:lnTo>
                    <a:pt x="778" y="141"/>
                  </a:lnTo>
                  <a:lnTo>
                    <a:pt x="768" y="134"/>
                  </a:lnTo>
                  <a:lnTo>
                    <a:pt x="762" y="129"/>
                  </a:lnTo>
                  <a:lnTo>
                    <a:pt x="753" y="120"/>
                  </a:lnTo>
                  <a:lnTo>
                    <a:pt x="745" y="127"/>
                  </a:lnTo>
                  <a:lnTo>
                    <a:pt x="747" y="134"/>
                  </a:lnTo>
                  <a:lnTo>
                    <a:pt x="749" y="148"/>
                  </a:lnTo>
                  <a:lnTo>
                    <a:pt x="759" y="149"/>
                  </a:lnTo>
                  <a:lnTo>
                    <a:pt x="768" y="149"/>
                  </a:lnTo>
                  <a:lnTo>
                    <a:pt x="772" y="153"/>
                  </a:lnTo>
                  <a:lnTo>
                    <a:pt x="782" y="161"/>
                  </a:lnTo>
                  <a:lnTo>
                    <a:pt x="785" y="167"/>
                  </a:lnTo>
                  <a:lnTo>
                    <a:pt x="789" y="174"/>
                  </a:lnTo>
                  <a:lnTo>
                    <a:pt x="793" y="180"/>
                  </a:lnTo>
                  <a:lnTo>
                    <a:pt x="787" y="185"/>
                  </a:lnTo>
                  <a:lnTo>
                    <a:pt x="779" y="179"/>
                  </a:lnTo>
                  <a:lnTo>
                    <a:pt x="768" y="171"/>
                  </a:lnTo>
                  <a:lnTo>
                    <a:pt x="757" y="168"/>
                  </a:lnTo>
                  <a:lnTo>
                    <a:pt x="755" y="179"/>
                  </a:lnTo>
                  <a:lnTo>
                    <a:pt x="751" y="193"/>
                  </a:lnTo>
                  <a:lnTo>
                    <a:pt x="747" y="202"/>
                  </a:lnTo>
                  <a:lnTo>
                    <a:pt x="747" y="213"/>
                  </a:lnTo>
                  <a:lnTo>
                    <a:pt x="753" y="215"/>
                  </a:lnTo>
                  <a:lnTo>
                    <a:pt x="762" y="216"/>
                  </a:lnTo>
                  <a:lnTo>
                    <a:pt x="767" y="223"/>
                  </a:lnTo>
                  <a:lnTo>
                    <a:pt x="767" y="227"/>
                  </a:lnTo>
                  <a:lnTo>
                    <a:pt x="768" y="231"/>
                  </a:lnTo>
                  <a:lnTo>
                    <a:pt x="766" y="230"/>
                  </a:lnTo>
                  <a:lnTo>
                    <a:pt x="763" y="228"/>
                  </a:lnTo>
                  <a:lnTo>
                    <a:pt x="753" y="223"/>
                  </a:lnTo>
                  <a:lnTo>
                    <a:pt x="738" y="220"/>
                  </a:lnTo>
                  <a:lnTo>
                    <a:pt x="733" y="223"/>
                  </a:lnTo>
                  <a:lnTo>
                    <a:pt x="730" y="224"/>
                  </a:lnTo>
                  <a:lnTo>
                    <a:pt x="721" y="235"/>
                  </a:lnTo>
                  <a:lnTo>
                    <a:pt x="710" y="250"/>
                  </a:lnTo>
                  <a:lnTo>
                    <a:pt x="702" y="262"/>
                  </a:lnTo>
                  <a:lnTo>
                    <a:pt x="700" y="265"/>
                  </a:lnTo>
                  <a:lnTo>
                    <a:pt x="696" y="272"/>
                  </a:lnTo>
                  <a:lnTo>
                    <a:pt x="695" y="275"/>
                  </a:lnTo>
                  <a:lnTo>
                    <a:pt x="699" y="279"/>
                  </a:lnTo>
                  <a:lnTo>
                    <a:pt x="700" y="280"/>
                  </a:lnTo>
                  <a:lnTo>
                    <a:pt x="706" y="280"/>
                  </a:lnTo>
                  <a:lnTo>
                    <a:pt x="707" y="280"/>
                  </a:lnTo>
                  <a:lnTo>
                    <a:pt x="703" y="285"/>
                  </a:lnTo>
                  <a:lnTo>
                    <a:pt x="693" y="287"/>
                  </a:lnTo>
                  <a:lnTo>
                    <a:pt x="678" y="298"/>
                  </a:lnTo>
                  <a:lnTo>
                    <a:pt x="684" y="299"/>
                  </a:lnTo>
                  <a:lnTo>
                    <a:pt x="696" y="296"/>
                  </a:lnTo>
                  <a:lnTo>
                    <a:pt x="698" y="298"/>
                  </a:lnTo>
                  <a:lnTo>
                    <a:pt x="692" y="300"/>
                  </a:lnTo>
                  <a:lnTo>
                    <a:pt x="691" y="302"/>
                  </a:lnTo>
                  <a:lnTo>
                    <a:pt x="683" y="305"/>
                  </a:lnTo>
                  <a:lnTo>
                    <a:pt x="676" y="309"/>
                  </a:lnTo>
                  <a:lnTo>
                    <a:pt x="678" y="313"/>
                  </a:lnTo>
                  <a:lnTo>
                    <a:pt x="688" y="314"/>
                  </a:lnTo>
                  <a:lnTo>
                    <a:pt x="684" y="317"/>
                  </a:lnTo>
                  <a:lnTo>
                    <a:pt x="685" y="321"/>
                  </a:lnTo>
                  <a:lnTo>
                    <a:pt x="687" y="324"/>
                  </a:lnTo>
                  <a:lnTo>
                    <a:pt x="696" y="330"/>
                  </a:lnTo>
                  <a:lnTo>
                    <a:pt x="695" y="333"/>
                  </a:lnTo>
                  <a:lnTo>
                    <a:pt x="695" y="336"/>
                  </a:lnTo>
                  <a:lnTo>
                    <a:pt x="685" y="337"/>
                  </a:lnTo>
                  <a:lnTo>
                    <a:pt x="676" y="343"/>
                  </a:lnTo>
                  <a:lnTo>
                    <a:pt x="680" y="345"/>
                  </a:lnTo>
                  <a:lnTo>
                    <a:pt x="683" y="350"/>
                  </a:lnTo>
                  <a:lnTo>
                    <a:pt x="696" y="355"/>
                  </a:lnTo>
                  <a:lnTo>
                    <a:pt x="698" y="356"/>
                  </a:lnTo>
                  <a:lnTo>
                    <a:pt x="710" y="352"/>
                  </a:lnTo>
                  <a:lnTo>
                    <a:pt x="711" y="358"/>
                  </a:lnTo>
                  <a:lnTo>
                    <a:pt x="706" y="369"/>
                  </a:lnTo>
                  <a:lnTo>
                    <a:pt x="702" y="369"/>
                  </a:lnTo>
                  <a:lnTo>
                    <a:pt x="693" y="366"/>
                  </a:lnTo>
                  <a:lnTo>
                    <a:pt x="687" y="374"/>
                  </a:lnTo>
                  <a:lnTo>
                    <a:pt x="677" y="381"/>
                  </a:lnTo>
                  <a:lnTo>
                    <a:pt x="669" y="386"/>
                  </a:lnTo>
                  <a:lnTo>
                    <a:pt x="670" y="378"/>
                  </a:lnTo>
                  <a:lnTo>
                    <a:pt x="672" y="378"/>
                  </a:lnTo>
                  <a:lnTo>
                    <a:pt x="676" y="373"/>
                  </a:lnTo>
                  <a:lnTo>
                    <a:pt x="676" y="366"/>
                  </a:lnTo>
                  <a:lnTo>
                    <a:pt x="672" y="358"/>
                  </a:lnTo>
                  <a:lnTo>
                    <a:pt x="669" y="362"/>
                  </a:lnTo>
                  <a:lnTo>
                    <a:pt x="662" y="356"/>
                  </a:lnTo>
                  <a:lnTo>
                    <a:pt x="663" y="350"/>
                  </a:lnTo>
                  <a:lnTo>
                    <a:pt x="663" y="335"/>
                  </a:lnTo>
                  <a:lnTo>
                    <a:pt x="659" y="333"/>
                  </a:lnTo>
                  <a:lnTo>
                    <a:pt x="658" y="332"/>
                  </a:lnTo>
                  <a:lnTo>
                    <a:pt x="658" y="333"/>
                  </a:lnTo>
                  <a:lnTo>
                    <a:pt x="657" y="336"/>
                  </a:lnTo>
                  <a:lnTo>
                    <a:pt x="655" y="339"/>
                  </a:lnTo>
                  <a:lnTo>
                    <a:pt x="646" y="345"/>
                  </a:lnTo>
                  <a:lnTo>
                    <a:pt x="640" y="345"/>
                  </a:lnTo>
                  <a:lnTo>
                    <a:pt x="633" y="351"/>
                  </a:lnTo>
                  <a:lnTo>
                    <a:pt x="621" y="355"/>
                  </a:lnTo>
                  <a:lnTo>
                    <a:pt x="612" y="358"/>
                  </a:lnTo>
                  <a:lnTo>
                    <a:pt x="602" y="367"/>
                  </a:lnTo>
                  <a:lnTo>
                    <a:pt x="602" y="362"/>
                  </a:lnTo>
                  <a:lnTo>
                    <a:pt x="609" y="356"/>
                  </a:lnTo>
                  <a:lnTo>
                    <a:pt x="610" y="355"/>
                  </a:lnTo>
                  <a:lnTo>
                    <a:pt x="620" y="350"/>
                  </a:lnTo>
                  <a:lnTo>
                    <a:pt x="623" y="348"/>
                  </a:lnTo>
                  <a:lnTo>
                    <a:pt x="628" y="347"/>
                  </a:lnTo>
                  <a:lnTo>
                    <a:pt x="632" y="345"/>
                  </a:lnTo>
                  <a:lnTo>
                    <a:pt x="636" y="344"/>
                  </a:lnTo>
                  <a:lnTo>
                    <a:pt x="642" y="339"/>
                  </a:lnTo>
                  <a:lnTo>
                    <a:pt x="644" y="336"/>
                  </a:lnTo>
                  <a:lnTo>
                    <a:pt x="647" y="333"/>
                  </a:lnTo>
                  <a:lnTo>
                    <a:pt x="653" y="326"/>
                  </a:lnTo>
                  <a:lnTo>
                    <a:pt x="653" y="324"/>
                  </a:lnTo>
                  <a:lnTo>
                    <a:pt x="654" y="314"/>
                  </a:lnTo>
                  <a:lnTo>
                    <a:pt x="642" y="314"/>
                  </a:lnTo>
                  <a:lnTo>
                    <a:pt x="631" y="313"/>
                  </a:lnTo>
                  <a:lnTo>
                    <a:pt x="623" y="313"/>
                  </a:lnTo>
                  <a:lnTo>
                    <a:pt x="608" y="306"/>
                  </a:lnTo>
                  <a:lnTo>
                    <a:pt x="599" y="306"/>
                  </a:lnTo>
                  <a:lnTo>
                    <a:pt x="599" y="321"/>
                  </a:lnTo>
                  <a:lnTo>
                    <a:pt x="598" y="332"/>
                  </a:lnTo>
                  <a:lnTo>
                    <a:pt x="605" y="333"/>
                  </a:lnTo>
                  <a:lnTo>
                    <a:pt x="609" y="335"/>
                  </a:lnTo>
                  <a:lnTo>
                    <a:pt x="621" y="339"/>
                  </a:lnTo>
                  <a:lnTo>
                    <a:pt x="620" y="340"/>
                  </a:lnTo>
                  <a:lnTo>
                    <a:pt x="617" y="341"/>
                  </a:lnTo>
                  <a:lnTo>
                    <a:pt x="614" y="340"/>
                  </a:lnTo>
                  <a:lnTo>
                    <a:pt x="603" y="339"/>
                  </a:lnTo>
                  <a:lnTo>
                    <a:pt x="591" y="343"/>
                  </a:lnTo>
                  <a:lnTo>
                    <a:pt x="587" y="340"/>
                  </a:lnTo>
                  <a:lnTo>
                    <a:pt x="593" y="336"/>
                  </a:lnTo>
                  <a:lnTo>
                    <a:pt x="593" y="330"/>
                  </a:lnTo>
                  <a:lnTo>
                    <a:pt x="591" y="318"/>
                  </a:lnTo>
                  <a:lnTo>
                    <a:pt x="591" y="311"/>
                  </a:lnTo>
                  <a:lnTo>
                    <a:pt x="593" y="302"/>
                  </a:lnTo>
                  <a:lnTo>
                    <a:pt x="579" y="302"/>
                  </a:lnTo>
                  <a:lnTo>
                    <a:pt x="578" y="313"/>
                  </a:lnTo>
                  <a:lnTo>
                    <a:pt x="575" y="313"/>
                  </a:lnTo>
                  <a:lnTo>
                    <a:pt x="574" y="305"/>
                  </a:lnTo>
                  <a:lnTo>
                    <a:pt x="572" y="295"/>
                  </a:lnTo>
                  <a:lnTo>
                    <a:pt x="567" y="299"/>
                  </a:lnTo>
                  <a:lnTo>
                    <a:pt x="565" y="294"/>
                  </a:lnTo>
                  <a:lnTo>
                    <a:pt x="556" y="299"/>
                  </a:lnTo>
                  <a:lnTo>
                    <a:pt x="550" y="310"/>
                  </a:lnTo>
                  <a:lnTo>
                    <a:pt x="549" y="317"/>
                  </a:lnTo>
                  <a:lnTo>
                    <a:pt x="554" y="322"/>
                  </a:lnTo>
                  <a:lnTo>
                    <a:pt x="556" y="329"/>
                  </a:lnTo>
                  <a:lnTo>
                    <a:pt x="557" y="333"/>
                  </a:lnTo>
                  <a:lnTo>
                    <a:pt x="560" y="337"/>
                  </a:lnTo>
                  <a:lnTo>
                    <a:pt x="559" y="344"/>
                  </a:lnTo>
                  <a:lnTo>
                    <a:pt x="554" y="337"/>
                  </a:lnTo>
                  <a:lnTo>
                    <a:pt x="552" y="333"/>
                  </a:lnTo>
                  <a:lnTo>
                    <a:pt x="550" y="328"/>
                  </a:lnTo>
                  <a:lnTo>
                    <a:pt x="544" y="322"/>
                  </a:lnTo>
                  <a:lnTo>
                    <a:pt x="533" y="313"/>
                  </a:lnTo>
                  <a:lnTo>
                    <a:pt x="527" y="300"/>
                  </a:lnTo>
                  <a:lnTo>
                    <a:pt x="522" y="299"/>
                  </a:lnTo>
                  <a:lnTo>
                    <a:pt x="520" y="306"/>
                  </a:lnTo>
                  <a:lnTo>
                    <a:pt x="523" y="317"/>
                  </a:lnTo>
                  <a:lnTo>
                    <a:pt x="523" y="320"/>
                  </a:lnTo>
                  <a:lnTo>
                    <a:pt x="524" y="332"/>
                  </a:lnTo>
                  <a:lnTo>
                    <a:pt x="516" y="325"/>
                  </a:lnTo>
                  <a:lnTo>
                    <a:pt x="515" y="313"/>
                  </a:lnTo>
                  <a:lnTo>
                    <a:pt x="509" y="314"/>
                  </a:lnTo>
                  <a:lnTo>
                    <a:pt x="503" y="321"/>
                  </a:lnTo>
                  <a:lnTo>
                    <a:pt x="497" y="326"/>
                  </a:lnTo>
                  <a:lnTo>
                    <a:pt x="496" y="328"/>
                  </a:lnTo>
                  <a:lnTo>
                    <a:pt x="500" y="333"/>
                  </a:lnTo>
                  <a:lnTo>
                    <a:pt x="503" y="336"/>
                  </a:lnTo>
                  <a:lnTo>
                    <a:pt x="508" y="341"/>
                  </a:lnTo>
                  <a:lnTo>
                    <a:pt x="522" y="336"/>
                  </a:lnTo>
                  <a:lnTo>
                    <a:pt x="524" y="339"/>
                  </a:lnTo>
                  <a:lnTo>
                    <a:pt x="519" y="345"/>
                  </a:lnTo>
                  <a:lnTo>
                    <a:pt x="523" y="356"/>
                  </a:lnTo>
                  <a:lnTo>
                    <a:pt x="531" y="359"/>
                  </a:lnTo>
                  <a:lnTo>
                    <a:pt x="534" y="352"/>
                  </a:lnTo>
                  <a:lnTo>
                    <a:pt x="538" y="359"/>
                  </a:lnTo>
                  <a:lnTo>
                    <a:pt x="548" y="367"/>
                  </a:lnTo>
                  <a:lnTo>
                    <a:pt x="556" y="356"/>
                  </a:lnTo>
                  <a:lnTo>
                    <a:pt x="567" y="356"/>
                  </a:lnTo>
                  <a:lnTo>
                    <a:pt x="578" y="344"/>
                  </a:lnTo>
                  <a:lnTo>
                    <a:pt x="578" y="350"/>
                  </a:lnTo>
                  <a:lnTo>
                    <a:pt x="574" y="358"/>
                  </a:lnTo>
                  <a:lnTo>
                    <a:pt x="565" y="362"/>
                  </a:lnTo>
                  <a:lnTo>
                    <a:pt x="556" y="369"/>
                  </a:lnTo>
                  <a:lnTo>
                    <a:pt x="561" y="377"/>
                  </a:lnTo>
                  <a:lnTo>
                    <a:pt x="571" y="371"/>
                  </a:lnTo>
                  <a:lnTo>
                    <a:pt x="578" y="370"/>
                  </a:lnTo>
                  <a:lnTo>
                    <a:pt x="583" y="369"/>
                  </a:lnTo>
                  <a:lnTo>
                    <a:pt x="578" y="373"/>
                  </a:lnTo>
                  <a:lnTo>
                    <a:pt x="576" y="374"/>
                  </a:lnTo>
                  <a:lnTo>
                    <a:pt x="579" y="378"/>
                  </a:lnTo>
                  <a:lnTo>
                    <a:pt x="580" y="388"/>
                  </a:lnTo>
                  <a:lnTo>
                    <a:pt x="582" y="395"/>
                  </a:lnTo>
                  <a:lnTo>
                    <a:pt x="575" y="390"/>
                  </a:lnTo>
                  <a:lnTo>
                    <a:pt x="572" y="380"/>
                  </a:lnTo>
                  <a:lnTo>
                    <a:pt x="567" y="382"/>
                  </a:lnTo>
                  <a:lnTo>
                    <a:pt x="571" y="389"/>
                  </a:lnTo>
                  <a:lnTo>
                    <a:pt x="568" y="392"/>
                  </a:lnTo>
                  <a:lnTo>
                    <a:pt x="567" y="392"/>
                  </a:lnTo>
                  <a:lnTo>
                    <a:pt x="569" y="404"/>
                  </a:lnTo>
                  <a:lnTo>
                    <a:pt x="571" y="412"/>
                  </a:lnTo>
                  <a:lnTo>
                    <a:pt x="583" y="416"/>
                  </a:lnTo>
                  <a:lnTo>
                    <a:pt x="582" y="416"/>
                  </a:lnTo>
                  <a:lnTo>
                    <a:pt x="578" y="419"/>
                  </a:lnTo>
                  <a:lnTo>
                    <a:pt x="571" y="419"/>
                  </a:lnTo>
                  <a:lnTo>
                    <a:pt x="571" y="420"/>
                  </a:lnTo>
                  <a:lnTo>
                    <a:pt x="571" y="420"/>
                  </a:lnTo>
                  <a:lnTo>
                    <a:pt x="576" y="425"/>
                  </a:lnTo>
                  <a:lnTo>
                    <a:pt x="590" y="435"/>
                  </a:lnTo>
                  <a:lnTo>
                    <a:pt x="591" y="435"/>
                  </a:lnTo>
                  <a:lnTo>
                    <a:pt x="587" y="438"/>
                  </a:lnTo>
                  <a:lnTo>
                    <a:pt x="595" y="442"/>
                  </a:lnTo>
                  <a:lnTo>
                    <a:pt x="594" y="446"/>
                  </a:lnTo>
                  <a:lnTo>
                    <a:pt x="590" y="448"/>
                  </a:lnTo>
                  <a:lnTo>
                    <a:pt x="580" y="446"/>
                  </a:lnTo>
                  <a:lnTo>
                    <a:pt x="586" y="445"/>
                  </a:lnTo>
                  <a:lnTo>
                    <a:pt x="582" y="444"/>
                  </a:lnTo>
                  <a:lnTo>
                    <a:pt x="572" y="431"/>
                  </a:lnTo>
                  <a:lnTo>
                    <a:pt x="567" y="422"/>
                  </a:lnTo>
                  <a:lnTo>
                    <a:pt x="565" y="420"/>
                  </a:lnTo>
                  <a:lnTo>
                    <a:pt x="557" y="411"/>
                  </a:lnTo>
                  <a:lnTo>
                    <a:pt x="550" y="411"/>
                  </a:lnTo>
                  <a:lnTo>
                    <a:pt x="544" y="410"/>
                  </a:lnTo>
                  <a:lnTo>
                    <a:pt x="538" y="401"/>
                  </a:lnTo>
                  <a:lnTo>
                    <a:pt x="535" y="395"/>
                  </a:lnTo>
                  <a:lnTo>
                    <a:pt x="535" y="393"/>
                  </a:lnTo>
                  <a:lnTo>
                    <a:pt x="533" y="388"/>
                  </a:lnTo>
                  <a:lnTo>
                    <a:pt x="526" y="381"/>
                  </a:lnTo>
                  <a:lnTo>
                    <a:pt x="520" y="378"/>
                  </a:lnTo>
                  <a:lnTo>
                    <a:pt x="514" y="380"/>
                  </a:lnTo>
                  <a:lnTo>
                    <a:pt x="507" y="381"/>
                  </a:lnTo>
                  <a:lnTo>
                    <a:pt x="505" y="390"/>
                  </a:lnTo>
                  <a:lnTo>
                    <a:pt x="505" y="403"/>
                  </a:lnTo>
                  <a:lnTo>
                    <a:pt x="516" y="407"/>
                  </a:lnTo>
                  <a:lnTo>
                    <a:pt x="515" y="411"/>
                  </a:lnTo>
                  <a:lnTo>
                    <a:pt x="505" y="411"/>
                  </a:lnTo>
                  <a:lnTo>
                    <a:pt x="505" y="414"/>
                  </a:lnTo>
                  <a:lnTo>
                    <a:pt x="509" y="419"/>
                  </a:lnTo>
                  <a:lnTo>
                    <a:pt x="508" y="425"/>
                  </a:lnTo>
                  <a:lnTo>
                    <a:pt x="507" y="434"/>
                  </a:lnTo>
                  <a:lnTo>
                    <a:pt x="505" y="434"/>
                  </a:lnTo>
                  <a:lnTo>
                    <a:pt x="503" y="437"/>
                  </a:lnTo>
                  <a:lnTo>
                    <a:pt x="503" y="430"/>
                  </a:lnTo>
                  <a:lnTo>
                    <a:pt x="505" y="420"/>
                  </a:lnTo>
                  <a:lnTo>
                    <a:pt x="497" y="418"/>
                  </a:lnTo>
                  <a:lnTo>
                    <a:pt x="493" y="422"/>
                  </a:lnTo>
                  <a:lnTo>
                    <a:pt x="494" y="430"/>
                  </a:lnTo>
                  <a:lnTo>
                    <a:pt x="490" y="437"/>
                  </a:lnTo>
                  <a:lnTo>
                    <a:pt x="496" y="442"/>
                  </a:lnTo>
                  <a:lnTo>
                    <a:pt x="492" y="444"/>
                  </a:lnTo>
                  <a:lnTo>
                    <a:pt x="489" y="446"/>
                  </a:lnTo>
                  <a:lnTo>
                    <a:pt x="485" y="441"/>
                  </a:lnTo>
                  <a:lnTo>
                    <a:pt x="482" y="435"/>
                  </a:lnTo>
                  <a:lnTo>
                    <a:pt x="482" y="434"/>
                  </a:lnTo>
                  <a:lnTo>
                    <a:pt x="485" y="429"/>
                  </a:lnTo>
                  <a:lnTo>
                    <a:pt x="478" y="429"/>
                  </a:lnTo>
                  <a:lnTo>
                    <a:pt x="475" y="426"/>
                  </a:lnTo>
                  <a:lnTo>
                    <a:pt x="482" y="418"/>
                  </a:lnTo>
                  <a:lnTo>
                    <a:pt x="486" y="412"/>
                  </a:lnTo>
                  <a:lnTo>
                    <a:pt x="488" y="411"/>
                  </a:lnTo>
                  <a:lnTo>
                    <a:pt x="492" y="405"/>
                  </a:lnTo>
                  <a:lnTo>
                    <a:pt x="493" y="400"/>
                  </a:lnTo>
                  <a:lnTo>
                    <a:pt x="489" y="401"/>
                  </a:lnTo>
                  <a:lnTo>
                    <a:pt x="481" y="408"/>
                  </a:lnTo>
                  <a:lnTo>
                    <a:pt x="477" y="411"/>
                  </a:lnTo>
                  <a:lnTo>
                    <a:pt x="474" y="412"/>
                  </a:lnTo>
                  <a:lnTo>
                    <a:pt x="473" y="418"/>
                  </a:lnTo>
                  <a:lnTo>
                    <a:pt x="471" y="423"/>
                  </a:lnTo>
                  <a:lnTo>
                    <a:pt x="471" y="434"/>
                  </a:lnTo>
                  <a:lnTo>
                    <a:pt x="469" y="441"/>
                  </a:lnTo>
                  <a:lnTo>
                    <a:pt x="464" y="444"/>
                  </a:lnTo>
                  <a:lnTo>
                    <a:pt x="460" y="446"/>
                  </a:lnTo>
                  <a:lnTo>
                    <a:pt x="450" y="452"/>
                  </a:lnTo>
                  <a:lnTo>
                    <a:pt x="445" y="453"/>
                  </a:lnTo>
                  <a:lnTo>
                    <a:pt x="443" y="455"/>
                  </a:lnTo>
                  <a:lnTo>
                    <a:pt x="443" y="456"/>
                  </a:lnTo>
                  <a:lnTo>
                    <a:pt x="447" y="460"/>
                  </a:lnTo>
                  <a:lnTo>
                    <a:pt x="448" y="470"/>
                  </a:lnTo>
                  <a:lnTo>
                    <a:pt x="447" y="476"/>
                  </a:lnTo>
                  <a:lnTo>
                    <a:pt x="447" y="494"/>
                  </a:lnTo>
                  <a:lnTo>
                    <a:pt x="451" y="497"/>
                  </a:lnTo>
                  <a:lnTo>
                    <a:pt x="452" y="498"/>
                  </a:lnTo>
                  <a:lnTo>
                    <a:pt x="458" y="502"/>
                  </a:lnTo>
                  <a:lnTo>
                    <a:pt x="463" y="510"/>
                  </a:lnTo>
                  <a:lnTo>
                    <a:pt x="467" y="512"/>
                  </a:lnTo>
                  <a:lnTo>
                    <a:pt x="471" y="515"/>
                  </a:lnTo>
                  <a:lnTo>
                    <a:pt x="478" y="513"/>
                  </a:lnTo>
                  <a:lnTo>
                    <a:pt x="482" y="521"/>
                  </a:lnTo>
                  <a:lnTo>
                    <a:pt x="481" y="524"/>
                  </a:lnTo>
                  <a:lnTo>
                    <a:pt x="473" y="521"/>
                  </a:lnTo>
                  <a:lnTo>
                    <a:pt x="467" y="520"/>
                  </a:lnTo>
                  <a:lnTo>
                    <a:pt x="463" y="517"/>
                  </a:lnTo>
                  <a:lnTo>
                    <a:pt x="458" y="510"/>
                  </a:lnTo>
                  <a:lnTo>
                    <a:pt x="454" y="512"/>
                  </a:lnTo>
                  <a:lnTo>
                    <a:pt x="452" y="510"/>
                  </a:lnTo>
                  <a:lnTo>
                    <a:pt x="450" y="508"/>
                  </a:lnTo>
                  <a:lnTo>
                    <a:pt x="448" y="506"/>
                  </a:lnTo>
                  <a:lnTo>
                    <a:pt x="445" y="502"/>
                  </a:lnTo>
                  <a:lnTo>
                    <a:pt x="441" y="506"/>
                  </a:lnTo>
                  <a:lnTo>
                    <a:pt x="437" y="536"/>
                  </a:lnTo>
                  <a:lnTo>
                    <a:pt x="436" y="542"/>
                  </a:lnTo>
                  <a:lnTo>
                    <a:pt x="433" y="551"/>
                  </a:lnTo>
                  <a:lnTo>
                    <a:pt x="433" y="553"/>
                  </a:lnTo>
                  <a:lnTo>
                    <a:pt x="430" y="554"/>
                  </a:lnTo>
                  <a:lnTo>
                    <a:pt x="428" y="555"/>
                  </a:lnTo>
                  <a:lnTo>
                    <a:pt x="420" y="562"/>
                  </a:lnTo>
                  <a:lnTo>
                    <a:pt x="410" y="579"/>
                  </a:lnTo>
                  <a:lnTo>
                    <a:pt x="409" y="581"/>
                  </a:lnTo>
                  <a:lnTo>
                    <a:pt x="407" y="583"/>
                  </a:lnTo>
                  <a:lnTo>
                    <a:pt x="402" y="588"/>
                  </a:lnTo>
                  <a:lnTo>
                    <a:pt x="407" y="572"/>
                  </a:lnTo>
                  <a:lnTo>
                    <a:pt x="407" y="565"/>
                  </a:lnTo>
                  <a:lnTo>
                    <a:pt x="418" y="558"/>
                  </a:lnTo>
                  <a:lnTo>
                    <a:pt x="421" y="550"/>
                  </a:lnTo>
                  <a:lnTo>
                    <a:pt x="422" y="546"/>
                  </a:lnTo>
                  <a:lnTo>
                    <a:pt x="424" y="536"/>
                  </a:lnTo>
                  <a:lnTo>
                    <a:pt x="429" y="531"/>
                  </a:lnTo>
                  <a:lnTo>
                    <a:pt x="428" y="523"/>
                  </a:lnTo>
                  <a:lnTo>
                    <a:pt x="425" y="513"/>
                  </a:lnTo>
                  <a:lnTo>
                    <a:pt x="426" y="506"/>
                  </a:lnTo>
                  <a:lnTo>
                    <a:pt x="432" y="504"/>
                  </a:lnTo>
                  <a:lnTo>
                    <a:pt x="435" y="495"/>
                  </a:lnTo>
                  <a:lnTo>
                    <a:pt x="432" y="486"/>
                  </a:lnTo>
                  <a:lnTo>
                    <a:pt x="426" y="479"/>
                  </a:lnTo>
                  <a:lnTo>
                    <a:pt x="428" y="472"/>
                  </a:lnTo>
                  <a:lnTo>
                    <a:pt x="429" y="460"/>
                  </a:lnTo>
                  <a:lnTo>
                    <a:pt x="429" y="456"/>
                  </a:lnTo>
                  <a:lnTo>
                    <a:pt x="430" y="442"/>
                  </a:lnTo>
                  <a:lnTo>
                    <a:pt x="435" y="426"/>
                  </a:lnTo>
                  <a:lnTo>
                    <a:pt x="432" y="416"/>
                  </a:lnTo>
                  <a:lnTo>
                    <a:pt x="426" y="408"/>
                  </a:lnTo>
                  <a:lnTo>
                    <a:pt x="421" y="401"/>
                  </a:lnTo>
                  <a:lnTo>
                    <a:pt x="418" y="404"/>
                  </a:lnTo>
                  <a:lnTo>
                    <a:pt x="414" y="414"/>
                  </a:lnTo>
                  <a:lnTo>
                    <a:pt x="410" y="415"/>
                  </a:lnTo>
                  <a:lnTo>
                    <a:pt x="409" y="411"/>
                  </a:lnTo>
                  <a:lnTo>
                    <a:pt x="409" y="412"/>
                  </a:lnTo>
                  <a:lnTo>
                    <a:pt x="407" y="418"/>
                  </a:lnTo>
                  <a:lnTo>
                    <a:pt x="406" y="427"/>
                  </a:lnTo>
                  <a:lnTo>
                    <a:pt x="402" y="441"/>
                  </a:lnTo>
                  <a:lnTo>
                    <a:pt x="400" y="453"/>
                  </a:lnTo>
                  <a:lnTo>
                    <a:pt x="399" y="453"/>
                  </a:lnTo>
                  <a:lnTo>
                    <a:pt x="396" y="455"/>
                  </a:lnTo>
                  <a:lnTo>
                    <a:pt x="398" y="444"/>
                  </a:lnTo>
                  <a:lnTo>
                    <a:pt x="395" y="440"/>
                  </a:lnTo>
                  <a:lnTo>
                    <a:pt x="387" y="457"/>
                  </a:lnTo>
                  <a:lnTo>
                    <a:pt x="387" y="468"/>
                  </a:lnTo>
                  <a:lnTo>
                    <a:pt x="383" y="474"/>
                  </a:lnTo>
                  <a:lnTo>
                    <a:pt x="381" y="482"/>
                  </a:lnTo>
                  <a:lnTo>
                    <a:pt x="384" y="486"/>
                  </a:lnTo>
                  <a:lnTo>
                    <a:pt x="385" y="489"/>
                  </a:lnTo>
                  <a:lnTo>
                    <a:pt x="388" y="495"/>
                  </a:lnTo>
                  <a:lnTo>
                    <a:pt x="395" y="500"/>
                  </a:lnTo>
                  <a:lnTo>
                    <a:pt x="403" y="504"/>
                  </a:lnTo>
                  <a:lnTo>
                    <a:pt x="413" y="504"/>
                  </a:lnTo>
                  <a:lnTo>
                    <a:pt x="415" y="506"/>
                  </a:lnTo>
                  <a:lnTo>
                    <a:pt x="407" y="508"/>
                  </a:lnTo>
                  <a:lnTo>
                    <a:pt x="403" y="508"/>
                  </a:lnTo>
                  <a:lnTo>
                    <a:pt x="391" y="504"/>
                  </a:lnTo>
                  <a:lnTo>
                    <a:pt x="384" y="502"/>
                  </a:lnTo>
                  <a:lnTo>
                    <a:pt x="381" y="501"/>
                  </a:lnTo>
                  <a:lnTo>
                    <a:pt x="380" y="502"/>
                  </a:lnTo>
                  <a:lnTo>
                    <a:pt x="380" y="510"/>
                  </a:lnTo>
                  <a:lnTo>
                    <a:pt x="381" y="520"/>
                  </a:lnTo>
                  <a:lnTo>
                    <a:pt x="379" y="527"/>
                  </a:lnTo>
                  <a:lnTo>
                    <a:pt x="380" y="534"/>
                  </a:lnTo>
                  <a:lnTo>
                    <a:pt x="376" y="542"/>
                  </a:lnTo>
                  <a:lnTo>
                    <a:pt x="377" y="546"/>
                  </a:lnTo>
                  <a:lnTo>
                    <a:pt x="375" y="551"/>
                  </a:lnTo>
                  <a:lnTo>
                    <a:pt x="370" y="550"/>
                  </a:lnTo>
                  <a:lnTo>
                    <a:pt x="365" y="558"/>
                  </a:lnTo>
                  <a:lnTo>
                    <a:pt x="358" y="561"/>
                  </a:lnTo>
                  <a:lnTo>
                    <a:pt x="361" y="554"/>
                  </a:lnTo>
                  <a:lnTo>
                    <a:pt x="366" y="546"/>
                  </a:lnTo>
                  <a:lnTo>
                    <a:pt x="372" y="540"/>
                  </a:lnTo>
                  <a:lnTo>
                    <a:pt x="375" y="534"/>
                  </a:lnTo>
                  <a:lnTo>
                    <a:pt x="373" y="531"/>
                  </a:lnTo>
                  <a:lnTo>
                    <a:pt x="372" y="523"/>
                  </a:lnTo>
                  <a:lnTo>
                    <a:pt x="373" y="515"/>
                  </a:lnTo>
                  <a:lnTo>
                    <a:pt x="375" y="510"/>
                  </a:lnTo>
                  <a:lnTo>
                    <a:pt x="375" y="506"/>
                  </a:lnTo>
                  <a:lnTo>
                    <a:pt x="375" y="498"/>
                  </a:lnTo>
                  <a:lnTo>
                    <a:pt x="375" y="489"/>
                  </a:lnTo>
                  <a:lnTo>
                    <a:pt x="369" y="487"/>
                  </a:lnTo>
                  <a:lnTo>
                    <a:pt x="369" y="486"/>
                  </a:lnTo>
                  <a:lnTo>
                    <a:pt x="372" y="475"/>
                  </a:lnTo>
                  <a:lnTo>
                    <a:pt x="373" y="467"/>
                  </a:lnTo>
                  <a:lnTo>
                    <a:pt x="373" y="461"/>
                  </a:lnTo>
                  <a:lnTo>
                    <a:pt x="375" y="453"/>
                  </a:lnTo>
                  <a:lnTo>
                    <a:pt x="370" y="446"/>
                  </a:lnTo>
                  <a:lnTo>
                    <a:pt x="366" y="449"/>
                  </a:lnTo>
                  <a:lnTo>
                    <a:pt x="360" y="452"/>
                  </a:lnTo>
                  <a:lnTo>
                    <a:pt x="346" y="457"/>
                  </a:lnTo>
                  <a:lnTo>
                    <a:pt x="334" y="461"/>
                  </a:lnTo>
                  <a:lnTo>
                    <a:pt x="324" y="468"/>
                  </a:lnTo>
                  <a:lnTo>
                    <a:pt x="321" y="470"/>
                  </a:lnTo>
                  <a:lnTo>
                    <a:pt x="319" y="471"/>
                  </a:lnTo>
                  <a:lnTo>
                    <a:pt x="319" y="482"/>
                  </a:lnTo>
                  <a:lnTo>
                    <a:pt x="315" y="490"/>
                  </a:lnTo>
                  <a:lnTo>
                    <a:pt x="313" y="493"/>
                  </a:lnTo>
                  <a:lnTo>
                    <a:pt x="309" y="498"/>
                  </a:lnTo>
                  <a:lnTo>
                    <a:pt x="308" y="505"/>
                  </a:lnTo>
                  <a:lnTo>
                    <a:pt x="306" y="509"/>
                  </a:lnTo>
                  <a:lnTo>
                    <a:pt x="306" y="513"/>
                  </a:lnTo>
                  <a:lnTo>
                    <a:pt x="309" y="520"/>
                  </a:lnTo>
                  <a:lnTo>
                    <a:pt x="309" y="525"/>
                  </a:lnTo>
                  <a:lnTo>
                    <a:pt x="312" y="528"/>
                  </a:lnTo>
                  <a:lnTo>
                    <a:pt x="315" y="527"/>
                  </a:lnTo>
                  <a:lnTo>
                    <a:pt x="315" y="521"/>
                  </a:lnTo>
                  <a:lnTo>
                    <a:pt x="320" y="517"/>
                  </a:lnTo>
                  <a:lnTo>
                    <a:pt x="323" y="516"/>
                  </a:lnTo>
                  <a:lnTo>
                    <a:pt x="328" y="513"/>
                  </a:lnTo>
                  <a:lnTo>
                    <a:pt x="328" y="516"/>
                  </a:lnTo>
                  <a:lnTo>
                    <a:pt x="332" y="521"/>
                  </a:lnTo>
                  <a:lnTo>
                    <a:pt x="338" y="528"/>
                  </a:lnTo>
                  <a:lnTo>
                    <a:pt x="335" y="531"/>
                  </a:lnTo>
                  <a:lnTo>
                    <a:pt x="334" y="532"/>
                  </a:lnTo>
                  <a:lnTo>
                    <a:pt x="330" y="525"/>
                  </a:lnTo>
                  <a:lnTo>
                    <a:pt x="327" y="521"/>
                  </a:lnTo>
                  <a:lnTo>
                    <a:pt x="321" y="523"/>
                  </a:lnTo>
                  <a:lnTo>
                    <a:pt x="320" y="524"/>
                  </a:lnTo>
                  <a:lnTo>
                    <a:pt x="316" y="530"/>
                  </a:lnTo>
                  <a:lnTo>
                    <a:pt x="313" y="531"/>
                  </a:lnTo>
                  <a:lnTo>
                    <a:pt x="313" y="536"/>
                  </a:lnTo>
                  <a:lnTo>
                    <a:pt x="312" y="539"/>
                  </a:lnTo>
                  <a:lnTo>
                    <a:pt x="312" y="546"/>
                  </a:lnTo>
                  <a:lnTo>
                    <a:pt x="319" y="551"/>
                  </a:lnTo>
                  <a:lnTo>
                    <a:pt x="320" y="560"/>
                  </a:lnTo>
                  <a:lnTo>
                    <a:pt x="325" y="566"/>
                  </a:lnTo>
                  <a:lnTo>
                    <a:pt x="336" y="564"/>
                  </a:lnTo>
                  <a:lnTo>
                    <a:pt x="343" y="565"/>
                  </a:lnTo>
                  <a:lnTo>
                    <a:pt x="349" y="568"/>
                  </a:lnTo>
                  <a:lnTo>
                    <a:pt x="350" y="570"/>
                  </a:lnTo>
                  <a:lnTo>
                    <a:pt x="353" y="575"/>
                  </a:lnTo>
                  <a:lnTo>
                    <a:pt x="354" y="583"/>
                  </a:lnTo>
                  <a:lnTo>
                    <a:pt x="355" y="590"/>
                  </a:lnTo>
                  <a:lnTo>
                    <a:pt x="355" y="592"/>
                  </a:lnTo>
                  <a:lnTo>
                    <a:pt x="361" y="598"/>
                  </a:lnTo>
                  <a:lnTo>
                    <a:pt x="362" y="599"/>
                  </a:lnTo>
                  <a:lnTo>
                    <a:pt x="368" y="602"/>
                  </a:lnTo>
                  <a:lnTo>
                    <a:pt x="368" y="607"/>
                  </a:lnTo>
                  <a:lnTo>
                    <a:pt x="362" y="605"/>
                  </a:lnTo>
                  <a:lnTo>
                    <a:pt x="358" y="605"/>
                  </a:lnTo>
                  <a:lnTo>
                    <a:pt x="350" y="602"/>
                  </a:lnTo>
                  <a:lnTo>
                    <a:pt x="347" y="606"/>
                  </a:lnTo>
                  <a:lnTo>
                    <a:pt x="342" y="605"/>
                  </a:lnTo>
                  <a:lnTo>
                    <a:pt x="342" y="599"/>
                  </a:lnTo>
                  <a:lnTo>
                    <a:pt x="345" y="588"/>
                  </a:lnTo>
                  <a:lnTo>
                    <a:pt x="347" y="581"/>
                  </a:lnTo>
                  <a:lnTo>
                    <a:pt x="346" y="576"/>
                  </a:lnTo>
                  <a:lnTo>
                    <a:pt x="340" y="573"/>
                  </a:lnTo>
                  <a:lnTo>
                    <a:pt x="331" y="576"/>
                  </a:lnTo>
                  <a:lnTo>
                    <a:pt x="320" y="573"/>
                  </a:lnTo>
                  <a:lnTo>
                    <a:pt x="313" y="565"/>
                  </a:lnTo>
                  <a:lnTo>
                    <a:pt x="310" y="555"/>
                  </a:lnTo>
                  <a:lnTo>
                    <a:pt x="306" y="549"/>
                  </a:lnTo>
                  <a:lnTo>
                    <a:pt x="305" y="545"/>
                  </a:lnTo>
                  <a:lnTo>
                    <a:pt x="304" y="539"/>
                  </a:lnTo>
                  <a:lnTo>
                    <a:pt x="298" y="538"/>
                  </a:lnTo>
                  <a:lnTo>
                    <a:pt x="300" y="535"/>
                  </a:lnTo>
                  <a:lnTo>
                    <a:pt x="301" y="531"/>
                  </a:lnTo>
                  <a:lnTo>
                    <a:pt x="297" y="520"/>
                  </a:lnTo>
                  <a:lnTo>
                    <a:pt x="294" y="523"/>
                  </a:lnTo>
                  <a:lnTo>
                    <a:pt x="291" y="524"/>
                  </a:lnTo>
                  <a:lnTo>
                    <a:pt x="285" y="527"/>
                  </a:lnTo>
                  <a:lnTo>
                    <a:pt x="274" y="531"/>
                  </a:lnTo>
                  <a:lnTo>
                    <a:pt x="267" y="534"/>
                  </a:lnTo>
                  <a:lnTo>
                    <a:pt x="264" y="535"/>
                  </a:lnTo>
                  <a:lnTo>
                    <a:pt x="263" y="538"/>
                  </a:lnTo>
                  <a:lnTo>
                    <a:pt x="266" y="542"/>
                  </a:lnTo>
                  <a:lnTo>
                    <a:pt x="264" y="549"/>
                  </a:lnTo>
                  <a:lnTo>
                    <a:pt x="266" y="553"/>
                  </a:lnTo>
                  <a:lnTo>
                    <a:pt x="270" y="553"/>
                  </a:lnTo>
                  <a:lnTo>
                    <a:pt x="276" y="562"/>
                  </a:lnTo>
                  <a:lnTo>
                    <a:pt x="281" y="572"/>
                  </a:lnTo>
                  <a:lnTo>
                    <a:pt x="297" y="577"/>
                  </a:lnTo>
                  <a:lnTo>
                    <a:pt x="306" y="577"/>
                  </a:lnTo>
                  <a:lnTo>
                    <a:pt x="308" y="579"/>
                  </a:lnTo>
                  <a:lnTo>
                    <a:pt x="310" y="580"/>
                  </a:lnTo>
                  <a:lnTo>
                    <a:pt x="313" y="585"/>
                  </a:lnTo>
                  <a:lnTo>
                    <a:pt x="315" y="587"/>
                  </a:lnTo>
                  <a:lnTo>
                    <a:pt x="317" y="591"/>
                  </a:lnTo>
                  <a:lnTo>
                    <a:pt x="313" y="592"/>
                  </a:lnTo>
                  <a:lnTo>
                    <a:pt x="308" y="591"/>
                  </a:lnTo>
                  <a:lnTo>
                    <a:pt x="305" y="587"/>
                  </a:lnTo>
                  <a:lnTo>
                    <a:pt x="305" y="584"/>
                  </a:lnTo>
                  <a:lnTo>
                    <a:pt x="302" y="583"/>
                  </a:lnTo>
                  <a:lnTo>
                    <a:pt x="286" y="583"/>
                  </a:lnTo>
                  <a:lnTo>
                    <a:pt x="285" y="585"/>
                  </a:lnTo>
                  <a:lnTo>
                    <a:pt x="287" y="590"/>
                  </a:lnTo>
                  <a:lnTo>
                    <a:pt x="291" y="595"/>
                  </a:lnTo>
                  <a:lnTo>
                    <a:pt x="291" y="600"/>
                  </a:lnTo>
                  <a:lnTo>
                    <a:pt x="289" y="603"/>
                  </a:lnTo>
                  <a:lnTo>
                    <a:pt x="286" y="602"/>
                  </a:lnTo>
                  <a:lnTo>
                    <a:pt x="282" y="595"/>
                  </a:lnTo>
                  <a:lnTo>
                    <a:pt x="279" y="588"/>
                  </a:lnTo>
                  <a:lnTo>
                    <a:pt x="278" y="587"/>
                  </a:lnTo>
                  <a:lnTo>
                    <a:pt x="275" y="579"/>
                  </a:lnTo>
                  <a:lnTo>
                    <a:pt x="275" y="587"/>
                  </a:lnTo>
                  <a:lnTo>
                    <a:pt x="274" y="596"/>
                  </a:lnTo>
                  <a:lnTo>
                    <a:pt x="272" y="606"/>
                  </a:lnTo>
                  <a:lnTo>
                    <a:pt x="270" y="609"/>
                  </a:lnTo>
                  <a:lnTo>
                    <a:pt x="268" y="610"/>
                  </a:lnTo>
                  <a:lnTo>
                    <a:pt x="268" y="585"/>
                  </a:lnTo>
                  <a:lnTo>
                    <a:pt x="267" y="580"/>
                  </a:lnTo>
                  <a:lnTo>
                    <a:pt x="266" y="572"/>
                  </a:lnTo>
                  <a:lnTo>
                    <a:pt x="263" y="570"/>
                  </a:lnTo>
                  <a:lnTo>
                    <a:pt x="257" y="569"/>
                  </a:lnTo>
                  <a:lnTo>
                    <a:pt x="253" y="577"/>
                  </a:lnTo>
                  <a:lnTo>
                    <a:pt x="251" y="585"/>
                  </a:lnTo>
                  <a:lnTo>
                    <a:pt x="246" y="595"/>
                  </a:lnTo>
                  <a:lnTo>
                    <a:pt x="246" y="594"/>
                  </a:lnTo>
                  <a:lnTo>
                    <a:pt x="244" y="590"/>
                  </a:lnTo>
                  <a:lnTo>
                    <a:pt x="245" y="580"/>
                  </a:lnTo>
                  <a:lnTo>
                    <a:pt x="246" y="575"/>
                  </a:lnTo>
                  <a:lnTo>
                    <a:pt x="249" y="568"/>
                  </a:lnTo>
                  <a:lnTo>
                    <a:pt x="255" y="561"/>
                  </a:lnTo>
                  <a:lnTo>
                    <a:pt x="255" y="549"/>
                  </a:lnTo>
                  <a:lnTo>
                    <a:pt x="248" y="543"/>
                  </a:lnTo>
                  <a:lnTo>
                    <a:pt x="241" y="549"/>
                  </a:lnTo>
                  <a:lnTo>
                    <a:pt x="234" y="550"/>
                  </a:lnTo>
                  <a:lnTo>
                    <a:pt x="236" y="561"/>
                  </a:lnTo>
                  <a:lnTo>
                    <a:pt x="240" y="569"/>
                  </a:lnTo>
                  <a:lnTo>
                    <a:pt x="236" y="570"/>
                  </a:lnTo>
                  <a:lnTo>
                    <a:pt x="231" y="579"/>
                  </a:lnTo>
                  <a:lnTo>
                    <a:pt x="225" y="594"/>
                  </a:lnTo>
                  <a:lnTo>
                    <a:pt x="221" y="607"/>
                  </a:lnTo>
                  <a:lnTo>
                    <a:pt x="221" y="610"/>
                  </a:lnTo>
                  <a:lnTo>
                    <a:pt x="222" y="613"/>
                  </a:lnTo>
                  <a:lnTo>
                    <a:pt x="225" y="610"/>
                  </a:lnTo>
                  <a:lnTo>
                    <a:pt x="233" y="610"/>
                  </a:lnTo>
                  <a:lnTo>
                    <a:pt x="231" y="617"/>
                  </a:lnTo>
                  <a:lnTo>
                    <a:pt x="230" y="625"/>
                  </a:lnTo>
                  <a:lnTo>
                    <a:pt x="240" y="630"/>
                  </a:lnTo>
                  <a:lnTo>
                    <a:pt x="240" y="633"/>
                  </a:lnTo>
                  <a:lnTo>
                    <a:pt x="244" y="637"/>
                  </a:lnTo>
                  <a:lnTo>
                    <a:pt x="244" y="639"/>
                  </a:lnTo>
                  <a:lnTo>
                    <a:pt x="244" y="639"/>
                  </a:lnTo>
                  <a:lnTo>
                    <a:pt x="244" y="640"/>
                  </a:lnTo>
                  <a:lnTo>
                    <a:pt x="242" y="640"/>
                  </a:lnTo>
                  <a:lnTo>
                    <a:pt x="238" y="635"/>
                  </a:lnTo>
                  <a:lnTo>
                    <a:pt x="238" y="633"/>
                  </a:lnTo>
                  <a:lnTo>
                    <a:pt x="222" y="633"/>
                  </a:lnTo>
                  <a:lnTo>
                    <a:pt x="215" y="637"/>
                  </a:lnTo>
                  <a:lnTo>
                    <a:pt x="214" y="637"/>
                  </a:lnTo>
                  <a:lnTo>
                    <a:pt x="208" y="640"/>
                  </a:lnTo>
                  <a:lnTo>
                    <a:pt x="204" y="641"/>
                  </a:lnTo>
                  <a:lnTo>
                    <a:pt x="197" y="643"/>
                  </a:lnTo>
                  <a:lnTo>
                    <a:pt x="196" y="643"/>
                  </a:lnTo>
                  <a:lnTo>
                    <a:pt x="191" y="648"/>
                  </a:lnTo>
                  <a:lnTo>
                    <a:pt x="189" y="650"/>
                  </a:lnTo>
                  <a:lnTo>
                    <a:pt x="196" y="650"/>
                  </a:lnTo>
                  <a:lnTo>
                    <a:pt x="192" y="658"/>
                  </a:lnTo>
                  <a:lnTo>
                    <a:pt x="189" y="662"/>
                  </a:lnTo>
                  <a:lnTo>
                    <a:pt x="188" y="662"/>
                  </a:lnTo>
                  <a:lnTo>
                    <a:pt x="182" y="667"/>
                  </a:lnTo>
                  <a:lnTo>
                    <a:pt x="180" y="673"/>
                  </a:lnTo>
                  <a:lnTo>
                    <a:pt x="178" y="673"/>
                  </a:lnTo>
                  <a:lnTo>
                    <a:pt x="178" y="674"/>
                  </a:lnTo>
                  <a:lnTo>
                    <a:pt x="178" y="680"/>
                  </a:lnTo>
                  <a:lnTo>
                    <a:pt x="180" y="678"/>
                  </a:lnTo>
                  <a:lnTo>
                    <a:pt x="182" y="678"/>
                  </a:lnTo>
                  <a:lnTo>
                    <a:pt x="186" y="684"/>
                  </a:lnTo>
                  <a:lnTo>
                    <a:pt x="181" y="685"/>
                  </a:lnTo>
                  <a:lnTo>
                    <a:pt x="180" y="686"/>
                  </a:lnTo>
                  <a:lnTo>
                    <a:pt x="178" y="686"/>
                  </a:lnTo>
                  <a:lnTo>
                    <a:pt x="177" y="692"/>
                  </a:lnTo>
                  <a:lnTo>
                    <a:pt x="178" y="695"/>
                  </a:lnTo>
                  <a:lnTo>
                    <a:pt x="177" y="699"/>
                  </a:lnTo>
                  <a:lnTo>
                    <a:pt x="178" y="700"/>
                  </a:lnTo>
                  <a:lnTo>
                    <a:pt x="178" y="701"/>
                  </a:lnTo>
                  <a:lnTo>
                    <a:pt x="180" y="700"/>
                  </a:lnTo>
                  <a:lnTo>
                    <a:pt x="184" y="699"/>
                  </a:lnTo>
                  <a:lnTo>
                    <a:pt x="185" y="697"/>
                  </a:lnTo>
                  <a:lnTo>
                    <a:pt x="188" y="696"/>
                  </a:lnTo>
                  <a:lnTo>
                    <a:pt x="193" y="695"/>
                  </a:lnTo>
                  <a:lnTo>
                    <a:pt x="199" y="693"/>
                  </a:lnTo>
                  <a:lnTo>
                    <a:pt x="201" y="693"/>
                  </a:lnTo>
                  <a:lnTo>
                    <a:pt x="206" y="696"/>
                  </a:lnTo>
                  <a:lnTo>
                    <a:pt x="207" y="697"/>
                  </a:lnTo>
                  <a:lnTo>
                    <a:pt x="211" y="701"/>
                  </a:lnTo>
                  <a:lnTo>
                    <a:pt x="215" y="705"/>
                  </a:lnTo>
                  <a:lnTo>
                    <a:pt x="214" y="708"/>
                  </a:lnTo>
                  <a:lnTo>
                    <a:pt x="210" y="708"/>
                  </a:lnTo>
                  <a:lnTo>
                    <a:pt x="204" y="705"/>
                  </a:lnTo>
                  <a:lnTo>
                    <a:pt x="200" y="703"/>
                  </a:lnTo>
                  <a:lnTo>
                    <a:pt x="196" y="703"/>
                  </a:lnTo>
                  <a:lnTo>
                    <a:pt x="191" y="705"/>
                  </a:lnTo>
                  <a:lnTo>
                    <a:pt x="186" y="708"/>
                  </a:lnTo>
                  <a:lnTo>
                    <a:pt x="185" y="710"/>
                  </a:lnTo>
                  <a:lnTo>
                    <a:pt x="180" y="716"/>
                  </a:lnTo>
                  <a:lnTo>
                    <a:pt x="184" y="720"/>
                  </a:lnTo>
                  <a:lnTo>
                    <a:pt x="189" y="725"/>
                  </a:lnTo>
                  <a:lnTo>
                    <a:pt x="192" y="725"/>
                  </a:lnTo>
                  <a:lnTo>
                    <a:pt x="193" y="726"/>
                  </a:lnTo>
                  <a:lnTo>
                    <a:pt x="196" y="726"/>
                  </a:lnTo>
                  <a:lnTo>
                    <a:pt x="204" y="727"/>
                  </a:lnTo>
                  <a:lnTo>
                    <a:pt x="210" y="731"/>
                  </a:lnTo>
                  <a:lnTo>
                    <a:pt x="211" y="735"/>
                  </a:lnTo>
                  <a:lnTo>
                    <a:pt x="210" y="738"/>
                  </a:lnTo>
                  <a:lnTo>
                    <a:pt x="201" y="737"/>
                  </a:lnTo>
                  <a:lnTo>
                    <a:pt x="195" y="734"/>
                  </a:lnTo>
                  <a:lnTo>
                    <a:pt x="182" y="729"/>
                  </a:lnTo>
                  <a:lnTo>
                    <a:pt x="180" y="727"/>
                  </a:lnTo>
                  <a:lnTo>
                    <a:pt x="177" y="725"/>
                  </a:lnTo>
                  <a:lnTo>
                    <a:pt x="176" y="723"/>
                  </a:lnTo>
                  <a:lnTo>
                    <a:pt x="170" y="727"/>
                  </a:lnTo>
                  <a:lnTo>
                    <a:pt x="162" y="733"/>
                  </a:lnTo>
                  <a:lnTo>
                    <a:pt x="159" y="738"/>
                  </a:lnTo>
                  <a:lnTo>
                    <a:pt x="162" y="740"/>
                  </a:lnTo>
                  <a:lnTo>
                    <a:pt x="165" y="742"/>
                  </a:lnTo>
                  <a:lnTo>
                    <a:pt x="171" y="741"/>
                  </a:lnTo>
                  <a:lnTo>
                    <a:pt x="178" y="742"/>
                  </a:lnTo>
                  <a:lnTo>
                    <a:pt x="180" y="744"/>
                  </a:lnTo>
                  <a:lnTo>
                    <a:pt x="181" y="749"/>
                  </a:lnTo>
                  <a:lnTo>
                    <a:pt x="189" y="753"/>
                  </a:lnTo>
                  <a:lnTo>
                    <a:pt x="197" y="756"/>
                  </a:lnTo>
                  <a:lnTo>
                    <a:pt x="199" y="756"/>
                  </a:lnTo>
                  <a:lnTo>
                    <a:pt x="203" y="760"/>
                  </a:lnTo>
                  <a:lnTo>
                    <a:pt x="200" y="761"/>
                  </a:lnTo>
                  <a:lnTo>
                    <a:pt x="184" y="761"/>
                  </a:lnTo>
                  <a:lnTo>
                    <a:pt x="180" y="759"/>
                  </a:lnTo>
                  <a:lnTo>
                    <a:pt x="178" y="759"/>
                  </a:lnTo>
                  <a:lnTo>
                    <a:pt x="173" y="753"/>
                  </a:lnTo>
                  <a:lnTo>
                    <a:pt x="167" y="748"/>
                  </a:lnTo>
                  <a:lnTo>
                    <a:pt x="161" y="746"/>
                  </a:lnTo>
                  <a:lnTo>
                    <a:pt x="158" y="748"/>
                  </a:lnTo>
                  <a:lnTo>
                    <a:pt x="152" y="749"/>
                  </a:lnTo>
                  <a:lnTo>
                    <a:pt x="151" y="749"/>
                  </a:lnTo>
                  <a:lnTo>
                    <a:pt x="146" y="755"/>
                  </a:lnTo>
                  <a:lnTo>
                    <a:pt x="146" y="763"/>
                  </a:lnTo>
                  <a:lnTo>
                    <a:pt x="155" y="770"/>
                  </a:lnTo>
                  <a:lnTo>
                    <a:pt x="154" y="770"/>
                  </a:lnTo>
                  <a:lnTo>
                    <a:pt x="148" y="771"/>
                  </a:lnTo>
                  <a:lnTo>
                    <a:pt x="144" y="765"/>
                  </a:lnTo>
                  <a:lnTo>
                    <a:pt x="140" y="757"/>
                  </a:lnTo>
                  <a:lnTo>
                    <a:pt x="133" y="753"/>
                  </a:lnTo>
                  <a:lnTo>
                    <a:pt x="132" y="752"/>
                  </a:lnTo>
                  <a:lnTo>
                    <a:pt x="127" y="759"/>
                  </a:lnTo>
                  <a:lnTo>
                    <a:pt x="124" y="761"/>
                  </a:lnTo>
                  <a:lnTo>
                    <a:pt x="120" y="760"/>
                  </a:lnTo>
                  <a:lnTo>
                    <a:pt x="112" y="761"/>
                  </a:lnTo>
                  <a:lnTo>
                    <a:pt x="98" y="772"/>
                  </a:lnTo>
                  <a:lnTo>
                    <a:pt x="97" y="776"/>
                  </a:lnTo>
                  <a:lnTo>
                    <a:pt x="94" y="782"/>
                  </a:lnTo>
                  <a:lnTo>
                    <a:pt x="94" y="789"/>
                  </a:lnTo>
                  <a:lnTo>
                    <a:pt x="98" y="791"/>
                  </a:lnTo>
                  <a:lnTo>
                    <a:pt x="99" y="791"/>
                  </a:lnTo>
                  <a:lnTo>
                    <a:pt x="101" y="793"/>
                  </a:lnTo>
                  <a:lnTo>
                    <a:pt x="102" y="793"/>
                  </a:lnTo>
                  <a:lnTo>
                    <a:pt x="98" y="800"/>
                  </a:lnTo>
                  <a:lnTo>
                    <a:pt x="97" y="801"/>
                  </a:lnTo>
                  <a:lnTo>
                    <a:pt x="97" y="800"/>
                  </a:lnTo>
                  <a:lnTo>
                    <a:pt x="92" y="795"/>
                  </a:lnTo>
                  <a:lnTo>
                    <a:pt x="84" y="801"/>
                  </a:lnTo>
                  <a:lnTo>
                    <a:pt x="84" y="806"/>
                  </a:lnTo>
                  <a:lnTo>
                    <a:pt x="86" y="808"/>
                  </a:lnTo>
                  <a:lnTo>
                    <a:pt x="90" y="813"/>
                  </a:lnTo>
                  <a:lnTo>
                    <a:pt x="90" y="823"/>
                  </a:lnTo>
                  <a:lnTo>
                    <a:pt x="94" y="823"/>
                  </a:lnTo>
                  <a:lnTo>
                    <a:pt x="95" y="810"/>
                  </a:lnTo>
                  <a:lnTo>
                    <a:pt x="98" y="808"/>
                  </a:lnTo>
                  <a:lnTo>
                    <a:pt x="107" y="806"/>
                  </a:lnTo>
                  <a:lnTo>
                    <a:pt x="109" y="806"/>
                  </a:lnTo>
                  <a:lnTo>
                    <a:pt x="117" y="798"/>
                  </a:lnTo>
                  <a:lnTo>
                    <a:pt x="122" y="790"/>
                  </a:lnTo>
                  <a:lnTo>
                    <a:pt x="154" y="793"/>
                  </a:lnTo>
                  <a:lnTo>
                    <a:pt x="157" y="793"/>
                  </a:lnTo>
                  <a:lnTo>
                    <a:pt x="169" y="791"/>
                  </a:lnTo>
                  <a:lnTo>
                    <a:pt x="178" y="786"/>
                  </a:lnTo>
                  <a:lnTo>
                    <a:pt x="180" y="786"/>
                  </a:lnTo>
                  <a:lnTo>
                    <a:pt x="188" y="780"/>
                  </a:lnTo>
                  <a:lnTo>
                    <a:pt x="201" y="780"/>
                  </a:lnTo>
                  <a:lnTo>
                    <a:pt x="212" y="779"/>
                  </a:lnTo>
                  <a:lnTo>
                    <a:pt x="234" y="776"/>
                  </a:lnTo>
                  <a:lnTo>
                    <a:pt x="241" y="786"/>
                  </a:lnTo>
                  <a:lnTo>
                    <a:pt x="244" y="790"/>
                  </a:lnTo>
                  <a:lnTo>
                    <a:pt x="245" y="795"/>
                  </a:lnTo>
                  <a:lnTo>
                    <a:pt x="255" y="790"/>
                  </a:lnTo>
                  <a:lnTo>
                    <a:pt x="261" y="786"/>
                  </a:lnTo>
                  <a:lnTo>
                    <a:pt x="266" y="785"/>
                  </a:lnTo>
                  <a:lnTo>
                    <a:pt x="272" y="780"/>
                  </a:lnTo>
                  <a:lnTo>
                    <a:pt x="276" y="783"/>
                  </a:lnTo>
                  <a:lnTo>
                    <a:pt x="279" y="787"/>
                  </a:lnTo>
                  <a:lnTo>
                    <a:pt x="286" y="794"/>
                  </a:lnTo>
                  <a:lnTo>
                    <a:pt x="294" y="801"/>
                  </a:lnTo>
                  <a:lnTo>
                    <a:pt x="301" y="800"/>
                  </a:lnTo>
                  <a:lnTo>
                    <a:pt x="306" y="798"/>
                  </a:lnTo>
                  <a:lnTo>
                    <a:pt x="313" y="798"/>
                  </a:lnTo>
                  <a:lnTo>
                    <a:pt x="321" y="797"/>
                  </a:lnTo>
                  <a:lnTo>
                    <a:pt x="330" y="795"/>
                  </a:lnTo>
                  <a:lnTo>
                    <a:pt x="334" y="797"/>
                  </a:lnTo>
                  <a:lnTo>
                    <a:pt x="340" y="800"/>
                  </a:lnTo>
                  <a:lnTo>
                    <a:pt x="345" y="802"/>
                  </a:lnTo>
                  <a:lnTo>
                    <a:pt x="354" y="804"/>
                  </a:lnTo>
                  <a:lnTo>
                    <a:pt x="357" y="805"/>
                  </a:lnTo>
                  <a:lnTo>
                    <a:pt x="365" y="808"/>
                  </a:lnTo>
                  <a:lnTo>
                    <a:pt x="366" y="809"/>
                  </a:lnTo>
                  <a:lnTo>
                    <a:pt x="375" y="813"/>
                  </a:lnTo>
                  <a:lnTo>
                    <a:pt x="380" y="815"/>
                  </a:lnTo>
                  <a:lnTo>
                    <a:pt x="385" y="817"/>
                  </a:lnTo>
                  <a:lnTo>
                    <a:pt x="396" y="820"/>
                  </a:lnTo>
                  <a:lnTo>
                    <a:pt x="402" y="823"/>
                  </a:lnTo>
                  <a:lnTo>
                    <a:pt x="407" y="825"/>
                  </a:lnTo>
                  <a:lnTo>
                    <a:pt x="409" y="825"/>
                  </a:lnTo>
                  <a:lnTo>
                    <a:pt x="413" y="828"/>
                  </a:lnTo>
                  <a:lnTo>
                    <a:pt x="424" y="831"/>
                  </a:lnTo>
                  <a:lnTo>
                    <a:pt x="426" y="825"/>
                  </a:lnTo>
                  <a:lnTo>
                    <a:pt x="428" y="823"/>
                  </a:lnTo>
                  <a:lnTo>
                    <a:pt x="430" y="819"/>
                  </a:lnTo>
                  <a:lnTo>
                    <a:pt x="432" y="819"/>
                  </a:lnTo>
                  <a:lnTo>
                    <a:pt x="437" y="810"/>
                  </a:lnTo>
                  <a:lnTo>
                    <a:pt x="439" y="808"/>
                  </a:lnTo>
                  <a:lnTo>
                    <a:pt x="440" y="806"/>
                  </a:lnTo>
                  <a:lnTo>
                    <a:pt x="443" y="802"/>
                  </a:lnTo>
                  <a:lnTo>
                    <a:pt x="450" y="793"/>
                  </a:lnTo>
                  <a:lnTo>
                    <a:pt x="440" y="789"/>
                  </a:lnTo>
                  <a:lnTo>
                    <a:pt x="435" y="786"/>
                  </a:lnTo>
                  <a:lnTo>
                    <a:pt x="430" y="785"/>
                  </a:lnTo>
                  <a:lnTo>
                    <a:pt x="428" y="782"/>
                  </a:lnTo>
                  <a:lnTo>
                    <a:pt x="421" y="778"/>
                  </a:lnTo>
                  <a:lnTo>
                    <a:pt x="425" y="772"/>
                  </a:lnTo>
                  <a:lnTo>
                    <a:pt x="432" y="768"/>
                  </a:lnTo>
                  <a:lnTo>
                    <a:pt x="435" y="764"/>
                  </a:lnTo>
                  <a:lnTo>
                    <a:pt x="440" y="753"/>
                  </a:lnTo>
                  <a:lnTo>
                    <a:pt x="443" y="746"/>
                  </a:lnTo>
                  <a:lnTo>
                    <a:pt x="444" y="742"/>
                  </a:lnTo>
                  <a:lnTo>
                    <a:pt x="447" y="735"/>
                  </a:lnTo>
                  <a:lnTo>
                    <a:pt x="448" y="727"/>
                  </a:lnTo>
                  <a:lnTo>
                    <a:pt x="451" y="719"/>
                  </a:lnTo>
                  <a:lnTo>
                    <a:pt x="452" y="715"/>
                  </a:lnTo>
                  <a:lnTo>
                    <a:pt x="454" y="710"/>
                  </a:lnTo>
                  <a:lnTo>
                    <a:pt x="452" y="704"/>
                  </a:lnTo>
                  <a:lnTo>
                    <a:pt x="451" y="697"/>
                  </a:lnTo>
                  <a:lnTo>
                    <a:pt x="451" y="696"/>
                  </a:lnTo>
                  <a:lnTo>
                    <a:pt x="450" y="686"/>
                  </a:lnTo>
                  <a:lnTo>
                    <a:pt x="448" y="681"/>
                  </a:lnTo>
                  <a:lnTo>
                    <a:pt x="447" y="677"/>
                  </a:lnTo>
                  <a:lnTo>
                    <a:pt x="443" y="673"/>
                  </a:lnTo>
                  <a:lnTo>
                    <a:pt x="440" y="670"/>
                  </a:lnTo>
                  <a:lnTo>
                    <a:pt x="436" y="663"/>
                  </a:lnTo>
                  <a:lnTo>
                    <a:pt x="429" y="656"/>
                  </a:lnTo>
                  <a:lnTo>
                    <a:pt x="426" y="654"/>
                  </a:lnTo>
                  <a:lnTo>
                    <a:pt x="422" y="647"/>
                  </a:lnTo>
                  <a:lnTo>
                    <a:pt x="429" y="645"/>
                  </a:lnTo>
                  <a:lnTo>
                    <a:pt x="435" y="645"/>
                  </a:lnTo>
                  <a:lnTo>
                    <a:pt x="444" y="643"/>
                  </a:lnTo>
                  <a:lnTo>
                    <a:pt x="454" y="641"/>
                  </a:lnTo>
                  <a:lnTo>
                    <a:pt x="458" y="641"/>
                  </a:lnTo>
                  <a:lnTo>
                    <a:pt x="460" y="640"/>
                  </a:lnTo>
                  <a:lnTo>
                    <a:pt x="469" y="640"/>
                  </a:lnTo>
                  <a:lnTo>
                    <a:pt x="470" y="639"/>
                  </a:lnTo>
                  <a:lnTo>
                    <a:pt x="473" y="636"/>
                  </a:lnTo>
                  <a:lnTo>
                    <a:pt x="473" y="633"/>
                  </a:lnTo>
                  <a:lnTo>
                    <a:pt x="474" y="632"/>
                  </a:lnTo>
                  <a:lnTo>
                    <a:pt x="475" y="630"/>
                  </a:lnTo>
                  <a:lnTo>
                    <a:pt x="475" y="629"/>
                  </a:lnTo>
                  <a:lnTo>
                    <a:pt x="477" y="628"/>
                  </a:lnTo>
                  <a:lnTo>
                    <a:pt x="479" y="625"/>
                  </a:lnTo>
                  <a:lnTo>
                    <a:pt x="481" y="624"/>
                  </a:lnTo>
                  <a:lnTo>
                    <a:pt x="482" y="622"/>
                  </a:lnTo>
                  <a:lnTo>
                    <a:pt x="485" y="624"/>
                  </a:lnTo>
                  <a:lnTo>
                    <a:pt x="485" y="625"/>
                  </a:lnTo>
                  <a:lnTo>
                    <a:pt x="486" y="625"/>
                  </a:lnTo>
                  <a:lnTo>
                    <a:pt x="494" y="629"/>
                  </a:lnTo>
                  <a:lnTo>
                    <a:pt x="499" y="632"/>
                  </a:lnTo>
                  <a:lnTo>
                    <a:pt x="500" y="633"/>
                  </a:lnTo>
                  <a:lnTo>
                    <a:pt x="508" y="639"/>
                  </a:lnTo>
                  <a:lnTo>
                    <a:pt x="516" y="641"/>
                  </a:lnTo>
                  <a:lnTo>
                    <a:pt x="518" y="633"/>
                  </a:lnTo>
                  <a:lnTo>
                    <a:pt x="519" y="624"/>
                  </a:lnTo>
                  <a:lnTo>
                    <a:pt x="514" y="618"/>
                  </a:lnTo>
                  <a:lnTo>
                    <a:pt x="512" y="614"/>
                  </a:lnTo>
                  <a:lnTo>
                    <a:pt x="511" y="610"/>
                  </a:lnTo>
                  <a:lnTo>
                    <a:pt x="508" y="606"/>
                  </a:lnTo>
                  <a:lnTo>
                    <a:pt x="505" y="602"/>
                  </a:lnTo>
                  <a:lnTo>
                    <a:pt x="505" y="592"/>
                  </a:lnTo>
                  <a:lnTo>
                    <a:pt x="508" y="590"/>
                  </a:lnTo>
                  <a:lnTo>
                    <a:pt x="514" y="581"/>
                  </a:lnTo>
                  <a:lnTo>
                    <a:pt x="523" y="573"/>
                  </a:lnTo>
                  <a:lnTo>
                    <a:pt x="529" y="568"/>
                  </a:lnTo>
                  <a:lnTo>
                    <a:pt x="530" y="566"/>
                  </a:lnTo>
                  <a:lnTo>
                    <a:pt x="538" y="569"/>
                  </a:lnTo>
                  <a:lnTo>
                    <a:pt x="545" y="570"/>
                  </a:lnTo>
                  <a:lnTo>
                    <a:pt x="552" y="572"/>
                  </a:lnTo>
                  <a:lnTo>
                    <a:pt x="560" y="572"/>
                  </a:lnTo>
                  <a:lnTo>
                    <a:pt x="564" y="573"/>
                  </a:lnTo>
                  <a:lnTo>
                    <a:pt x="567" y="577"/>
                  </a:lnTo>
                  <a:lnTo>
                    <a:pt x="569" y="581"/>
                  </a:lnTo>
                  <a:lnTo>
                    <a:pt x="571" y="583"/>
                  </a:lnTo>
                  <a:lnTo>
                    <a:pt x="574" y="588"/>
                  </a:lnTo>
                  <a:lnTo>
                    <a:pt x="579" y="595"/>
                  </a:lnTo>
                  <a:lnTo>
                    <a:pt x="582" y="598"/>
                  </a:lnTo>
                  <a:lnTo>
                    <a:pt x="583" y="600"/>
                  </a:lnTo>
                  <a:lnTo>
                    <a:pt x="587" y="606"/>
                  </a:lnTo>
                  <a:lnTo>
                    <a:pt x="594" y="611"/>
                  </a:lnTo>
                  <a:lnTo>
                    <a:pt x="597" y="614"/>
                  </a:lnTo>
                  <a:lnTo>
                    <a:pt x="598" y="617"/>
                  </a:lnTo>
                  <a:lnTo>
                    <a:pt x="602" y="621"/>
                  </a:lnTo>
                  <a:lnTo>
                    <a:pt x="603" y="622"/>
                  </a:lnTo>
                  <a:lnTo>
                    <a:pt x="605" y="626"/>
                  </a:lnTo>
                  <a:lnTo>
                    <a:pt x="606" y="629"/>
                  </a:lnTo>
                  <a:lnTo>
                    <a:pt x="610" y="633"/>
                  </a:lnTo>
                  <a:lnTo>
                    <a:pt x="613" y="637"/>
                  </a:lnTo>
                  <a:lnTo>
                    <a:pt x="614" y="639"/>
                  </a:lnTo>
                  <a:lnTo>
                    <a:pt x="623" y="648"/>
                  </a:lnTo>
                  <a:lnTo>
                    <a:pt x="624" y="651"/>
                  </a:lnTo>
                  <a:lnTo>
                    <a:pt x="627" y="656"/>
                  </a:lnTo>
                  <a:lnTo>
                    <a:pt x="627" y="660"/>
                  </a:lnTo>
                  <a:lnTo>
                    <a:pt x="635" y="671"/>
                  </a:lnTo>
                  <a:lnTo>
                    <a:pt x="636" y="673"/>
                  </a:lnTo>
                  <a:lnTo>
                    <a:pt x="643" y="684"/>
                  </a:lnTo>
                  <a:lnTo>
                    <a:pt x="644" y="684"/>
                  </a:lnTo>
                  <a:lnTo>
                    <a:pt x="646" y="689"/>
                  </a:lnTo>
                  <a:lnTo>
                    <a:pt x="646" y="695"/>
                  </a:lnTo>
                  <a:lnTo>
                    <a:pt x="648" y="704"/>
                  </a:lnTo>
                  <a:lnTo>
                    <a:pt x="650" y="705"/>
                  </a:lnTo>
                  <a:lnTo>
                    <a:pt x="651" y="712"/>
                  </a:lnTo>
                  <a:lnTo>
                    <a:pt x="654" y="710"/>
                  </a:lnTo>
                  <a:lnTo>
                    <a:pt x="655" y="708"/>
                  </a:lnTo>
                  <a:lnTo>
                    <a:pt x="657" y="708"/>
                  </a:lnTo>
                  <a:lnTo>
                    <a:pt x="662" y="705"/>
                  </a:lnTo>
                  <a:lnTo>
                    <a:pt x="666" y="703"/>
                  </a:lnTo>
                  <a:lnTo>
                    <a:pt x="670" y="705"/>
                  </a:lnTo>
                  <a:lnTo>
                    <a:pt x="672" y="707"/>
                  </a:lnTo>
                  <a:lnTo>
                    <a:pt x="676" y="707"/>
                  </a:lnTo>
                  <a:lnTo>
                    <a:pt x="677" y="708"/>
                  </a:lnTo>
                  <a:lnTo>
                    <a:pt x="680" y="710"/>
                  </a:lnTo>
                  <a:lnTo>
                    <a:pt x="683" y="710"/>
                  </a:lnTo>
                  <a:lnTo>
                    <a:pt x="684" y="711"/>
                  </a:lnTo>
                  <a:lnTo>
                    <a:pt x="685" y="711"/>
                  </a:lnTo>
                  <a:lnTo>
                    <a:pt x="687" y="712"/>
                  </a:lnTo>
                  <a:lnTo>
                    <a:pt x="693" y="715"/>
                  </a:lnTo>
                  <a:lnTo>
                    <a:pt x="700" y="714"/>
                  </a:lnTo>
                  <a:lnTo>
                    <a:pt x="707" y="712"/>
                  </a:lnTo>
                  <a:lnTo>
                    <a:pt x="713" y="711"/>
                  </a:lnTo>
                  <a:lnTo>
                    <a:pt x="715" y="711"/>
                  </a:lnTo>
                  <a:lnTo>
                    <a:pt x="717" y="712"/>
                  </a:lnTo>
                  <a:lnTo>
                    <a:pt x="718" y="712"/>
                  </a:lnTo>
                  <a:lnTo>
                    <a:pt x="718" y="714"/>
                  </a:lnTo>
                  <a:lnTo>
                    <a:pt x="722" y="718"/>
                  </a:lnTo>
                  <a:lnTo>
                    <a:pt x="726" y="722"/>
                  </a:lnTo>
                  <a:lnTo>
                    <a:pt x="730" y="726"/>
                  </a:lnTo>
                  <a:lnTo>
                    <a:pt x="734" y="722"/>
                  </a:lnTo>
                  <a:lnTo>
                    <a:pt x="736" y="722"/>
                  </a:lnTo>
                  <a:lnTo>
                    <a:pt x="736" y="720"/>
                  </a:lnTo>
                  <a:lnTo>
                    <a:pt x="742" y="715"/>
                  </a:lnTo>
                  <a:lnTo>
                    <a:pt x="742" y="714"/>
                  </a:lnTo>
                  <a:lnTo>
                    <a:pt x="744" y="712"/>
                  </a:lnTo>
                  <a:lnTo>
                    <a:pt x="747" y="711"/>
                  </a:lnTo>
                  <a:lnTo>
                    <a:pt x="749" y="708"/>
                  </a:lnTo>
                  <a:lnTo>
                    <a:pt x="753" y="705"/>
                  </a:lnTo>
                  <a:lnTo>
                    <a:pt x="760" y="704"/>
                  </a:lnTo>
                  <a:lnTo>
                    <a:pt x="764" y="703"/>
                  </a:lnTo>
                  <a:lnTo>
                    <a:pt x="768" y="701"/>
                  </a:lnTo>
                  <a:lnTo>
                    <a:pt x="771" y="700"/>
                  </a:lnTo>
                  <a:lnTo>
                    <a:pt x="775" y="699"/>
                  </a:lnTo>
                  <a:lnTo>
                    <a:pt x="779" y="686"/>
                  </a:lnTo>
                  <a:lnTo>
                    <a:pt x="779" y="675"/>
                  </a:lnTo>
                  <a:lnTo>
                    <a:pt x="781" y="667"/>
                  </a:lnTo>
                  <a:lnTo>
                    <a:pt x="785" y="666"/>
                  </a:lnTo>
                  <a:lnTo>
                    <a:pt x="790" y="662"/>
                  </a:lnTo>
                  <a:lnTo>
                    <a:pt x="797" y="662"/>
                  </a:lnTo>
                  <a:lnTo>
                    <a:pt x="801" y="663"/>
                  </a:lnTo>
                  <a:lnTo>
                    <a:pt x="804" y="666"/>
                  </a:lnTo>
                  <a:lnTo>
                    <a:pt x="811" y="673"/>
                  </a:lnTo>
                  <a:lnTo>
                    <a:pt x="819" y="670"/>
                  </a:lnTo>
                  <a:lnTo>
                    <a:pt x="819" y="680"/>
                  </a:lnTo>
                  <a:lnTo>
                    <a:pt x="822" y="680"/>
                  </a:lnTo>
                  <a:lnTo>
                    <a:pt x="826" y="681"/>
                  </a:lnTo>
                  <a:lnTo>
                    <a:pt x="827" y="682"/>
                  </a:lnTo>
                  <a:lnTo>
                    <a:pt x="830" y="685"/>
                  </a:lnTo>
                  <a:lnTo>
                    <a:pt x="832" y="685"/>
                  </a:lnTo>
                  <a:lnTo>
                    <a:pt x="834" y="686"/>
                  </a:lnTo>
                  <a:lnTo>
                    <a:pt x="837" y="686"/>
                  </a:lnTo>
                  <a:lnTo>
                    <a:pt x="845" y="688"/>
                  </a:lnTo>
                  <a:lnTo>
                    <a:pt x="847" y="689"/>
                  </a:lnTo>
                  <a:lnTo>
                    <a:pt x="856" y="689"/>
                  </a:lnTo>
                  <a:lnTo>
                    <a:pt x="862" y="690"/>
                  </a:lnTo>
                  <a:lnTo>
                    <a:pt x="867" y="692"/>
                  </a:lnTo>
                  <a:lnTo>
                    <a:pt x="867" y="692"/>
                  </a:lnTo>
                  <a:lnTo>
                    <a:pt x="872" y="695"/>
                  </a:lnTo>
                  <a:lnTo>
                    <a:pt x="875" y="697"/>
                  </a:lnTo>
                  <a:lnTo>
                    <a:pt x="877" y="697"/>
                  </a:lnTo>
                  <a:lnTo>
                    <a:pt x="884" y="701"/>
                  </a:lnTo>
                  <a:lnTo>
                    <a:pt x="886" y="703"/>
                  </a:lnTo>
                  <a:lnTo>
                    <a:pt x="886" y="704"/>
                  </a:lnTo>
                  <a:lnTo>
                    <a:pt x="887" y="705"/>
                  </a:lnTo>
                  <a:lnTo>
                    <a:pt x="888" y="707"/>
                  </a:lnTo>
                  <a:lnTo>
                    <a:pt x="891" y="711"/>
                  </a:lnTo>
                  <a:lnTo>
                    <a:pt x="895" y="719"/>
                  </a:lnTo>
                  <a:lnTo>
                    <a:pt x="899" y="720"/>
                  </a:lnTo>
                  <a:lnTo>
                    <a:pt x="899" y="705"/>
                  </a:lnTo>
                  <a:lnTo>
                    <a:pt x="899" y="705"/>
                  </a:lnTo>
                  <a:lnTo>
                    <a:pt x="899" y="705"/>
                  </a:lnTo>
                  <a:lnTo>
                    <a:pt x="901" y="704"/>
                  </a:lnTo>
                  <a:lnTo>
                    <a:pt x="906" y="704"/>
                  </a:lnTo>
                  <a:lnTo>
                    <a:pt x="907" y="703"/>
                  </a:lnTo>
                  <a:lnTo>
                    <a:pt x="907" y="701"/>
                  </a:lnTo>
                  <a:lnTo>
                    <a:pt x="910" y="700"/>
                  </a:lnTo>
                  <a:lnTo>
                    <a:pt x="911" y="700"/>
                  </a:lnTo>
                  <a:lnTo>
                    <a:pt x="911" y="701"/>
                  </a:lnTo>
                  <a:lnTo>
                    <a:pt x="913" y="700"/>
                  </a:lnTo>
                  <a:lnTo>
                    <a:pt x="913" y="697"/>
                  </a:lnTo>
                  <a:lnTo>
                    <a:pt x="916" y="695"/>
                  </a:lnTo>
                  <a:lnTo>
                    <a:pt x="914" y="689"/>
                  </a:lnTo>
                  <a:lnTo>
                    <a:pt x="914" y="685"/>
                  </a:lnTo>
                  <a:lnTo>
                    <a:pt x="913" y="685"/>
                  </a:lnTo>
                  <a:lnTo>
                    <a:pt x="913" y="677"/>
                  </a:lnTo>
                  <a:lnTo>
                    <a:pt x="914" y="674"/>
                  </a:lnTo>
                  <a:lnTo>
                    <a:pt x="913" y="673"/>
                  </a:lnTo>
                  <a:lnTo>
                    <a:pt x="913" y="671"/>
                  </a:lnTo>
                  <a:lnTo>
                    <a:pt x="911" y="666"/>
                  </a:lnTo>
                  <a:lnTo>
                    <a:pt x="913" y="652"/>
                  </a:lnTo>
                  <a:lnTo>
                    <a:pt x="916" y="648"/>
                  </a:lnTo>
                  <a:lnTo>
                    <a:pt x="918" y="645"/>
                  </a:lnTo>
                  <a:lnTo>
                    <a:pt x="918" y="640"/>
                  </a:lnTo>
                  <a:lnTo>
                    <a:pt x="921" y="637"/>
                  </a:lnTo>
                  <a:lnTo>
                    <a:pt x="922" y="636"/>
                  </a:lnTo>
                  <a:lnTo>
                    <a:pt x="929" y="629"/>
                  </a:lnTo>
                  <a:lnTo>
                    <a:pt x="932" y="626"/>
                  </a:lnTo>
                  <a:lnTo>
                    <a:pt x="932" y="625"/>
                  </a:lnTo>
                  <a:lnTo>
                    <a:pt x="932" y="624"/>
                  </a:lnTo>
                  <a:lnTo>
                    <a:pt x="939" y="620"/>
                  </a:lnTo>
                  <a:lnTo>
                    <a:pt x="944" y="624"/>
                  </a:lnTo>
                  <a:lnTo>
                    <a:pt x="948" y="622"/>
                  </a:lnTo>
                  <a:lnTo>
                    <a:pt x="951" y="622"/>
                  </a:lnTo>
                  <a:lnTo>
                    <a:pt x="954" y="620"/>
                  </a:lnTo>
                  <a:lnTo>
                    <a:pt x="954" y="617"/>
                  </a:lnTo>
                  <a:lnTo>
                    <a:pt x="955" y="615"/>
                  </a:lnTo>
                  <a:lnTo>
                    <a:pt x="955" y="614"/>
                  </a:lnTo>
                  <a:lnTo>
                    <a:pt x="956" y="605"/>
                  </a:lnTo>
                  <a:lnTo>
                    <a:pt x="958" y="599"/>
                  </a:lnTo>
                  <a:lnTo>
                    <a:pt x="958" y="596"/>
                  </a:lnTo>
                  <a:lnTo>
                    <a:pt x="959" y="590"/>
                  </a:lnTo>
                  <a:lnTo>
                    <a:pt x="961" y="590"/>
                  </a:lnTo>
                  <a:lnTo>
                    <a:pt x="961" y="588"/>
                  </a:lnTo>
                  <a:lnTo>
                    <a:pt x="962" y="587"/>
                  </a:lnTo>
                  <a:lnTo>
                    <a:pt x="962" y="583"/>
                  </a:lnTo>
                  <a:lnTo>
                    <a:pt x="961" y="581"/>
                  </a:lnTo>
                  <a:lnTo>
                    <a:pt x="959" y="581"/>
                  </a:lnTo>
                  <a:lnTo>
                    <a:pt x="958" y="577"/>
                  </a:lnTo>
                  <a:lnTo>
                    <a:pt x="958" y="575"/>
                  </a:lnTo>
                  <a:lnTo>
                    <a:pt x="955" y="570"/>
                  </a:lnTo>
                  <a:lnTo>
                    <a:pt x="954" y="570"/>
                  </a:lnTo>
                  <a:lnTo>
                    <a:pt x="954" y="564"/>
                  </a:lnTo>
                  <a:lnTo>
                    <a:pt x="952" y="562"/>
                  </a:lnTo>
                  <a:lnTo>
                    <a:pt x="952" y="554"/>
                  </a:lnTo>
                  <a:lnTo>
                    <a:pt x="950" y="549"/>
                  </a:lnTo>
                  <a:lnTo>
                    <a:pt x="950" y="547"/>
                  </a:lnTo>
                  <a:lnTo>
                    <a:pt x="946" y="540"/>
                  </a:lnTo>
                  <a:lnTo>
                    <a:pt x="946" y="538"/>
                  </a:lnTo>
                  <a:lnTo>
                    <a:pt x="947" y="535"/>
                  </a:lnTo>
                  <a:lnTo>
                    <a:pt x="943" y="524"/>
                  </a:lnTo>
                  <a:lnTo>
                    <a:pt x="946" y="523"/>
                  </a:lnTo>
                  <a:lnTo>
                    <a:pt x="946" y="515"/>
                  </a:lnTo>
                  <a:lnTo>
                    <a:pt x="944" y="512"/>
                  </a:lnTo>
                  <a:lnTo>
                    <a:pt x="946" y="509"/>
                  </a:lnTo>
                  <a:lnTo>
                    <a:pt x="944" y="509"/>
                  </a:lnTo>
                  <a:lnTo>
                    <a:pt x="944" y="509"/>
                  </a:lnTo>
                  <a:lnTo>
                    <a:pt x="946" y="505"/>
                  </a:lnTo>
                  <a:lnTo>
                    <a:pt x="944" y="501"/>
                  </a:lnTo>
                  <a:lnTo>
                    <a:pt x="946" y="500"/>
                  </a:lnTo>
                  <a:lnTo>
                    <a:pt x="947" y="497"/>
                  </a:lnTo>
                  <a:lnTo>
                    <a:pt x="947" y="495"/>
                  </a:lnTo>
                  <a:lnTo>
                    <a:pt x="950" y="494"/>
                  </a:lnTo>
                  <a:lnTo>
                    <a:pt x="948" y="491"/>
                  </a:lnTo>
                  <a:lnTo>
                    <a:pt x="948" y="490"/>
                  </a:lnTo>
                  <a:lnTo>
                    <a:pt x="950" y="486"/>
                  </a:lnTo>
                  <a:lnTo>
                    <a:pt x="951" y="485"/>
                  </a:lnTo>
                  <a:lnTo>
                    <a:pt x="950" y="483"/>
                  </a:lnTo>
                  <a:lnTo>
                    <a:pt x="948" y="482"/>
                  </a:lnTo>
                  <a:lnTo>
                    <a:pt x="946" y="482"/>
                  </a:lnTo>
                  <a:lnTo>
                    <a:pt x="947" y="480"/>
                  </a:lnTo>
                  <a:lnTo>
                    <a:pt x="947" y="479"/>
                  </a:lnTo>
                  <a:lnTo>
                    <a:pt x="944" y="479"/>
                  </a:lnTo>
                  <a:lnTo>
                    <a:pt x="944" y="478"/>
                  </a:lnTo>
                  <a:lnTo>
                    <a:pt x="946" y="476"/>
                  </a:lnTo>
                  <a:lnTo>
                    <a:pt x="944" y="476"/>
                  </a:lnTo>
                  <a:lnTo>
                    <a:pt x="946" y="474"/>
                  </a:lnTo>
                  <a:lnTo>
                    <a:pt x="946" y="465"/>
                  </a:lnTo>
                  <a:lnTo>
                    <a:pt x="948" y="464"/>
                  </a:lnTo>
                  <a:lnTo>
                    <a:pt x="947" y="461"/>
                  </a:lnTo>
                  <a:lnTo>
                    <a:pt x="947" y="460"/>
                  </a:lnTo>
                  <a:lnTo>
                    <a:pt x="946" y="460"/>
                  </a:lnTo>
                  <a:lnTo>
                    <a:pt x="947" y="453"/>
                  </a:lnTo>
                  <a:lnTo>
                    <a:pt x="947" y="450"/>
                  </a:lnTo>
                  <a:lnTo>
                    <a:pt x="946" y="448"/>
                  </a:lnTo>
                  <a:lnTo>
                    <a:pt x="944" y="448"/>
                  </a:lnTo>
                  <a:lnTo>
                    <a:pt x="943" y="446"/>
                  </a:lnTo>
                  <a:lnTo>
                    <a:pt x="943" y="444"/>
                  </a:lnTo>
                  <a:lnTo>
                    <a:pt x="946" y="444"/>
                  </a:lnTo>
                  <a:lnTo>
                    <a:pt x="951" y="437"/>
                  </a:lnTo>
                  <a:lnTo>
                    <a:pt x="952" y="426"/>
                  </a:lnTo>
                  <a:lnTo>
                    <a:pt x="951" y="426"/>
                  </a:lnTo>
                  <a:lnTo>
                    <a:pt x="950" y="425"/>
                  </a:lnTo>
                  <a:lnTo>
                    <a:pt x="950" y="423"/>
                  </a:lnTo>
                  <a:lnTo>
                    <a:pt x="948" y="416"/>
                  </a:lnTo>
                  <a:lnTo>
                    <a:pt x="946" y="415"/>
                  </a:lnTo>
                  <a:lnTo>
                    <a:pt x="943" y="415"/>
                  </a:lnTo>
                  <a:lnTo>
                    <a:pt x="941" y="412"/>
                  </a:lnTo>
                  <a:lnTo>
                    <a:pt x="946" y="408"/>
                  </a:lnTo>
                  <a:lnTo>
                    <a:pt x="946" y="404"/>
                  </a:lnTo>
                  <a:lnTo>
                    <a:pt x="948" y="397"/>
                  </a:lnTo>
                  <a:lnTo>
                    <a:pt x="950" y="397"/>
                  </a:lnTo>
                  <a:lnTo>
                    <a:pt x="950" y="396"/>
                  </a:lnTo>
                  <a:lnTo>
                    <a:pt x="954" y="396"/>
                  </a:lnTo>
                  <a:lnTo>
                    <a:pt x="958" y="393"/>
                  </a:lnTo>
                  <a:lnTo>
                    <a:pt x="961" y="390"/>
                  </a:lnTo>
                  <a:lnTo>
                    <a:pt x="961" y="388"/>
                  </a:lnTo>
                  <a:lnTo>
                    <a:pt x="962" y="385"/>
                  </a:lnTo>
                  <a:lnTo>
                    <a:pt x="965" y="384"/>
                  </a:lnTo>
                  <a:lnTo>
                    <a:pt x="965" y="378"/>
                  </a:lnTo>
                  <a:lnTo>
                    <a:pt x="965" y="378"/>
                  </a:lnTo>
                  <a:lnTo>
                    <a:pt x="966" y="375"/>
                  </a:lnTo>
                  <a:lnTo>
                    <a:pt x="967" y="374"/>
                  </a:lnTo>
                  <a:lnTo>
                    <a:pt x="966" y="370"/>
                  </a:lnTo>
                  <a:lnTo>
                    <a:pt x="966" y="367"/>
                  </a:lnTo>
                  <a:lnTo>
                    <a:pt x="967" y="367"/>
                  </a:lnTo>
                  <a:lnTo>
                    <a:pt x="977" y="355"/>
                  </a:lnTo>
                  <a:lnTo>
                    <a:pt x="978" y="348"/>
                  </a:lnTo>
                  <a:lnTo>
                    <a:pt x="978" y="345"/>
                  </a:lnTo>
                  <a:lnTo>
                    <a:pt x="977" y="344"/>
                  </a:lnTo>
                  <a:lnTo>
                    <a:pt x="980" y="340"/>
                  </a:lnTo>
                  <a:lnTo>
                    <a:pt x="980" y="332"/>
                  </a:lnTo>
                  <a:lnTo>
                    <a:pt x="982" y="330"/>
                  </a:lnTo>
                  <a:lnTo>
                    <a:pt x="985" y="329"/>
                  </a:lnTo>
                  <a:lnTo>
                    <a:pt x="988" y="329"/>
                  </a:lnTo>
                  <a:lnTo>
                    <a:pt x="997" y="322"/>
                  </a:lnTo>
                  <a:lnTo>
                    <a:pt x="1001" y="326"/>
                  </a:lnTo>
                  <a:lnTo>
                    <a:pt x="1003" y="326"/>
                  </a:lnTo>
                  <a:lnTo>
                    <a:pt x="1008" y="321"/>
                  </a:lnTo>
                  <a:lnTo>
                    <a:pt x="1014" y="320"/>
                  </a:lnTo>
                  <a:lnTo>
                    <a:pt x="1015" y="325"/>
                  </a:lnTo>
                  <a:lnTo>
                    <a:pt x="1018" y="326"/>
                  </a:lnTo>
                  <a:lnTo>
                    <a:pt x="1019" y="326"/>
                  </a:lnTo>
                  <a:lnTo>
                    <a:pt x="1022" y="325"/>
                  </a:lnTo>
                  <a:lnTo>
                    <a:pt x="1023" y="324"/>
                  </a:lnTo>
                  <a:lnTo>
                    <a:pt x="1027" y="324"/>
                  </a:lnTo>
                  <a:lnTo>
                    <a:pt x="1030" y="328"/>
                  </a:lnTo>
                  <a:lnTo>
                    <a:pt x="1031" y="329"/>
                  </a:lnTo>
                  <a:lnTo>
                    <a:pt x="1033" y="330"/>
                  </a:lnTo>
                  <a:lnTo>
                    <a:pt x="1033" y="329"/>
                  </a:lnTo>
                  <a:lnTo>
                    <a:pt x="1034" y="328"/>
                  </a:lnTo>
                  <a:lnTo>
                    <a:pt x="1035" y="328"/>
                  </a:lnTo>
                  <a:lnTo>
                    <a:pt x="1035" y="326"/>
                  </a:lnTo>
                  <a:lnTo>
                    <a:pt x="1038" y="326"/>
                  </a:lnTo>
                  <a:lnTo>
                    <a:pt x="1038" y="325"/>
                  </a:lnTo>
                  <a:lnTo>
                    <a:pt x="1040" y="322"/>
                  </a:lnTo>
                  <a:lnTo>
                    <a:pt x="1044" y="321"/>
                  </a:lnTo>
                  <a:lnTo>
                    <a:pt x="1049" y="315"/>
                  </a:lnTo>
                  <a:lnTo>
                    <a:pt x="1053" y="314"/>
                  </a:lnTo>
                  <a:lnTo>
                    <a:pt x="1053" y="313"/>
                  </a:lnTo>
                  <a:lnTo>
                    <a:pt x="1055" y="313"/>
                  </a:lnTo>
                  <a:lnTo>
                    <a:pt x="1055" y="313"/>
                  </a:lnTo>
                  <a:lnTo>
                    <a:pt x="1053" y="311"/>
                  </a:lnTo>
                  <a:lnTo>
                    <a:pt x="1050" y="309"/>
                  </a:lnTo>
                  <a:lnTo>
                    <a:pt x="1052" y="307"/>
                  </a:lnTo>
                  <a:lnTo>
                    <a:pt x="1052" y="306"/>
                  </a:lnTo>
                  <a:lnTo>
                    <a:pt x="1053" y="305"/>
                  </a:lnTo>
                  <a:lnTo>
                    <a:pt x="1055" y="305"/>
                  </a:lnTo>
                  <a:lnTo>
                    <a:pt x="1057" y="303"/>
                  </a:lnTo>
                  <a:lnTo>
                    <a:pt x="1063" y="295"/>
                  </a:lnTo>
                  <a:lnTo>
                    <a:pt x="1063" y="294"/>
                  </a:lnTo>
                  <a:lnTo>
                    <a:pt x="1065" y="294"/>
                  </a:lnTo>
                  <a:lnTo>
                    <a:pt x="1065" y="292"/>
                  </a:lnTo>
                  <a:lnTo>
                    <a:pt x="1070" y="291"/>
                  </a:lnTo>
                  <a:lnTo>
                    <a:pt x="1071" y="290"/>
                  </a:lnTo>
                  <a:lnTo>
                    <a:pt x="1071" y="280"/>
                  </a:lnTo>
                  <a:lnTo>
                    <a:pt x="1072" y="280"/>
                  </a:lnTo>
                  <a:lnTo>
                    <a:pt x="1075" y="277"/>
                  </a:lnTo>
                  <a:lnTo>
                    <a:pt x="1080" y="276"/>
                  </a:lnTo>
                  <a:lnTo>
                    <a:pt x="1080" y="275"/>
                  </a:lnTo>
                  <a:lnTo>
                    <a:pt x="1083" y="275"/>
                  </a:lnTo>
                  <a:lnTo>
                    <a:pt x="1087" y="277"/>
                  </a:lnTo>
                  <a:lnTo>
                    <a:pt x="1089" y="277"/>
                  </a:lnTo>
                  <a:lnTo>
                    <a:pt x="1093" y="273"/>
                  </a:lnTo>
                  <a:lnTo>
                    <a:pt x="1104" y="266"/>
                  </a:lnTo>
                  <a:lnTo>
                    <a:pt x="1105" y="266"/>
                  </a:lnTo>
                  <a:lnTo>
                    <a:pt x="1106" y="269"/>
                  </a:lnTo>
                  <a:lnTo>
                    <a:pt x="1108" y="275"/>
                  </a:lnTo>
                  <a:lnTo>
                    <a:pt x="1109" y="276"/>
                  </a:lnTo>
                  <a:lnTo>
                    <a:pt x="1110" y="281"/>
                  </a:lnTo>
                  <a:lnTo>
                    <a:pt x="1112" y="284"/>
                  </a:lnTo>
                  <a:lnTo>
                    <a:pt x="1115" y="288"/>
                  </a:lnTo>
                  <a:lnTo>
                    <a:pt x="1116" y="288"/>
                  </a:lnTo>
                  <a:lnTo>
                    <a:pt x="1116" y="290"/>
                  </a:lnTo>
                  <a:lnTo>
                    <a:pt x="1117" y="291"/>
                  </a:lnTo>
                  <a:lnTo>
                    <a:pt x="1121" y="295"/>
                  </a:lnTo>
                  <a:lnTo>
                    <a:pt x="1127" y="300"/>
                  </a:lnTo>
                  <a:lnTo>
                    <a:pt x="1130" y="305"/>
                  </a:lnTo>
                  <a:lnTo>
                    <a:pt x="1132" y="306"/>
                  </a:lnTo>
                  <a:lnTo>
                    <a:pt x="1142" y="310"/>
                  </a:lnTo>
                  <a:lnTo>
                    <a:pt x="1143" y="310"/>
                  </a:lnTo>
                  <a:lnTo>
                    <a:pt x="1147" y="311"/>
                  </a:lnTo>
                  <a:lnTo>
                    <a:pt x="1151" y="313"/>
                  </a:lnTo>
                  <a:lnTo>
                    <a:pt x="1153" y="315"/>
                  </a:lnTo>
                  <a:lnTo>
                    <a:pt x="1153" y="321"/>
                  </a:lnTo>
                  <a:lnTo>
                    <a:pt x="1158" y="326"/>
                  </a:lnTo>
                  <a:lnTo>
                    <a:pt x="1161" y="328"/>
                  </a:lnTo>
                  <a:lnTo>
                    <a:pt x="1164" y="329"/>
                  </a:lnTo>
                  <a:lnTo>
                    <a:pt x="1169" y="329"/>
                  </a:lnTo>
                  <a:lnTo>
                    <a:pt x="1172" y="330"/>
                  </a:lnTo>
                  <a:lnTo>
                    <a:pt x="1180" y="333"/>
                  </a:lnTo>
                  <a:lnTo>
                    <a:pt x="1184" y="333"/>
                  </a:lnTo>
                  <a:lnTo>
                    <a:pt x="1189" y="335"/>
                  </a:lnTo>
                  <a:lnTo>
                    <a:pt x="1196" y="337"/>
                  </a:lnTo>
                  <a:lnTo>
                    <a:pt x="1200" y="337"/>
                  </a:lnTo>
                  <a:lnTo>
                    <a:pt x="1210" y="340"/>
                  </a:lnTo>
                  <a:lnTo>
                    <a:pt x="1211" y="341"/>
                  </a:lnTo>
                  <a:lnTo>
                    <a:pt x="1219" y="343"/>
                  </a:lnTo>
                  <a:lnTo>
                    <a:pt x="1224" y="343"/>
                  </a:lnTo>
                  <a:lnTo>
                    <a:pt x="1230" y="344"/>
                  </a:lnTo>
                  <a:lnTo>
                    <a:pt x="1233" y="345"/>
                  </a:lnTo>
                  <a:lnTo>
                    <a:pt x="1236" y="348"/>
                  </a:lnTo>
                  <a:lnTo>
                    <a:pt x="1236" y="351"/>
                  </a:lnTo>
                  <a:lnTo>
                    <a:pt x="1237" y="354"/>
                  </a:lnTo>
                  <a:lnTo>
                    <a:pt x="1240" y="358"/>
                  </a:lnTo>
                  <a:lnTo>
                    <a:pt x="1241" y="360"/>
                  </a:lnTo>
                  <a:lnTo>
                    <a:pt x="1244" y="363"/>
                  </a:lnTo>
                  <a:lnTo>
                    <a:pt x="1244" y="366"/>
                  </a:lnTo>
                  <a:lnTo>
                    <a:pt x="1245" y="366"/>
                  </a:lnTo>
                  <a:lnTo>
                    <a:pt x="1248" y="370"/>
                  </a:lnTo>
                  <a:lnTo>
                    <a:pt x="1249" y="373"/>
                  </a:lnTo>
                  <a:lnTo>
                    <a:pt x="1254" y="378"/>
                  </a:lnTo>
                  <a:lnTo>
                    <a:pt x="1255" y="380"/>
                  </a:lnTo>
                  <a:lnTo>
                    <a:pt x="1256" y="381"/>
                  </a:lnTo>
                  <a:lnTo>
                    <a:pt x="1258" y="385"/>
                  </a:lnTo>
                  <a:lnTo>
                    <a:pt x="1259" y="385"/>
                  </a:lnTo>
                  <a:lnTo>
                    <a:pt x="1262" y="392"/>
                  </a:lnTo>
                  <a:lnTo>
                    <a:pt x="1264" y="396"/>
                  </a:lnTo>
                  <a:lnTo>
                    <a:pt x="1263" y="405"/>
                  </a:lnTo>
                  <a:lnTo>
                    <a:pt x="1262" y="408"/>
                  </a:lnTo>
                  <a:lnTo>
                    <a:pt x="1260" y="411"/>
                  </a:lnTo>
                  <a:lnTo>
                    <a:pt x="1259" y="419"/>
                  </a:lnTo>
                  <a:lnTo>
                    <a:pt x="1256" y="429"/>
                  </a:lnTo>
                  <a:lnTo>
                    <a:pt x="1254" y="434"/>
                  </a:lnTo>
                  <a:lnTo>
                    <a:pt x="1252" y="435"/>
                  </a:lnTo>
                  <a:lnTo>
                    <a:pt x="1249" y="442"/>
                  </a:lnTo>
                  <a:lnTo>
                    <a:pt x="1245" y="450"/>
                  </a:lnTo>
                  <a:lnTo>
                    <a:pt x="1241" y="460"/>
                  </a:lnTo>
                  <a:lnTo>
                    <a:pt x="1239" y="465"/>
                  </a:lnTo>
                  <a:lnTo>
                    <a:pt x="1234" y="474"/>
                  </a:lnTo>
                  <a:lnTo>
                    <a:pt x="1234" y="476"/>
                  </a:lnTo>
                  <a:lnTo>
                    <a:pt x="1236" y="482"/>
                  </a:lnTo>
                  <a:lnTo>
                    <a:pt x="1237" y="486"/>
                  </a:lnTo>
                  <a:lnTo>
                    <a:pt x="1237" y="490"/>
                  </a:lnTo>
                  <a:lnTo>
                    <a:pt x="1239" y="501"/>
                  </a:lnTo>
                  <a:lnTo>
                    <a:pt x="1239" y="504"/>
                  </a:lnTo>
                  <a:lnTo>
                    <a:pt x="1243" y="509"/>
                  </a:lnTo>
                  <a:lnTo>
                    <a:pt x="1245" y="510"/>
                  </a:lnTo>
                  <a:lnTo>
                    <a:pt x="1248" y="512"/>
                  </a:lnTo>
                  <a:lnTo>
                    <a:pt x="1254" y="516"/>
                  </a:lnTo>
                  <a:lnTo>
                    <a:pt x="1256" y="516"/>
                  </a:lnTo>
                  <a:lnTo>
                    <a:pt x="1258" y="517"/>
                  </a:lnTo>
                  <a:lnTo>
                    <a:pt x="1259" y="519"/>
                  </a:lnTo>
                  <a:lnTo>
                    <a:pt x="1260" y="519"/>
                  </a:lnTo>
                  <a:lnTo>
                    <a:pt x="1260" y="520"/>
                  </a:lnTo>
                  <a:lnTo>
                    <a:pt x="1263" y="520"/>
                  </a:lnTo>
                  <a:lnTo>
                    <a:pt x="1264" y="521"/>
                  </a:lnTo>
                  <a:lnTo>
                    <a:pt x="1264" y="523"/>
                  </a:lnTo>
                  <a:lnTo>
                    <a:pt x="1266" y="524"/>
                  </a:lnTo>
                  <a:lnTo>
                    <a:pt x="1267" y="523"/>
                  </a:lnTo>
                  <a:lnTo>
                    <a:pt x="1269" y="517"/>
                  </a:lnTo>
                  <a:lnTo>
                    <a:pt x="1270" y="515"/>
                  </a:lnTo>
                  <a:lnTo>
                    <a:pt x="1273" y="509"/>
                  </a:lnTo>
                  <a:lnTo>
                    <a:pt x="1274" y="508"/>
                  </a:lnTo>
                  <a:lnTo>
                    <a:pt x="1279" y="493"/>
                  </a:lnTo>
                  <a:lnTo>
                    <a:pt x="1278" y="493"/>
                  </a:lnTo>
                  <a:lnTo>
                    <a:pt x="1278" y="491"/>
                  </a:lnTo>
                  <a:lnTo>
                    <a:pt x="1277" y="487"/>
                  </a:lnTo>
                  <a:lnTo>
                    <a:pt x="1278" y="482"/>
                  </a:lnTo>
                  <a:lnTo>
                    <a:pt x="1277" y="480"/>
                  </a:lnTo>
                  <a:lnTo>
                    <a:pt x="1278" y="479"/>
                  </a:lnTo>
                  <a:lnTo>
                    <a:pt x="1278" y="478"/>
                  </a:lnTo>
                  <a:lnTo>
                    <a:pt x="1279" y="476"/>
                  </a:lnTo>
                  <a:lnTo>
                    <a:pt x="1279" y="476"/>
                  </a:lnTo>
                  <a:lnTo>
                    <a:pt x="1278" y="472"/>
                  </a:lnTo>
                  <a:lnTo>
                    <a:pt x="1278" y="467"/>
                  </a:lnTo>
                  <a:lnTo>
                    <a:pt x="1279" y="467"/>
                  </a:lnTo>
                  <a:lnTo>
                    <a:pt x="1278" y="461"/>
                  </a:lnTo>
                  <a:lnTo>
                    <a:pt x="1278" y="460"/>
                  </a:lnTo>
                  <a:lnTo>
                    <a:pt x="1275" y="459"/>
                  </a:lnTo>
                  <a:lnTo>
                    <a:pt x="1275" y="457"/>
                  </a:lnTo>
                  <a:lnTo>
                    <a:pt x="1273" y="455"/>
                  </a:lnTo>
                  <a:lnTo>
                    <a:pt x="1271" y="444"/>
                  </a:lnTo>
                  <a:lnTo>
                    <a:pt x="1275" y="441"/>
                  </a:lnTo>
                  <a:lnTo>
                    <a:pt x="1281" y="435"/>
                  </a:lnTo>
                  <a:lnTo>
                    <a:pt x="1282" y="437"/>
                  </a:lnTo>
                  <a:lnTo>
                    <a:pt x="1289" y="434"/>
                  </a:lnTo>
                  <a:lnTo>
                    <a:pt x="1292" y="431"/>
                  </a:lnTo>
                  <a:lnTo>
                    <a:pt x="1292" y="433"/>
                  </a:lnTo>
                  <a:lnTo>
                    <a:pt x="1293" y="434"/>
                  </a:lnTo>
                  <a:lnTo>
                    <a:pt x="1296" y="433"/>
                  </a:lnTo>
                  <a:lnTo>
                    <a:pt x="1305" y="418"/>
                  </a:lnTo>
                  <a:lnTo>
                    <a:pt x="1305" y="411"/>
                  </a:lnTo>
                  <a:lnTo>
                    <a:pt x="1311" y="408"/>
                  </a:lnTo>
                  <a:lnTo>
                    <a:pt x="1312" y="405"/>
                  </a:lnTo>
                  <a:lnTo>
                    <a:pt x="1316" y="400"/>
                  </a:lnTo>
                  <a:lnTo>
                    <a:pt x="1316" y="399"/>
                  </a:lnTo>
                  <a:lnTo>
                    <a:pt x="1322" y="400"/>
                  </a:lnTo>
                  <a:lnTo>
                    <a:pt x="1324" y="401"/>
                  </a:lnTo>
                  <a:lnTo>
                    <a:pt x="1324" y="403"/>
                  </a:lnTo>
                  <a:lnTo>
                    <a:pt x="1324" y="401"/>
                  </a:lnTo>
                  <a:lnTo>
                    <a:pt x="1330" y="397"/>
                  </a:lnTo>
                  <a:lnTo>
                    <a:pt x="1333" y="392"/>
                  </a:lnTo>
                  <a:lnTo>
                    <a:pt x="1337" y="381"/>
                  </a:lnTo>
                  <a:lnTo>
                    <a:pt x="1335" y="378"/>
                  </a:lnTo>
                  <a:lnTo>
                    <a:pt x="1334" y="373"/>
                  </a:lnTo>
                  <a:lnTo>
                    <a:pt x="1334" y="367"/>
                  </a:lnTo>
                  <a:lnTo>
                    <a:pt x="1337" y="362"/>
                  </a:lnTo>
                  <a:lnTo>
                    <a:pt x="1337" y="354"/>
                  </a:lnTo>
                  <a:lnTo>
                    <a:pt x="1334" y="351"/>
                  </a:lnTo>
                  <a:lnTo>
                    <a:pt x="1331" y="345"/>
                  </a:lnTo>
                  <a:lnTo>
                    <a:pt x="1330" y="345"/>
                  </a:lnTo>
                  <a:lnTo>
                    <a:pt x="1326" y="336"/>
                  </a:lnTo>
                  <a:lnTo>
                    <a:pt x="1323" y="337"/>
                  </a:lnTo>
                  <a:lnTo>
                    <a:pt x="1322" y="333"/>
                  </a:lnTo>
                  <a:lnTo>
                    <a:pt x="1324" y="332"/>
                  </a:lnTo>
                  <a:lnTo>
                    <a:pt x="1326" y="329"/>
                  </a:lnTo>
                  <a:lnTo>
                    <a:pt x="1335" y="332"/>
                  </a:lnTo>
                  <a:lnTo>
                    <a:pt x="1337" y="333"/>
                  </a:lnTo>
                  <a:lnTo>
                    <a:pt x="1350" y="340"/>
                  </a:lnTo>
                  <a:lnTo>
                    <a:pt x="1356" y="344"/>
                  </a:lnTo>
                  <a:lnTo>
                    <a:pt x="1368" y="354"/>
                  </a:lnTo>
                  <a:lnTo>
                    <a:pt x="1378" y="351"/>
                  </a:lnTo>
                  <a:lnTo>
                    <a:pt x="1384" y="350"/>
                  </a:lnTo>
                  <a:lnTo>
                    <a:pt x="1395" y="350"/>
                  </a:lnTo>
                  <a:lnTo>
                    <a:pt x="1403" y="339"/>
                  </a:lnTo>
                  <a:lnTo>
                    <a:pt x="1403" y="333"/>
                  </a:lnTo>
                  <a:lnTo>
                    <a:pt x="1402" y="329"/>
                  </a:lnTo>
                  <a:close/>
                  <a:moveTo>
                    <a:pt x="52" y="802"/>
                  </a:moveTo>
                  <a:lnTo>
                    <a:pt x="67" y="793"/>
                  </a:lnTo>
                  <a:lnTo>
                    <a:pt x="82" y="795"/>
                  </a:lnTo>
                  <a:lnTo>
                    <a:pt x="83" y="795"/>
                  </a:lnTo>
                  <a:lnTo>
                    <a:pt x="88" y="793"/>
                  </a:lnTo>
                  <a:lnTo>
                    <a:pt x="87" y="782"/>
                  </a:lnTo>
                  <a:lnTo>
                    <a:pt x="90" y="780"/>
                  </a:lnTo>
                  <a:lnTo>
                    <a:pt x="92" y="774"/>
                  </a:lnTo>
                  <a:lnTo>
                    <a:pt x="95" y="770"/>
                  </a:lnTo>
                  <a:lnTo>
                    <a:pt x="97" y="765"/>
                  </a:lnTo>
                  <a:lnTo>
                    <a:pt x="95" y="749"/>
                  </a:lnTo>
                  <a:lnTo>
                    <a:pt x="94" y="745"/>
                  </a:lnTo>
                  <a:lnTo>
                    <a:pt x="91" y="733"/>
                  </a:lnTo>
                  <a:lnTo>
                    <a:pt x="91" y="730"/>
                  </a:lnTo>
                  <a:lnTo>
                    <a:pt x="94" y="723"/>
                  </a:lnTo>
                  <a:lnTo>
                    <a:pt x="91" y="720"/>
                  </a:lnTo>
                  <a:lnTo>
                    <a:pt x="90" y="723"/>
                  </a:lnTo>
                  <a:lnTo>
                    <a:pt x="87" y="725"/>
                  </a:lnTo>
                  <a:lnTo>
                    <a:pt x="84" y="725"/>
                  </a:lnTo>
                  <a:lnTo>
                    <a:pt x="84" y="716"/>
                  </a:lnTo>
                  <a:lnTo>
                    <a:pt x="82" y="715"/>
                  </a:lnTo>
                  <a:lnTo>
                    <a:pt x="79" y="716"/>
                  </a:lnTo>
                  <a:lnTo>
                    <a:pt x="76" y="714"/>
                  </a:lnTo>
                  <a:lnTo>
                    <a:pt x="72" y="711"/>
                  </a:lnTo>
                  <a:lnTo>
                    <a:pt x="68" y="707"/>
                  </a:lnTo>
                  <a:lnTo>
                    <a:pt x="62" y="700"/>
                  </a:lnTo>
                  <a:lnTo>
                    <a:pt x="61" y="700"/>
                  </a:lnTo>
                  <a:lnTo>
                    <a:pt x="61" y="707"/>
                  </a:lnTo>
                  <a:lnTo>
                    <a:pt x="67" y="711"/>
                  </a:lnTo>
                  <a:lnTo>
                    <a:pt x="71" y="722"/>
                  </a:lnTo>
                  <a:lnTo>
                    <a:pt x="69" y="725"/>
                  </a:lnTo>
                  <a:lnTo>
                    <a:pt x="62" y="715"/>
                  </a:lnTo>
                  <a:lnTo>
                    <a:pt x="60" y="715"/>
                  </a:lnTo>
                  <a:lnTo>
                    <a:pt x="57" y="714"/>
                  </a:lnTo>
                  <a:lnTo>
                    <a:pt x="47" y="726"/>
                  </a:lnTo>
                  <a:lnTo>
                    <a:pt x="47" y="729"/>
                  </a:lnTo>
                  <a:lnTo>
                    <a:pt x="47" y="731"/>
                  </a:lnTo>
                  <a:lnTo>
                    <a:pt x="50" y="737"/>
                  </a:lnTo>
                  <a:lnTo>
                    <a:pt x="53" y="738"/>
                  </a:lnTo>
                  <a:lnTo>
                    <a:pt x="64" y="741"/>
                  </a:lnTo>
                  <a:lnTo>
                    <a:pt x="64" y="742"/>
                  </a:lnTo>
                  <a:lnTo>
                    <a:pt x="65" y="746"/>
                  </a:lnTo>
                  <a:lnTo>
                    <a:pt x="68" y="750"/>
                  </a:lnTo>
                  <a:lnTo>
                    <a:pt x="67" y="756"/>
                  </a:lnTo>
                  <a:lnTo>
                    <a:pt x="65" y="755"/>
                  </a:lnTo>
                  <a:lnTo>
                    <a:pt x="61" y="749"/>
                  </a:lnTo>
                  <a:lnTo>
                    <a:pt x="50" y="748"/>
                  </a:lnTo>
                  <a:lnTo>
                    <a:pt x="45" y="746"/>
                  </a:lnTo>
                  <a:lnTo>
                    <a:pt x="45" y="763"/>
                  </a:lnTo>
                  <a:lnTo>
                    <a:pt x="46" y="768"/>
                  </a:lnTo>
                  <a:lnTo>
                    <a:pt x="46" y="772"/>
                  </a:lnTo>
                  <a:lnTo>
                    <a:pt x="43" y="770"/>
                  </a:lnTo>
                  <a:lnTo>
                    <a:pt x="41" y="765"/>
                  </a:lnTo>
                  <a:lnTo>
                    <a:pt x="22" y="780"/>
                  </a:lnTo>
                  <a:lnTo>
                    <a:pt x="23" y="794"/>
                  </a:lnTo>
                  <a:lnTo>
                    <a:pt x="20" y="798"/>
                  </a:lnTo>
                  <a:lnTo>
                    <a:pt x="16" y="804"/>
                  </a:lnTo>
                  <a:lnTo>
                    <a:pt x="13" y="801"/>
                  </a:lnTo>
                  <a:lnTo>
                    <a:pt x="12" y="801"/>
                  </a:lnTo>
                  <a:lnTo>
                    <a:pt x="18" y="793"/>
                  </a:lnTo>
                  <a:lnTo>
                    <a:pt x="15" y="779"/>
                  </a:lnTo>
                  <a:lnTo>
                    <a:pt x="18" y="771"/>
                  </a:lnTo>
                  <a:lnTo>
                    <a:pt x="24" y="771"/>
                  </a:lnTo>
                  <a:lnTo>
                    <a:pt x="24" y="771"/>
                  </a:lnTo>
                  <a:lnTo>
                    <a:pt x="31" y="765"/>
                  </a:lnTo>
                  <a:lnTo>
                    <a:pt x="37" y="759"/>
                  </a:lnTo>
                  <a:lnTo>
                    <a:pt x="38" y="748"/>
                  </a:lnTo>
                  <a:lnTo>
                    <a:pt x="38" y="745"/>
                  </a:lnTo>
                  <a:lnTo>
                    <a:pt x="27" y="750"/>
                  </a:lnTo>
                  <a:lnTo>
                    <a:pt x="27" y="756"/>
                  </a:lnTo>
                  <a:lnTo>
                    <a:pt x="18" y="756"/>
                  </a:lnTo>
                  <a:lnTo>
                    <a:pt x="19" y="765"/>
                  </a:lnTo>
                  <a:lnTo>
                    <a:pt x="18" y="768"/>
                  </a:lnTo>
                  <a:lnTo>
                    <a:pt x="18" y="770"/>
                  </a:lnTo>
                  <a:lnTo>
                    <a:pt x="16" y="771"/>
                  </a:lnTo>
                  <a:lnTo>
                    <a:pt x="15" y="772"/>
                  </a:lnTo>
                  <a:lnTo>
                    <a:pt x="5" y="776"/>
                  </a:lnTo>
                  <a:lnTo>
                    <a:pt x="5" y="779"/>
                  </a:lnTo>
                  <a:lnTo>
                    <a:pt x="8" y="786"/>
                  </a:lnTo>
                  <a:lnTo>
                    <a:pt x="7" y="786"/>
                  </a:lnTo>
                  <a:lnTo>
                    <a:pt x="0" y="794"/>
                  </a:lnTo>
                  <a:lnTo>
                    <a:pt x="3" y="801"/>
                  </a:lnTo>
                  <a:lnTo>
                    <a:pt x="3" y="802"/>
                  </a:lnTo>
                  <a:lnTo>
                    <a:pt x="5" y="808"/>
                  </a:lnTo>
                  <a:lnTo>
                    <a:pt x="7" y="812"/>
                  </a:lnTo>
                  <a:lnTo>
                    <a:pt x="8" y="816"/>
                  </a:lnTo>
                  <a:lnTo>
                    <a:pt x="3" y="824"/>
                  </a:lnTo>
                  <a:lnTo>
                    <a:pt x="5" y="827"/>
                  </a:lnTo>
                  <a:lnTo>
                    <a:pt x="12" y="817"/>
                  </a:lnTo>
                  <a:lnTo>
                    <a:pt x="13" y="815"/>
                  </a:lnTo>
                  <a:lnTo>
                    <a:pt x="18" y="808"/>
                  </a:lnTo>
                  <a:lnTo>
                    <a:pt x="20" y="804"/>
                  </a:lnTo>
                  <a:lnTo>
                    <a:pt x="22" y="804"/>
                  </a:lnTo>
                  <a:lnTo>
                    <a:pt x="28" y="804"/>
                  </a:lnTo>
                  <a:lnTo>
                    <a:pt x="32" y="791"/>
                  </a:lnTo>
                  <a:lnTo>
                    <a:pt x="35" y="780"/>
                  </a:lnTo>
                  <a:lnTo>
                    <a:pt x="42" y="791"/>
                  </a:lnTo>
                  <a:lnTo>
                    <a:pt x="39" y="800"/>
                  </a:lnTo>
                  <a:lnTo>
                    <a:pt x="45" y="802"/>
                  </a:lnTo>
                  <a:lnTo>
                    <a:pt x="50" y="800"/>
                  </a:lnTo>
                  <a:lnTo>
                    <a:pt x="52" y="802"/>
                  </a:lnTo>
                  <a:close/>
                  <a:moveTo>
                    <a:pt x="226" y="524"/>
                  </a:moveTo>
                  <a:lnTo>
                    <a:pt x="230" y="525"/>
                  </a:lnTo>
                  <a:lnTo>
                    <a:pt x="234" y="535"/>
                  </a:lnTo>
                  <a:lnTo>
                    <a:pt x="244" y="531"/>
                  </a:lnTo>
                  <a:lnTo>
                    <a:pt x="253" y="528"/>
                  </a:lnTo>
                  <a:lnTo>
                    <a:pt x="266" y="524"/>
                  </a:lnTo>
                  <a:lnTo>
                    <a:pt x="286" y="517"/>
                  </a:lnTo>
                  <a:lnTo>
                    <a:pt x="287" y="515"/>
                  </a:lnTo>
                  <a:lnTo>
                    <a:pt x="289" y="513"/>
                  </a:lnTo>
                  <a:lnTo>
                    <a:pt x="291" y="508"/>
                  </a:lnTo>
                  <a:lnTo>
                    <a:pt x="291" y="506"/>
                  </a:lnTo>
                  <a:lnTo>
                    <a:pt x="285" y="500"/>
                  </a:lnTo>
                  <a:lnTo>
                    <a:pt x="289" y="491"/>
                  </a:lnTo>
                  <a:lnTo>
                    <a:pt x="297" y="480"/>
                  </a:lnTo>
                  <a:lnTo>
                    <a:pt x="312" y="465"/>
                  </a:lnTo>
                  <a:lnTo>
                    <a:pt x="310" y="465"/>
                  </a:lnTo>
                  <a:lnTo>
                    <a:pt x="308" y="457"/>
                  </a:lnTo>
                  <a:lnTo>
                    <a:pt x="305" y="453"/>
                  </a:lnTo>
                  <a:lnTo>
                    <a:pt x="289" y="449"/>
                  </a:lnTo>
                  <a:lnTo>
                    <a:pt x="286" y="438"/>
                  </a:lnTo>
                  <a:lnTo>
                    <a:pt x="275" y="441"/>
                  </a:lnTo>
                  <a:lnTo>
                    <a:pt x="275" y="448"/>
                  </a:lnTo>
                  <a:lnTo>
                    <a:pt x="282" y="455"/>
                  </a:lnTo>
                  <a:lnTo>
                    <a:pt x="281" y="465"/>
                  </a:lnTo>
                  <a:lnTo>
                    <a:pt x="278" y="485"/>
                  </a:lnTo>
                  <a:lnTo>
                    <a:pt x="274" y="463"/>
                  </a:lnTo>
                  <a:lnTo>
                    <a:pt x="274" y="460"/>
                  </a:lnTo>
                  <a:lnTo>
                    <a:pt x="267" y="460"/>
                  </a:lnTo>
                  <a:lnTo>
                    <a:pt x="263" y="465"/>
                  </a:lnTo>
                  <a:lnTo>
                    <a:pt x="246" y="464"/>
                  </a:lnTo>
                  <a:lnTo>
                    <a:pt x="246" y="478"/>
                  </a:lnTo>
                  <a:lnTo>
                    <a:pt x="268" y="478"/>
                  </a:lnTo>
                  <a:lnTo>
                    <a:pt x="268" y="486"/>
                  </a:lnTo>
                  <a:lnTo>
                    <a:pt x="237" y="487"/>
                  </a:lnTo>
                  <a:lnTo>
                    <a:pt x="237" y="498"/>
                  </a:lnTo>
                  <a:lnTo>
                    <a:pt x="248" y="504"/>
                  </a:lnTo>
                  <a:lnTo>
                    <a:pt x="251" y="505"/>
                  </a:lnTo>
                  <a:lnTo>
                    <a:pt x="245" y="513"/>
                  </a:lnTo>
                  <a:lnTo>
                    <a:pt x="244" y="512"/>
                  </a:lnTo>
                  <a:lnTo>
                    <a:pt x="238" y="509"/>
                  </a:lnTo>
                  <a:lnTo>
                    <a:pt x="231" y="506"/>
                  </a:lnTo>
                  <a:lnTo>
                    <a:pt x="229" y="508"/>
                  </a:lnTo>
                  <a:lnTo>
                    <a:pt x="223" y="508"/>
                  </a:lnTo>
                  <a:lnTo>
                    <a:pt x="221" y="509"/>
                  </a:lnTo>
                  <a:lnTo>
                    <a:pt x="219" y="510"/>
                  </a:lnTo>
                  <a:lnTo>
                    <a:pt x="221" y="521"/>
                  </a:lnTo>
                  <a:lnTo>
                    <a:pt x="226" y="524"/>
                  </a:lnTo>
                  <a:close/>
                  <a:moveTo>
                    <a:pt x="316" y="378"/>
                  </a:moveTo>
                  <a:lnTo>
                    <a:pt x="309" y="384"/>
                  </a:lnTo>
                  <a:lnTo>
                    <a:pt x="308" y="385"/>
                  </a:lnTo>
                  <a:lnTo>
                    <a:pt x="309" y="388"/>
                  </a:lnTo>
                  <a:lnTo>
                    <a:pt x="312" y="397"/>
                  </a:lnTo>
                  <a:lnTo>
                    <a:pt x="294" y="397"/>
                  </a:lnTo>
                  <a:lnTo>
                    <a:pt x="289" y="405"/>
                  </a:lnTo>
                  <a:lnTo>
                    <a:pt x="287" y="408"/>
                  </a:lnTo>
                  <a:lnTo>
                    <a:pt x="296" y="411"/>
                  </a:lnTo>
                  <a:lnTo>
                    <a:pt x="290" y="419"/>
                  </a:lnTo>
                  <a:lnTo>
                    <a:pt x="279" y="416"/>
                  </a:lnTo>
                  <a:lnTo>
                    <a:pt x="276" y="426"/>
                  </a:lnTo>
                  <a:lnTo>
                    <a:pt x="290" y="429"/>
                  </a:lnTo>
                  <a:lnTo>
                    <a:pt x="306" y="444"/>
                  </a:lnTo>
                  <a:lnTo>
                    <a:pt x="316" y="453"/>
                  </a:lnTo>
                  <a:lnTo>
                    <a:pt x="334" y="450"/>
                  </a:lnTo>
                  <a:lnTo>
                    <a:pt x="335" y="446"/>
                  </a:lnTo>
                  <a:lnTo>
                    <a:pt x="338" y="442"/>
                  </a:lnTo>
                  <a:lnTo>
                    <a:pt x="342" y="427"/>
                  </a:lnTo>
                  <a:lnTo>
                    <a:pt x="350" y="414"/>
                  </a:lnTo>
                  <a:lnTo>
                    <a:pt x="361" y="411"/>
                  </a:lnTo>
                  <a:lnTo>
                    <a:pt x="366" y="407"/>
                  </a:lnTo>
                  <a:lnTo>
                    <a:pt x="365" y="399"/>
                  </a:lnTo>
                  <a:lnTo>
                    <a:pt x="362" y="395"/>
                  </a:lnTo>
                  <a:lnTo>
                    <a:pt x="358" y="393"/>
                  </a:lnTo>
                  <a:lnTo>
                    <a:pt x="351" y="395"/>
                  </a:lnTo>
                  <a:lnTo>
                    <a:pt x="350" y="388"/>
                  </a:lnTo>
                  <a:lnTo>
                    <a:pt x="342" y="389"/>
                  </a:lnTo>
                  <a:lnTo>
                    <a:pt x="339" y="401"/>
                  </a:lnTo>
                  <a:lnTo>
                    <a:pt x="335" y="399"/>
                  </a:lnTo>
                  <a:lnTo>
                    <a:pt x="327" y="393"/>
                  </a:lnTo>
                  <a:lnTo>
                    <a:pt x="327" y="381"/>
                  </a:lnTo>
                  <a:lnTo>
                    <a:pt x="316" y="378"/>
                  </a:lnTo>
                  <a:close/>
                  <a:moveTo>
                    <a:pt x="1361" y="127"/>
                  </a:moveTo>
                  <a:lnTo>
                    <a:pt x="1364" y="126"/>
                  </a:lnTo>
                  <a:lnTo>
                    <a:pt x="1363" y="123"/>
                  </a:lnTo>
                  <a:lnTo>
                    <a:pt x="1360" y="123"/>
                  </a:lnTo>
                  <a:lnTo>
                    <a:pt x="1357" y="118"/>
                  </a:lnTo>
                  <a:lnTo>
                    <a:pt x="1356" y="119"/>
                  </a:lnTo>
                  <a:lnTo>
                    <a:pt x="1360" y="126"/>
                  </a:lnTo>
                  <a:lnTo>
                    <a:pt x="1361" y="127"/>
                  </a:lnTo>
                  <a:close/>
                  <a:moveTo>
                    <a:pt x="325" y="350"/>
                  </a:moveTo>
                  <a:lnTo>
                    <a:pt x="319" y="333"/>
                  </a:lnTo>
                  <a:lnTo>
                    <a:pt x="319" y="332"/>
                  </a:lnTo>
                  <a:lnTo>
                    <a:pt x="317" y="333"/>
                  </a:lnTo>
                  <a:lnTo>
                    <a:pt x="309" y="340"/>
                  </a:lnTo>
                  <a:lnTo>
                    <a:pt x="309" y="351"/>
                  </a:lnTo>
                  <a:lnTo>
                    <a:pt x="301" y="360"/>
                  </a:lnTo>
                  <a:lnTo>
                    <a:pt x="315" y="374"/>
                  </a:lnTo>
                  <a:lnTo>
                    <a:pt x="325" y="350"/>
                  </a:lnTo>
                  <a:close/>
                  <a:moveTo>
                    <a:pt x="124" y="737"/>
                  </a:moveTo>
                  <a:lnTo>
                    <a:pt x="120" y="746"/>
                  </a:lnTo>
                  <a:lnTo>
                    <a:pt x="118" y="746"/>
                  </a:lnTo>
                  <a:lnTo>
                    <a:pt x="118" y="748"/>
                  </a:lnTo>
                  <a:lnTo>
                    <a:pt x="131" y="748"/>
                  </a:lnTo>
                  <a:lnTo>
                    <a:pt x="142" y="744"/>
                  </a:lnTo>
                  <a:lnTo>
                    <a:pt x="146" y="741"/>
                  </a:lnTo>
                  <a:lnTo>
                    <a:pt x="151" y="734"/>
                  </a:lnTo>
                  <a:lnTo>
                    <a:pt x="150" y="733"/>
                  </a:lnTo>
                  <a:lnTo>
                    <a:pt x="135" y="714"/>
                  </a:lnTo>
                  <a:lnTo>
                    <a:pt x="124" y="737"/>
                  </a:lnTo>
                  <a:close/>
                  <a:moveTo>
                    <a:pt x="155" y="733"/>
                  </a:moveTo>
                  <a:lnTo>
                    <a:pt x="155" y="731"/>
                  </a:lnTo>
                  <a:lnTo>
                    <a:pt x="163" y="725"/>
                  </a:lnTo>
                  <a:lnTo>
                    <a:pt x="178" y="708"/>
                  </a:lnTo>
                  <a:lnTo>
                    <a:pt x="176" y="705"/>
                  </a:lnTo>
                  <a:lnTo>
                    <a:pt x="167" y="697"/>
                  </a:lnTo>
                  <a:lnTo>
                    <a:pt x="152" y="697"/>
                  </a:lnTo>
                  <a:lnTo>
                    <a:pt x="155" y="701"/>
                  </a:lnTo>
                  <a:lnTo>
                    <a:pt x="161" y="710"/>
                  </a:lnTo>
                  <a:lnTo>
                    <a:pt x="157" y="710"/>
                  </a:lnTo>
                  <a:lnTo>
                    <a:pt x="146" y="697"/>
                  </a:lnTo>
                  <a:lnTo>
                    <a:pt x="144" y="701"/>
                  </a:lnTo>
                  <a:lnTo>
                    <a:pt x="143" y="703"/>
                  </a:lnTo>
                  <a:lnTo>
                    <a:pt x="147" y="715"/>
                  </a:lnTo>
                  <a:lnTo>
                    <a:pt x="152" y="727"/>
                  </a:lnTo>
                  <a:lnTo>
                    <a:pt x="154" y="729"/>
                  </a:lnTo>
                  <a:lnTo>
                    <a:pt x="154" y="730"/>
                  </a:lnTo>
                  <a:lnTo>
                    <a:pt x="155" y="733"/>
                  </a:lnTo>
                  <a:close/>
                  <a:moveTo>
                    <a:pt x="131" y="640"/>
                  </a:moveTo>
                  <a:lnTo>
                    <a:pt x="112" y="644"/>
                  </a:lnTo>
                  <a:lnTo>
                    <a:pt x="113" y="660"/>
                  </a:lnTo>
                  <a:lnTo>
                    <a:pt x="125" y="658"/>
                  </a:lnTo>
                  <a:lnTo>
                    <a:pt x="136" y="655"/>
                  </a:lnTo>
                  <a:lnTo>
                    <a:pt x="136" y="674"/>
                  </a:lnTo>
                  <a:lnTo>
                    <a:pt x="146" y="671"/>
                  </a:lnTo>
                  <a:lnTo>
                    <a:pt x="152" y="669"/>
                  </a:lnTo>
                  <a:lnTo>
                    <a:pt x="148" y="654"/>
                  </a:lnTo>
                  <a:lnTo>
                    <a:pt x="148" y="652"/>
                  </a:lnTo>
                  <a:lnTo>
                    <a:pt x="169" y="633"/>
                  </a:lnTo>
                  <a:lnTo>
                    <a:pt x="170" y="628"/>
                  </a:lnTo>
                  <a:lnTo>
                    <a:pt x="170" y="622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77" y="636"/>
                  </a:lnTo>
                  <a:lnTo>
                    <a:pt x="180" y="635"/>
                  </a:lnTo>
                  <a:lnTo>
                    <a:pt x="199" y="630"/>
                  </a:lnTo>
                  <a:lnTo>
                    <a:pt x="207" y="633"/>
                  </a:lnTo>
                  <a:lnTo>
                    <a:pt x="211" y="632"/>
                  </a:lnTo>
                  <a:lnTo>
                    <a:pt x="223" y="622"/>
                  </a:lnTo>
                  <a:lnTo>
                    <a:pt x="211" y="614"/>
                  </a:lnTo>
                  <a:lnTo>
                    <a:pt x="218" y="607"/>
                  </a:lnTo>
                  <a:lnTo>
                    <a:pt x="216" y="602"/>
                  </a:lnTo>
                  <a:lnTo>
                    <a:pt x="211" y="591"/>
                  </a:lnTo>
                  <a:lnTo>
                    <a:pt x="211" y="588"/>
                  </a:lnTo>
                  <a:lnTo>
                    <a:pt x="216" y="583"/>
                  </a:lnTo>
                  <a:lnTo>
                    <a:pt x="225" y="580"/>
                  </a:lnTo>
                  <a:lnTo>
                    <a:pt x="229" y="577"/>
                  </a:lnTo>
                  <a:lnTo>
                    <a:pt x="230" y="576"/>
                  </a:lnTo>
                  <a:lnTo>
                    <a:pt x="229" y="575"/>
                  </a:lnTo>
                  <a:lnTo>
                    <a:pt x="227" y="573"/>
                  </a:lnTo>
                  <a:lnTo>
                    <a:pt x="226" y="560"/>
                  </a:lnTo>
                  <a:lnTo>
                    <a:pt x="223" y="555"/>
                  </a:lnTo>
                  <a:lnTo>
                    <a:pt x="218" y="564"/>
                  </a:lnTo>
                  <a:lnTo>
                    <a:pt x="214" y="561"/>
                  </a:lnTo>
                  <a:lnTo>
                    <a:pt x="219" y="551"/>
                  </a:lnTo>
                  <a:lnTo>
                    <a:pt x="221" y="550"/>
                  </a:lnTo>
                  <a:lnTo>
                    <a:pt x="223" y="545"/>
                  </a:lnTo>
                  <a:lnTo>
                    <a:pt x="216" y="540"/>
                  </a:lnTo>
                  <a:lnTo>
                    <a:pt x="208" y="553"/>
                  </a:lnTo>
                  <a:lnTo>
                    <a:pt x="203" y="551"/>
                  </a:lnTo>
                  <a:lnTo>
                    <a:pt x="207" y="540"/>
                  </a:lnTo>
                  <a:lnTo>
                    <a:pt x="211" y="528"/>
                  </a:lnTo>
                  <a:lnTo>
                    <a:pt x="208" y="527"/>
                  </a:lnTo>
                  <a:lnTo>
                    <a:pt x="203" y="527"/>
                  </a:lnTo>
                  <a:lnTo>
                    <a:pt x="186" y="516"/>
                  </a:lnTo>
                  <a:lnTo>
                    <a:pt x="188" y="540"/>
                  </a:lnTo>
                  <a:lnTo>
                    <a:pt x="184" y="536"/>
                  </a:lnTo>
                  <a:lnTo>
                    <a:pt x="181" y="525"/>
                  </a:lnTo>
                  <a:lnTo>
                    <a:pt x="180" y="524"/>
                  </a:lnTo>
                  <a:lnTo>
                    <a:pt x="174" y="520"/>
                  </a:lnTo>
                  <a:lnTo>
                    <a:pt x="173" y="520"/>
                  </a:lnTo>
                  <a:lnTo>
                    <a:pt x="167" y="528"/>
                  </a:lnTo>
                  <a:lnTo>
                    <a:pt x="180" y="545"/>
                  </a:lnTo>
                  <a:lnTo>
                    <a:pt x="181" y="546"/>
                  </a:lnTo>
                  <a:lnTo>
                    <a:pt x="177" y="546"/>
                  </a:lnTo>
                  <a:lnTo>
                    <a:pt x="174" y="542"/>
                  </a:lnTo>
                  <a:lnTo>
                    <a:pt x="167" y="536"/>
                  </a:lnTo>
                  <a:lnTo>
                    <a:pt x="159" y="532"/>
                  </a:lnTo>
                  <a:lnTo>
                    <a:pt x="158" y="536"/>
                  </a:lnTo>
                  <a:lnTo>
                    <a:pt x="162" y="546"/>
                  </a:lnTo>
                  <a:lnTo>
                    <a:pt x="158" y="550"/>
                  </a:lnTo>
                  <a:lnTo>
                    <a:pt x="150" y="545"/>
                  </a:lnTo>
                  <a:lnTo>
                    <a:pt x="147" y="542"/>
                  </a:lnTo>
                  <a:lnTo>
                    <a:pt x="148" y="549"/>
                  </a:lnTo>
                  <a:lnTo>
                    <a:pt x="151" y="555"/>
                  </a:lnTo>
                  <a:lnTo>
                    <a:pt x="154" y="558"/>
                  </a:lnTo>
                  <a:lnTo>
                    <a:pt x="161" y="560"/>
                  </a:lnTo>
                  <a:lnTo>
                    <a:pt x="165" y="560"/>
                  </a:lnTo>
                  <a:lnTo>
                    <a:pt x="169" y="557"/>
                  </a:lnTo>
                  <a:lnTo>
                    <a:pt x="171" y="557"/>
                  </a:lnTo>
                  <a:lnTo>
                    <a:pt x="176" y="560"/>
                  </a:lnTo>
                  <a:lnTo>
                    <a:pt x="176" y="564"/>
                  </a:lnTo>
                  <a:lnTo>
                    <a:pt x="173" y="562"/>
                  </a:lnTo>
                  <a:lnTo>
                    <a:pt x="171" y="562"/>
                  </a:lnTo>
                  <a:lnTo>
                    <a:pt x="161" y="565"/>
                  </a:lnTo>
                  <a:lnTo>
                    <a:pt x="157" y="568"/>
                  </a:lnTo>
                  <a:lnTo>
                    <a:pt x="157" y="569"/>
                  </a:lnTo>
                  <a:lnTo>
                    <a:pt x="167" y="572"/>
                  </a:lnTo>
                  <a:lnTo>
                    <a:pt x="166" y="579"/>
                  </a:lnTo>
                  <a:lnTo>
                    <a:pt x="158" y="573"/>
                  </a:lnTo>
                  <a:lnTo>
                    <a:pt x="157" y="572"/>
                  </a:lnTo>
                  <a:lnTo>
                    <a:pt x="154" y="570"/>
                  </a:lnTo>
                  <a:lnTo>
                    <a:pt x="154" y="566"/>
                  </a:lnTo>
                  <a:lnTo>
                    <a:pt x="148" y="565"/>
                  </a:lnTo>
                  <a:lnTo>
                    <a:pt x="143" y="566"/>
                  </a:lnTo>
                  <a:lnTo>
                    <a:pt x="140" y="570"/>
                  </a:lnTo>
                  <a:lnTo>
                    <a:pt x="137" y="573"/>
                  </a:lnTo>
                  <a:lnTo>
                    <a:pt x="128" y="572"/>
                  </a:lnTo>
                  <a:lnTo>
                    <a:pt x="122" y="570"/>
                  </a:lnTo>
                  <a:lnTo>
                    <a:pt x="116" y="581"/>
                  </a:lnTo>
                  <a:lnTo>
                    <a:pt x="125" y="580"/>
                  </a:lnTo>
                  <a:lnTo>
                    <a:pt x="128" y="580"/>
                  </a:lnTo>
                  <a:lnTo>
                    <a:pt x="132" y="576"/>
                  </a:lnTo>
                  <a:lnTo>
                    <a:pt x="137" y="577"/>
                  </a:lnTo>
                  <a:lnTo>
                    <a:pt x="143" y="579"/>
                  </a:lnTo>
                  <a:lnTo>
                    <a:pt x="142" y="581"/>
                  </a:lnTo>
                  <a:lnTo>
                    <a:pt x="133" y="581"/>
                  </a:lnTo>
                  <a:lnTo>
                    <a:pt x="133" y="583"/>
                  </a:lnTo>
                  <a:lnTo>
                    <a:pt x="137" y="585"/>
                  </a:lnTo>
                  <a:lnTo>
                    <a:pt x="139" y="587"/>
                  </a:lnTo>
                  <a:lnTo>
                    <a:pt x="142" y="590"/>
                  </a:lnTo>
                  <a:lnTo>
                    <a:pt x="142" y="594"/>
                  </a:lnTo>
                  <a:lnTo>
                    <a:pt x="135" y="590"/>
                  </a:lnTo>
                  <a:lnTo>
                    <a:pt x="131" y="590"/>
                  </a:lnTo>
                  <a:lnTo>
                    <a:pt x="120" y="594"/>
                  </a:lnTo>
                  <a:lnTo>
                    <a:pt x="127" y="603"/>
                  </a:lnTo>
                  <a:lnTo>
                    <a:pt x="129" y="605"/>
                  </a:lnTo>
                  <a:lnTo>
                    <a:pt x="133" y="606"/>
                  </a:lnTo>
                  <a:lnTo>
                    <a:pt x="136" y="607"/>
                  </a:lnTo>
                  <a:lnTo>
                    <a:pt x="139" y="602"/>
                  </a:lnTo>
                  <a:lnTo>
                    <a:pt x="140" y="600"/>
                  </a:lnTo>
                  <a:lnTo>
                    <a:pt x="146" y="599"/>
                  </a:lnTo>
                  <a:lnTo>
                    <a:pt x="147" y="602"/>
                  </a:lnTo>
                  <a:lnTo>
                    <a:pt x="142" y="607"/>
                  </a:lnTo>
                  <a:lnTo>
                    <a:pt x="143" y="613"/>
                  </a:lnTo>
                  <a:lnTo>
                    <a:pt x="143" y="614"/>
                  </a:lnTo>
                  <a:lnTo>
                    <a:pt x="140" y="615"/>
                  </a:lnTo>
                  <a:lnTo>
                    <a:pt x="139" y="617"/>
                  </a:lnTo>
                  <a:lnTo>
                    <a:pt x="131" y="613"/>
                  </a:lnTo>
                  <a:lnTo>
                    <a:pt x="120" y="615"/>
                  </a:lnTo>
                  <a:lnTo>
                    <a:pt x="120" y="621"/>
                  </a:lnTo>
                  <a:lnTo>
                    <a:pt x="125" y="624"/>
                  </a:lnTo>
                  <a:lnTo>
                    <a:pt x="136" y="626"/>
                  </a:lnTo>
                  <a:lnTo>
                    <a:pt x="136" y="637"/>
                  </a:lnTo>
                  <a:lnTo>
                    <a:pt x="131" y="640"/>
                  </a:lnTo>
                  <a:close/>
                  <a:moveTo>
                    <a:pt x="301" y="489"/>
                  </a:moveTo>
                  <a:lnTo>
                    <a:pt x="304" y="501"/>
                  </a:lnTo>
                  <a:lnTo>
                    <a:pt x="308" y="495"/>
                  </a:lnTo>
                  <a:lnTo>
                    <a:pt x="309" y="486"/>
                  </a:lnTo>
                  <a:lnTo>
                    <a:pt x="310" y="482"/>
                  </a:lnTo>
                  <a:lnTo>
                    <a:pt x="310" y="476"/>
                  </a:lnTo>
                  <a:lnTo>
                    <a:pt x="302" y="485"/>
                  </a:lnTo>
                  <a:lnTo>
                    <a:pt x="301" y="486"/>
                  </a:lnTo>
                  <a:lnTo>
                    <a:pt x="301" y="489"/>
                  </a:lnTo>
                  <a:close/>
                  <a:moveTo>
                    <a:pt x="82" y="804"/>
                  </a:moveTo>
                  <a:lnTo>
                    <a:pt x="73" y="797"/>
                  </a:lnTo>
                  <a:lnTo>
                    <a:pt x="62" y="801"/>
                  </a:lnTo>
                  <a:lnTo>
                    <a:pt x="47" y="834"/>
                  </a:lnTo>
                  <a:lnTo>
                    <a:pt x="52" y="839"/>
                  </a:lnTo>
                  <a:lnTo>
                    <a:pt x="65" y="831"/>
                  </a:lnTo>
                  <a:lnTo>
                    <a:pt x="80" y="831"/>
                  </a:lnTo>
                  <a:lnTo>
                    <a:pt x="87" y="817"/>
                  </a:lnTo>
                  <a:lnTo>
                    <a:pt x="80" y="808"/>
                  </a:lnTo>
                  <a:lnTo>
                    <a:pt x="82" y="804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7" name="Freeform 16"/>
            <p:cNvSpPr>
              <a:spLocks/>
            </p:cNvSpPr>
            <p:nvPr/>
          </p:nvSpPr>
          <p:spPr bwMode="auto">
            <a:xfrm>
              <a:off x="3221" y="3402"/>
              <a:ext cx="28" cy="62"/>
            </a:xfrm>
            <a:custGeom>
              <a:avLst/>
              <a:gdLst>
                <a:gd name="T0" fmla="*/ 18 w 28"/>
                <a:gd name="T1" fmla="*/ 62 h 62"/>
                <a:gd name="T2" fmla="*/ 18 w 28"/>
                <a:gd name="T3" fmla="*/ 58 h 62"/>
                <a:gd name="T4" fmla="*/ 17 w 28"/>
                <a:gd name="T5" fmla="*/ 56 h 62"/>
                <a:gd name="T6" fmla="*/ 17 w 28"/>
                <a:gd name="T7" fmla="*/ 55 h 62"/>
                <a:gd name="T8" fmla="*/ 18 w 28"/>
                <a:gd name="T9" fmla="*/ 51 h 62"/>
                <a:gd name="T10" fmla="*/ 14 w 28"/>
                <a:gd name="T11" fmla="*/ 43 h 62"/>
                <a:gd name="T12" fmla="*/ 13 w 28"/>
                <a:gd name="T13" fmla="*/ 40 h 62"/>
                <a:gd name="T14" fmla="*/ 0 w 28"/>
                <a:gd name="T15" fmla="*/ 29 h 62"/>
                <a:gd name="T16" fmla="*/ 15 w 28"/>
                <a:gd name="T17" fmla="*/ 15 h 62"/>
                <a:gd name="T18" fmla="*/ 14 w 28"/>
                <a:gd name="T19" fmla="*/ 4 h 62"/>
                <a:gd name="T20" fmla="*/ 17 w 28"/>
                <a:gd name="T21" fmla="*/ 0 h 62"/>
                <a:gd name="T22" fmla="*/ 28 w 28"/>
                <a:gd name="T2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62">
                  <a:moveTo>
                    <a:pt x="18" y="62"/>
                  </a:moveTo>
                  <a:lnTo>
                    <a:pt x="18" y="58"/>
                  </a:lnTo>
                  <a:lnTo>
                    <a:pt x="17" y="56"/>
                  </a:lnTo>
                  <a:lnTo>
                    <a:pt x="17" y="55"/>
                  </a:lnTo>
                  <a:lnTo>
                    <a:pt x="18" y="51"/>
                  </a:lnTo>
                  <a:lnTo>
                    <a:pt x="14" y="43"/>
                  </a:lnTo>
                  <a:lnTo>
                    <a:pt x="13" y="40"/>
                  </a:lnTo>
                  <a:lnTo>
                    <a:pt x="0" y="29"/>
                  </a:lnTo>
                  <a:lnTo>
                    <a:pt x="15" y="15"/>
                  </a:lnTo>
                  <a:lnTo>
                    <a:pt x="14" y="4"/>
                  </a:lnTo>
                  <a:lnTo>
                    <a:pt x="17" y="0"/>
                  </a:lnTo>
                  <a:lnTo>
                    <a:pt x="28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8" name="Line 17"/>
            <p:cNvSpPr>
              <a:spLocks noChangeShapeType="1"/>
            </p:cNvSpPr>
            <p:nvPr/>
          </p:nvSpPr>
          <p:spPr bwMode="auto">
            <a:xfrm flipV="1">
              <a:off x="3254" y="3481"/>
              <a:ext cx="0" cy="2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49" name="Freeform 18"/>
            <p:cNvSpPr>
              <a:spLocks/>
            </p:cNvSpPr>
            <p:nvPr/>
          </p:nvSpPr>
          <p:spPr bwMode="auto">
            <a:xfrm>
              <a:off x="3249" y="3402"/>
              <a:ext cx="32" cy="85"/>
            </a:xfrm>
            <a:custGeom>
              <a:avLst/>
              <a:gdLst>
                <a:gd name="T0" fmla="*/ 0 w 32"/>
                <a:gd name="T1" fmla="*/ 0 h 85"/>
                <a:gd name="T2" fmla="*/ 2 w 32"/>
                <a:gd name="T3" fmla="*/ 3 h 85"/>
                <a:gd name="T4" fmla="*/ 10 w 32"/>
                <a:gd name="T5" fmla="*/ 7 h 85"/>
                <a:gd name="T6" fmla="*/ 10 w 32"/>
                <a:gd name="T7" fmla="*/ 11 h 85"/>
                <a:gd name="T8" fmla="*/ 12 w 32"/>
                <a:gd name="T9" fmla="*/ 15 h 85"/>
                <a:gd name="T10" fmla="*/ 16 w 32"/>
                <a:gd name="T11" fmla="*/ 19 h 85"/>
                <a:gd name="T12" fmla="*/ 17 w 32"/>
                <a:gd name="T13" fmla="*/ 26 h 85"/>
                <a:gd name="T14" fmla="*/ 17 w 32"/>
                <a:gd name="T15" fmla="*/ 30 h 85"/>
                <a:gd name="T16" fmla="*/ 20 w 32"/>
                <a:gd name="T17" fmla="*/ 37 h 85"/>
                <a:gd name="T18" fmla="*/ 27 w 32"/>
                <a:gd name="T19" fmla="*/ 43 h 85"/>
                <a:gd name="T20" fmla="*/ 30 w 32"/>
                <a:gd name="T21" fmla="*/ 44 h 85"/>
                <a:gd name="T22" fmla="*/ 31 w 32"/>
                <a:gd name="T23" fmla="*/ 45 h 85"/>
                <a:gd name="T24" fmla="*/ 32 w 32"/>
                <a:gd name="T25" fmla="*/ 52 h 85"/>
                <a:gd name="T26" fmla="*/ 31 w 32"/>
                <a:gd name="T27" fmla="*/ 52 h 85"/>
                <a:gd name="T28" fmla="*/ 30 w 32"/>
                <a:gd name="T29" fmla="*/ 54 h 85"/>
                <a:gd name="T30" fmla="*/ 30 w 32"/>
                <a:gd name="T31" fmla="*/ 56 h 85"/>
                <a:gd name="T32" fmla="*/ 28 w 32"/>
                <a:gd name="T33" fmla="*/ 59 h 85"/>
                <a:gd name="T34" fmla="*/ 25 w 32"/>
                <a:gd name="T35" fmla="*/ 69 h 85"/>
                <a:gd name="T36" fmla="*/ 28 w 32"/>
                <a:gd name="T37" fmla="*/ 82 h 85"/>
                <a:gd name="T38" fmla="*/ 28 w 32"/>
                <a:gd name="T39" fmla="*/ 84 h 85"/>
                <a:gd name="T40" fmla="*/ 21 w 32"/>
                <a:gd name="T41" fmla="*/ 85 h 85"/>
                <a:gd name="T42" fmla="*/ 17 w 32"/>
                <a:gd name="T43" fmla="*/ 85 h 85"/>
                <a:gd name="T44" fmla="*/ 15 w 32"/>
                <a:gd name="T45" fmla="*/ 85 h 85"/>
                <a:gd name="T46" fmla="*/ 10 w 32"/>
                <a:gd name="T47" fmla="*/ 84 h 85"/>
                <a:gd name="T48" fmla="*/ 8 w 32"/>
                <a:gd name="T49" fmla="*/ 82 h 85"/>
                <a:gd name="T50" fmla="*/ 5 w 32"/>
                <a:gd name="T51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85">
                  <a:moveTo>
                    <a:pt x="0" y="0"/>
                  </a:moveTo>
                  <a:lnTo>
                    <a:pt x="2" y="3"/>
                  </a:lnTo>
                  <a:lnTo>
                    <a:pt x="10" y="7"/>
                  </a:lnTo>
                  <a:lnTo>
                    <a:pt x="10" y="11"/>
                  </a:lnTo>
                  <a:lnTo>
                    <a:pt x="12" y="15"/>
                  </a:lnTo>
                  <a:lnTo>
                    <a:pt x="16" y="19"/>
                  </a:lnTo>
                  <a:lnTo>
                    <a:pt x="17" y="26"/>
                  </a:lnTo>
                  <a:lnTo>
                    <a:pt x="17" y="30"/>
                  </a:lnTo>
                  <a:lnTo>
                    <a:pt x="20" y="37"/>
                  </a:lnTo>
                  <a:lnTo>
                    <a:pt x="27" y="43"/>
                  </a:lnTo>
                  <a:lnTo>
                    <a:pt x="30" y="44"/>
                  </a:lnTo>
                  <a:lnTo>
                    <a:pt x="31" y="45"/>
                  </a:lnTo>
                  <a:lnTo>
                    <a:pt x="32" y="52"/>
                  </a:lnTo>
                  <a:lnTo>
                    <a:pt x="31" y="52"/>
                  </a:lnTo>
                  <a:lnTo>
                    <a:pt x="30" y="54"/>
                  </a:lnTo>
                  <a:lnTo>
                    <a:pt x="30" y="56"/>
                  </a:lnTo>
                  <a:lnTo>
                    <a:pt x="28" y="59"/>
                  </a:lnTo>
                  <a:lnTo>
                    <a:pt x="25" y="69"/>
                  </a:lnTo>
                  <a:lnTo>
                    <a:pt x="28" y="82"/>
                  </a:lnTo>
                  <a:lnTo>
                    <a:pt x="28" y="84"/>
                  </a:lnTo>
                  <a:lnTo>
                    <a:pt x="21" y="85"/>
                  </a:lnTo>
                  <a:lnTo>
                    <a:pt x="17" y="85"/>
                  </a:lnTo>
                  <a:lnTo>
                    <a:pt x="15" y="85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5" y="81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0" name="Freeform 19"/>
            <p:cNvSpPr>
              <a:spLocks/>
            </p:cNvSpPr>
            <p:nvPr/>
          </p:nvSpPr>
          <p:spPr bwMode="auto">
            <a:xfrm>
              <a:off x="3176" y="2722"/>
              <a:ext cx="304" cy="114"/>
            </a:xfrm>
            <a:custGeom>
              <a:avLst/>
              <a:gdLst>
                <a:gd name="T0" fmla="*/ 0 w 304"/>
                <a:gd name="T1" fmla="*/ 102 h 114"/>
                <a:gd name="T2" fmla="*/ 10 w 304"/>
                <a:gd name="T3" fmla="*/ 91 h 114"/>
                <a:gd name="T4" fmla="*/ 6 w 304"/>
                <a:gd name="T5" fmla="*/ 87 h 114"/>
                <a:gd name="T6" fmla="*/ 9 w 304"/>
                <a:gd name="T7" fmla="*/ 83 h 114"/>
                <a:gd name="T8" fmla="*/ 15 w 304"/>
                <a:gd name="T9" fmla="*/ 89 h 114"/>
                <a:gd name="T10" fmla="*/ 21 w 304"/>
                <a:gd name="T11" fmla="*/ 86 h 114"/>
                <a:gd name="T12" fmla="*/ 24 w 304"/>
                <a:gd name="T13" fmla="*/ 75 h 114"/>
                <a:gd name="T14" fmla="*/ 41 w 304"/>
                <a:gd name="T15" fmla="*/ 68 h 114"/>
                <a:gd name="T16" fmla="*/ 33 w 304"/>
                <a:gd name="T17" fmla="*/ 33 h 114"/>
                <a:gd name="T18" fmla="*/ 37 w 304"/>
                <a:gd name="T19" fmla="*/ 26 h 114"/>
                <a:gd name="T20" fmla="*/ 41 w 304"/>
                <a:gd name="T21" fmla="*/ 18 h 114"/>
                <a:gd name="T22" fmla="*/ 49 w 304"/>
                <a:gd name="T23" fmla="*/ 7 h 114"/>
                <a:gd name="T24" fmla="*/ 52 w 304"/>
                <a:gd name="T25" fmla="*/ 1 h 114"/>
                <a:gd name="T26" fmla="*/ 52 w 304"/>
                <a:gd name="T27" fmla="*/ 0 h 114"/>
                <a:gd name="T28" fmla="*/ 53 w 304"/>
                <a:gd name="T29" fmla="*/ 0 h 114"/>
                <a:gd name="T30" fmla="*/ 64 w 304"/>
                <a:gd name="T31" fmla="*/ 0 h 114"/>
                <a:gd name="T32" fmla="*/ 74 w 304"/>
                <a:gd name="T33" fmla="*/ 0 h 114"/>
                <a:gd name="T34" fmla="*/ 107 w 304"/>
                <a:gd name="T35" fmla="*/ 11 h 114"/>
                <a:gd name="T36" fmla="*/ 116 w 304"/>
                <a:gd name="T37" fmla="*/ 8 h 114"/>
                <a:gd name="T38" fmla="*/ 124 w 304"/>
                <a:gd name="T39" fmla="*/ 16 h 114"/>
                <a:gd name="T40" fmla="*/ 131 w 304"/>
                <a:gd name="T41" fmla="*/ 8 h 114"/>
                <a:gd name="T42" fmla="*/ 148 w 304"/>
                <a:gd name="T43" fmla="*/ 4 h 114"/>
                <a:gd name="T44" fmla="*/ 169 w 304"/>
                <a:gd name="T45" fmla="*/ 14 h 114"/>
                <a:gd name="T46" fmla="*/ 171 w 304"/>
                <a:gd name="T47" fmla="*/ 15 h 114"/>
                <a:gd name="T48" fmla="*/ 175 w 304"/>
                <a:gd name="T49" fmla="*/ 19 h 114"/>
                <a:gd name="T50" fmla="*/ 176 w 304"/>
                <a:gd name="T51" fmla="*/ 23 h 114"/>
                <a:gd name="T52" fmla="*/ 179 w 304"/>
                <a:gd name="T53" fmla="*/ 35 h 114"/>
                <a:gd name="T54" fmla="*/ 179 w 304"/>
                <a:gd name="T55" fmla="*/ 38 h 114"/>
                <a:gd name="T56" fmla="*/ 184 w 304"/>
                <a:gd name="T57" fmla="*/ 41 h 114"/>
                <a:gd name="T58" fmla="*/ 186 w 304"/>
                <a:gd name="T59" fmla="*/ 49 h 114"/>
                <a:gd name="T60" fmla="*/ 188 w 304"/>
                <a:gd name="T61" fmla="*/ 52 h 114"/>
                <a:gd name="T62" fmla="*/ 191 w 304"/>
                <a:gd name="T63" fmla="*/ 53 h 114"/>
                <a:gd name="T64" fmla="*/ 194 w 304"/>
                <a:gd name="T65" fmla="*/ 54 h 114"/>
                <a:gd name="T66" fmla="*/ 194 w 304"/>
                <a:gd name="T67" fmla="*/ 56 h 114"/>
                <a:gd name="T68" fmla="*/ 206 w 304"/>
                <a:gd name="T69" fmla="*/ 69 h 114"/>
                <a:gd name="T70" fmla="*/ 212 w 304"/>
                <a:gd name="T71" fmla="*/ 76 h 114"/>
                <a:gd name="T72" fmla="*/ 220 w 304"/>
                <a:gd name="T73" fmla="*/ 95 h 114"/>
                <a:gd name="T74" fmla="*/ 225 w 304"/>
                <a:gd name="T75" fmla="*/ 94 h 114"/>
                <a:gd name="T76" fmla="*/ 232 w 304"/>
                <a:gd name="T77" fmla="*/ 93 h 114"/>
                <a:gd name="T78" fmla="*/ 233 w 304"/>
                <a:gd name="T79" fmla="*/ 93 h 114"/>
                <a:gd name="T80" fmla="*/ 235 w 304"/>
                <a:gd name="T81" fmla="*/ 101 h 114"/>
                <a:gd name="T82" fmla="*/ 239 w 304"/>
                <a:gd name="T83" fmla="*/ 102 h 114"/>
                <a:gd name="T84" fmla="*/ 240 w 304"/>
                <a:gd name="T85" fmla="*/ 101 h 114"/>
                <a:gd name="T86" fmla="*/ 246 w 304"/>
                <a:gd name="T87" fmla="*/ 93 h 114"/>
                <a:gd name="T88" fmla="*/ 255 w 304"/>
                <a:gd name="T89" fmla="*/ 95 h 114"/>
                <a:gd name="T90" fmla="*/ 262 w 304"/>
                <a:gd name="T91" fmla="*/ 98 h 114"/>
                <a:gd name="T92" fmla="*/ 270 w 304"/>
                <a:gd name="T93" fmla="*/ 101 h 114"/>
                <a:gd name="T94" fmla="*/ 272 w 304"/>
                <a:gd name="T95" fmla="*/ 102 h 114"/>
                <a:gd name="T96" fmla="*/ 280 w 304"/>
                <a:gd name="T97" fmla="*/ 105 h 114"/>
                <a:gd name="T98" fmla="*/ 289 w 304"/>
                <a:gd name="T99" fmla="*/ 114 h 114"/>
                <a:gd name="T100" fmla="*/ 304 w 304"/>
                <a:gd name="T101" fmla="*/ 10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4" h="114">
                  <a:moveTo>
                    <a:pt x="0" y="102"/>
                  </a:moveTo>
                  <a:lnTo>
                    <a:pt x="10" y="91"/>
                  </a:lnTo>
                  <a:lnTo>
                    <a:pt x="6" y="87"/>
                  </a:lnTo>
                  <a:lnTo>
                    <a:pt x="9" y="83"/>
                  </a:lnTo>
                  <a:lnTo>
                    <a:pt x="15" y="89"/>
                  </a:lnTo>
                  <a:lnTo>
                    <a:pt x="21" y="86"/>
                  </a:lnTo>
                  <a:lnTo>
                    <a:pt x="24" y="75"/>
                  </a:lnTo>
                  <a:lnTo>
                    <a:pt x="41" y="68"/>
                  </a:lnTo>
                  <a:lnTo>
                    <a:pt x="33" y="33"/>
                  </a:lnTo>
                  <a:lnTo>
                    <a:pt x="37" y="26"/>
                  </a:lnTo>
                  <a:lnTo>
                    <a:pt x="41" y="18"/>
                  </a:lnTo>
                  <a:lnTo>
                    <a:pt x="49" y="7"/>
                  </a:lnTo>
                  <a:lnTo>
                    <a:pt x="52" y="1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107" y="11"/>
                  </a:lnTo>
                  <a:lnTo>
                    <a:pt x="116" y="8"/>
                  </a:lnTo>
                  <a:lnTo>
                    <a:pt x="124" y="16"/>
                  </a:lnTo>
                  <a:lnTo>
                    <a:pt x="131" y="8"/>
                  </a:lnTo>
                  <a:lnTo>
                    <a:pt x="148" y="4"/>
                  </a:lnTo>
                  <a:lnTo>
                    <a:pt x="169" y="14"/>
                  </a:lnTo>
                  <a:lnTo>
                    <a:pt x="171" y="15"/>
                  </a:lnTo>
                  <a:lnTo>
                    <a:pt x="175" y="19"/>
                  </a:lnTo>
                  <a:lnTo>
                    <a:pt x="176" y="23"/>
                  </a:lnTo>
                  <a:lnTo>
                    <a:pt x="179" y="35"/>
                  </a:lnTo>
                  <a:lnTo>
                    <a:pt x="179" y="38"/>
                  </a:lnTo>
                  <a:lnTo>
                    <a:pt x="184" y="41"/>
                  </a:lnTo>
                  <a:lnTo>
                    <a:pt x="186" y="49"/>
                  </a:lnTo>
                  <a:lnTo>
                    <a:pt x="188" y="52"/>
                  </a:lnTo>
                  <a:lnTo>
                    <a:pt x="191" y="53"/>
                  </a:lnTo>
                  <a:lnTo>
                    <a:pt x="194" y="54"/>
                  </a:lnTo>
                  <a:lnTo>
                    <a:pt x="194" y="56"/>
                  </a:lnTo>
                  <a:lnTo>
                    <a:pt x="206" y="69"/>
                  </a:lnTo>
                  <a:lnTo>
                    <a:pt x="212" y="76"/>
                  </a:lnTo>
                  <a:lnTo>
                    <a:pt x="220" y="95"/>
                  </a:lnTo>
                  <a:lnTo>
                    <a:pt x="225" y="94"/>
                  </a:lnTo>
                  <a:lnTo>
                    <a:pt x="232" y="93"/>
                  </a:lnTo>
                  <a:lnTo>
                    <a:pt x="233" y="93"/>
                  </a:lnTo>
                  <a:lnTo>
                    <a:pt x="235" y="101"/>
                  </a:lnTo>
                  <a:lnTo>
                    <a:pt x="239" y="102"/>
                  </a:lnTo>
                  <a:lnTo>
                    <a:pt x="240" y="101"/>
                  </a:lnTo>
                  <a:lnTo>
                    <a:pt x="246" y="93"/>
                  </a:lnTo>
                  <a:lnTo>
                    <a:pt x="255" y="95"/>
                  </a:lnTo>
                  <a:lnTo>
                    <a:pt x="262" y="98"/>
                  </a:lnTo>
                  <a:lnTo>
                    <a:pt x="270" y="101"/>
                  </a:lnTo>
                  <a:lnTo>
                    <a:pt x="272" y="102"/>
                  </a:lnTo>
                  <a:lnTo>
                    <a:pt x="280" y="105"/>
                  </a:lnTo>
                  <a:lnTo>
                    <a:pt x="289" y="114"/>
                  </a:lnTo>
                  <a:lnTo>
                    <a:pt x="304" y="109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1" name="Freeform 20"/>
            <p:cNvSpPr>
              <a:spLocks/>
            </p:cNvSpPr>
            <p:nvPr/>
          </p:nvSpPr>
          <p:spPr bwMode="auto">
            <a:xfrm>
              <a:off x="3318" y="3281"/>
              <a:ext cx="82" cy="207"/>
            </a:xfrm>
            <a:custGeom>
              <a:avLst/>
              <a:gdLst>
                <a:gd name="T0" fmla="*/ 80 w 82"/>
                <a:gd name="T1" fmla="*/ 207 h 207"/>
                <a:gd name="T2" fmla="*/ 79 w 82"/>
                <a:gd name="T3" fmla="*/ 200 h 207"/>
                <a:gd name="T4" fmla="*/ 78 w 82"/>
                <a:gd name="T5" fmla="*/ 195 h 207"/>
                <a:gd name="T6" fmla="*/ 78 w 82"/>
                <a:gd name="T7" fmla="*/ 194 h 207"/>
                <a:gd name="T8" fmla="*/ 76 w 82"/>
                <a:gd name="T9" fmla="*/ 185 h 207"/>
                <a:gd name="T10" fmla="*/ 79 w 82"/>
                <a:gd name="T11" fmla="*/ 184 h 207"/>
                <a:gd name="T12" fmla="*/ 76 w 82"/>
                <a:gd name="T13" fmla="*/ 173 h 207"/>
                <a:gd name="T14" fmla="*/ 82 w 82"/>
                <a:gd name="T15" fmla="*/ 161 h 207"/>
                <a:gd name="T16" fmla="*/ 80 w 82"/>
                <a:gd name="T17" fmla="*/ 160 h 207"/>
                <a:gd name="T18" fmla="*/ 80 w 82"/>
                <a:gd name="T19" fmla="*/ 151 h 207"/>
                <a:gd name="T20" fmla="*/ 76 w 82"/>
                <a:gd name="T21" fmla="*/ 153 h 207"/>
                <a:gd name="T22" fmla="*/ 72 w 82"/>
                <a:gd name="T23" fmla="*/ 140 h 207"/>
                <a:gd name="T24" fmla="*/ 67 w 82"/>
                <a:gd name="T25" fmla="*/ 138 h 207"/>
                <a:gd name="T26" fmla="*/ 65 w 82"/>
                <a:gd name="T27" fmla="*/ 136 h 207"/>
                <a:gd name="T28" fmla="*/ 50 w 82"/>
                <a:gd name="T29" fmla="*/ 121 h 207"/>
                <a:gd name="T30" fmla="*/ 50 w 82"/>
                <a:gd name="T31" fmla="*/ 119 h 207"/>
                <a:gd name="T32" fmla="*/ 49 w 82"/>
                <a:gd name="T33" fmla="*/ 117 h 207"/>
                <a:gd name="T34" fmla="*/ 49 w 82"/>
                <a:gd name="T35" fmla="*/ 117 h 207"/>
                <a:gd name="T36" fmla="*/ 49 w 82"/>
                <a:gd name="T37" fmla="*/ 112 h 207"/>
                <a:gd name="T38" fmla="*/ 49 w 82"/>
                <a:gd name="T39" fmla="*/ 110 h 207"/>
                <a:gd name="T40" fmla="*/ 50 w 82"/>
                <a:gd name="T41" fmla="*/ 106 h 207"/>
                <a:gd name="T42" fmla="*/ 52 w 82"/>
                <a:gd name="T43" fmla="*/ 98 h 207"/>
                <a:gd name="T44" fmla="*/ 53 w 82"/>
                <a:gd name="T45" fmla="*/ 97 h 207"/>
                <a:gd name="T46" fmla="*/ 53 w 82"/>
                <a:gd name="T47" fmla="*/ 93 h 207"/>
                <a:gd name="T48" fmla="*/ 44 w 82"/>
                <a:gd name="T49" fmla="*/ 85 h 207"/>
                <a:gd name="T50" fmla="*/ 31 w 82"/>
                <a:gd name="T51" fmla="*/ 70 h 207"/>
                <a:gd name="T52" fmla="*/ 22 w 82"/>
                <a:gd name="T53" fmla="*/ 41 h 207"/>
                <a:gd name="T54" fmla="*/ 15 w 82"/>
                <a:gd name="T55" fmla="*/ 34 h 207"/>
                <a:gd name="T56" fmla="*/ 11 w 82"/>
                <a:gd name="T57" fmla="*/ 30 h 207"/>
                <a:gd name="T58" fmla="*/ 10 w 82"/>
                <a:gd name="T59" fmla="*/ 29 h 207"/>
                <a:gd name="T60" fmla="*/ 7 w 82"/>
                <a:gd name="T61" fmla="*/ 27 h 207"/>
                <a:gd name="T62" fmla="*/ 8 w 82"/>
                <a:gd name="T63" fmla="*/ 11 h 207"/>
                <a:gd name="T64" fmla="*/ 0 w 82"/>
                <a:gd name="T6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207">
                  <a:moveTo>
                    <a:pt x="80" y="207"/>
                  </a:moveTo>
                  <a:lnTo>
                    <a:pt x="79" y="200"/>
                  </a:lnTo>
                  <a:lnTo>
                    <a:pt x="78" y="195"/>
                  </a:lnTo>
                  <a:lnTo>
                    <a:pt x="78" y="194"/>
                  </a:lnTo>
                  <a:lnTo>
                    <a:pt x="76" y="185"/>
                  </a:lnTo>
                  <a:lnTo>
                    <a:pt x="79" y="184"/>
                  </a:lnTo>
                  <a:lnTo>
                    <a:pt x="76" y="173"/>
                  </a:lnTo>
                  <a:lnTo>
                    <a:pt x="82" y="161"/>
                  </a:lnTo>
                  <a:lnTo>
                    <a:pt x="80" y="160"/>
                  </a:lnTo>
                  <a:lnTo>
                    <a:pt x="80" y="151"/>
                  </a:lnTo>
                  <a:lnTo>
                    <a:pt x="76" y="153"/>
                  </a:lnTo>
                  <a:lnTo>
                    <a:pt x="72" y="140"/>
                  </a:lnTo>
                  <a:lnTo>
                    <a:pt x="67" y="138"/>
                  </a:lnTo>
                  <a:lnTo>
                    <a:pt x="65" y="136"/>
                  </a:lnTo>
                  <a:lnTo>
                    <a:pt x="50" y="121"/>
                  </a:lnTo>
                  <a:lnTo>
                    <a:pt x="50" y="119"/>
                  </a:lnTo>
                  <a:lnTo>
                    <a:pt x="49" y="117"/>
                  </a:lnTo>
                  <a:lnTo>
                    <a:pt x="49" y="117"/>
                  </a:lnTo>
                  <a:lnTo>
                    <a:pt x="49" y="112"/>
                  </a:lnTo>
                  <a:lnTo>
                    <a:pt x="49" y="110"/>
                  </a:lnTo>
                  <a:lnTo>
                    <a:pt x="50" y="106"/>
                  </a:lnTo>
                  <a:lnTo>
                    <a:pt x="52" y="98"/>
                  </a:lnTo>
                  <a:lnTo>
                    <a:pt x="53" y="97"/>
                  </a:lnTo>
                  <a:lnTo>
                    <a:pt x="53" y="93"/>
                  </a:lnTo>
                  <a:lnTo>
                    <a:pt x="44" y="85"/>
                  </a:lnTo>
                  <a:lnTo>
                    <a:pt x="31" y="70"/>
                  </a:lnTo>
                  <a:lnTo>
                    <a:pt x="22" y="41"/>
                  </a:lnTo>
                  <a:lnTo>
                    <a:pt x="15" y="34"/>
                  </a:lnTo>
                  <a:lnTo>
                    <a:pt x="11" y="30"/>
                  </a:lnTo>
                  <a:lnTo>
                    <a:pt x="10" y="29"/>
                  </a:lnTo>
                  <a:lnTo>
                    <a:pt x="7" y="27"/>
                  </a:lnTo>
                  <a:lnTo>
                    <a:pt x="8" y="1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2" name="Freeform 21"/>
            <p:cNvSpPr>
              <a:spLocks/>
            </p:cNvSpPr>
            <p:nvPr/>
          </p:nvSpPr>
          <p:spPr bwMode="auto">
            <a:xfrm>
              <a:off x="2868" y="2789"/>
              <a:ext cx="221" cy="75"/>
            </a:xfrm>
            <a:custGeom>
              <a:avLst/>
              <a:gdLst>
                <a:gd name="T0" fmla="*/ 0 w 221"/>
                <a:gd name="T1" fmla="*/ 75 h 75"/>
                <a:gd name="T2" fmla="*/ 0 w 221"/>
                <a:gd name="T3" fmla="*/ 72 h 75"/>
                <a:gd name="T4" fmla="*/ 9 w 221"/>
                <a:gd name="T5" fmla="*/ 67 h 75"/>
                <a:gd name="T6" fmla="*/ 10 w 221"/>
                <a:gd name="T7" fmla="*/ 58 h 75"/>
                <a:gd name="T8" fmla="*/ 24 w 221"/>
                <a:gd name="T9" fmla="*/ 58 h 75"/>
                <a:gd name="T10" fmla="*/ 32 w 221"/>
                <a:gd name="T11" fmla="*/ 68 h 75"/>
                <a:gd name="T12" fmla="*/ 39 w 221"/>
                <a:gd name="T13" fmla="*/ 62 h 75"/>
                <a:gd name="T14" fmla="*/ 33 w 221"/>
                <a:gd name="T15" fmla="*/ 52 h 75"/>
                <a:gd name="T16" fmla="*/ 41 w 221"/>
                <a:gd name="T17" fmla="*/ 46 h 75"/>
                <a:gd name="T18" fmla="*/ 44 w 221"/>
                <a:gd name="T19" fmla="*/ 43 h 75"/>
                <a:gd name="T20" fmla="*/ 48 w 221"/>
                <a:gd name="T21" fmla="*/ 42 h 75"/>
                <a:gd name="T22" fmla="*/ 54 w 221"/>
                <a:gd name="T23" fmla="*/ 38 h 75"/>
                <a:gd name="T24" fmla="*/ 64 w 221"/>
                <a:gd name="T25" fmla="*/ 38 h 75"/>
                <a:gd name="T26" fmla="*/ 69 w 221"/>
                <a:gd name="T27" fmla="*/ 43 h 75"/>
                <a:gd name="T28" fmla="*/ 83 w 221"/>
                <a:gd name="T29" fmla="*/ 42 h 75"/>
                <a:gd name="T30" fmla="*/ 100 w 221"/>
                <a:gd name="T31" fmla="*/ 26 h 75"/>
                <a:gd name="T32" fmla="*/ 100 w 221"/>
                <a:gd name="T33" fmla="*/ 24 h 75"/>
                <a:gd name="T34" fmla="*/ 105 w 221"/>
                <a:gd name="T35" fmla="*/ 19 h 75"/>
                <a:gd name="T36" fmla="*/ 105 w 221"/>
                <a:gd name="T37" fmla="*/ 17 h 75"/>
                <a:gd name="T38" fmla="*/ 108 w 221"/>
                <a:gd name="T39" fmla="*/ 13 h 75"/>
                <a:gd name="T40" fmla="*/ 115 w 221"/>
                <a:gd name="T41" fmla="*/ 7 h 75"/>
                <a:gd name="T42" fmla="*/ 139 w 221"/>
                <a:gd name="T43" fmla="*/ 0 h 75"/>
                <a:gd name="T44" fmla="*/ 172 w 221"/>
                <a:gd name="T45" fmla="*/ 0 h 75"/>
                <a:gd name="T46" fmla="*/ 180 w 221"/>
                <a:gd name="T47" fmla="*/ 1 h 75"/>
                <a:gd name="T48" fmla="*/ 201 w 221"/>
                <a:gd name="T49" fmla="*/ 2 h 75"/>
                <a:gd name="T50" fmla="*/ 205 w 221"/>
                <a:gd name="T51" fmla="*/ 9 h 75"/>
                <a:gd name="T52" fmla="*/ 221 w 221"/>
                <a:gd name="T5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1" h="75">
                  <a:moveTo>
                    <a:pt x="0" y="75"/>
                  </a:moveTo>
                  <a:lnTo>
                    <a:pt x="0" y="72"/>
                  </a:lnTo>
                  <a:lnTo>
                    <a:pt x="9" y="67"/>
                  </a:lnTo>
                  <a:lnTo>
                    <a:pt x="10" y="58"/>
                  </a:lnTo>
                  <a:lnTo>
                    <a:pt x="24" y="58"/>
                  </a:lnTo>
                  <a:lnTo>
                    <a:pt x="32" y="68"/>
                  </a:lnTo>
                  <a:lnTo>
                    <a:pt x="39" y="62"/>
                  </a:lnTo>
                  <a:lnTo>
                    <a:pt x="33" y="52"/>
                  </a:lnTo>
                  <a:lnTo>
                    <a:pt x="41" y="46"/>
                  </a:lnTo>
                  <a:lnTo>
                    <a:pt x="44" y="43"/>
                  </a:lnTo>
                  <a:lnTo>
                    <a:pt x="48" y="42"/>
                  </a:lnTo>
                  <a:lnTo>
                    <a:pt x="54" y="38"/>
                  </a:lnTo>
                  <a:lnTo>
                    <a:pt x="64" y="38"/>
                  </a:lnTo>
                  <a:lnTo>
                    <a:pt x="69" y="43"/>
                  </a:lnTo>
                  <a:lnTo>
                    <a:pt x="83" y="42"/>
                  </a:lnTo>
                  <a:lnTo>
                    <a:pt x="100" y="26"/>
                  </a:lnTo>
                  <a:lnTo>
                    <a:pt x="100" y="24"/>
                  </a:lnTo>
                  <a:lnTo>
                    <a:pt x="105" y="19"/>
                  </a:lnTo>
                  <a:lnTo>
                    <a:pt x="105" y="17"/>
                  </a:lnTo>
                  <a:lnTo>
                    <a:pt x="108" y="13"/>
                  </a:lnTo>
                  <a:lnTo>
                    <a:pt x="115" y="7"/>
                  </a:lnTo>
                  <a:lnTo>
                    <a:pt x="139" y="0"/>
                  </a:lnTo>
                  <a:lnTo>
                    <a:pt x="172" y="0"/>
                  </a:lnTo>
                  <a:lnTo>
                    <a:pt x="180" y="1"/>
                  </a:lnTo>
                  <a:lnTo>
                    <a:pt x="201" y="2"/>
                  </a:lnTo>
                  <a:lnTo>
                    <a:pt x="205" y="9"/>
                  </a:lnTo>
                  <a:lnTo>
                    <a:pt x="221" y="5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3" name="Freeform 22"/>
            <p:cNvSpPr>
              <a:spLocks/>
            </p:cNvSpPr>
            <p:nvPr/>
          </p:nvSpPr>
          <p:spPr bwMode="auto">
            <a:xfrm>
              <a:off x="2868" y="2868"/>
              <a:ext cx="107" cy="259"/>
            </a:xfrm>
            <a:custGeom>
              <a:avLst/>
              <a:gdLst>
                <a:gd name="T0" fmla="*/ 86 w 107"/>
                <a:gd name="T1" fmla="*/ 259 h 259"/>
                <a:gd name="T2" fmla="*/ 73 w 107"/>
                <a:gd name="T3" fmla="*/ 248 h 259"/>
                <a:gd name="T4" fmla="*/ 69 w 107"/>
                <a:gd name="T5" fmla="*/ 234 h 259"/>
                <a:gd name="T6" fmla="*/ 69 w 107"/>
                <a:gd name="T7" fmla="*/ 232 h 259"/>
                <a:gd name="T8" fmla="*/ 67 w 107"/>
                <a:gd name="T9" fmla="*/ 229 h 259"/>
                <a:gd name="T10" fmla="*/ 63 w 107"/>
                <a:gd name="T11" fmla="*/ 228 h 259"/>
                <a:gd name="T12" fmla="*/ 64 w 107"/>
                <a:gd name="T13" fmla="*/ 225 h 259"/>
                <a:gd name="T14" fmla="*/ 66 w 107"/>
                <a:gd name="T15" fmla="*/ 218 h 259"/>
                <a:gd name="T16" fmla="*/ 60 w 107"/>
                <a:gd name="T17" fmla="*/ 214 h 259"/>
                <a:gd name="T18" fmla="*/ 66 w 107"/>
                <a:gd name="T19" fmla="*/ 215 h 259"/>
                <a:gd name="T20" fmla="*/ 75 w 107"/>
                <a:gd name="T21" fmla="*/ 206 h 259"/>
                <a:gd name="T22" fmla="*/ 75 w 107"/>
                <a:gd name="T23" fmla="*/ 204 h 259"/>
                <a:gd name="T24" fmla="*/ 78 w 107"/>
                <a:gd name="T25" fmla="*/ 203 h 259"/>
                <a:gd name="T26" fmla="*/ 86 w 107"/>
                <a:gd name="T27" fmla="*/ 198 h 259"/>
                <a:gd name="T28" fmla="*/ 92 w 107"/>
                <a:gd name="T29" fmla="*/ 193 h 259"/>
                <a:gd name="T30" fmla="*/ 93 w 107"/>
                <a:gd name="T31" fmla="*/ 189 h 259"/>
                <a:gd name="T32" fmla="*/ 88 w 107"/>
                <a:gd name="T33" fmla="*/ 185 h 259"/>
                <a:gd name="T34" fmla="*/ 82 w 107"/>
                <a:gd name="T35" fmla="*/ 180 h 259"/>
                <a:gd name="T36" fmla="*/ 82 w 107"/>
                <a:gd name="T37" fmla="*/ 172 h 259"/>
                <a:gd name="T38" fmla="*/ 83 w 107"/>
                <a:gd name="T39" fmla="*/ 165 h 259"/>
                <a:gd name="T40" fmla="*/ 89 w 107"/>
                <a:gd name="T41" fmla="*/ 162 h 259"/>
                <a:gd name="T42" fmla="*/ 100 w 107"/>
                <a:gd name="T43" fmla="*/ 165 h 259"/>
                <a:gd name="T44" fmla="*/ 104 w 107"/>
                <a:gd name="T45" fmla="*/ 161 h 259"/>
                <a:gd name="T46" fmla="*/ 107 w 107"/>
                <a:gd name="T47" fmla="*/ 159 h 259"/>
                <a:gd name="T48" fmla="*/ 101 w 107"/>
                <a:gd name="T49" fmla="*/ 138 h 259"/>
                <a:gd name="T50" fmla="*/ 93 w 107"/>
                <a:gd name="T51" fmla="*/ 133 h 259"/>
                <a:gd name="T52" fmla="*/ 92 w 107"/>
                <a:gd name="T53" fmla="*/ 133 h 259"/>
                <a:gd name="T54" fmla="*/ 88 w 107"/>
                <a:gd name="T55" fmla="*/ 136 h 259"/>
                <a:gd name="T56" fmla="*/ 83 w 107"/>
                <a:gd name="T57" fmla="*/ 138 h 259"/>
                <a:gd name="T58" fmla="*/ 82 w 107"/>
                <a:gd name="T59" fmla="*/ 139 h 259"/>
                <a:gd name="T60" fmla="*/ 67 w 107"/>
                <a:gd name="T61" fmla="*/ 131 h 259"/>
                <a:gd name="T62" fmla="*/ 62 w 107"/>
                <a:gd name="T63" fmla="*/ 128 h 259"/>
                <a:gd name="T64" fmla="*/ 62 w 107"/>
                <a:gd name="T65" fmla="*/ 127 h 259"/>
                <a:gd name="T66" fmla="*/ 58 w 107"/>
                <a:gd name="T67" fmla="*/ 103 h 259"/>
                <a:gd name="T68" fmla="*/ 59 w 107"/>
                <a:gd name="T69" fmla="*/ 94 h 259"/>
                <a:gd name="T70" fmla="*/ 62 w 107"/>
                <a:gd name="T71" fmla="*/ 84 h 259"/>
                <a:gd name="T72" fmla="*/ 58 w 107"/>
                <a:gd name="T73" fmla="*/ 82 h 259"/>
                <a:gd name="T74" fmla="*/ 52 w 107"/>
                <a:gd name="T75" fmla="*/ 79 h 259"/>
                <a:gd name="T76" fmla="*/ 43 w 107"/>
                <a:gd name="T77" fmla="*/ 72 h 259"/>
                <a:gd name="T78" fmla="*/ 37 w 107"/>
                <a:gd name="T79" fmla="*/ 73 h 259"/>
                <a:gd name="T80" fmla="*/ 28 w 107"/>
                <a:gd name="T81" fmla="*/ 75 h 259"/>
                <a:gd name="T82" fmla="*/ 11 w 107"/>
                <a:gd name="T83" fmla="*/ 76 h 259"/>
                <a:gd name="T84" fmla="*/ 13 w 107"/>
                <a:gd name="T85" fmla="*/ 68 h 259"/>
                <a:gd name="T86" fmla="*/ 4 w 107"/>
                <a:gd name="T87" fmla="*/ 42 h 259"/>
                <a:gd name="T88" fmla="*/ 4 w 107"/>
                <a:gd name="T89" fmla="*/ 41 h 259"/>
                <a:gd name="T90" fmla="*/ 4 w 107"/>
                <a:gd name="T91" fmla="*/ 34 h 259"/>
                <a:gd name="T92" fmla="*/ 4 w 107"/>
                <a:gd name="T93" fmla="*/ 28 h 259"/>
                <a:gd name="T94" fmla="*/ 4 w 107"/>
                <a:gd name="T95" fmla="*/ 28 h 259"/>
                <a:gd name="T96" fmla="*/ 4 w 107"/>
                <a:gd name="T97" fmla="*/ 16 h 259"/>
                <a:gd name="T98" fmla="*/ 6 w 107"/>
                <a:gd name="T99" fmla="*/ 4 h 259"/>
                <a:gd name="T100" fmla="*/ 3 w 107"/>
                <a:gd name="T101" fmla="*/ 3 h 259"/>
                <a:gd name="T102" fmla="*/ 0 w 107"/>
                <a:gd name="T103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259">
                  <a:moveTo>
                    <a:pt x="86" y="259"/>
                  </a:moveTo>
                  <a:lnTo>
                    <a:pt x="73" y="248"/>
                  </a:lnTo>
                  <a:lnTo>
                    <a:pt x="69" y="234"/>
                  </a:lnTo>
                  <a:lnTo>
                    <a:pt x="69" y="232"/>
                  </a:lnTo>
                  <a:lnTo>
                    <a:pt x="67" y="229"/>
                  </a:lnTo>
                  <a:lnTo>
                    <a:pt x="63" y="228"/>
                  </a:lnTo>
                  <a:lnTo>
                    <a:pt x="64" y="225"/>
                  </a:lnTo>
                  <a:lnTo>
                    <a:pt x="66" y="218"/>
                  </a:lnTo>
                  <a:lnTo>
                    <a:pt x="60" y="214"/>
                  </a:lnTo>
                  <a:lnTo>
                    <a:pt x="66" y="215"/>
                  </a:lnTo>
                  <a:lnTo>
                    <a:pt x="75" y="206"/>
                  </a:lnTo>
                  <a:lnTo>
                    <a:pt x="75" y="204"/>
                  </a:lnTo>
                  <a:lnTo>
                    <a:pt x="78" y="203"/>
                  </a:lnTo>
                  <a:lnTo>
                    <a:pt x="86" y="198"/>
                  </a:lnTo>
                  <a:lnTo>
                    <a:pt x="92" y="193"/>
                  </a:lnTo>
                  <a:lnTo>
                    <a:pt x="93" y="189"/>
                  </a:lnTo>
                  <a:lnTo>
                    <a:pt x="88" y="185"/>
                  </a:lnTo>
                  <a:lnTo>
                    <a:pt x="82" y="180"/>
                  </a:lnTo>
                  <a:lnTo>
                    <a:pt x="82" y="172"/>
                  </a:lnTo>
                  <a:lnTo>
                    <a:pt x="83" y="165"/>
                  </a:lnTo>
                  <a:lnTo>
                    <a:pt x="89" y="162"/>
                  </a:lnTo>
                  <a:lnTo>
                    <a:pt x="100" y="165"/>
                  </a:lnTo>
                  <a:lnTo>
                    <a:pt x="104" y="161"/>
                  </a:lnTo>
                  <a:lnTo>
                    <a:pt x="107" y="159"/>
                  </a:lnTo>
                  <a:lnTo>
                    <a:pt x="101" y="138"/>
                  </a:lnTo>
                  <a:lnTo>
                    <a:pt x="93" y="133"/>
                  </a:lnTo>
                  <a:lnTo>
                    <a:pt x="92" y="133"/>
                  </a:lnTo>
                  <a:lnTo>
                    <a:pt x="88" y="136"/>
                  </a:lnTo>
                  <a:lnTo>
                    <a:pt x="83" y="138"/>
                  </a:lnTo>
                  <a:lnTo>
                    <a:pt x="82" y="139"/>
                  </a:lnTo>
                  <a:lnTo>
                    <a:pt x="67" y="131"/>
                  </a:lnTo>
                  <a:lnTo>
                    <a:pt x="62" y="128"/>
                  </a:lnTo>
                  <a:lnTo>
                    <a:pt x="62" y="127"/>
                  </a:lnTo>
                  <a:lnTo>
                    <a:pt x="58" y="103"/>
                  </a:lnTo>
                  <a:lnTo>
                    <a:pt x="59" y="94"/>
                  </a:lnTo>
                  <a:lnTo>
                    <a:pt x="62" y="84"/>
                  </a:lnTo>
                  <a:lnTo>
                    <a:pt x="58" y="82"/>
                  </a:lnTo>
                  <a:lnTo>
                    <a:pt x="52" y="79"/>
                  </a:lnTo>
                  <a:lnTo>
                    <a:pt x="43" y="72"/>
                  </a:lnTo>
                  <a:lnTo>
                    <a:pt x="37" y="73"/>
                  </a:lnTo>
                  <a:lnTo>
                    <a:pt x="28" y="75"/>
                  </a:lnTo>
                  <a:lnTo>
                    <a:pt x="11" y="76"/>
                  </a:lnTo>
                  <a:lnTo>
                    <a:pt x="13" y="68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3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16"/>
                  </a:lnTo>
                  <a:lnTo>
                    <a:pt x="6" y="4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4" name="Freeform 23"/>
            <p:cNvSpPr>
              <a:spLocks/>
            </p:cNvSpPr>
            <p:nvPr/>
          </p:nvSpPr>
          <p:spPr bwMode="auto">
            <a:xfrm>
              <a:off x="2954" y="3124"/>
              <a:ext cx="236" cy="203"/>
            </a:xfrm>
            <a:custGeom>
              <a:avLst/>
              <a:gdLst>
                <a:gd name="T0" fmla="*/ 236 w 236"/>
                <a:gd name="T1" fmla="*/ 203 h 203"/>
                <a:gd name="T2" fmla="*/ 233 w 236"/>
                <a:gd name="T3" fmla="*/ 171 h 203"/>
                <a:gd name="T4" fmla="*/ 229 w 236"/>
                <a:gd name="T5" fmla="*/ 167 h 203"/>
                <a:gd name="T6" fmla="*/ 220 w 236"/>
                <a:gd name="T7" fmla="*/ 141 h 203"/>
                <a:gd name="T8" fmla="*/ 205 w 236"/>
                <a:gd name="T9" fmla="*/ 141 h 203"/>
                <a:gd name="T10" fmla="*/ 203 w 236"/>
                <a:gd name="T11" fmla="*/ 141 h 203"/>
                <a:gd name="T12" fmla="*/ 209 w 236"/>
                <a:gd name="T13" fmla="*/ 145 h 203"/>
                <a:gd name="T14" fmla="*/ 202 w 236"/>
                <a:gd name="T15" fmla="*/ 150 h 203"/>
                <a:gd name="T16" fmla="*/ 195 w 236"/>
                <a:gd name="T17" fmla="*/ 156 h 203"/>
                <a:gd name="T18" fmla="*/ 194 w 236"/>
                <a:gd name="T19" fmla="*/ 152 h 203"/>
                <a:gd name="T20" fmla="*/ 188 w 236"/>
                <a:gd name="T21" fmla="*/ 164 h 203"/>
                <a:gd name="T22" fmla="*/ 188 w 236"/>
                <a:gd name="T23" fmla="*/ 168 h 203"/>
                <a:gd name="T24" fmla="*/ 187 w 236"/>
                <a:gd name="T25" fmla="*/ 169 h 203"/>
                <a:gd name="T26" fmla="*/ 188 w 236"/>
                <a:gd name="T27" fmla="*/ 173 h 203"/>
                <a:gd name="T28" fmla="*/ 190 w 236"/>
                <a:gd name="T29" fmla="*/ 180 h 203"/>
                <a:gd name="T30" fmla="*/ 190 w 236"/>
                <a:gd name="T31" fmla="*/ 182 h 203"/>
                <a:gd name="T32" fmla="*/ 190 w 236"/>
                <a:gd name="T33" fmla="*/ 186 h 203"/>
                <a:gd name="T34" fmla="*/ 184 w 236"/>
                <a:gd name="T35" fmla="*/ 183 h 203"/>
                <a:gd name="T36" fmla="*/ 161 w 236"/>
                <a:gd name="T37" fmla="*/ 171 h 203"/>
                <a:gd name="T38" fmla="*/ 162 w 236"/>
                <a:gd name="T39" fmla="*/ 165 h 203"/>
                <a:gd name="T40" fmla="*/ 162 w 236"/>
                <a:gd name="T41" fmla="*/ 164 h 203"/>
                <a:gd name="T42" fmla="*/ 151 w 236"/>
                <a:gd name="T43" fmla="*/ 162 h 203"/>
                <a:gd name="T44" fmla="*/ 146 w 236"/>
                <a:gd name="T45" fmla="*/ 162 h 203"/>
                <a:gd name="T46" fmla="*/ 138 w 236"/>
                <a:gd name="T47" fmla="*/ 157 h 203"/>
                <a:gd name="T48" fmla="*/ 138 w 236"/>
                <a:gd name="T49" fmla="*/ 150 h 203"/>
                <a:gd name="T50" fmla="*/ 142 w 236"/>
                <a:gd name="T51" fmla="*/ 142 h 203"/>
                <a:gd name="T52" fmla="*/ 132 w 236"/>
                <a:gd name="T53" fmla="*/ 132 h 203"/>
                <a:gd name="T54" fmla="*/ 128 w 236"/>
                <a:gd name="T55" fmla="*/ 115 h 203"/>
                <a:gd name="T56" fmla="*/ 128 w 236"/>
                <a:gd name="T57" fmla="*/ 112 h 203"/>
                <a:gd name="T58" fmla="*/ 131 w 236"/>
                <a:gd name="T59" fmla="*/ 107 h 203"/>
                <a:gd name="T60" fmla="*/ 126 w 236"/>
                <a:gd name="T61" fmla="*/ 101 h 203"/>
                <a:gd name="T62" fmla="*/ 121 w 236"/>
                <a:gd name="T63" fmla="*/ 97 h 203"/>
                <a:gd name="T64" fmla="*/ 109 w 236"/>
                <a:gd name="T65" fmla="*/ 87 h 203"/>
                <a:gd name="T66" fmla="*/ 104 w 236"/>
                <a:gd name="T67" fmla="*/ 83 h 203"/>
                <a:gd name="T68" fmla="*/ 89 w 236"/>
                <a:gd name="T69" fmla="*/ 74 h 203"/>
                <a:gd name="T70" fmla="*/ 81 w 236"/>
                <a:gd name="T71" fmla="*/ 67 h 203"/>
                <a:gd name="T72" fmla="*/ 78 w 236"/>
                <a:gd name="T73" fmla="*/ 59 h 203"/>
                <a:gd name="T74" fmla="*/ 71 w 236"/>
                <a:gd name="T75" fmla="*/ 57 h 203"/>
                <a:gd name="T76" fmla="*/ 68 w 236"/>
                <a:gd name="T77" fmla="*/ 56 h 203"/>
                <a:gd name="T78" fmla="*/ 56 w 236"/>
                <a:gd name="T79" fmla="*/ 48 h 203"/>
                <a:gd name="T80" fmla="*/ 49 w 236"/>
                <a:gd name="T81" fmla="*/ 44 h 203"/>
                <a:gd name="T82" fmla="*/ 45 w 236"/>
                <a:gd name="T83" fmla="*/ 40 h 203"/>
                <a:gd name="T84" fmla="*/ 44 w 236"/>
                <a:gd name="T85" fmla="*/ 34 h 203"/>
                <a:gd name="T86" fmla="*/ 44 w 236"/>
                <a:gd name="T87" fmla="*/ 33 h 203"/>
                <a:gd name="T88" fmla="*/ 15 w 236"/>
                <a:gd name="T89" fmla="*/ 11 h 203"/>
                <a:gd name="T90" fmla="*/ 8 w 236"/>
                <a:gd name="T91" fmla="*/ 0 h 203"/>
                <a:gd name="T92" fmla="*/ 0 w 236"/>
                <a:gd name="T93" fmla="*/ 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6" h="203">
                  <a:moveTo>
                    <a:pt x="236" y="203"/>
                  </a:moveTo>
                  <a:lnTo>
                    <a:pt x="233" y="171"/>
                  </a:lnTo>
                  <a:lnTo>
                    <a:pt x="229" y="167"/>
                  </a:lnTo>
                  <a:lnTo>
                    <a:pt x="220" y="141"/>
                  </a:lnTo>
                  <a:lnTo>
                    <a:pt x="205" y="141"/>
                  </a:lnTo>
                  <a:lnTo>
                    <a:pt x="203" y="141"/>
                  </a:lnTo>
                  <a:lnTo>
                    <a:pt x="209" y="145"/>
                  </a:lnTo>
                  <a:lnTo>
                    <a:pt x="202" y="150"/>
                  </a:lnTo>
                  <a:lnTo>
                    <a:pt x="195" y="156"/>
                  </a:lnTo>
                  <a:lnTo>
                    <a:pt x="194" y="152"/>
                  </a:lnTo>
                  <a:lnTo>
                    <a:pt x="188" y="164"/>
                  </a:lnTo>
                  <a:lnTo>
                    <a:pt x="188" y="168"/>
                  </a:lnTo>
                  <a:lnTo>
                    <a:pt x="187" y="169"/>
                  </a:lnTo>
                  <a:lnTo>
                    <a:pt x="188" y="173"/>
                  </a:lnTo>
                  <a:lnTo>
                    <a:pt x="190" y="180"/>
                  </a:lnTo>
                  <a:lnTo>
                    <a:pt x="190" y="182"/>
                  </a:lnTo>
                  <a:lnTo>
                    <a:pt x="190" y="186"/>
                  </a:lnTo>
                  <a:lnTo>
                    <a:pt x="184" y="183"/>
                  </a:lnTo>
                  <a:lnTo>
                    <a:pt x="161" y="171"/>
                  </a:lnTo>
                  <a:lnTo>
                    <a:pt x="162" y="165"/>
                  </a:lnTo>
                  <a:lnTo>
                    <a:pt x="162" y="164"/>
                  </a:lnTo>
                  <a:lnTo>
                    <a:pt x="151" y="162"/>
                  </a:lnTo>
                  <a:lnTo>
                    <a:pt x="146" y="162"/>
                  </a:lnTo>
                  <a:lnTo>
                    <a:pt x="138" y="157"/>
                  </a:lnTo>
                  <a:lnTo>
                    <a:pt x="138" y="150"/>
                  </a:lnTo>
                  <a:lnTo>
                    <a:pt x="142" y="142"/>
                  </a:lnTo>
                  <a:lnTo>
                    <a:pt x="132" y="132"/>
                  </a:lnTo>
                  <a:lnTo>
                    <a:pt x="128" y="115"/>
                  </a:lnTo>
                  <a:lnTo>
                    <a:pt x="128" y="112"/>
                  </a:lnTo>
                  <a:lnTo>
                    <a:pt x="131" y="107"/>
                  </a:lnTo>
                  <a:lnTo>
                    <a:pt x="126" y="101"/>
                  </a:lnTo>
                  <a:lnTo>
                    <a:pt x="121" y="97"/>
                  </a:lnTo>
                  <a:lnTo>
                    <a:pt x="109" y="87"/>
                  </a:lnTo>
                  <a:lnTo>
                    <a:pt x="104" y="83"/>
                  </a:lnTo>
                  <a:lnTo>
                    <a:pt x="89" y="74"/>
                  </a:lnTo>
                  <a:lnTo>
                    <a:pt x="81" y="67"/>
                  </a:lnTo>
                  <a:lnTo>
                    <a:pt x="78" y="59"/>
                  </a:lnTo>
                  <a:lnTo>
                    <a:pt x="71" y="57"/>
                  </a:lnTo>
                  <a:lnTo>
                    <a:pt x="68" y="56"/>
                  </a:lnTo>
                  <a:lnTo>
                    <a:pt x="56" y="48"/>
                  </a:lnTo>
                  <a:lnTo>
                    <a:pt x="49" y="44"/>
                  </a:lnTo>
                  <a:lnTo>
                    <a:pt x="45" y="40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15" y="11"/>
                  </a:lnTo>
                  <a:lnTo>
                    <a:pt x="8" y="0"/>
                  </a:lnTo>
                  <a:lnTo>
                    <a:pt x="0" y="3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5" name="Freeform 24"/>
            <p:cNvSpPr>
              <a:spLocks/>
            </p:cNvSpPr>
            <p:nvPr/>
          </p:nvSpPr>
          <p:spPr bwMode="auto">
            <a:xfrm>
              <a:off x="3253" y="3281"/>
              <a:ext cx="65" cy="75"/>
            </a:xfrm>
            <a:custGeom>
              <a:avLst/>
              <a:gdLst>
                <a:gd name="T0" fmla="*/ 65 w 65"/>
                <a:gd name="T1" fmla="*/ 0 h 75"/>
                <a:gd name="T2" fmla="*/ 64 w 65"/>
                <a:gd name="T3" fmla="*/ 4 h 75"/>
                <a:gd name="T4" fmla="*/ 62 w 65"/>
                <a:gd name="T5" fmla="*/ 5 h 75"/>
                <a:gd name="T6" fmla="*/ 58 w 65"/>
                <a:gd name="T7" fmla="*/ 8 h 75"/>
                <a:gd name="T8" fmla="*/ 57 w 65"/>
                <a:gd name="T9" fmla="*/ 22 h 75"/>
                <a:gd name="T10" fmla="*/ 53 w 65"/>
                <a:gd name="T11" fmla="*/ 23 h 75"/>
                <a:gd name="T12" fmla="*/ 38 w 65"/>
                <a:gd name="T13" fmla="*/ 30 h 75"/>
                <a:gd name="T14" fmla="*/ 35 w 65"/>
                <a:gd name="T15" fmla="*/ 33 h 75"/>
                <a:gd name="T16" fmla="*/ 34 w 65"/>
                <a:gd name="T17" fmla="*/ 34 h 75"/>
                <a:gd name="T18" fmla="*/ 13 w 65"/>
                <a:gd name="T19" fmla="*/ 27 h 75"/>
                <a:gd name="T20" fmla="*/ 8 w 65"/>
                <a:gd name="T21" fmla="*/ 18 h 75"/>
                <a:gd name="T22" fmla="*/ 6 w 65"/>
                <a:gd name="T23" fmla="*/ 20 h 75"/>
                <a:gd name="T24" fmla="*/ 4 w 65"/>
                <a:gd name="T25" fmla="*/ 27 h 75"/>
                <a:gd name="T26" fmla="*/ 5 w 65"/>
                <a:gd name="T27" fmla="*/ 37 h 75"/>
                <a:gd name="T28" fmla="*/ 0 w 65"/>
                <a:gd name="T29" fmla="*/ 41 h 75"/>
                <a:gd name="T30" fmla="*/ 19 w 65"/>
                <a:gd name="T31" fmla="*/ 44 h 75"/>
                <a:gd name="T32" fmla="*/ 30 w 65"/>
                <a:gd name="T33" fmla="*/ 53 h 75"/>
                <a:gd name="T34" fmla="*/ 28 w 65"/>
                <a:gd name="T35" fmla="*/ 59 h 75"/>
                <a:gd name="T36" fmla="*/ 32 w 65"/>
                <a:gd name="T37" fmla="*/ 67 h 75"/>
                <a:gd name="T38" fmla="*/ 23 w 65"/>
                <a:gd name="T3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75">
                  <a:moveTo>
                    <a:pt x="65" y="0"/>
                  </a:moveTo>
                  <a:lnTo>
                    <a:pt x="64" y="4"/>
                  </a:lnTo>
                  <a:lnTo>
                    <a:pt x="62" y="5"/>
                  </a:lnTo>
                  <a:lnTo>
                    <a:pt x="58" y="8"/>
                  </a:lnTo>
                  <a:lnTo>
                    <a:pt x="57" y="22"/>
                  </a:lnTo>
                  <a:lnTo>
                    <a:pt x="53" y="23"/>
                  </a:lnTo>
                  <a:lnTo>
                    <a:pt x="38" y="30"/>
                  </a:lnTo>
                  <a:lnTo>
                    <a:pt x="35" y="33"/>
                  </a:lnTo>
                  <a:lnTo>
                    <a:pt x="34" y="34"/>
                  </a:lnTo>
                  <a:lnTo>
                    <a:pt x="13" y="27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7"/>
                  </a:lnTo>
                  <a:lnTo>
                    <a:pt x="5" y="37"/>
                  </a:lnTo>
                  <a:lnTo>
                    <a:pt x="0" y="41"/>
                  </a:lnTo>
                  <a:lnTo>
                    <a:pt x="19" y="44"/>
                  </a:lnTo>
                  <a:lnTo>
                    <a:pt x="30" y="53"/>
                  </a:lnTo>
                  <a:lnTo>
                    <a:pt x="28" y="59"/>
                  </a:lnTo>
                  <a:lnTo>
                    <a:pt x="32" y="67"/>
                  </a:lnTo>
                  <a:lnTo>
                    <a:pt x="23" y="75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6" name="Freeform 25"/>
            <p:cNvSpPr>
              <a:spLocks/>
            </p:cNvSpPr>
            <p:nvPr/>
          </p:nvSpPr>
          <p:spPr bwMode="auto">
            <a:xfrm>
              <a:off x="3089" y="2794"/>
              <a:ext cx="87" cy="37"/>
            </a:xfrm>
            <a:custGeom>
              <a:avLst/>
              <a:gdLst>
                <a:gd name="T0" fmla="*/ 0 w 87"/>
                <a:gd name="T1" fmla="*/ 0 h 37"/>
                <a:gd name="T2" fmla="*/ 16 w 87"/>
                <a:gd name="T3" fmla="*/ 8 h 37"/>
                <a:gd name="T4" fmla="*/ 18 w 87"/>
                <a:gd name="T5" fmla="*/ 10 h 37"/>
                <a:gd name="T6" fmla="*/ 42 w 87"/>
                <a:gd name="T7" fmla="*/ 22 h 37"/>
                <a:gd name="T8" fmla="*/ 45 w 87"/>
                <a:gd name="T9" fmla="*/ 23 h 37"/>
                <a:gd name="T10" fmla="*/ 49 w 87"/>
                <a:gd name="T11" fmla="*/ 26 h 37"/>
                <a:gd name="T12" fmla="*/ 57 w 87"/>
                <a:gd name="T13" fmla="*/ 33 h 37"/>
                <a:gd name="T14" fmla="*/ 59 w 87"/>
                <a:gd name="T15" fmla="*/ 33 h 37"/>
                <a:gd name="T16" fmla="*/ 63 w 87"/>
                <a:gd name="T17" fmla="*/ 36 h 37"/>
                <a:gd name="T18" fmla="*/ 64 w 87"/>
                <a:gd name="T19" fmla="*/ 37 h 37"/>
                <a:gd name="T20" fmla="*/ 87 w 87"/>
                <a:gd name="T2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37">
                  <a:moveTo>
                    <a:pt x="0" y="0"/>
                  </a:moveTo>
                  <a:lnTo>
                    <a:pt x="16" y="8"/>
                  </a:lnTo>
                  <a:lnTo>
                    <a:pt x="18" y="10"/>
                  </a:lnTo>
                  <a:lnTo>
                    <a:pt x="42" y="22"/>
                  </a:lnTo>
                  <a:lnTo>
                    <a:pt x="45" y="23"/>
                  </a:lnTo>
                  <a:lnTo>
                    <a:pt x="49" y="26"/>
                  </a:lnTo>
                  <a:lnTo>
                    <a:pt x="57" y="33"/>
                  </a:lnTo>
                  <a:lnTo>
                    <a:pt x="59" y="33"/>
                  </a:lnTo>
                  <a:lnTo>
                    <a:pt x="63" y="36"/>
                  </a:lnTo>
                  <a:lnTo>
                    <a:pt x="64" y="37"/>
                  </a:lnTo>
                  <a:lnTo>
                    <a:pt x="87" y="3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7" name="Freeform 26"/>
            <p:cNvSpPr>
              <a:spLocks/>
            </p:cNvSpPr>
            <p:nvPr/>
          </p:nvSpPr>
          <p:spPr bwMode="auto">
            <a:xfrm>
              <a:off x="3112" y="3520"/>
              <a:ext cx="78" cy="65"/>
            </a:xfrm>
            <a:custGeom>
              <a:avLst/>
              <a:gdLst>
                <a:gd name="T0" fmla="*/ 3 w 78"/>
                <a:gd name="T1" fmla="*/ 65 h 65"/>
                <a:gd name="T2" fmla="*/ 2 w 78"/>
                <a:gd name="T3" fmla="*/ 60 h 65"/>
                <a:gd name="T4" fmla="*/ 0 w 78"/>
                <a:gd name="T5" fmla="*/ 53 h 65"/>
                <a:gd name="T6" fmla="*/ 8 w 78"/>
                <a:gd name="T7" fmla="*/ 50 h 65"/>
                <a:gd name="T8" fmla="*/ 23 w 78"/>
                <a:gd name="T9" fmla="*/ 54 h 65"/>
                <a:gd name="T10" fmla="*/ 26 w 78"/>
                <a:gd name="T11" fmla="*/ 51 h 65"/>
                <a:gd name="T12" fmla="*/ 33 w 78"/>
                <a:gd name="T13" fmla="*/ 54 h 65"/>
                <a:gd name="T14" fmla="*/ 34 w 78"/>
                <a:gd name="T15" fmla="*/ 56 h 65"/>
                <a:gd name="T16" fmla="*/ 36 w 78"/>
                <a:gd name="T17" fmla="*/ 54 h 65"/>
                <a:gd name="T18" fmla="*/ 43 w 78"/>
                <a:gd name="T19" fmla="*/ 51 h 65"/>
                <a:gd name="T20" fmla="*/ 38 w 78"/>
                <a:gd name="T21" fmla="*/ 46 h 65"/>
                <a:gd name="T22" fmla="*/ 25 w 78"/>
                <a:gd name="T23" fmla="*/ 21 h 65"/>
                <a:gd name="T24" fmla="*/ 33 w 78"/>
                <a:gd name="T25" fmla="*/ 12 h 65"/>
                <a:gd name="T26" fmla="*/ 36 w 78"/>
                <a:gd name="T27" fmla="*/ 5 h 65"/>
                <a:gd name="T28" fmla="*/ 37 w 78"/>
                <a:gd name="T29" fmla="*/ 0 h 65"/>
                <a:gd name="T30" fmla="*/ 38 w 78"/>
                <a:gd name="T31" fmla="*/ 0 h 65"/>
                <a:gd name="T32" fmla="*/ 43 w 78"/>
                <a:gd name="T33" fmla="*/ 6 h 65"/>
                <a:gd name="T34" fmla="*/ 49 w 78"/>
                <a:gd name="T35" fmla="*/ 6 h 65"/>
                <a:gd name="T36" fmla="*/ 53 w 78"/>
                <a:gd name="T37" fmla="*/ 0 h 65"/>
                <a:gd name="T38" fmla="*/ 59 w 78"/>
                <a:gd name="T39" fmla="*/ 0 h 65"/>
                <a:gd name="T40" fmla="*/ 64 w 78"/>
                <a:gd name="T41" fmla="*/ 1 h 65"/>
                <a:gd name="T42" fmla="*/ 67 w 78"/>
                <a:gd name="T43" fmla="*/ 1 h 65"/>
                <a:gd name="T44" fmla="*/ 73 w 78"/>
                <a:gd name="T45" fmla="*/ 0 h 65"/>
                <a:gd name="T46" fmla="*/ 75 w 78"/>
                <a:gd name="T47" fmla="*/ 1 h 65"/>
                <a:gd name="T48" fmla="*/ 78 w 78"/>
                <a:gd name="T4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65">
                  <a:moveTo>
                    <a:pt x="3" y="65"/>
                  </a:moveTo>
                  <a:lnTo>
                    <a:pt x="2" y="60"/>
                  </a:lnTo>
                  <a:lnTo>
                    <a:pt x="0" y="53"/>
                  </a:lnTo>
                  <a:lnTo>
                    <a:pt x="8" y="50"/>
                  </a:lnTo>
                  <a:lnTo>
                    <a:pt x="23" y="54"/>
                  </a:lnTo>
                  <a:lnTo>
                    <a:pt x="26" y="51"/>
                  </a:lnTo>
                  <a:lnTo>
                    <a:pt x="33" y="54"/>
                  </a:lnTo>
                  <a:lnTo>
                    <a:pt x="34" y="56"/>
                  </a:lnTo>
                  <a:lnTo>
                    <a:pt x="36" y="54"/>
                  </a:lnTo>
                  <a:lnTo>
                    <a:pt x="43" y="51"/>
                  </a:lnTo>
                  <a:lnTo>
                    <a:pt x="38" y="46"/>
                  </a:lnTo>
                  <a:lnTo>
                    <a:pt x="25" y="21"/>
                  </a:lnTo>
                  <a:lnTo>
                    <a:pt x="33" y="12"/>
                  </a:lnTo>
                  <a:lnTo>
                    <a:pt x="36" y="5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3" y="6"/>
                  </a:lnTo>
                  <a:lnTo>
                    <a:pt x="49" y="6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73" y="0"/>
                  </a:lnTo>
                  <a:lnTo>
                    <a:pt x="75" y="1"/>
                  </a:lnTo>
                  <a:lnTo>
                    <a:pt x="78" y="1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8" name="Freeform 27"/>
            <p:cNvSpPr>
              <a:spLocks/>
            </p:cNvSpPr>
            <p:nvPr/>
          </p:nvSpPr>
          <p:spPr bwMode="auto">
            <a:xfrm>
              <a:off x="2827" y="3360"/>
              <a:ext cx="288" cy="225"/>
            </a:xfrm>
            <a:custGeom>
              <a:avLst/>
              <a:gdLst>
                <a:gd name="T0" fmla="*/ 0 w 288"/>
                <a:gd name="T1" fmla="*/ 14 h 225"/>
                <a:gd name="T2" fmla="*/ 21 w 288"/>
                <a:gd name="T3" fmla="*/ 8 h 225"/>
                <a:gd name="T4" fmla="*/ 44 w 288"/>
                <a:gd name="T5" fmla="*/ 18 h 225"/>
                <a:gd name="T6" fmla="*/ 50 w 288"/>
                <a:gd name="T7" fmla="*/ 15 h 225"/>
                <a:gd name="T8" fmla="*/ 80 w 288"/>
                <a:gd name="T9" fmla="*/ 1 h 225"/>
                <a:gd name="T10" fmla="*/ 84 w 288"/>
                <a:gd name="T11" fmla="*/ 0 h 225"/>
                <a:gd name="T12" fmla="*/ 95 w 288"/>
                <a:gd name="T13" fmla="*/ 4 h 225"/>
                <a:gd name="T14" fmla="*/ 92 w 288"/>
                <a:gd name="T15" fmla="*/ 0 h 225"/>
                <a:gd name="T16" fmla="*/ 134 w 288"/>
                <a:gd name="T17" fmla="*/ 10 h 225"/>
                <a:gd name="T18" fmla="*/ 165 w 288"/>
                <a:gd name="T19" fmla="*/ 8 h 225"/>
                <a:gd name="T20" fmla="*/ 194 w 288"/>
                <a:gd name="T21" fmla="*/ 33 h 225"/>
                <a:gd name="T22" fmla="*/ 195 w 288"/>
                <a:gd name="T23" fmla="*/ 38 h 225"/>
                <a:gd name="T24" fmla="*/ 195 w 288"/>
                <a:gd name="T25" fmla="*/ 49 h 225"/>
                <a:gd name="T26" fmla="*/ 197 w 288"/>
                <a:gd name="T27" fmla="*/ 60 h 225"/>
                <a:gd name="T28" fmla="*/ 195 w 288"/>
                <a:gd name="T29" fmla="*/ 64 h 225"/>
                <a:gd name="T30" fmla="*/ 199 w 288"/>
                <a:gd name="T31" fmla="*/ 64 h 225"/>
                <a:gd name="T32" fmla="*/ 216 w 288"/>
                <a:gd name="T33" fmla="*/ 78 h 225"/>
                <a:gd name="T34" fmla="*/ 219 w 288"/>
                <a:gd name="T35" fmla="*/ 82 h 225"/>
                <a:gd name="T36" fmla="*/ 219 w 288"/>
                <a:gd name="T37" fmla="*/ 86 h 225"/>
                <a:gd name="T38" fmla="*/ 219 w 288"/>
                <a:gd name="T39" fmla="*/ 91 h 225"/>
                <a:gd name="T40" fmla="*/ 219 w 288"/>
                <a:gd name="T41" fmla="*/ 94 h 225"/>
                <a:gd name="T42" fmla="*/ 217 w 288"/>
                <a:gd name="T43" fmla="*/ 108 h 225"/>
                <a:gd name="T44" fmla="*/ 242 w 288"/>
                <a:gd name="T45" fmla="*/ 123 h 225"/>
                <a:gd name="T46" fmla="*/ 239 w 288"/>
                <a:gd name="T47" fmla="*/ 132 h 225"/>
                <a:gd name="T48" fmla="*/ 238 w 288"/>
                <a:gd name="T49" fmla="*/ 135 h 225"/>
                <a:gd name="T50" fmla="*/ 235 w 288"/>
                <a:gd name="T51" fmla="*/ 146 h 225"/>
                <a:gd name="T52" fmla="*/ 244 w 288"/>
                <a:gd name="T53" fmla="*/ 149 h 225"/>
                <a:gd name="T54" fmla="*/ 246 w 288"/>
                <a:gd name="T55" fmla="*/ 165 h 225"/>
                <a:gd name="T56" fmla="*/ 247 w 288"/>
                <a:gd name="T57" fmla="*/ 169 h 225"/>
                <a:gd name="T58" fmla="*/ 248 w 288"/>
                <a:gd name="T59" fmla="*/ 183 h 225"/>
                <a:gd name="T60" fmla="*/ 255 w 288"/>
                <a:gd name="T61" fmla="*/ 188 h 225"/>
                <a:gd name="T62" fmla="*/ 247 w 288"/>
                <a:gd name="T63" fmla="*/ 202 h 225"/>
                <a:gd name="T64" fmla="*/ 251 w 288"/>
                <a:gd name="T65" fmla="*/ 202 h 225"/>
                <a:gd name="T66" fmla="*/ 259 w 288"/>
                <a:gd name="T67" fmla="*/ 202 h 225"/>
                <a:gd name="T68" fmla="*/ 268 w 288"/>
                <a:gd name="T69" fmla="*/ 220 h 225"/>
                <a:gd name="T70" fmla="*/ 272 w 288"/>
                <a:gd name="T71" fmla="*/ 225 h 225"/>
                <a:gd name="T72" fmla="*/ 278 w 288"/>
                <a:gd name="T73" fmla="*/ 225 h 225"/>
                <a:gd name="T74" fmla="*/ 288 w 288"/>
                <a:gd name="T75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8" h="225">
                  <a:moveTo>
                    <a:pt x="0" y="14"/>
                  </a:moveTo>
                  <a:lnTo>
                    <a:pt x="21" y="8"/>
                  </a:lnTo>
                  <a:lnTo>
                    <a:pt x="44" y="18"/>
                  </a:lnTo>
                  <a:lnTo>
                    <a:pt x="50" y="15"/>
                  </a:lnTo>
                  <a:lnTo>
                    <a:pt x="80" y="1"/>
                  </a:lnTo>
                  <a:lnTo>
                    <a:pt x="84" y="0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134" y="10"/>
                  </a:lnTo>
                  <a:lnTo>
                    <a:pt x="165" y="8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5" y="49"/>
                  </a:lnTo>
                  <a:lnTo>
                    <a:pt x="197" y="60"/>
                  </a:lnTo>
                  <a:lnTo>
                    <a:pt x="195" y="64"/>
                  </a:lnTo>
                  <a:lnTo>
                    <a:pt x="199" y="64"/>
                  </a:lnTo>
                  <a:lnTo>
                    <a:pt x="216" y="78"/>
                  </a:lnTo>
                  <a:lnTo>
                    <a:pt x="219" y="82"/>
                  </a:lnTo>
                  <a:lnTo>
                    <a:pt x="219" y="86"/>
                  </a:lnTo>
                  <a:lnTo>
                    <a:pt x="219" y="91"/>
                  </a:lnTo>
                  <a:lnTo>
                    <a:pt x="219" y="94"/>
                  </a:lnTo>
                  <a:lnTo>
                    <a:pt x="217" y="108"/>
                  </a:lnTo>
                  <a:lnTo>
                    <a:pt x="242" y="123"/>
                  </a:lnTo>
                  <a:lnTo>
                    <a:pt x="239" y="132"/>
                  </a:lnTo>
                  <a:lnTo>
                    <a:pt x="238" y="135"/>
                  </a:lnTo>
                  <a:lnTo>
                    <a:pt x="235" y="146"/>
                  </a:lnTo>
                  <a:lnTo>
                    <a:pt x="244" y="149"/>
                  </a:lnTo>
                  <a:lnTo>
                    <a:pt x="246" y="165"/>
                  </a:lnTo>
                  <a:lnTo>
                    <a:pt x="247" y="169"/>
                  </a:lnTo>
                  <a:lnTo>
                    <a:pt x="248" y="183"/>
                  </a:lnTo>
                  <a:lnTo>
                    <a:pt x="255" y="188"/>
                  </a:lnTo>
                  <a:lnTo>
                    <a:pt x="247" y="202"/>
                  </a:lnTo>
                  <a:lnTo>
                    <a:pt x="251" y="202"/>
                  </a:lnTo>
                  <a:lnTo>
                    <a:pt x="259" y="202"/>
                  </a:lnTo>
                  <a:lnTo>
                    <a:pt x="268" y="220"/>
                  </a:lnTo>
                  <a:lnTo>
                    <a:pt x="272" y="225"/>
                  </a:lnTo>
                  <a:lnTo>
                    <a:pt x="278" y="225"/>
                  </a:lnTo>
                  <a:lnTo>
                    <a:pt x="288" y="225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59" name="Freeform 28"/>
            <p:cNvSpPr>
              <a:spLocks/>
            </p:cNvSpPr>
            <p:nvPr/>
          </p:nvSpPr>
          <p:spPr bwMode="auto">
            <a:xfrm>
              <a:off x="2766" y="3374"/>
              <a:ext cx="61" cy="77"/>
            </a:xfrm>
            <a:custGeom>
              <a:avLst/>
              <a:gdLst>
                <a:gd name="T0" fmla="*/ 0 w 61"/>
                <a:gd name="T1" fmla="*/ 77 h 77"/>
                <a:gd name="T2" fmla="*/ 10 w 61"/>
                <a:gd name="T3" fmla="*/ 67 h 77"/>
                <a:gd name="T4" fmla="*/ 10 w 61"/>
                <a:gd name="T5" fmla="*/ 62 h 77"/>
                <a:gd name="T6" fmla="*/ 10 w 61"/>
                <a:gd name="T7" fmla="*/ 52 h 77"/>
                <a:gd name="T8" fmla="*/ 11 w 61"/>
                <a:gd name="T9" fmla="*/ 50 h 77"/>
                <a:gd name="T10" fmla="*/ 23 w 61"/>
                <a:gd name="T11" fmla="*/ 31 h 77"/>
                <a:gd name="T12" fmla="*/ 29 w 61"/>
                <a:gd name="T13" fmla="*/ 27 h 77"/>
                <a:gd name="T14" fmla="*/ 44 w 61"/>
                <a:gd name="T15" fmla="*/ 24 h 77"/>
                <a:gd name="T16" fmla="*/ 52 w 61"/>
                <a:gd name="T17" fmla="*/ 19 h 77"/>
                <a:gd name="T18" fmla="*/ 61 w 61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77">
                  <a:moveTo>
                    <a:pt x="0" y="77"/>
                  </a:moveTo>
                  <a:lnTo>
                    <a:pt x="10" y="67"/>
                  </a:lnTo>
                  <a:lnTo>
                    <a:pt x="10" y="62"/>
                  </a:lnTo>
                  <a:lnTo>
                    <a:pt x="10" y="52"/>
                  </a:lnTo>
                  <a:lnTo>
                    <a:pt x="11" y="50"/>
                  </a:lnTo>
                  <a:lnTo>
                    <a:pt x="23" y="31"/>
                  </a:lnTo>
                  <a:lnTo>
                    <a:pt x="29" y="27"/>
                  </a:lnTo>
                  <a:lnTo>
                    <a:pt x="44" y="24"/>
                  </a:lnTo>
                  <a:lnTo>
                    <a:pt x="52" y="19"/>
                  </a:lnTo>
                  <a:lnTo>
                    <a:pt x="61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0" name="Freeform 29"/>
            <p:cNvSpPr>
              <a:spLocks/>
            </p:cNvSpPr>
            <p:nvPr/>
          </p:nvSpPr>
          <p:spPr bwMode="auto">
            <a:xfrm>
              <a:off x="2765" y="3451"/>
              <a:ext cx="13" cy="30"/>
            </a:xfrm>
            <a:custGeom>
              <a:avLst/>
              <a:gdLst>
                <a:gd name="T0" fmla="*/ 13 w 13"/>
                <a:gd name="T1" fmla="*/ 30 h 30"/>
                <a:gd name="T2" fmla="*/ 0 w 13"/>
                <a:gd name="T3" fmla="*/ 22 h 30"/>
                <a:gd name="T4" fmla="*/ 1 w 13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0" y="22"/>
                  </a:lnTo>
                  <a:lnTo>
                    <a:pt x="1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1" name="Freeform 30"/>
            <p:cNvSpPr>
              <a:spLocks/>
            </p:cNvSpPr>
            <p:nvPr/>
          </p:nvSpPr>
          <p:spPr bwMode="auto">
            <a:xfrm>
              <a:off x="2778" y="3481"/>
              <a:ext cx="265" cy="268"/>
            </a:xfrm>
            <a:custGeom>
              <a:avLst/>
              <a:gdLst>
                <a:gd name="T0" fmla="*/ 262 w 265"/>
                <a:gd name="T1" fmla="*/ 265 h 268"/>
                <a:gd name="T2" fmla="*/ 255 w 265"/>
                <a:gd name="T3" fmla="*/ 261 h 268"/>
                <a:gd name="T4" fmla="*/ 244 w 265"/>
                <a:gd name="T5" fmla="*/ 251 h 268"/>
                <a:gd name="T6" fmla="*/ 242 w 265"/>
                <a:gd name="T7" fmla="*/ 235 h 268"/>
                <a:gd name="T8" fmla="*/ 225 w 265"/>
                <a:gd name="T9" fmla="*/ 221 h 268"/>
                <a:gd name="T10" fmla="*/ 199 w 265"/>
                <a:gd name="T11" fmla="*/ 204 h 268"/>
                <a:gd name="T12" fmla="*/ 197 w 265"/>
                <a:gd name="T13" fmla="*/ 224 h 268"/>
                <a:gd name="T14" fmla="*/ 190 w 265"/>
                <a:gd name="T15" fmla="*/ 242 h 268"/>
                <a:gd name="T16" fmla="*/ 171 w 265"/>
                <a:gd name="T17" fmla="*/ 234 h 268"/>
                <a:gd name="T18" fmla="*/ 159 w 265"/>
                <a:gd name="T19" fmla="*/ 220 h 268"/>
                <a:gd name="T20" fmla="*/ 148 w 265"/>
                <a:gd name="T21" fmla="*/ 227 h 268"/>
                <a:gd name="T22" fmla="*/ 116 w 265"/>
                <a:gd name="T23" fmla="*/ 204 h 268"/>
                <a:gd name="T24" fmla="*/ 99 w 265"/>
                <a:gd name="T25" fmla="*/ 200 h 268"/>
                <a:gd name="T26" fmla="*/ 103 w 265"/>
                <a:gd name="T27" fmla="*/ 202 h 268"/>
                <a:gd name="T28" fmla="*/ 86 w 265"/>
                <a:gd name="T29" fmla="*/ 200 h 268"/>
                <a:gd name="T30" fmla="*/ 71 w 265"/>
                <a:gd name="T31" fmla="*/ 178 h 268"/>
                <a:gd name="T32" fmla="*/ 55 w 265"/>
                <a:gd name="T33" fmla="*/ 144 h 268"/>
                <a:gd name="T34" fmla="*/ 58 w 265"/>
                <a:gd name="T35" fmla="*/ 133 h 268"/>
                <a:gd name="T36" fmla="*/ 58 w 265"/>
                <a:gd name="T37" fmla="*/ 119 h 268"/>
                <a:gd name="T38" fmla="*/ 55 w 265"/>
                <a:gd name="T39" fmla="*/ 100 h 268"/>
                <a:gd name="T40" fmla="*/ 43 w 265"/>
                <a:gd name="T41" fmla="*/ 96 h 268"/>
                <a:gd name="T42" fmla="*/ 43 w 265"/>
                <a:gd name="T43" fmla="*/ 93 h 268"/>
                <a:gd name="T44" fmla="*/ 41 w 265"/>
                <a:gd name="T45" fmla="*/ 85 h 268"/>
                <a:gd name="T46" fmla="*/ 41 w 265"/>
                <a:gd name="T47" fmla="*/ 70 h 268"/>
                <a:gd name="T48" fmla="*/ 48 w 265"/>
                <a:gd name="T49" fmla="*/ 63 h 268"/>
                <a:gd name="T50" fmla="*/ 36 w 265"/>
                <a:gd name="T51" fmla="*/ 36 h 268"/>
                <a:gd name="T52" fmla="*/ 33 w 265"/>
                <a:gd name="T53" fmla="*/ 17 h 268"/>
                <a:gd name="T54" fmla="*/ 30 w 265"/>
                <a:gd name="T55" fmla="*/ 11 h 268"/>
                <a:gd name="T56" fmla="*/ 28 w 265"/>
                <a:gd name="T57" fmla="*/ 7 h 268"/>
                <a:gd name="T58" fmla="*/ 25 w 265"/>
                <a:gd name="T59" fmla="*/ 9 h 268"/>
                <a:gd name="T60" fmla="*/ 20 w 265"/>
                <a:gd name="T61" fmla="*/ 13 h 268"/>
                <a:gd name="T62" fmla="*/ 0 w 265"/>
                <a:gd name="T6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268">
                  <a:moveTo>
                    <a:pt x="265" y="268"/>
                  </a:moveTo>
                  <a:lnTo>
                    <a:pt x="262" y="265"/>
                  </a:lnTo>
                  <a:lnTo>
                    <a:pt x="259" y="268"/>
                  </a:lnTo>
                  <a:lnTo>
                    <a:pt x="255" y="261"/>
                  </a:lnTo>
                  <a:lnTo>
                    <a:pt x="244" y="258"/>
                  </a:lnTo>
                  <a:lnTo>
                    <a:pt x="244" y="251"/>
                  </a:lnTo>
                  <a:lnTo>
                    <a:pt x="242" y="238"/>
                  </a:lnTo>
                  <a:lnTo>
                    <a:pt x="242" y="235"/>
                  </a:lnTo>
                  <a:lnTo>
                    <a:pt x="232" y="228"/>
                  </a:lnTo>
                  <a:lnTo>
                    <a:pt x="225" y="221"/>
                  </a:lnTo>
                  <a:lnTo>
                    <a:pt x="221" y="205"/>
                  </a:lnTo>
                  <a:lnTo>
                    <a:pt x="199" y="204"/>
                  </a:lnTo>
                  <a:lnTo>
                    <a:pt x="187" y="216"/>
                  </a:lnTo>
                  <a:lnTo>
                    <a:pt x="197" y="224"/>
                  </a:lnTo>
                  <a:lnTo>
                    <a:pt x="191" y="236"/>
                  </a:lnTo>
                  <a:lnTo>
                    <a:pt x="190" y="242"/>
                  </a:lnTo>
                  <a:lnTo>
                    <a:pt x="183" y="245"/>
                  </a:lnTo>
                  <a:lnTo>
                    <a:pt x="171" y="234"/>
                  </a:lnTo>
                  <a:lnTo>
                    <a:pt x="163" y="216"/>
                  </a:lnTo>
                  <a:lnTo>
                    <a:pt x="159" y="220"/>
                  </a:lnTo>
                  <a:lnTo>
                    <a:pt x="156" y="221"/>
                  </a:lnTo>
                  <a:lnTo>
                    <a:pt x="148" y="227"/>
                  </a:lnTo>
                  <a:lnTo>
                    <a:pt x="126" y="213"/>
                  </a:lnTo>
                  <a:lnTo>
                    <a:pt x="116" y="204"/>
                  </a:lnTo>
                  <a:lnTo>
                    <a:pt x="109" y="198"/>
                  </a:lnTo>
                  <a:lnTo>
                    <a:pt x="99" y="200"/>
                  </a:lnTo>
                  <a:lnTo>
                    <a:pt x="97" y="200"/>
                  </a:lnTo>
                  <a:lnTo>
                    <a:pt x="103" y="202"/>
                  </a:lnTo>
                  <a:lnTo>
                    <a:pt x="97" y="205"/>
                  </a:lnTo>
                  <a:lnTo>
                    <a:pt x="86" y="200"/>
                  </a:lnTo>
                  <a:lnTo>
                    <a:pt x="81" y="198"/>
                  </a:lnTo>
                  <a:lnTo>
                    <a:pt x="71" y="178"/>
                  </a:lnTo>
                  <a:lnTo>
                    <a:pt x="64" y="161"/>
                  </a:lnTo>
                  <a:lnTo>
                    <a:pt x="55" y="144"/>
                  </a:lnTo>
                  <a:lnTo>
                    <a:pt x="55" y="142"/>
                  </a:lnTo>
                  <a:lnTo>
                    <a:pt x="58" y="133"/>
                  </a:lnTo>
                  <a:lnTo>
                    <a:pt x="63" y="129"/>
                  </a:lnTo>
                  <a:lnTo>
                    <a:pt x="58" y="119"/>
                  </a:lnTo>
                  <a:lnTo>
                    <a:pt x="56" y="118"/>
                  </a:lnTo>
                  <a:lnTo>
                    <a:pt x="55" y="100"/>
                  </a:lnTo>
                  <a:lnTo>
                    <a:pt x="48" y="99"/>
                  </a:lnTo>
                  <a:lnTo>
                    <a:pt x="43" y="96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3" y="90"/>
                  </a:lnTo>
                  <a:lnTo>
                    <a:pt x="41" y="85"/>
                  </a:lnTo>
                  <a:lnTo>
                    <a:pt x="34" y="78"/>
                  </a:lnTo>
                  <a:lnTo>
                    <a:pt x="41" y="70"/>
                  </a:lnTo>
                  <a:lnTo>
                    <a:pt x="40" y="69"/>
                  </a:lnTo>
                  <a:lnTo>
                    <a:pt x="48" y="63"/>
                  </a:lnTo>
                  <a:lnTo>
                    <a:pt x="39" y="44"/>
                  </a:lnTo>
                  <a:lnTo>
                    <a:pt x="36" y="36"/>
                  </a:lnTo>
                  <a:lnTo>
                    <a:pt x="43" y="29"/>
                  </a:lnTo>
                  <a:lnTo>
                    <a:pt x="33" y="17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2" y="14"/>
                  </a:lnTo>
                  <a:lnTo>
                    <a:pt x="20" y="13"/>
                  </a:lnTo>
                  <a:lnTo>
                    <a:pt x="15" y="1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2" name="Freeform 31"/>
            <p:cNvSpPr>
              <a:spLocks noEditPoints="1"/>
            </p:cNvSpPr>
            <p:nvPr/>
          </p:nvSpPr>
          <p:spPr bwMode="auto">
            <a:xfrm>
              <a:off x="2511" y="3427"/>
              <a:ext cx="267" cy="409"/>
            </a:xfrm>
            <a:custGeom>
              <a:avLst/>
              <a:gdLst>
                <a:gd name="T0" fmla="*/ 82 w 267"/>
                <a:gd name="T1" fmla="*/ 39 h 409"/>
                <a:gd name="T2" fmla="*/ 90 w 267"/>
                <a:gd name="T3" fmla="*/ 49 h 409"/>
                <a:gd name="T4" fmla="*/ 98 w 267"/>
                <a:gd name="T5" fmla="*/ 53 h 409"/>
                <a:gd name="T6" fmla="*/ 111 w 267"/>
                <a:gd name="T7" fmla="*/ 56 h 409"/>
                <a:gd name="T8" fmla="*/ 124 w 267"/>
                <a:gd name="T9" fmla="*/ 60 h 409"/>
                <a:gd name="T10" fmla="*/ 130 w 267"/>
                <a:gd name="T11" fmla="*/ 46 h 409"/>
                <a:gd name="T12" fmla="*/ 142 w 267"/>
                <a:gd name="T13" fmla="*/ 30 h 409"/>
                <a:gd name="T14" fmla="*/ 153 w 267"/>
                <a:gd name="T15" fmla="*/ 11 h 409"/>
                <a:gd name="T16" fmla="*/ 180 w 267"/>
                <a:gd name="T17" fmla="*/ 0 h 409"/>
                <a:gd name="T18" fmla="*/ 202 w 267"/>
                <a:gd name="T19" fmla="*/ 4 h 409"/>
                <a:gd name="T20" fmla="*/ 194 w 267"/>
                <a:gd name="T21" fmla="*/ 35 h 409"/>
                <a:gd name="T22" fmla="*/ 202 w 267"/>
                <a:gd name="T23" fmla="*/ 41 h 409"/>
                <a:gd name="T24" fmla="*/ 0 w 267"/>
                <a:gd name="T25" fmla="*/ 67 h 409"/>
                <a:gd name="T26" fmla="*/ 6 w 267"/>
                <a:gd name="T27" fmla="*/ 74 h 409"/>
                <a:gd name="T28" fmla="*/ 18 w 267"/>
                <a:gd name="T29" fmla="*/ 72 h 409"/>
                <a:gd name="T30" fmla="*/ 23 w 267"/>
                <a:gd name="T31" fmla="*/ 69 h 409"/>
                <a:gd name="T32" fmla="*/ 267 w 267"/>
                <a:gd name="T33" fmla="*/ 54 h 409"/>
                <a:gd name="T34" fmla="*/ 242 w 267"/>
                <a:gd name="T35" fmla="*/ 75 h 409"/>
                <a:gd name="T36" fmla="*/ 229 w 267"/>
                <a:gd name="T37" fmla="*/ 93 h 409"/>
                <a:gd name="T38" fmla="*/ 225 w 267"/>
                <a:gd name="T39" fmla="*/ 110 h 409"/>
                <a:gd name="T40" fmla="*/ 216 w 267"/>
                <a:gd name="T41" fmla="*/ 117 h 409"/>
                <a:gd name="T42" fmla="*/ 214 w 267"/>
                <a:gd name="T43" fmla="*/ 123 h 409"/>
                <a:gd name="T44" fmla="*/ 202 w 267"/>
                <a:gd name="T45" fmla="*/ 153 h 409"/>
                <a:gd name="T46" fmla="*/ 214 w 267"/>
                <a:gd name="T47" fmla="*/ 180 h 409"/>
                <a:gd name="T48" fmla="*/ 207 w 267"/>
                <a:gd name="T49" fmla="*/ 198 h 409"/>
                <a:gd name="T50" fmla="*/ 165 w 267"/>
                <a:gd name="T51" fmla="*/ 239 h 409"/>
                <a:gd name="T52" fmla="*/ 154 w 267"/>
                <a:gd name="T53" fmla="*/ 252 h 409"/>
                <a:gd name="T54" fmla="*/ 143 w 267"/>
                <a:gd name="T55" fmla="*/ 282 h 409"/>
                <a:gd name="T56" fmla="*/ 156 w 267"/>
                <a:gd name="T57" fmla="*/ 303 h 409"/>
                <a:gd name="T58" fmla="*/ 128 w 267"/>
                <a:gd name="T59" fmla="*/ 312 h 409"/>
                <a:gd name="T60" fmla="*/ 134 w 267"/>
                <a:gd name="T61" fmla="*/ 319 h 409"/>
                <a:gd name="T62" fmla="*/ 141 w 267"/>
                <a:gd name="T63" fmla="*/ 319 h 409"/>
                <a:gd name="T64" fmla="*/ 149 w 267"/>
                <a:gd name="T65" fmla="*/ 322 h 409"/>
                <a:gd name="T66" fmla="*/ 147 w 267"/>
                <a:gd name="T67" fmla="*/ 329 h 409"/>
                <a:gd name="T68" fmla="*/ 149 w 267"/>
                <a:gd name="T69" fmla="*/ 338 h 409"/>
                <a:gd name="T70" fmla="*/ 147 w 267"/>
                <a:gd name="T71" fmla="*/ 363 h 409"/>
                <a:gd name="T72" fmla="*/ 146 w 267"/>
                <a:gd name="T73" fmla="*/ 371 h 409"/>
                <a:gd name="T74" fmla="*/ 143 w 267"/>
                <a:gd name="T75" fmla="*/ 375 h 409"/>
                <a:gd name="T76" fmla="*/ 142 w 267"/>
                <a:gd name="T77" fmla="*/ 387 h 409"/>
                <a:gd name="T78" fmla="*/ 126 w 267"/>
                <a:gd name="T79" fmla="*/ 404 h 409"/>
                <a:gd name="T80" fmla="*/ 119 w 267"/>
                <a:gd name="T81" fmla="*/ 405 h 409"/>
                <a:gd name="T82" fmla="*/ 108 w 267"/>
                <a:gd name="T83" fmla="*/ 409 h 409"/>
                <a:gd name="T84" fmla="*/ 205 w 267"/>
                <a:gd name="T85" fmla="*/ 41 h 409"/>
                <a:gd name="T86" fmla="*/ 209 w 267"/>
                <a:gd name="T87" fmla="*/ 39 h 409"/>
                <a:gd name="T88" fmla="*/ 255 w 267"/>
                <a:gd name="T89" fmla="*/ 2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7" h="409">
                  <a:moveTo>
                    <a:pt x="82" y="39"/>
                  </a:moveTo>
                  <a:lnTo>
                    <a:pt x="82" y="39"/>
                  </a:lnTo>
                  <a:lnTo>
                    <a:pt x="88" y="46"/>
                  </a:lnTo>
                  <a:lnTo>
                    <a:pt x="90" y="49"/>
                  </a:lnTo>
                  <a:lnTo>
                    <a:pt x="90" y="50"/>
                  </a:lnTo>
                  <a:lnTo>
                    <a:pt x="98" y="53"/>
                  </a:lnTo>
                  <a:lnTo>
                    <a:pt x="98" y="59"/>
                  </a:lnTo>
                  <a:lnTo>
                    <a:pt x="111" y="56"/>
                  </a:lnTo>
                  <a:lnTo>
                    <a:pt x="119" y="59"/>
                  </a:lnTo>
                  <a:lnTo>
                    <a:pt x="124" y="60"/>
                  </a:lnTo>
                  <a:lnTo>
                    <a:pt x="127" y="60"/>
                  </a:lnTo>
                  <a:lnTo>
                    <a:pt x="130" y="46"/>
                  </a:lnTo>
                  <a:lnTo>
                    <a:pt x="137" y="34"/>
                  </a:lnTo>
                  <a:lnTo>
                    <a:pt x="142" y="30"/>
                  </a:lnTo>
                  <a:lnTo>
                    <a:pt x="143" y="22"/>
                  </a:lnTo>
                  <a:lnTo>
                    <a:pt x="153" y="11"/>
                  </a:lnTo>
                  <a:lnTo>
                    <a:pt x="167" y="11"/>
                  </a:lnTo>
                  <a:lnTo>
                    <a:pt x="180" y="0"/>
                  </a:lnTo>
                  <a:lnTo>
                    <a:pt x="199" y="0"/>
                  </a:lnTo>
                  <a:lnTo>
                    <a:pt x="202" y="4"/>
                  </a:lnTo>
                  <a:lnTo>
                    <a:pt x="201" y="22"/>
                  </a:lnTo>
                  <a:lnTo>
                    <a:pt x="194" y="35"/>
                  </a:lnTo>
                  <a:lnTo>
                    <a:pt x="198" y="39"/>
                  </a:lnTo>
                  <a:lnTo>
                    <a:pt x="202" y="41"/>
                  </a:lnTo>
                  <a:lnTo>
                    <a:pt x="205" y="41"/>
                  </a:lnTo>
                  <a:moveTo>
                    <a:pt x="0" y="67"/>
                  </a:moveTo>
                  <a:lnTo>
                    <a:pt x="4" y="72"/>
                  </a:lnTo>
                  <a:lnTo>
                    <a:pt x="6" y="74"/>
                  </a:lnTo>
                  <a:lnTo>
                    <a:pt x="14" y="68"/>
                  </a:lnTo>
                  <a:lnTo>
                    <a:pt x="18" y="72"/>
                  </a:lnTo>
                  <a:lnTo>
                    <a:pt x="22" y="68"/>
                  </a:lnTo>
                  <a:lnTo>
                    <a:pt x="23" y="69"/>
                  </a:lnTo>
                  <a:lnTo>
                    <a:pt x="26" y="69"/>
                  </a:lnTo>
                  <a:moveTo>
                    <a:pt x="267" y="54"/>
                  </a:moveTo>
                  <a:lnTo>
                    <a:pt x="251" y="60"/>
                  </a:lnTo>
                  <a:lnTo>
                    <a:pt x="242" y="75"/>
                  </a:lnTo>
                  <a:lnTo>
                    <a:pt x="235" y="71"/>
                  </a:lnTo>
                  <a:lnTo>
                    <a:pt x="229" y="93"/>
                  </a:lnTo>
                  <a:lnTo>
                    <a:pt x="235" y="102"/>
                  </a:lnTo>
                  <a:lnTo>
                    <a:pt x="225" y="110"/>
                  </a:lnTo>
                  <a:lnTo>
                    <a:pt x="214" y="114"/>
                  </a:lnTo>
                  <a:lnTo>
                    <a:pt x="216" y="117"/>
                  </a:lnTo>
                  <a:lnTo>
                    <a:pt x="221" y="123"/>
                  </a:lnTo>
                  <a:lnTo>
                    <a:pt x="214" y="123"/>
                  </a:lnTo>
                  <a:lnTo>
                    <a:pt x="210" y="129"/>
                  </a:lnTo>
                  <a:lnTo>
                    <a:pt x="202" y="153"/>
                  </a:lnTo>
                  <a:lnTo>
                    <a:pt x="202" y="176"/>
                  </a:lnTo>
                  <a:lnTo>
                    <a:pt x="214" y="180"/>
                  </a:lnTo>
                  <a:lnTo>
                    <a:pt x="205" y="189"/>
                  </a:lnTo>
                  <a:lnTo>
                    <a:pt x="207" y="198"/>
                  </a:lnTo>
                  <a:lnTo>
                    <a:pt x="171" y="226"/>
                  </a:lnTo>
                  <a:lnTo>
                    <a:pt x="165" y="239"/>
                  </a:lnTo>
                  <a:lnTo>
                    <a:pt x="154" y="245"/>
                  </a:lnTo>
                  <a:lnTo>
                    <a:pt x="154" y="252"/>
                  </a:lnTo>
                  <a:lnTo>
                    <a:pt x="160" y="255"/>
                  </a:lnTo>
                  <a:lnTo>
                    <a:pt x="143" y="282"/>
                  </a:lnTo>
                  <a:lnTo>
                    <a:pt x="152" y="284"/>
                  </a:lnTo>
                  <a:lnTo>
                    <a:pt x="156" y="303"/>
                  </a:lnTo>
                  <a:lnTo>
                    <a:pt x="135" y="307"/>
                  </a:lnTo>
                  <a:lnTo>
                    <a:pt x="128" y="312"/>
                  </a:lnTo>
                  <a:lnTo>
                    <a:pt x="133" y="318"/>
                  </a:lnTo>
                  <a:lnTo>
                    <a:pt x="134" y="319"/>
                  </a:lnTo>
                  <a:lnTo>
                    <a:pt x="137" y="323"/>
                  </a:lnTo>
                  <a:lnTo>
                    <a:pt x="141" y="319"/>
                  </a:lnTo>
                  <a:lnTo>
                    <a:pt x="147" y="323"/>
                  </a:lnTo>
                  <a:lnTo>
                    <a:pt x="149" y="322"/>
                  </a:lnTo>
                  <a:lnTo>
                    <a:pt x="152" y="322"/>
                  </a:lnTo>
                  <a:lnTo>
                    <a:pt x="147" y="329"/>
                  </a:lnTo>
                  <a:lnTo>
                    <a:pt x="147" y="330"/>
                  </a:lnTo>
                  <a:lnTo>
                    <a:pt x="149" y="338"/>
                  </a:lnTo>
                  <a:lnTo>
                    <a:pt x="143" y="354"/>
                  </a:lnTo>
                  <a:lnTo>
                    <a:pt x="147" y="363"/>
                  </a:lnTo>
                  <a:lnTo>
                    <a:pt x="149" y="367"/>
                  </a:lnTo>
                  <a:lnTo>
                    <a:pt x="146" y="371"/>
                  </a:lnTo>
                  <a:lnTo>
                    <a:pt x="145" y="372"/>
                  </a:lnTo>
                  <a:lnTo>
                    <a:pt x="143" y="375"/>
                  </a:lnTo>
                  <a:lnTo>
                    <a:pt x="142" y="376"/>
                  </a:lnTo>
                  <a:lnTo>
                    <a:pt x="142" y="387"/>
                  </a:lnTo>
                  <a:lnTo>
                    <a:pt x="134" y="399"/>
                  </a:lnTo>
                  <a:lnTo>
                    <a:pt x="126" y="404"/>
                  </a:lnTo>
                  <a:lnTo>
                    <a:pt x="122" y="405"/>
                  </a:lnTo>
                  <a:lnTo>
                    <a:pt x="119" y="405"/>
                  </a:lnTo>
                  <a:lnTo>
                    <a:pt x="116" y="406"/>
                  </a:lnTo>
                  <a:lnTo>
                    <a:pt x="108" y="409"/>
                  </a:lnTo>
                  <a:lnTo>
                    <a:pt x="108" y="409"/>
                  </a:lnTo>
                  <a:moveTo>
                    <a:pt x="205" y="41"/>
                  </a:moveTo>
                  <a:lnTo>
                    <a:pt x="207" y="41"/>
                  </a:lnTo>
                  <a:lnTo>
                    <a:pt x="209" y="39"/>
                  </a:lnTo>
                  <a:lnTo>
                    <a:pt x="237" y="26"/>
                  </a:lnTo>
                  <a:lnTo>
                    <a:pt x="255" y="24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3" name="Freeform 32"/>
            <p:cNvSpPr>
              <a:spLocks noEditPoints="1"/>
            </p:cNvSpPr>
            <p:nvPr/>
          </p:nvSpPr>
          <p:spPr bwMode="auto">
            <a:xfrm>
              <a:off x="2537" y="3222"/>
              <a:ext cx="335" cy="274"/>
            </a:xfrm>
            <a:custGeom>
              <a:avLst/>
              <a:gdLst>
                <a:gd name="T0" fmla="*/ 2 w 335"/>
                <a:gd name="T1" fmla="*/ 274 h 274"/>
                <a:gd name="T2" fmla="*/ 0 w 335"/>
                <a:gd name="T3" fmla="*/ 274 h 274"/>
                <a:gd name="T4" fmla="*/ 2 w 335"/>
                <a:gd name="T5" fmla="*/ 274 h 274"/>
                <a:gd name="T6" fmla="*/ 305 w 335"/>
                <a:gd name="T7" fmla="*/ 0 h 274"/>
                <a:gd name="T8" fmla="*/ 301 w 335"/>
                <a:gd name="T9" fmla="*/ 2 h 274"/>
                <a:gd name="T10" fmla="*/ 307 w 335"/>
                <a:gd name="T11" fmla="*/ 3 h 274"/>
                <a:gd name="T12" fmla="*/ 315 w 335"/>
                <a:gd name="T13" fmla="*/ 4 h 274"/>
                <a:gd name="T14" fmla="*/ 326 w 335"/>
                <a:gd name="T15" fmla="*/ 13 h 274"/>
                <a:gd name="T16" fmla="*/ 325 w 335"/>
                <a:gd name="T17" fmla="*/ 33 h 274"/>
                <a:gd name="T18" fmla="*/ 327 w 335"/>
                <a:gd name="T19" fmla="*/ 34 h 274"/>
                <a:gd name="T20" fmla="*/ 335 w 335"/>
                <a:gd name="T21" fmla="*/ 44 h 274"/>
                <a:gd name="T22" fmla="*/ 327 w 335"/>
                <a:gd name="T23" fmla="*/ 70 h 274"/>
                <a:gd name="T24" fmla="*/ 326 w 335"/>
                <a:gd name="T25" fmla="*/ 71 h 274"/>
                <a:gd name="T26" fmla="*/ 322 w 335"/>
                <a:gd name="T27" fmla="*/ 99 h 274"/>
                <a:gd name="T28" fmla="*/ 320 w 335"/>
                <a:gd name="T29" fmla="*/ 103 h 274"/>
                <a:gd name="T30" fmla="*/ 310 w 335"/>
                <a:gd name="T31" fmla="*/ 115 h 274"/>
                <a:gd name="T32" fmla="*/ 305 w 335"/>
                <a:gd name="T33" fmla="*/ 133 h 274"/>
                <a:gd name="T34" fmla="*/ 290 w 335"/>
                <a:gd name="T35" fmla="*/ 15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5" h="274">
                  <a:moveTo>
                    <a:pt x="2" y="274"/>
                  </a:moveTo>
                  <a:lnTo>
                    <a:pt x="0" y="274"/>
                  </a:lnTo>
                  <a:lnTo>
                    <a:pt x="2" y="274"/>
                  </a:lnTo>
                  <a:moveTo>
                    <a:pt x="305" y="0"/>
                  </a:moveTo>
                  <a:lnTo>
                    <a:pt x="301" y="2"/>
                  </a:lnTo>
                  <a:lnTo>
                    <a:pt x="307" y="3"/>
                  </a:lnTo>
                  <a:lnTo>
                    <a:pt x="315" y="4"/>
                  </a:lnTo>
                  <a:lnTo>
                    <a:pt x="326" y="13"/>
                  </a:lnTo>
                  <a:lnTo>
                    <a:pt x="325" y="33"/>
                  </a:lnTo>
                  <a:lnTo>
                    <a:pt x="327" y="34"/>
                  </a:lnTo>
                  <a:lnTo>
                    <a:pt x="335" y="44"/>
                  </a:lnTo>
                  <a:lnTo>
                    <a:pt x="327" y="70"/>
                  </a:lnTo>
                  <a:lnTo>
                    <a:pt x="326" y="71"/>
                  </a:lnTo>
                  <a:lnTo>
                    <a:pt x="322" y="99"/>
                  </a:lnTo>
                  <a:lnTo>
                    <a:pt x="320" y="103"/>
                  </a:lnTo>
                  <a:lnTo>
                    <a:pt x="310" y="115"/>
                  </a:lnTo>
                  <a:lnTo>
                    <a:pt x="305" y="133"/>
                  </a:lnTo>
                  <a:lnTo>
                    <a:pt x="290" y="152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4" name="Freeform 33"/>
            <p:cNvSpPr>
              <a:spLocks noEditPoints="1"/>
            </p:cNvSpPr>
            <p:nvPr/>
          </p:nvSpPr>
          <p:spPr bwMode="auto">
            <a:xfrm>
              <a:off x="2631" y="2831"/>
              <a:ext cx="326" cy="391"/>
            </a:xfrm>
            <a:custGeom>
              <a:avLst/>
              <a:gdLst>
                <a:gd name="T0" fmla="*/ 323 w 326"/>
                <a:gd name="T1" fmla="*/ 296 h 391"/>
                <a:gd name="T2" fmla="*/ 318 w 326"/>
                <a:gd name="T3" fmla="*/ 300 h 391"/>
                <a:gd name="T4" fmla="*/ 326 w 326"/>
                <a:gd name="T5" fmla="*/ 307 h 391"/>
                <a:gd name="T6" fmla="*/ 322 w 326"/>
                <a:gd name="T7" fmla="*/ 314 h 391"/>
                <a:gd name="T8" fmla="*/ 318 w 326"/>
                <a:gd name="T9" fmla="*/ 314 h 391"/>
                <a:gd name="T10" fmla="*/ 316 w 326"/>
                <a:gd name="T11" fmla="*/ 325 h 391"/>
                <a:gd name="T12" fmla="*/ 310 w 326"/>
                <a:gd name="T13" fmla="*/ 319 h 391"/>
                <a:gd name="T14" fmla="*/ 308 w 326"/>
                <a:gd name="T15" fmla="*/ 320 h 391"/>
                <a:gd name="T16" fmla="*/ 292 w 326"/>
                <a:gd name="T17" fmla="*/ 341 h 391"/>
                <a:gd name="T18" fmla="*/ 278 w 326"/>
                <a:gd name="T19" fmla="*/ 338 h 391"/>
                <a:gd name="T20" fmla="*/ 271 w 326"/>
                <a:gd name="T21" fmla="*/ 330 h 391"/>
                <a:gd name="T22" fmla="*/ 261 w 326"/>
                <a:gd name="T23" fmla="*/ 337 h 391"/>
                <a:gd name="T24" fmla="*/ 256 w 326"/>
                <a:gd name="T25" fmla="*/ 344 h 391"/>
                <a:gd name="T26" fmla="*/ 252 w 326"/>
                <a:gd name="T27" fmla="*/ 350 h 391"/>
                <a:gd name="T28" fmla="*/ 246 w 326"/>
                <a:gd name="T29" fmla="*/ 363 h 391"/>
                <a:gd name="T30" fmla="*/ 247 w 326"/>
                <a:gd name="T31" fmla="*/ 371 h 391"/>
                <a:gd name="T32" fmla="*/ 244 w 326"/>
                <a:gd name="T33" fmla="*/ 376 h 391"/>
                <a:gd name="T34" fmla="*/ 232 w 326"/>
                <a:gd name="T35" fmla="*/ 374 h 391"/>
                <a:gd name="T36" fmla="*/ 228 w 326"/>
                <a:gd name="T37" fmla="*/ 378 h 391"/>
                <a:gd name="T38" fmla="*/ 225 w 326"/>
                <a:gd name="T39" fmla="*/ 379 h 391"/>
                <a:gd name="T40" fmla="*/ 211 w 326"/>
                <a:gd name="T41" fmla="*/ 391 h 391"/>
                <a:gd name="T42" fmla="*/ 168 w 326"/>
                <a:gd name="T43" fmla="*/ 38 h 391"/>
                <a:gd name="T44" fmla="*/ 173 w 326"/>
                <a:gd name="T45" fmla="*/ 41 h 391"/>
                <a:gd name="T46" fmla="*/ 187 w 326"/>
                <a:gd name="T47" fmla="*/ 35 h 391"/>
                <a:gd name="T48" fmla="*/ 199 w 326"/>
                <a:gd name="T49" fmla="*/ 38 h 391"/>
                <a:gd name="T50" fmla="*/ 203 w 326"/>
                <a:gd name="T51" fmla="*/ 33 h 391"/>
                <a:gd name="T52" fmla="*/ 214 w 326"/>
                <a:gd name="T53" fmla="*/ 33 h 391"/>
                <a:gd name="T54" fmla="*/ 224 w 326"/>
                <a:gd name="T55" fmla="*/ 29 h 391"/>
                <a:gd name="T56" fmla="*/ 224 w 326"/>
                <a:gd name="T57" fmla="*/ 33 h 391"/>
                <a:gd name="T58" fmla="*/ 237 w 326"/>
                <a:gd name="T59" fmla="*/ 37 h 391"/>
                <a:gd name="T60" fmla="*/ 7 w 326"/>
                <a:gd name="T61" fmla="*/ 1 h 391"/>
                <a:gd name="T62" fmla="*/ 7 w 326"/>
                <a:gd name="T63" fmla="*/ 3 h 391"/>
                <a:gd name="T64" fmla="*/ 10 w 326"/>
                <a:gd name="T65" fmla="*/ 0 h 391"/>
                <a:gd name="T66" fmla="*/ 10 w 326"/>
                <a:gd name="T67" fmla="*/ 7 h 391"/>
                <a:gd name="T68" fmla="*/ 7 w 326"/>
                <a:gd name="T69" fmla="*/ 8 h 391"/>
                <a:gd name="T70" fmla="*/ 0 w 326"/>
                <a:gd name="T71" fmla="*/ 15 h 391"/>
                <a:gd name="T72" fmla="*/ 4 w 326"/>
                <a:gd name="T73" fmla="*/ 12 h 391"/>
                <a:gd name="T74" fmla="*/ 8 w 326"/>
                <a:gd name="T75" fmla="*/ 16 h 391"/>
                <a:gd name="T76" fmla="*/ 13 w 326"/>
                <a:gd name="T77" fmla="*/ 19 h 391"/>
                <a:gd name="T78" fmla="*/ 32 w 326"/>
                <a:gd name="T79" fmla="*/ 20 h 391"/>
                <a:gd name="T80" fmla="*/ 36 w 326"/>
                <a:gd name="T81" fmla="*/ 18 h 391"/>
                <a:gd name="T82" fmla="*/ 45 w 326"/>
                <a:gd name="T83" fmla="*/ 23 h 391"/>
                <a:gd name="T84" fmla="*/ 66 w 326"/>
                <a:gd name="T85" fmla="*/ 19 h 391"/>
                <a:gd name="T86" fmla="*/ 67 w 326"/>
                <a:gd name="T87" fmla="*/ 22 h 391"/>
                <a:gd name="T88" fmla="*/ 71 w 326"/>
                <a:gd name="T89" fmla="*/ 27 h 391"/>
                <a:gd name="T90" fmla="*/ 72 w 326"/>
                <a:gd name="T91" fmla="*/ 30 h 391"/>
                <a:gd name="T92" fmla="*/ 83 w 326"/>
                <a:gd name="T93" fmla="*/ 27 h 391"/>
                <a:gd name="T94" fmla="*/ 85 w 326"/>
                <a:gd name="T95" fmla="*/ 27 h 391"/>
                <a:gd name="T96" fmla="*/ 86 w 326"/>
                <a:gd name="T97" fmla="*/ 27 h 391"/>
                <a:gd name="T98" fmla="*/ 86 w 326"/>
                <a:gd name="T99" fmla="*/ 25 h 391"/>
                <a:gd name="T100" fmla="*/ 85 w 326"/>
                <a:gd name="T101" fmla="*/ 23 h 391"/>
                <a:gd name="T102" fmla="*/ 86 w 326"/>
                <a:gd name="T103" fmla="*/ 23 h 391"/>
                <a:gd name="T104" fmla="*/ 93 w 326"/>
                <a:gd name="T105" fmla="*/ 18 h 391"/>
                <a:gd name="T106" fmla="*/ 102 w 326"/>
                <a:gd name="T107" fmla="*/ 20 h 391"/>
                <a:gd name="T108" fmla="*/ 100 w 326"/>
                <a:gd name="T109" fmla="*/ 23 h 391"/>
                <a:gd name="T110" fmla="*/ 98 w 326"/>
                <a:gd name="T111" fmla="*/ 25 h 391"/>
                <a:gd name="T112" fmla="*/ 105 w 326"/>
                <a:gd name="T113" fmla="*/ 31 h 391"/>
                <a:gd name="T114" fmla="*/ 108 w 326"/>
                <a:gd name="T115" fmla="*/ 33 h 391"/>
                <a:gd name="T116" fmla="*/ 116 w 326"/>
                <a:gd name="T117" fmla="*/ 30 h 391"/>
                <a:gd name="T118" fmla="*/ 119 w 326"/>
                <a:gd name="T119" fmla="*/ 29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6" h="391">
                  <a:moveTo>
                    <a:pt x="323" y="296"/>
                  </a:moveTo>
                  <a:lnTo>
                    <a:pt x="318" y="300"/>
                  </a:lnTo>
                  <a:lnTo>
                    <a:pt x="326" y="307"/>
                  </a:lnTo>
                  <a:lnTo>
                    <a:pt x="322" y="314"/>
                  </a:lnTo>
                  <a:lnTo>
                    <a:pt x="318" y="314"/>
                  </a:lnTo>
                  <a:lnTo>
                    <a:pt x="316" y="325"/>
                  </a:lnTo>
                  <a:lnTo>
                    <a:pt x="310" y="319"/>
                  </a:lnTo>
                  <a:lnTo>
                    <a:pt x="308" y="320"/>
                  </a:lnTo>
                  <a:lnTo>
                    <a:pt x="292" y="341"/>
                  </a:lnTo>
                  <a:lnTo>
                    <a:pt x="278" y="338"/>
                  </a:lnTo>
                  <a:lnTo>
                    <a:pt x="271" y="330"/>
                  </a:lnTo>
                  <a:lnTo>
                    <a:pt x="261" y="337"/>
                  </a:lnTo>
                  <a:lnTo>
                    <a:pt x="256" y="344"/>
                  </a:lnTo>
                  <a:lnTo>
                    <a:pt x="252" y="350"/>
                  </a:lnTo>
                  <a:lnTo>
                    <a:pt x="246" y="363"/>
                  </a:lnTo>
                  <a:lnTo>
                    <a:pt x="247" y="371"/>
                  </a:lnTo>
                  <a:lnTo>
                    <a:pt x="244" y="376"/>
                  </a:lnTo>
                  <a:lnTo>
                    <a:pt x="232" y="374"/>
                  </a:lnTo>
                  <a:lnTo>
                    <a:pt x="228" y="378"/>
                  </a:lnTo>
                  <a:lnTo>
                    <a:pt x="225" y="379"/>
                  </a:lnTo>
                  <a:lnTo>
                    <a:pt x="211" y="391"/>
                  </a:lnTo>
                  <a:moveTo>
                    <a:pt x="168" y="38"/>
                  </a:moveTo>
                  <a:lnTo>
                    <a:pt x="173" y="41"/>
                  </a:lnTo>
                  <a:lnTo>
                    <a:pt x="187" y="35"/>
                  </a:lnTo>
                  <a:lnTo>
                    <a:pt x="199" y="38"/>
                  </a:lnTo>
                  <a:lnTo>
                    <a:pt x="203" y="33"/>
                  </a:lnTo>
                  <a:lnTo>
                    <a:pt x="214" y="33"/>
                  </a:lnTo>
                  <a:lnTo>
                    <a:pt x="224" y="29"/>
                  </a:lnTo>
                  <a:lnTo>
                    <a:pt x="224" y="33"/>
                  </a:lnTo>
                  <a:lnTo>
                    <a:pt x="237" y="37"/>
                  </a:lnTo>
                  <a:moveTo>
                    <a:pt x="7" y="1"/>
                  </a:moveTo>
                  <a:lnTo>
                    <a:pt x="7" y="3"/>
                  </a:lnTo>
                  <a:lnTo>
                    <a:pt x="10" y="0"/>
                  </a:lnTo>
                  <a:lnTo>
                    <a:pt x="10" y="7"/>
                  </a:lnTo>
                  <a:lnTo>
                    <a:pt x="7" y="8"/>
                  </a:lnTo>
                  <a:lnTo>
                    <a:pt x="0" y="15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13" y="19"/>
                  </a:lnTo>
                  <a:lnTo>
                    <a:pt x="32" y="20"/>
                  </a:lnTo>
                  <a:lnTo>
                    <a:pt x="36" y="18"/>
                  </a:lnTo>
                  <a:lnTo>
                    <a:pt x="45" y="23"/>
                  </a:lnTo>
                  <a:lnTo>
                    <a:pt x="66" y="19"/>
                  </a:lnTo>
                  <a:lnTo>
                    <a:pt x="67" y="22"/>
                  </a:lnTo>
                  <a:lnTo>
                    <a:pt x="71" y="27"/>
                  </a:lnTo>
                  <a:lnTo>
                    <a:pt x="72" y="30"/>
                  </a:lnTo>
                  <a:lnTo>
                    <a:pt x="83" y="27"/>
                  </a:lnTo>
                  <a:lnTo>
                    <a:pt x="85" y="27"/>
                  </a:lnTo>
                  <a:lnTo>
                    <a:pt x="86" y="27"/>
                  </a:lnTo>
                  <a:lnTo>
                    <a:pt x="86" y="25"/>
                  </a:lnTo>
                  <a:lnTo>
                    <a:pt x="85" y="23"/>
                  </a:lnTo>
                  <a:lnTo>
                    <a:pt x="86" y="23"/>
                  </a:lnTo>
                  <a:lnTo>
                    <a:pt x="93" y="18"/>
                  </a:lnTo>
                  <a:lnTo>
                    <a:pt x="102" y="20"/>
                  </a:lnTo>
                  <a:lnTo>
                    <a:pt x="100" y="23"/>
                  </a:lnTo>
                  <a:lnTo>
                    <a:pt x="98" y="25"/>
                  </a:lnTo>
                  <a:lnTo>
                    <a:pt x="105" y="31"/>
                  </a:lnTo>
                  <a:lnTo>
                    <a:pt x="108" y="33"/>
                  </a:lnTo>
                  <a:lnTo>
                    <a:pt x="116" y="30"/>
                  </a:lnTo>
                  <a:lnTo>
                    <a:pt x="119" y="29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5" name="Freeform 34"/>
            <p:cNvSpPr>
              <a:spLocks noEditPoints="1"/>
            </p:cNvSpPr>
            <p:nvPr/>
          </p:nvSpPr>
          <p:spPr bwMode="auto">
            <a:xfrm>
              <a:off x="3080" y="2512"/>
              <a:ext cx="13" cy="57"/>
            </a:xfrm>
            <a:custGeom>
              <a:avLst/>
              <a:gdLst>
                <a:gd name="T0" fmla="*/ 5 w 13"/>
                <a:gd name="T1" fmla="*/ 57 h 57"/>
                <a:gd name="T2" fmla="*/ 5 w 13"/>
                <a:gd name="T3" fmla="*/ 57 h 57"/>
                <a:gd name="T4" fmla="*/ 0 w 13"/>
                <a:gd name="T5" fmla="*/ 0 h 57"/>
                <a:gd name="T6" fmla="*/ 2 w 13"/>
                <a:gd name="T7" fmla="*/ 12 h 57"/>
                <a:gd name="T8" fmla="*/ 2 w 13"/>
                <a:gd name="T9" fmla="*/ 15 h 57"/>
                <a:gd name="T10" fmla="*/ 5 w 13"/>
                <a:gd name="T11" fmla="*/ 16 h 57"/>
                <a:gd name="T12" fmla="*/ 10 w 13"/>
                <a:gd name="T13" fmla="*/ 16 h 57"/>
                <a:gd name="T14" fmla="*/ 13 w 13"/>
                <a:gd name="T15" fmla="*/ 22 h 57"/>
                <a:gd name="T16" fmla="*/ 13 w 13"/>
                <a:gd name="T17" fmla="*/ 23 h 57"/>
                <a:gd name="T18" fmla="*/ 9 w 13"/>
                <a:gd name="T19" fmla="*/ 35 h 57"/>
                <a:gd name="T20" fmla="*/ 8 w 13"/>
                <a:gd name="T21" fmla="*/ 37 h 57"/>
                <a:gd name="T22" fmla="*/ 2 w 13"/>
                <a:gd name="T23" fmla="*/ 44 h 57"/>
                <a:gd name="T24" fmla="*/ 6 w 13"/>
                <a:gd name="T25" fmla="*/ 57 h 57"/>
                <a:gd name="T26" fmla="*/ 5 w 13"/>
                <a:gd name="T2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57">
                  <a:moveTo>
                    <a:pt x="5" y="57"/>
                  </a:moveTo>
                  <a:lnTo>
                    <a:pt x="5" y="57"/>
                  </a:lnTo>
                  <a:moveTo>
                    <a:pt x="0" y="0"/>
                  </a:moveTo>
                  <a:lnTo>
                    <a:pt x="2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10" y="16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9" y="35"/>
                  </a:lnTo>
                  <a:lnTo>
                    <a:pt x="8" y="37"/>
                  </a:lnTo>
                  <a:lnTo>
                    <a:pt x="2" y="44"/>
                  </a:lnTo>
                  <a:lnTo>
                    <a:pt x="6" y="57"/>
                  </a:lnTo>
                  <a:lnTo>
                    <a:pt x="5" y="57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6" name="Freeform 35"/>
            <p:cNvSpPr>
              <a:spLocks/>
            </p:cNvSpPr>
            <p:nvPr/>
          </p:nvSpPr>
          <p:spPr bwMode="auto">
            <a:xfrm>
              <a:off x="3080" y="2512"/>
              <a:ext cx="13" cy="57"/>
            </a:xfrm>
            <a:custGeom>
              <a:avLst/>
              <a:gdLst>
                <a:gd name="T0" fmla="*/ 5 w 13"/>
                <a:gd name="T1" fmla="*/ 57 h 57"/>
                <a:gd name="T2" fmla="*/ 6 w 13"/>
                <a:gd name="T3" fmla="*/ 57 h 57"/>
                <a:gd name="T4" fmla="*/ 2 w 13"/>
                <a:gd name="T5" fmla="*/ 44 h 57"/>
                <a:gd name="T6" fmla="*/ 8 w 13"/>
                <a:gd name="T7" fmla="*/ 37 h 57"/>
                <a:gd name="T8" fmla="*/ 9 w 13"/>
                <a:gd name="T9" fmla="*/ 35 h 57"/>
                <a:gd name="T10" fmla="*/ 13 w 13"/>
                <a:gd name="T11" fmla="*/ 23 h 57"/>
                <a:gd name="T12" fmla="*/ 13 w 13"/>
                <a:gd name="T13" fmla="*/ 22 h 57"/>
                <a:gd name="T14" fmla="*/ 10 w 13"/>
                <a:gd name="T15" fmla="*/ 16 h 57"/>
                <a:gd name="T16" fmla="*/ 5 w 13"/>
                <a:gd name="T17" fmla="*/ 16 h 57"/>
                <a:gd name="T18" fmla="*/ 2 w 13"/>
                <a:gd name="T19" fmla="*/ 15 h 57"/>
                <a:gd name="T20" fmla="*/ 2 w 13"/>
                <a:gd name="T21" fmla="*/ 12 h 57"/>
                <a:gd name="T22" fmla="*/ 0 w 13"/>
                <a:gd name="T2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57">
                  <a:moveTo>
                    <a:pt x="5" y="57"/>
                  </a:moveTo>
                  <a:lnTo>
                    <a:pt x="6" y="57"/>
                  </a:lnTo>
                  <a:lnTo>
                    <a:pt x="2" y="44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0" y="16"/>
                  </a:lnTo>
                  <a:lnTo>
                    <a:pt x="5" y="16"/>
                  </a:lnTo>
                  <a:lnTo>
                    <a:pt x="2" y="15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7" name="Freeform 36"/>
            <p:cNvSpPr>
              <a:spLocks/>
            </p:cNvSpPr>
            <p:nvPr/>
          </p:nvSpPr>
          <p:spPr bwMode="auto">
            <a:xfrm>
              <a:off x="3476" y="2082"/>
              <a:ext cx="4" cy="10"/>
            </a:xfrm>
            <a:custGeom>
              <a:avLst/>
              <a:gdLst>
                <a:gd name="T0" fmla="*/ 0 w 4"/>
                <a:gd name="T1" fmla="*/ 0 h 10"/>
                <a:gd name="T2" fmla="*/ 3 w 4"/>
                <a:gd name="T3" fmla="*/ 0 h 10"/>
                <a:gd name="T4" fmla="*/ 3 w 4"/>
                <a:gd name="T5" fmla="*/ 2 h 10"/>
                <a:gd name="T6" fmla="*/ 4 w 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0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4" y="1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8" name="Freeform 37"/>
            <p:cNvSpPr>
              <a:spLocks/>
            </p:cNvSpPr>
            <p:nvPr/>
          </p:nvSpPr>
          <p:spPr bwMode="auto">
            <a:xfrm>
              <a:off x="3469" y="2082"/>
              <a:ext cx="33" cy="43"/>
            </a:xfrm>
            <a:custGeom>
              <a:avLst/>
              <a:gdLst>
                <a:gd name="T0" fmla="*/ 33 w 33"/>
                <a:gd name="T1" fmla="*/ 40 h 43"/>
                <a:gd name="T2" fmla="*/ 30 w 33"/>
                <a:gd name="T3" fmla="*/ 37 h 43"/>
                <a:gd name="T4" fmla="*/ 29 w 33"/>
                <a:gd name="T5" fmla="*/ 39 h 43"/>
                <a:gd name="T6" fmla="*/ 29 w 33"/>
                <a:gd name="T7" fmla="*/ 43 h 43"/>
                <a:gd name="T8" fmla="*/ 24 w 33"/>
                <a:gd name="T9" fmla="*/ 41 h 43"/>
                <a:gd name="T10" fmla="*/ 19 w 33"/>
                <a:gd name="T11" fmla="*/ 37 h 43"/>
                <a:gd name="T12" fmla="*/ 21 w 33"/>
                <a:gd name="T13" fmla="*/ 26 h 43"/>
                <a:gd name="T14" fmla="*/ 21 w 33"/>
                <a:gd name="T15" fmla="*/ 25 h 43"/>
                <a:gd name="T16" fmla="*/ 19 w 33"/>
                <a:gd name="T17" fmla="*/ 24 h 43"/>
                <a:gd name="T18" fmla="*/ 14 w 33"/>
                <a:gd name="T19" fmla="*/ 22 h 43"/>
                <a:gd name="T20" fmla="*/ 10 w 33"/>
                <a:gd name="T21" fmla="*/ 21 h 43"/>
                <a:gd name="T22" fmla="*/ 6 w 33"/>
                <a:gd name="T23" fmla="*/ 22 h 43"/>
                <a:gd name="T24" fmla="*/ 0 w 33"/>
                <a:gd name="T25" fmla="*/ 22 h 43"/>
                <a:gd name="T26" fmla="*/ 11 w 33"/>
                <a:gd name="T27" fmla="*/ 10 h 43"/>
                <a:gd name="T28" fmla="*/ 10 w 33"/>
                <a:gd name="T29" fmla="*/ 2 h 43"/>
                <a:gd name="T30" fmla="*/ 10 w 33"/>
                <a:gd name="T31" fmla="*/ 0 h 43"/>
                <a:gd name="T32" fmla="*/ 7 w 3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43">
                  <a:moveTo>
                    <a:pt x="33" y="40"/>
                  </a:moveTo>
                  <a:lnTo>
                    <a:pt x="30" y="37"/>
                  </a:lnTo>
                  <a:lnTo>
                    <a:pt x="29" y="39"/>
                  </a:lnTo>
                  <a:lnTo>
                    <a:pt x="29" y="43"/>
                  </a:lnTo>
                  <a:lnTo>
                    <a:pt x="24" y="41"/>
                  </a:lnTo>
                  <a:lnTo>
                    <a:pt x="19" y="37"/>
                  </a:lnTo>
                  <a:lnTo>
                    <a:pt x="21" y="26"/>
                  </a:lnTo>
                  <a:lnTo>
                    <a:pt x="21" y="25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0" y="21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11" y="1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7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69" name="Freeform 38"/>
            <p:cNvSpPr>
              <a:spLocks/>
            </p:cNvSpPr>
            <p:nvPr/>
          </p:nvSpPr>
          <p:spPr bwMode="auto">
            <a:xfrm>
              <a:off x="3503" y="2093"/>
              <a:ext cx="240" cy="51"/>
            </a:xfrm>
            <a:custGeom>
              <a:avLst/>
              <a:gdLst>
                <a:gd name="T0" fmla="*/ 240 w 240"/>
                <a:gd name="T1" fmla="*/ 7 h 51"/>
                <a:gd name="T2" fmla="*/ 224 w 240"/>
                <a:gd name="T3" fmla="*/ 0 h 51"/>
                <a:gd name="T4" fmla="*/ 212 w 240"/>
                <a:gd name="T5" fmla="*/ 6 h 51"/>
                <a:gd name="T6" fmla="*/ 206 w 240"/>
                <a:gd name="T7" fmla="*/ 3 h 51"/>
                <a:gd name="T8" fmla="*/ 167 w 240"/>
                <a:gd name="T9" fmla="*/ 8 h 51"/>
                <a:gd name="T10" fmla="*/ 163 w 240"/>
                <a:gd name="T11" fmla="*/ 8 h 51"/>
                <a:gd name="T12" fmla="*/ 152 w 240"/>
                <a:gd name="T13" fmla="*/ 6 h 51"/>
                <a:gd name="T14" fmla="*/ 138 w 240"/>
                <a:gd name="T15" fmla="*/ 10 h 51"/>
                <a:gd name="T16" fmla="*/ 137 w 240"/>
                <a:gd name="T17" fmla="*/ 10 h 51"/>
                <a:gd name="T18" fmla="*/ 134 w 240"/>
                <a:gd name="T19" fmla="*/ 10 h 51"/>
                <a:gd name="T20" fmla="*/ 130 w 240"/>
                <a:gd name="T21" fmla="*/ 8 h 51"/>
                <a:gd name="T22" fmla="*/ 118 w 240"/>
                <a:gd name="T23" fmla="*/ 7 h 51"/>
                <a:gd name="T24" fmla="*/ 103 w 240"/>
                <a:gd name="T25" fmla="*/ 6 h 51"/>
                <a:gd name="T26" fmla="*/ 99 w 240"/>
                <a:gd name="T27" fmla="*/ 15 h 51"/>
                <a:gd name="T28" fmla="*/ 93 w 240"/>
                <a:gd name="T29" fmla="*/ 17 h 51"/>
                <a:gd name="T30" fmla="*/ 89 w 240"/>
                <a:gd name="T31" fmla="*/ 25 h 51"/>
                <a:gd name="T32" fmla="*/ 82 w 240"/>
                <a:gd name="T33" fmla="*/ 26 h 51"/>
                <a:gd name="T34" fmla="*/ 86 w 240"/>
                <a:gd name="T35" fmla="*/ 34 h 51"/>
                <a:gd name="T36" fmla="*/ 85 w 240"/>
                <a:gd name="T37" fmla="*/ 38 h 51"/>
                <a:gd name="T38" fmla="*/ 78 w 240"/>
                <a:gd name="T39" fmla="*/ 40 h 51"/>
                <a:gd name="T40" fmla="*/ 66 w 240"/>
                <a:gd name="T41" fmla="*/ 41 h 51"/>
                <a:gd name="T42" fmla="*/ 64 w 240"/>
                <a:gd name="T43" fmla="*/ 51 h 51"/>
                <a:gd name="T44" fmla="*/ 60 w 240"/>
                <a:gd name="T45" fmla="*/ 47 h 51"/>
                <a:gd name="T46" fmla="*/ 49 w 240"/>
                <a:gd name="T47" fmla="*/ 49 h 51"/>
                <a:gd name="T48" fmla="*/ 45 w 240"/>
                <a:gd name="T49" fmla="*/ 37 h 51"/>
                <a:gd name="T50" fmla="*/ 36 w 240"/>
                <a:gd name="T51" fmla="*/ 38 h 51"/>
                <a:gd name="T52" fmla="*/ 25 w 240"/>
                <a:gd name="T53" fmla="*/ 34 h 51"/>
                <a:gd name="T54" fmla="*/ 11 w 240"/>
                <a:gd name="T55" fmla="*/ 41 h 51"/>
                <a:gd name="T56" fmla="*/ 10 w 240"/>
                <a:gd name="T57" fmla="*/ 43 h 51"/>
                <a:gd name="T58" fmla="*/ 0 w 240"/>
                <a:gd name="T59" fmla="*/ 37 h 51"/>
                <a:gd name="T60" fmla="*/ 0 w 240"/>
                <a:gd name="T61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0" h="51">
                  <a:moveTo>
                    <a:pt x="240" y="7"/>
                  </a:moveTo>
                  <a:lnTo>
                    <a:pt x="224" y="0"/>
                  </a:lnTo>
                  <a:lnTo>
                    <a:pt x="212" y="6"/>
                  </a:lnTo>
                  <a:lnTo>
                    <a:pt x="206" y="3"/>
                  </a:lnTo>
                  <a:lnTo>
                    <a:pt x="167" y="8"/>
                  </a:lnTo>
                  <a:lnTo>
                    <a:pt x="163" y="8"/>
                  </a:lnTo>
                  <a:lnTo>
                    <a:pt x="152" y="6"/>
                  </a:lnTo>
                  <a:lnTo>
                    <a:pt x="138" y="10"/>
                  </a:lnTo>
                  <a:lnTo>
                    <a:pt x="137" y="10"/>
                  </a:lnTo>
                  <a:lnTo>
                    <a:pt x="134" y="10"/>
                  </a:lnTo>
                  <a:lnTo>
                    <a:pt x="130" y="8"/>
                  </a:lnTo>
                  <a:lnTo>
                    <a:pt x="118" y="7"/>
                  </a:lnTo>
                  <a:lnTo>
                    <a:pt x="103" y="6"/>
                  </a:lnTo>
                  <a:lnTo>
                    <a:pt x="99" y="15"/>
                  </a:lnTo>
                  <a:lnTo>
                    <a:pt x="93" y="17"/>
                  </a:lnTo>
                  <a:lnTo>
                    <a:pt x="89" y="25"/>
                  </a:lnTo>
                  <a:lnTo>
                    <a:pt x="82" y="26"/>
                  </a:lnTo>
                  <a:lnTo>
                    <a:pt x="86" y="34"/>
                  </a:lnTo>
                  <a:lnTo>
                    <a:pt x="85" y="38"/>
                  </a:lnTo>
                  <a:lnTo>
                    <a:pt x="78" y="40"/>
                  </a:lnTo>
                  <a:lnTo>
                    <a:pt x="66" y="41"/>
                  </a:lnTo>
                  <a:lnTo>
                    <a:pt x="64" y="51"/>
                  </a:lnTo>
                  <a:lnTo>
                    <a:pt x="60" y="47"/>
                  </a:lnTo>
                  <a:lnTo>
                    <a:pt x="49" y="49"/>
                  </a:lnTo>
                  <a:lnTo>
                    <a:pt x="45" y="37"/>
                  </a:lnTo>
                  <a:lnTo>
                    <a:pt x="36" y="38"/>
                  </a:lnTo>
                  <a:lnTo>
                    <a:pt x="25" y="34"/>
                  </a:lnTo>
                  <a:lnTo>
                    <a:pt x="11" y="41"/>
                  </a:lnTo>
                  <a:lnTo>
                    <a:pt x="10" y="43"/>
                  </a:lnTo>
                  <a:lnTo>
                    <a:pt x="0" y="37"/>
                  </a:lnTo>
                  <a:lnTo>
                    <a:pt x="0" y="33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0" name="Freeform 39"/>
            <p:cNvSpPr>
              <a:spLocks/>
            </p:cNvSpPr>
            <p:nvPr/>
          </p:nvSpPr>
          <p:spPr bwMode="auto">
            <a:xfrm>
              <a:off x="3877" y="1136"/>
              <a:ext cx="41" cy="82"/>
            </a:xfrm>
            <a:custGeom>
              <a:avLst/>
              <a:gdLst>
                <a:gd name="T0" fmla="*/ 38 w 41"/>
                <a:gd name="T1" fmla="*/ 0 h 82"/>
                <a:gd name="T2" fmla="*/ 27 w 41"/>
                <a:gd name="T3" fmla="*/ 5 h 82"/>
                <a:gd name="T4" fmla="*/ 27 w 41"/>
                <a:gd name="T5" fmla="*/ 11 h 82"/>
                <a:gd name="T6" fmla="*/ 20 w 41"/>
                <a:gd name="T7" fmla="*/ 11 h 82"/>
                <a:gd name="T8" fmla="*/ 18 w 41"/>
                <a:gd name="T9" fmla="*/ 11 h 82"/>
                <a:gd name="T10" fmla="*/ 19 w 41"/>
                <a:gd name="T11" fmla="*/ 20 h 82"/>
                <a:gd name="T12" fmla="*/ 18 w 41"/>
                <a:gd name="T13" fmla="*/ 23 h 82"/>
                <a:gd name="T14" fmla="*/ 18 w 41"/>
                <a:gd name="T15" fmla="*/ 25 h 82"/>
                <a:gd name="T16" fmla="*/ 16 w 41"/>
                <a:gd name="T17" fmla="*/ 26 h 82"/>
                <a:gd name="T18" fmla="*/ 15 w 41"/>
                <a:gd name="T19" fmla="*/ 27 h 82"/>
                <a:gd name="T20" fmla="*/ 5 w 41"/>
                <a:gd name="T21" fmla="*/ 31 h 82"/>
                <a:gd name="T22" fmla="*/ 5 w 41"/>
                <a:gd name="T23" fmla="*/ 33 h 82"/>
                <a:gd name="T24" fmla="*/ 5 w 41"/>
                <a:gd name="T25" fmla="*/ 34 h 82"/>
                <a:gd name="T26" fmla="*/ 8 w 41"/>
                <a:gd name="T27" fmla="*/ 41 h 82"/>
                <a:gd name="T28" fmla="*/ 7 w 41"/>
                <a:gd name="T29" fmla="*/ 41 h 82"/>
                <a:gd name="T30" fmla="*/ 0 w 41"/>
                <a:gd name="T31" fmla="*/ 49 h 82"/>
                <a:gd name="T32" fmla="*/ 3 w 41"/>
                <a:gd name="T33" fmla="*/ 56 h 82"/>
                <a:gd name="T34" fmla="*/ 3 w 41"/>
                <a:gd name="T35" fmla="*/ 57 h 82"/>
                <a:gd name="T36" fmla="*/ 5 w 41"/>
                <a:gd name="T37" fmla="*/ 63 h 82"/>
                <a:gd name="T38" fmla="*/ 7 w 41"/>
                <a:gd name="T39" fmla="*/ 67 h 82"/>
                <a:gd name="T40" fmla="*/ 8 w 41"/>
                <a:gd name="T41" fmla="*/ 71 h 82"/>
                <a:gd name="T42" fmla="*/ 3 w 41"/>
                <a:gd name="T43" fmla="*/ 79 h 82"/>
                <a:gd name="T44" fmla="*/ 5 w 41"/>
                <a:gd name="T45" fmla="*/ 82 h 82"/>
                <a:gd name="T46" fmla="*/ 12 w 41"/>
                <a:gd name="T47" fmla="*/ 72 h 82"/>
                <a:gd name="T48" fmla="*/ 13 w 41"/>
                <a:gd name="T49" fmla="*/ 70 h 82"/>
                <a:gd name="T50" fmla="*/ 18 w 41"/>
                <a:gd name="T51" fmla="*/ 63 h 82"/>
                <a:gd name="T52" fmla="*/ 20 w 41"/>
                <a:gd name="T53" fmla="*/ 59 h 82"/>
                <a:gd name="T54" fmla="*/ 22 w 41"/>
                <a:gd name="T55" fmla="*/ 59 h 82"/>
                <a:gd name="T56" fmla="*/ 28 w 41"/>
                <a:gd name="T57" fmla="*/ 59 h 82"/>
                <a:gd name="T58" fmla="*/ 32 w 41"/>
                <a:gd name="T59" fmla="*/ 46 h 82"/>
                <a:gd name="T60" fmla="*/ 35 w 41"/>
                <a:gd name="T61" fmla="*/ 35 h 82"/>
                <a:gd name="T62" fmla="*/ 41 w 41"/>
                <a:gd name="T63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" h="82">
                  <a:moveTo>
                    <a:pt x="38" y="0"/>
                  </a:moveTo>
                  <a:lnTo>
                    <a:pt x="27" y="5"/>
                  </a:lnTo>
                  <a:lnTo>
                    <a:pt x="27" y="11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19" y="20"/>
                  </a:lnTo>
                  <a:lnTo>
                    <a:pt x="18" y="23"/>
                  </a:lnTo>
                  <a:lnTo>
                    <a:pt x="18" y="25"/>
                  </a:lnTo>
                  <a:lnTo>
                    <a:pt x="16" y="26"/>
                  </a:lnTo>
                  <a:lnTo>
                    <a:pt x="15" y="27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0" y="49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5" y="63"/>
                  </a:lnTo>
                  <a:lnTo>
                    <a:pt x="7" y="67"/>
                  </a:lnTo>
                  <a:lnTo>
                    <a:pt x="8" y="71"/>
                  </a:lnTo>
                  <a:lnTo>
                    <a:pt x="3" y="79"/>
                  </a:lnTo>
                  <a:lnTo>
                    <a:pt x="5" y="82"/>
                  </a:lnTo>
                  <a:lnTo>
                    <a:pt x="12" y="72"/>
                  </a:lnTo>
                  <a:lnTo>
                    <a:pt x="13" y="70"/>
                  </a:lnTo>
                  <a:lnTo>
                    <a:pt x="18" y="63"/>
                  </a:lnTo>
                  <a:lnTo>
                    <a:pt x="20" y="59"/>
                  </a:lnTo>
                  <a:lnTo>
                    <a:pt x="22" y="59"/>
                  </a:lnTo>
                  <a:lnTo>
                    <a:pt x="28" y="59"/>
                  </a:lnTo>
                  <a:lnTo>
                    <a:pt x="32" y="46"/>
                  </a:lnTo>
                  <a:lnTo>
                    <a:pt x="35" y="35"/>
                  </a:lnTo>
                  <a:lnTo>
                    <a:pt x="41" y="45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1" name="Freeform 40"/>
            <p:cNvSpPr>
              <a:spLocks/>
            </p:cNvSpPr>
            <p:nvPr/>
          </p:nvSpPr>
          <p:spPr bwMode="auto">
            <a:xfrm>
              <a:off x="3971" y="1167"/>
              <a:ext cx="151" cy="47"/>
            </a:xfrm>
            <a:custGeom>
              <a:avLst/>
              <a:gdLst>
                <a:gd name="T0" fmla="*/ 151 w 151"/>
                <a:gd name="T1" fmla="*/ 19 h 47"/>
                <a:gd name="T2" fmla="*/ 150 w 151"/>
                <a:gd name="T3" fmla="*/ 14 h 47"/>
                <a:gd name="T4" fmla="*/ 147 w 151"/>
                <a:gd name="T5" fmla="*/ 10 h 47"/>
                <a:gd name="T6" fmla="*/ 140 w 151"/>
                <a:gd name="T7" fmla="*/ 0 h 47"/>
                <a:gd name="T8" fmla="*/ 118 w 151"/>
                <a:gd name="T9" fmla="*/ 3 h 47"/>
                <a:gd name="T10" fmla="*/ 107 w 151"/>
                <a:gd name="T11" fmla="*/ 4 h 47"/>
                <a:gd name="T12" fmla="*/ 101 w 151"/>
                <a:gd name="T13" fmla="*/ 4 h 47"/>
                <a:gd name="T14" fmla="*/ 97 w 151"/>
                <a:gd name="T15" fmla="*/ 4 h 47"/>
                <a:gd name="T16" fmla="*/ 94 w 151"/>
                <a:gd name="T17" fmla="*/ 4 h 47"/>
                <a:gd name="T18" fmla="*/ 86 w 151"/>
                <a:gd name="T19" fmla="*/ 10 h 47"/>
                <a:gd name="T20" fmla="*/ 84 w 151"/>
                <a:gd name="T21" fmla="*/ 10 h 47"/>
                <a:gd name="T22" fmla="*/ 75 w 151"/>
                <a:gd name="T23" fmla="*/ 15 h 47"/>
                <a:gd name="T24" fmla="*/ 63 w 151"/>
                <a:gd name="T25" fmla="*/ 17 h 47"/>
                <a:gd name="T26" fmla="*/ 60 w 151"/>
                <a:gd name="T27" fmla="*/ 17 h 47"/>
                <a:gd name="T28" fmla="*/ 28 w 151"/>
                <a:gd name="T29" fmla="*/ 14 h 47"/>
                <a:gd name="T30" fmla="*/ 23 w 151"/>
                <a:gd name="T31" fmla="*/ 22 h 47"/>
                <a:gd name="T32" fmla="*/ 15 w 151"/>
                <a:gd name="T33" fmla="*/ 30 h 47"/>
                <a:gd name="T34" fmla="*/ 13 w 151"/>
                <a:gd name="T35" fmla="*/ 30 h 47"/>
                <a:gd name="T36" fmla="*/ 4 w 151"/>
                <a:gd name="T37" fmla="*/ 32 h 47"/>
                <a:gd name="T38" fmla="*/ 1 w 151"/>
                <a:gd name="T39" fmla="*/ 33 h 47"/>
                <a:gd name="T40" fmla="*/ 0 w 151"/>
                <a:gd name="T4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47">
                  <a:moveTo>
                    <a:pt x="151" y="19"/>
                  </a:moveTo>
                  <a:lnTo>
                    <a:pt x="150" y="14"/>
                  </a:lnTo>
                  <a:lnTo>
                    <a:pt x="147" y="10"/>
                  </a:lnTo>
                  <a:lnTo>
                    <a:pt x="140" y="0"/>
                  </a:lnTo>
                  <a:lnTo>
                    <a:pt x="118" y="3"/>
                  </a:lnTo>
                  <a:lnTo>
                    <a:pt x="107" y="4"/>
                  </a:lnTo>
                  <a:lnTo>
                    <a:pt x="101" y="4"/>
                  </a:lnTo>
                  <a:lnTo>
                    <a:pt x="97" y="4"/>
                  </a:lnTo>
                  <a:lnTo>
                    <a:pt x="94" y="4"/>
                  </a:lnTo>
                  <a:lnTo>
                    <a:pt x="86" y="10"/>
                  </a:lnTo>
                  <a:lnTo>
                    <a:pt x="84" y="10"/>
                  </a:lnTo>
                  <a:lnTo>
                    <a:pt x="75" y="15"/>
                  </a:lnTo>
                  <a:lnTo>
                    <a:pt x="63" y="17"/>
                  </a:lnTo>
                  <a:lnTo>
                    <a:pt x="60" y="17"/>
                  </a:lnTo>
                  <a:lnTo>
                    <a:pt x="28" y="14"/>
                  </a:lnTo>
                  <a:lnTo>
                    <a:pt x="23" y="22"/>
                  </a:lnTo>
                  <a:lnTo>
                    <a:pt x="15" y="30"/>
                  </a:lnTo>
                  <a:lnTo>
                    <a:pt x="13" y="30"/>
                  </a:lnTo>
                  <a:lnTo>
                    <a:pt x="4" y="32"/>
                  </a:lnTo>
                  <a:lnTo>
                    <a:pt x="1" y="33"/>
                  </a:lnTo>
                  <a:lnTo>
                    <a:pt x="0" y="47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2" name="Freeform 41"/>
            <p:cNvSpPr>
              <a:spLocks/>
            </p:cNvSpPr>
            <p:nvPr/>
          </p:nvSpPr>
          <p:spPr bwMode="auto">
            <a:xfrm>
              <a:off x="3077" y="2592"/>
              <a:ext cx="57" cy="201"/>
            </a:xfrm>
            <a:custGeom>
              <a:avLst/>
              <a:gdLst>
                <a:gd name="T0" fmla="*/ 0 w 42"/>
                <a:gd name="T1" fmla="*/ 0 h 147"/>
                <a:gd name="T2" fmla="*/ 9 w 42"/>
                <a:gd name="T3" fmla="*/ 3 h 147"/>
                <a:gd name="T4" fmla="*/ 14 w 42"/>
                <a:gd name="T5" fmla="*/ 0 h 147"/>
                <a:gd name="T6" fmla="*/ 15 w 42"/>
                <a:gd name="T7" fmla="*/ 3 h 147"/>
                <a:gd name="T8" fmla="*/ 15 w 42"/>
                <a:gd name="T9" fmla="*/ 3 h 147"/>
                <a:gd name="T10" fmla="*/ 15 w 42"/>
                <a:gd name="T11" fmla="*/ 4 h 147"/>
                <a:gd name="T12" fmla="*/ 15 w 42"/>
                <a:gd name="T13" fmla="*/ 6 h 147"/>
                <a:gd name="T14" fmla="*/ 12 w 42"/>
                <a:gd name="T15" fmla="*/ 8 h 147"/>
                <a:gd name="T16" fmla="*/ 12 w 42"/>
                <a:gd name="T17" fmla="*/ 8 h 147"/>
                <a:gd name="T18" fmla="*/ 13 w 42"/>
                <a:gd name="T19" fmla="*/ 12 h 147"/>
                <a:gd name="T20" fmla="*/ 13 w 42"/>
                <a:gd name="T21" fmla="*/ 12 h 147"/>
                <a:gd name="T22" fmla="*/ 13 w 42"/>
                <a:gd name="T23" fmla="*/ 12 h 147"/>
                <a:gd name="T24" fmla="*/ 20 w 42"/>
                <a:gd name="T25" fmla="*/ 11 h 147"/>
                <a:gd name="T26" fmla="*/ 23 w 42"/>
                <a:gd name="T27" fmla="*/ 10 h 147"/>
                <a:gd name="T28" fmla="*/ 23 w 42"/>
                <a:gd name="T29" fmla="*/ 15 h 147"/>
                <a:gd name="T30" fmla="*/ 24 w 42"/>
                <a:gd name="T31" fmla="*/ 22 h 147"/>
                <a:gd name="T32" fmla="*/ 24 w 42"/>
                <a:gd name="T33" fmla="*/ 22 h 147"/>
                <a:gd name="T34" fmla="*/ 24 w 42"/>
                <a:gd name="T35" fmla="*/ 22 h 147"/>
                <a:gd name="T36" fmla="*/ 28 w 42"/>
                <a:gd name="T37" fmla="*/ 25 h 147"/>
                <a:gd name="T38" fmla="*/ 27 w 42"/>
                <a:gd name="T39" fmla="*/ 28 h 147"/>
                <a:gd name="T40" fmla="*/ 27 w 42"/>
                <a:gd name="T41" fmla="*/ 28 h 147"/>
                <a:gd name="T42" fmla="*/ 27 w 42"/>
                <a:gd name="T43" fmla="*/ 28 h 147"/>
                <a:gd name="T44" fmla="*/ 29 w 42"/>
                <a:gd name="T45" fmla="*/ 29 h 147"/>
                <a:gd name="T46" fmla="*/ 24 w 42"/>
                <a:gd name="T47" fmla="*/ 32 h 147"/>
                <a:gd name="T48" fmla="*/ 24 w 42"/>
                <a:gd name="T49" fmla="*/ 32 h 147"/>
                <a:gd name="T50" fmla="*/ 24 w 42"/>
                <a:gd name="T51" fmla="*/ 41 h 147"/>
                <a:gd name="T52" fmla="*/ 24 w 42"/>
                <a:gd name="T53" fmla="*/ 41 h 147"/>
                <a:gd name="T54" fmla="*/ 28 w 42"/>
                <a:gd name="T55" fmla="*/ 44 h 147"/>
                <a:gd name="T56" fmla="*/ 28 w 42"/>
                <a:gd name="T57" fmla="*/ 44 h 147"/>
                <a:gd name="T58" fmla="*/ 36 w 42"/>
                <a:gd name="T59" fmla="*/ 43 h 147"/>
                <a:gd name="T60" fmla="*/ 40 w 42"/>
                <a:gd name="T61" fmla="*/ 48 h 147"/>
                <a:gd name="T62" fmla="*/ 37 w 42"/>
                <a:gd name="T63" fmla="*/ 53 h 147"/>
                <a:gd name="T64" fmla="*/ 37 w 42"/>
                <a:gd name="T65" fmla="*/ 53 h 147"/>
                <a:gd name="T66" fmla="*/ 41 w 42"/>
                <a:gd name="T67" fmla="*/ 56 h 147"/>
                <a:gd name="T68" fmla="*/ 41 w 42"/>
                <a:gd name="T69" fmla="*/ 59 h 147"/>
                <a:gd name="T70" fmla="*/ 40 w 42"/>
                <a:gd name="T71" fmla="*/ 63 h 147"/>
                <a:gd name="T72" fmla="*/ 39 w 42"/>
                <a:gd name="T73" fmla="*/ 66 h 147"/>
                <a:gd name="T74" fmla="*/ 39 w 42"/>
                <a:gd name="T75" fmla="*/ 66 h 147"/>
                <a:gd name="T76" fmla="*/ 42 w 42"/>
                <a:gd name="T77" fmla="*/ 69 h 147"/>
                <a:gd name="T78" fmla="*/ 23 w 42"/>
                <a:gd name="T79" fmla="*/ 75 h 147"/>
                <a:gd name="T80" fmla="*/ 21 w 42"/>
                <a:gd name="T81" fmla="*/ 74 h 147"/>
                <a:gd name="T82" fmla="*/ 17 w 42"/>
                <a:gd name="T83" fmla="*/ 73 h 147"/>
                <a:gd name="T84" fmla="*/ 2 w 42"/>
                <a:gd name="T85" fmla="*/ 81 h 147"/>
                <a:gd name="T86" fmla="*/ 19 w 42"/>
                <a:gd name="T87" fmla="*/ 108 h 147"/>
                <a:gd name="T88" fmla="*/ 20 w 42"/>
                <a:gd name="T89" fmla="*/ 110 h 147"/>
                <a:gd name="T90" fmla="*/ 21 w 42"/>
                <a:gd name="T91" fmla="*/ 110 h 147"/>
                <a:gd name="T92" fmla="*/ 25 w 42"/>
                <a:gd name="T93" fmla="*/ 110 h 147"/>
                <a:gd name="T94" fmla="*/ 27 w 42"/>
                <a:gd name="T95" fmla="*/ 110 h 147"/>
                <a:gd name="T96" fmla="*/ 28 w 42"/>
                <a:gd name="T97" fmla="*/ 114 h 147"/>
                <a:gd name="T98" fmla="*/ 24 w 42"/>
                <a:gd name="T99" fmla="*/ 121 h 147"/>
                <a:gd name="T100" fmla="*/ 23 w 42"/>
                <a:gd name="T101" fmla="*/ 125 h 147"/>
                <a:gd name="T102" fmla="*/ 23 w 42"/>
                <a:gd name="T103" fmla="*/ 127 h 147"/>
                <a:gd name="T104" fmla="*/ 21 w 42"/>
                <a:gd name="T105" fmla="*/ 138 h 147"/>
                <a:gd name="T106" fmla="*/ 8 w 42"/>
                <a:gd name="T10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147">
                  <a:moveTo>
                    <a:pt x="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4" y="121"/>
                    <a:pt x="24" y="121"/>
                    <a:pt x="24" y="121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3" y="127"/>
                    <a:pt x="23" y="127"/>
                    <a:pt x="23" y="127"/>
                  </a:cubicBezTo>
                  <a:cubicBezTo>
                    <a:pt x="21" y="138"/>
                    <a:pt x="21" y="138"/>
                    <a:pt x="21" y="138"/>
                  </a:cubicBezTo>
                  <a:cubicBezTo>
                    <a:pt x="8" y="147"/>
                    <a:pt x="8" y="147"/>
                    <a:pt x="8" y="147"/>
                  </a:cubicBez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3" name="Freeform 42"/>
            <p:cNvSpPr>
              <a:spLocks/>
            </p:cNvSpPr>
            <p:nvPr/>
          </p:nvSpPr>
          <p:spPr bwMode="auto">
            <a:xfrm>
              <a:off x="3190" y="3522"/>
              <a:ext cx="10" cy="34"/>
            </a:xfrm>
            <a:custGeom>
              <a:avLst/>
              <a:gdLst>
                <a:gd name="T0" fmla="*/ 0 w 10"/>
                <a:gd name="T1" fmla="*/ 0 h 34"/>
                <a:gd name="T2" fmla="*/ 4 w 10"/>
                <a:gd name="T3" fmla="*/ 10 h 34"/>
                <a:gd name="T4" fmla="*/ 3 w 10"/>
                <a:gd name="T5" fmla="*/ 17 h 34"/>
                <a:gd name="T6" fmla="*/ 5 w 10"/>
                <a:gd name="T7" fmla="*/ 30 h 34"/>
                <a:gd name="T8" fmla="*/ 7 w 10"/>
                <a:gd name="T9" fmla="*/ 32 h 34"/>
                <a:gd name="T10" fmla="*/ 10 w 10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4">
                  <a:moveTo>
                    <a:pt x="0" y="0"/>
                  </a:moveTo>
                  <a:lnTo>
                    <a:pt x="4" y="10"/>
                  </a:lnTo>
                  <a:lnTo>
                    <a:pt x="3" y="17"/>
                  </a:lnTo>
                  <a:lnTo>
                    <a:pt x="5" y="30"/>
                  </a:lnTo>
                  <a:lnTo>
                    <a:pt x="7" y="32"/>
                  </a:lnTo>
                  <a:lnTo>
                    <a:pt x="10" y="34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4" name="Freeform 43"/>
            <p:cNvSpPr>
              <a:spLocks/>
            </p:cNvSpPr>
            <p:nvPr/>
          </p:nvSpPr>
          <p:spPr bwMode="auto">
            <a:xfrm>
              <a:off x="3190" y="3329"/>
              <a:ext cx="86" cy="27"/>
            </a:xfrm>
            <a:custGeom>
              <a:avLst/>
              <a:gdLst>
                <a:gd name="T0" fmla="*/ 86 w 86"/>
                <a:gd name="T1" fmla="*/ 27 h 27"/>
                <a:gd name="T2" fmla="*/ 71 w 86"/>
                <a:gd name="T3" fmla="*/ 26 h 27"/>
                <a:gd name="T4" fmla="*/ 67 w 86"/>
                <a:gd name="T5" fmla="*/ 20 h 27"/>
                <a:gd name="T6" fmla="*/ 59 w 86"/>
                <a:gd name="T7" fmla="*/ 20 h 27"/>
                <a:gd name="T8" fmla="*/ 52 w 86"/>
                <a:gd name="T9" fmla="*/ 22 h 27"/>
                <a:gd name="T10" fmla="*/ 49 w 86"/>
                <a:gd name="T11" fmla="*/ 23 h 27"/>
                <a:gd name="T12" fmla="*/ 48 w 86"/>
                <a:gd name="T13" fmla="*/ 22 h 27"/>
                <a:gd name="T14" fmla="*/ 44 w 86"/>
                <a:gd name="T15" fmla="*/ 20 h 27"/>
                <a:gd name="T16" fmla="*/ 38 w 86"/>
                <a:gd name="T17" fmla="*/ 22 h 27"/>
                <a:gd name="T18" fmla="*/ 33 w 86"/>
                <a:gd name="T19" fmla="*/ 22 h 27"/>
                <a:gd name="T20" fmla="*/ 25 w 86"/>
                <a:gd name="T21" fmla="*/ 20 h 27"/>
                <a:gd name="T22" fmla="*/ 20 w 86"/>
                <a:gd name="T23" fmla="*/ 20 h 27"/>
                <a:gd name="T24" fmla="*/ 25 w 86"/>
                <a:gd name="T25" fmla="*/ 7 h 27"/>
                <a:gd name="T26" fmla="*/ 19 w 86"/>
                <a:gd name="T27" fmla="*/ 8 h 27"/>
                <a:gd name="T28" fmla="*/ 18 w 86"/>
                <a:gd name="T29" fmla="*/ 8 h 27"/>
                <a:gd name="T30" fmla="*/ 7 w 86"/>
                <a:gd name="T31" fmla="*/ 0 h 27"/>
                <a:gd name="T32" fmla="*/ 0 w 86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27">
                  <a:moveTo>
                    <a:pt x="86" y="27"/>
                  </a:moveTo>
                  <a:lnTo>
                    <a:pt x="71" y="26"/>
                  </a:lnTo>
                  <a:lnTo>
                    <a:pt x="67" y="20"/>
                  </a:lnTo>
                  <a:lnTo>
                    <a:pt x="59" y="20"/>
                  </a:lnTo>
                  <a:lnTo>
                    <a:pt x="52" y="22"/>
                  </a:lnTo>
                  <a:lnTo>
                    <a:pt x="49" y="23"/>
                  </a:lnTo>
                  <a:lnTo>
                    <a:pt x="48" y="22"/>
                  </a:lnTo>
                  <a:lnTo>
                    <a:pt x="44" y="20"/>
                  </a:lnTo>
                  <a:lnTo>
                    <a:pt x="38" y="22"/>
                  </a:lnTo>
                  <a:lnTo>
                    <a:pt x="33" y="22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5" y="7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5" name="Freeform 44"/>
            <p:cNvSpPr>
              <a:spLocks/>
            </p:cNvSpPr>
            <p:nvPr/>
          </p:nvSpPr>
          <p:spPr bwMode="auto">
            <a:xfrm>
              <a:off x="2750" y="2858"/>
              <a:ext cx="48" cy="19"/>
            </a:xfrm>
            <a:custGeom>
              <a:avLst/>
              <a:gdLst>
                <a:gd name="T0" fmla="*/ 48 w 48"/>
                <a:gd name="T1" fmla="*/ 11 h 19"/>
                <a:gd name="T2" fmla="*/ 41 w 48"/>
                <a:gd name="T3" fmla="*/ 15 h 19"/>
                <a:gd name="T4" fmla="*/ 35 w 48"/>
                <a:gd name="T5" fmla="*/ 14 h 19"/>
                <a:gd name="T6" fmla="*/ 31 w 48"/>
                <a:gd name="T7" fmla="*/ 11 h 19"/>
                <a:gd name="T8" fmla="*/ 15 w 48"/>
                <a:gd name="T9" fmla="*/ 14 h 19"/>
                <a:gd name="T10" fmla="*/ 12 w 48"/>
                <a:gd name="T11" fmla="*/ 18 h 19"/>
                <a:gd name="T12" fmla="*/ 11 w 48"/>
                <a:gd name="T13" fmla="*/ 19 h 19"/>
                <a:gd name="T14" fmla="*/ 7 w 48"/>
                <a:gd name="T15" fmla="*/ 15 h 19"/>
                <a:gd name="T16" fmla="*/ 7 w 48"/>
                <a:gd name="T17" fmla="*/ 14 h 19"/>
                <a:gd name="T18" fmla="*/ 1 w 48"/>
                <a:gd name="T19" fmla="*/ 4 h 19"/>
                <a:gd name="T20" fmla="*/ 0 w 48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19">
                  <a:moveTo>
                    <a:pt x="48" y="11"/>
                  </a:moveTo>
                  <a:lnTo>
                    <a:pt x="41" y="15"/>
                  </a:lnTo>
                  <a:lnTo>
                    <a:pt x="35" y="14"/>
                  </a:lnTo>
                  <a:lnTo>
                    <a:pt x="31" y="11"/>
                  </a:lnTo>
                  <a:lnTo>
                    <a:pt x="15" y="14"/>
                  </a:lnTo>
                  <a:lnTo>
                    <a:pt x="12" y="18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1" y="4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6" name="Freeform 45"/>
            <p:cNvSpPr>
              <a:spLocks/>
            </p:cNvSpPr>
            <p:nvPr/>
          </p:nvSpPr>
          <p:spPr bwMode="auto">
            <a:xfrm>
              <a:off x="3010" y="2591"/>
              <a:ext cx="67" cy="22"/>
            </a:xfrm>
            <a:custGeom>
              <a:avLst/>
              <a:gdLst>
                <a:gd name="T0" fmla="*/ 67 w 67"/>
                <a:gd name="T1" fmla="*/ 0 h 22"/>
                <a:gd name="T2" fmla="*/ 53 w 67"/>
                <a:gd name="T3" fmla="*/ 11 h 22"/>
                <a:gd name="T4" fmla="*/ 49 w 67"/>
                <a:gd name="T5" fmla="*/ 14 h 22"/>
                <a:gd name="T6" fmla="*/ 46 w 67"/>
                <a:gd name="T7" fmla="*/ 15 h 22"/>
                <a:gd name="T8" fmla="*/ 30 w 67"/>
                <a:gd name="T9" fmla="*/ 14 h 22"/>
                <a:gd name="T10" fmla="*/ 29 w 67"/>
                <a:gd name="T11" fmla="*/ 18 h 22"/>
                <a:gd name="T12" fmla="*/ 27 w 67"/>
                <a:gd name="T13" fmla="*/ 8 h 22"/>
                <a:gd name="T14" fmla="*/ 22 w 67"/>
                <a:gd name="T15" fmla="*/ 14 h 22"/>
                <a:gd name="T16" fmla="*/ 21 w 67"/>
                <a:gd name="T17" fmla="*/ 16 h 22"/>
                <a:gd name="T18" fmla="*/ 19 w 67"/>
                <a:gd name="T19" fmla="*/ 16 h 22"/>
                <a:gd name="T20" fmla="*/ 16 w 67"/>
                <a:gd name="T21" fmla="*/ 14 h 22"/>
                <a:gd name="T22" fmla="*/ 15 w 67"/>
                <a:gd name="T23" fmla="*/ 15 h 22"/>
                <a:gd name="T24" fmla="*/ 8 w 67"/>
                <a:gd name="T25" fmla="*/ 19 h 22"/>
                <a:gd name="T26" fmla="*/ 7 w 67"/>
                <a:gd name="T27" fmla="*/ 16 h 22"/>
                <a:gd name="T28" fmla="*/ 0 w 67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2">
                  <a:moveTo>
                    <a:pt x="67" y="0"/>
                  </a:moveTo>
                  <a:lnTo>
                    <a:pt x="53" y="11"/>
                  </a:lnTo>
                  <a:lnTo>
                    <a:pt x="49" y="14"/>
                  </a:lnTo>
                  <a:lnTo>
                    <a:pt x="46" y="15"/>
                  </a:lnTo>
                  <a:lnTo>
                    <a:pt x="30" y="14"/>
                  </a:lnTo>
                  <a:lnTo>
                    <a:pt x="29" y="18"/>
                  </a:lnTo>
                  <a:lnTo>
                    <a:pt x="27" y="8"/>
                  </a:lnTo>
                  <a:lnTo>
                    <a:pt x="22" y="14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8" y="19"/>
                  </a:lnTo>
                  <a:lnTo>
                    <a:pt x="7" y="16"/>
                  </a:lnTo>
                  <a:lnTo>
                    <a:pt x="0" y="22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7" name="Freeform 46"/>
            <p:cNvSpPr>
              <a:spLocks/>
            </p:cNvSpPr>
            <p:nvPr/>
          </p:nvSpPr>
          <p:spPr bwMode="auto">
            <a:xfrm>
              <a:off x="3916" y="1181"/>
              <a:ext cx="13" cy="12"/>
            </a:xfrm>
            <a:custGeom>
              <a:avLst/>
              <a:gdLst>
                <a:gd name="T0" fmla="*/ 13 w 13"/>
                <a:gd name="T1" fmla="*/ 11 h 12"/>
                <a:gd name="T2" fmla="*/ 11 w 13"/>
                <a:gd name="T3" fmla="*/ 10 h 12"/>
                <a:gd name="T4" fmla="*/ 6 w 13"/>
                <a:gd name="T5" fmla="*/ 12 h 12"/>
                <a:gd name="T6" fmla="*/ 3 w 13"/>
                <a:gd name="T7" fmla="*/ 11 h 12"/>
                <a:gd name="T8" fmla="*/ 0 w 13"/>
                <a:gd name="T9" fmla="*/ 10 h 12"/>
                <a:gd name="T10" fmla="*/ 2 w 13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13" y="11"/>
                  </a:moveTo>
                  <a:lnTo>
                    <a:pt x="11" y="10"/>
                  </a:lnTo>
                  <a:lnTo>
                    <a:pt x="6" y="12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2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8" name="Line 47"/>
            <p:cNvSpPr>
              <a:spLocks noChangeShapeType="1"/>
            </p:cNvSpPr>
            <p:nvPr/>
          </p:nvSpPr>
          <p:spPr bwMode="auto">
            <a:xfrm flipH="1">
              <a:off x="5140" y="721"/>
              <a:ext cx="6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79" name="Freeform 48"/>
            <p:cNvSpPr>
              <a:spLocks/>
            </p:cNvSpPr>
            <p:nvPr/>
          </p:nvSpPr>
          <p:spPr bwMode="auto">
            <a:xfrm>
              <a:off x="5154" y="709"/>
              <a:ext cx="15" cy="15"/>
            </a:xfrm>
            <a:custGeom>
              <a:avLst/>
              <a:gdLst>
                <a:gd name="T0" fmla="*/ 0 w 15"/>
                <a:gd name="T1" fmla="*/ 15 h 15"/>
                <a:gd name="T2" fmla="*/ 2 w 15"/>
                <a:gd name="T3" fmla="*/ 8 h 15"/>
                <a:gd name="T4" fmla="*/ 8 w 15"/>
                <a:gd name="T5" fmla="*/ 0 h 15"/>
                <a:gd name="T6" fmla="*/ 15 w 15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0" y="15"/>
                  </a:moveTo>
                  <a:lnTo>
                    <a:pt x="2" y="8"/>
                  </a:lnTo>
                  <a:lnTo>
                    <a:pt x="8" y="0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0" name="Freeform 49"/>
            <p:cNvSpPr>
              <a:spLocks/>
            </p:cNvSpPr>
            <p:nvPr/>
          </p:nvSpPr>
          <p:spPr bwMode="auto">
            <a:xfrm>
              <a:off x="5177" y="716"/>
              <a:ext cx="1" cy="8"/>
            </a:xfrm>
            <a:custGeom>
              <a:avLst/>
              <a:gdLst>
                <a:gd name="T0" fmla="*/ 1 w 1"/>
                <a:gd name="T1" fmla="*/ 0 h 8"/>
                <a:gd name="T2" fmla="*/ 0 w 1"/>
                <a:gd name="T3" fmla="*/ 1 h 8"/>
                <a:gd name="T4" fmla="*/ 1 w 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8">
                  <a:moveTo>
                    <a:pt x="1" y="0"/>
                  </a:moveTo>
                  <a:lnTo>
                    <a:pt x="0" y="1"/>
                  </a:lnTo>
                  <a:lnTo>
                    <a:pt x="1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1" name="Freeform 50"/>
            <p:cNvSpPr>
              <a:spLocks/>
            </p:cNvSpPr>
            <p:nvPr/>
          </p:nvSpPr>
          <p:spPr bwMode="auto">
            <a:xfrm>
              <a:off x="5184" y="705"/>
              <a:ext cx="13" cy="19"/>
            </a:xfrm>
            <a:custGeom>
              <a:avLst/>
              <a:gdLst>
                <a:gd name="T0" fmla="*/ 1 w 13"/>
                <a:gd name="T1" fmla="*/ 19 h 19"/>
                <a:gd name="T2" fmla="*/ 0 w 13"/>
                <a:gd name="T3" fmla="*/ 15 h 19"/>
                <a:gd name="T4" fmla="*/ 1 w 13"/>
                <a:gd name="T5" fmla="*/ 12 h 19"/>
                <a:gd name="T6" fmla="*/ 1 w 13"/>
                <a:gd name="T7" fmla="*/ 11 h 19"/>
                <a:gd name="T8" fmla="*/ 6 w 13"/>
                <a:gd name="T9" fmla="*/ 0 h 19"/>
                <a:gd name="T10" fmla="*/ 13 w 13"/>
                <a:gd name="T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9">
                  <a:moveTo>
                    <a:pt x="1" y="19"/>
                  </a:moveTo>
                  <a:lnTo>
                    <a:pt x="0" y="15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6" y="0"/>
                  </a:lnTo>
                  <a:lnTo>
                    <a:pt x="13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2" name="Line 51"/>
            <p:cNvSpPr>
              <a:spLocks noChangeShapeType="1"/>
            </p:cNvSpPr>
            <p:nvPr/>
          </p:nvSpPr>
          <p:spPr bwMode="auto">
            <a:xfrm flipV="1">
              <a:off x="4572" y="724"/>
              <a:ext cx="0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3" name="Line 52"/>
            <p:cNvSpPr>
              <a:spLocks noChangeShapeType="1"/>
            </p:cNvSpPr>
            <p:nvPr/>
          </p:nvSpPr>
          <p:spPr bwMode="auto">
            <a:xfrm flipV="1">
              <a:off x="4534" y="724"/>
              <a:ext cx="1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4" name="Line 53"/>
            <p:cNvSpPr>
              <a:spLocks noChangeShapeType="1"/>
            </p:cNvSpPr>
            <p:nvPr/>
          </p:nvSpPr>
          <p:spPr bwMode="auto">
            <a:xfrm flipV="1">
              <a:off x="4532" y="727"/>
              <a:ext cx="2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5" name="Freeform 54"/>
            <p:cNvSpPr>
              <a:spLocks/>
            </p:cNvSpPr>
            <p:nvPr/>
          </p:nvSpPr>
          <p:spPr bwMode="auto">
            <a:xfrm>
              <a:off x="4482" y="724"/>
              <a:ext cx="16" cy="7"/>
            </a:xfrm>
            <a:custGeom>
              <a:avLst/>
              <a:gdLst>
                <a:gd name="T0" fmla="*/ 15 w 16"/>
                <a:gd name="T1" fmla="*/ 7 h 7"/>
                <a:gd name="T2" fmla="*/ 16 w 16"/>
                <a:gd name="T3" fmla="*/ 6 h 7"/>
                <a:gd name="T4" fmla="*/ 4 w 16"/>
                <a:gd name="T5" fmla="*/ 2 h 7"/>
                <a:gd name="T6" fmla="*/ 0 w 1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15" y="7"/>
                  </a:moveTo>
                  <a:lnTo>
                    <a:pt x="16" y="6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6" name="Freeform 55"/>
            <p:cNvSpPr>
              <a:spLocks/>
            </p:cNvSpPr>
            <p:nvPr/>
          </p:nvSpPr>
          <p:spPr bwMode="auto">
            <a:xfrm>
              <a:off x="4491" y="731"/>
              <a:ext cx="6" cy="1"/>
            </a:xfrm>
            <a:custGeom>
              <a:avLst/>
              <a:gdLst>
                <a:gd name="T0" fmla="*/ 0 w 6"/>
                <a:gd name="T1" fmla="*/ 0 h 1"/>
                <a:gd name="T2" fmla="*/ 3 w 6"/>
                <a:gd name="T3" fmla="*/ 1 h 1"/>
                <a:gd name="T4" fmla="*/ 6 w 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3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7" name="Freeform 56"/>
            <p:cNvSpPr>
              <a:spLocks/>
            </p:cNvSpPr>
            <p:nvPr/>
          </p:nvSpPr>
          <p:spPr bwMode="auto">
            <a:xfrm>
              <a:off x="4464" y="724"/>
              <a:ext cx="27" cy="10"/>
            </a:xfrm>
            <a:custGeom>
              <a:avLst/>
              <a:gdLst>
                <a:gd name="T0" fmla="*/ 6 w 27"/>
                <a:gd name="T1" fmla="*/ 0 h 10"/>
                <a:gd name="T2" fmla="*/ 6 w 27"/>
                <a:gd name="T3" fmla="*/ 3 h 10"/>
                <a:gd name="T4" fmla="*/ 0 w 27"/>
                <a:gd name="T5" fmla="*/ 7 h 10"/>
                <a:gd name="T6" fmla="*/ 4 w 27"/>
                <a:gd name="T7" fmla="*/ 10 h 10"/>
                <a:gd name="T8" fmla="*/ 16 w 27"/>
                <a:gd name="T9" fmla="*/ 6 h 10"/>
                <a:gd name="T10" fmla="*/ 27 w 27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0">
                  <a:moveTo>
                    <a:pt x="6" y="0"/>
                  </a:moveTo>
                  <a:lnTo>
                    <a:pt x="6" y="3"/>
                  </a:lnTo>
                  <a:lnTo>
                    <a:pt x="0" y="7"/>
                  </a:lnTo>
                  <a:lnTo>
                    <a:pt x="4" y="10"/>
                  </a:lnTo>
                  <a:lnTo>
                    <a:pt x="16" y="6"/>
                  </a:lnTo>
                  <a:lnTo>
                    <a:pt x="27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8" name="Freeform 57"/>
            <p:cNvSpPr>
              <a:spLocks/>
            </p:cNvSpPr>
            <p:nvPr/>
          </p:nvSpPr>
          <p:spPr bwMode="auto">
            <a:xfrm>
              <a:off x="4429" y="724"/>
              <a:ext cx="8" cy="11"/>
            </a:xfrm>
            <a:custGeom>
              <a:avLst/>
              <a:gdLst>
                <a:gd name="T0" fmla="*/ 0 w 8"/>
                <a:gd name="T1" fmla="*/ 0 h 11"/>
                <a:gd name="T2" fmla="*/ 2 w 8"/>
                <a:gd name="T3" fmla="*/ 4 h 11"/>
                <a:gd name="T4" fmla="*/ 7 w 8"/>
                <a:gd name="T5" fmla="*/ 11 h 11"/>
                <a:gd name="T6" fmla="*/ 8 w 8"/>
                <a:gd name="T7" fmla="*/ 4 h 11"/>
                <a:gd name="T8" fmla="*/ 5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lnTo>
                    <a:pt x="2" y="4"/>
                  </a:lnTo>
                  <a:lnTo>
                    <a:pt x="7" y="11"/>
                  </a:lnTo>
                  <a:lnTo>
                    <a:pt x="8" y="4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89" name="Freeform 58"/>
            <p:cNvSpPr>
              <a:spLocks/>
            </p:cNvSpPr>
            <p:nvPr/>
          </p:nvSpPr>
          <p:spPr bwMode="auto">
            <a:xfrm>
              <a:off x="4553" y="727"/>
              <a:ext cx="19" cy="9"/>
            </a:xfrm>
            <a:custGeom>
              <a:avLst/>
              <a:gdLst>
                <a:gd name="T0" fmla="*/ 4 w 19"/>
                <a:gd name="T1" fmla="*/ 9 h 9"/>
                <a:gd name="T2" fmla="*/ 0 w 19"/>
                <a:gd name="T3" fmla="*/ 7 h 9"/>
                <a:gd name="T4" fmla="*/ 9 w 19"/>
                <a:gd name="T5" fmla="*/ 1 h 9"/>
                <a:gd name="T6" fmla="*/ 19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4" y="9"/>
                  </a:moveTo>
                  <a:lnTo>
                    <a:pt x="0" y="7"/>
                  </a:lnTo>
                  <a:lnTo>
                    <a:pt x="9" y="1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0" name="Freeform 59"/>
            <p:cNvSpPr>
              <a:spLocks/>
            </p:cNvSpPr>
            <p:nvPr/>
          </p:nvSpPr>
          <p:spPr bwMode="auto">
            <a:xfrm>
              <a:off x="5141" y="730"/>
              <a:ext cx="3" cy="6"/>
            </a:xfrm>
            <a:custGeom>
              <a:avLst/>
              <a:gdLst>
                <a:gd name="T0" fmla="*/ 0 w 3"/>
                <a:gd name="T1" fmla="*/ 0 h 6"/>
                <a:gd name="T2" fmla="*/ 2 w 3"/>
                <a:gd name="T3" fmla="*/ 0 h 6"/>
                <a:gd name="T4" fmla="*/ 3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2" y="0"/>
                  </a:lnTo>
                  <a:lnTo>
                    <a:pt x="3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1" name="Freeform 60"/>
            <p:cNvSpPr>
              <a:spLocks/>
            </p:cNvSpPr>
            <p:nvPr/>
          </p:nvSpPr>
          <p:spPr bwMode="auto">
            <a:xfrm>
              <a:off x="5144" y="735"/>
              <a:ext cx="4" cy="3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2" name="Freeform 61"/>
            <p:cNvSpPr>
              <a:spLocks/>
            </p:cNvSpPr>
            <p:nvPr/>
          </p:nvSpPr>
          <p:spPr bwMode="auto">
            <a:xfrm>
              <a:off x="4500" y="724"/>
              <a:ext cx="24" cy="15"/>
            </a:xfrm>
            <a:custGeom>
              <a:avLst/>
              <a:gdLst>
                <a:gd name="T0" fmla="*/ 24 w 24"/>
                <a:gd name="T1" fmla="*/ 0 h 15"/>
                <a:gd name="T2" fmla="*/ 21 w 24"/>
                <a:gd name="T3" fmla="*/ 3 h 15"/>
                <a:gd name="T4" fmla="*/ 19 w 24"/>
                <a:gd name="T5" fmla="*/ 6 h 15"/>
                <a:gd name="T6" fmla="*/ 13 w 24"/>
                <a:gd name="T7" fmla="*/ 11 h 15"/>
                <a:gd name="T8" fmla="*/ 9 w 24"/>
                <a:gd name="T9" fmla="*/ 12 h 15"/>
                <a:gd name="T10" fmla="*/ 5 w 24"/>
                <a:gd name="T11" fmla="*/ 14 h 15"/>
                <a:gd name="T12" fmla="*/ 0 w 2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5">
                  <a:moveTo>
                    <a:pt x="24" y="0"/>
                  </a:moveTo>
                  <a:lnTo>
                    <a:pt x="21" y="3"/>
                  </a:lnTo>
                  <a:lnTo>
                    <a:pt x="19" y="6"/>
                  </a:lnTo>
                  <a:lnTo>
                    <a:pt x="13" y="11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0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3" name="Freeform 62"/>
            <p:cNvSpPr>
              <a:spLocks/>
            </p:cNvSpPr>
            <p:nvPr/>
          </p:nvSpPr>
          <p:spPr bwMode="auto">
            <a:xfrm>
              <a:off x="5178" y="724"/>
              <a:ext cx="11" cy="18"/>
            </a:xfrm>
            <a:custGeom>
              <a:avLst/>
              <a:gdLst>
                <a:gd name="T0" fmla="*/ 0 w 11"/>
                <a:gd name="T1" fmla="*/ 0 h 18"/>
                <a:gd name="T2" fmla="*/ 3 w 11"/>
                <a:gd name="T3" fmla="*/ 10 h 18"/>
                <a:gd name="T4" fmla="*/ 7 w 11"/>
                <a:gd name="T5" fmla="*/ 18 h 18"/>
                <a:gd name="T6" fmla="*/ 11 w 11"/>
                <a:gd name="T7" fmla="*/ 14 h 18"/>
                <a:gd name="T8" fmla="*/ 7 w 11"/>
                <a:gd name="T9" fmla="*/ 4 h 18"/>
                <a:gd name="T10" fmla="*/ 7 w 11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8">
                  <a:moveTo>
                    <a:pt x="0" y="0"/>
                  </a:moveTo>
                  <a:lnTo>
                    <a:pt x="3" y="10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7" y="4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4" name="Freeform 63"/>
            <p:cNvSpPr>
              <a:spLocks/>
            </p:cNvSpPr>
            <p:nvPr/>
          </p:nvSpPr>
          <p:spPr bwMode="auto">
            <a:xfrm>
              <a:off x="4498" y="730"/>
              <a:ext cx="34" cy="16"/>
            </a:xfrm>
            <a:custGeom>
              <a:avLst/>
              <a:gdLst>
                <a:gd name="T0" fmla="*/ 0 w 34"/>
                <a:gd name="T1" fmla="*/ 16 h 16"/>
                <a:gd name="T2" fmla="*/ 12 w 34"/>
                <a:gd name="T3" fmla="*/ 12 h 16"/>
                <a:gd name="T4" fmla="*/ 19 w 34"/>
                <a:gd name="T5" fmla="*/ 6 h 16"/>
                <a:gd name="T6" fmla="*/ 25 w 34"/>
                <a:gd name="T7" fmla="*/ 6 h 16"/>
                <a:gd name="T8" fmla="*/ 34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0" y="16"/>
                  </a:moveTo>
                  <a:lnTo>
                    <a:pt x="12" y="12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3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5" name="Freeform 64"/>
            <p:cNvSpPr>
              <a:spLocks/>
            </p:cNvSpPr>
            <p:nvPr/>
          </p:nvSpPr>
          <p:spPr bwMode="auto">
            <a:xfrm>
              <a:off x="4486" y="739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1 w 14"/>
                <a:gd name="T3" fmla="*/ 2 h 8"/>
                <a:gd name="T4" fmla="*/ 1 w 14"/>
                <a:gd name="T5" fmla="*/ 7 h 8"/>
                <a:gd name="T6" fmla="*/ 0 w 14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1" y="2"/>
                  </a:lnTo>
                  <a:lnTo>
                    <a:pt x="1" y="7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6" name="Freeform 65"/>
            <p:cNvSpPr>
              <a:spLocks/>
            </p:cNvSpPr>
            <p:nvPr/>
          </p:nvSpPr>
          <p:spPr bwMode="auto">
            <a:xfrm>
              <a:off x="4302" y="724"/>
              <a:ext cx="11" cy="25"/>
            </a:xfrm>
            <a:custGeom>
              <a:avLst/>
              <a:gdLst>
                <a:gd name="T0" fmla="*/ 0 w 11"/>
                <a:gd name="T1" fmla="*/ 25 h 25"/>
                <a:gd name="T2" fmla="*/ 0 w 11"/>
                <a:gd name="T3" fmla="*/ 15 h 25"/>
                <a:gd name="T4" fmla="*/ 10 w 11"/>
                <a:gd name="T5" fmla="*/ 7 h 25"/>
                <a:gd name="T6" fmla="*/ 11 w 11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5">
                  <a:moveTo>
                    <a:pt x="0" y="25"/>
                  </a:moveTo>
                  <a:lnTo>
                    <a:pt x="0" y="15"/>
                  </a:lnTo>
                  <a:lnTo>
                    <a:pt x="10" y="7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7" name="Freeform 66"/>
            <p:cNvSpPr>
              <a:spLocks/>
            </p:cNvSpPr>
            <p:nvPr/>
          </p:nvSpPr>
          <p:spPr bwMode="auto">
            <a:xfrm>
              <a:off x="4479" y="746"/>
              <a:ext cx="19" cy="12"/>
            </a:xfrm>
            <a:custGeom>
              <a:avLst/>
              <a:gdLst>
                <a:gd name="T0" fmla="*/ 7 w 19"/>
                <a:gd name="T1" fmla="*/ 1 h 12"/>
                <a:gd name="T2" fmla="*/ 0 w 19"/>
                <a:gd name="T3" fmla="*/ 7 h 12"/>
                <a:gd name="T4" fmla="*/ 0 w 19"/>
                <a:gd name="T5" fmla="*/ 12 h 12"/>
                <a:gd name="T6" fmla="*/ 10 w 19"/>
                <a:gd name="T7" fmla="*/ 3 h 12"/>
                <a:gd name="T8" fmla="*/ 19 w 1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7" y="1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10" y="3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8" name="Freeform 67"/>
            <p:cNvSpPr>
              <a:spLocks/>
            </p:cNvSpPr>
            <p:nvPr/>
          </p:nvSpPr>
          <p:spPr bwMode="auto">
            <a:xfrm>
              <a:off x="4570" y="757"/>
              <a:ext cx="10" cy="3"/>
            </a:xfrm>
            <a:custGeom>
              <a:avLst/>
              <a:gdLst>
                <a:gd name="T0" fmla="*/ 0 w 10"/>
                <a:gd name="T1" fmla="*/ 0 h 3"/>
                <a:gd name="T2" fmla="*/ 9 w 10"/>
                <a:gd name="T3" fmla="*/ 3 h 3"/>
                <a:gd name="T4" fmla="*/ 10 w 10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lnTo>
                    <a:pt x="9" y="3"/>
                  </a:lnTo>
                  <a:lnTo>
                    <a:pt x="1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99" name="Freeform 68"/>
            <p:cNvSpPr>
              <a:spLocks/>
            </p:cNvSpPr>
            <p:nvPr/>
          </p:nvSpPr>
          <p:spPr bwMode="auto">
            <a:xfrm>
              <a:off x="4557" y="736"/>
              <a:ext cx="31" cy="24"/>
            </a:xfrm>
            <a:custGeom>
              <a:avLst/>
              <a:gdLst>
                <a:gd name="T0" fmla="*/ 23 w 31"/>
                <a:gd name="T1" fmla="*/ 24 h 24"/>
                <a:gd name="T2" fmla="*/ 26 w 31"/>
                <a:gd name="T3" fmla="*/ 24 h 24"/>
                <a:gd name="T4" fmla="*/ 31 w 31"/>
                <a:gd name="T5" fmla="*/ 13 h 24"/>
                <a:gd name="T6" fmla="*/ 30 w 31"/>
                <a:gd name="T7" fmla="*/ 7 h 24"/>
                <a:gd name="T8" fmla="*/ 18 w 31"/>
                <a:gd name="T9" fmla="*/ 11 h 24"/>
                <a:gd name="T10" fmla="*/ 16 w 31"/>
                <a:gd name="T11" fmla="*/ 10 h 24"/>
                <a:gd name="T12" fmla="*/ 3 w 31"/>
                <a:gd name="T13" fmla="*/ 5 h 24"/>
                <a:gd name="T14" fmla="*/ 0 w 3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4">
                  <a:moveTo>
                    <a:pt x="23" y="24"/>
                  </a:moveTo>
                  <a:lnTo>
                    <a:pt x="26" y="24"/>
                  </a:lnTo>
                  <a:lnTo>
                    <a:pt x="31" y="13"/>
                  </a:lnTo>
                  <a:lnTo>
                    <a:pt x="30" y="7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0" name="Freeform 69"/>
            <p:cNvSpPr>
              <a:spLocks/>
            </p:cNvSpPr>
            <p:nvPr/>
          </p:nvSpPr>
          <p:spPr bwMode="auto">
            <a:xfrm>
              <a:off x="4235" y="724"/>
              <a:ext cx="38" cy="37"/>
            </a:xfrm>
            <a:custGeom>
              <a:avLst/>
              <a:gdLst>
                <a:gd name="T0" fmla="*/ 0 w 38"/>
                <a:gd name="T1" fmla="*/ 0 h 37"/>
                <a:gd name="T2" fmla="*/ 0 w 38"/>
                <a:gd name="T3" fmla="*/ 3 h 37"/>
                <a:gd name="T4" fmla="*/ 8 w 38"/>
                <a:gd name="T5" fmla="*/ 11 h 37"/>
                <a:gd name="T6" fmla="*/ 10 w 38"/>
                <a:gd name="T7" fmla="*/ 21 h 37"/>
                <a:gd name="T8" fmla="*/ 14 w 38"/>
                <a:gd name="T9" fmla="*/ 22 h 37"/>
                <a:gd name="T10" fmla="*/ 17 w 38"/>
                <a:gd name="T11" fmla="*/ 12 h 37"/>
                <a:gd name="T12" fmla="*/ 22 w 38"/>
                <a:gd name="T13" fmla="*/ 14 h 37"/>
                <a:gd name="T14" fmla="*/ 22 w 38"/>
                <a:gd name="T15" fmla="*/ 22 h 37"/>
                <a:gd name="T16" fmla="*/ 38 w 38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0" y="3"/>
                  </a:lnTo>
                  <a:lnTo>
                    <a:pt x="8" y="11"/>
                  </a:lnTo>
                  <a:lnTo>
                    <a:pt x="10" y="21"/>
                  </a:lnTo>
                  <a:lnTo>
                    <a:pt x="14" y="22"/>
                  </a:lnTo>
                  <a:lnTo>
                    <a:pt x="17" y="12"/>
                  </a:lnTo>
                  <a:lnTo>
                    <a:pt x="22" y="14"/>
                  </a:lnTo>
                  <a:lnTo>
                    <a:pt x="22" y="22"/>
                  </a:lnTo>
                  <a:lnTo>
                    <a:pt x="38" y="3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1" name="Freeform 70"/>
            <p:cNvSpPr>
              <a:spLocks/>
            </p:cNvSpPr>
            <p:nvPr/>
          </p:nvSpPr>
          <p:spPr bwMode="auto">
            <a:xfrm>
              <a:off x="4178" y="724"/>
              <a:ext cx="24" cy="41"/>
            </a:xfrm>
            <a:custGeom>
              <a:avLst/>
              <a:gdLst>
                <a:gd name="T0" fmla="*/ 16 w 24"/>
                <a:gd name="T1" fmla="*/ 0 h 41"/>
                <a:gd name="T2" fmla="*/ 8 w 24"/>
                <a:gd name="T3" fmla="*/ 7 h 41"/>
                <a:gd name="T4" fmla="*/ 8 w 24"/>
                <a:gd name="T5" fmla="*/ 18 h 41"/>
                <a:gd name="T6" fmla="*/ 0 w 24"/>
                <a:gd name="T7" fmla="*/ 27 h 41"/>
                <a:gd name="T8" fmla="*/ 14 w 24"/>
                <a:gd name="T9" fmla="*/ 41 h 41"/>
                <a:gd name="T10" fmla="*/ 24 w 24"/>
                <a:gd name="T11" fmla="*/ 17 h 41"/>
                <a:gd name="T12" fmla="*/ 18 w 24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1">
                  <a:moveTo>
                    <a:pt x="16" y="0"/>
                  </a:moveTo>
                  <a:lnTo>
                    <a:pt x="8" y="7"/>
                  </a:lnTo>
                  <a:lnTo>
                    <a:pt x="8" y="18"/>
                  </a:lnTo>
                  <a:lnTo>
                    <a:pt x="0" y="27"/>
                  </a:lnTo>
                  <a:lnTo>
                    <a:pt x="14" y="41"/>
                  </a:lnTo>
                  <a:lnTo>
                    <a:pt x="24" y="17"/>
                  </a:lnTo>
                  <a:lnTo>
                    <a:pt x="1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2" name="Freeform 71"/>
            <p:cNvSpPr>
              <a:spLocks/>
            </p:cNvSpPr>
            <p:nvPr/>
          </p:nvSpPr>
          <p:spPr bwMode="auto">
            <a:xfrm>
              <a:off x="4211" y="747"/>
              <a:ext cx="19" cy="18"/>
            </a:xfrm>
            <a:custGeom>
              <a:avLst/>
              <a:gdLst>
                <a:gd name="T0" fmla="*/ 19 w 19"/>
                <a:gd name="T1" fmla="*/ 18 h 18"/>
                <a:gd name="T2" fmla="*/ 19 w 19"/>
                <a:gd name="T3" fmla="*/ 9 h 18"/>
                <a:gd name="T4" fmla="*/ 4 w 19"/>
                <a:gd name="T5" fmla="*/ 0 h 18"/>
                <a:gd name="T6" fmla="*/ 0 w 19"/>
                <a:gd name="T7" fmla="*/ 13 h 18"/>
                <a:gd name="T8" fmla="*/ 19 w 1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18"/>
                  </a:moveTo>
                  <a:lnTo>
                    <a:pt x="19" y="9"/>
                  </a:lnTo>
                  <a:lnTo>
                    <a:pt x="4" y="0"/>
                  </a:lnTo>
                  <a:lnTo>
                    <a:pt x="0" y="13"/>
                  </a:lnTo>
                  <a:lnTo>
                    <a:pt x="19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3" name="Freeform 72"/>
            <p:cNvSpPr>
              <a:spLocks/>
            </p:cNvSpPr>
            <p:nvPr/>
          </p:nvSpPr>
          <p:spPr bwMode="auto">
            <a:xfrm>
              <a:off x="4377" y="724"/>
              <a:ext cx="78" cy="44"/>
            </a:xfrm>
            <a:custGeom>
              <a:avLst/>
              <a:gdLst>
                <a:gd name="T0" fmla="*/ 78 w 78"/>
                <a:gd name="T1" fmla="*/ 37 h 44"/>
                <a:gd name="T2" fmla="*/ 71 w 78"/>
                <a:gd name="T3" fmla="*/ 38 h 44"/>
                <a:gd name="T4" fmla="*/ 61 w 78"/>
                <a:gd name="T5" fmla="*/ 44 h 44"/>
                <a:gd name="T6" fmla="*/ 56 w 78"/>
                <a:gd name="T7" fmla="*/ 36 h 44"/>
                <a:gd name="T8" fmla="*/ 65 w 78"/>
                <a:gd name="T9" fmla="*/ 29 h 44"/>
                <a:gd name="T10" fmla="*/ 74 w 78"/>
                <a:gd name="T11" fmla="*/ 25 h 44"/>
                <a:gd name="T12" fmla="*/ 78 w 78"/>
                <a:gd name="T13" fmla="*/ 17 h 44"/>
                <a:gd name="T14" fmla="*/ 78 w 78"/>
                <a:gd name="T15" fmla="*/ 11 h 44"/>
                <a:gd name="T16" fmla="*/ 67 w 78"/>
                <a:gd name="T17" fmla="*/ 23 h 44"/>
                <a:gd name="T18" fmla="*/ 56 w 78"/>
                <a:gd name="T19" fmla="*/ 23 h 44"/>
                <a:gd name="T20" fmla="*/ 48 w 78"/>
                <a:gd name="T21" fmla="*/ 34 h 44"/>
                <a:gd name="T22" fmla="*/ 38 w 78"/>
                <a:gd name="T23" fmla="*/ 26 h 44"/>
                <a:gd name="T24" fmla="*/ 34 w 78"/>
                <a:gd name="T25" fmla="*/ 19 h 44"/>
                <a:gd name="T26" fmla="*/ 31 w 78"/>
                <a:gd name="T27" fmla="*/ 26 h 44"/>
                <a:gd name="T28" fmla="*/ 23 w 78"/>
                <a:gd name="T29" fmla="*/ 23 h 44"/>
                <a:gd name="T30" fmla="*/ 19 w 78"/>
                <a:gd name="T31" fmla="*/ 12 h 44"/>
                <a:gd name="T32" fmla="*/ 24 w 78"/>
                <a:gd name="T33" fmla="*/ 6 h 44"/>
                <a:gd name="T34" fmla="*/ 22 w 78"/>
                <a:gd name="T35" fmla="*/ 3 h 44"/>
                <a:gd name="T36" fmla="*/ 8 w 78"/>
                <a:gd name="T37" fmla="*/ 8 h 44"/>
                <a:gd name="T38" fmla="*/ 3 w 78"/>
                <a:gd name="T39" fmla="*/ 3 h 44"/>
                <a:gd name="T40" fmla="*/ 0 w 78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44">
                  <a:moveTo>
                    <a:pt x="78" y="37"/>
                  </a:moveTo>
                  <a:lnTo>
                    <a:pt x="71" y="38"/>
                  </a:lnTo>
                  <a:lnTo>
                    <a:pt x="61" y="44"/>
                  </a:lnTo>
                  <a:lnTo>
                    <a:pt x="56" y="36"/>
                  </a:lnTo>
                  <a:lnTo>
                    <a:pt x="65" y="29"/>
                  </a:lnTo>
                  <a:lnTo>
                    <a:pt x="74" y="25"/>
                  </a:lnTo>
                  <a:lnTo>
                    <a:pt x="78" y="17"/>
                  </a:lnTo>
                  <a:lnTo>
                    <a:pt x="78" y="11"/>
                  </a:lnTo>
                  <a:lnTo>
                    <a:pt x="67" y="23"/>
                  </a:lnTo>
                  <a:lnTo>
                    <a:pt x="56" y="23"/>
                  </a:lnTo>
                  <a:lnTo>
                    <a:pt x="48" y="34"/>
                  </a:lnTo>
                  <a:lnTo>
                    <a:pt x="38" y="26"/>
                  </a:lnTo>
                  <a:lnTo>
                    <a:pt x="34" y="19"/>
                  </a:lnTo>
                  <a:lnTo>
                    <a:pt x="31" y="26"/>
                  </a:lnTo>
                  <a:lnTo>
                    <a:pt x="23" y="23"/>
                  </a:lnTo>
                  <a:lnTo>
                    <a:pt x="19" y="12"/>
                  </a:lnTo>
                  <a:lnTo>
                    <a:pt x="24" y="6"/>
                  </a:lnTo>
                  <a:lnTo>
                    <a:pt x="22" y="3"/>
                  </a:lnTo>
                  <a:lnTo>
                    <a:pt x="8" y="8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4" name="Freeform 73"/>
            <p:cNvSpPr>
              <a:spLocks/>
            </p:cNvSpPr>
            <p:nvPr/>
          </p:nvSpPr>
          <p:spPr bwMode="auto">
            <a:xfrm>
              <a:off x="4453" y="760"/>
              <a:ext cx="7" cy="9"/>
            </a:xfrm>
            <a:custGeom>
              <a:avLst/>
              <a:gdLst>
                <a:gd name="T0" fmla="*/ 3 w 7"/>
                <a:gd name="T1" fmla="*/ 9 h 9"/>
                <a:gd name="T2" fmla="*/ 0 w 7"/>
                <a:gd name="T3" fmla="*/ 5 h 9"/>
                <a:gd name="T4" fmla="*/ 2 w 7"/>
                <a:gd name="T5" fmla="*/ 4 h 9"/>
                <a:gd name="T6" fmla="*/ 7 w 7"/>
                <a:gd name="T7" fmla="*/ 0 h 9"/>
                <a:gd name="T8" fmla="*/ 2 w 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0" y="5"/>
                  </a:lnTo>
                  <a:lnTo>
                    <a:pt x="2" y="4"/>
                  </a:lnTo>
                  <a:lnTo>
                    <a:pt x="7" y="0"/>
                  </a:lnTo>
                  <a:lnTo>
                    <a:pt x="2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5" name="Freeform 74"/>
            <p:cNvSpPr>
              <a:spLocks/>
            </p:cNvSpPr>
            <p:nvPr/>
          </p:nvSpPr>
          <p:spPr bwMode="auto">
            <a:xfrm>
              <a:off x="4327" y="724"/>
              <a:ext cx="10" cy="47"/>
            </a:xfrm>
            <a:custGeom>
              <a:avLst/>
              <a:gdLst>
                <a:gd name="T0" fmla="*/ 5 w 10"/>
                <a:gd name="T1" fmla="*/ 0 h 47"/>
                <a:gd name="T2" fmla="*/ 10 w 10"/>
                <a:gd name="T3" fmla="*/ 4 h 47"/>
                <a:gd name="T4" fmla="*/ 5 w 10"/>
                <a:gd name="T5" fmla="*/ 29 h 47"/>
                <a:gd name="T6" fmla="*/ 9 w 10"/>
                <a:gd name="T7" fmla="*/ 41 h 47"/>
                <a:gd name="T8" fmla="*/ 0 w 1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7">
                  <a:moveTo>
                    <a:pt x="5" y="0"/>
                  </a:moveTo>
                  <a:lnTo>
                    <a:pt x="10" y="4"/>
                  </a:lnTo>
                  <a:lnTo>
                    <a:pt x="5" y="29"/>
                  </a:lnTo>
                  <a:lnTo>
                    <a:pt x="9" y="41"/>
                  </a:lnTo>
                  <a:lnTo>
                    <a:pt x="0" y="4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6" name="Freeform 75"/>
            <p:cNvSpPr>
              <a:spLocks/>
            </p:cNvSpPr>
            <p:nvPr/>
          </p:nvSpPr>
          <p:spPr bwMode="auto">
            <a:xfrm>
              <a:off x="4222" y="724"/>
              <a:ext cx="31" cy="49"/>
            </a:xfrm>
            <a:custGeom>
              <a:avLst/>
              <a:gdLst>
                <a:gd name="T0" fmla="*/ 31 w 31"/>
                <a:gd name="T1" fmla="*/ 49 h 49"/>
                <a:gd name="T2" fmla="*/ 24 w 31"/>
                <a:gd name="T3" fmla="*/ 49 h 49"/>
                <a:gd name="T4" fmla="*/ 10 w 31"/>
                <a:gd name="T5" fmla="*/ 17 h 49"/>
                <a:gd name="T6" fmla="*/ 0 w 31"/>
                <a:gd name="T7" fmla="*/ 10 h 49"/>
                <a:gd name="T8" fmla="*/ 1 w 31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9">
                  <a:moveTo>
                    <a:pt x="31" y="49"/>
                  </a:moveTo>
                  <a:lnTo>
                    <a:pt x="24" y="49"/>
                  </a:lnTo>
                  <a:lnTo>
                    <a:pt x="10" y="17"/>
                  </a:lnTo>
                  <a:lnTo>
                    <a:pt x="0" y="10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7" name="Freeform 76"/>
            <p:cNvSpPr>
              <a:spLocks/>
            </p:cNvSpPr>
            <p:nvPr/>
          </p:nvSpPr>
          <p:spPr bwMode="auto">
            <a:xfrm>
              <a:off x="4644" y="442"/>
              <a:ext cx="15" cy="23"/>
            </a:xfrm>
            <a:custGeom>
              <a:avLst/>
              <a:gdLst>
                <a:gd name="T0" fmla="*/ 14 w 15"/>
                <a:gd name="T1" fmla="*/ 23 h 23"/>
                <a:gd name="T2" fmla="*/ 15 w 15"/>
                <a:gd name="T3" fmla="*/ 4 h 23"/>
                <a:gd name="T4" fmla="*/ 7 w 15"/>
                <a:gd name="T5" fmla="*/ 0 h 23"/>
                <a:gd name="T6" fmla="*/ 0 w 15"/>
                <a:gd name="T7" fmla="*/ 16 h 23"/>
                <a:gd name="T8" fmla="*/ 14 w 15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3">
                  <a:moveTo>
                    <a:pt x="14" y="23"/>
                  </a:moveTo>
                  <a:lnTo>
                    <a:pt x="15" y="4"/>
                  </a:lnTo>
                  <a:lnTo>
                    <a:pt x="7" y="0"/>
                  </a:lnTo>
                  <a:lnTo>
                    <a:pt x="0" y="16"/>
                  </a:lnTo>
                  <a:lnTo>
                    <a:pt x="14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8" name="Freeform 77"/>
            <p:cNvSpPr>
              <a:spLocks/>
            </p:cNvSpPr>
            <p:nvPr/>
          </p:nvSpPr>
          <p:spPr bwMode="auto">
            <a:xfrm>
              <a:off x="4697" y="413"/>
              <a:ext cx="79" cy="66"/>
            </a:xfrm>
            <a:custGeom>
              <a:avLst/>
              <a:gdLst>
                <a:gd name="T0" fmla="*/ 32 w 79"/>
                <a:gd name="T1" fmla="*/ 66 h 66"/>
                <a:gd name="T2" fmla="*/ 15 w 79"/>
                <a:gd name="T3" fmla="*/ 52 h 66"/>
                <a:gd name="T4" fmla="*/ 25 w 79"/>
                <a:gd name="T5" fmla="*/ 44 h 66"/>
                <a:gd name="T6" fmla="*/ 22 w 79"/>
                <a:gd name="T7" fmla="*/ 41 h 66"/>
                <a:gd name="T8" fmla="*/ 3 w 79"/>
                <a:gd name="T9" fmla="*/ 48 h 66"/>
                <a:gd name="T10" fmla="*/ 3 w 79"/>
                <a:gd name="T11" fmla="*/ 47 h 66"/>
                <a:gd name="T12" fmla="*/ 0 w 79"/>
                <a:gd name="T13" fmla="*/ 29 h 66"/>
                <a:gd name="T14" fmla="*/ 25 w 79"/>
                <a:gd name="T15" fmla="*/ 23 h 66"/>
                <a:gd name="T16" fmla="*/ 34 w 79"/>
                <a:gd name="T17" fmla="*/ 29 h 66"/>
                <a:gd name="T18" fmla="*/ 37 w 79"/>
                <a:gd name="T19" fmla="*/ 22 h 66"/>
                <a:gd name="T20" fmla="*/ 18 w 79"/>
                <a:gd name="T21" fmla="*/ 8 h 66"/>
                <a:gd name="T22" fmla="*/ 22 w 79"/>
                <a:gd name="T23" fmla="*/ 3 h 66"/>
                <a:gd name="T24" fmla="*/ 41 w 79"/>
                <a:gd name="T25" fmla="*/ 0 h 66"/>
                <a:gd name="T26" fmla="*/ 41 w 79"/>
                <a:gd name="T27" fmla="*/ 14 h 66"/>
                <a:gd name="T28" fmla="*/ 57 w 79"/>
                <a:gd name="T29" fmla="*/ 10 h 66"/>
                <a:gd name="T30" fmla="*/ 63 w 79"/>
                <a:gd name="T31" fmla="*/ 14 h 66"/>
                <a:gd name="T32" fmla="*/ 52 w 79"/>
                <a:gd name="T33" fmla="*/ 26 h 66"/>
                <a:gd name="T34" fmla="*/ 64 w 79"/>
                <a:gd name="T35" fmla="*/ 38 h 66"/>
                <a:gd name="T36" fmla="*/ 71 w 79"/>
                <a:gd name="T37" fmla="*/ 33 h 66"/>
                <a:gd name="T38" fmla="*/ 74 w 79"/>
                <a:gd name="T39" fmla="*/ 26 h 66"/>
                <a:gd name="T40" fmla="*/ 79 w 79"/>
                <a:gd name="T41" fmla="*/ 25 h 66"/>
                <a:gd name="T42" fmla="*/ 79 w 79"/>
                <a:gd name="T43" fmla="*/ 37 h 66"/>
                <a:gd name="T44" fmla="*/ 64 w 79"/>
                <a:gd name="T45" fmla="*/ 52 h 66"/>
                <a:gd name="T46" fmla="*/ 63 w 79"/>
                <a:gd name="T47" fmla="*/ 52 h 66"/>
                <a:gd name="T48" fmla="*/ 42 w 79"/>
                <a:gd name="T49" fmla="*/ 51 h 66"/>
                <a:gd name="T50" fmla="*/ 42 w 79"/>
                <a:gd name="T51" fmla="*/ 56 h 66"/>
                <a:gd name="T52" fmla="*/ 42 w 79"/>
                <a:gd name="T53" fmla="*/ 59 h 66"/>
                <a:gd name="T54" fmla="*/ 32 w 79"/>
                <a:gd name="T5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66">
                  <a:moveTo>
                    <a:pt x="32" y="66"/>
                  </a:moveTo>
                  <a:lnTo>
                    <a:pt x="15" y="52"/>
                  </a:lnTo>
                  <a:lnTo>
                    <a:pt x="25" y="44"/>
                  </a:lnTo>
                  <a:lnTo>
                    <a:pt x="22" y="41"/>
                  </a:lnTo>
                  <a:lnTo>
                    <a:pt x="3" y="48"/>
                  </a:lnTo>
                  <a:lnTo>
                    <a:pt x="3" y="47"/>
                  </a:lnTo>
                  <a:lnTo>
                    <a:pt x="0" y="29"/>
                  </a:lnTo>
                  <a:lnTo>
                    <a:pt x="25" y="23"/>
                  </a:lnTo>
                  <a:lnTo>
                    <a:pt x="34" y="29"/>
                  </a:lnTo>
                  <a:lnTo>
                    <a:pt x="37" y="22"/>
                  </a:lnTo>
                  <a:lnTo>
                    <a:pt x="18" y="8"/>
                  </a:lnTo>
                  <a:lnTo>
                    <a:pt x="22" y="3"/>
                  </a:lnTo>
                  <a:lnTo>
                    <a:pt x="41" y="0"/>
                  </a:lnTo>
                  <a:lnTo>
                    <a:pt x="41" y="14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52" y="26"/>
                  </a:lnTo>
                  <a:lnTo>
                    <a:pt x="64" y="38"/>
                  </a:lnTo>
                  <a:lnTo>
                    <a:pt x="71" y="33"/>
                  </a:lnTo>
                  <a:lnTo>
                    <a:pt x="74" y="26"/>
                  </a:lnTo>
                  <a:lnTo>
                    <a:pt x="79" y="25"/>
                  </a:lnTo>
                  <a:lnTo>
                    <a:pt x="79" y="37"/>
                  </a:lnTo>
                  <a:lnTo>
                    <a:pt x="64" y="52"/>
                  </a:lnTo>
                  <a:lnTo>
                    <a:pt x="63" y="52"/>
                  </a:lnTo>
                  <a:lnTo>
                    <a:pt x="42" y="51"/>
                  </a:lnTo>
                  <a:lnTo>
                    <a:pt x="42" y="56"/>
                  </a:lnTo>
                  <a:lnTo>
                    <a:pt x="42" y="59"/>
                  </a:lnTo>
                  <a:lnTo>
                    <a:pt x="32" y="6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09" name="Freeform 78"/>
            <p:cNvSpPr>
              <a:spLocks/>
            </p:cNvSpPr>
            <p:nvPr/>
          </p:nvSpPr>
          <p:spPr bwMode="auto">
            <a:xfrm>
              <a:off x="4998" y="442"/>
              <a:ext cx="9" cy="48"/>
            </a:xfrm>
            <a:custGeom>
              <a:avLst/>
              <a:gdLst>
                <a:gd name="T0" fmla="*/ 7 w 9"/>
                <a:gd name="T1" fmla="*/ 48 h 48"/>
                <a:gd name="T2" fmla="*/ 2 w 9"/>
                <a:gd name="T3" fmla="*/ 42 h 48"/>
                <a:gd name="T4" fmla="*/ 0 w 9"/>
                <a:gd name="T5" fmla="*/ 33 h 48"/>
                <a:gd name="T6" fmla="*/ 4 w 9"/>
                <a:gd name="T7" fmla="*/ 18 h 48"/>
                <a:gd name="T8" fmla="*/ 9 w 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8">
                  <a:moveTo>
                    <a:pt x="7" y="48"/>
                  </a:moveTo>
                  <a:lnTo>
                    <a:pt x="2" y="42"/>
                  </a:lnTo>
                  <a:lnTo>
                    <a:pt x="0" y="33"/>
                  </a:lnTo>
                  <a:lnTo>
                    <a:pt x="4" y="18"/>
                  </a:lnTo>
                  <a:lnTo>
                    <a:pt x="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0" name="Freeform 79"/>
            <p:cNvSpPr>
              <a:spLocks/>
            </p:cNvSpPr>
            <p:nvPr/>
          </p:nvSpPr>
          <p:spPr bwMode="auto">
            <a:xfrm>
              <a:off x="5004" y="490"/>
              <a:ext cx="1" cy="1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1" name="Freeform 80"/>
            <p:cNvSpPr>
              <a:spLocks/>
            </p:cNvSpPr>
            <p:nvPr/>
          </p:nvSpPr>
          <p:spPr bwMode="auto">
            <a:xfrm>
              <a:off x="4581" y="476"/>
              <a:ext cx="32" cy="31"/>
            </a:xfrm>
            <a:custGeom>
              <a:avLst/>
              <a:gdLst>
                <a:gd name="T0" fmla="*/ 18 w 32"/>
                <a:gd name="T1" fmla="*/ 31 h 31"/>
                <a:gd name="T2" fmla="*/ 3 w 32"/>
                <a:gd name="T3" fmla="*/ 23 h 31"/>
                <a:gd name="T4" fmla="*/ 9 w 32"/>
                <a:gd name="T5" fmla="*/ 16 h 31"/>
                <a:gd name="T6" fmla="*/ 0 w 32"/>
                <a:gd name="T7" fmla="*/ 10 h 31"/>
                <a:gd name="T8" fmla="*/ 6 w 32"/>
                <a:gd name="T9" fmla="*/ 1 h 31"/>
                <a:gd name="T10" fmla="*/ 14 w 32"/>
                <a:gd name="T11" fmla="*/ 0 h 31"/>
                <a:gd name="T12" fmla="*/ 25 w 32"/>
                <a:gd name="T13" fmla="*/ 5 h 31"/>
                <a:gd name="T14" fmla="*/ 17 w 32"/>
                <a:gd name="T15" fmla="*/ 11 h 31"/>
                <a:gd name="T16" fmla="*/ 17 w 32"/>
                <a:gd name="T17" fmla="*/ 16 h 31"/>
                <a:gd name="T18" fmla="*/ 29 w 32"/>
                <a:gd name="T19" fmla="*/ 14 h 31"/>
                <a:gd name="T20" fmla="*/ 32 w 32"/>
                <a:gd name="T21" fmla="*/ 20 h 31"/>
                <a:gd name="T22" fmla="*/ 22 w 32"/>
                <a:gd name="T23" fmla="*/ 25 h 31"/>
                <a:gd name="T24" fmla="*/ 18 w 32"/>
                <a:gd name="T2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1">
                  <a:moveTo>
                    <a:pt x="18" y="31"/>
                  </a:moveTo>
                  <a:lnTo>
                    <a:pt x="3" y="23"/>
                  </a:lnTo>
                  <a:lnTo>
                    <a:pt x="9" y="16"/>
                  </a:lnTo>
                  <a:lnTo>
                    <a:pt x="0" y="10"/>
                  </a:lnTo>
                  <a:lnTo>
                    <a:pt x="6" y="1"/>
                  </a:lnTo>
                  <a:lnTo>
                    <a:pt x="14" y="0"/>
                  </a:lnTo>
                  <a:lnTo>
                    <a:pt x="25" y="5"/>
                  </a:lnTo>
                  <a:lnTo>
                    <a:pt x="17" y="11"/>
                  </a:lnTo>
                  <a:lnTo>
                    <a:pt x="17" y="16"/>
                  </a:lnTo>
                  <a:lnTo>
                    <a:pt x="29" y="14"/>
                  </a:lnTo>
                  <a:lnTo>
                    <a:pt x="32" y="20"/>
                  </a:lnTo>
                  <a:lnTo>
                    <a:pt x="22" y="25"/>
                  </a:lnTo>
                  <a:lnTo>
                    <a:pt x="18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2" name="Freeform 81"/>
            <p:cNvSpPr>
              <a:spLocks/>
            </p:cNvSpPr>
            <p:nvPr/>
          </p:nvSpPr>
          <p:spPr bwMode="auto">
            <a:xfrm>
              <a:off x="5233" y="509"/>
              <a:ext cx="8" cy="9"/>
            </a:xfrm>
            <a:custGeom>
              <a:avLst/>
              <a:gdLst>
                <a:gd name="T0" fmla="*/ 5 w 8"/>
                <a:gd name="T1" fmla="*/ 9 h 9"/>
                <a:gd name="T2" fmla="*/ 8 w 8"/>
                <a:gd name="T3" fmla="*/ 8 h 9"/>
                <a:gd name="T4" fmla="*/ 7 w 8"/>
                <a:gd name="T5" fmla="*/ 5 h 9"/>
                <a:gd name="T6" fmla="*/ 5 w 8"/>
                <a:gd name="T7" fmla="*/ 5 h 9"/>
                <a:gd name="T8" fmla="*/ 4 w 8"/>
                <a:gd name="T9" fmla="*/ 5 h 9"/>
                <a:gd name="T10" fmla="*/ 1 w 8"/>
                <a:gd name="T11" fmla="*/ 0 h 9"/>
                <a:gd name="T12" fmla="*/ 0 w 8"/>
                <a:gd name="T13" fmla="*/ 1 h 9"/>
                <a:gd name="T14" fmla="*/ 4 w 8"/>
                <a:gd name="T15" fmla="*/ 8 h 9"/>
                <a:gd name="T16" fmla="*/ 5 w 8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5" y="9"/>
                  </a:moveTo>
                  <a:lnTo>
                    <a:pt x="8" y="8"/>
                  </a:lnTo>
                  <a:lnTo>
                    <a:pt x="7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1" y="0"/>
                  </a:lnTo>
                  <a:lnTo>
                    <a:pt x="0" y="1"/>
                  </a:lnTo>
                  <a:lnTo>
                    <a:pt x="4" y="8"/>
                  </a:lnTo>
                  <a:lnTo>
                    <a:pt x="5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3" name="Line 82"/>
            <p:cNvSpPr>
              <a:spLocks noChangeShapeType="1"/>
            </p:cNvSpPr>
            <p:nvPr/>
          </p:nvSpPr>
          <p:spPr bwMode="auto">
            <a:xfrm flipV="1">
              <a:off x="4876" y="518"/>
              <a:ext cx="2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4" name="Freeform 83"/>
            <p:cNvSpPr>
              <a:spLocks/>
            </p:cNvSpPr>
            <p:nvPr/>
          </p:nvSpPr>
          <p:spPr bwMode="auto">
            <a:xfrm>
              <a:off x="4865" y="391"/>
              <a:ext cx="116" cy="134"/>
            </a:xfrm>
            <a:custGeom>
              <a:avLst/>
              <a:gdLst>
                <a:gd name="T0" fmla="*/ 13 w 116"/>
                <a:gd name="T1" fmla="*/ 127 h 134"/>
                <a:gd name="T2" fmla="*/ 15 w 116"/>
                <a:gd name="T3" fmla="*/ 125 h 134"/>
                <a:gd name="T4" fmla="*/ 5 w 116"/>
                <a:gd name="T5" fmla="*/ 120 h 134"/>
                <a:gd name="T6" fmla="*/ 8 w 116"/>
                <a:gd name="T7" fmla="*/ 108 h 134"/>
                <a:gd name="T8" fmla="*/ 24 w 116"/>
                <a:gd name="T9" fmla="*/ 110 h 134"/>
                <a:gd name="T10" fmla="*/ 27 w 116"/>
                <a:gd name="T11" fmla="*/ 103 h 134"/>
                <a:gd name="T12" fmla="*/ 20 w 116"/>
                <a:gd name="T13" fmla="*/ 100 h 134"/>
                <a:gd name="T14" fmla="*/ 19 w 116"/>
                <a:gd name="T15" fmla="*/ 86 h 134"/>
                <a:gd name="T16" fmla="*/ 35 w 116"/>
                <a:gd name="T17" fmla="*/ 86 h 134"/>
                <a:gd name="T18" fmla="*/ 54 w 116"/>
                <a:gd name="T19" fmla="*/ 86 h 134"/>
                <a:gd name="T20" fmla="*/ 43 w 116"/>
                <a:gd name="T21" fmla="*/ 82 h 134"/>
                <a:gd name="T22" fmla="*/ 34 w 116"/>
                <a:gd name="T23" fmla="*/ 78 h 134"/>
                <a:gd name="T24" fmla="*/ 32 w 116"/>
                <a:gd name="T25" fmla="*/ 71 h 134"/>
                <a:gd name="T26" fmla="*/ 24 w 116"/>
                <a:gd name="T27" fmla="*/ 58 h 134"/>
                <a:gd name="T28" fmla="*/ 12 w 116"/>
                <a:gd name="T29" fmla="*/ 69 h 134"/>
                <a:gd name="T30" fmla="*/ 1 w 116"/>
                <a:gd name="T31" fmla="*/ 59 h 134"/>
                <a:gd name="T32" fmla="*/ 0 w 116"/>
                <a:gd name="T33" fmla="*/ 50 h 134"/>
                <a:gd name="T34" fmla="*/ 15 w 116"/>
                <a:gd name="T35" fmla="*/ 54 h 134"/>
                <a:gd name="T36" fmla="*/ 11 w 116"/>
                <a:gd name="T37" fmla="*/ 44 h 134"/>
                <a:gd name="T38" fmla="*/ 4 w 116"/>
                <a:gd name="T39" fmla="*/ 39 h 134"/>
                <a:gd name="T40" fmla="*/ 5 w 116"/>
                <a:gd name="T41" fmla="*/ 30 h 134"/>
                <a:gd name="T42" fmla="*/ 24 w 116"/>
                <a:gd name="T43" fmla="*/ 33 h 134"/>
                <a:gd name="T44" fmla="*/ 34 w 116"/>
                <a:gd name="T45" fmla="*/ 50 h 134"/>
                <a:gd name="T46" fmla="*/ 35 w 116"/>
                <a:gd name="T47" fmla="*/ 29 h 134"/>
                <a:gd name="T48" fmla="*/ 26 w 116"/>
                <a:gd name="T49" fmla="*/ 21 h 134"/>
                <a:gd name="T50" fmla="*/ 26 w 116"/>
                <a:gd name="T51" fmla="*/ 10 h 134"/>
                <a:gd name="T52" fmla="*/ 30 w 116"/>
                <a:gd name="T53" fmla="*/ 7 h 134"/>
                <a:gd name="T54" fmla="*/ 32 w 116"/>
                <a:gd name="T55" fmla="*/ 2 h 134"/>
                <a:gd name="T56" fmla="*/ 34 w 116"/>
                <a:gd name="T57" fmla="*/ 2 h 134"/>
                <a:gd name="T58" fmla="*/ 43 w 116"/>
                <a:gd name="T59" fmla="*/ 5 h 134"/>
                <a:gd name="T60" fmla="*/ 42 w 116"/>
                <a:gd name="T61" fmla="*/ 18 h 134"/>
                <a:gd name="T62" fmla="*/ 49 w 116"/>
                <a:gd name="T63" fmla="*/ 14 h 134"/>
                <a:gd name="T64" fmla="*/ 52 w 116"/>
                <a:gd name="T65" fmla="*/ 18 h 134"/>
                <a:gd name="T66" fmla="*/ 54 w 116"/>
                <a:gd name="T67" fmla="*/ 20 h 134"/>
                <a:gd name="T68" fmla="*/ 67 w 116"/>
                <a:gd name="T69" fmla="*/ 7 h 134"/>
                <a:gd name="T70" fmla="*/ 72 w 116"/>
                <a:gd name="T71" fmla="*/ 13 h 134"/>
                <a:gd name="T72" fmla="*/ 79 w 116"/>
                <a:gd name="T73" fmla="*/ 2 h 134"/>
                <a:gd name="T74" fmla="*/ 79 w 116"/>
                <a:gd name="T75" fmla="*/ 0 h 134"/>
                <a:gd name="T76" fmla="*/ 88 w 116"/>
                <a:gd name="T77" fmla="*/ 5 h 134"/>
                <a:gd name="T78" fmla="*/ 88 w 116"/>
                <a:gd name="T79" fmla="*/ 6 h 134"/>
                <a:gd name="T80" fmla="*/ 84 w 116"/>
                <a:gd name="T81" fmla="*/ 15 h 134"/>
                <a:gd name="T82" fmla="*/ 86 w 116"/>
                <a:gd name="T83" fmla="*/ 30 h 134"/>
                <a:gd name="T84" fmla="*/ 95 w 116"/>
                <a:gd name="T85" fmla="*/ 21 h 134"/>
                <a:gd name="T86" fmla="*/ 112 w 116"/>
                <a:gd name="T87" fmla="*/ 21 h 134"/>
                <a:gd name="T88" fmla="*/ 116 w 116"/>
                <a:gd name="T89" fmla="*/ 35 h 134"/>
                <a:gd name="T90" fmla="*/ 109 w 116"/>
                <a:gd name="T91" fmla="*/ 51 h 134"/>
                <a:gd name="T92" fmla="*/ 114 w 116"/>
                <a:gd name="T93" fmla="*/ 52 h 134"/>
                <a:gd name="T94" fmla="*/ 110 w 116"/>
                <a:gd name="T95" fmla="*/ 66 h 134"/>
                <a:gd name="T96" fmla="*/ 99 w 116"/>
                <a:gd name="T97" fmla="*/ 69 h 134"/>
                <a:gd name="T98" fmla="*/ 105 w 116"/>
                <a:gd name="T99" fmla="*/ 74 h 134"/>
                <a:gd name="T100" fmla="*/ 87 w 116"/>
                <a:gd name="T101" fmla="*/ 81 h 134"/>
                <a:gd name="T102" fmla="*/ 77 w 116"/>
                <a:gd name="T103" fmla="*/ 77 h 134"/>
                <a:gd name="T104" fmla="*/ 67 w 116"/>
                <a:gd name="T105" fmla="*/ 84 h 134"/>
                <a:gd name="T106" fmla="*/ 65 w 116"/>
                <a:gd name="T107" fmla="*/ 89 h 134"/>
                <a:gd name="T108" fmla="*/ 64 w 116"/>
                <a:gd name="T109" fmla="*/ 96 h 134"/>
                <a:gd name="T110" fmla="*/ 75 w 116"/>
                <a:gd name="T111" fmla="*/ 90 h 134"/>
                <a:gd name="T112" fmla="*/ 91 w 116"/>
                <a:gd name="T113" fmla="*/ 92 h 134"/>
                <a:gd name="T114" fmla="*/ 94 w 116"/>
                <a:gd name="T115" fmla="*/ 96 h 134"/>
                <a:gd name="T116" fmla="*/ 84 w 116"/>
                <a:gd name="T117" fmla="*/ 108 h 134"/>
                <a:gd name="T118" fmla="*/ 77 w 116"/>
                <a:gd name="T119" fmla="*/ 118 h 134"/>
                <a:gd name="T120" fmla="*/ 68 w 116"/>
                <a:gd name="T121" fmla="*/ 127 h 134"/>
                <a:gd name="T122" fmla="*/ 58 w 116"/>
                <a:gd name="T12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34">
                  <a:moveTo>
                    <a:pt x="13" y="127"/>
                  </a:moveTo>
                  <a:lnTo>
                    <a:pt x="15" y="125"/>
                  </a:lnTo>
                  <a:lnTo>
                    <a:pt x="5" y="120"/>
                  </a:lnTo>
                  <a:lnTo>
                    <a:pt x="8" y="108"/>
                  </a:lnTo>
                  <a:lnTo>
                    <a:pt x="24" y="110"/>
                  </a:lnTo>
                  <a:lnTo>
                    <a:pt x="27" y="103"/>
                  </a:lnTo>
                  <a:lnTo>
                    <a:pt x="20" y="100"/>
                  </a:lnTo>
                  <a:lnTo>
                    <a:pt x="19" y="86"/>
                  </a:lnTo>
                  <a:lnTo>
                    <a:pt x="35" y="86"/>
                  </a:lnTo>
                  <a:lnTo>
                    <a:pt x="54" y="86"/>
                  </a:lnTo>
                  <a:lnTo>
                    <a:pt x="43" y="82"/>
                  </a:lnTo>
                  <a:lnTo>
                    <a:pt x="34" y="78"/>
                  </a:lnTo>
                  <a:lnTo>
                    <a:pt x="32" y="71"/>
                  </a:lnTo>
                  <a:lnTo>
                    <a:pt x="24" y="58"/>
                  </a:lnTo>
                  <a:lnTo>
                    <a:pt x="12" y="69"/>
                  </a:lnTo>
                  <a:lnTo>
                    <a:pt x="1" y="59"/>
                  </a:lnTo>
                  <a:lnTo>
                    <a:pt x="0" y="50"/>
                  </a:lnTo>
                  <a:lnTo>
                    <a:pt x="15" y="54"/>
                  </a:lnTo>
                  <a:lnTo>
                    <a:pt x="11" y="44"/>
                  </a:lnTo>
                  <a:lnTo>
                    <a:pt x="4" y="39"/>
                  </a:lnTo>
                  <a:lnTo>
                    <a:pt x="5" y="30"/>
                  </a:lnTo>
                  <a:lnTo>
                    <a:pt x="24" y="33"/>
                  </a:lnTo>
                  <a:lnTo>
                    <a:pt x="34" y="50"/>
                  </a:lnTo>
                  <a:lnTo>
                    <a:pt x="35" y="29"/>
                  </a:lnTo>
                  <a:lnTo>
                    <a:pt x="26" y="21"/>
                  </a:lnTo>
                  <a:lnTo>
                    <a:pt x="26" y="10"/>
                  </a:lnTo>
                  <a:lnTo>
                    <a:pt x="30" y="7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43" y="5"/>
                  </a:lnTo>
                  <a:lnTo>
                    <a:pt x="42" y="18"/>
                  </a:lnTo>
                  <a:lnTo>
                    <a:pt x="49" y="14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67" y="7"/>
                  </a:lnTo>
                  <a:lnTo>
                    <a:pt x="72" y="13"/>
                  </a:lnTo>
                  <a:lnTo>
                    <a:pt x="79" y="2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88" y="6"/>
                  </a:lnTo>
                  <a:lnTo>
                    <a:pt x="84" y="15"/>
                  </a:lnTo>
                  <a:lnTo>
                    <a:pt x="86" y="30"/>
                  </a:lnTo>
                  <a:lnTo>
                    <a:pt x="95" y="21"/>
                  </a:lnTo>
                  <a:lnTo>
                    <a:pt x="112" y="21"/>
                  </a:lnTo>
                  <a:lnTo>
                    <a:pt x="116" y="35"/>
                  </a:lnTo>
                  <a:lnTo>
                    <a:pt x="109" y="51"/>
                  </a:lnTo>
                  <a:lnTo>
                    <a:pt x="114" y="52"/>
                  </a:lnTo>
                  <a:lnTo>
                    <a:pt x="110" y="66"/>
                  </a:lnTo>
                  <a:lnTo>
                    <a:pt x="99" y="69"/>
                  </a:lnTo>
                  <a:lnTo>
                    <a:pt x="105" y="74"/>
                  </a:lnTo>
                  <a:lnTo>
                    <a:pt x="87" y="81"/>
                  </a:lnTo>
                  <a:lnTo>
                    <a:pt x="77" y="77"/>
                  </a:lnTo>
                  <a:lnTo>
                    <a:pt x="67" y="84"/>
                  </a:lnTo>
                  <a:lnTo>
                    <a:pt x="65" y="89"/>
                  </a:lnTo>
                  <a:lnTo>
                    <a:pt x="64" y="96"/>
                  </a:lnTo>
                  <a:lnTo>
                    <a:pt x="75" y="90"/>
                  </a:lnTo>
                  <a:lnTo>
                    <a:pt x="91" y="92"/>
                  </a:lnTo>
                  <a:lnTo>
                    <a:pt x="94" y="96"/>
                  </a:lnTo>
                  <a:lnTo>
                    <a:pt x="84" y="108"/>
                  </a:lnTo>
                  <a:lnTo>
                    <a:pt x="77" y="118"/>
                  </a:lnTo>
                  <a:lnTo>
                    <a:pt x="68" y="127"/>
                  </a:lnTo>
                  <a:lnTo>
                    <a:pt x="58" y="13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5" name="Freeform 84"/>
            <p:cNvSpPr>
              <a:spLocks/>
            </p:cNvSpPr>
            <p:nvPr/>
          </p:nvSpPr>
          <p:spPr bwMode="auto">
            <a:xfrm>
              <a:off x="4922" y="525"/>
              <a:ext cx="4" cy="0"/>
            </a:xfrm>
            <a:custGeom>
              <a:avLst/>
              <a:gdLst>
                <a:gd name="T0" fmla="*/ 1 w 4"/>
                <a:gd name="T1" fmla="*/ 0 w 4"/>
                <a:gd name="T2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1" y="0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6" name="Freeform 85"/>
            <p:cNvSpPr>
              <a:spLocks/>
            </p:cNvSpPr>
            <p:nvPr/>
          </p:nvSpPr>
          <p:spPr bwMode="auto">
            <a:xfrm>
              <a:off x="4997" y="491"/>
              <a:ext cx="10" cy="45"/>
            </a:xfrm>
            <a:custGeom>
              <a:avLst/>
              <a:gdLst>
                <a:gd name="T0" fmla="*/ 10 w 10"/>
                <a:gd name="T1" fmla="*/ 45 h 45"/>
                <a:gd name="T2" fmla="*/ 0 w 10"/>
                <a:gd name="T3" fmla="*/ 41 h 45"/>
                <a:gd name="T4" fmla="*/ 0 w 10"/>
                <a:gd name="T5" fmla="*/ 27 h 45"/>
                <a:gd name="T6" fmla="*/ 1 w 10"/>
                <a:gd name="T7" fmla="*/ 16 h 45"/>
                <a:gd name="T8" fmla="*/ 0 w 10"/>
                <a:gd name="T9" fmla="*/ 4 h 45"/>
                <a:gd name="T10" fmla="*/ 0 w 10"/>
                <a:gd name="T11" fmla="*/ 3 h 45"/>
                <a:gd name="T12" fmla="*/ 7 w 1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5">
                  <a:moveTo>
                    <a:pt x="10" y="45"/>
                  </a:moveTo>
                  <a:lnTo>
                    <a:pt x="0" y="41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0" y="4"/>
                  </a:lnTo>
                  <a:lnTo>
                    <a:pt x="0" y="3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7" name="Freeform 86"/>
            <p:cNvSpPr>
              <a:spLocks/>
            </p:cNvSpPr>
            <p:nvPr/>
          </p:nvSpPr>
          <p:spPr bwMode="auto">
            <a:xfrm>
              <a:off x="4874" y="524"/>
              <a:ext cx="18" cy="13"/>
            </a:xfrm>
            <a:custGeom>
              <a:avLst/>
              <a:gdLst>
                <a:gd name="T0" fmla="*/ 18 w 18"/>
                <a:gd name="T1" fmla="*/ 13 h 13"/>
                <a:gd name="T2" fmla="*/ 17 w 18"/>
                <a:gd name="T3" fmla="*/ 11 h 13"/>
                <a:gd name="T4" fmla="*/ 0 w 18"/>
                <a:gd name="T5" fmla="*/ 4 h 13"/>
                <a:gd name="T6" fmla="*/ 2 w 1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3">
                  <a:moveTo>
                    <a:pt x="18" y="13"/>
                  </a:moveTo>
                  <a:lnTo>
                    <a:pt x="17" y="11"/>
                  </a:lnTo>
                  <a:lnTo>
                    <a:pt x="0" y="4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8" name="Line 87"/>
            <p:cNvSpPr>
              <a:spLocks noChangeShapeType="1"/>
            </p:cNvSpPr>
            <p:nvPr/>
          </p:nvSpPr>
          <p:spPr bwMode="auto">
            <a:xfrm flipV="1">
              <a:off x="4809" y="539"/>
              <a:ext cx="0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19" name="Line 88"/>
            <p:cNvSpPr>
              <a:spLocks noChangeShapeType="1"/>
            </p:cNvSpPr>
            <p:nvPr/>
          </p:nvSpPr>
          <p:spPr bwMode="auto">
            <a:xfrm>
              <a:off x="4876" y="536"/>
              <a:ext cx="13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0" name="Freeform 89"/>
            <p:cNvSpPr>
              <a:spLocks/>
            </p:cNvSpPr>
            <p:nvPr/>
          </p:nvSpPr>
          <p:spPr bwMode="auto">
            <a:xfrm>
              <a:off x="4889" y="537"/>
              <a:ext cx="3" cy="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1" name="Freeform 90"/>
            <p:cNvSpPr>
              <a:spLocks/>
            </p:cNvSpPr>
            <p:nvPr/>
          </p:nvSpPr>
          <p:spPr bwMode="auto">
            <a:xfrm>
              <a:off x="5007" y="536"/>
              <a:ext cx="1" cy="7"/>
            </a:xfrm>
            <a:custGeom>
              <a:avLst/>
              <a:gdLst>
                <a:gd name="T0" fmla="*/ 0 w 1"/>
                <a:gd name="T1" fmla="*/ 7 h 7"/>
                <a:gd name="T2" fmla="*/ 1 w 1"/>
                <a:gd name="T3" fmla="*/ 0 h 7"/>
                <a:gd name="T4" fmla="*/ 0 w 1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7">
                  <a:moveTo>
                    <a:pt x="0" y="7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2" name="Freeform 91"/>
            <p:cNvSpPr>
              <a:spLocks/>
            </p:cNvSpPr>
            <p:nvPr/>
          </p:nvSpPr>
          <p:spPr bwMode="auto">
            <a:xfrm>
              <a:off x="5007" y="543"/>
              <a:ext cx="0" cy="5"/>
            </a:xfrm>
            <a:custGeom>
              <a:avLst/>
              <a:gdLst>
                <a:gd name="T0" fmla="*/ 5 h 5"/>
                <a:gd name="T1" fmla="*/ 1 h 5"/>
                <a:gd name="T2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3" name="Freeform 92"/>
            <p:cNvSpPr>
              <a:spLocks/>
            </p:cNvSpPr>
            <p:nvPr/>
          </p:nvSpPr>
          <p:spPr bwMode="auto">
            <a:xfrm>
              <a:off x="4809" y="533"/>
              <a:ext cx="30" cy="19"/>
            </a:xfrm>
            <a:custGeom>
              <a:avLst/>
              <a:gdLst>
                <a:gd name="T0" fmla="*/ 0 w 30"/>
                <a:gd name="T1" fmla="*/ 6 h 19"/>
                <a:gd name="T2" fmla="*/ 15 w 30"/>
                <a:gd name="T3" fmla="*/ 0 h 19"/>
                <a:gd name="T4" fmla="*/ 29 w 30"/>
                <a:gd name="T5" fmla="*/ 2 h 19"/>
                <a:gd name="T6" fmla="*/ 30 w 30"/>
                <a:gd name="T7" fmla="*/ 18 h 19"/>
                <a:gd name="T8" fmla="*/ 30 w 3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">
                  <a:moveTo>
                    <a:pt x="0" y="6"/>
                  </a:moveTo>
                  <a:lnTo>
                    <a:pt x="15" y="0"/>
                  </a:lnTo>
                  <a:lnTo>
                    <a:pt x="29" y="2"/>
                  </a:lnTo>
                  <a:lnTo>
                    <a:pt x="30" y="18"/>
                  </a:lnTo>
                  <a:lnTo>
                    <a:pt x="3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4" name="Freeform 93"/>
            <p:cNvSpPr>
              <a:spLocks/>
            </p:cNvSpPr>
            <p:nvPr/>
          </p:nvSpPr>
          <p:spPr bwMode="auto">
            <a:xfrm>
              <a:off x="4926" y="487"/>
              <a:ext cx="53" cy="69"/>
            </a:xfrm>
            <a:custGeom>
              <a:avLst/>
              <a:gdLst>
                <a:gd name="T0" fmla="*/ 0 w 53"/>
                <a:gd name="T1" fmla="*/ 38 h 69"/>
                <a:gd name="T2" fmla="*/ 7 w 53"/>
                <a:gd name="T3" fmla="*/ 38 h 69"/>
                <a:gd name="T4" fmla="*/ 27 w 53"/>
                <a:gd name="T5" fmla="*/ 24 h 69"/>
                <a:gd name="T6" fmla="*/ 40 w 53"/>
                <a:gd name="T7" fmla="*/ 12 h 69"/>
                <a:gd name="T8" fmla="*/ 46 w 53"/>
                <a:gd name="T9" fmla="*/ 0 h 69"/>
                <a:gd name="T10" fmla="*/ 48 w 53"/>
                <a:gd name="T11" fmla="*/ 3 h 69"/>
                <a:gd name="T12" fmla="*/ 53 w 53"/>
                <a:gd name="T13" fmla="*/ 16 h 69"/>
                <a:gd name="T14" fmla="*/ 48 w 53"/>
                <a:gd name="T15" fmla="*/ 34 h 69"/>
                <a:gd name="T16" fmla="*/ 37 w 53"/>
                <a:gd name="T17" fmla="*/ 50 h 69"/>
                <a:gd name="T18" fmla="*/ 27 w 53"/>
                <a:gd name="T19" fmla="*/ 61 h 69"/>
                <a:gd name="T20" fmla="*/ 23 w 53"/>
                <a:gd name="T2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69">
                  <a:moveTo>
                    <a:pt x="0" y="38"/>
                  </a:moveTo>
                  <a:lnTo>
                    <a:pt x="7" y="38"/>
                  </a:lnTo>
                  <a:lnTo>
                    <a:pt x="27" y="24"/>
                  </a:lnTo>
                  <a:lnTo>
                    <a:pt x="40" y="12"/>
                  </a:lnTo>
                  <a:lnTo>
                    <a:pt x="46" y="0"/>
                  </a:lnTo>
                  <a:lnTo>
                    <a:pt x="48" y="3"/>
                  </a:lnTo>
                  <a:lnTo>
                    <a:pt x="53" y="16"/>
                  </a:lnTo>
                  <a:lnTo>
                    <a:pt x="48" y="34"/>
                  </a:lnTo>
                  <a:lnTo>
                    <a:pt x="37" y="50"/>
                  </a:lnTo>
                  <a:lnTo>
                    <a:pt x="27" y="61"/>
                  </a:lnTo>
                  <a:lnTo>
                    <a:pt x="23" y="6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5" name="Freeform 94"/>
            <p:cNvSpPr>
              <a:spLocks/>
            </p:cNvSpPr>
            <p:nvPr/>
          </p:nvSpPr>
          <p:spPr bwMode="auto">
            <a:xfrm>
              <a:off x="4956" y="548"/>
              <a:ext cx="14" cy="8"/>
            </a:xfrm>
            <a:custGeom>
              <a:avLst/>
              <a:gdLst>
                <a:gd name="T0" fmla="*/ 0 w 14"/>
                <a:gd name="T1" fmla="*/ 8 h 8"/>
                <a:gd name="T2" fmla="*/ 3 w 14"/>
                <a:gd name="T3" fmla="*/ 4 h 8"/>
                <a:gd name="T4" fmla="*/ 14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0" y="8"/>
                  </a:moveTo>
                  <a:lnTo>
                    <a:pt x="3" y="4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6" name="Freeform 95"/>
            <p:cNvSpPr>
              <a:spLocks/>
            </p:cNvSpPr>
            <p:nvPr/>
          </p:nvSpPr>
          <p:spPr bwMode="auto">
            <a:xfrm>
              <a:off x="4978" y="539"/>
              <a:ext cx="18" cy="17"/>
            </a:xfrm>
            <a:custGeom>
              <a:avLst/>
              <a:gdLst>
                <a:gd name="T0" fmla="*/ 0 w 18"/>
                <a:gd name="T1" fmla="*/ 13 h 17"/>
                <a:gd name="T2" fmla="*/ 7 w 18"/>
                <a:gd name="T3" fmla="*/ 1 h 17"/>
                <a:gd name="T4" fmla="*/ 18 w 18"/>
                <a:gd name="T5" fmla="*/ 0 h 17"/>
                <a:gd name="T6" fmla="*/ 8 w 18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7">
                  <a:moveTo>
                    <a:pt x="0" y="13"/>
                  </a:moveTo>
                  <a:lnTo>
                    <a:pt x="7" y="1"/>
                  </a:lnTo>
                  <a:lnTo>
                    <a:pt x="18" y="0"/>
                  </a:lnTo>
                  <a:lnTo>
                    <a:pt x="8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7" name="Freeform 96"/>
            <p:cNvSpPr>
              <a:spLocks/>
            </p:cNvSpPr>
            <p:nvPr/>
          </p:nvSpPr>
          <p:spPr bwMode="auto">
            <a:xfrm>
              <a:off x="4967" y="548"/>
              <a:ext cx="7" cy="14"/>
            </a:xfrm>
            <a:custGeom>
              <a:avLst/>
              <a:gdLst>
                <a:gd name="T0" fmla="*/ 3 w 7"/>
                <a:gd name="T1" fmla="*/ 0 h 14"/>
                <a:gd name="T2" fmla="*/ 5 w 7"/>
                <a:gd name="T3" fmla="*/ 0 h 14"/>
                <a:gd name="T4" fmla="*/ 7 w 7"/>
                <a:gd name="T5" fmla="*/ 0 h 14"/>
                <a:gd name="T6" fmla="*/ 5 w 7"/>
                <a:gd name="T7" fmla="*/ 4 h 14"/>
                <a:gd name="T8" fmla="*/ 0 w 7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4"/>
                  </a:lnTo>
                  <a:lnTo>
                    <a:pt x="0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8" name="Line 97"/>
            <p:cNvSpPr>
              <a:spLocks noChangeShapeType="1"/>
            </p:cNvSpPr>
            <p:nvPr/>
          </p:nvSpPr>
          <p:spPr bwMode="auto">
            <a:xfrm>
              <a:off x="4967" y="562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29" name="Freeform 98"/>
            <p:cNvSpPr>
              <a:spLocks/>
            </p:cNvSpPr>
            <p:nvPr/>
          </p:nvSpPr>
          <p:spPr bwMode="auto">
            <a:xfrm>
              <a:off x="4967" y="552"/>
              <a:ext cx="11" cy="13"/>
            </a:xfrm>
            <a:custGeom>
              <a:avLst/>
              <a:gdLst>
                <a:gd name="T0" fmla="*/ 0 w 11"/>
                <a:gd name="T1" fmla="*/ 10 h 13"/>
                <a:gd name="T2" fmla="*/ 4 w 11"/>
                <a:gd name="T3" fmla="*/ 13 h 13"/>
                <a:gd name="T4" fmla="*/ 10 w 11"/>
                <a:gd name="T5" fmla="*/ 3 h 13"/>
                <a:gd name="T6" fmla="*/ 11 w 11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lnTo>
                    <a:pt x="4" y="13"/>
                  </a:lnTo>
                  <a:lnTo>
                    <a:pt x="10" y="3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0" name="Freeform 99"/>
            <p:cNvSpPr>
              <a:spLocks/>
            </p:cNvSpPr>
            <p:nvPr/>
          </p:nvSpPr>
          <p:spPr bwMode="auto">
            <a:xfrm>
              <a:off x="4948" y="556"/>
              <a:ext cx="8" cy="11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5 h 11"/>
                <a:gd name="T4" fmla="*/ 4 w 8"/>
                <a:gd name="T5" fmla="*/ 11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lnTo>
                    <a:pt x="0" y="5"/>
                  </a:lnTo>
                  <a:lnTo>
                    <a:pt x="4" y="11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1" name="Freeform 100"/>
            <p:cNvSpPr>
              <a:spLocks/>
            </p:cNvSpPr>
            <p:nvPr/>
          </p:nvSpPr>
          <p:spPr bwMode="auto">
            <a:xfrm>
              <a:off x="4866" y="536"/>
              <a:ext cx="15" cy="40"/>
            </a:xfrm>
            <a:custGeom>
              <a:avLst/>
              <a:gdLst>
                <a:gd name="T0" fmla="*/ 0 w 15"/>
                <a:gd name="T1" fmla="*/ 40 h 40"/>
                <a:gd name="T2" fmla="*/ 8 w 15"/>
                <a:gd name="T3" fmla="*/ 40 h 40"/>
                <a:gd name="T4" fmla="*/ 15 w 15"/>
                <a:gd name="T5" fmla="*/ 34 h 40"/>
                <a:gd name="T6" fmla="*/ 3 w 15"/>
                <a:gd name="T7" fmla="*/ 19 h 40"/>
                <a:gd name="T8" fmla="*/ 7 w 15"/>
                <a:gd name="T9" fmla="*/ 12 h 40"/>
                <a:gd name="T10" fmla="*/ 2 w 15"/>
                <a:gd name="T11" fmla="*/ 12 h 40"/>
                <a:gd name="T12" fmla="*/ 8 w 15"/>
                <a:gd name="T13" fmla="*/ 0 h 40"/>
                <a:gd name="T14" fmla="*/ 10 w 15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0">
                  <a:moveTo>
                    <a:pt x="0" y="40"/>
                  </a:moveTo>
                  <a:lnTo>
                    <a:pt x="8" y="40"/>
                  </a:lnTo>
                  <a:lnTo>
                    <a:pt x="15" y="34"/>
                  </a:lnTo>
                  <a:lnTo>
                    <a:pt x="3" y="19"/>
                  </a:lnTo>
                  <a:lnTo>
                    <a:pt x="7" y="12"/>
                  </a:lnTo>
                  <a:lnTo>
                    <a:pt x="2" y="12"/>
                  </a:lnTo>
                  <a:lnTo>
                    <a:pt x="8" y="0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2" name="Freeform 101"/>
            <p:cNvSpPr>
              <a:spLocks/>
            </p:cNvSpPr>
            <p:nvPr/>
          </p:nvSpPr>
          <p:spPr bwMode="auto">
            <a:xfrm>
              <a:off x="4990" y="544"/>
              <a:ext cx="17" cy="42"/>
            </a:xfrm>
            <a:custGeom>
              <a:avLst/>
              <a:gdLst>
                <a:gd name="T0" fmla="*/ 2 w 17"/>
                <a:gd name="T1" fmla="*/ 42 h 42"/>
                <a:gd name="T2" fmla="*/ 0 w 17"/>
                <a:gd name="T3" fmla="*/ 27 h 42"/>
                <a:gd name="T4" fmla="*/ 4 w 17"/>
                <a:gd name="T5" fmla="*/ 19 h 42"/>
                <a:gd name="T6" fmla="*/ 6 w 17"/>
                <a:gd name="T7" fmla="*/ 7 h 42"/>
                <a:gd name="T8" fmla="*/ 10 w 17"/>
                <a:gd name="T9" fmla="*/ 0 h 42"/>
                <a:gd name="T10" fmla="*/ 17 w 17"/>
                <a:gd name="T11" fmla="*/ 8 h 42"/>
                <a:gd name="T12" fmla="*/ 17 w 17"/>
                <a:gd name="T13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2">
                  <a:moveTo>
                    <a:pt x="2" y="42"/>
                  </a:moveTo>
                  <a:lnTo>
                    <a:pt x="0" y="27"/>
                  </a:lnTo>
                  <a:lnTo>
                    <a:pt x="4" y="19"/>
                  </a:lnTo>
                  <a:lnTo>
                    <a:pt x="6" y="7"/>
                  </a:lnTo>
                  <a:lnTo>
                    <a:pt x="10" y="0"/>
                  </a:lnTo>
                  <a:lnTo>
                    <a:pt x="17" y="8"/>
                  </a:lnTo>
                  <a:lnTo>
                    <a:pt x="17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3" name="Freeform 102"/>
            <p:cNvSpPr>
              <a:spLocks/>
            </p:cNvSpPr>
            <p:nvPr/>
          </p:nvSpPr>
          <p:spPr bwMode="auto">
            <a:xfrm>
              <a:off x="4532" y="529"/>
              <a:ext cx="26" cy="57"/>
            </a:xfrm>
            <a:custGeom>
              <a:avLst/>
              <a:gdLst>
                <a:gd name="T0" fmla="*/ 0 w 26"/>
                <a:gd name="T1" fmla="*/ 12 h 57"/>
                <a:gd name="T2" fmla="*/ 6 w 26"/>
                <a:gd name="T3" fmla="*/ 14 h 57"/>
                <a:gd name="T4" fmla="*/ 10 w 26"/>
                <a:gd name="T5" fmla="*/ 0 h 57"/>
                <a:gd name="T6" fmla="*/ 26 w 26"/>
                <a:gd name="T7" fmla="*/ 15 h 57"/>
                <a:gd name="T8" fmla="*/ 17 w 26"/>
                <a:gd name="T9" fmla="*/ 22 h 57"/>
                <a:gd name="T10" fmla="*/ 0 w 26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7">
                  <a:moveTo>
                    <a:pt x="0" y="12"/>
                  </a:moveTo>
                  <a:lnTo>
                    <a:pt x="6" y="14"/>
                  </a:lnTo>
                  <a:lnTo>
                    <a:pt x="10" y="0"/>
                  </a:lnTo>
                  <a:lnTo>
                    <a:pt x="26" y="15"/>
                  </a:lnTo>
                  <a:lnTo>
                    <a:pt x="17" y="22"/>
                  </a:lnTo>
                  <a:lnTo>
                    <a:pt x="0" y="5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4" name="Freeform 103"/>
            <p:cNvSpPr>
              <a:spLocks/>
            </p:cNvSpPr>
            <p:nvPr/>
          </p:nvSpPr>
          <p:spPr bwMode="auto">
            <a:xfrm>
              <a:off x="4848" y="576"/>
              <a:ext cx="18" cy="17"/>
            </a:xfrm>
            <a:custGeom>
              <a:avLst/>
              <a:gdLst>
                <a:gd name="T0" fmla="*/ 0 w 18"/>
                <a:gd name="T1" fmla="*/ 17 h 17"/>
                <a:gd name="T2" fmla="*/ 7 w 18"/>
                <a:gd name="T3" fmla="*/ 16 h 17"/>
                <a:gd name="T4" fmla="*/ 11 w 18"/>
                <a:gd name="T5" fmla="*/ 0 h 17"/>
                <a:gd name="T6" fmla="*/ 18 w 1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7">
                  <a:moveTo>
                    <a:pt x="0" y="17"/>
                  </a:moveTo>
                  <a:lnTo>
                    <a:pt x="7" y="16"/>
                  </a:lnTo>
                  <a:lnTo>
                    <a:pt x="11" y="0"/>
                  </a:lnTo>
                  <a:lnTo>
                    <a:pt x="1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5" name="Line 104"/>
            <p:cNvSpPr>
              <a:spLocks noChangeShapeType="1"/>
            </p:cNvSpPr>
            <p:nvPr/>
          </p:nvSpPr>
          <p:spPr bwMode="auto">
            <a:xfrm>
              <a:off x="4704" y="597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6" name="Freeform 105"/>
            <p:cNvSpPr>
              <a:spLocks/>
            </p:cNvSpPr>
            <p:nvPr/>
          </p:nvSpPr>
          <p:spPr bwMode="auto">
            <a:xfrm>
              <a:off x="4704" y="591"/>
              <a:ext cx="15" cy="10"/>
            </a:xfrm>
            <a:custGeom>
              <a:avLst/>
              <a:gdLst>
                <a:gd name="T0" fmla="*/ 0 w 15"/>
                <a:gd name="T1" fmla="*/ 6 h 10"/>
                <a:gd name="T2" fmla="*/ 15 w 15"/>
                <a:gd name="T3" fmla="*/ 0 h 10"/>
                <a:gd name="T4" fmla="*/ 15 w 15"/>
                <a:gd name="T5" fmla="*/ 8 h 10"/>
                <a:gd name="T6" fmla="*/ 5 w 15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0">
                  <a:moveTo>
                    <a:pt x="0" y="6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5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7" name="Freeform 106"/>
            <p:cNvSpPr>
              <a:spLocks/>
            </p:cNvSpPr>
            <p:nvPr/>
          </p:nvSpPr>
          <p:spPr bwMode="auto">
            <a:xfrm>
              <a:off x="4992" y="586"/>
              <a:ext cx="1" cy="20"/>
            </a:xfrm>
            <a:custGeom>
              <a:avLst/>
              <a:gdLst>
                <a:gd name="T0" fmla="*/ 1 w 1"/>
                <a:gd name="T1" fmla="*/ 20 h 20"/>
                <a:gd name="T2" fmla="*/ 0 w 1"/>
                <a:gd name="T3" fmla="*/ 17 h 20"/>
                <a:gd name="T4" fmla="*/ 0 w 1"/>
                <a:gd name="T5" fmla="*/ 5 h 20"/>
                <a:gd name="T6" fmla="*/ 0 w 1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0">
                  <a:moveTo>
                    <a:pt x="1" y="20"/>
                  </a:moveTo>
                  <a:lnTo>
                    <a:pt x="0" y="1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8" name="Freeform 107"/>
            <p:cNvSpPr>
              <a:spLocks/>
            </p:cNvSpPr>
            <p:nvPr/>
          </p:nvSpPr>
          <p:spPr bwMode="auto">
            <a:xfrm>
              <a:off x="4709" y="601"/>
              <a:ext cx="13" cy="7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2 h 7"/>
                <a:gd name="T4" fmla="*/ 2 w 13"/>
                <a:gd name="T5" fmla="*/ 5 h 7"/>
                <a:gd name="T6" fmla="*/ 10 w 13"/>
                <a:gd name="T7" fmla="*/ 3 h 7"/>
                <a:gd name="T8" fmla="*/ 11 w 13"/>
                <a:gd name="T9" fmla="*/ 3 h 7"/>
                <a:gd name="T10" fmla="*/ 13 w 13"/>
                <a:gd name="T11" fmla="*/ 5 h 7"/>
                <a:gd name="T12" fmla="*/ 13 w 13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lnTo>
                    <a:pt x="0" y="2"/>
                  </a:lnTo>
                  <a:lnTo>
                    <a:pt x="2" y="5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39" name="Freeform 108"/>
            <p:cNvSpPr>
              <a:spLocks/>
            </p:cNvSpPr>
            <p:nvPr/>
          </p:nvSpPr>
          <p:spPr bwMode="auto">
            <a:xfrm>
              <a:off x="4573" y="550"/>
              <a:ext cx="42" cy="60"/>
            </a:xfrm>
            <a:custGeom>
              <a:avLst/>
              <a:gdLst>
                <a:gd name="T0" fmla="*/ 18 w 42"/>
                <a:gd name="T1" fmla="*/ 60 h 60"/>
                <a:gd name="T2" fmla="*/ 11 w 42"/>
                <a:gd name="T3" fmla="*/ 57 h 60"/>
                <a:gd name="T4" fmla="*/ 7 w 42"/>
                <a:gd name="T5" fmla="*/ 49 h 60"/>
                <a:gd name="T6" fmla="*/ 2 w 42"/>
                <a:gd name="T7" fmla="*/ 34 h 60"/>
                <a:gd name="T8" fmla="*/ 6 w 42"/>
                <a:gd name="T9" fmla="*/ 26 h 60"/>
                <a:gd name="T10" fmla="*/ 2 w 42"/>
                <a:gd name="T11" fmla="*/ 21 h 60"/>
                <a:gd name="T12" fmla="*/ 0 w 42"/>
                <a:gd name="T13" fmla="*/ 13 h 60"/>
                <a:gd name="T14" fmla="*/ 2 w 42"/>
                <a:gd name="T15" fmla="*/ 4 h 60"/>
                <a:gd name="T16" fmla="*/ 14 w 42"/>
                <a:gd name="T17" fmla="*/ 0 h 60"/>
                <a:gd name="T18" fmla="*/ 18 w 42"/>
                <a:gd name="T19" fmla="*/ 8 h 60"/>
                <a:gd name="T20" fmla="*/ 36 w 42"/>
                <a:gd name="T21" fmla="*/ 13 h 60"/>
                <a:gd name="T22" fmla="*/ 40 w 42"/>
                <a:gd name="T23" fmla="*/ 23 h 60"/>
                <a:gd name="T24" fmla="*/ 42 w 42"/>
                <a:gd name="T25" fmla="*/ 28 h 60"/>
                <a:gd name="T26" fmla="*/ 36 w 42"/>
                <a:gd name="T27" fmla="*/ 56 h 60"/>
                <a:gd name="T28" fmla="*/ 26 w 42"/>
                <a:gd name="T29" fmla="*/ 58 h 60"/>
                <a:gd name="T30" fmla="*/ 23 w 42"/>
                <a:gd name="T31" fmla="*/ 60 h 60"/>
                <a:gd name="T32" fmla="*/ 18 w 42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60">
                  <a:moveTo>
                    <a:pt x="18" y="60"/>
                  </a:moveTo>
                  <a:lnTo>
                    <a:pt x="11" y="57"/>
                  </a:lnTo>
                  <a:lnTo>
                    <a:pt x="7" y="49"/>
                  </a:lnTo>
                  <a:lnTo>
                    <a:pt x="2" y="34"/>
                  </a:lnTo>
                  <a:lnTo>
                    <a:pt x="6" y="26"/>
                  </a:lnTo>
                  <a:lnTo>
                    <a:pt x="2" y="21"/>
                  </a:lnTo>
                  <a:lnTo>
                    <a:pt x="0" y="13"/>
                  </a:lnTo>
                  <a:lnTo>
                    <a:pt x="2" y="4"/>
                  </a:lnTo>
                  <a:lnTo>
                    <a:pt x="14" y="0"/>
                  </a:lnTo>
                  <a:lnTo>
                    <a:pt x="18" y="8"/>
                  </a:lnTo>
                  <a:lnTo>
                    <a:pt x="36" y="13"/>
                  </a:lnTo>
                  <a:lnTo>
                    <a:pt x="40" y="23"/>
                  </a:lnTo>
                  <a:lnTo>
                    <a:pt x="42" y="28"/>
                  </a:lnTo>
                  <a:lnTo>
                    <a:pt x="36" y="56"/>
                  </a:lnTo>
                  <a:lnTo>
                    <a:pt x="26" y="58"/>
                  </a:lnTo>
                  <a:lnTo>
                    <a:pt x="23" y="60"/>
                  </a:lnTo>
                  <a:lnTo>
                    <a:pt x="18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0" name="Freeform 109"/>
            <p:cNvSpPr>
              <a:spLocks/>
            </p:cNvSpPr>
            <p:nvPr/>
          </p:nvSpPr>
          <p:spPr bwMode="auto">
            <a:xfrm>
              <a:off x="4622" y="469"/>
              <a:ext cx="139" cy="149"/>
            </a:xfrm>
            <a:custGeom>
              <a:avLst/>
              <a:gdLst>
                <a:gd name="T0" fmla="*/ 22 w 139"/>
                <a:gd name="T1" fmla="*/ 145 h 149"/>
                <a:gd name="T2" fmla="*/ 8 w 139"/>
                <a:gd name="T3" fmla="*/ 137 h 149"/>
                <a:gd name="T4" fmla="*/ 2 w 139"/>
                <a:gd name="T5" fmla="*/ 124 h 149"/>
                <a:gd name="T6" fmla="*/ 10 w 139"/>
                <a:gd name="T7" fmla="*/ 101 h 149"/>
                <a:gd name="T8" fmla="*/ 23 w 139"/>
                <a:gd name="T9" fmla="*/ 93 h 149"/>
                <a:gd name="T10" fmla="*/ 42 w 139"/>
                <a:gd name="T11" fmla="*/ 107 h 149"/>
                <a:gd name="T12" fmla="*/ 44 w 139"/>
                <a:gd name="T13" fmla="*/ 96 h 149"/>
                <a:gd name="T14" fmla="*/ 37 w 139"/>
                <a:gd name="T15" fmla="*/ 83 h 149"/>
                <a:gd name="T16" fmla="*/ 23 w 139"/>
                <a:gd name="T17" fmla="*/ 71 h 149"/>
                <a:gd name="T18" fmla="*/ 4 w 139"/>
                <a:gd name="T19" fmla="*/ 70 h 149"/>
                <a:gd name="T20" fmla="*/ 0 w 139"/>
                <a:gd name="T21" fmla="*/ 49 h 149"/>
                <a:gd name="T22" fmla="*/ 17 w 139"/>
                <a:gd name="T23" fmla="*/ 51 h 149"/>
                <a:gd name="T24" fmla="*/ 33 w 139"/>
                <a:gd name="T25" fmla="*/ 63 h 149"/>
                <a:gd name="T26" fmla="*/ 33 w 139"/>
                <a:gd name="T27" fmla="*/ 63 h 149"/>
                <a:gd name="T28" fmla="*/ 26 w 139"/>
                <a:gd name="T29" fmla="*/ 47 h 149"/>
                <a:gd name="T30" fmla="*/ 36 w 139"/>
                <a:gd name="T31" fmla="*/ 40 h 149"/>
                <a:gd name="T32" fmla="*/ 23 w 139"/>
                <a:gd name="T33" fmla="*/ 32 h 149"/>
                <a:gd name="T34" fmla="*/ 25 w 139"/>
                <a:gd name="T35" fmla="*/ 10 h 149"/>
                <a:gd name="T36" fmla="*/ 23 w 139"/>
                <a:gd name="T37" fmla="*/ 0 h 149"/>
                <a:gd name="T38" fmla="*/ 30 w 139"/>
                <a:gd name="T39" fmla="*/ 6 h 149"/>
                <a:gd name="T40" fmla="*/ 30 w 139"/>
                <a:gd name="T41" fmla="*/ 7 h 149"/>
                <a:gd name="T42" fmla="*/ 41 w 139"/>
                <a:gd name="T43" fmla="*/ 17 h 149"/>
                <a:gd name="T44" fmla="*/ 55 w 139"/>
                <a:gd name="T45" fmla="*/ 22 h 149"/>
                <a:gd name="T46" fmla="*/ 60 w 139"/>
                <a:gd name="T47" fmla="*/ 14 h 149"/>
                <a:gd name="T48" fmla="*/ 63 w 139"/>
                <a:gd name="T49" fmla="*/ 36 h 149"/>
                <a:gd name="T50" fmla="*/ 74 w 139"/>
                <a:gd name="T51" fmla="*/ 22 h 149"/>
                <a:gd name="T52" fmla="*/ 86 w 139"/>
                <a:gd name="T53" fmla="*/ 48 h 149"/>
                <a:gd name="T54" fmla="*/ 96 w 139"/>
                <a:gd name="T55" fmla="*/ 34 h 149"/>
                <a:gd name="T56" fmla="*/ 89 w 139"/>
                <a:gd name="T57" fmla="*/ 10 h 149"/>
                <a:gd name="T58" fmla="*/ 92 w 139"/>
                <a:gd name="T59" fmla="*/ 4 h 149"/>
                <a:gd name="T60" fmla="*/ 102 w 139"/>
                <a:gd name="T61" fmla="*/ 14 h 149"/>
                <a:gd name="T62" fmla="*/ 102 w 139"/>
                <a:gd name="T63" fmla="*/ 29 h 149"/>
                <a:gd name="T64" fmla="*/ 112 w 139"/>
                <a:gd name="T65" fmla="*/ 18 h 149"/>
                <a:gd name="T66" fmla="*/ 120 w 139"/>
                <a:gd name="T67" fmla="*/ 17 h 149"/>
                <a:gd name="T68" fmla="*/ 127 w 139"/>
                <a:gd name="T69" fmla="*/ 22 h 149"/>
                <a:gd name="T70" fmla="*/ 138 w 139"/>
                <a:gd name="T71" fmla="*/ 17 h 149"/>
                <a:gd name="T72" fmla="*/ 132 w 139"/>
                <a:gd name="T73" fmla="*/ 36 h 149"/>
                <a:gd name="T74" fmla="*/ 120 w 139"/>
                <a:gd name="T75" fmla="*/ 48 h 149"/>
                <a:gd name="T76" fmla="*/ 126 w 139"/>
                <a:gd name="T77" fmla="*/ 55 h 149"/>
                <a:gd name="T78" fmla="*/ 120 w 139"/>
                <a:gd name="T79" fmla="*/ 68 h 149"/>
                <a:gd name="T80" fmla="*/ 102 w 139"/>
                <a:gd name="T81" fmla="*/ 96 h 149"/>
                <a:gd name="T82" fmla="*/ 89 w 139"/>
                <a:gd name="T83" fmla="*/ 11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" h="149">
                  <a:moveTo>
                    <a:pt x="22" y="149"/>
                  </a:moveTo>
                  <a:lnTo>
                    <a:pt x="22" y="145"/>
                  </a:lnTo>
                  <a:lnTo>
                    <a:pt x="17" y="138"/>
                  </a:lnTo>
                  <a:lnTo>
                    <a:pt x="8" y="137"/>
                  </a:lnTo>
                  <a:lnTo>
                    <a:pt x="2" y="135"/>
                  </a:lnTo>
                  <a:lnTo>
                    <a:pt x="2" y="124"/>
                  </a:lnTo>
                  <a:lnTo>
                    <a:pt x="6" y="115"/>
                  </a:lnTo>
                  <a:lnTo>
                    <a:pt x="10" y="101"/>
                  </a:lnTo>
                  <a:lnTo>
                    <a:pt x="12" y="90"/>
                  </a:lnTo>
                  <a:lnTo>
                    <a:pt x="23" y="93"/>
                  </a:lnTo>
                  <a:lnTo>
                    <a:pt x="34" y="101"/>
                  </a:lnTo>
                  <a:lnTo>
                    <a:pt x="42" y="107"/>
                  </a:lnTo>
                  <a:lnTo>
                    <a:pt x="48" y="102"/>
                  </a:lnTo>
                  <a:lnTo>
                    <a:pt x="44" y="96"/>
                  </a:lnTo>
                  <a:lnTo>
                    <a:pt x="40" y="89"/>
                  </a:lnTo>
                  <a:lnTo>
                    <a:pt x="37" y="83"/>
                  </a:lnTo>
                  <a:lnTo>
                    <a:pt x="27" y="75"/>
                  </a:lnTo>
                  <a:lnTo>
                    <a:pt x="23" y="71"/>
                  </a:lnTo>
                  <a:lnTo>
                    <a:pt x="14" y="71"/>
                  </a:lnTo>
                  <a:lnTo>
                    <a:pt x="4" y="70"/>
                  </a:lnTo>
                  <a:lnTo>
                    <a:pt x="2" y="56"/>
                  </a:lnTo>
                  <a:lnTo>
                    <a:pt x="0" y="49"/>
                  </a:lnTo>
                  <a:lnTo>
                    <a:pt x="8" y="42"/>
                  </a:lnTo>
                  <a:lnTo>
                    <a:pt x="17" y="51"/>
                  </a:lnTo>
                  <a:lnTo>
                    <a:pt x="23" y="56"/>
                  </a:lnTo>
                  <a:lnTo>
                    <a:pt x="33" y="63"/>
                  </a:lnTo>
                  <a:lnTo>
                    <a:pt x="33" y="64"/>
                  </a:lnTo>
                  <a:lnTo>
                    <a:pt x="33" y="63"/>
                  </a:lnTo>
                  <a:lnTo>
                    <a:pt x="34" y="53"/>
                  </a:lnTo>
                  <a:lnTo>
                    <a:pt x="26" y="47"/>
                  </a:lnTo>
                  <a:lnTo>
                    <a:pt x="25" y="40"/>
                  </a:lnTo>
                  <a:lnTo>
                    <a:pt x="36" y="40"/>
                  </a:lnTo>
                  <a:lnTo>
                    <a:pt x="37" y="37"/>
                  </a:lnTo>
                  <a:lnTo>
                    <a:pt x="23" y="32"/>
                  </a:lnTo>
                  <a:lnTo>
                    <a:pt x="23" y="15"/>
                  </a:lnTo>
                  <a:lnTo>
                    <a:pt x="25" y="10"/>
                  </a:lnTo>
                  <a:lnTo>
                    <a:pt x="22" y="4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7"/>
                  </a:lnTo>
                  <a:lnTo>
                    <a:pt x="38" y="7"/>
                  </a:lnTo>
                  <a:lnTo>
                    <a:pt x="41" y="17"/>
                  </a:lnTo>
                  <a:lnTo>
                    <a:pt x="47" y="25"/>
                  </a:lnTo>
                  <a:lnTo>
                    <a:pt x="55" y="22"/>
                  </a:lnTo>
                  <a:lnTo>
                    <a:pt x="56" y="8"/>
                  </a:lnTo>
                  <a:lnTo>
                    <a:pt x="60" y="14"/>
                  </a:lnTo>
                  <a:lnTo>
                    <a:pt x="56" y="33"/>
                  </a:lnTo>
                  <a:lnTo>
                    <a:pt x="63" y="36"/>
                  </a:lnTo>
                  <a:lnTo>
                    <a:pt x="66" y="19"/>
                  </a:lnTo>
                  <a:lnTo>
                    <a:pt x="74" y="22"/>
                  </a:lnTo>
                  <a:lnTo>
                    <a:pt x="82" y="36"/>
                  </a:lnTo>
                  <a:lnTo>
                    <a:pt x="86" y="48"/>
                  </a:lnTo>
                  <a:lnTo>
                    <a:pt x="92" y="42"/>
                  </a:lnTo>
                  <a:lnTo>
                    <a:pt x="96" y="34"/>
                  </a:lnTo>
                  <a:lnTo>
                    <a:pt x="92" y="25"/>
                  </a:lnTo>
                  <a:lnTo>
                    <a:pt x="89" y="10"/>
                  </a:lnTo>
                  <a:lnTo>
                    <a:pt x="86" y="3"/>
                  </a:lnTo>
                  <a:lnTo>
                    <a:pt x="92" y="4"/>
                  </a:lnTo>
                  <a:lnTo>
                    <a:pt x="100" y="10"/>
                  </a:lnTo>
                  <a:lnTo>
                    <a:pt x="102" y="14"/>
                  </a:lnTo>
                  <a:lnTo>
                    <a:pt x="105" y="18"/>
                  </a:lnTo>
                  <a:lnTo>
                    <a:pt x="102" y="29"/>
                  </a:lnTo>
                  <a:lnTo>
                    <a:pt x="107" y="29"/>
                  </a:lnTo>
                  <a:lnTo>
                    <a:pt x="112" y="18"/>
                  </a:lnTo>
                  <a:lnTo>
                    <a:pt x="119" y="14"/>
                  </a:lnTo>
                  <a:lnTo>
                    <a:pt x="120" y="17"/>
                  </a:lnTo>
                  <a:lnTo>
                    <a:pt x="123" y="22"/>
                  </a:lnTo>
                  <a:lnTo>
                    <a:pt x="127" y="22"/>
                  </a:lnTo>
                  <a:lnTo>
                    <a:pt x="132" y="14"/>
                  </a:lnTo>
                  <a:lnTo>
                    <a:pt x="138" y="17"/>
                  </a:lnTo>
                  <a:lnTo>
                    <a:pt x="139" y="23"/>
                  </a:lnTo>
                  <a:lnTo>
                    <a:pt x="132" y="36"/>
                  </a:lnTo>
                  <a:lnTo>
                    <a:pt x="131" y="42"/>
                  </a:lnTo>
                  <a:lnTo>
                    <a:pt x="120" y="48"/>
                  </a:lnTo>
                  <a:lnTo>
                    <a:pt x="122" y="56"/>
                  </a:lnTo>
                  <a:lnTo>
                    <a:pt x="126" y="55"/>
                  </a:lnTo>
                  <a:lnTo>
                    <a:pt x="122" y="64"/>
                  </a:lnTo>
                  <a:lnTo>
                    <a:pt x="120" y="68"/>
                  </a:lnTo>
                  <a:lnTo>
                    <a:pt x="109" y="78"/>
                  </a:lnTo>
                  <a:lnTo>
                    <a:pt x="102" y="96"/>
                  </a:lnTo>
                  <a:lnTo>
                    <a:pt x="97" y="105"/>
                  </a:lnTo>
                  <a:lnTo>
                    <a:pt x="89" y="119"/>
                  </a:lnTo>
                  <a:lnTo>
                    <a:pt x="82" y="1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1" name="Freeform 110"/>
            <p:cNvSpPr>
              <a:spLocks/>
            </p:cNvSpPr>
            <p:nvPr/>
          </p:nvSpPr>
          <p:spPr bwMode="auto">
            <a:xfrm>
              <a:off x="4643" y="618"/>
              <a:ext cx="2" cy="4"/>
            </a:xfrm>
            <a:custGeom>
              <a:avLst/>
              <a:gdLst>
                <a:gd name="T0" fmla="*/ 0 w 2"/>
                <a:gd name="T1" fmla="*/ 3 h 4"/>
                <a:gd name="T2" fmla="*/ 2 w 2"/>
                <a:gd name="T3" fmla="*/ 4 h 4"/>
                <a:gd name="T4" fmla="*/ 1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lnTo>
                    <a:pt x="2" y="4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2" name="Freeform 111"/>
            <p:cNvSpPr>
              <a:spLocks/>
            </p:cNvSpPr>
            <p:nvPr/>
          </p:nvSpPr>
          <p:spPr bwMode="auto">
            <a:xfrm>
              <a:off x="4985" y="556"/>
              <a:ext cx="12" cy="69"/>
            </a:xfrm>
            <a:custGeom>
              <a:avLst/>
              <a:gdLst>
                <a:gd name="T0" fmla="*/ 1 w 12"/>
                <a:gd name="T1" fmla="*/ 0 h 69"/>
                <a:gd name="T2" fmla="*/ 0 w 12"/>
                <a:gd name="T3" fmla="*/ 24 h 69"/>
                <a:gd name="T4" fmla="*/ 0 w 12"/>
                <a:gd name="T5" fmla="*/ 41 h 69"/>
                <a:gd name="T6" fmla="*/ 2 w 12"/>
                <a:gd name="T7" fmla="*/ 51 h 69"/>
                <a:gd name="T8" fmla="*/ 5 w 12"/>
                <a:gd name="T9" fmla="*/ 67 h 69"/>
                <a:gd name="T10" fmla="*/ 12 w 12"/>
                <a:gd name="T11" fmla="*/ 69 h 69"/>
                <a:gd name="T12" fmla="*/ 12 w 12"/>
                <a:gd name="T13" fmla="*/ 67 h 69"/>
                <a:gd name="T14" fmla="*/ 9 w 12"/>
                <a:gd name="T15" fmla="*/ 58 h 69"/>
                <a:gd name="T16" fmla="*/ 8 w 12"/>
                <a:gd name="T17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69">
                  <a:moveTo>
                    <a:pt x="1" y="0"/>
                  </a:moveTo>
                  <a:lnTo>
                    <a:pt x="0" y="24"/>
                  </a:lnTo>
                  <a:lnTo>
                    <a:pt x="0" y="41"/>
                  </a:lnTo>
                  <a:lnTo>
                    <a:pt x="2" y="51"/>
                  </a:lnTo>
                  <a:lnTo>
                    <a:pt x="5" y="67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9" y="58"/>
                  </a:lnTo>
                  <a:lnTo>
                    <a:pt x="8" y="5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3" name="Freeform 112"/>
            <p:cNvSpPr>
              <a:spLocks/>
            </p:cNvSpPr>
            <p:nvPr/>
          </p:nvSpPr>
          <p:spPr bwMode="auto">
            <a:xfrm>
              <a:off x="4718" y="608"/>
              <a:ext cx="9" cy="18"/>
            </a:xfrm>
            <a:custGeom>
              <a:avLst/>
              <a:gdLst>
                <a:gd name="T0" fmla="*/ 4 w 9"/>
                <a:gd name="T1" fmla="*/ 0 h 18"/>
                <a:gd name="T2" fmla="*/ 5 w 9"/>
                <a:gd name="T3" fmla="*/ 3 h 18"/>
                <a:gd name="T4" fmla="*/ 4 w 9"/>
                <a:gd name="T5" fmla="*/ 10 h 18"/>
                <a:gd name="T6" fmla="*/ 9 w 9"/>
                <a:gd name="T7" fmla="*/ 15 h 18"/>
                <a:gd name="T8" fmla="*/ 0 w 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4" y="0"/>
                  </a:moveTo>
                  <a:lnTo>
                    <a:pt x="5" y="3"/>
                  </a:lnTo>
                  <a:lnTo>
                    <a:pt x="4" y="10"/>
                  </a:lnTo>
                  <a:lnTo>
                    <a:pt x="9" y="15"/>
                  </a:lnTo>
                  <a:lnTo>
                    <a:pt x="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4" name="Freeform 113"/>
            <p:cNvSpPr>
              <a:spLocks/>
            </p:cNvSpPr>
            <p:nvPr/>
          </p:nvSpPr>
          <p:spPr bwMode="auto">
            <a:xfrm>
              <a:off x="5031" y="618"/>
              <a:ext cx="75" cy="9"/>
            </a:xfrm>
            <a:custGeom>
              <a:avLst/>
              <a:gdLst>
                <a:gd name="T0" fmla="*/ 75 w 75"/>
                <a:gd name="T1" fmla="*/ 8 h 9"/>
                <a:gd name="T2" fmla="*/ 63 w 75"/>
                <a:gd name="T3" fmla="*/ 7 h 9"/>
                <a:gd name="T4" fmla="*/ 59 w 75"/>
                <a:gd name="T5" fmla="*/ 7 h 9"/>
                <a:gd name="T6" fmla="*/ 56 w 75"/>
                <a:gd name="T7" fmla="*/ 7 h 9"/>
                <a:gd name="T8" fmla="*/ 48 w 75"/>
                <a:gd name="T9" fmla="*/ 7 h 9"/>
                <a:gd name="T10" fmla="*/ 30 w 75"/>
                <a:gd name="T11" fmla="*/ 5 h 9"/>
                <a:gd name="T12" fmla="*/ 16 w 75"/>
                <a:gd name="T13" fmla="*/ 1 h 9"/>
                <a:gd name="T14" fmla="*/ 14 w 75"/>
                <a:gd name="T15" fmla="*/ 0 h 9"/>
                <a:gd name="T16" fmla="*/ 12 w 75"/>
                <a:gd name="T17" fmla="*/ 1 h 9"/>
                <a:gd name="T18" fmla="*/ 7 w 75"/>
                <a:gd name="T19" fmla="*/ 3 h 9"/>
                <a:gd name="T20" fmla="*/ 5 w 75"/>
                <a:gd name="T21" fmla="*/ 3 h 9"/>
                <a:gd name="T22" fmla="*/ 0 w 75"/>
                <a:gd name="T23" fmla="*/ 5 h 9"/>
                <a:gd name="T24" fmla="*/ 3 w 75"/>
                <a:gd name="T25" fmla="*/ 9 h 9"/>
                <a:gd name="T26" fmla="*/ 5 w 75"/>
                <a:gd name="T2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9">
                  <a:moveTo>
                    <a:pt x="75" y="8"/>
                  </a:moveTo>
                  <a:lnTo>
                    <a:pt x="63" y="7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48" y="7"/>
                  </a:lnTo>
                  <a:lnTo>
                    <a:pt x="30" y="5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2" y="1"/>
                  </a:lnTo>
                  <a:lnTo>
                    <a:pt x="7" y="3"/>
                  </a:lnTo>
                  <a:lnTo>
                    <a:pt x="5" y="3"/>
                  </a:lnTo>
                  <a:lnTo>
                    <a:pt x="0" y="5"/>
                  </a:lnTo>
                  <a:lnTo>
                    <a:pt x="3" y="9"/>
                  </a:lnTo>
                  <a:lnTo>
                    <a:pt x="5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5" name="Freeform 114"/>
            <p:cNvSpPr>
              <a:spLocks/>
            </p:cNvSpPr>
            <p:nvPr/>
          </p:nvSpPr>
          <p:spPr bwMode="auto">
            <a:xfrm>
              <a:off x="5007" y="431"/>
              <a:ext cx="233" cy="198"/>
            </a:xfrm>
            <a:custGeom>
              <a:avLst/>
              <a:gdLst>
                <a:gd name="T0" fmla="*/ 1 w 233"/>
                <a:gd name="T1" fmla="*/ 8 h 198"/>
                <a:gd name="T2" fmla="*/ 31 w 233"/>
                <a:gd name="T3" fmla="*/ 4 h 198"/>
                <a:gd name="T4" fmla="*/ 42 w 233"/>
                <a:gd name="T5" fmla="*/ 4 h 198"/>
                <a:gd name="T6" fmla="*/ 58 w 233"/>
                <a:gd name="T7" fmla="*/ 15 h 198"/>
                <a:gd name="T8" fmla="*/ 62 w 233"/>
                <a:gd name="T9" fmla="*/ 30 h 198"/>
                <a:gd name="T10" fmla="*/ 54 w 233"/>
                <a:gd name="T11" fmla="*/ 52 h 198"/>
                <a:gd name="T12" fmla="*/ 76 w 233"/>
                <a:gd name="T13" fmla="*/ 35 h 198"/>
                <a:gd name="T14" fmla="*/ 94 w 233"/>
                <a:gd name="T15" fmla="*/ 25 h 198"/>
                <a:gd name="T16" fmla="*/ 99 w 233"/>
                <a:gd name="T17" fmla="*/ 35 h 198"/>
                <a:gd name="T18" fmla="*/ 103 w 233"/>
                <a:gd name="T19" fmla="*/ 49 h 198"/>
                <a:gd name="T20" fmla="*/ 113 w 233"/>
                <a:gd name="T21" fmla="*/ 31 h 198"/>
                <a:gd name="T22" fmla="*/ 128 w 233"/>
                <a:gd name="T23" fmla="*/ 26 h 198"/>
                <a:gd name="T24" fmla="*/ 129 w 233"/>
                <a:gd name="T25" fmla="*/ 37 h 198"/>
                <a:gd name="T26" fmla="*/ 145 w 233"/>
                <a:gd name="T27" fmla="*/ 41 h 198"/>
                <a:gd name="T28" fmla="*/ 144 w 233"/>
                <a:gd name="T29" fmla="*/ 55 h 198"/>
                <a:gd name="T30" fmla="*/ 129 w 233"/>
                <a:gd name="T31" fmla="*/ 68 h 198"/>
                <a:gd name="T32" fmla="*/ 137 w 233"/>
                <a:gd name="T33" fmla="*/ 74 h 198"/>
                <a:gd name="T34" fmla="*/ 175 w 233"/>
                <a:gd name="T35" fmla="*/ 53 h 198"/>
                <a:gd name="T36" fmla="*/ 179 w 233"/>
                <a:gd name="T37" fmla="*/ 64 h 198"/>
                <a:gd name="T38" fmla="*/ 193 w 233"/>
                <a:gd name="T39" fmla="*/ 70 h 198"/>
                <a:gd name="T40" fmla="*/ 203 w 233"/>
                <a:gd name="T41" fmla="*/ 78 h 198"/>
                <a:gd name="T42" fmla="*/ 222 w 233"/>
                <a:gd name="T43" fmla="*/ 78 h 198"/>
                <a:gd name="T44" fmla="*/ 227 w 233"/>
                <a:gd name="T45" fmla="*/ 91 h 198"/>
                <a:gd name="T46" fmla="*/ 231 w 233"/>
                <a:gd name="T47" fmla="*/ 106 h 198"/>
                <a:gd name="T48" fmla="*/ 227 w 233"/>
                <a:gd name="T49" fmla="*/ 117 h 198"/>
                <a:gd name="T50" fmla="*/ 205 w 233"/>
                <a:gd name="T51" fmla="*/ 128 h 198"/>
                <a:gd name="T52" fmla="*/ 190 w 233"/>
                <a:gd name="T53" fmla="*/ 146 h 198"/>
                <a:gd name="T54" fmla="*/ 179 w 233"/>
                <a:gd name="T55" fmla="*/ 151 h 198"/>
                <a:gd name="T56" fmla="*/ 177 w 233"/>
                <a:gd name="T57" fmla="*/ 170 h 198"/>
                <a:gd name="T58" fmla="*/ 163 w 233"/>
                <a:gd name="T59" fmla="*/ 180 h 198"/>
                <a:gd name="T60" fmla="*/ 158 w 233"/>
                <a:gd name="T61" fmla="*/ 190 h 198"/>
                <a:gd name="T62" fmla="*/ 133 w 233"/>
                <a:gd name="T63" fmla="*/ 196 h 198"/>
                <a:gd name="T64" fmla="*/ 100 w 233"/>
                <a:gd name="T65" fmla="*/ 1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198">
                  <a:moveTo>
                    <a:pt x="0" y="11"/>
                  </a:moveTo>
                  <a:lnTo>
                    <a:pt x="1" y="8"/>
                  </a:lnTo>
                  <a:lnTo>
                    <a:pt x="21" y="0"/>
                  </a:lnTo>
                  <a:lnTo>
                    <a:pt x="31" y="4"/>
                  </a:lnTo>
                  <a:lnTo>
                    <a:pt x="39" y="4"/>
                  </a:lnTo>
                  <a:lnTo>
                    <a:pt x="42" y="4"/>
                  </a:lnTo>
                  <a:lnTo>
                    <a:pt x="46" y="12"/>
                  </a:lnTo>
                  <a:lnTo>
                    <a:pt x="58" y="15"/>
                  </a:lnTo>
                  <a:lnTo>
                    <a:pt x="51" y="29"/>
                  </a:lnTo>
                  <a:lnTo>
                    <a:pt x="62" y="30"/>
                  </a:lnTo>
                  <a:lnTo>
                    <a:pt x="55" y="44"/>
                  </a:lnTo>
                  <a:lnTo>
                    <a:pt x="54" y="52"/>
                  </a:lnTo>
                  <a:lnTo>
                    <a:pt x="65" y="42"/>
                  </a:lnTo>
                  <a:lnTo>
                    <a:pt x="76" y="35"/>
                  </a:lnTo>
                  <a:lnTo>
                    <a:pt x="88" y="26"/>
                  </a:lnTo>
                  <a:lnTo>
                    <a:pt x="94" y="25"/>
                  </a:lnTo>
                  <a:lnTo>
                    <a:pt x="96" y="23"/>
                  </a:lnTo>
                  <a:lnTo>
                    <a:pt x="99" y="35"/>
                  </a:lnTo>
                  <a:lnTo>
                    <a:pt x="94" y="56"/>
                  </a:lnTo>
                  <a:lnTo>
                    <a:pt x="103" y="49"/>
                  </a:lnTo>
                  <a:lnTo>
                    <a:pt x="106" y="42"/>
                  </a:lnTo>
                  <a:lnTo>
                    <a:pt x="113" y="31"/>
                  </a:lnTo>
                  <a:lnTo>
                    <a:pt x="114" y="23"/>
                  </a:lnTo>
                  <a:lnTo>
                    <a:pt x="128" y="26"/>
                  </a:lnTo>
                  <a:lnTo>
                    <a:pt x="134" y="29"/>
                  </a:lnTo>
                  <a:lnTo>
                    <a:pt x="129" y="37"/>
                  </a:lnTo>
                  <a:lnTo>
                    <a:pt x="137" y="37"/>
                  </a:lnTo>
                  <a:lnTo>
                    <a:pt x="145" y="41"/>
                  </a:lnTo>
                  <a:lnTo>
                    <a:pt x="151" y="44"/>
                  </a:lnTo>
                  <a:lnTo>
                    <a:pt x="144" y="55"/>
                  </a:lnTo>
                  <a:lnTo>
                    <a:pt x="136" y="63"/>
                  </a:lnTo>
                  <a:lnTo>
                    <a:pt x="129" y="68"/>
                  </a:lnTo>
                  <a:lnTo>
                    <a:pt x="133" y="72"/>
                  </a:lnTo>
                  <a:lnTo>
                    <a:pt x="137" y="74"/>
                  </a:lnTo>
                  <a:lnTo>
                    <a:pt x="162" y="60"/>
                  </a:lnTo>
                  <a:lnTo>
                    <a:pt x="175" y="53"/>
                  </a:lnTo>
                  <a:lnTo>
                    <a:pt x="179" y="60"/>
                  </a:lnTo>
                  <a:lnTo>
                    <a:pt x="179" y="64"/>
                  </a:lnTo>
                  <a:lnTo>
                    <a:pt x="189" y="65"/>
                  </a:lnTo>
                  <a:lnTo>
                    <a:pt x="193" y="70"/>
                  </a:lnTo>
                  <a:lnTo>
                    <a:pt x="196" y="79"/>
                  </a:lnTo>
                  <a:lnTo>
                    <a:pt x="203" y="78"/>
                  </a:lnTo>
                  <a:lnTo>
                    <a:pt x="213" y="70"/>
                  </a:lnTo>
                  <a:lnTo>
                    <a:pt x="222" y="78"/>
                  </a:lnTo>
                  <a:lnTo>
                    <a:pt x="224" y="86"/>
                  </a:lnTo>
                  <a:lnTo>
                    <a:pt x="227" y="91"/>
                  </a:lnTo>
                  <a:lnTo>
                    <a:pt x="227" y="95"/>
                  </a:lnTo>
                  <a:lnTo>
                    <a:pt x="231" y="106"/>
                  </a:lnTo>
                  <a:lnTo>
                    <a:pt x="233" y="109"/>
                  </a:lnTo>
                  <a:lnTo>
                    <a:pt x="227" y="117"/>
                  </a:lnTo>
                  <a:lnTo>
                    <a:pt x="222" y="120"/>
                  </a:lnTo>
                  <a:lnTo>
                    <a:pt x="205" y="128"/>
                  </a:lnTo>
                  <a:lnTo>
                    <a:pt x="190" y="136"/>
                  </a:lnTo>
                  <a:lnTo>
                    <a:pt x="190" y="146"/>
                  </a:lnTo>
                  <a:lnTo>
                    <a:pt x="189" y="146"/>
                  </a:lnTo>
                  <a:lnTo>
                    <a:pt x="179" y="151"/>
                  </a:lnTo>
                  <a:lnTo>
                    <a:pt x="182" y="161"/>
                  </a:lnTo>
                  <a:lnTo>
                    <a:pt x="177" y="170"/>
                  </a:lnTo>
                  <a:lnTo>
                    <a:pt x="170" y="175"/>
                  </a:lnTo>
                  <a:lnTo>
                    <a:pt x="163" y="180"/>
                  </a:lnTo>
                  <a:lnTo>
                    <a:pt x="170" y="185"/>
                  </a:lnTo>
                  <a:lnTo>
                    <a:pt x="158" y="190"/>
                  </a:lnTo>
                  <a:lnTo>
                    <a:pt x="137" y="198"/>
                  </a:lnTo>
                  <a:lnTo>
                    <a:pt x="133" y="196"/>
                  </a:lnTo>
                  <a:lnTo>
                    <a:pt x="118" y="196"/>
                  </a:lnTo>
                  <a:lnTo>
                    <a:pt x="100" y="195"/>
                  </a:lnTo>
                  <a:lnTo>
                    <a:pt x="99" y="19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6" name="Freeform 115"/>
            <p:cNvSpPr>
              <a:spLocks/>
            </p:cNvSpPr>
            <p:nvPr/>
          </p:nvSpPr>
          <p:spPr bwMode="auto">
            <a:xfrm>
              <a:off x="4429" y="541"/>
              <a:ext cx="103" cy="101"/>
            </a:xfrm>
            <a:custGeom>
              <a:avLst/>
              <a:gdLst>
                <a:gd name="T0" fmla="*/ 103 w 103"/>
                <a:gd name="T1" fmla="*/ 45 h 101"/>
                <a:gd name="T2" fmla="*/ 91 w 103"/>
                <a:gd name="T3" fmla="*/ 69 h 101"/>
                <a:gd name="T4" fmla="*/ 84 w 103"/>
                <a:gd name="T5" fmla="*/ 70 h 101"/>
                <a:gd name="T6" fmla="*/ 86 w 103"/>
                <a:gd name="T7" fmla="*/ 78 h 101"/>
                <a:gd name="T8" fmla="*/ 71 w 103"/>
                <a:gd name="T9" fmla="*/ 84 h 101"/>
                <a:gd name="T10" fmla="*/ 68 w 103"/>
                <a:gd name="T11" fmla="*/ 85 h 101"/>
                <a:gd name="T12" fmla="*/ 61 w 103"/>
                <a:gd name="T13" fmla="*/ 80 h 101"/>
                <a:gd name="T14" fmla="*/ 57 w 103"/>
                <a:gd name="T15" fmla="*/ 90 h 101"/>
                <a:gd name="T16" fmla="*/ 37 w 103"/>
                <a:gd name="T17" fmla="*/ 97 h 101"/>
                <a:gd name="T18" fmla="*/ 31 w 103"/>
                <a:gd name="T19" fmla="*/ 90 h 101"/>
                <a:gd name="T20" fmla="*/ 30 w 103"/>
                <a:gd name="T21" fmla="*/ 97 h 101"/>
                <a:gd name="T22" fmla="*/ 19 w 103"/>
                <a:gd name="T23" fmla="*/ 101 h 101"/>
                <a:gd name="T24" fmla="*/ 19 w 103"/>
                <a:gd name="T25" fmla="*/ 90 h 101"/>
                <a:gd name="T26" fmla="*/ 28 w 103"/>
                <a:gd name="T27" fmla="*/ 70 h 101"/>
                <a:gd name="T28" fmla="*/ 26 w 103"/>
                <a:gd name="T29" fmla="*/ 66 h 101"/>
                <a:gd name="T30" fmla="*/ 19 w 103"/>
                <a:gd name="T31" fmla="*/ 67 h 101"/>
                <a:gd name="T32" fmla="*/ 16 w 103"/>
                <a:gd name="T33" fmla="*/ 73 h 101"/>
                <a:gd name="T34" fmla="*/ 5 w 103"/>
                <a:gd name="T35" fmla="*/ 74 h 101"/>
                <a:gd name="T36" fmla="*/ 4 w 103"/>
                <a:gd name="T37" fmla="*/ 65 h 101"/>
                <a:gd name="T38" fmla="*/ 0 w 103"/>
                <a:gd name="T39" fmla="*/ 62 h 101"/>
                <a:gd name="T40" fmla="*/ 0 w 103"/>
                <a:gd name="T41" fmla="*/ 55 h 101"/>
                <a:gd name="T42" fmla="*/ 17 w 103"/>
                <a:gd name="T43" fmla="*/ 59 h 101"/>
                <a:gd name="T44" fmla="*/ 20 w 103"/>
                <a:gd name="T45" fmla="*/ 56 h 101"/>
                <a:gd name="T46" fmla="*/ 20 w 103"/>
                <a:gd name="T47" fmla="*/ 50 h 101"/>
                <a:gd name="T48" fmla="*/ 24 w 103"/>
                <a:gd name="T49" fmla="*/ 47 h 101"/>
                <a:gd name="T50" fmla="*/ 31 w 103"/>
                <a:gd name="T51" fmla="*/ 52 h 101"/>
                <a:gd name="T52" fmla="*/ 35 w 103"/>
                <a:gd name="T53" fmla="*/ 36 h 101"/>
                <a:gd name="T54" fmla="*/ 43 w 103"/>
                <a:gd name="T55" fmla="*/ 43 h 101"/>
                <a:gd name="T56" fmla="*/ 49 w 103"/>
                <a:gd name="T57" fmla="*/ 35 h 101"/>
                <a:gd name="T58" fmla="*/ 57 w 103"/>
                <a:gd name="T59" fmla="*/ 41 h 101"/>
                <a:gd name="T60" fmla="*/ 53 w 103"/>
                <a:gd name="T61" fmla="*/ 54 h 101"/>
                <a:gd name="T62" fmla="*/ 64 w 103"/>
                <a:gd name="T63" fmla="*/ 55 h 101"/>
                <a:gd name="T64" fmla="*/ 72 w 103"/>
                <a:gd name="T65" fmla="*/ 50 h 101"/>
                <a:gd name="T66" fmla="*/ 66 w 103"/>
                <a:gd name="T67" fmla="*/ 41 h 101"/>
                <a:gd name="T68" fmla="*/ 66 w 103"/>
                <a:gd name="T69" fmla="*/ 33 h 101"/>
                <a:gd name="T70" fmla="*/ 60 w 103"/>
                <a:gd name="T71" fmla="*/ 26 h 101"/>
                <a:gd name="T72" fmla="*/ 66 w 103"/>
                <a:gd name="T73" fmla="*/ 20 h 101"/>
                <a:gd name="T74" fmla="*/ 66 w 103"/>
                <a:gd name="T75" fmla="*/ 21 h 101"/>
                <a:gd name="T76" fmla="*/ 79 w 103"/>
                <a:gd name="T77" fmla="*/ 28 h 101"/>
                <a:gd name="T78" fmla="*/ 80 w 103"/>
                <a:gd name="T79" fmla="*/ 35 h 101"/>
                <a:gd name="T80" fmla="*/ 84 w 103"/>
                <a:gd name="T81" fmla="*/ 39 h 101"/>
                <a:gd name="T82" fmla="*/ 99 w 103"/>
                <a:gd name="T83" fmla="*/ 24 h 101"/>
                <a:gd name="T84" fmla="*/ 87 w 103"/>
                <a:gd name="T85" fmla="*/ 11 h 101"/>
                <a:gd name="T86" fmla="*/ 94 w 103"/>
                <a:gd name="T87" fmla="*/ 3 h 101"/>
                <a:gd name="T88" fmla="*/ 99 w 103"/>
                <a:gd name="T89" fmla="*/ 7 h 101"/>
                <a:gd name="T90" fmla="*/ 102 w 103"/>
                <a:gd name="T91" fmla="*/ 0 h 101"/>
                <a:gd name="T92" fmla="*/ 103 w 103"/>
                <a:gd name="T9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3" h="101">
                  <a:moveTo>
                    <a:pt x="103" y="45"/>
                  </a:moveTo>
                  <a:lnTo>
                    <a:pt x="91" y="69"/>
                  </a:lnTo>
                  <a:lnTo>
                    <a:pt x="84" y="70"/>
                  </a:lnTo>
                  <a:lnTo>
                    <a:pt x="86" y="78"/>
                  </a:lnTo>
                  <a:lnTo>
                    <a:pt x="71" y="84"/>
                  </a:lnTo>
                  <a:lnTo>
                    <a:pt x="68" y="85"/>
                  </a:lnTo>
                  <a:lnTo>
                    <a:pt x="61" y="80"/>
                  </a:lnTo>
                  <a:lnTo>
                    <a:pt x="57" y="90"/>
                  </a:lnTo>
                  <a:lnTo>
                    <a:pt x="37" y="97"/>
                  </a:lnTo>
                  <a:lnTo>
                    <a:pt x="31" y="90"/>
                  </a:lnTo>
                  <a:lnTo>
                    <a:pt x="30" y="97"/>
                  </a:lnTo>
                  <a:lnTo>
                    <a:pt x="19" y="101"/>
                  </a:lnTo>
                  <a:lnTo>
                    <a:pt x="19" y="90"/>
                  </a:lnTo>
                  <a:lnTo>
                    <a:pt x="28" y="70"/>
                  </a:lnTo>
                  <a:lnTo>
                    <a:pt x="26" y="66"/>
                  </a:lnTo>
                  <a:lnTo>
                    <a:pt x="19" y="67"/>
                  </a:lnTo>
                  <a:lnTo>
                    <a:pt x="16" y="73"/>
                  </a:lnTo>
                  <a:lnTo>
                    <a:pt x="5" y="74"/>
                  </a:lnTo>
                  <a:lnTo>
                    <a:pt x="4" y="65"/>
                  </a:lnTo>
                  <a:lnTo>
                    <a:pt x="0" y="62"/>
                  </a:lnTo>
                  <a:lnTo>
                    <a:pt x="0" y="55"/>
                  </a:lnTo>
                  <a:lnTo>
                    <a:pt x="17" y="59"/>
                  </a:lnTo>
                  <a:lnTo>
                    <a:pt x="20" y="56"/>
                  </a:lnTo>
                  <a:lnTo>
                    <a:pt x="20" y="50"/>
                  </a:lnTo>
                  <a:lnTo>
                    <a:pt x="24" y="47"/>
                  </a:lnTo>
                  <a:lnTo>
                    <a:pt x="31" y="52"/>
                  </a:lnTo>
                  <a:lnTo>
                    <a:pt x="35" y="36"/>
                  </a:lnTo>
                  <a:lnTo>
                    <a:pt x="43" y="43"/>
                  </a:lnTo>
                  <a:lnTo>
                    <a:pt x="49" y="35"/>
                  </a:lnTo>
                  <a:lnTo>
                    <a:pt x="57" y="41"/>
                  </a:lnTo>
                  <a:lnTo>
                    <a:pt x="53" y="54"/>
                  </a:lnTo>
                  <a:lnTo>
                    <a:pt x="64" y="55"/>
                  </a:lnTo>
                  <a:lnTo>
                    <a:pt x="72" y="50"/>
                  </a:lnTo>
                  <a:lnTo>
                    <a:pt x="66" y="41"/>
                  </a:lnTo>
                  <a:lnTo>
                    <a:pt x="66" y="33"/>
                  </a:lnTo>
                  <a:lnTo>
                    <a:pt x="60" y="26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79" y="28"/>
                  </a:lnTo>
                  <a:lnTo>
                    <a:pt x="80" y="35"/>
                  </a:lnTo>
                  <a:lnTo>
                    <a:pt x="84" y="39"/>
                  </a:lnTo>
                  <a:lnTo>
                    <a:pt x="99" y="24"/>
                  </a:lnTo>
                  <a:lnTo>
                    <a:pt x="87" y="11"/>
                  </a:lnTo>
                  <a:lnTo>
                    <a:pt x="94" y="3"/>
                  </a:lnTo>
                  <a:lnTo>
                    <a:pt x="99" y="7"/>
                  </a:lnTo>
                  <a:lnTo>
                    <a:pt x="102" y="0"/>
                  </a:lnTo>
                  <a:lnTo>
                    <a:pt x="10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7" name="Freeform 116"/>
            <p:cNvSpPr>
              <a:spLocks/>
            </p:cNvSpPr>
            <p:nvPr/>
          </p:nvSpPr>
          <p:spPr bwMode="auto">
            <a:xfrm>
              <a:off x="4744" y="450"/>
              <a:ext cx="92" cy="194"/>
            </a:xfrm>
            <a:custGeom>
              <a:avLst/>
              <a:gdLst>
                <a:gd name="T0" fmla="*/ 13 w 92"/>
                <a:gd name="T1" fmla="*/ 194 h 194"/>
                <a:gd name="T2" fmla="*/ 14 w 92"/>
                <a:gd name="T3" fmla="*/ 190 h 194"/>
                <a:gd name="T4" fmla="*/ 2 w 92"/>
                <a:gd name="T5" fmla="*/ 190 h 194"/>
                <a:gd name="T6" fmla="*/ 0 w 92"/>
                <a:gd name="T7" fmla="*/ 186 h 194"/>
                <a:gd name="T8" fmla="*/ 4 w 92"/>
                <a:gd name="T9" fmla="*/ 175 h 194"/>
                <a:gd name="T10" fmla="*/ 9 w 92"/>
                <a:gd name="T11" fmla="*/ 164 h 194"/>
                <a:gd name="T12" fmla="*/ 21 w 92"/>
                <a:gd name="T13" fmla="*/ 136 h 194"/>
                <a:gd name="T14" fmla="*/ 36 w 92"/>
                <a:gd name="T15" fmla="*/ 106 h 194"/>
                <a:gd name="T16" fmla="*/ 38 w 92"/>
                <a:gd name="T17" fmla="*/ 91 h 194"/>
                <a:gd name="T18" fmla="*/ 39 w 92"/>
                <a:gd name="T19" fmla="*/ 78 h 194"/>
                <a:gd name="T20" fmla="*/ 49 w 92"/>
                <a:gd name="T21" fmla="*/ 53 h 194"/>
                <a:gd name="T22" fmla="*/ 62 w 92"/>
                <a:gd name="T23" fmla="*/ 23 h 194"/>
                <a:gd name="T24" fmla="*/ 76 w 92"/>
                <a:gd name="T25" fmla="*/ 0 h 194"/>
                <a:gd name="T26" fmla="*/ 80 w 92"/>
                <a:gd name="T27" fmla="*/ 3 h 194"/>
                <a:gd name="T28" fmla="*/ 84 w 92"/>
                <a:gd name="T29" fmla="*/ 6 h 194"/>
                <a:gd name="T30" fmla="*/ 84 w 92"/>
                <a:gd name="T31" fmla="*/ 33 h 194"/>
                <a:gd name="T32" fmla="*/ 91 w 92"/>
                <a:gd name="T33" fmla="*/ 33 h 194"/>
                <a:gd name="T34" fmla="*/ 92 w 92"/>
                <a:gd name="T35" fmla="*/ 57 h 194"/>
                <a:gd name="T36" fmla="*/ 85 w 92"/>
                <a:gd name="T37" fmla="*/ 68 h 194"/>
                <a:gd name="T38" fmla="*/ 66 w 92"/>
                <a:gd name="T39" fmla="*/ 86 h 194"/>
                <a:gd name="T40" fmla="*/ 65 w 92"/>
                <a:gd name="T41" fmla="*/ 9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194">
                  <a:moveTo>
                    <a:pt x="13" y="194"/>
                  </a:moveTo>
                  <a:lnTo>
                    <a:pt x="14" y="190"/>
                  </a:lnTo>
                  <a:lnTo>
                    <a:pt x="2" y="190"/>
                  </a:lnTo>
                  <a:lnTo>
                    <a:pt x="0" y="186"/>
                  </a:lnTo>
                  <a:lnTo>
                    <a:pt x="4" y="175"/>
                  </a:lnTo>
                  <a:lnTo>
                    <a:pt x="9" y="164"/>
                  </a:lnTo>
                  <a:lnTo>
                    <a:pt x="21" y="136"/>
                  </a:lnTo>
                  <a:lnTo>
                    <a:pt x="36" y="106"/>
                  </a:lnTo>
                  <a:lnTo>
                    <a:pt x="38" y="91"/>
                  </a:lnTo>
                  <a:lnTo>
                    <a:pt x="39" y="78"/>
                  </a:lnTo>
                  <a:lnTo>
                    <a:pt x="49" y="53"/>
                  </a:lnTo>
                  <a:lnTo>
                    <a:pt x="62" y="23"/>
                  </a:lnTo>
                  <a:lnTo>
                    <a:pt x="76" y="0"/>
                  </a:lnTo>
                  <a:lnTo>
                    <a:pt x="80" y="3"/>
                  </a:lnTo>
                  <a:lnTo>
                    <a:pt x="84" y="6"/>
                  </a:lnTo>
                  <a:lnTo>
                    <a:pt x="84" y="33"/>
                  </a:lnTo>
                  <a:lnTo>
                    <a:pt x="91" y="33"/>
                  </a:lnTo>
                  <a:lnTo>
                    <a:pt x="92" y="57"/>
                  </a:lnTo>
                  <a:lnTo>
                    <a:pt x="85" y="68"/>
                  </a:lnTo>
                  <a:lnTo>
                    <a:pt x="66" y="86"/>
                  </a:lnTo>
                  <a:lnTo>
                    <a:pt x="65" y="9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8" name="Freeform 117"/>
            <p:cNvSpPr>
              <a:spLocks/>
            </p:cNvSpPr>
            <p:nvPr/>
          </p:nvSpPr>
          <p:spPr bwMode="auto">
            <a:xfrm>
              <a:off x="4573" y="611"/>
              <a:ext cx="70" cy="52"/>
            </a:xfrm>
            <a:custGeom>
              <a:avLst/>
              <a:gdLst>
                <a:gd name="T0" fmla="*/ 0 w 70"/>
                <a:gd name="T1" fmla="*/ 52 h 52"/>
                <a:gd name="T2" fmla="*/ 4 w 70"/>
                <a:gd name="T3" fmla="*/ 45 h 52"/>
                <a:gd name="T4" fmla="*/ 6 w 70"/>
                <a:gd name="T5" fmla="*/ 42 h 52"/>
                <a:gd name="T6" fmla="*/ 14 w 70"/>
                <a:gd name="T7" fmla="*/ 30 h 52"/>
                <a:gd name="T8" fmla="*/ 25 w 70"/>
                <a:gd name="T9" fmla="*/ 15 h 52"/>
                <a:gd name="T10" fmla="*/ 34 w 70"/>
                <a:gd name="T11" fmla="*/ 4 h 52"/>
                <a:gd name="T12" fmla="*/ 37 w 70"/>
                <a:gd name="T13" fmla="*/ 3 h 52"/>
                <a:gd name="T14" fmla="*/ 42 w 70"/>
                <a:gd name="T15" fmla="*/ 0 h 52"/>
                <a:gd name="T16" fmla="*/ 57 w 70"/>
                <a:gd name="T17" fmla="*/ 3 h 52"/>
                <a:gd name="T18" fmla="*/ 67 w 70"/>
                <a:gd name="T19" fmla="*/ 8 h 52"/>
                <a:gd name="T20" fmla="*/ 70 w 70"/>
                <a:gd name="T2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52">
                  <a:moveTo>
                    <a:pt x="0" y="52"/>
                  </a:moveTo>
                  <a:lnTo>
                    <a:pt x="4" y="45"/>
                  </a:lnTo>
                  <a:lnTo>
                    <a:pt x="6" y="42"/>
                  </a:lnTo>
                  <a:lnTo>
                    <a:pt x="14" y="30"/>
                  </a:lnTo>
                  <a:lnTo>
                    <a:pt x="25" y="15"/>
                  </a:lnTo>
                  <a:lnTo>
                    <a:pt x="34" y="4"/>
                  </a:lnTo>
                  <a:lnTo>
                    <a:pt x="37" y="3"/>
                  </a:lnTo>
                  <a:lnTo>
                    <a:pt x="42" y="0"/>
                  </a:lnTo>
                  <a:lnTo>
                    <a:pt x="57" y="3"/>
                  </a:lnTo>
                  <a:lnTo>
                    <a:pt x="67" y="8"/>
                  </a:lnTo>
                  <a:lnTo>
                    <a:pt x="70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49" name="Freeform 118"/>
            <p:cNvSpPr>
              <a:spLocks/>
            </p:cNvSpPr>
            <p:nvPr/>
          </p:nvSpPr>
          <p:spPr bwMode="auto">
            <a:xfrm>
              <a:off x="4749" y="644"/>
              <a:ext cx="8" cy="19"/>
            </a:xfrm>
            <a:custGeom>
              <a:avLst/>
              <a:gdLst>
                <a:gd name="T0" fmla="*/ 0 w 8"/>
                <a:gd name="T1" fmla="*/ 19 h 19"/>
                <a:gd name="T2" fmla="*/ 5 w 8"/>
                <a:gd name="T3" fmla="*/ 7 h 19"/>
                <a:gd name="T4" fmla="*/ 8 w 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9">
                  <a:moveTo>
                    <a:pt x="0" y="19"/>
                  </a:moveTo>
                  <a:lnTo>
                    <a:pt x="5" y="7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0" name="Freeform 119"/>
            <p:cNvSpPr>
              <a:spLocks/>
            </p:cNvSpPr>
            <p:nvPr/>
          </p:nvSpPr>
          <p:spPr bwMode="auto">
            <a:xfrm>
              <a:off x="4572" y="663"/>
              <a:ext cx="5" cy="8"/>
            </a:xfrm>
            <a:custGeom>
              <a:avLst/>
              <a:gdLst>
                <a:gd name="T0" fmla="*/ 5 w 5"/>
                <a:gd name="T1" fmla="*/ 8 h 8"/>
                <a:gd name="T2" fmla="*/ 4 w 5"/>
                <a:gd name="T3" fmla="*/ 7 h 8"/>
                <a:gd name="T4" fmla="*/ 0 w 5"/>
                <a:gd name="T5" fmla="*/ 3 h 8"/>
                <a:gd name="T6" fmla="*/ 1 w 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lnTo>
                    <a:pt x="4" y="7"/>
                  </a:lnTo>
                  <a:lnTo>
                    <a:pt x="0" y="3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1" name="Line 120"/>
            <p:cNvSpPr>
              <a:spLocks noChangeShapeType="1"/>
            </p:cNvSpPr>
            <p:nvPr/>
          </p:nvSpPr>
          <p:spPr bwMode="auto">
            <a:xfrm flipH="1">
              <a:off x="4577" y="671"/>
              <a:ext cx="6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2" name="Freeform 121"/>
            <p:cNvSpPr>
              <a:spLocks/>
            </p:cNvSpPr>
            <p:nvPr/>
          </p:nvSpPr>
          <p:spPr bwMode="auto">
            <a:xfrm>
              <a:off x="5036" y="623"/>
              <a:ext cx="101" cy="56"/>
            </a:xfrm>
            <a:custGeom>
              <a:avLst/>
              <a:gdLst>
                <a:gd name="T0" fmla="*/ 0 w 101"/>
                <a:gd name="T1" fmla="*/ 3 h 56"/>
                <a:gd name="T2" fmla="*/ 6 w 101"/>
                <a:gd name="T3" fmla="*/ 2 h 56"/>
                <a:gd name="T4" fmla="*/ 11 w 101"/>
                <a:gd name="T5" fmla="*/ 0 h 56"/>
                <a:gd name="T6" fmla="*/ 7 w 101"/>
                <a:gd name="T7" fmla="*/ 8 h 56"/>
                <a:gd name="T8" fmla="*/ 2 w 101"/>
                <a:gd name="T9" fmla="*/ 14 h 56"/>
                <a:gd name="T10" fmla="*/ 3 w 101"/>
                <a:gd name="T11" fmla="*/ 17 h 56"/>
                <a:gd name="T12" fmla="*/ 9 w 101"/>
                <a:gd name="T13" fmla="*/ 18 h 56"/>
                <a:gd name="T14" fmla="*/ 17 w 101"/>
                <a:gd name="T15" fmla="*/ 14 h 56"/>
                <a:gd name="T16" fmla="*/ 22 w 101"/>
                <a:gd name="T17" fmla="*/ 14 h 56"/>
                <a:gd name="T18" fmla="*/ 24 w 101"/>
                <a:gd name="T19" fmla="*/ 15 h 56"/>
                <a:gd name="T20" fmla="*/ 17 w 101"/>
                <a:gd name="T21" fmla="*/ 18 h 56"/>
                <a:gd name="T22" fmla="*/ 21 w 101"/>
                <a:gd name="T23" fmla="*/ 21 h 56"/>
                <a:gd name="T24" fmla="*/ 26 w 101"/>
                <a:gd name="T25" fmla="*/ 19 h 56"/>
                <a:gd name="T26" fmla="*/ 36 w 101"/>
                <a:gd name="T27" fmla="*/ 19 h 56"/>
                <a:gd name="T28" fmla="*/ 47 w 101"/>
                <a:gd name="T29" fmla="*/ 19 h 56"/>
                <a:gd name="T30" fmla="*/ 55 w 101"/>
                <a:gd name="T31" fmla="*/ 21 h 56"/>
                <a:gd name="T32" fmla="*/ 58 w 101"/>
                <a:gd name="T33" fmla="*/ 28 h 56"/>
                <a:gd name="T34" fmla="*/ 67 w 101"/>
                <a:gd name="T35" fmla="*/ 26 h 56"/>
                <a:gd name="T36" fmla="*/ 73 w 101"/>
                <a:gd name="T37" fmla="*/ 26 h 56"/>
                <a:gd name="T38" fmla="*/ 82 w 101"/>
                <a:gd name="T39" fmla="*/ 25 h 56"/>
                <a:gd name="T40" fmla="*/ 92 w 101"/>
                <a:gd name="T41" fmla="*/ 28 h 56"/>
                <a:gd name="T42" fmla="*/ 101 w 101"/>
                <a:gd name="T43" fmla="*/ 32 h 56"/>
                <a:gd name="T44" fmla="*/ 96 w 101"/>
                <a:gd name="T45" fmla="*/ 41 h 56"/>
                <a:gd name="T46" fmla="*/ 88 w 101"/>
                <a:gd name="T47" fmla="*/ 49 h 56"/>
                <a:gd name="T48" fmla="*/ 86 w 101"/>
                <a:gd name="T4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1" h="56">
                  <a:moveTo>
                    <a:pt x="0" y="3"/>
                  </a:moveTo>
                  <a:lnTo>
                    <a:pt x="6" y="2"/>
                  </a:lnTo>
                  <a:lnTo>
                    <a:pt x="11" y="0"/>
                  </a:lnTo>
                  <a:lnTo>
                    <a:pt x="7" y="8"/>
                  </a:lnTo>
                  <a:lnTo>
                    <a:pt x="2" y="14"/>
                  </a:lnTo>
                  <a:lnTo>
                    <a:pt x="3" y="17"/>
                  </a:lnTo>
                  <a:lnTo>
                    <a:pt x="9" y="18"/>
                  </a:lnTo>
                  <a:lnTo>
                    <a:pt x="17" y="14"/>
                  </a:lnTo>
                  <a:lnTo>
                    <a:pt x="22" y="14"/>
                  </a:lnTo>
                  <a:lnTo>
                    <a:pt x="24" y="15"/>
                  </a:lnTo>
                  <a:lnTo>
                    <a:pt x="17" y="18"/>
                  </a:lnTo>
                  <a:lnTo>
                    <a:pt x="21" y="21"/>
                  </a:lnTo>
                  <a:lnTo>
                    <a:pt x="26" y="19"/>
                  </a:lnTo>
                  <a:lnTo>
                    <a:pt x="36" y="19"/>
                  </a:lnTo>
                  <a:lnTo>
                    <a:pt x="47" y="19"/>
                  </a:lnTo>
                  <a:lnTo>
                    <a:pt x="55" y="21"/>
                  </a:lnTo>
                  <a:lnTo>
                    <a:pt x="58" y="28"/>
                  </a:lnTo>
                  <a:lnTo>
                    <a:pt x="67" y="26"/>
                  </a:lnTo>
                  <a:lnTo>
                    <a:pt x="73" y="26"/>
                  </a:lnTo>
                  <a:lnTo>
                    <a:pt x="82" y="25"/>
                  </a:lnTo>
                  <a:lnTo>
                    <a:pt x="92" y="28"/>
                  </a:lnTo>
                  <a:lnTo>
                    <a:pt x="101" y="32"/>
                  </a:lnTo>
                  <a:lnTo>
                    <a:pt x="96" y="41"/>
                  </a:lnTo>
                  <a:lnTo>
                    <a:pt x="88" y="49"/>
                  </a:lnTo>
                  <a:lnTo>
                    <a:pt x="86" y="5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3" name="Line 122"/>
            <p:cNvSpPr>
              <a:spLocks noChangeShapeType="1"/>
            </p:cNvSpPr>
            <p:nvPr/>
          </p:nvSpPr>
          <p:spPr bwMode="auto">
            <a:xfrm>
              <a:off x="4523" y="674"/>
              <a:ext cx="4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4" name="Freeform 123"/>
            <p:cNvSpPr>
              <a:spLocks/>
            </p:cNvSpPr>
            <p:nvPr/>
          </p:nvSpPr>
          <p:spPr bwMode="auto">
            <a:xfrm>
              <a:off x="5122" y="679"/>
              <a:ext cx="7" cy="10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2 h 10"/>
                <a:gd name="T4" fmla="*/ 0 w 7"/>
                <a:gd name="T5" fmla="*/ 10 h 10"/>
                <a:gd name="T6" fmla="*/ 6 w 7"/>
                <a:gd name="T7" fmla="*/ 8 h 10"/>
                <a:gd name="T8" fmla="*/ 7 w 7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6" y="8"/>
                  </a:lnTo>
                  <a:lnTo>
                    <a:pt x="7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5" name="Freeform 124"/>
            <p:cNvSpPr>
              <a:spLocks/>
            </p:cNvSpPr>
            <p:nvPr/>
          </p:nvSpPr>
          <p:spPr bwMode="auto">
            <a:xfrm>
              <a:off x="4707" y="626"/>
              <a:ext cx="17" cy="64"/>
            </a:xfrm>
            <a:custGeom>
              <a:avLst/>
              <a:gdLst>
                <a:gd name="T0" fmla="*/ 11 w 17"/>
                <a:gd name="T1" fmla="*/ 0 h 64"/>
                <a:gd name="T2" fmla="*/ 5 w 17"/>
                <a:gd name="T3" fmla="*/ 11 h 64"/>
                <a:gd name="T4" fmla="*/ 5 w 17"/>
                <a:gd name="T5" fmla="*/ 19 h 64"/>
                <a:gd name="T6" fmla="*/ 7 w 17"/>
                <a:gd name="T7" fmla="*/ 18 h 64"/>
                <a:gd name="T8" fmla="*/ 17 w 17"/>
                <a:gd name="T9" fmla="*/ 15 h 64"/>
                <a:gd name="T10" fmla="*/ 15 w 17"/>
                <a:gd name="T11" fmla="*/ 29 h 64"/>
                <a:gd name="T12" fmla="*/ 9 w 17"/>
                <a:gd name="T13" fmla="*/ 35 h 64"/>
                <a:gd name="T14" fmla="*/ 0 w 17"/>
                <a:gd name="T15" fmla="*/ 45 h 64"/>
                <a:gd name="T16" fmla="*/ 1 w 17"/>
                <a:gd name="T17" fmla="*/ 59 h 64"/>
                <a:gd name="T18" fmla="*/ 2 w 17"/>
                <a:gd name="T1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64">
                  <a:moveTo>
                    <a:pt x="11" y="0"/>
                  </a:moveTo>
                  <a:lnTo>
                    <a:pt x="5" y="11"/>
                  </a:lnTo>
                  <a:lnTo>
                    <a:pt x="5" y="19"/>
                  </a:lnTo>
                  <a:lnTo>
                    <a:pt x="7" y="18"/>
                  </a:lnTo>
                  <a:lnTo>
                    <a:pt x="17" y="15"/>
                  </a:lnTo>
                  <a:lnTo>
                    <a:pt x="15" y="29"/>
                  </a:lnTo>
                  <a:lnTo>
                    <a:pt x="9" y="35"/>
                  </a:lnTo>
                  <a:lnTo>
                    <a:pt x="0" y="45"/>
                  </a:lnTo>
                  <a:lnTo>
                    <a:pt x="1" y="59"/>
                  </a:lnTo>
                  <a:lnTo>
                    <a:pt x="2" y="6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6" name="Line 125"/>
            <p:cNvSpPr>
              <a:spLocks noChangeShapeType="1"/>
            </p:cNvSpPr>
            <p:nvPr/>
          </p:nvSpPr>
          <p:spPr bwMode="auto">
            <a:xfrm>
              <a:off x="4527" y="682"/>
              <a:ext cx="5" cy="1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7" name="Line 126"/>
            <p:cNvSpPr>
              <a:spLocks noChangeShapeType="1"/>
            </p:cNvSpPr>
            <p:nvPr/>
          </p:nvSpPr>
          <p:spPr bwMode="auto">
            <a:xfrm>
              <a:off x="4532" y="693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8" name="Freeform 127"/>
            <p:cNvSpPr>
              <a:spLocks/>
            </p:cNvSpPr>
            <p:nvPr/>
          </p:nvSpPr>
          <p:spPr bwMode="auto">
            <a:xfrm>
              <a:off x="5129" y="668"/>
              <a:ext cx="27" cy="25"/>
            </a:xfrm>
            <a:custGeom>
              <a:avLst/>
              <a:gdLst>
                <a:gd name="T0" fmla="*/ 0 w 27"/>
                <a:gd name="T1" fmla="*/ 18 h 25"/>
                <a:gd name="T2" fmla="*/ 4 w 27"/>
                <a:gd name="T3" fmla="*/ 3 h 25"/>
                <a:gd name="T4" fmla="*/ 11 w 27"/>
                <a:gd name="T5" fmla="*/ 0 h 25"/>
                <a:gd name="T6" fmla="*/ 18 w 27"/>
                <a:gd name="T7" fmla="*/ 0 h 25"/>
                <a:gd name="T8" fmla="*/ 25 w 27"/>
                <a:gd name="T9" fmla="*/ 3 h 25"/>
                <a:gd name="T10" fmla="*/ 27 w 27"/>
                <a:gd name="T11" fmla="*/ 15 h 25"/>
                <a:gd name="T12" fmla="*/ 26 w 27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0" y="18"/>
                  </a:moveTo>
                  <a:lnTo>
                    <a:pt x="4" y="3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5" y="3"/>
                  </a:lnTo>
                  <a:lnTo>
                    <a:pt x="27" y="15"/>
                  </a:lnTo>
                  <a:lnTo>
                    <a:pt x="26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59" name="Freeform 128"/>
            <p:cNvSpPr>
              <a:spLocks/>
            </p:cNvSpPr>
            <p:nvPr/>
          </p:nvSpPr>
          <p:spPr bwMode="auto">
            <a:xfrm>
              <a:off x="4555" y="671"/>
              <a:ext cx="29" cy="22"/>
            </a:xfrm>
            <a:custGeom>
              <a:avLst/>
              <a:gdLst>
                <a:gd name="T0" fmla="*/ 13 w 29"/>
                <a:gd name="T1" fmla="*/ 22 h 22"/>
                <a:gd name="T2" fmla="*/ 14 w 29"/>
                <a:gd name="T3" fmla="*/ 20 h 22"/>
                <a:gd name="T4" fmla="*/ 20 w 29"/>
                <a:gd name="T5" fmla="*/ 18 h 22"/>
                <a:gd name="T6" fmla="*/ 18 w 29"/>
                <a:gd name="T7" fmla="*/ 16 h 22"/>
                <a:gd name="T8" fmla="*/ 6 w 29"/>
                <a:gd name="T9" fmla="*/ 19 h 22"/>
                <a:gd name="T10" fmla="*/ 0 w 29"/>
                <a:gd name="T11" fmla="*/ 18 h 22"/>
                <a:gd name="T12" fmla="*/ 15 w 29"/>
                <a:gd name="T13" fmla="*/ 7 h 22"/>
                <a:gd name="T14" fmla="*/ 25 w 29"/>
                <a:gd name="T15" fmla="*/ 5 h 22"/>
                <a:gd name="T16" fmla="*/ 29 w 29"/>
                <a:gd name="T17" fmla="*/ 0 h 22"/>
                <a:gd name="T18" fmla="*/ 28 w 29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2">
                  <a:moveTo>
                    <a:pt x="13" y="22"/>
                  </a:moveTo>
                  <a:lnTo>
                    <a:pt x="14" y="20"/>
                  </a:lnTo>
                  <a:lnTo>
                    <a:pt x="20" y="18"/>
                  </a:lnTo>
                  <a:lnTo>
                    <a:pt x="18" y="16"/>
                  </a:lnTo>
                  <a:lnTo>
                    <a:pt x="6" y="19"/>
                  </a:lnTo>
                  <a:lnTo>
                    <a:pt x="0" y="18"/>
                  </a:lnTo>
                  <a:lnTo>
                    <a:pt x="15" y="7"/>
                  </a:lnTo>
                  <a:lnTo>
                    <a:pt x="25" y="5"/>
                  </a:lnTo>
                  <a:lnTo>
                    <a:pt x="29" y="0"/>
                  </a:lnTo>
                  <a:lnTo>
                    <a:pt x="2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0" name="Freeform 129"/>
            <p:cNvSpPr>
              <a:spLocks/>
            </p:cNvSpPr>
            <p:nvPr/>
          </p:nvSpPr>
          <p:spPr bwMode="auto">
            <a:xfrm>
              <a:off x="4738" y="663"/>
              <a:ext cx="11" cy="31"/>
            </a:xfrm>
            <a:custGeom>
              <a:avLst/>
              <a:gdLst>
                <a:gd name="T0" fmla="*/ 0 w 11"/>
                <a:gd name="T1" fmla="*/ 31 h 31"/>
                <a:gd name="T2" fmla="*/ 3 w 11"/>
                <a:gd name="T3" fmla="*/ 12 h 31"/>
                <a:gd name="T4" fmla="*/ 10 w 11"/>
                <a:gd name="T5" fmla="*/ 3 h 31"/>
                <a:gd name="T6" fmla="*/ 11 w 11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1">
                  <a:moveTo>
                    <a:pt x="0" y="31"/>
                  </a:moveTo>
                  <a:lnTo>
                    <a:pt x="3" y="12"/>
                  </a:lnTo>
                  <a:lnTo>
                    <a:pt x="10" y="3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1" name="Freeform 130"/>
            <p:cNvSpPr>
              <a:spLocks/>
            </p:cNvSpPr>
            <p:nvPr/>
          </p:nvSpPr>
          <p:spPr bwMode="auto">
            <a:xfrm>
              <a:off x="4472" y="661"/>
              <a:ext cx="60" cy="35"/>
            </a:xfrm>
            <a:custGeom>
              <a:avLst/>
              <a:gdLst>
                <a:gd name="T0" fmla="*/ 60 w 60"/>
                <a:gd name="T1" fmla="*/ 32 h 35"/>
                <a:gd name="T2" fmla="*/ 36 w 60"/>
                <a:gd name="T3" fmla="*/ 35 h 35"/>
                <a:gd name="T4" fmla="*/ 15 w 60"/>
                <a:gd name="T5" fmla="*/ 29 h 35"/>
                <a:gd name="T6" fmla="*/ 13 w 60"/>
                <a:gd name="T7" fmla="*/ 28 h 35"/>
                <a:gd name="T8" fmla="*/ 0 w 60"/>
                <a:gd name="T9" fmla="*/ 17 h 35"/>
                <a:gd name="T10" fmla="*/ 2 w 60"/>
                <a:gd name="T11" fmla="*/ 13 h 35"/>
                <a:gd name="T12" fmla="*/ 2 w 60"/>
                <a:gd name="T13" fmla="*/ 11 h 35"/>
                <a:gd name="T14" fmla="*/ 8 w 60"/>
                <a:gd name="T15" fmla="*/ 14 h 35"/>
                <a:gd name="T16" fmla="*/ 13 w 60"/>
                <a:gd name="T17" fmla="*/ 7 h 35"/>
                <a:gd name="T18" fmla="*/ 29 w 60"/>
                <a:gd name="T19" fmla="*/ 2 h 35"/>
                <a:gd name="T20" fmla="*/ 34 w 60"/>
                <a:gd name="T21" fmla="*/ 0 h 35"/>
                <a:gd name="T22" fmla="*/ 41 w 60"/>
                <a:gd name="T23" fmla="*/ 10 h 35"/>
                <a:gd name="T24" fmla="*/ 49 w 60"/>
                <a:gd name="T25" fmla="*/ 11 h 35"/>
                <a:gd name="T26" fmla="*/ 51 w 60"/>
                <a:gd name="T27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35">
                  <a:moveTo>
                    <a:pt x="60" y="32"/>
                  </a:moveTo>
                  <a:lnTo>
                    <a:pt x="36" y="35"/>
                  </a:lnTo>
                  <a:lnTo>
                    <a:pt x="15" y="29"/>
                  </a:lnTo>
                  <a:lnTo>
                    <a:pt x="13" y="28"/>
                  </a:lnTo>
                  <a:lnTo>
                    <a:pt x="0" y="17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8" y="14"/>
                  </a:lnTo>
                  <a:lnTo>
                    <a:pt x="13" y="7"/>
                  </a:lnTo>
                  <a:lnTo>
                    <a:pt x="29" y="2"/>
                  </a:lnTo>
                  <a:lnTo>
                    <a:pt x="34" y="0"/>
                  </a:lnTo>
                  <a:lnTo>
                    <a:pt x="41" y="10"/>
                  </a:lnTo>
                  <a:lnTo>
                    <a:pt x="49" y="11"/>
                  </a:lnTo>
                  <a:lnTo>
                    <a:pt x="51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2" name="Line 131"/>
            <p:cNvSpPr>
              <a:spLocks noChangeShapeType="1"/>
            </p:cNvSpPr>
            <p:nvPr/>
          </p:nvSpPr>
          <p:spPr bwMode="auto">
            <a:xfrm flipV="1">
              <a:off x="5196" y="693"/>
              <a:ext cx="5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3" name="Freeform 132"/>
            <p:cNvSpPr>
              <a:spLocks/>
            </p:cNvSpPr>
            <p:nvPr/>
          </p:nvSpPr>
          <p:spPr bwMode="auto">
            <a:xfrm>
              <a:off x="5219" y="671"/>
              <a:ext cx="37" cy="26"/>
            </a:xfrm>
            <a:custGeom>
              <a:avLst/>
              <a:gdLst>
                <a:gd name="T0" fmla="*/ 7 w 37"/>
                <a:gd name="T1" fmla="*/ 26 h 26"/>
                <a:gd name="T2" fmla="*/ 7 w 37"/>
                <a:gd name="T3" fmla="*/ 25 h 26"/>
                <a:gd name="T4" fmla="*/ 3 w 37"/>
                <a:gd name="T5" fmla="*/ 16 h 26"/>
                <a:gd name="T6" fmla="*/ 0 w 37"/>
                <a:gd name="T7" fmla="*/ 5 h 26"/>
                <a:gd name="T8" fmla="*/ 7 w 37"/>
                <a:gd name="T9" fmla="*/ 0 h 26"/>
                <a:gd name="T10" fmla="*/ 15 w 37"/>
                <a:gd name="T11" fmla="*/ 3 h 26"/>
                <a:gd name="T12" fmla="*/ 15 w 37"/>
                <a:gd name="T13" fmla="*/ 0 h 26"/>
                <a:gd name="T14" fmla="*/ 26 w 37"/>
                <a:gd name="T15" fmla="*/ 1 h 26"/>
                <a:gd name="T16" fmla="*/ 27 w 37"/>
                <a:gd name="T17" fmla="*/ 1 h 26"/>
                <a:gd name="T18" fmla="*/ 25 w 37"/>
                <a:gd name="T19" fmla="*/ 14 h 26"/>
                <a:gd name="T20" fmla="*/ 34 w 37"/>
                <a:gd name="T21" fmla="*/ 3 h 26"/>
                <a:gd name="T22" fmla="*/ 37 w 37"/>
                <a:gd name="T2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6">
                  <a:moveTo>
                    <a:pt x="7" y="26"/>
                  </a:moveTo>
                  <a:lnTo>
                    <a:pt x="7" y="25"/>
                  </a:lnTo>
                  <a:lnTo>
                    <a:pt x="3" y="16"/>
                  </a:lnTo>
                  <a:lnTo>
                    <a:pt x="0" y="5"/>
                  </a:lnTo>
                  <a:lnTo>
                    <a:pt x="7" y="0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5" y="14"/>
                  </a:lnTo>
                  <a:lnTo>
                    <a:pt x="34" y="3"/>
                  </a:lnTo>
                  <a:lnTo>
                    <a:pt x="37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4" name="Freeform 133"/>
            <p:cNvSpPr>
              <a:spLocks/>
            </p:cNvSpPr>
            <p:nvPr/>
          </p:nvSpPr>
          <p:spPr bwMode="auto">
            <a:xfrm>
              <a:off x="5190" y="666"/>
              <a:ext cx="32" cy="34"/>
            </a:xfrm>
            <a:custGeom>
              <a:avLst/>
              <a:gdLst>
                <a:gd name="T0" fmla="*/ 11 w 32"/>
                <a:gd name="T1" fmla="*/ 27 h 34"/>
                <a:gd name="T2" fmla="*/ 11 w 32"/>
                <a:gd name="T3" fmla="*/ 25 h 34"/>
                <a:gd name="T4" fmla="*/ 6 w 32"/>
                <a:gd name="T5" fmla="*/ 15 h 34"/>
                <a:gd name="T6" fmla="*/ 0 w 32"/>
                <a:gd name="T7" fmla="*/ 5 h 34"/>
                <a:gd name="T8" fmla="*/ 3 w 32"/>
                <a:gd name="T9" fmla="*/ 0 h 34"/>
                <a:gd name="T10" fmla="*/ 14 w 32"/>
                <a:gd name="T11" fmla="*/ 0 h 34"/>
                <a:gd name="T12" fmla="*/ 11 w 32"/>
                <a:gd name="T13" fmla="*/ 8 h 34"/>
                <a:gd name="T14" fmla="*/ 20 w 32"/>
                <a:gd name="T15" fmla="*/ 6 h 34"/>
                <a:gd name="T16" fmla="*/ 26 w 32"/>
                <a:gd name="T17" fmla="*/ 17 h 34"/>
                <a:gd name="T18" fmla="*/ 30 w 32"/>
                <a:gd name="T19" fmla="*/ 28 h 34"/>
                <a:gd name="T20" fmla="*/ 32 w 32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4">
                  <a:moveTo>
                    <a:pt x="11" y="27"/>
                  </a:moveTo>
                  <a:lnTo>
                    <a:pt x="11" y="25"/>
                  </a:lnTo>
                  <a:lnTo>
                    <a:pt x="6" y="15"/>
                  </a:lnTo>
                  <a:lnTo>
                    <a:pt x="0" y="5"/>
                  </a:lnTo>
                  <a:lnTo>
                    <a:pt x="3" y="0"/>
                  </a:lnTo>
                  <a:lnTo>
                    <a:pt x="14" y="0"/>
                  </a:lnTo>
                  <a:lnTo>
                    <a:pt x="11" y="8"/>
                  </a:lnTo>
                  <a:lnTo>
                    <a:pt x="20" y="6"/>
                  </a:lnTo>
                  <a:lnTo>
                    <a:pt x="26" y="17"/>
                  </a:lnTo>
                  <a:lnTo>
                    <a:pt x="30" y="28"/>
                  </a:lnTo>
                  <a:lnTo>
                    <a:pt x="32" y="3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5" name="Freeform 134"/>
            <p:cNvSpPr>
              <a:spLocks/>
            </p:cNvSpPr>
            <p:nvPr/>
          </p:nvSpPr>
          <p:spPr bwMode="auto">
            <a:xfrm>
              <a:off x="4411" y="683"/>
              <a:ext cx="5" cy="18"/>
            </a:xfrm>
            <a:custGeom>
              <a:avLst/>
              <a:gdLst>
                <a:gd name="T0" fmla="*/ 5 w 5"/>
                <a:gd name="T1" fmla="*/ 18 h 18"/>
                <a:gd name="T2" fmla="*/ 0 w 5"/>
                <a:gd name="T3" fmla="*/ 14 h 18"/>
                <a:gd name="T4" fmla="*/ 1 w 5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8">
                  <a:moveTo>
                    <a:pt x="5" y="18"/>
                  </a:moveTo>
                  <a:lnTo>
                    <a:pt x="0" y="14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6" name="Freeform 135"/>
            <p:cNvSpPr>
              <a:spLocks/>
            </p:cNvSpPr>
            <p:nvPr/>
          </p:nvSpPr>
          <p:spPr bwMode="auto">
            <a:xfrm>
              <a:off x="4408" y="670"/>
              <a:ext cx="18" cy="32"/>
            </a:xfrm>
            <a:custGeom>
              <a:avLst/>
              <a:gdLst>
                <a:gd name="T0" fmla="*/ 4 w 18"/>
                <a:gd name="T1" fmla="*/ 13 h 32"/>
                <a:gd name="T2" fmla="*/ 6 w 18"/>
                <a:gd name="T3" fmla="*/ 12 h 32"/>
                <a:gd name="T4" fmla="*/ 0 w 18"/>
                <a:gd name="T5" fmla="*/ 6 h 32"/>
                <a:gd name="T6" fmla="*/ 6 w 18"/>
                <a:gd name="T7" fmla="*/ 0 h 32"/>
                <a:gd name="T8" fmla="*/ 18 w 18"/>
                <a:gd name="T9" fmla="*/ 11 h 32"/>
                <a:gd name="T10" fmla="*/ 8 w 18"/>
                <a:gd name="T11" fmla="*/ 31 h 32"/>
                <a:gd name="T12" fmla="*/ 8 w 18"/>
                <a:gd name="T13" fmla="*/ 32 h 32"/>
                <a:gd name="T14" fmla="*/ 8 w 18"/>
                <a:gd name="T1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2">
                  <a:moveTo>
                    <a:pt x="4" y="13"/>
                  </a:moveTo>
                  <a:lnTo>
                    <a:pt x="6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18" y="1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8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7" name="Freeform 136"/>
            <p:cNvSpPr>
              <a:spLocks/>
            </p:cNvSpPr>
            <p:nvPr/>
          </p:nvSpPr>
          <p:spPr bwMode="auto">
            <a:xfrm>
              <a:off x="5158" y="664"/>
              <a:ext cx="27" cy="40"/>
            </a:xfrm>
            <a:custGeom>
              <a:avLst/>
              <a:gdLst>
                <a:gd name="T0" fmla="*/ 0 w 27"/>
                <a:gd name="T1" fmla="*/ 40 h 40"/>
                <a:gd name="T2" fmla="*/ 7 w 27"/>
                <a:gd name="T3" fmla="*/ 23 h 40"/>
                <a:gd name="T4" fmla="*/ 1 w 27"/>
                <a:gd name="T5" fmla="*/ 3 h 40"/>
                <a:gd name="T6" fmla="*/ 15 w 27"/>
                <a:gd name="T7" fmla="*/ 0 h 40"/>
                <a:gd name="T8" fmla="*/ 19 w 27"/>
                <a:gd name="T9" fmla="*/ 10 h 40"/>
                <a:gd name="T10" fmla="*/ 16 w 27"/>
                <a:gd name="T11" fmla="*/ 15 h 40"/>
                <a:gd name="T12" fmla="*/ 24 w 27"/>
                <a:gd name="T13" fmla="*/ 14 h 40"/>
                <a:gd name="T14" fmla="*/ 27 w 27"/>
                <a:gd name="T15" fmla="*/ 21 h 40"/>
                <a:gd name="T16" fmla="*/ 9 w 27"/>
                <a:gd name="T17" fmla="*/ 38 h 40"/>
                <a:gd name="T18" fmla="*/ 11 w 27"/>
                <a:gd name="T19" fmla="*/ 40 h 40"/>
                <a:gd name="T20" fmla="*/ 0 w 27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0">
                  <a:moveTo>
                    <a:pt x="0" y="40"/>
                  </a:moveTo>
                  <a:lnTo>
                    <a:pt x="7" y="23"/>
                  </a:lnTo>
                  <a:lnTo>
                    <a:pt x="1" y="3"/>
                  </a:lnTo>
                  <a:lnTo>
                    <a:pt x="15" y="0"/>
                  </a:lnTo>
                  <a:lnTo>
                    <a:pt x="19" y="10"/>
                  </a:lnTo>
                  <a:lnTo>
                    <a:pt x="16" y="15"/>
                  </a:lnTo>
                  <a:lnTo>
                    <a:pt x="24" y="14"/>
                  </a:lnTo>
                  <a:lnTo>
                    <a:pt x="27" y="21"/>
                  </a:lnTo>
                  <a:lnTo>
                    <a:pt x="9" y="38"/>
                  </a:lnTo>
                  <a:lnTo>
                    <a:pt x="11" y="40"/>
                  </a:lnTo>
                  <a:lnTo>
                    <a:pt x="0" y="4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8" name="Freeform 137"/>
            <p:cNvSpPr>
              <a:spLocks/>
            </p:cNvSpPr>
            <p:nvPr/>
          </p:nvSpPr>
          <p:spPr bwMode="auto">
            <a:xfrm>
              <a:off x="5195" y="696"/>
              <a:ext cx="4" cy="8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1 h 8"/>
                <a:gd name="T4" fmla="*/ 1 w 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1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69" name="Freeform 138"/>
            <p:cNvSpPr>
              <a:spLocks/>
            </p:cNvSpPr>
            <p:nvPr/>
          </p:nvSpPr>
          <p:spPr bwMode="auto">
            <a:xfrm>
              <a:off x="4723" y="694"/>
              <a:ext cx="15" cy="12"/>
            </a:xfrm>
            <a:custGeom>
              <a:avLst/>
              <a:gdLst>
                <a:gd name="T0" fmla="*/ 0 w 15"/>
                <a:gd name="T1" fmla="*/ 10 h 12"/>
                <a:gd name="T2" fmla="*/ 0 w 15"/>
                <a:gd name="T3" fmla="*/ 11 h 12"/>
                <a:gd name="T4" fmla="*/ 8 w 15"/>
                <a:gd name="T5" fmla="*/ 12 h 12"/>
                <a:gd name="T6" fmla="*/ 10 w 15"/>
                <a:gd name="T7" fmla="*/ 12 h 12"/>
                <a:gd name="T8" fmla="*/ 11 w 15"/>
                <a:gd name="T9" fmla="*/ 12 h 12"/>
                <a:gd name="T10" fmla="*/ 15 w 15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0" y="10"/>
                  </a:moveTo>
                  <a:lnTo>
                    <a:pt x="0" y="11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0" name="Freeform 139"/>
            <p:cNvSpPr>
              <a:spLocks/>
            </p:cNvSpPr>
            <p:nvPr/>
          </p:nvSpPr>
          <p:spPr bwMode="auto">
            <a:xfrm>
              <a:off x="4397" y="690"/>
              <a:ext cx="13" cy="18"/>
            </a:xfrm>
            <a:custGeom>
              <a:avLst/>
              <a:gdLst>
                <a:gd name="T0" fmla="*/ 3 w 13"/>
                <a:gd name="T1" fmla="*/ 18 h 18"/>
                <a:gd name="T2" fmla="*/ 0 w 13"/>
                <a:gd name="T3" fmla="*/ 7 h 18"/>
                <a:gd name="T4" fmla="*/ 2 w 13"/>
                <a:gd name="T5" fmla="*/ 0 h 18"/>
                <a:gd name="T6" fmla="*/ 7 w 13"/>
                <a:gd name="T7" fmla="*/ 1 h 18"/>
                <a:gd name="T8" fmla="*/ 13 w 13"/>
                <a:gd name="T9" fmla="*/ 14 h 18"/>
                <a:gd name="T10" fmla="*/ 13 w 13"/>
                <a:gd name="T1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8">
                  <a:moveTo>
                    <a:pt x="3" y="18"/>
                  </a:moveTo>
                  <a:lnTo>
                    <a:pt x="0" y="7"/>
                  </a:lnTo>
                  <a:lnTo>
                    <a:pt x="2" y="0"/>
                  </a:lnTo>
                  <a:lnTo>
                    <a:pt x="7" y="1"/>
                  </a:lnTo>
                  <a:lnTo>
                    <a:pt x="13" y="14"/>
                  </a:lnTo>
                  <a:lnTo>
                    <a:pt x="13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1" name="Freeform 140"/>
            <p:cNvSpPr>
              <a:spLocks/>
            </p:cNvSpPr>
            <p:nvPr/>
          </p:nvSpPr>
          <p:spPr bwMode="auto">
            <a:xfrm>
              <a:off x="5169" y="704"/>
              <a:ext cx="9" cy="5"/>
            </a:xfrm>
            <a:custGeom>
              <a:avLst/>
              <a:gdLst>
                <a:gd name="T0" fmla="*/ 0 w 9"/>
                <a:gd name="T1" fmla="*/ 5 h 5"/>
                <a:gd name="T2" fmla="*/ 5 w 9"/>
                <a:gd name="T3" fmla="*/ 5 h 5"/>
                <a:gd name="T4" fmla="*/ 9 w 9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5"/>
                  </a:moveTo>
                  <a:lnTo>
                    <a:pt x="5" y="5"/>
                  </a:lnTo>
                  <a:lnTo>
                    <a:pt x="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2" name="Freeform 141"/>
            <p:cNvSpPr>
              <a:spLocks/>
            </p:cNvSpPr>
            <p:nvPr/>
          </p:nvSpPr>
          <p:spPr bwMode="auto">
            <a:xfrm>
              <a:off x="5178" y="696"/>
              <a:ext cx="11" cy="13"/>
            </a:xfrm>
            <a:custGeom>
              <a:avLst/>
              <a:gdLst>
                <a:gd name="T0" fmla="*/ 0 w 11"/>
                <a:gd name="T1" fmla="*/ 8 h 13"/>
                <a:gd name="T2" fmla="*/ 7 w 11"/>
                <a:gd name="T3" fmla="*/ 1 h 13"/>
                <a:gd name="T4" fmla="*/ 11 w 11"/>
                <a:gd name="T5" fmla="*/ 0 h 13"/>
                <a:gd name="T6" fmla="*/ 7 w 11"/>
                <a:gd name="T7" fmla="*/ 10 h 13"/>
                <a:gd name="T8" fmla="*/ 4 w 1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0" y="8"/>
                  </a:moveTo>
                  <a:lnTo>
                    <a:pt x="7" y="1"/>
                  </a:lnTo>
                  <a:lnTo>
                    <a:pt x="11" y="0"/>
                  </a:lnTo>
                  <a:lnTo>
                    <a:pt x="7" y="10"/>
                  </a:lnTo>
                  <a:lnTo>
                    <a:pt x="4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3" name="Freeform 142"/>
            <p:cNvSpPr>
              <a:spLocks/>
            </p:cNvSpPr>
            <p:nvPr/>
          </p:nvSpPr>
          <p:spPr bwMode="auto">
            <a:xfrm>
              <a:off x="5220" y="700"/>
              <a:ext cx="2" cy="11"/>
            </a:xfrm>
            <a:custGeom>
              <a:avLst/>
              <a:gdLst>
                <a:gd name="T0" fmla="*/ 2 w 2"/>
                <a:gd name="T1" fmla="*/ 0 h 11"/>
                <a:gd name="T2" fmla="*/ 2 w 2"/>
                <a:gd name="T3" fmla="*/ 4 h 11"/>
                <a:gd name="T4" fmla="*/ 0 w 2"/>
                <a:gd name="T5" fmla="*/ 11 h 11"/>
                <a:gd name="T6" fmla="*/ 0 w 2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lnTo>
                    <a:pt x="2" y="4"/>
                  </a:lnTo>
                  <a:lnTo>
                    <a:pt x="0" y="11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4" name="Line 143"/>
            <p:cNvSpPr>
              <a:spLocks noChangeShapeType="1"/>
            </p:cNvSpPr>
            <p:nvPr/>
          </p:nvSpPr>
          <p:spPr bwMode="auto">
            <a:xfrm>
              <a:off x="5220" y="711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5" name="Freeform 144"/>
            <p:cNvSpPr>
              <a:spLocks/>
            </p:cNvSpPr>
            <p:nvPr/>
          </p:nvSpPr>
          <p:spPr bwMode="auto">
            <a:xfrm>
              <a:off x="4709" y="690"/>
              <a:ext cx="20" cy="23"/>
            </a:xfrm>
            <a:custGeom>
              <a:avLst/>
              <a:gdLst>
                <a:gd name="T0" fmla="*/ 0 w 20"/>
                <a:gd name="T1" fmla="*/ 0 h 23"/>
                <a:gd name="T2" fmla="*/ 0 w 20"/>
                <a:gd name="T3" fmla="*/ 7 h 23"/>
                <a:gd name="T4" fmla="*/ 3 w 20"/>
                <a:gd name="T5" fmla="*/ 16 h 23"/>
                <a:gd name="T6" fmla="*/ 7 w 20"/>
                <a:gd name="T7" fmla="*/ 23 h 23"/>
                <a:gd name="T8" fmla="*/ 13 w 20"/>
                <a:gd name="T9" fmla="*/ 23 h 23"/>
                <a:gd name="T10" fmla="*/ 11 w 20"/>
                <a:gd name="T11" fmla="*/ 18 h 23"/>
                <a:gd name="T12" fmla="*/ 7 w 20"/>
                <a:gd name="T13" fmla="*/ 14 h 23"/>
                <a:gd name="T14" fmla="*/ 7 w 20"/>
                <a:gd name="T15" fmla="*/ 1 h 23"/>
                <a:gd name="T16" fmla="*/ 13 w 20"/>
                <a:gd name="T17" fmla="*/ 1 h 23"/>
                <a:gd name="T18" fmla="*/ 20 w 20"/>
                <a:gd name="T19" fmla="*/ 3 h 23"/>
                <a:gd name="T20" fmla="*/ 14 w 20"/>
                <a:gd name="T2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0" y="0"/>
                  </a:moveTo>
                  <a:lnTo>
                    <a:pt x="0" y="7"/>
                  </a:lnTo>
                  <a:lnTo>
                    <a:pt x="3" y="16"/>
                  </a:lnTo>
                  <a:lnTo>
                    <a:pt x="7" y="23"/>
                  </a:lnTo>
                  <a:lnTo>
                    <a:pt x="13" y="23"/>
                  </a:lnTo>
                  <a:lnTo>
                    <a:pt x="11" y="18"/>
                  </a:lnTo>
                  <a:lnTo>
                    <a:pt x="7" y="14"/>
                  </a:lnTo>
                  <a:lnTo>
                    <a:pt x="7" y="1"/>
                  </a:lnTo>
                  <a:lnTo>
                    <a:pt x="13" y="1"/>
                  </a:lnTo>
                  <a:lnTo>
                    <a:pt x="20" y="3"/>
                  </a:lnTo>
                  <a:lnTo>
                    <a:pt x="14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6" name="Freeform 145"/>
            <p:cNvSpPr>
              <a:spLocks/>
            </p:cNvSpPr>
            <p:nvPr/>
          </p:nvSpPr>
          <p:spPr bwMode="auto">
            <a:xfrm>
              <a:off x="4553" y="693"/>
              <a:ext cx="15" cy="22"/>
            </a:xfrm>
            <a:custGeom>
              <a:avLst/>
              <a:gdLst>
                <a:gd name="T0" fmla="*/ 11 w 15"/>
                <a:gd name="T1" fmla="*/ 22 h 22"/>
                <a:gd name="T2" fmla="*/ 9 w 15"/>
                <a:gd name="T3" fmla="*/ 19 h 22"/>
                <a:gd name="T4" fmla="*/ 8 w 15"/>
                <a:gd name="T5" fmla="*/ 15 h 22"/>
                <a:gd name="T6" fmla="*/ 12 w 15"/>
                <a:gd name="T7" fmla="*/ 12 h 22"/>
                <a:gd name="T8" fmla="*/ 2 w 15"/>
                <a:gd name="T9" fmla="*/ 11 h 22"/>
                <a:gd name="T10" fmla="*/ 0 w 15"/>
                <a:gd name="T11" fmla="*/ 7 h 22"/>
                <a:gd name="T12" fmla="*/ 7 w 15"/>
                <a:gd name="T13" fmla="*/ 3 h 22"/>
                <a:gd name="T14" fmla="*/ 15 w 1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2">
                  <a:moveTo>
                    <a:pt x="11" y="22"/>
                  </a:moveTo>
                  <a:lnTo>
                    <a:pt x="9" y="19"/>
                  </a:lnTo>
                  <a:lnTo>
                    <a:pt x="8" y="15"/>
                  </a:lnTo>
                  <a:lnTo>
                    <a:pt x="12" y="12"/>
                  </a:lnTo>
                  <a:lnTo>
                    <a:pt x="2" y="11"/>
                  </a:lnTo>
                  <a:lnTo>
                    <a:pt x="0" y="7"/>
                  </a:lnTo>
                  <a:lnTo>
                    <a:pt x="7" y="3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7" name="Freeform 146"/>
            <p:cNvSpPr>
              <a:spLocks/>
            </p:cNvSpPr>
            <p:nvPr/>
          </p:nvSpPr>
          <p:spPr bwMode="auto">
            <a:xfrm>
              <a:off x="5148" y="693"/>
              <a:ext cx="7" cy="23"/>
            </a:xfrm>
            <a:custGeom>
              <a:avLst/>
              <a:gdLst>
                <a:gd name="T0" fmla="*/ 7 w 7"/>
                <a:gd name="T1" fmla="*/ 0 h 23"/>
                <a:gd name="T2" fmla="*/ 6 w 7"/>
                <a:gd name="T3" fmla="*/ 4 h 23"/>
                <a:gd name="T4" fmla="*/ 4 w 7"/>
                <a:gd name="T5" fmla="*/ 8 h 23"/>
                <a:gd name="T6" fmla="*/ 3 w 7"/>
                <a:gd name="T7" fmla="*/ 12 h 23"/>
                <a:gd name="T8" fmla="*/ 0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7" y="0"/>
                  </a:moveTo>
                  <a:lnTo>
                    <a:pt x="6" y="4"/>
                  </a:lnTo>
                  <a:lnTo>
                    <a:pt x="4" y="8"/>
                  </a:lnTo>
                  <a:lnTo>
                    <a:pt x="3" y="12"/>
                  </a:lnTo>
                  <a:lnTo>
                    <a:pt x="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8" name="Freeform 147"/>
            <p:cNvSpPr>
              <a:spLocks/>
            </p:cNvSpPr>
            <p:nvPr/>
          </p:nvSpPr>
          <p:spPr bwMode="auto">
            <a:xfrm>
              <a:off x="5216" y="697"/>
              <a:ext cx="14" cy="19"/>
            </a:xfrm>
            <a:custGeom>
              <a:avLst/>
              <a:gdLst>
                <a:gd name="T0" fmla="*/ 4 w 14"/>
                <a:gd name="T1" fmla="*/ 14 h 19"/>
                <a:gd name="T2" fmla="*/ 0 w 14"/>
                <a:gd name="T3" fmla="*/ 18 h 19"/>
                <a:gd name="T4" fmla="*/ 7 w 14"/>
                <a:gd name="T5" fmla="*/ 19 h 19"/>
                <a:gd name="T6" fmla="*/ 14 w 14"/>
                <a:gd name="T7" fmla="*/ 12 h 19"/>
                <a:gd name="T8" fmla="*/ 11 w 14"/>
                <a:gd name="T9" fmla="*/ 7 h 19"/>
                <a:gd name="T10" fmla="*/ 10 w 14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9">
                  <a:moveTo>
                    <a:pt x="4" y="14"/>
                  </a:moveTo>
                  <a:lnTo>
                    <a:pt x="0" y="18"/>
                  </a:lnTo>
                  <a:lnTo>
                    <a:pt x="7" y="19"/>
                  </a:lnTo>
                  <a:lnTo>
                    <a:pt x="14" y="12"/>
                  </a:lnTo>
                  <a:lnTo>
                    <a:pt x="11" y="7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79" name="Freeform 148"/>
            <p:cNvSpPr>
              <a:spLocks/>
            </p:cNvSpPr>
            <p:nvPr/>
          </p:nvSpPr>
          <p:spPr bwMode="auto">
            <a:xfrm>
              <a:off x="5178" y="709"/>
              <a:ext cx="4" cy="7"/>
            </a:xfrm>
            <a:custGeom>
              <a:avLst/>
              <a:gdLst>
                <a:gd name="T0" fmla="*/ 4 w 4"/>
                <a:gd name="T1" fmla="*/ 0 h 7"/>
                <a:gd name="T2" fmla="*/ 0 w 4"/>
                <a:gd name="T3" fmla="*/ 7 h 7"/>
                <a:gd name="T4" fmla="*/ 0 w 4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4" y="0"/>
                  </a:moveTo>
                  <a:lnTo>
                    <a:pt x="0" y="7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0" name="Freeform 149"/>
            <p:cNvSpPr>
              <a:spLocks/>
            </p:cNvSpPr>
            <p:nvPr/>
          </p:nvSpPr>
          <p:spPr bwMode="auto">
            <a:xfrm>
              <a:off x="5197" y="704"/>
              <a:ext cx="3" cy="16"/>
            </a:xfrm>
            <a:custGeom>
              <a:avLst/>
              <a:gdLst>
                <a:gd name="T0" fmla="*/ 0 w 3"/>
                <a:gd name="T1" fmla="*/ 12 h 16"/>
                <a:gd name="T2" fmla="*/ 3 w 3"/>
                <a:gd name="T3" fmla="*/ 16 h 16"/>
                <a:gd name="T4" fmla="*/ 3 w 3"/>
                <a:gd name="T5" fmla="*/ 13 h 16"/>
                <a:gd name="T6" fmla="*/ 3 w 3"/>
                <a:gd name="T7" fmla="*/ 7 h 16"/>
                <a:gd name="T8" fmla="*/ 3 w 3"/>
                <a:gd name="T9" fmla="*/ 5 h 16"/>
                <a:gd name="T10" fmla="*/ 2 w 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6">
                  <a:moveTo>
                    <a:pt x="0" y="12"/>
                  </a:moveTo>
                  <a:lnTo>
                    <a:pt x="3" y="16"/>
                  </a:lnTo>
                  <a:lnTo>
                    <a:pt x="3" y="13"/>
                  </a:lnTo>
                  <a:lnTo>
                    <a:pt x="3" y="7"/>
                  </a:lnTo>
                  <a:lnTo>
                    <a:pt x="3" y="5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1" name="Freeform 150"/>
            <p:cNvSpPr>
              <a:spLocks/>
            </p:cNvSpPr>
            <p:nvPr/>
          </p:nvSpPr>
          <p:spPr bwMode="auto">
            <a:xfrm>
              <a:off x="5146" y="716"/>
              <a:ext cx="2" cy="5"/>
            </a:xfrm>
            <a:custGeom>
              <a:avLst/>
              <a:gdLst>
                <a:gd name="T0" fmla="*/ 2 w 2"/>
                <a:gd name="T1" fmla="*/ 0 h 5"/>
                <a:gd name="T2" fmla="*/ 1 w 2"/>
                <a:gd name="T3" fmla="*/ 4 h 5"/>
                <a:gd name="T4" fmla="*/ 0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1" y="4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2" name="Freeform 151"/>
            <p:cNvSpPr>
              <a:spLocks/>
            </p:cNvSpPr>
            <p:nvPr/>
          </p:nvSpPr>
          <p:spPr bwMode="auto">
            <a:xfrm>
              <a:off x="4194" y="723"/>
              <a:ext cx="2" cy="1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3" name="Freeform 152"/>
            <p:cNvSpPr>
              <a:spLocks/>
            </p:cNvSpPr>
            <p:nvPr/>
          </p:nvSpPr>
          <p:spPr bwMode="auto">
            <a:xfrm>
              <a:off x="4223" y="713"/>
              <a:ext cx="12" cy="11"/>
            </a:xfrm>
            <a:custGeom>
              <a:avLst/>
              <a:gdLst>
                <a:gd name="T0" fmla="*/ 0 w 12"/>
                <a:gd name="T1" fmla="*/ 11 h 11"/>
                <a:gd name="T2" fmla="*/ 0 w 12"/>
                <a:gd name="T3" fmla="*/ 10 h 11"/>
                <a:gd name="T4" fmla="*/ 7 w 12"/>
                <a:gd name="T5" fmla="*/ 0 h 11"/>
                <a:gd name="T6" fmla="*/ 12 w 12"/>
                <a:gd name="T7" fmla="*/ 6 h 11"/>
                <a:gd name="T8" fmla="*/ 12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0" y="11"/>
                  </a:moveTo>
                  <a:lnTo>
                    <a:pt x="0" y="10"/>
                  </a:lnTo>
                  <a:lnTo>
                    <a:pt x="7" y="0"/>
                  </a:lnTo>
                  <a:lnTo>
                    <a:pt x="12" y="6"/>
                  </a:lnTo>
                  <a:lnTo>
                    <a:pt x="12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4" name="Freeform 153"/>
            <p:cNvSpPr>
              <a:spLocks/>
            </p:cNvSpPr>
            <p:nvPr/>
          </p:nvSpPr>
          <p:spPr bwMode="auto">
            <a:xfrm>
              <a:off x="4313" y="721"/>
              <a:ext cx="19" cy="3"/>
            </a:xfrm>
            <a:custGeom>
              <a:avLst/>
              <a:gdLst>
                <a:gd name="T0" fmla="*/ 0 w 19"/>
                <a:gd name="T1" fmla="*/ 3 h 3"/>
                <a:gd name="T2" fmla="*/ 0 w 19"/>
                <a:gd name="T3" fmla="*/ 2 h 3"/>
                <a:gd name="T4" fmla="*/ 15 w 19"/>
                <a:gd name="T5" fmla="*/ 0 h 3"/>
                <a:gd name="T6" fmla="*/ 19 w 1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">
                  <a:moveTo>
                    <a:pt x="0" y="3"/>
                  </a:moveTo>
                  <a:lnTo>
                    <a:pt x="0" y="2"/>
                  </a:lnTo>
                  <a:lnTo>
                    <a:pt x="15" y="0"/>
                  </a:lnTo>
                  <a:lnTo>
                    <a:pt x="19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5" name="Freeform 154"/>
            <p:cNvSpPr>
              <a:spLocks/>
            </p:cNvSpPr>
            <p:nvPr/>
          </p:nvSpPr>
          <p:spPr bwMode="auto">
            <a:xfrm>
              <a:off x="4373" y="704"/>
              <a:ext cx="28" cy="20"/>
            </a:xfrm>
            <a:custGeom>
              <a:avLst/>
              <a:gdLst>
                <a:gd name="T0" fmla="*/ 4 w 28"/>
                <a:gd name="T1" fmla="*/ 20 h 20"/>
                <a:gd name="T2" fmla="*/ 0 w 28"/>
                <a:gd name="T3" fmla="*/ 15 h 20"/>
                <a:gd name="T4" fmla="*/ 1 w 28"/>
                <a:gd name="T5" fmla="*/ 13 h 20"/>
                <a:gd name="T6" fmla="*/ 7 w 28"/>
                <a:gd name="T7" fmla="*/ 8 h 20"/>
                <a:gd name="T8" fmla="*/ 13 w 28"/>
                <a:gd name="T9" fmla="*/ 1 h 20"/>
                <a:gd name="T10" fmla="*/ 19 w 28"/>
                <a:gd name="T11" fmla="*/ 0 h 20"/>
                <a:gd name="T12" fmla="*/ 20 w 28"/>
                <a:gd name="T13" fmla="*/ 12 h 20"/>
                <a:gd name="T14" fmla="*/ 28 w 28"/>
                <a:gd name="T15" fmla="*/ 19 h 20"/>
                <a:gd name="T16" fmla="*/ 27 w 28"/>
                <a:gd name="T17" fmla="*/ 7 h 20"/>
                <a:gd name="T18" fmla="*/ 27 w 28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0">
                  <a:moveTo>
                    <a:pt x="4" y="20"/>
                  </a:moveTo>
                  <a:lnTo>
                    <a:pt x="0" y="15"/>
                  </a:lnTo>
                  <a:lnTo>
                    <a:pt x="1" y="13"/>
                  </a:lnTo>
                  <a:lnTo>
                    <a:pt x="7" y="8"/>
                  </a:lnTo>
                  <a:lnTo>
                    <a:pt x="13" y="1"/>
                  </a:lnTo>
                  <a:lnTo>
                    <a:pt x="19" y="0"/>
                  </a:lnTo>
                  <a:lnTo>
                    <a:pt x="20" y="12"/>
                  </a:lnTo>
                  <a:lnTo>
                    <a:pt x="28" y="19"/>
                  </a:lnTo>
                  <a:lnTo>
                    <a:pt x="27" y="7"/>
                  </a:lnTo>
                  <a:lnTo>
                    <a:pt x="27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6" name="Freeform 155"/>
            <p:cNvSpPr>
              <a:spLocks/>
            </p:cNvSpPr>
            <p:nvPr/>
          </p:nvSpPr>
          <p:spPr bwMode="auto">
            <a:xfrm>
              <a:off x="4410" y="704"/>
              <a:ext cx="19" cy="20"/>
            </a:xfrm>
            <a:custGeom>
              <a:avLst/>
              <a:gdLst>
                <a:gd name="T0" fmla="*/ 0 w 19"/>
                <a:gd name="T1" fmla="*/ 0 h 20"/>
                <a:gd name="T2" fmla="*/ 11 w 19"/>
                <a:gd name="T3" fmla="*/ 9 h 20"/>
                <a:gd name="T4" fmla="*/ 17 w 19"/>
                <a:gd name="T5" fmla="*/ 15 h 20"/>
                <a:gd name="T6" fmla="*/ 19 w 19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11" y="9"/>
                  </a:lnTo>
                  <a:lnTo>
                    <a:pt x="17" y="15"/>
                  </a:lnTo>
                  <a:lnTo>
                    <a:pt x="19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7" name="Freeform 156"/>
            <p:cNvSpPr>
              <a:spLocks/>
            </p:cNvSpPr>
            <p:nvPr/>
          </p:nvSpPr>
          <p:spPr bwMode="auto">
            <a:xfrm>
              <a:off x="4426" y="685"/>
              <a:ext cx="44" cy="39"/>
            </a:xfrm>
            <a:custGeom>
              <a:avLst/>
              <a:gdLst>
                <a:gd name="T0" fmla="*/ 8 w 44"/>
                <a:gd name="T1" fmla="*/ 39 h 39"/>
                <a:gd name="T2" fmla="*/ 7 w 44"/>
                <a:gd name="T3" fmla="*/ 35 h 39"/>
                <a:gd name="T4" fmla="*/ 5 w 44"/>
                <a:gd name="T5" fmla="*/ 28 h 39"/>
                <a:gd name="T6" fmla="*/ 0 w 44"/>
                <a:gd name="T7" fmla="*/ 23 h 39"/>
                <a:gd name="T8" fmla="*/ 1 w 44"/>
                <a:gd name="T9" fmla="*/ 16 h 39"/>
                <a:gd name="T10" fmla="*/ 7 w 44"/>
                <a:gd name="T11" fmla="*/ 5 h 39"/>
                <a:gd name="T12" fmla="*/ 16 w 44"/>
                <a:gd name="T13" fmla="*/ 0 h 39"/>
                <a:gd name="T14" fmla="*/ 18 w 44"/>
                <a:gd name="T15" fmla="*/ 5 h 39"/>
                <a:gd name="T16" fmla="*/ 23 w 44"/>
                <a:gd name="T17" fmla="*/ 1 h 39"/>
                <a:gd name="T18" fmla="*/ 25 w 44"/>
                <a:gd name="T19" fmla="*/ 11 h 39"/>
                <a:gd name="T20" fmla="*/ 26 w 44"/>
                <a:gd name="T21" fmla="*/ 19 h 39"/>
                <a:gd name="T22" fmla="*/ 29 w 44"/>
                <a:gd name="T23" fmla="*/ 19 h 39"/>
                <a:gd name="T24" fmla="*/ 30 w 44"/>
                <a:gd name="T25" fmla="*/ 8 h 39"/>
                <a:gd name="T26" fmla="*/ 44 w 44"/>
                <a:gd name="T27" fmla="*/ 8 h 39"/>
                <a:gd name="T28" fmla="*/ 42 w 44"/>
                <a:gd name="T29" fmla="*/ 17 h 39"/>
                <a:gd name="T30" fmla="*/ 42 w 44"/>
                <a:gd name="T31" fmla="*/ 24 h 39"/>
                <a:gd name="T32" fmla="*/ 44 w 44"/>
                <a:gd name="T33" fmla="*/ 36 h 39"/>
                <a:gd name="T34" fmla="*/ 44 w 44"/>
                <a:gd name="T3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39">
                  <a:moveTo>
                    <a:pt x="8" y="39"/>
                  </a:moveTo>
                  <a:lnTo>
                    <a:pt x="7" y="35"/>
                  </a:lnTo>
                  <a:lnTo>
                    <a:pt x="5" y="28"/>
                  </a:lnTo>
                  <a:lnTo>
                    <a:pt x="0" y="23"/>
                  </a:lnTo>
                  <a:lnTo>
                    <a:pt x="1" y="16"/>
                  </a:lnTo>
                  <a:lnTo>
                    <a:pt x="7" y="5"/>
                  </a:lnTo>
                  <a:lnTo>
                    <a:pt x="16" y="0"/>
                  </a:lnTo>
                  <a:lnTo>
                    <a:pt x="18" y="5"/>
                  </a:lnTo>
                  <a:lnTo>
                    <a:pt x="23" y="1"/>
                  </a:lnTo>
                  <a:lnTo>
                    <a:pt x="25" y="11"/>
                  </a:lnTo>
                  <a:lnTo>
                    <a:pt x="26" y="19"/>
                  </a:lnTo>
                  <a:lnTo>
                    <a:pt x="29" y="19"/>
                  </a:lnTo>
                  <a:lnTo>
                    <a:pt x="30" y="8"/>
                  </a:lnTo>
                  <a:lnTo>
                    <a:pt x="44" y="8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44" y="36"/>
                  </a:lnTo>
                  <a:lnTo>
                    <a:pt x="44" y="3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8" name="Freeform 157"/>
            <p:cNvSpPr>
              <a:spLocks/>
            </p:cNvSpPr>
            <p:nvPr/>
          </p:nvSpPr>
          <p:spPr bwMode="auto">
            <a:xfrm>
              <a:off x="4475" y="697"/>
              <a:ext cx="56" cy="27"/>
            </a:xfrm>
            <a:custGeom>
              <a:avLst/>
              <a:gdLst>
                <a:gd name="T0" fmla="*/ 7 w 56"/>
                <a:gd name="T1" fmla="*/ 27 h 27"/>
                <a:gd name="T2" fmla="*/ 0 w 56"/>
                <a:gd name="T3" fmla="*/ 26 h 27"/>
                <a:gd name="T4" fmla="*/ 1 w 56"/>
                <a:gd name="T5" fmla="*/ 15 h 27"/>
                <a:gd name="T6" fmla="*/ 1 w 56"/>
                <a:gd name="T7" fmla="*/ 5 h 27"/>
                <a:gd name="T8" fmla="*/ 1 w 56"/>
                <a:gd name="T9" fmla="*/ 4 h 27"/>
                <a:gd name="T10" fmla="*/ 1 w 56"/>
                <a:gd name="T11" fmla="*/ 0 h 27"/>
                <a:gd name="T12" fmla="*/ 8 w 56"/>
                <a:gd name="T13" fmla="*/ 0 h 27"/>
                <a:gd name="T14" fmla="*/ 10 w 56"/>
                <a:gd name="T15" fmla="*/ 0 h 27"/>
                <a:gd name="T16" fmla="*/ 25 w 56"/>
                <a:gd name="T17" fmla="*/ 7 h 27"/>
                <a:gd name="T18" fmla="*/ 33 w 56"/>
                <a:gd name="T19" fmla="*/ 7 h 27"/>
                <a:gd name="T20" fmla="*/ 44 w 56"/>
                <a:gd name="T21" fmla="*/ 8 h 27"/>
                <a:gd name="T22" fmla="*/ 56 w 56"/>
                <a:gd name="T23" fmla="*/ 8 h 27"/>
                <a:gd name="T24" fmla="*/ 55 w 56"/>
                <a:gd name="T25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7">
                  <a:moveTo>
                    <a:pt x="7" y="27"/>
                  </a:moveTo>
                  <a:lnTo>
                    <a:pt x="0" y="26"/>
                  </a:lnTo>
                  <a:lnTo>
                    <a:pt x="1" y="1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25" y="7"/>
                  </a:lnTo>
                  <a:lnTo>
                    <a:pt x="33" y="7"/>
                  </a:lnTo>
                  <a:lnTo>
                    <a:pt x="44" y="8"/>
                  </a:lnTo>
                  <a:lnTo>
                    <a:pt x="56" y="8"/>
                  </a:lnTo>
                  <a:lnTo>
                    <a:pt x="55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89" name="Freeform 158"/>
            <p:cNvSpPr>
              <a:spLocks/>
            </p:cNvSpPr>
            <p:nvPr/>
          </p:nvSpPr>
          <p:spPr bwMode="auto">
            <a:xfrm>
              <a:off x="4524" y="715"/>
              <a:ext cx="6" cy="9"/>
            </a:xfrm>
            <a:custGeom>
              <a:avLst/>
              <a:gdLst>
                <a:gd name="T0" fmla="*/ 6 w 6"/>
                <a:gd name="T1" fmla="*/ 0 h 9"/>
                <a:gd name="T2" fmla="*/ 6 w 6"/>
                <a:gd name="T3" fmla="*/ 2 h 9"/>
                <a:gd name="T4" fmla="*/ 0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2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0" name="Freeform 159"/>
            <p:cNvSpPr>
              <a:spLocks/>
            </p:cNvSpPr>
            <p:nvPr/>
          </p:nvSpPr>
          <p:spPr bwMode="auto">
            <a:xfrm>
              <a:off x="4535" y="723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1" name="Freeform 160"/>
            <p:cNvSpPr>
              <a:spLocks/>
            </p:cNvSpPr>
            <p:nvPr/>
          </p:nvSpPr>
          <p:spPr bwMode="auto">
            <a:xfrm>
              <a:off x="4564" y="715"/>
              <a:ext cx="9" cy="9"/>
            </a:xfrm>
            <a:custGeom>
              <a:avLst/>
              <a:gdLst>
                <a:gd name="T0" fmla="*/ 8 w 9"/>
                <a:gd name="T1" fmla="*/ 9 h 9"/>
                <a:gd name="T2" fmla="*/ 9 w 9"/>
                <a:gd name="T3" fmla="*/ 6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8" y="9"/>
                  </a:moveTo>
                  <a:lnTo>
                    <a:pt x="9" y="6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2" name="Freeform 161"/>
            <p:cNvSpPr>
              <a:spLocks/>
            </p:cNvSpPr>
            <p:nvPr/>
          </p:nvSpPr>
          <p:spPr bwMode="auto">
            <a:xfrm>
              <a:off x="4253" y="761"/>
              <a:ext cx="20" cy="14"/>
            </a:xfrm>
            <a:custGeom>
              <a:avLst/>
              <a:gdLst>
                <a:gd name="T0" fmla="*/ 20 w 20"/>
                <a:gd name="T1" fmla="*/ 0 h 14"/>
                <a:gd name="T2" fmla="*/ 9 w 20"/>
                <a:gd name="T3" fmla="*/ 12 h 14"/>
                <a:gd name="T4" fmla="*/ 9 w 20"/>
                <a:gd name="T5" fmla="*/ 14 h 14"/>
                <a:gd name="T6" fmla="*/ 0 w 20"/>
                <a:gd name="T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9" y="12"/>
                  </a:lnTo>
                  <a:lnTo>
                    <a:pt x="9" y="14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3" name="Freeform 162"/>
            <p:cNvSpPr>
              <a:spLocks/>
            </p:cNvSpPr>
            <p:nvPr/>
          </p:nvSpPr>
          <p:spPr bwMode="auto">
            <a:xfrm>
              <a:off x="4302" y="749"/>
              <a:ext cx="25" cy="26"/>
            </a:xfrm>
            <a:custGeom>
              <a:avLst/>
              <a:gdLst>
                <a:gd name="T0" fmla="*/ 25 w 25"/>
                <a:gd name="T1" fmla="*/ 22 h 26"/>
                <a:gd name="T2" fmla="*/ 19 w 25"/>
                <a:gd name="T3" fmla="*/ 26 h 26"/>
                <a:gd name="T4" fmla="*/ 18 w 25"/>
                <a:gd name="T5" fmla="*/ 16 h 26"/>
                <a:gd name="T6" fmla="*/ 15 w 25"/>
                <a:gd name="T7" fmla="*/ 12 h 26"/>
                <a:gd name="T8" fmla="*/ 10 w 25"/>
                <a:gd name="T9" fmla="*/ 20 h 26"/>
                <a:gd name="T10" fmla="*/ 8 w 25"/>
                <a:gd name="T11" fmla="*/ 23 h 26"/>
                <a:gd name="T12" fmla="*/ 5 w 25"/>
                <a:gd name="T13" fmla="*/ 20 h 26"/>
                <a:gd name="T14" fmla="*/ 3 w 25"/>
                <a:gd name="T15" fmla="*/ 19 h 26"/>
                <a:gd name="T16" fmla="*/ 0 w 25"/>
                <a:gd name="T17" fmla="*/ 16 h 26"/>
                <a:gd name="T18" fmla="*/ 0 w 25"/>
                <a:gd name="T19" fmla="*/ 2 h 26"/>
                <a:gd name="T20" fmla="*/ 0 w 25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6">
                  <a:moveTo>
                    <a:pt x="25" y="22"/>
                  </a:moveTo>
                  <a:lnTo>
                    <a:pt x="19" y="26"/>
                  </a:lnTo>
                  <a:lnTo>
                    <a:pt x="18" y="16"/>
                  </a:lnTo>
                  <a:lnTo>
                    <a:pt x="15" y="12"/>
                  </a:lnTo>
                  <a:lnTo>
                    <a:pt x="10" y="20"/>
                  </a:lnTo>
                  <a:lnTo>
                    <a:pt x="8" y="23"/>
                  </a:lnTo>
                  <a:lnTo>
                    <a:pt x="5" y="20"/>
                  </a:lnTo>
                  <a:lnTo>
                    <a:pt x="3" y="19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4" name="Freeform 163"/>
            <p:cNvSpPr>
              <a:spLocks/>
            </p:cNvSpPr>
            <p:nvPr/>
          </p:nvSpPr>
          <p:spPr bwMode="auto">
            <a:xfrm>
              <a:off x="4536" y="724"/>
              <a:ext cx="34" cy="53"/>
            </a:xfrm>
            <a:custGeom>
              <a:avLst/>
              <a:gdLst>
                <a:gd name="T0" fmla="*/ 0 w 34"/>
                <a:gd name="T1" fmla="*/ 0 h 53"/>
                <a:gd name="T2" fmla="*/ 4 w 34"/>
                <a:gd name="T3" fmla="*/ 2 h 53"/>
                <a:gd name="T4" fmla="*/ 4 w 34"/>
                <a:gd name="T5" fmla="*/ 10 h 53"/>
                <a:gd name="T6" fmla="*/ 4 w 34"/>
                <a:gd name="T7" fmla="*/ 17 h 53"/>
                <a:gd name="T8" fmla="*/ 3 w 34"/>
                <a:gd name="T9" fmla="*/ 23 h 53"/>
                <a:gd name="T10" fmla="*/ 10 w 34"/>
                <a:gd name="T11" fmla="*/ 29 h 53"/>
                <a:gd name="T12" fmla="*/ 13 w 34"/>
                <a:gd name="T13" fmla="*/ 25 h 53"/>
                <a:gd name="T14" fmla="*/ 17 w 34"/>
                <a:gd name="T15" fmla="*/ 33 h 53"/>
                <a:gd name="T16" fmla="*/ 17 w 34"/>
                <a:gd name="T17" fmla="*/ 40 h 53"/>
                <a:gd name="T18" fmla="*/ 13 w 34"/>
                <a:gd name="T19" fmla="*/ 45 h 53"/>
                <a:gd name="T20" fmla="*/ 11 w 34"/>
                <a:gd name="T21" fmla="*/ 45 h 53"/>
                <a:gd name="T22" fmla="*/ 10 w 34"/>
                <a:gd name="T23" fmla="*/ 53 h 53"/>
                <a:gd name="T24" fmla="*/ 18 w 34"/>
                <a:gd name="T25" fmla="*/ 48 h 53"/>
                <a:gd name="T26" fmla="*/ 28 w 34"/>
                <a:gd name="T27" fmla="*/ 41 h 53"/>
                <a:gd name="T28" fmla="*/ 34 w 34"/>
                <a:gd name="T29" fmla="*/ 33 h 53"/>
                <a:gd name="T30" fmla="*/ 34 w 34"/>
                <a:gd name="T31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53">
                  <a:moveTo>
                    <a:pt x="0" y="0"/>
                  </a:moveTo>
                  <a:lnTo>
                    <a:pt x="4" y="2"/>
                  </a:lnTo>
                  <a:lnTo>
                    <a:pt x="4" y="10"/>
                  </a:lnTo>
                  <a:lnTo>
                    <a:pt x="4" y="17"/>
                  </a:lnTo>
                  <a:lnTo>
                    <a:pt x="3" y="23"/>
                  </a:lnTo>
                  <a:lnTo>
                    <a:pt x="10" y="29"/>
                  </a:lnTo>
                  <a:lnTo>
                    <a:pt x="13" y="25"/>
                  </a:lnTo>
                  <a:lnTo>
                    <a:pt x="17" y="33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11" y="45"/>
                  </a:lnTo>
                  <a:lnTo>
                    <a:pt x="10" y="53"/>
                  </a:lnTo>
                  <a:lnTo>
                    <a:pt x="18" y="48"/>
                  </a:lnTo>
                  <a:lnTo>
                    <a:pt x="28" y="41"/>
                  </a:lnTo>
                  <a:lnTo>
                    <a:pt x="34" y="33"/>
                  </a:lnTo>
                  <a:lnTo>
                    <a:pt x="34" y="3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5" name="Freeform 164"/>
            <p:cNvSpPr>
              <a:spLocks/>
            </p:cNvSpPr>
            <p:nvPr/>
          </p:nvSpPr>
          <p:spPr bwMode="auto">
            <a:xfrm>
              <a:off x="4351" y="764"/>
              <a:ext cx="12" cy="16"/>
            </a:xfrm>
            <a:custGeom>
              <a:avLst/>
              <a:gdLst>
                <a:gd name="T0" fmla="*/ 0 w 12"/>
                <a:gd name="T1" fmla="*/ 15 h 16"/>
                <a:gd name="T2" fmla="*/ 3 w 12"/>
                <a:gd name="T3" fmla="*/ 9 h 16"/>
                <a:gd name="T4" fmla="*/ 10 w 12"/>
                <a:gd name="T5" fmla="*/ 0 h 16"/>
                <a:gd name="T6" fmla="*/ 12 w 12"/>
                <a:gd name="T7" fmla="*/ 5 h 16"/>
                <a:gd name="T8" fmla="*/ 11 w 12"/>
                <a:gd name="T9" fmla="*/ 8 h 16"/>
                <a:gd name="T10" fmla="*/ 7 w 1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0" y="15"/>
                  </a:moveTo>
                  <a:lnTo>
                    <a:pt x="3" y="9"/>
                  </a:lnTo>
                  <a:lnTo>
                    <a:pt x="10" y="0"/>
                  </a:lnTo>
                  <a:lnTo>
                    <a:pt x="12" y="5"/>
                  </a:lnTo>
                  <a:lnTo>
                    <a:pt x="11" y="8"/>
                  </a:lnTo>
                  <a:lnTo>
                    <a:pt x="7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6" name="Freeform 165"/>
            <p:cNvSpPr>
              <a:spLocks/>
            </p:cNvSpPr>
            <p:nvPr/>
          </p:nvSpPr>
          <p:spPr bwMode="auto">
            <a:xfrm>
              <a:off x="4355" y="780"/>
              <a:ext cx="4" cy="3"/>
            </a:xfrm>
            <a:custGeom>
              <a:avLst/>
              <a:gdLst>
                <a:gd name="T0" fmla="*/ 3 w 4"/>
                <a:gd name="T1" fmla="*/ 0 h 3"/>
                <a:gd name="T2" fmla="*/ 0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0" y="3"/>
                  </a:lnTo>
                  <a:lnTo>
                    <a:pt x="4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7" name="Freeform 166"/>
            <p:cNvSpPr>
              <a:spLocks/>
            </p:cNvSpPr>
            <p:nvPr/>
          </p:nvSpPr>
          <p:spPr bwMode="auto">
            <a:xfrm>
              <a:off x="4456" y="769"/>
              <a:ext cx="3" cy="17"/>
            </a:xfrm>
            <a:custGeom>
              <a:avLst/>
              <a:gdLst>
                <a:gd name="T0" fmla="*/ 3 w 3"/>
                <a:gd name="T1" fmla="*/ 17 h 17"/>
                <a:gd name="T2" fmla="*/ 1 w 3"/>
                <a:gd name="T3" fmla="*/ 10 h 17"/>
                <a:gd name="T4" fmla="*/ 0 w 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7">
                  <a:moveTo>
                    <a:pt x="3" y="17"/>
                  </a:move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8" name="Freeform 167"/>
            <p:cNvSpPr>
              <a:spLocks/>
            </p:cNvSpPr>
            <p:nvPr/>
          </p:nvSpPr>
          <p:spPr bwMode="auto">
            <a:xfrm>
              <a:off x="4227" y="779"/>
              <a:ext cx="12" cy="7"/>
            </a:xfrm>
            <a:custGeom>
              <a:avLst/>
              <a:gdLst>
                <a:gd name="T0" fmla="*/ 12 w 12"/>
                <a:gd name="T1" fmla="*/ 7 h 7"/>
                <a:gd name="T2" fmla="*/ 8 w 12"/>
                <a:gd name="T3" fmla="*/ 5 h 7"/>
                <a:gd name="T4" fmla="*/ 1 w 12"/>
                <a:gd name="T5" fmla="*/ 7 h 7"/>
                <a:gd name="T6" fmla="*/ 0 w 12"/>
                <a:gd name="T7" fmla="*/ 0 h 7"/>
                <a:gd name="T8" fmla="*/ 0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2" y="7"/>
                  </a:moveTo>
                  <a:lnTo>
                    <a:pt x="8" y="5"/>
                  </a:lnTo>
                  <a:lnTo>
                    <a:pt x="1" y="7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299" name="Freeform 168"/>
            <p:cNvSpPr>
              <a:spLocks/>
            </p:cNvSpPr>
            <p:nvPr/>
          </p:nvSpPr>
          <p:spPr bwMode="auto">
            <a:xfrm>
              <a:off x="4444" y="771"/>
              <a:ext cx="15" cy="15"/>
            </a:xfrm>
            <a:custGeom>
              <a:avLst/>
              <a:gdLst>
                <a:gd name="T0" fmla="*/ 1 w 15"/>
                <a:gd name="T1" fmla="*/ 12 h 15"/>
                <a:gd name="T2" fmla="*/ 4 w 15"/>
                <a:gd name="T3" fmla="*/ 9 h 15"/>
                <a:gd name="T4" fmla="*/ 0 w 15"/>
                <a:gd name="T5" fmla="*/ 2 h 15"/>
                <a:gd name="T6" fmla="*/ 5 w 15"/>
                <a:gd name="T7" fmla="*/ 0 h 15"/>
                <a:gd name="T8" fmla="*/ 8 w 15"/>
                <a:gd name="T9" fmla="*/ 10 h 15"/>
                <a:gd name="T10" fmla="*/ 15 w 15"/>
                <a:gd name="T11" fmla="*/ 15 h 15"/>
                <a:gd name="T12" fmla="*/ 15 w 15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5">
                  <a:moveTo>
                    <a:pt x="1" y="12"/>
                  </a:moveTo>
                  <a:lnTo>
                    <a:pt x="4" y="9"/>
                  </a:lnTo>
                  <a:lnTo>
                    <a:pt x="0" y="2"/>
                  </a:lnTo>
                  <a:lnTo>
                    <a:pt x="5" y="0"/>
                  </a:lnTo>
                  <a:lnTo>
                    <a:pt x="8" y="10"/>
                  </a:lnTo>
                  <a:lnTo>
                    <a:pt x="15" y="15"/>
                  </a:lnTo>
                  <a:lnTo>
                    <a:pt x="15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0" name="Freeform 169"/>
            <p:cNvSpPr>
              <a:spLocks/>
            </p:cNvSpPr>
            <p:nvPr/>
          </p:nvSpPr>
          <p:spPr bwMode="auto">
            <a:xfrm>
              <a:off x="4185" y="775"/>
              <a:ext cx="4" cy="13"/>
            </a:xfrm>
            <a:custGeom>
              <a:avLst/>
              <a:gdLst>
                <a:gd name="T0" fmla="*/ 1 w 4"/>
                <a:gd name="T1" fmla="*/ 0 h 13"/>
                <a:gd name="T2" fmla="*/ 0 w 4"/>
                <a:gd name="T3" fmla="*/ 1 h 13"/>
                <a:gd name="T4" fmla="*/ 1 w 4"/>
                <a:gd name="T5" fmla="*/ 4 h 13"/>
                <a:gd name="T6" fmla="*/ 4 w 4"/>
                <a:gd name="T7" fmla="*/ 13 h 13"/>
                <a:gd name="T8" fmla="*/ 1 w 4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3">
                  <a:moveTo>
                    <a:pt x="1" y="0"/>
                  </a:moveTo>
                  <a:lnTo>
                    <a:pt x="0" y="1"/>
                  </a:lnTo>
                  <a:lnTo>
                    <a:pt x="1" y="4"/>
                  </a:lnTo>
                  <a:lnTo>
                    <a:pt x="4" y="13"/>
                  </a:lnTo>
                  <a:lnTo>
                    <a:pt x="1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1" name="Freeform 170"/>
            <p:cNvSpPr>
              <a:spLocks/>
            </p:cNvSpPr>
            <p:nvPr/>
          </p:nvSpPr>
          <p:spPr bwMode="auto">
            <a:xfrm>
              <a:off x="4258" y="781"/>
              <a:ext cx="13" cy="9"/>
            </a:xfrm>
            <a:custGeom>
              <a:avLst/>
              <a:gdLst>
                <a:gd name="T0" fmla="*/ 7 w 13"/>
                <a:gd name="T1" fmla="*/ 9 h 9"/>
                <a:gd name="T2" fmla="*/ 0 w 13"/>
                <a:gd name="T3" fmla="*/ 5 h 9"/>
                <a:gd name="T4" fmla="*/ 0 w 13"/>
                <a:gd name="T5" fmla="*/ 2 h 9"/>
                <a:gd name="T6" fmla="*/ 3 w 13"/>
                <a:gd name="T7" fmla="*/ 0 h 9"/>
                <a:gd name="T8" fmla="*/ 6 w 13"/>
                <a:gd name="T9" fmla="*/ 2 h 9"/>
                <a:gd name="T10" fmla="*/ 6 w 13"/>
                <a:gd name="T11" fmla="*/ 3 h 9"/>
                <a:gd name="T12" fmla="*/ 10 w 13"/>
                <a:gd name="T13" fmla="*/ 5 h 9"/>
                <a:gd name="T14" fmla="*/ 11 w 13"/>
                <a:gd name="T15" fmla="*/ 3 h 9"/>
                <a:gd name="T16" fmla="*/ 13 w 13"/>
                <a:gd name="T17" fmla="*/ 5 h 9"/>
                <a:gd name="T18" fmla="*/ 11 w 13"/>
                <a:gd name="T19" fmla="*/ 7 h 9"/>
                <a:gd name="T20" fmla="*/ 9 w 13"/>
                <a:gd name="T21" fmla="*/ 7 h 9"/>
                <a:gd name="T22" fmla="*/ 7 w 13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9">
                  <a:moveTo>
                    <a:pt x="7" y="9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10" y="5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9" y="7"/>
                  </a:lnTo>
                  <a:lnTo>
                    <a:pt x="7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2" name="Freeform 171"/>
            <p:cNvSpPr>
              <a:spLocks/>
            </p:cNvSpPr>
            <p:nvPr/>
          </p:nvSpPr>
          <p:spPr bwMode="auto">
            <a:xfrm>
              <a:off x="4186" y="769"/>
              <a:ext cx="26" cy="21"/>
            </a:xfrm>
            <a:custGeom>
              <a:avLst/>
              <a:gdLst>
                <a:gd name="T0" fmla="*/ 26 w 26"/>
                <a:gd name="T1" fmla="*/ 21 h 21"/>
                <a:gd name="T2" fmla="*/ 18 w 26"/>
                <a:gd name="T3" fmla="*/ 15 h 21"/>
                <a:gd name="T4" fmla="*/ 18 w 26"/>
                <a:gd name="T5" fmla="*/ 3 h 21"/>
                <a:gd name="T6" fmla="*/ 7 w 26"/>
                <a:gd name="T7" fmla="*/ 0 h 21"/>
                <a:gd name="T8" fmla="*/ 0 w 26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26" y="21"/>
                  </a:moveTo>
                  <a:lnTo>
                    <a:pt x="18" y="15"/>
                  </a:lnTo>
                  <a:lnTo>
                    <a:pt x="18" y="3"/>
                  </a:lnTo>
                  <a:lnTo>
                    <a:pt x="7" y="0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3" name="Freeform 172"/>
            <p:cNvSpPr>
              <a:spLocks/>
            </p:cNvSpPr>
            <p:nvPr/>
          </p:nvSpPr>
          <p:spPr bwMode="auto">
            <a:xfrm>
              <a:off x="4212" y="779"/>
              <a:ext cx="15" cy="13"/>
            </a:xfrm>
            <a:custGeom>
              <a:avLst/>
              <a:gdLst>
                <a:gd name="T0" fmla="*/ 15 w 15"/>
                <a:gd name="T1" fmla="*/ 0 h 13"/>
                <a:gd name="T2" fmla="*/ 7 w 15"/>
                <a:gd name="T3" fmla="*/ 1 h 13"/>
                <a:gd name="T4" fmla="*/ 4 w 15"/>
                <a:gd name="T5" fmla="*/ 13 h 13"/>
                <a:gd name="T6" fmla="*/ 0 w 15"/>
                <a:gd name="T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15" y="0"/>
                  </a:moveTo>
                  <a:lnTo>
                    <a:pt x="7" y="1"/>
                  </a:lnTo>
                  <a:lnTo>
                    <a:pt x="4" y="13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4" name="Freeform 173"/>
            <p:cNvSpPr>
              <a:spLocks/>
            </p:cNvSpPr>
            <p:nvPr/>
          </p:nvSpPr>
          <p:spPr bwMode="auto">
            <a:xfrm>
              <a:off x="4350" y="780"/>
              <a:ext cx="15" cy="16"/>
            </a:xfrm>
            <a:custGeom>
              <a:avLst/>
              <a:gdLst>
                <a:gd name="T0" fmla="*/ 9 w 15"/>
                <a:gd name="T1" fmla="*/ 1 h 16"/>
                <a:gd name="T2" fmla="*/ 12 w 15"/>
                <a:gd name="T3" fmla="*/ 0 h 16"/>
                <a:gd name="T4" fmla="*/ 15 w 15"/>
                <a:gd name="T5" fmla="*/ 6 h 16"/>
                <a:gd name="T6" fmla="*/ 6 w 15"/>
                <a:gd name="T7" fmla="*/ 11 h 16"/>
                <a:gd name="T8" fmla="*/ 8 w 15"/>
                <a:gd name="T9" fmla="*/ 12 h 16"/>
                <a:gd name="T10" fmla="*/ 0 w 1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6">
                  <a:moveTo>
                    <a:pt x="9" y="1"/>
                  </a:moveTo>
                  <a:lnTo>
                    <a:pt x="12" y="0"/>
                  </a:lnTo>
                  <a:lnTo>
                    <a:pt x="15" y="6"/>
                  </a:lnTo>
                  <a:lnTo>
                    <a:pt x="6" y="11"/>
                  </a:lnTo>
                  <a:lnTo>
                    <a:pt x="8" y="12"/>
                  </a:lnTo>
                  <a:lnTo>
                    <a:pt x="0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5" name="Freeform 174"/>
            <p:cNvSpPr>
              <a:spLocks/>
            </p:cNvSpPr>
            <p:nvPr/>
          </p:nvSpPr>
          <p:spPr bwMode="auto">
            <a:xfrm>
              <a:off x="4147" y="768"/>
              <a:ext cx="30" cy="31"/>
            </a:xfrm>
            <a:custGeom>
              <a:avLst/>
              <a:gdLst>
                <a:gd name="T0" fmla="*/ 6 w 30"/>
                <a:gd name="T1" fmla="*/ 31 h 31"/>
                <a:gd name="T2" fmla="*/ 11 w 30"/>
                <a:gd name="T3" fmla="*/ 23 h 31"/>
                <a:gd name="T4" fmla="*/ 16 w 30"/>
                <a:gd name="T5" fmla="*/ 19 h 31"/>
                <a:gd name="T6" fmla="*/ 30 w 30"/>
                <a:gd name="T7" fmla="*/ 9 h 31"/>
                <a:gd name="T8" fmla="*/ 26 w 30"/>
                <a:gd name="T9" fmla="*/ 0 h 31"/>
                <a:gd name="T10" fmla="*/ 23 w 30"/>
                <a:gd name="T11" fmla="*/ 0 h 31"/>
                <a:gd name="T12" fmla="*/ 16 w 30"/>
                <a:gd name="T13" fmla="*/ 9 h 31"/>
                <a:gd name="T14" fmla="*/ 12 w 30"/>
                <a:gd name="T15" fmla="*/ 9 h 31"/>
                <a:gd name="T16" fmla="*/ 11 w 30"/>
                <a:gd name="T17" fmla="*/ 1 h 31"/>
                <a:gd name="T18" fmla="*/ 6 w 30"/>
                <a:gd name="T19" fmla="*/ 0 h 31"/>
                <a:gd name="T20" fmla="*/ 5 w 30"/>
                <a:gd name="T21" fmla="*/ 7 h 31"/>
                <a:gd name="T22" fmla="*/ 0 w 30"/>
                <a:gd name="T23" fmla="*/ 24 h 31"/>
                <a:gd name="T24" fmla="*/ 1 w 30"/>
                <a:gd name="T25" fmla="*/ 24 h 31"/>
                <a:gd name="T26" fmla="*/ 2 w 30"/>
                <a:gd name="T27" fmla="*/ 26 h 31"/>
                <a:gd name="T28" fmla="*/ 6 w 30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1">
                  <a:moveTo>
                    <a:pt x="6" y="31"/>
                  </a:moveTo>
                  <a:lnTo>
                    <a:pt x="11" y="23"/>
                  </a:lnTo>
                  <a:lnTo>
                    <a:pt x="16" y="19"/>
                  </a:lnTo>
                  <a:lnTo>
                    <a:pt x="30" y="9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11" y="1"/>
                  </a:lnTo>
                  <a:lnTo>
                    <a:pt x="6" y="0"/>
                  </a:lnTo>
                  <a:lnTo>
                    <a:pt x="5" y="7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2" y="26"/>
                  </a:lnTo>
                  <a:lnTo>
                    <a:pt x="6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6" name="Freeform 175"/>
            <p:cNvSpPr>
              <a:spLocks/>
            </p:cNvSpPr>
            <p:nvPr/>
          </p:nvSpPr>
          <p:spPr bwMode="auto">
            <a:xfrm>
              <a:off x="4335" y="771"/>
              <a:ext cx="16" cy="30"/>
            </a:xfrm>
            <a:custGeom>
              <a:avLst/>
              <a:gdLst>
                <a:gd name="T0" fmla="*/ 15 w 16"/>
                <a:gd name="T1" fmla="*/ 25 h 30"/>
                <a:gd name="T2" fmla="*/ 9 w 16"/>
                <a:gd name="T3" fmla="*/ 30 h 30"/>
                <a:gd name="T4" fmla="*/ 4 w 16"/>
                <a:gd name="T5" fmla="*/ 21 h 30"/>
                <a:gd name="T6" fmla="*/ 0 w 16"/>
                <a:gd name="T7" fmla="*/ 8 h 30"/>
                <a:gd name="T8" fmla="*/ 11 w 16"/>
                <a:gd name="T9" fmla="*/ 0 h 30"/>
                <a:gd name="T10" fmla="*/ 16 w 16"/>
                <a:gd name="T11" fmla="*/ 9 h 30"/>
                <a:gd name="T12" fmla="*/ 16 w 16"/>
                <a:gd name="T13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0">
                  <a:moveTo>
                    <a:pt x="15" y="25"/>
                  </a:moveTo>
                  <a:lnTo>
                    <a:pt x="9" y="30"/>
                  </a:lnTo>
                  <a:lnTo>
                    <a:pt x="4" y="21"/>
                  </a:lnTo>
                  <a:lnTo>
                    <a:pt x="0" y="8"/>
                  </a:lnTo>
                  <a:lnTo>
                    <a:pt x="11" y="0"/>
                  </a:lnTo>
                  <a:lnTo>
                    <a:pt x="16" y="9"/>
                  </a:lnTo>
                  <a:lnTo>
                    <a:pt x="16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7" name="Freeform 176"/>
            <p:cNvSpPr>
              <a:spLocks/>
            </p:cNvSpPr>
            <p:nvPr/>
          </p:nvSpPr>
          <p:spPr bwMode="auto">
            <a:xfrm>
              <a:off x="4412" y="784"/>
              <a:ext cx="15" cy="18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2 h 18"/>
                <a:gd name="T4" fmla="*/ 3 w 15"/>
                <a:gd name="T5" fmla="*/ 8 h 18"/>
                <a:gd name="T6" fmla="*/ 9 w 15"/>
                <a:gd name="T7" fmla="*/ 17 h 18"/>
                <a:gd name="T8" fmla="*/ 15 w 15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0" y="0"/>
                  </a:moveTo>
                  <a:lnTo>
                    <a:pt x="0" y="2"/>
                  </a:lnTo>
                  <a:lnTo>
                    <a:pt x="3" y="8"/>
                  </a:lnTo>
                  <a:lnTo>
                    <a:pt x="9" y="17"/>
                  </a:lnTo>
                  <a:lnTo>
                    <a:pt x="15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8" name="Freeform 177"/>
            <p:cNvSpPr>
              <a:spLocks/>
            </p:cNvSpPr>
            <p:nvPr/>
          </p:nvSpPr>
          <p:spPr bwMode="auto">
            <a:xfrm>
              <a:off x="4444" y="783"/>
              <a:ext cx="16" cy="24"/>
            </a:xfrm>
            <a:custGeom>
              <a:avLst/>
              <a:gdLst>
                <a:gd name="T0" fmla="*/ 15 w 16"/>
                <a:gd name="T1" fmla="*/ 24 h 24"/>
                <a:gd name="T2" fmla="*/ 16 w 16"/>
                <a:gd name="T3" fmla="*/ 24 h 24"/>
                <a:gd name="T4" fmla="*/ 4 w 16"/>
                <a:gd name="T5" fmla="*/ 20 h 24"/>
                <a:gd name="T6" fmla="*/ 2 w 16"/>
                <a:gd name="T7" fmla="*/ 12 h 24"/>
                <a:gd name="T8" fmla="*/ 0 w 16"/>
                <a:gd name="T9" fmla="*/ 0 h 24"/>
                <a:gd name="T10" fmla="*/ 1 w 16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15" y="24"/>
                  </a:moveTo>
                  <a:lnTo>
                    <a:pt x="16" y="24"/>
                  </a:lnTo>
                  <a:lnTo>
                    <a:pt x="4" y="20"/>
                  </a:lnTo>
                  <a:lnTo>
                    <a:pt x="2" y="12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09" name="Freeform 178"/>
            <p:cNvSpPr>
              <a:spLocks/>
            </p:cNvSpPr>
            <p:nvPr/>
          </p:nvSpPr>
          <p:spPr bwMode="auto">
            <a:xfrm>
              <a:off x="4382" y="769"/>
              <a:ext cx="30" cy="41"/>
            </a:xfrm>
            <a:custGeom>
              <a:avLst/>
              <a:gdLst>
                <a:gd name="T0" fmla="*/ 4 w 30"/>
                <a:gd name="T1" fmla="*/ 41 h 41"/>
                <a:gd name="T2" fmla="*/ 0 w 30"/>
                <a:gd name="T3" fmla="*/ 36 h 41"/>
                <a:gd name="T4" fmla="*/ 0 w 30"/>
                <a:gd name="T5" fmla="*/ 33 h 41"/>
                <a:gd name="T6" fmla="*/ 10 w 30"/>
                <a:gd name="T7" fmla="*/ 33 h 41"/>
                <a:gd name="T8" fmla="*/ 11 w 30"/>
                <a:gd name="T9" fmla="*/ 29 h 41"/>
                <a:gd name="T10" fmla="*/ 0 w 30"/>
                <a:gd name="T11" fmla="*/ 25 h 41"/>
                <a:gd name="T12" fmla="*/ 0 w 30"/>
                <a:gd name="T13" fmla="*/ 12 h 41"/>
                <a:gd name="T14" fmla="*/ 2 w 30"/>
                <a:gd name="T15" fmla="*/ 3 h 41"/>
                <a:gd name="T16" fmla="*/ 9 w 30"/>
                <a:gd name="T17" fmla="*/ 2 h 41"/>
                <a:gd name="T18" fmla="*/ 15 w 30"/>
                <a:gd name="T19" fmla="*/ 0 h 41"/>
                <a:gd name="T20" fmla="*/ 21 w 30"/>
                <a:gd name="T21" fmla="*/ 3 h 41"/>
                <a:gd name="T22" fmla="*/ 28 w 30"/>
                <a:gd name="T23" fmla="*/ 10 h 41"/>
                <a:gd name="T24" fmla="*/ 30 w 30"/>
                <a:gd name="T25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1">
                  <a:moveTo>
                    <a:pt x="4" y="41"/>
                  </a:moveTo>
                  <a:lnTo>
                    <a:pt x="0" y="36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1" y="29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2" y="3"/>
                  </a:lnTo>
                  <a:lnTo>
                    <a:pt x="9" y="2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8" y="10"/>
                  </a:lnTo>
                  <a:lnTo>
                    <a:pt x="30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0" name="Freeform 179"/>
            <p:cNvSpPr>
              <a:spLocks/>
            </p:cNvSpPr>
            <p:nvPr/>
          </p:nvSpPr>
          <p:spPr bwMode="auto">
            <a:xfrm>
              <a:off x="4230" y="790"/>
              <a:ext cx="27" cy="27"/>
            </a:xfrm>
            <a:custGeom>
              <a:avLst/>
              <a:gdLst>
                <a:gd name="T0" fmla="*/ 0 w 27"/>
                <a:gd name="T1" fmla="*/ 27 h 27"/>
                <a:gd name="T2" fmla="*/ 2 w 27"/>
                <a:gd name="T3" fmla="*/ 21 h 27"/>
                <a:gd name="T4" fmla="*/ 9 w 27"/>
                <a:gd name="T5" fmla="*/ 19 h 27"/>
                <a:gd name="T6" fmla="*/ 22 w 27"/>
                <a:gd name="T7" fmla="*/ 0 h 27"/>
                <a:gd name="T8" fmla="*/ 27 w 27"/>
                <a:gd name="T9" fmla="*/ 6 h 27"/>
                <a:gd name="T10" fmla="*/ 20 w 27"/>
                <a:gd name="T11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7">
                  <a:moveTo>
                    <a:pt x="0" y="27"/>
                  </a:moveTo>
                  <a:lnTo>
                    <a:pt x="2" y="21"/>
                  </a:lnTo>
                  <a:lnTo>
                    <a:pt x="9" y="19"/>
                  </a:lnTo>
                  <a:lnTo>
                    <a:pt x="22" y="0"/>
                  </a:lnTo>
                  <a:lnTo>
                    <a:pt x="27" y="6"/>
                  </a:lnTo>
                  <a:lnTo>
                    <a:pt x="20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1" name="Freeform 180"/>
            <p:cNvSpPr>
              <a:spLocks/>
            </p:cNvSpPr>
            <p:nvPr/>
          </p:nvSpPr>
          <p:spPr bwMode="auto">
            <a:xfrm>
              <a:off x="4219" y="786"/>
              <a:ext cx="24" cy="32"/>
            </a:xfrm>
            <a:custGeom>
              <a:avLst/>
              <a:gdLst>
                <a:gd name="T0" fmla="*/ 0 w 24"/>
                <a:gd name="T1" fmla="*/ 32 h 32"/>
                <a:gd name="T2" fmla="*/ 8 w 24"/>
                <a:gd name="T3" fmla="*/ 19 h 32"/>
                <a:gd name="T4" fmla="*/ 19 w 24"/>
                <a:gd name="T5" fmla="*/ 16 h 32"/>
                <a:gd name="T6" fmla="*/ 24 w 24"/>
                <a:gd name="T7" fmla="*/ 12 h 32"/>
                <a:gd name="T8" fmla="*/ 23 w 24"/>
                <a:gd name="T9" fmla="*/ 4 h 32"/>
                <a:gd name="T10" fmla="*/ 20 w 24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2">
                  <a:moveTo>
                    <a:pt x="0" y="32"/>
                  </a:moveTo>
                  <a:lnTo>
                    <a:pt x="8" y="19"/>
                  </a:lnTo>
                  <a:lnTo>
                    <a:pt x="19" y="16"/>
                  </a:lnTo>
                  <a:lnTo>
                    <a:pt x="24" y="12"/>
                  </a:lnTo>
                  <a:lnTo>
                    <a:pt x="23" y="4"/>
                  </a:lnTo>
                  <a:lnTo>
                    <a:pt x="2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2" name="Freeform 181"/>
            <p:cNvSpPr>
              <a:spLocks/>
            </p:cNvSpPr>
            <p:nvPr/>
          </p:nvSpPr>
          <p:spPr bwMode="auto">
            <a:xfrm>
              <a:off x="4348" y="802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12 h 22"/>
                <a:gd name="T4" fmla="*/ 2 w 6"/>
                <a:gd name="T5" fmla="*/ 7 h 22"/>
                <a:gd name="T6" fmla="*/ 3 w 6"/>
                <a:gd name="T7" fmla="*/ 1 h 22"/>
                <a:gd name="T8" fmla="*/ 6 w 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12"/>
                  </a:lnTo>
                  <a:lnTo>
                    <a:pt x="2" y="7"/>
                  </a:lnTo>
                  <a:lnTo>
                    <a:pt x="3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3" name="Line 182"/>
            <p:cNvSpPr>
              <a:spLocks noChangeShapeType="1"/>
            </p:cNvSpPr>
            <p:nvPr/>
          </p:nvSpPr>
          <p:spPr bwMode="auto">
            <a:xfrm flipV="1">
              <a:off x="4348" y="824"/>
              <a:ext cx="0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4" name="Freeform 183"/>
            <p:cNvSpPr>
              <a:spLocks/>
            </p:cNvSpPr>
            <p:nvPr/>
          </p:nvSpPr>
          <p:spPr bwMode="auto">
            <a:xfrm>
              <a:off x="4382" y="810"/>
              <a:ext cx="4" cy="15"/>
            </a:xfrm>
            <a:custGeom>
              <a:avLst/>
              <a:gdLst>
                <a:gd name="T0" fmla="*/ 0 w 4"/>
                <a:gd name="T1" fmla="*/ 15 h 15"/>
                <a:gd name="T2" fmla="*/ 2 w 4"/>
                <a:gd name="T3" fmla="*/ 15 h 15"/>
                <a:gd name="T4" fmla="*/ 3 w 4"/>
                <a:gd name="T5" fmla="*/ 6 h 15"/>
                <a:gd name="T6" fmla="*/ 4 w 4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5">
                  <a:moveTo>
                    <a:pt x="0" y="15"/>
                  </a:moveTo>
                  <a:lnTo>
                    <a:pt x="2" y="15"/>
                  </a:lnTo>
                  <a:lnTo>
                    <a:pt x="3" y="6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5" name="Freeform 184"/>
            <p:cNvSpPr>
              <a:spLocks/>
            </p:cNvSpPr>
            <p:nvPr/>
          </p:nvSpPr>
          <p:spPr bwMode="auto">
            <a:xfrm>
              <a:off x="4448" y="807"/>
              <a:ext cx="19" cy="19"/>
            </a:xfrm>
            <a:custGeom>
              <a:avLst/>
              <a:gdLst>
                <a:gd name="T0" fmla="*/ 19 w 19"/>
                <a:gd name="T1" fmla="*/ 19 h 19"/>
                <a:gd name="T2" fmla="*/ 5 w 19"/>
                <a:gd name="T3" fmla="*/ 9 h 19"/>
                <a:gd name="T4" fmla="*/ 0 w 19"/>
                <a:gd name="T5" fmla="*/ 4 h 19"/>
                <a:gd name="T6" fmla="*/ 0 w 19"/>
                <a:gd name="T7" fmla="*/ 4 h 19"/>
                <a:gd name="T8" fmla="*/ 0 w 19"/>
                <a:gd name="T9" fmla="*/ 3 h 19"/>
                <a:gd name="T10" fmla="*/ 7 w 19"/>
                <a:gd name="T11" fmla="*/ 3 h 19"/>
                <a:gd name="T12" fmla="*/ 11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9" y="19"/>
                  </a:moveTo>
                  <a:lnTo>
                    <a:pt x="5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7" y="3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6" name="Freeform 185"/>
            <p:cNvSpPr>
              <a:spLocks/>
            </p:cNvSpPr>
            <p:nvPr/>
          </p:nvSpPr>
          <p:spPr bwMode="auto">
            <a:xfrm>
              <a:off x="4352" y="791"/>
              <a:ext cx="18" cy="35"/>
            </a:xfrm>
            <a:custGeom>
              <a:avLst/>
              <a:gdLst>
                <a:gd name="T0" fmla="*/ 2 w 18"/>
                <a:gd name="T1" fmla="*/ 11 h 35"/>
                <a:gd name="T2" fmla="*/ 6 w 18"/>
                <a:gd name="T3" fmla="*/ 8 h 35"/>
                <a:gd name="T4" fmla="*/ 14 w 18"/>
                <a:gd name="T5" fmla="*/ 1 h 35"/>
                <a:gd name="T6" fmla="*/ 18 w 18"/>
                <a:gd name="T7" fmla="*/ 0 h 35"/>
                <a:gd name="T8" fmla="*/ 17 w 18"/>
                <a:gd name="T9" fmla="*/ 5 h 35"/>
                <a:gd name="T10" fmla="*/ 13 w 18"/>
                <a:gd name="T11" fmla="*/ 11 h 35"/>
                <a:gd name="T12" fmla="*/ 11 w 18"/>
                <a:gd name="T13" fmla="*/ 12 h 35"/>
                <a:gd name="T14" fmla="*/ 7 w 18"/>
                <a:gd name="T15" fmla="*/ 18 h 35"/>
                <a:gd name="T16" fmla="*/ 0 w 18"/>
                <a:gd name="T17" fmla="*/ 26 h 35"/>
                <a:gd name="T18" fmla="*/ 3 w 18"/>
                <a:gd name="T19" fmla="*/ 29 h 35"/>
                <a:gd name="T20" fmla="*/ 10 w 18"/>
                <a:gd name="T21" fmla="*/ 29 h 35"/>
                <a:gd name="T22" fmla="*/ 7 w 18"/>
                <a:gd name="T23" fmla="*/ 34 h 35"/>
                <a:gd name="T24" fmla="*/ 7 w 18"/>
                <a:gd name="T2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35">
                  <a:moveTo>
                    <a:pt x="2" y="11"/>
                  </a:moveTo>
                  <a:lnTo>
                    <a:pt x="6" y="8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17" y="5"/>
                  </a:lnTo>
                  <a:lnTo>
                    <a:pt x="13" y="11"/>
                  </a:lnTo>
                  <a:lnTo>
                    <a:pt x="11" y="12"/>
                  </a:lnTo>
                  <a:lnTo>
                    <a:pt x="7" y="18"/>
                  </a:lnTo>
                  <a:lnTo>
                    <a:pt x="0" y="26"/>
                  </a:lnTo>
                  <a:lnTo>
                    <a:pt x="3" y="29"/>
                  </a:lnTo>
                  <a:lnTo>
                    <a:pt x="10" y="29"/>
                  </a:lnTo>
                  <a:lnTo>
                    <a:pt x="7" y="34"/>
                  </a:lnTo>
                  <a:lnTo>
                    <a:pt x="7" y="3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7" name="Freeform 186"/>
            <p:cNvSpPr>
              <a:spLocks/>
            </p:cNvSpPr>
            <p:nvPr/>
          </p:nvSpPr>
          <p:spPr bwMode="auto">
            <a:xfrm>
              <a:off x="4279" y="802"/>
              <a:ext cx="8" cy="30"/>
            </a:xfrm>
            <a:custGeom>
              <a:avLst/>
              <a:gdLst>
                <a:gd name="T0" fmla="*/ 0 w 8"/>
                <a:gd name="T1" fmla="*/ 30 h 30"/>
                <a:gd name="T2" fmla="*/ 4 w 8"/>
                <a:gd name="T3" fmla="*/ 16 h 30"/>
                <a:gd name="T4" fmla="*/ 5 w 8"/>
                <a:gd name="T5" fmla="*/ 7 h 30"/>
                <a:gd name="T6" fmla="*/ 7 w 8"/>
                <a:gd name="T7" fmla="*/ 1 h 30"/>
                <a:gd name="T8" fmla="*/ 7 w 8"/>
                <a:gd name="T9" fmla="*/ 0 h 30"/>
                <a:gd name="T10" fmla="*/ 8 w 8"/>
                <a:gd name="T1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0">
                  <a:moveTo>
                    <a:pt x="0" y="30"/>
                  </a:moveTo>
                  <a:lnTo>
                    <a:pt x="4" y="16"/>
                  </a:lnTo>
                  <a:lnTo>
                    <a:pt x="5" y="7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8" name="Freeform 187"/>
            <p:cNvSpPr>
              <a:spLocks/>
            </p:cNvSpPr>
            <p:nvPr/>
          </p:nvSpPr>
          <p:spPr bwMode="auto">
            <a:xfrm>
              <a:off x="4464" y="826"/>
              <a:ext cx="8" cy="7"/>
            </a:xfrm>
            <a:custGeom>
              <a:avLst/>
              <a:gdLst>
                <a:gd name="T0" fmla="*/ 8 w 8"/>
                <a:gd name="T1" fmla="*/ 7 h 7"/>
                <a:gd name="T2" fmla="*/ 0 w 8"/>
                <a:gd name="T3" fmla="*/ 3 h 7"/>
                <a:gd name="T4" fmla="*/ 4 w 8"/>
                <a:gd name="T5" fmla="*/ 0 h 7"/>
                <a:gd name="T6" fmla="*/ 3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8" y="7"/>
                  </a:moveTo>
                  <a:lnTo>
                    <a:pt x="0" y="3"/>
                  </a:lnTo>
                  <a:lnTo>
                    <a:pt x="4" y="0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19" name="Freeform 188"/>
            <p:cNvSpPr>
              <a:spLocks/>
            </p:cNvSpPr>
            <p:nvPr/>
          </p:nvSpPr>
          <p:spPr bwMode="auto">
            <a:xfrm>
              <a:off x="4153" y="788"/>
              <a:ext cx="33" cy="47"/>
            </a:xfrm>
            <a:custGeom>
              <a:avLst/>
              <a:gdLst>
                <a:gd name="T0" fmla="*/ 33 w 33"/>
                <a:gd name="T1" fmla="*/ 0 h 47"/>
                <a:gd name="T2" fmla="*/ 18 w 33"/>
                <a:gd name="T3" fmla="*/ 0 h 47"/>
                <a:gd name="T4" fmla="*/ 13 w 33"/>
                <a:gd name="T5" fmla="*/ 8 h 47"/>
                <a:gd name="T6" fmla="*/ 11 w 33"/>
                <a:gd name="T7" fmla="*/ 11 h 47"/>
                <a:gd name="T8" fmla="*/ 20 w 33"/>
                <a:gd name="T9" fmla="*/ 14 h 47"/>
                <a:gd name="T10" fmla="*/ 14 w 33"/>
                <a:gd name="T11" fmla="*/ 22 h 47"/>
                <a:gd name="T12" fmla="*/ 3 w 33"/>
                <a:gd name="T13" fmla="*/ 19 h 47"/>
                <a:gd name="T14" fmla="*/ 0 w 33"/>
                <a:gd name="T15" fmla="*/ 29 h 47"/>
                <a:gd name="T16" fmla="*/ 14 w 33"/>
                <a:gd name="T17" fmla="*/ 32 h 47"/>
                <a:gd name="T18" fmla="*/ 30 w 33"/>
                <a:gd name="T1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7">
                  <a:moveTo>
                    <a:pt x="33" y="0"/>
                  </a:moveTo>
                  <a:lnTo>
                    <a:pt x="18" y="0"/>
                  </a:lnTo>
                  <a:lnTo>
                    <a:pt x="13" y="8"/>
                  </a:lnTo>
                  <a:lnTo>
                    <a:pt x="11" y="11"/>
                  </a:lnTo>
                  <a:lnTo>
                    <a:pt x="20" y="14"/>
                  </a:lnTo>
                  <a:lnTo>
                    <a:pt x="14" y="22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14" y="32"/>
                  </a:lnTo>
                  <a:lnTo>
                    <a:pt x="30" y="4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0" name="Freeform 189"/>
            <p:cNvSpPr>
              <a:spLocks/>
            </p:cNvSpPr>
            <p:nvPr/>
          </p:nvSpPr>
          <p:spPr bwMode="auto">
            <a:xfrm>
              <a:off x="4224" y="811"/>
              <a:ext cx="26" cy="24"/>
            </a:xfrm>
            <a:custGeom>
              <a:avLst/>
              <a:gdLst>
                <a:gd name="T0" fmla="*/ 26 w 26"/>
                <a:gd name="T1" fmla="*/ 0 h 24"/>
                <a:gd name="T2" fmla="*/ 25 w 26"/>
                <a:gd name="T3" fmla="*/ 2 h 24"/>
                <a:gd name="T4" fmla="*/ 25 w 26"/>
                <a:gd name="T5" fmla="*/ 9 h 24"/>
                <a:gd name="T6" fmla="*/ 25 w 26"/>
                <a:gd name="T7" fmla="*/ 15 h 24"/>
                <a:gd name="T8" fmla="*/ 0 w 26"/>
                <a:gd name="T9" fmla="*/ 24 h 24"/>
                <a:gd name="T10" fmla="*/ 0 w 26"/>
                <a:gd name="T11" fmla="*/ 21 h 24"/>
                <a:gd name="T12" fmla="*/ 3 w 26"/>
                <a:gd name="T13" fmla="*/ 13 h 24"/>
                <a:gd name="T14" fmla="*/ 6 w 26"/>
                <a:gd name="T1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4">
                  <a:moveTo>
                    <a:pt x="26" y="0"/>
                  </a:moveTo>
                  <a:lnTo>
                    <a:pt x="25" y="2"/>
                  </a:lnTo>
                  <a:lnTo>
                    <a:pt x="25" y="9"/>
                  </a:lnTo>
                  <a:lnTo>
                    <a:pt x="25" y="15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3" y="13"/>
                  </a:lnTo>
                  <a:lnTo>
                    <a:pt x="6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1" name="Freeform 190"/>
            <p:cNvSpPr>
              <a:spLocks/>
            </p:cNvSpPr>
            <p:nvPr/>
          </p:nvSpPr>
          <p:spPr bwMode="auto">
            <a:xfrm>
              <a:off x="4341" y="825"/>
              <a:ext cx="7" cy="10"/>
            </a:xfrm>
            <a:custGeom>
              <a:avLst/>
              <a:gdLst>
                <a:gd name="T0" fmla="*/ 0 w 7"/>
                <a:gd name="T1" fmla="*/ 10 h 10"/>
                <a:gd name="T2" fmla="*/ 5 w 7"/>
                <a:gd name="T3" fmla="*/ 7 h 10"/>
                <a:gd name="T4" fmla="*/ 7 w 7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0">
                  <a:moveTo>
                    <a:pt x="0" y="10"/>
                  </a:moveTo>
                  <a:lnTo>
                    <a:pt x="5" y="7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2" name="Freeform 191"/>
            <p:cNvSpPr>
              <a:spLocks/>
            </p:cNvSpPr>
            <p:nvPr/>
          </p:nvSpPr>
          <p:spPr bwMode="auto">
            <a:xfrm>
              <a:off x="4321" y="806"/>
              <a:ext cx="19" cy="30"/>
            </a:xfrm>
            <a:custGeom>
              <a:avLst/>
              <a:gdLst>
                <a:gd name="T0" fmla="*/ 1 w 19"/>
                <a:gd name="T1" fmla="*/ 30 h 30"/>
                <a:gd name="T2" fmla="*/ 0 w 19"/>
                <a:gd name="T3" fmla="*/ 22 h 30"/>
                <a:gd name="T4" fmla="*/ 3 w 19"/>
                <a:gd name="T5" fmla="*/ 12 h 30"/>
                <a:gd name="T6" fmla="*/ 4 w 19"/>
                <a:gd name="T7" fmla="*/ 3 h 30"/>
                <a:gd name="T8" fmla="*/ 16 w 19"/>
                <a:gd name="T9" fmla="*/ 0 h 30"/>
                <a:gd name="T10" fmla="*/ 19 w 19"/>
                <a:gd name="T11" fmla="*/ 3 h 30"/>
                <a:gd name="T12" fmla="*/ 14 w 19"/>
                <a:gd name="T13" fmla="*/ 11 h 30"/>
                <a:gd name="T14" fmla="*/ 18 w 19"/>
                <a:gd name="T15" fmla="*/ 20 h 30"/>
                <a:gd name="T16" fmla="*/ 19 w 19"/>
                <a:gd name="T17" fmla="*/ 23 h 30"/>
                <a:gd name="T18" fmla="*/ 1 w 19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30">
                  <a:moveTo>
                    <a:pt x="1" y="30"/>
                  </a:moveTo>
                  <a:lnTo>
                    <a:pt x="0" y="22"/>
                  </a:lnTo>
                  <a:lnTo>
                    <a:pt x="3" y="12"/>
                  </a:lnTo>
                  <a:lnTo>
                    <a:pt x="4" y="3"/>
                  </a:lnTo>
                  <a:lnTo>
                    <a:pt x="16" y="0"/>
                  </a:lnTo>
                  <a:lnTo>
                    <a:pt x="19" y="3"/>
                  </a:lnTo>
                  <a:lnTo>
                    <a:pt x="14" y="11"/>
                  </a:lnTo>
                  <a:lnTo>
                    <a:pt x="18" y="20"/>
                  </a:lnTo>
                  <a:lnTo>
                    <a:pt x="19" y="23"/>
                  </a:lnTo>
                  <a:lnTo>
                    <a:pt x="1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3" name="Freeform 192"/>
            <p:cNvSpPr>
              <a:spLocks/>
            </p:cNvSpPr>
            <p:nvPr/>
          </p:nvSpPr>
          <p:spPr bwMode="auto">
            <a:xfrm>
              <a:off x="4359" y="826"/>
              <a:ext cx="7" cy="11"/>
            </a:xfrm>
            <a:custGeom>
              <a:avLst/>
              <a:gdLst>
                <a:gd name="T0" fmla="*/ 0 w 7"/>
                <a:gd name="T1" fmla="*/ 0 h 11"/>
                <a:gd name="T2" fmla="*/ 3 w 7"/>
                <a:gd name="T3" fmla="*/ 6 h 11"/>
                <a:gd name="T4" fmla="*/ 7 w 7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">
                  <a:moveTo>
                    <a:pt x="0" y="0"/>
                  </a:moveTo>
                  <a:lnTo>
                    <a:pt x="3" y="6"/>
                  </a:lnTo>
                  <a:lnTo>
                    <a:pt x="7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4" name="Freeform 193"/>
            <p:cNvSpPr>
              <a:spLocks/>
            </p:cNvSpPr>
            <p:nvPr/>
          </p:nvSpPr>
          <p:spPr bwMode="auto">
            <a:xfrm>
              <a:off x="4366" y="809"/>
              <a:ext cx="16" cy="28"/>
            </a:xfrm>
            <a:custGeom>
              <a:avLst/>
              <a:gdLst>
                <a:gd name="T0" fmla="*/ 0 w 16"/>
                <a:gd name="T1" fmla="*/ 28 h 28"/>
                <a:gd name="T2" fmla="*/ 3 w 16"/>
                <a:gd name="T3" fmla="*/ 26 h 28"/>
                <a:gd name="T4" fmla="*/ 7 w 16"/>
                <a:gd name="T5" fmla="*/ 24 h 28"/>
                <a:gd name="T6" fmla="*/ 1 w 16"/>
                <a:gd name="T7" fmla="*/ 19 h 28"/>
                <a:gd name="T8" fmla="*/ 5 w 16"/>
                <a:gd name="T9" fmla="*/ 12 h 28"/>
                <a:gd name="T10" fmla="*/ 4 w 16"/>
                <a:gd name="T11" fmla="*/ 4 h 28"/>
                <a:gd name="T12" fmla="*/ 8 w 16"/>
                <a:gd name="T13" fmla="*/ 0 h 28"/>
                <a:gd name="T14" fmla="*/ 16 w 16"/>
                <a:gd name="T15" fmla="*/ 2 h 28"/>
                <a:gd name="T16" fmla="*/ 14 w 16"/>
                <a:gd name="T17" fmla="*/ 12 h 28"/>
                <a:gd name="T18" fmla="*/ 14 w 16"/>
                <a:gd name="T19" fmla="*/ 19 h 28"/>
                <a:gd name="T20" fmla="*/ 16 w 16"/>
                <a:gd name="T21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8">
                  <a:moveTo>
                    <a:pt x="0" y="28"/>
                  </a:moveTo>
                  <a:lnTo>
                    <a:pt x="3" y="26"/>
                  </a:lnTo>
                  <a:lnTo>
                    <a:pt x="7" y="24"/>
                  </a:lnTo>
                  <a:lnTo>
                    <a:pt x="1" y="19"/>
                  </a:lnTo>
                  <a:lnTo>
                    <a:pt x="5" y="12"/>
                  </a:lnTo>
                  <a:lnTo>
                    <a:pt x="4" y="4"/>
                  </a:lnTo>
                  <a:lnTo>
                    <a:pt x="8" y="0"/>
                  </a:lnTo>
                  <a:lnTo>
                    <a:pt x="16" y="2"/>
                  </a:lnTo>
                  <a:lnTo>
                    <a:pt x="14" y="12"/>
                  </a:lnTo>
                  <a:lnTo>
                    <a:pt x="14" y="19"/>
                  </a:lnTo>
                  <a:lnTo>
                    <a:pt x="16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5" name="Freeform 194"/>
            <p:cNvSpPr>
              <a:spLocks/>
            </p:cNvSpPr>
            <p:nvPr/>
          </p:nvSpPr>
          <p:spPr bwMode="auto">
            <a:xfrm>
              <a:off x="4427" y="802"/>
              <a:ext cx="45" cy="37"/>
            </a:xfrm>
            <a:custGeom>
              <a:avLst/>
              <a:gdLst>
                <a:gd name="T0" fmla="*/ 0 w 45"/>
                <a:gd name="T1" fmla="*/ 0 h 37"/>
                <a:gd name="T2" fmla="*/ 7 w 45"/>
                <a:gd name="T3" fmla="*/ 0 h 37"/>
                <a:gd name="T4" fmla="*/ 15 w 45"/>
                <a:gd name="T5" fmla="*/ 9 h 37"/>
                <a:gd name="T6" fmla="*/ 17 w 45"/>
                <a:gd name="T7" fmla="*/ 11 h 37"/>
                <a:gd name="T8" fmla="*/ 22 w 45"/>
                <a:gd name="T9" fmla="*/ 20 h 37"/>
                <a:gd name="T10" fmla="*/ 32 w 45"/>
                <a:gd name="T11" fmla="*/ 33 h 37"/>
                <a:gd name="T12" fmla="*/ 36 w 45"/>
                <a:gd name="T13" fmla="*/ 34 h 37"/>
                <a:gd name="T14" fmla="*/ 30 w 45"/>
                <a:gd name="T15" fmla="*/ 35 h 37"/>
                <a:gd name="T16" fmla="*/ 40 w 45"/>
                <a:gd name="T17" fmla="*/ 37 h 37"/>
                <a:gd name="T18" fmla="*/ 44 w 45"/>
                <a:gd name="T19" fmla="*/ 35 h 37"/>
                <a:gd name="T20" fmla="*/ 45 w 45"/>
                <a:gd name="T21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37">
                  <a:moveTo>
                    <a:pt x="0" y="0"/>
                  </a:moveTo>
                  <a:lnTo>
                    <a:pt x="7" y="0"/>
                  </a:lnTo>
                  <a:lnTo>
                    <a:pt x="15" y="9"/>
                  </a:lnTo>
                  <a:lnTo>
                    <a:pt x="17" y="11"/>
                  </a:lnTo>
                  <a:lnTo>
                    <a:pt x="22" y="20"/>
                  </a:lnTo>
                  <a:lnTo>
                    <a:pt x="32" y="33"/>
                  </a:lnTo>
                  <a:lnTo>
                    <a:pt x="36" y="34"/>
                  </a:lnTo>
                  <a:lnTo>
                    <a:pt x="30" y="35"/>
                  </a:lnTo>
                  <a:lnTo>
                    <a:pt x="40" y="37"/>
                  </a:lnTo>
                  <a:lnTo>
                    <a:pt x="44" y="35"/>
                  </a:lnTo>
                  <a:lnTo>
                    <a:pt x="45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6" name="Freeform 195"/>
            <p:cNvSpPr>
              <a:spLocks/>
            </p:cNvSpPr>
            <p:nvPr/>
          </p:nvSpPr>
          <p:spPr bwMode="auto">
            <a:xfrm>
              <a:off x="4183" y="835"/>
              <a:ext cx="29" cy="9"/>
            </a:xfrm>
            <a:custGeom>
              <a:avLst/>
              <a:gdLst>
                <a:gd name="T0" fmla="*/ 0 w 29"/>
                <a:gd name="T1" fmla="*/ 0 h 9"/>
                <a:gd name="T2" fmla="*/ 10 w 29"/>
                <a:gd name="T3" fmla="*/ 9 h 9"/>
                <a:gd name="T4" fmla="*/ 28 w 29"/>
                <a:gd name="T5" fmla="*/ 6 h 9"/>
                <a:gd name="T6" fmla="*/ 29 w 29"/>
                <a:gd name="T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">
                  <a:moveTo>
                    <a:pt x="0" y="0"/>
                  </a:moveTo>
                  <a:lnTo>
                    <a:pt x="10" y="9"/>
                  </a:lnTo>
                  <a:lnTo>
                    <a:pt x="28" y="6"/>
                  </a:lnTo>
                  <a:lnTo>
                    <a:pt x="29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7" name="Freeform 196"/>
            <p:cNvSpPr>
              <a:spLocks/>
            </p:cNvSpPr>
            <p:nvPr/>
          </p:nvSpPr>
          <p:spPr bwMode="auto">
            <a:xfrm>
              <a:off x="4276" y="832"/>
              <a:ext cx="3" cy="12"/>
            </a:xfrm>
            <a:custGeom>
              <a:avLst/>
              <a:gdLst>
                <a:gd name="T0" fmla="*/ 0 w 3"/>
                <a:gd name="T1" fmla="*/ 12 h 12"/>
                <a:gd name="T2" fmla="*/ 1 w 3"/>
                <a:gd name="T3" fmla="*/ 12 h 12"/>
                <a:gd name="T4" fmla="*/ 3 w 3"/>
                <a:gd name="T5" fmla="*/ 0 h 12"/>
                <a:gd name="T6" fmla="*/ 3 w 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0" y="12"/>
                  </a:moveTo>
                  <a:lnTo>
                    <a:pt x="1" y="12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8" name="Freeform 197"/>
            <p:cNvSpPr>
              <a:spLocks/>
            </p:cNvSpPr>
            <p:nvPr/>
          </p:nvSpPr>
          <p:spPr bwMode="auto">
            <a:xfrm>
              <a:off x="4166" y="840"/>
              <a:ext cx="19" cy="8"/>
            </a:xfrm>
            <a:custGeom>
              <a:avLst/>
              <a:gdLst>
                <a:gd name="T0" fmla="*/ 19 w 19"/>
                <a:gd name="T1" fmla="*/ 8 h 8"/>
                <a:gd name="T2" fmla="*/ 16 w 19"/>
                <a:gd name="T3" fmla="*/ 4 h 8"/>
                <a:gd name="T4" fmla="*/ 0 w 1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8">
                  <a:moveTo>
                    <a:pt x="19" y="8"/>
                  </a:moveTo>
                  <a:lnTo>
                    <a:pt x="16" y="4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29" name="Freeform 198"/>
            <p:cNvSpPr>
              <a:spLocks/>
            </p:cNvSpPr>
            <p:nvPr/>
          </p:nvSpPr>
          <p:spPr bwMode="auto">
            <a:xfrm>
              <a:off x="4243" y="837"/>
              <a:ext cx="9" cy="18"/>
            </a:xfrm>
            <a:custGeom>
              <a:avLst/>
              <a:gdLst>
                <a:gd name="T0" fmla="*/ 0 w 9"/>
                <a:gd name="T1" fmla="*/ 3 h 18"/>
                <a:gd name="T2" fmla="*/ 4 w 9"/>
                <a:gd name="T3" fmla="*/ 0 h 18"/>
                <a:gd name="T4" fmla="*/ 9 w 9"/>
                <a:gd name="T5" fmla="*/ 7 h 18"/>
                <a:gd name="T6" fmla="*/ 7 w 9"/>
                <a:gd name="T7" fmla="*/ 15 h 18"/>
                <a:gd name="T8" fmla="*/ 7 w 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0" y="3"/>
                  </a:moveTo>
                  <a:lnTo>
                    <a:pt x="4" y="0"/>
                  </a:lnTo>
                  <a:lnTo>
                    <a:pt x="9" y="7"/>
                  </a:lnTo>
                  <a:lnTo>
                    <a:pt x="7" y="15"/>
                  </a:lnTo>
                  <a:lnTo>
                    <a:pt x="7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30" name="Freeform 199"/>
            <p:cNvSpPr>
              <a:spLocks/>
            </p:cNvSpPr>
            <p:nvPr/>
          </p:nvSpPr>
          <p:spPr bwMode="auto">
            <a:xfrm>
              <a:off x="4152" y="829"/>
              <a:ext cx="14" cy="27"/>
            </a:xfrm>
            <a:custGeom>
              <a:avLst/>
              <a:gdLst>
                <a:gd name="T0" fmla="*/ 14 w 14"/>
                <a:gd name="T1" fmla="*/ 11 h 27"/>
                <a:gd name="T2" fmla="*/ 11 w 14"/>
                <a:gd name="T3" fmla="*/ 0 h 27"/>
                <a:gd name="T4" fmla="*/ 0 w 14"/>
                <a:gd name="T5" fmla="*/ 3 h 27"/>
                <a:gd name="T6" fmla="*/ 0 w 14"/>
                <a:gd name="T7" fmla="*/ 10 h 27"/>
                <a:gd name="T8" fmla="*/ 7 w 14"/>
                <a:gd name="T9" fmla="*/ 17 h 27"/>
                <a:gd name="T10" fmla="*/ 6 w 14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7">
                  <a:moveTo>
                    <a:pt x="14" y="11"/>
                  </a:moveTo>
                  <a:lnTo>
                    <a:pt x="11" y="0"/>
                  </a:lnTo>
                  <a:lnTo>
                    <a:pt x="0" y="3"/>
                  </a:lnTo>
                  <a:lnTo>
                    <a:pt x="0" y="10"/>
                  </a:lnTo>
                  <a:lnTo>
                    <a:pt x="7" y="17"/>
                  </a:lnTo>
                  <a:lnTo>
                    <a:pt x="6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31" name="Line 200"/>
            <p:cNvSpPr>
              <a:spLocks noChangeShapeType="1"/>
            </p:cNvSpPr>
            <p:nvPr/>
          </p:nvSpPr>
          <p:spPr bwMode="auto">
            <a:xfrm flipH="1" flipV="1">
              <a:off x="4185" y="848"/>
              <a:ext cx="2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32" name="Freeform 201"/>
            <p:cNvSpPr>
              <a:spLocks/>
            </p:cNvSpPr>
            <p:nvPr/>
          </p:nvSpPr>
          <p:spPr bwMode="auto">
            <a:xfrm>
              <a:off x="4249" y="855"/>
              <a:ext cx="1" cy="11"/>
            </a:xfrm>
            <a:custGeom>
              <a:avLst/>
              <a:gdLst>
                <a:gd name="T0" fmla="*/ 1 w 1"/>
                <a:gd name="T1" fmla="*/ 0 h 11"/>
                <a:gd name="T2" fmla="*/ 1 w 1"/>
                <a:gd name="T3" fmla="*/ 3 h 11"/>
                <a:gd name="T4" fmla="*/ 0 w 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lnTo>
                    <a:pt x="1" y="3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33" name="Freeform 202"/>
            <p:cNvSpPr>
              <a:spLocks/>
            </p:cNvSpPr>
            <p:nvPr/>
          </p:nvSpPr>
          <p:spPr bwMode="auto">
            <a:xfrm>
              <a:off x="4287" y="792"/>
              <a:ext cx="25" cy="78"/>
            </a:xfrm>
            <a:custGeom>
              <a:avLst/>
              <a:gdLst>
                <a:gd name="T0" fmla="*/ 0 w 25"/>
                <a:gd name="T1" fmla="*/ 14 h 78"/>
                <a:gd name="T2" fmla="*/ 4 w 25"/>
                <a:gd name="T3" fmla="*/ 13 h 78"/>
                <a:gd name="T4" fmla="*/ 8 w 25"/>
                <a:gd name="T5" fmla="*/ 3 h 78"/>
                <a:gd name="T6" fmla="*/ 11 w 25"/>
                <a:gd name="T7" fmla="*/ 0 h 78"/>
                <a:gd name="T8" fmla="*/ 16 w 25"/>
                <a:gd name="T9" fmla="*/ 7 h 78"/>
                <a:gd name="T10" fmla="*/ 22 w 25"/>
                <a:gd name="T11" fmla="*/ 15 h 78"/>
                <a:gd name="T12" fmla="*/ 25 w 25"/>
                <a:gd name="T13" fmla="*/ 25 h 78"/>
                <a:gd name="T14" fmla="*/ 20 w 25"/>
                <a:gd name="T15" fmla="*/ 41 h 78"/>
                <a:gd name="T16" fmla="*/ 19 w 25"/>
                <a:gd name="T17" fmla="*/ 55 h 78"/>
                <a:gd name="T18" fmla="*/ 19 w 25"/>
                <a:gd name="T19" fmla="*/ 59 h 78"/>
                <a:gd name="T20" fmla="*/ 18 w 25"/>
                <a:gd name="T21" fmla="*/ 71 h 78"/>
                <a:gd name="T22" fmla="*/ 16 w 25"/>
                <a:gd name="T2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78">
                  <a:moveTo>
                    <a:pt x="0" y="14"/>
                  </a:moveTo>
                  <a:lnTo>
                    <a:pt x="4" y="13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6" y="7"/>
                  </a:lnTo>
                  <a:lnTo>
                    <a:pt x="22" y="15"/>
                  </a:lnTo>
                  <a:lnTo>
                    <a:pt x="25" y="25"/>
                  </a:lnTo>
                  <a:lnTo>
                    <a:pt x="20" y="41"/>
                  </a:lnTo>
                  <a:lnTo>
                    <a:pt x="19" y="55"/>
                  </a:lnTo>
                  <a:lnTo>
                    <a:pt x="19" y="59"/>
                  </a:lnTo>
                  <a:lnTo>
                    <a:pt x="18" y="71"/>
                  </a:lnTo>
                  <a:lnTo>
                    <a:pt x="16" y="7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34" name="Freeform 203"/>
            <p:cNvSpPr>
              <a:spLocks/>
            </p:cNvSpPr>
            <p:nvPr/>
          </p:nvSpPr>
          <p:spPr bwMode="auto">
            <a:xfrm>
              <a:off x="4123" y="851"/>
              <a:ext cx="28" cy="19"/>
            </a:xfrm>
            <a:custGeom>
              <a:avLst/>
              <a:gdLst>
                <a:gd name="T0" fmla="*/ 28 w 28"/>
                <a:gd name="T1" fmla="*/ 3 h 19"/>
                <a:gd name="T2" fmla="*/ 28 w 28"/>
                <a:gd name="T3" fmla="*/ 0 h 19"/>
                <a:gd name="T4" fmla="*/ 21 w 28"/>
                <a:gd name="T5" fmla="*/ 0 h 19"/>
                <a:gd name="T6" fmla="*/ 17 w 28"/>
                <a:gd name="T7" fmla="*/ 5 h 19"/>
                <a:gd name="T8" fmla="*/ 0 w 28"/>
                <a:gd name="T9" fmla="*/ 4 h 19"/>
                <a:gd name="T10" fmla="*/ 0 w 28"/>
                <a:gd name="T11" fmla="*/ 18 h 19"/>
                <a:gd name="T12" fmla="*/ 22 w 28"/>
                <a:gd name="T13" fmla="*/ 18 h 19"/>
                <a:gd name="T14" fmla="*/ 22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28" y="3"/>
                  </a:moveTo>
                  <a:lnTo>
                    <a:pt x="28" y="0"/>
                  </a:lnTo>
                  <a:lnTo>
                    <a:pt x="21" y="0"/>
                  </a:lnTo>
                  <a:lnTo>
                    <a:pt x="17" y="5"/>
                  </a:lnTo>
                  <a:lnTo>
                    <a:pt x="0" y="4"/>
                  </a:lnTo>
                  <a:lnTo>
                    <a:pt x="0" y="18"/>
                  </a:lnTo>
                  <a:lnTo>
                    <a:pt x="22" y="18"/>
                  </a:lnTo>
                  <a:lnTo>
                    <a:pt x="22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35" name="Freeform 204"/>
            <p:cNvSpPr>
              <a:spLocks/>
            </p:cNvSpPr>
            <p:nvPr/>
          </p:nvSpPr>
          <p:spPr bwMode="auto">
            <a:xfrm>
              <a:off x="4320" y="835"/>
              <a:ext cx="21" cy="39"/>
            </a:xfrm>
            <a:custGeom>
              <a:avLst/>
              <a:gdLst>
                <a:gd name="T0" fmla="*/ 4 w 21"/>
                <a:gd name="T1" fmla="*/ 39 h 39"/>
                <a:gd name="T2" fmla="*/ 4 w 21"/>
                <a:gd name="T3" fmla="*/ 36 h 39"/>
                <a:gd name="T4" fmla="*/ 4 w 21"/>
                <a:gd name="T5" fmla="*/ 34 h 39"/>
                <a:gd name="T6" fmla="*/ 4 w 21"/>
                <a:gd name="T7" fmla="*/ 32 h 39"/>
                <a:gd name="T8" fmla="*/ 5 w 21"/>
                <a:gd name="T9" fmla="*/ 26 h 39"/>
                <a:gd name="T10" fmla="*/ 4 w 21"/>
                <a:gd name="T11" fmla="*/ 16 h 39"/>
                <a:gd name="T12" fmla="*/ 0 w 21"/>
                <a:gd name="T13" fmla="*/ 12 h 39"/>
                <a:gd name="T14" fmla="*/ 0 w 21"/>
                <a:gd name="T15" fmla="*/ 11 h 39"/>
                <a:gd name="T16" fmla="*/ 2 w 21"/>
                <a:gd name="T17" fmla="*/ 9 h 39"/>
                <a:gd name="T18" fmla="*/ 7 w 21"/>
                <a:gd name="T19" fmla="*/ 8 h 39"/>
                <a:gd name="T20" fmla="*/ 17 w 21"/>
                <a:gd name="T21" fmla="*/ 2 h 39"/>
                <a:gd name="T22" fmla="*/ 21 w 21"/>
                <a:gd name="T2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39">
                  <a:moveTo>
                    <a:pt x="4" y="39"/>
                  </a:moveTo>
                  <a:lnTo>
                    <a:pt x="4" y="36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5" y="26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2" y="9"/>
                  </a:lnTo>
                  <a:lnTo>
                    <a:pt x="7" y="8"/>
                  </a:lnTo>
                  <a:lnTo>
                    <a:pt x="17" y="2"/>
                  </a:lnTo>
                  <a:lnTo>
                    <a:pt x="2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grpSp>
        <p:nvGrpSpPr>
          <p:cNvPr id="8" name="Group 406"/>
          <p:cNvGrpSpPr>
            <a:grpSpLocks/>
          </p:cNvGrpSpPr>
          <p:nvPr/>
        </p:nvGrpSpPr>
        <p:grpSpPr bwMode="auto">
          <a:xfrm>
            <a:off x="5819775" y="1319213"/>
            <a:ext cx="1100138" cy="793750"/>
            <a:chOff x="3666" y="831"/>
            <a:chExt cx="693" cy="500"/>
          </a:xfrm>
        </p:grpSpPr>
        <p:sp>
          <p:nvSpPr>
            <p:cNvPr id="936" name="Freeform 206"/>
            <p:cNvSpPr>
              <a:spLocks/>
            </p:cNvSpPr>
            <p:nvPr/>
          </p:nvSpPr>
          <p:spPr bwMode="auto">
            <a:xfrm>
              <a:off x="4151" y="854"/>
              <a:ext cx="7" cy="22"/>
            </a:xfrm>
            <a:custGeom>
              <a:avLst/>
              <a:gdLst>
                <a:gd name="T0" fmla="*/ 7 w 7"/>
                <a:gd name="T1" fmla="*/ 2 h 22"/>
                <a:gd name="T2" fmla="*/ 4 w 7"/>
                <a:gd name="T3" fmla="*/ 22 h 22"/>
                <a:gd name="T4" fmla="*/ 0 w 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2">
                  <a:moveTo>
                    <a:pt x="7" y="2"/>
                  </a:moveTo>
                  <a:lnTo>
                    <a:pt x="4" y="2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7" name="Line 207"/>
            <p:cNvSpPr>
              <a:spLocks noChangeShapeType="1"/>
            </p:cNvSpPr>
            <p:nvPr/>
          </p:nvSpPr>
          <p:spPr bwMode="auto">
            <a:xfrm flipH="1">
              <a:off x="4246" y="866"/>
              <a:ext cx="3" cy="1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8" name="Line 208"/>
            <p:cNvSpPr>
              <a:spLocks noChangeShapeType="1"/>
            </p:cNvSpPr>
            <p:nvPr/>
          </p:nvSpPr>
          <p:spPr bwMode="auto">
            <a:xfrm>
              <a:off x="4145" y="870"/>
              <a:ext cx="0" cy="7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9" name="Freeform 209"/>
            <p:cNvSpPr>
              <a:spLocks/>
            </p:cNvSpPr>
            <p:nvPr/>
          </p:nvSpPr>
          <p:spPr bwMode="auto">
            <a:xfrm>
              <a:off x="4324" y="874"/>
              <a:ext cx="5" cy="15"/>
            </a:xfrm>
            <a:custGeom>
              <a:avLst/>
              <a:gdLst>
                <a:gd name="T0" fmla="*/ 5 w 5"/>
                <a:gd name="T1" fmla="*/ 15 h 15"/>
                <a:gd name="T2" fmla="*/ 4 w 5"/>
                <a:gd name="T3" fmla="*/ 14 h 15"/>
                <a:gd name="T4" fmla="*/ 0 w 5"/>
                <a:gd name="T5" fmla="*/ 11 h 15"/>
                <a:gd name="T6" fmla="*/ 0 w 5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5">
                  <a:moveTo>
                    <a:pt x="5" y="15"/>
                  </a:moveTo>
                  <a:lnTo>
                    <a:pt x="4" y="14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0" name="Freeform 210"/>
            <p:cNvSpPr>
              <a:spLocks/>
            </p:cNvSpPr>
            <p:nvPr/>
          </p:nvSpPr>
          <p:spPr bwMode="auto">
            <a:xfrm>
              <a:off x="4258" y="831"/>
              <a:ext cx="18" cy="60"/>
            </a:xfrm>
            <a:custGeom>
              <a:avLst/>
              <a:gdLst>
                <a:gd name="T0" fmla="*/ 14 w 18"/>
                <a:gd name="T1" fmla="*/ 60 h 60"/>
                <a:gd name="T2" fmla="*/ 7 w 18"/>
                <a:gd name="T3" fmla="*/ 55 h 60"/>
                <a:gd name="T4" fmla="*/ 4 w 18"/>
                <a:gd name="T5" fmla="*/ 49 h 60"/>
                <a:gd name="T6" fmla="*/ 3 w 18"/>
                <a:gd name="T7" fmla="*/ 46 h 60"/>
                <a:gd name="T8" fmla="*/ 0 w 18"/>
                <a:gd name="T9" fmla="*/ 42 h 60"/>
                <a:gd name="T10" fmla="*/ 2 w 18"/>
                <a:gd name="T11" fmla="*/ 34 h 60"/>
                <a:gd name="T12" fmla="*/ 6 w 18"/>
                <a:gd name="T13" fmla="*/ 28 h 60"/>
                <a:gd name="T14" fmla="*/ 6 w 18"/>
                <a:gd name="T15" fmla="*/ 17 h 60"/>
                <a:gd name="T16" fmla="*/ 14 w 18"/>
                <a:gd name="T17" fmla="*/ 0 h 60"/>
                <a:gd name="T18" fmla="*/ 17 w 18"/>
                <a:gd name="T19" fmla="*/ 4 h 60"/>
                <a:gd name="T20" fmla="*/ 15 w 18"/>
                <a:gd name="T21" fmla="*/ 15 h 60"/>
                <a:gd name="T22" fmla="*/ 18 w 18"/>
                <a:gd name="T23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60">
                  <a:moveTo>
                    <a:pt x="14" y="60"/>
                  </a:moveTo>
                  <a:lnTo>
                    <a:pt x="7" y="55"/>
                  </a:lnTo>
                  <a:lnTo>
                    <a:pt x="4" y="49"/>
                  </a:lnTo>
                  <a:lnTo>
                    <a:pt x="3" y="46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6" y="28"/>
                  </a:lnTo>
                  <a:lnTo>
                    <a:pt x="6" y="17"/>
                  </a:lnTo>
                  <a:lnTo>
                    <a:pt x="14" y="0"/>
                  </a:lnTo>
                  <a:lnTo>
                    <a:pt x="17" y="4"/>
                  </a:lnTo>
                  <a:lnTo>
                    <a:pt x="15" y="15"/>
                  </a:lnTo>
                  <a:lnTo>
                    <a:pt x="18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1" name="Freeform 211"/>
            <p:cNvSpPr>
              <a:spLocks/>
            </p:cNvSpPr>
            <p:nvPr/>
          </p:nvSpPr>
          <p:spPr bwMode="auto">
            <a:xfrm>
              <a:off x="4178" y="867"/>
              <a:ext cx="9" cy="25"/>
            </a:xfrm>
            <a:custGeom>
              <a:avLst/>
              <a:gdLst>
                <a:gd name="T0" fmla="*/ 3 w 9"/>
                <a:gd name="T1" fmla="*/ 25 h 25"/>
                <a:gd name="T2" fmla="*/ 7 w 9"/>
                <a:gd name="T3" fmla="*/ 19 h 25"/>
                <a:gd name="T4" fmla="*/ 8 w 9"/>
                <a:gd name="T5" fmla="*/ 10 h 25"/>
                <a:gd name="T6" fmla="*/ 9 w 9"/>
                <a:gd name="T7" fmla="*/ 6 h 25"/>
                <a:gd name="T8" fmla="*/ 9 w 9"/>
                <a:gd name="T9" fmla="*/ 0 h 25"/>
                <a:gd name="T10" fmla="*/ 1 w 9"/>
                <a:gd name="T11" fmla="*/ 9 h 25"/>
                <a:gd name="T12" fmla="*/ 0 w 9"/>
                <a:gd name="T13" fmla="*/ 10 h 25"/>
                <a:gd name="T14" fmla="*/ 0 w 9"/>
                <a:gd name="T15" fmla="*/ 13 h 25"/>
                <a:gd name="T16" fmla="*/ 3 w 9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5">
                  <a:moveTo>
                    <a:pt x="3" y="25"/>
                  </a:moveTo>
                  <a:lnTo>
                    <a:pt x="7" y="19"/>
                  </a:lnTo>
                  <a:lnTo>
                    <a:pt x="8" y="10"/>
                  </a:lnTo>
                  <a:lnTo>
                    <a:pt x="9" y="6"/>
                  </a:lnTo>
                  <a:lnTo>
                    <a:pt x="9" y="0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3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2" name="Freeform 212"/>
            <p:cNvSpPr>
              <a:spLocks/>
            </p:cNvSpPr>
            <p:nvPr/>
          </p:nvSpPr>
          <p:spPr bwMode="auto">
            <a:xfrm>
              <a:off x="4272" y="891"/>
              <a:ext cx="18" cy="4"/>
            </a:xfrm>
            <a:custGeom>
              <a:avLst/>
              <a:gdLst>
                <a:gd name="T0" fmla="*/ 18 w 18"/>
                <a:gd name="T1" fmla="*/ 4 h 4"/>
                <a:gd name="T2" fmla="*/ 8 w 18"/>
                <a:gd name="T3" fmla="*/ 4 h 4"/>
                <a:gd name="T4" fmla="*/ 0 w 18"/>
                <a:gd name="T5" fmla="*/ 0 h 4"/>
                <a:gd name="T6" fmla="*/ 0 w 1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4">
                  <a:moveTo>
                    <a:pt x="18" y="4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3" name="Freeform 213"/>
            <p:cNvSpPr>
              <a:spLocks/>
            </p:cNvSpPr>
            <p:nvPr/>
          </p:nvSpPr>
          <p:spPr bwMode="auto">
            <a:xfrm>
              <a:off x="4114" y="877"/>
              <a:ext cx="31" cy="18"/>
            </a:xfrm>
            <a:custGeom>
              <a:avLst/>
              <a:gdLst>
                <a:gd name="T0" fmla="*/ 31 w 31"/>
                <a:gd name="T1" fmla="*/ 0 h 18"/>
                <a:gd name="T2" fmla="*/ 0 w 31"/>
                <a:gd name="T3" fmla="*/ 1 h 18"/>
                <a:gd name="T4" fmla="*/ 0 w 31"/>
                <a:gd name="T5" fmla="*/ 12 h 18"/>
                <a:gd name="T6" fmla="*/ 11 w 31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8">
                  <a:moveTo>
                    <a:pt x="31" y="0"/>
                  </a:moveTo>
                  <a:lnTo>
                    <a:pt x="0" y="1"/>
                  </a:lnTo>
                  <a:lnTo>
                    <a:pt x="0" y="12"/>
                  </a:lnTo>
                  <a:lnTo>
                    <a:pt x="11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4" name="Freeform 214"/>
            <p:cNvSpPr>
              <a:spLocks/>
            </p:cNvSpPr>
            <p:nvPr/>
          </p:nvSpPr>
          <p:spPr bwMode="auto">
            <a:xfrm>
              <a:off x="4246" y="877"/>
              <a:ext cx="6" cy="24"/>
            </a:xfrm>
            <a:custGeom>
              <a:avLst/>
              <a:gdLst>
                <a:gd name="T0" fmla="*/ 0 w 6"/>
                <a:gd name="T1" fmla="*/ 0 h 24"/>
                <a:gd name="T2" fmla="*/ 0 w 6"/>
                <a:gd name="T3" fmla="*/ 1 h 24"/>
                <a:gd name="T4" fmla="*/ 6 w 6"/>
                <a:gd name="T5" fmla="*/ 3 h 24"/>
                <a:gd name="T6" fmla="*/ 6 w 6"/>
                <a:gd name="T7" fmla="*/ 12 h 24"/>
                <a:gd name="T8" fmla="*/ 6 w 6"/>
                <a:gd name="T9" fmla="*/ 20 h 24"/>
                <a:gd name="T10" fmla="*/ 6 w 6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4">
                  <a:moveTo>
                    <a:pt x="0" y="0"/>
                  </a:moveTo>
                  <a:lnTo>
                    <a:pt x="0" y="1"/>
                  </a:lnTo>
                  <a:lnTo>
                    <a:pt x="6" y="3"/>
                  </a:lnTo>
                  <a:lnTo>
                    <a:pt x="6" y="12"/>
                  </a:lnTo>
                  <a:lnTo>
                    <a:pt x="6" y="20"/>
                  </a:lnTo>
                  <a:lnTo>
                    <a:pt x="6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5" name="Freeform 215"/>
            <p:cNvSpPr>
              <a:spLocks/>
            </p:cNvSpPr>
            <p:nvPr/>
          </p:nvSpPr>
          <p:spPr bwMode="auto">
            <a:xfrm>
              <a:off x="4106" y="897"/>
              <a:ext cx="15" cy="6"/>
            </a:xfrm>
            <a:custGeom>
              <a:avLst/>
              <a:gdLst>
                <a:gd name="T0" fmla="*/ 15 w 15"/>
                <a:gd name="T1" fmla="*/ 6 h 6"/>
                <a:gd name="T2" fmla="*/ 9 w 15"/>
                <a:gd name="T3" fmla="*/ 3 h 6"/>
                <a:gd name="T4" fmla="*/ 2 w 15"/>
                <a:gd name="T5" fmla="*/ 0 h 6"/>
                <a:gd name="T6" fmla="*/ 0 w 15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15" y="6"/>
                  </a:moveTo>
                  <a:lnTo>
                    <a:pt x="9" y="3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6" name="Freeform 216"/>
            <p:cNvSpPr>
              <a:spLocks/>
            </p:cNvSpPr>
            <p:nvPr/>
          </p:nvSpPr>
          <p:spPr bwMode="auto">
            <a:xfrm>
              <a:off x="4329" y="889"/>
              <a:ext cx="15" cy="14"/>
            </a:xfrm>
            <a:custGeom>
              <a:avLst/>
              <a:gdLst>
                <a:gd name="T0" fmla="*/ 15 w 15"/>
                <a:gd name="T1" fmla="*/ 14 h 14"/>
                <a:gd name="T2" fmla="*/ 11 w 15"/>
                <a:gd name="T3" fmla="*/ 12 h 14"/>
                <a:gd name="T4" fmla="*/ 6 w 15"/>
                <a:gd name="T5" fmla="*/ 4 h 14"/>
                <a:gd name="T6" fmla="*/ 0 w 15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4">
                  <a:moveTo>
                    <a:pt x="15" y="14"/>
                  </a:moveTo>
                  <a:lnTo>
                    <a:pt x="11" y="12"/>
                  </a:lnTo>
                  <a:lnTo>
                    <a:pt x="6" y="4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7" name="Freeform 217"/>
            <p:cNvSpPr>
              <a:spLocks/>
            </p:cNvSpPr>
            <p:nvPr/>
          </p:nvSpPr>
          <p:spPr bwMode="auto">
            <a:xfrm>
              <a:off x="4121" y="895"/>
              <a:ext cx="7" cy="9"/>
            </a:xfrm>
            <a:custGeom>
              <a:avLst/>
              <a:gdLst>
                <a:gd name="T0" fmla="*/ 4 w 7"/>
                <a:gd name="T1" fmla="*/ 0 h 9"/>
                <a:gd name="T2" fmla="*/ 7 w 7"/>
                <a:gd name="T3" fmla="*/ 1 h 9"/>
                <a:gd name="T4" fmla="*/ 1 w 7"/>
                <a:gd name="T5" fmla="*/ 9 h 9"/>
                <a:gd name="T6" fmla="*/ 0 w 7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lnTo>
                    <a:pt x="7" y="1"/>
                  </a:lnTo>
                  <a:lnTo>
                    <a:pt x="1" y="9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8" name="Freeform 218"/>
            <p:cNvSpPr>
              <a:spLocks/>
            </p:cNvSpPr>
            <p:nvPr/>
          </p:nvSpPr>
          <p:spPr bwMode="auto">
            <a:xfrm>
              <a:off x="4329" y="901"/>
              <a:ext cx="15" cy="10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2 h 10"/>
                <a:gd name="T4" fmla="*/ 6 w 15"/>
                <a:gd name="T5" fmla="*/ 0 h 10"/>
                <a:gd name="T6" fmla="*/ 11 w 15"/>
                <a:gd name="T7" fmla="*/ 7 h 10"/>
                <a:gd name="T8" fmla="*/ 15 w 1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2"/>
                  </a:lnTo>
                  <a:lnTo>
                    <a:pt x="6" y="0"/>
                  </a:lnTo>
                  <a:lnTo>
                    <a:pt x="11" y="7"/>
                  </a:lnTo>
                  <a:lnTo>
                    <a:pt x="15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49" name="Freeform 219"/>
            <p:cNvSpPr>
              <a:spLocks/>
            </p:cNvSpPr>
            <p:nvPr/>
          </p:nvSpPr>
          <p:spPr bwMode="auto">
            <a:xfrm>
              <a:off x="4344" y="903"/>
              <a:ext cx="15" cy="12"/>
            </a:xfrm>
            <a:custGeom>
              <a:avLst/>
              <a:gdLst>
                <a:gd name="T0" fmla="*/ 0 w 15"/>
                <a:gd name="T1" fmla="*/ 8 h 12"/>
                <a:gd name="T2" fmla="*/ 6 w 15"/>
                <a:gd name="T3" fmla="*/ 9 h 12"/>
                <a:gd name="T4" fmla="*/ 14 w 15"/>
                <a:gd name="T5" fmla="*/ 12 h 12"/>
                <a:gd name="T6" fmla="*/ 15 w 15"/>
                <a:gd name="T7" fmla="*/ 9 h 12"/>
                <a:gd name="T8" fmla="*/ 11 w 15"/>
                <a:gd name="T9" fmla="*/ 1 h 12"/>
                <a:gd name="T10" fmla="*/ 4 w 15"/>
                <a:gd name="T11" fmla="*/ 3 h 12"/>
                <a:gd name="T12" fmla="*/ 0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0" y="8"/>
                  </a:moveTo>
                  <a:lnTo>
                    <a:pt x="6" y="9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1" y="1"/>
                  </a:lnTo>
                  <a:lnTo>
                    <a:pt x="4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0" name="Freeform 220"/>
            <p:cNvSpPr>
              <a:spLocks/>
            </p:cNvSpPr>
            <p:nvPr/>
          </p:nvSpPr>
          <p:spPr bwMode="auto">
            <a:xfrm>
              <a:off x="4143" y="856"/>
              <a:ext cx="46" cy="59"/>
            </a:xfrm>
            <a:custGeom>
              <a:avLst/>
              <a:gdLst>
                <a:gd name="T0" fmla="*/ 0 w 46"/>
                <a:gd name="T1" fmla="*/ 59 h 59"/>
                <a:gd name="T2" fmla="*/ 20 w 46"/>
                <a:gd name="T3" fmla="*/ 52 h 59"/>
                <a:gd name="T4" fmla="*/ 21 w 46"/>
                <a:gd name="T5" fmla="*/ 50 h 59"/>
                <a:gd name="T6" fmla="*/ 23 w 46"/>
                <a:gd name="T7" fmla="*/ 48 h 59"/>
                <a:gd name="T8" fmla="*/ 25 w 46"/>
                <a:gd name="T9" fmla="*/ 43 h 59"/>
                <a:gd name="T10" fmla="*/ 25 w 46"/>
                <a:gd name="T11" fmla="*/ 41 h 59"/>
                <a:gd name="T12" fmla="*/ 19 w 46"/>
                <a:gd name="T13" fmla="*/ 35 h 59"/>
                <a:gd name="T14" fmla="*/ 23 w 46"/>
                <a:gd name="T15" fmla="*/ 26 h 59"/>
                <a:gd name="T16" fmla="*/ 31 w 46"/>
                <a:gd name="T17" fmla="*/ 15 h 59"/>
                <a:gd name="T18" fmla="*/ 46 w 46"/>
                <a:gd name="T19" fmla="*/ 0 h 59"/>
                <a:gd name="T20" fmla="*/ 44 w 46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9">
                  <a:moveTo>
                    <a:pt x="0" y="59"/>
                  </a:moveTo>
                  <a:lnTo>
                    <a:pt x="20" y="52"/>
                  </a:lnTo>
                  <a:lnTo>
                    <a:pt x="21" y="50"/>
                  </a:lnTo>
                  <a:lnTo>
                    <a:pt x="23" y="48"/>
                  </a:lnTo>
                  <a:lnTo>
                    <a:pt x="25" y="43"/>
                  </a:lnTo>
                  <a:lnTo>
                    <a:pt x="25" y="41"/>
                  </a:lnTo>
                  <a:lnTo>
                    <a:pt x="19" y="35"/>
                  </a:lnTo>
                  <a:lnTo>
                    <a:pt x="23" y="26"/>
                  </a:lnTo>
                  <a:lnTo>
                    <a:pt x="31" y="15"/>
                  </a:lnTo>
                  <a:lnTo>
                    <a:pt x="46" y="0"/>
                  </a:lnTo>
                  <a:lnTo>
                    <a:pt x="4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1" name="Freeform 221"/>
            <p:cNvSpPr>
              <a:spLocks/>
            </p:cNvSpPr>
            <p:nvPr/>
          </p:nvSpPr>
          <p:spPr bwMode="auto">
            <a:xfrm>
              <a:off x="4183" y="840"/>
              <a:ext cx="60" cy="79"/>
            </a:xfrm>
            <a:custGeom>
              <a:avLst/>
              <a:gdLst>
                <a:gd name="T0" fmla="*/ 32 w 60"/>
                <a:gd name="T1" fmla="*/ 79 h 79"/>
                <a:gd name="T2" fmla="*/ 26 w 60"/>
                <a:gd name="T3" fmla="*/ 72 h 79"/>
                <a:gd name="T4" fmla="*/ 22 w 60"/>
                <a:gd name="T5" fmla="*/ 67 h 79"/>
                <a:gd name="T6" fmla="*/ 22 w 60"/>
                <a:gd name="T7" fmla="*/ 64 h 79"/>
                <a:gd name="T8" fmla="*/ 17 w 60"/>
                <a:gd name="T9" fmla="*/ 67 h 79"/>
                <a:gd name="T10" fmla="*/ 14 w 60"/>
                <a:gd name="T11" fmla="*/ 68 h 79"/>
                <a:gd name="T12" fmla="*/ 9 w 60"/>
                <a:gd name="T13" fmla="*/ 72 h 79"/>
                <a:gd name="T14" fmla="*/ 9 w 60"/>
                <a:gd name="T15" fmla="*/ 74 h 79"/>
                <a:gd name="T16" fmla="*/ 9 w 60"/>
                <a:gd name="T17" fmla="*/ 76 h 79"/>
                <a:gd name="T18" fmla="*/ 9 w 60"/>
                <a:gd name="T19" fmla="*/ 78 h 79"/>
                <a:gd name="T20" fmla="*/ 6 w 60"/>
                <a:gd name="T21" fmla="*/ 79 h 79"/>
                <a:gd name="T22" fmla="*/ 3 w 60"/>
                <a:gd name="T23" fmla="*/ 76 h 79"/>
                <a:gd name="T24" fmla="*/ 3 w 60"/>
                <a:gd name="T25" fmla="*/ 71 h 79"/>
                <a:gd name="T26" fmla="*/ 0 w 60"/>
                <a:gd name="T27" fmla="*/ 64 h 79"/>
                <a:gd name="T28" fmla="*/ 0 w 60"/>
                <a:gd name="T29" fmla="*/ 60 h 79"/>
                <a:gd name="T30" fmla="*/ 2 w 60"/>
                <a:gd name="T31" fmla="*/ 56 h 79"/>
                <a:gd name="T32" fmla="*/ 3 w 60"/>
                <a:gd name="T33" fmla="*/ 49 h 79"/>
                <a:gd name="T34" fmla="*/ 7 w 60"/>
                <a:gd name="T35" fmla="*/ 44 h 79"/>
                <a:gd name="T36" fmla="*/ 9 w 60"/>
                <a:gd name="T37" fmla="*/ 41 h 79"/>
                <a:gd name="T38" fmla="*/ 13 w 60"/>
                <a:gd name="T39" fmla="*/ 33 h 79"/>
                <a:gd name="T40" fmla="*/ 13 w 60"/>
                <a:gd name="T41" fmla="*/ 22 h 79"/>
                <a:gd name="T42" fmla="*/ 15 w 60"/>
                <a:gd name="T43" fmla="*/ 21 h 79"/>
                <a:gd name="T44" fmla="*/ 18 w 60"/>
                <a:gd name="T45" fmla="*/ 19 h 79"/>
                <a:gd name="T46" fmla="*/ 28 w 60"/>
                <a:gd name="T47" fmla="*/ 12 h 79"/>
                <a:gd name="T48" fmla="*/ 40 w 60"/>
                <a:gd name="T49" fmla="*/ 8 h 79"/>
                <a:gd name="T50" fmla="*/ 54 w 60"/>
                <a:gd name="T51" fmla="*/ 3 h 79"/>
                <a:gd name="T52" fmla="*/ 60 w 60"/>
                <a:gd name="T5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79">
                  <a:moveTo>
                    <a:pt x="32" y="79"/>
                  </a:moveTo>
                  <a:lnTo>
                    <a:pt x="26" y="72"/>
                  </a:lnTo>
                  <a:lnTo>
                    <a:pt x="22" y="67"/>
                  </a:lnTo>
                  <a:lnTo>
                    <a:pt x="22" y="64"/>
                  </a:lnTo>
                  <a:lnTo>
                    <a:pt x="17" y="67"/>
                  </a:lnTo>
                  <a:lnTo>
                    <a:pt x="14" y="68"/>
                  </a:lnTo>
                  <a:lnTo>
                    <a:pt x="9" y="72"/>
                  </a:lnTo>
                  <a:lnTo>
                    <a:pt x="9" y="74"/>
                  </a:lnTo>
                  <a:lnTo>
                    <a:pt x="9" y="76"/>
                  </a:lnTo>
                  <a:lnTo>
                    <a:pt x="9" y="78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3" y="71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2" y="56"/>
                  </a:lnTo>
                  <a:lnTo>
                    <a:pt x="3" y="49"/>
                  </a:lnTo>
                  <a:lnTo>
                    <a:pt x="7" y="44"/>
                  </a:lnTo>
                  <a:lnTo>
                    <a:pt x="9" y="41"/>
                  </a:lnTo>
                  <a:lnTo>
                    <a:pt x="13" y="33"/>
                  </a:lnTo>
                  <a:lnTo>
                    <a:pt x="13" y="22"/>
                  </a:lnTo>
                  <a:lnTo>
                    <a:pt x="15" y="21"/>
                  </a:lnTo>
                  <a:lnTo>
                    <a:pt x="18" y="19"/>
                  </a:lnTo>
                  <a:lnTo>
                    <a:pt x="28" y="12"/>
                  </a:lnTo>
                  <a:lnTo>
                    <a:pt x="40" y="8"/>
                  </a:lnTo>
                  <a:lnTo>
                    <a:pt x="54" y="3"/>
                  </a:lnTo>
                  <a:lnTo>
                    <a:pt x="6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2" name="Line 222"/>
            <p:cNvSpPr>
              <a:spLocks noChangeShapeType="1"/>
            </p:cNvSpPr>
            <p:nvPr/>
          </p:nvSpPr>
          <p:spPr bwMode="auto">
            <a:xfrm>
              <a:off x="4215" y="919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3" name="Line 223"/>
            <p:cNvSpPr>
              <a:spLocks noChangeShapeType="1"/>
            </p:cNvSpPr>
            <p:nvPr/>
          </p:nvSpPr>
          <p:spPr bwMode="auto">
            <a:xfrm flipV="1">
              <a:off x="4130" y="915"/>
              <a:ext cx="13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4" name="Freeform 224"/>
            <p:cNvSpPr>
              <a:spLocks/>
            </p:cNvSpPr>
            <p:nvPr/>
          </p:nvSpPr>
          <p:spPr bwMode="auto">
            <a:xfrm>
              <a:off x="4249" y="901"/>
              <a:ext cx="3" cy="21"/>
            </a:xfrm>
            <a:custGeom>
              <a:avLst/>
              <a:gdLst>
                <a:gd name="T0" fmla="*/ 3 w 3"/>
                <a:gd name="T1" fmla="*/ 0 h 21"/>
                <a:gd name="T2" fmla="*/ 1 w 3"/>
                <a:gd name="T3" fmla="*/ 5 h 21"/>
                <a:gd name="T4" fmla="*/ 0 w 3"/>
                <a:gd name="T5" fmla="*/ 13 h 21"/>
                <a:gd name="T6" fmla="*/ 1 w 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1">
                  <a:moveTo>
                    <a:pt x="3" y="0"/>
                  </a:moveTo>
                  <a:lnTo>
                    <a:pt x="1" y="5"/>
                  </a:lnTo>
                  <a:lnTo>
                    <a:pt x="0" y="13"/>
                  </a:lnTo>
                  <a:lnTo>
                    <a:pt x="1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5" name="Line 225"/>
            <p:cNvSpPr>
              <a:spLocks noChangeShapeType="1"/>
            </p:cNvSpPr>
            <p:nvPr/>
          </p:nvSpPr>
          <p:spPr bwMode="auto">
            <a:xfrm flipV="1">
              <a:off x="4212" y="919"/>
              <a:ext cx="3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6" name="Freeform 226"/>
            <p:cNvSpPr>
              <a:spLocks/>
            </p:cNvSpPr>
            <p:nvPr/>
          </p:nvSpPr>
          <p:spPr bwMode="auto">
            <a:xfrm>
              <a:off x="4207" y="916"/>
              <a:ext cx="5" cy="7"/>
            </a:xfrm>
            <a:custGeom>
              <a:avLst/>
              <a:gdLst>
                <a:gd name="T0" fmla="*/ 0 w 5"/>
                <a:gd name="T1" fmla="*/ 0 h 7"/>
                <a:gd name="T2" fmla="*/ 4 w 5"/>
                <a:gd name="T3" fmla="*/ 7 h 7"/>
                <a:gd name="T4" fmla="*/ 5 w 5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lnTo>
                    <a:pt x="4" y="7"/>
                  </a:lnTo>
                  <a:lnTo>
                    <a:pt x="5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7" name="Freeform 227"/>
            <p:cNvSpPr>
              <a:spLocks/>
            </p:cNvSpPr>
            <p:nvPr/>
          </p:nvSpPr>
          <p:spPr bwMode="auto">
            <a:xfrm>
              <a:off x="4096" y="899"/>
              <a:ext cx="34" cy="27"/>
            </a:xfrm>
            <a:custGeom>
              <a:avLst/>
              <a:gdLst>
                <a:gd name="T0" fmla="*/ 10 w 34"/>
                <a:gd name="T1" fmla="*/ 0 h 27"/>
                <a:gd name="T2" fmla="*/ 4 w 34"/>
                <a:gd name="T3" fmla="*/ 0 h 27"/>
                <a:gd name="T4" fmla="*/ 2 w 34"/>
                <a:gd name="T5" fmla="*/ 1 h 27"/>
                <a:gd name="T6" fmla="*/ 0 w 34"/>
                <a:gd name="T7" fmla="*/ 2 h 27"/>
                <a:gd name="T8" fmla="*/ 2 w 34"/>
                <a:gd name="T9" fmla="*/ 13 h 27"/>
                <a:gd name="T10" fmla="*/ 7 w 34"/>
                <a:gd name="T11" fmla="*/ 16 h 27"/>
                <a:gd name="T12" fmla="*/ 11 w 34"/>
                <a:gd name="T13" fmla="*/ 17 h 27"/>
                <a:gd name="T14" fmla="*/ 15 w 34"/>
                <a:gd name="T15" fmla="*/ 27 h 27"/>
                <a:gd name="T16" fmla="*/ 25 w 34"/>
                <a:gd name="T17" fmla="*/ 23 h 27"/>
                <a:gd name="T18" fmla="*/ 34 w 34"/>
                <a:gd name="T19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7">
                  <a:moveTo>
                    <a:pt x="10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2" y="13"/>
                  </a:lnTo>
                  <a:lnTo>
                    <a:pt x="7" y="16"/>
                  </a:lnTo>
                  <a:lnTo>
                    <a:pt x="11" y="17"/>
                  </a:lnTo>
                  <a:lnTo>
                    <a:pt x="15" y="27"/>
                  </a:lnTo>
                  <a:lnTo>
                    <a:pt x="25" y="23"/>
                  </a:lnTo>
                  <a:lnTo>
                    <a:pt x="34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8" name="Freeform 228"/>
            <p:cNvSpPr>
              <a:spLocks/>
            </p:cNvSpPr>
            <p:nvPr/>
          </p:nvSpPr>
          <p:spPr bwMode="auto">
            <a:xfrm>
              <a:off x="4057" y="907"/>
              <a:ext cx="28" cy="24"/>
            </a:xfrm>
            <a:custGeom>
              <a:avLst/>
              <a:gdLst>
                <a:gd name="T0" fmla="*/ 28 w 28"/>
                <a:gd name="T1" fmla="*/ 11 h 24"/>
                <a:gd name="T2" fmla="*/ 23 w 28"/>
                <a:gd name="T3" fmla="*/ 11 h 24"/>
                <a:gd name="T4" fmla="*/ 6 w 28"/>
                <a:gd name="T5" fmla="*/ 0 h 24"/>
                <a:gd name="T6" fmla="*/ 8 w 28"/>
                <a:gd name="T7" fmla="*/ 24 h 24"/>
                <a:gd name="T8" fmla="*/ 4 w 28"/>
                <a:gd name="T9" fmla="*/ 20 h 24"/>
                <a:gd name="T10" fmla="*/ 1 w 28"/>
                <a:gd name="T11" fmla="*/ 9 h 24"/>
                <a:gd name="T12" fmla="*/ 0 w 28"/>
                <a:gd name="T1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4">
                  <a:moveTo>
                    <a:pt x="28" y="11"/>
                  </a:moveTo>
                  <a:lnTo>
                    <a:pt x="23" y="11"/>
                  </a:lnTo>
                  <a:lnTo>
                    <a:pt x="6" y="0"/>
                  </a:lnTo>
                  <a:lnTo>
                    <a:pt x="8" y="24"/>
                  </a:lnTo>
                  <a:lnTo>
                    <a:pt x="4" y="20"/>
                  </a:lnTo>
                  <a:lnTo>
                    <a:pt x="1" y="9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59" name="Freeform 229"/>
            <p:cNvSpPr>
              <a:spLocks/>
            </p:cNvSpPr>
            <p:nvPr/>
          </p:nvSpPr>
          <p:spPr bwMode="auto">
            <a:xfrm>
              <a:off x="4044" y="911"/>
              <a:ext cx="13" cy="25"/>
            </a:xfrm>
            <a:custGeom>
              <a:avLst/>
              <a:gdLst>
                <a:gd name="T0" fmla="*/ 13 w 13"/>
                <a:gd name="T1" fmla="*/ 4 h 25"/>
                <a:gd name="T2" fmla="*/ 7 w 13"/>
                <a:gd name="T3" fmla="*/ 0 h 25"/>
                <a:gd name="T4" fmla="*/ 6 w 13"/>
                <a:gd name="T5" fmla="*/ 0 h 25"/>
                <a:gd name="T6" fmla="*/ 0 w 13"/>
                <a:gd name="T7" fmla="*/ 8 h 25"/>
                <a:gd name="T8" fmla="*/ 13 w 13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5">
                  <a:moveTo>
                    <a:pt x="13" y="4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13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0" name="Freeform 230"/>
            <p:cNvSpPr>
              <a:spLocks/>
            </p:cNvSpPr>
            <p:nvPr/>
          </p:nvSpPr>
          <p:spPr bwMode="auto">
            <a:xfrm>
              <a:off x="4057" y="936"/>
              <a:ext cx="1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1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1" name="Freeform 231"/>
            <p:cNvSpPr>
              <a:spLocks/>
            </p:cNvSpPr>
            <p:nvPr/>
          </p:nvSpPr>
          <p:spPr bwMode="auto">
            <a:xfrm>
              <a:off x="4027" y="923"/>
              <a:ext cx="30" cy="18"/>
            </a:xfrm>
            <a:custGeom>
              <a:avLst/>
              <a:gdLst>
                <a:gd name="T0" fmla="*/ 30 w 30"/>
                <a:gd name="T1" fmla="*/ 14 h 18"/>
                <a:gd name="T2" fmla="*/ 27 w 30"/>
                <a:gd name="T3" fmla="*/ 14 h 18"/>
                <a:gd name="T4" fmla="*/ 24 w 30"/>
                <a:gd name="T5" fmla="*/ 10 h 18"/>
                <a:gd name="T6" fmla="*/ 17 w 30"/>
                <a:gd name="T7" fmla="*/ 4 h 18"/>
                <a:gd name="T8" fmla="*/ 9 w 30"/>
                <a:gd name="T9" fmla="*/ 0 h 18"/>
                <a:gd name="T10" fmla="*/ 8 w 30"/>
                <a:gd name="T11" fmla="*/ 4 h 18"/>
                <a:gd name="T12" fmla="*/ 12 w 30"/>
                <a:gd name="T13" fmla="*/ 14 h 18"/>
                <a:gd name="T14" fmla="*/ 8 w 30"/>
                <a:gd name="T15" fmla="*/ 18 h 18"/>
                <a:gd name="T16" fmla="*/ 0 w 30"/>
                <a:gd name="T1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8">
                  <a:moveTo>
                    <a:pt x="30" y="14"/>
                  </a:moveTo>
                  <a:lnTo>
                    <a:pt x="27" y="14"/>
                  </a:lnTo>
                  <a:lnTo>
                    <a:pt x="24" y="10"/>
                  </a:lnTo>
                  <a:lnTo>
                    <a:pt x="17" y="4"/>
                  </a:lnTo>
                  <a:lnTo>
                    <a:pt x="9" y="0"/>
                  </a:lnTo>
                  <a:lnTo>
                    <a:pt x="8" y="4"/>
                  </a:lnTo>
                  <a:lnTo>
                    <a:pt x="12" y="14"/>
                  </a:lnTo>
                  <a:lnTo>
                    <a:pt x="8" y="18"/>
                  </a:lnTo>
                  <a:lnTo>
                    <a:pt x="0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2" name="Freeform 232"/>
            <p:cNvSpPr>
              <a:spLocks/>
            </p:cNvSpPr>
            <p:nvPr/>
          </p:nvSpPr>
          <p:spPr bwMode="auto">
            <a:xfrm>
              <a:off x="4310" y="893"/>
              <a:ext cx="19" cy="49"/>
            </a:xfrm>
            <a:custGeom>
              <a:avLst/>
              <a:gdLst>
                <a:gd name="T0" fmla="*/ 0 w 19"/>
                <a:gd name="T1" fmla="*/ 49 h 49"/>
                <a:gd name="T2" fmla="*/ 3 w 19"/>
                <a:gd name="T3" fmla="*/ 40 h 49"/>
                <a:gd name="T4" fmla="*/ 4 w 19"/>
                <a:gd name="T5" fmla="*/ 34 h 49"/>
                <a:gd name="T6" fmla="*/ 8 w 19"/>
                <a:gd name="T7" fmla="*/ 4 h 49"/>
                <a:gd name="T8" fmla="*/ 12 w 19"/>
                <a:gd name="T9" fmla="*/ 0 h 49"/>
                <a:gd name="T10" fmla="*/ 15 w 19"/>
                <a:gd name="T11" fmla="*/ 4 h 49"/>
                <a:gd name="T12" fmla="*/ 17 w 19"/>
                <a:gd name="T13" fmla="*/ 6 h 49"/>
                <a:gd name="T14" fmla="*/ 19 w 19"/>
                <a:gd name="T15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49">
                  <a:moveTo>
                    <a:pt x="0" y="49"/>
                  </a:moveTo>
                  <a:lnTo>
                    <a:pt x="3" y="40"/>
                  </a:lnTo>
                  <a:lnTo>
                    <a:pt x="4" y="34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9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3" name="Freeform 233"/>
            <p:cNvSpPr>
              <a:spLocks/>
            </p:cNvSpPr>
            <p:nvPr/>
          </p:nvSpPr>
          <p:spPr bwMode="auto">
            <a:xfrm>
              <a:off x="4307" y="942"/>
              <a:ext cx="3" cy="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2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4" name="Freeform 234"/>
            <p:cNvSpPr>
              <a:spLocks/>
            </p:cNvSpPr>
            <p:nvPr/>
          </p:nvSpPr>
          <p:spPr bwMode="auto">
            <a:xfrm>
              <a:off x="4024" y="933"/>
              <a:ext cx="23" cy="18"/>
            </a:xfrm>
            <a:custGeom>
              <a:avLst/>
              <a:gdLst>
                <a:gd name="T0" fmla="*/ 3 w 23"/>
                <a:gd name="T1" fmla="*/ 3 h 18"/>
                <a:gd name="T2" fmla="*/ 0 w 23"/>
                <a:gd name="T3" fmla="*/ 0 h 18"/>
                <a:gd name="T4" fmla="*/ 1 w 23"/>
                <a:gd name="T5" fmla="*/ 7 h 18"/>
                <a:gd name="T6" fmla="*/ 4 w 23"/>
                <a:gd name="T7" fmla="*/ 13 h 18"/>
                <a:gd name="T8" fmla="*/ 7 w 23"/>
                <a:gd name="T9" fmla="*/ 16 h 18"/>
                <a:gd name="T10" fmla="*/ 14 w 23"/>
                <a:gd name="T11" fmla="*/ 18 h 18"/>
                <a:gd name="T12" fmla="*/ 18 w 23"/>
                <a:gd name="T13" fmla="*/ 18 h 18"/>
                <a:gd name="T14" fmla="*/ 22 w 23"/>
                <a:gd name="T15" fmla="*/ 15 h 18"/>
                <a:gd name="T16" fmla="*/ 23 w 23"/>
                <a:gd name="T1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8">
                  <a:moveTo>
                    <a:pt x="3" y="3"/>
                  </a:moveTo>
                  <a:lnTo>
                    <a:pt x="0" y="0"/>
                  </a:lnTo>
                  <a:lnTo>
                    <a:pt x="1" y="7"/>
                  </a:lnTo>
                  <a:lnTo>
                    <a:pt x="4" y="13"/>
                  </a:lnTo>
                  <a:lnTo>
                    <a:pt x="7" y="16"/>
                  </a:lnTo>
                  <a:lnTo>
                    <a:pt x="14" y="18"/>
                  </a:lnTo>
                  <a:lnTo>
                    <a:pt x="18" y="18"/>
                  </a:lnTo>
                  <a:lnTo>
                    <a:pt x="22" y="15"/>
                  </a:lnTo>
                  <a:lnTo>
                    <a:pt x="23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5" name="Freeform 235"/>
            <p:cNvSpPr>
              <a:spLocks/>
            </p:cNvSpPr>
            <p:nvPr/>
          </p:nvSpPr>
          <p:spPr bwMode="auto">
            <a:xfrm>
              <a:off x="4235" y="892"/>
              <a:ext cx="57" cy="60"/>
            </a:xfrm>
            <a:custGeom>
              <a:avLst/>
              <a:gdLst>
                <a:gd name="T0" fmla="*/ 15 w 57"/>
                <a:gd name="T1" fmla="*/ 30 h 60"/>
                <a:gd name="T2" fmla="*/ 17 w 57"/>
                <a:gd name="T3" fmla="*/ 33 h 60"/>
                <a:gd name="T4" fmla="*/ 14 w 57"/>
                <a:gd name="T5" fmla="*/ 39 h 60"/>
                <a:gd name="T6" fmla="*/ 8 w 57"/>
                <a:gd name="T7" fmla="*/ 45 h 60"/>
                <a:gd name="T8" fmla="*/ 3 w 57"/>
                <a:gd name="T9" fmla="*/ 53 h 60"/>
                <a:gd name="T10" fmla="*/ 0 w 57"/>
                <a:gd name="T11" fmla="*/ 60 h 60"/>
                <a:gd name="T12" fmla="*/ 7 w 57"/>
                <a:gd name="T13" fmla="*/ 57 h 60"/>
                <a:gd name="T14" fmla="*/ 12 w 57"/>
                <a:gd name="T15" fmla="*/ 49 h 60"/>
                <a:gd name="T16" fmla="*/ 17 w 57"/>
                <a:gd name="T17" fmla="*/ 50 h 60"/>
                <a:gd name="T18" fmla="*/ 19 w 57"/>
                <a:gd name="T19" fmla="*/ 45 h 60"/>
                <a:gd name="T20" fmla="*/ 18 w 57"/>
                <a:gd name="T21" fmla="*/ 41 h 60"/>
                <a:gd name="T22" fmla="*/ 22 w 57"/>
                <a:gd name="T23" fmla="*/ 33 h 60"/>
                <a:gd name="T24" fmla="*/ 21 w 57"/>
                <a:gd name="T25" fmla="*/ 26 h 60"/>
                <a:gd name="T26" fmla="*/ 23 w 57"/>
                <a:gd name="T27" fmla="*/ 19 h 60"/>
                <a:gd name="T28" fmla="*/ 22 w 57"/>
                <a:gd name="T29" fmla="*/ 9 h 60"/>
                <a:gd name="T30" fmla="*/ 22 w 57"/>
                <a:gd name="T31" fmla="*/ 1 h 60"/>
                <a:gd name="T32" fmla="*/ 23 w 57"/>
                <a:gd name="T33" fmla="*/ 0 h 60"/>
                <a:gd name="T34" fmla="*/ 26 w 57"/>
                <a:gd name="T35" fmla="*/ 1 h 60"/>
                <a:gd name="T36" fmla="*/ 33 w 57"/>
                <a:gd name="T37" fmla="*/ 3 h 60"/>
                <a:gd name="T38" fmla="*/ 45 w 57"/>
                <a:gd name="T39" fmla="*/ 7 h 60"/>
                <a:gd name="T40" fmla="*/ 49 w 57"/>
                <a:gd name="T41" fmla="*/ 7 h 60"/>
                <a:gd name="T42" fmla="*/ 57 w 57"/>
                <a:gd name="T43" fmla="*/ 5 h 60"/>
                <a:gd name="T44" fmla="*/ 55 w 57"/>
                <a:gd name="T45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60">
                  <a:moveTo>
                    <a:pt x="15" y="30"/>
                  </a:moveTo>
                  <a:lnTo>
                    <a:pt x="17" y="33"/>
                  </a:lnTo>
                  <a:lnTo>
                    <a:pt x="14" y="39"/>
                  </a:lnTo>
                  <a:lnTo>
                    <a:pt x="8" y="45"/>
                  </a:lnTo>
                  <a:lnTo>
                    <a:pt x="3" y="53"/>
                  </a:lnTo>
                  <a:lnTo>
                    <a:pt x="0" y="60"/>
                  </a:lnTo>
                  <a:lnTo>
                    <a:pt x="7" y="57"/>
                  </a:lnTo>
                  <a:lnTo>
                    <a:pt x="12" y="49"/>
                  </a:lnTo>
                  <a:lnTo>
                    <a:pt x="17" y="50"/>
                  </a:lnTo>
                  <a:lnTo>
                    <a:pt x="19" y="45"/>
                  </a:lnTo>
                  <a:lnTo>
                    <a:pt x="18" y="41"/>
                  </a:lnTo>
                  <a:lnTo>
                    <a:pt x="22" y="33"/>
                  </a:lnTo>
                  <a:lnTo>
                    <a:pt x="21" y="26"/>
                  </a:lnTo>
                  <a:lnTo>
                    <a:pt x="23" y="19"/>
                  </a:lnTo>
                  <a:lnTo>
                    <a:pt x="22" y="9"/>
                  </a:lnTo>
                  <a:lnTo>
                    <a:pt x="22" y="1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33" y="3"/>
                  </a:lnTo>
                  <a:lnTo>
                    <a:pt x="45" y="7"/>
                  </a:lnTo>
                  <a:lnTo>
                    <a:pt x="49" y="7"/>
                  </a:lnTo>
                  <a:lnTo>
                    <a:pt x="57" y="5"/>
                  </a:lnTo>
                  <a:lnTo>
                    <a:pt x="55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6" name="Freeform 236"/>
            <p:cNvSpPr>
              <a:spLocks/>
            </p:cNvSpPr>
            <p:nvPr/>
          </p:nvSpPr>
          <p:spPr bwMode="auto">
            <a:xfrm>
              <a:off x="4047" y="948"/>
              <a:ext cx="6" cy="7"/>
            </a:xfrm>
            <a:custGeom>
              <a:avLst/>
              <a:gdLst>
                <a:gd name="T0" fmla="*/ 0 w 6"/>
                <a:gd name="T1" fmla="*/ 0 h 7"/>
                <a:gd name="T2" fmla="*/ 1 w 6"/>
                <a:gd name="T3" fmla="*/ 0 h 7"/>
                <a:gd name="T4" fmla="*/ 6 w 6"/>
                <a:gd name="T5" fmla="*/ 3 h 7"/>
                <a:gd name="T6" fmla="*/ 6 w 6"/>
                <a:gd name="T7" fmla="*/ 7 h 7"/>
                <a:gd name="T8" fmla="*/ 3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1" y="0"/>
                  </a:lnTo>
                  <a:lnTo>
                    <a:pt x="6" y="3"/>
                  </a:lnTo>
                  <a:lnTo>
                    <a:pt x="6" y="7"/>
                  </a:lnTo>
                  <a:lnTo>
                    <a:pt x="3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7" name="Freeform 237"/>
            <p:cNvSpPr>
              <a:spLocks/>
            </p:cNvSpPr>
            <p:nvPr/>
          </p:nvSpPr>
          <p:spPr bwMode="auto">
            <a:xfrm>
              <a:off x="4189" y="912"/>
              <a:ext cx="38" cy="49"/>
            </a:xfrm>
            <a:custGeom>
              <a:avLst/>
              <a:gdLst>
                <a:gd name="T0" fmla="*/ 38 w 38"/>
                <a:gd name="T1" fmla="*/ 49 h 49"/>
                <a:gd name="T2" fmla="*/ 37 w 38"/>
                <a:gd name="T3" fmla="*/ 47 h 49"/>
                <a:gd name="T4" fmla="*/ 31 w 38"/>
                <a:gd name="T5" fmla="*/ 44 h 49"/>
                <a:gd name="T6" fmla="*/ 24 w 38"/>
                <a:gd name="T7" fmla="*/ 43 h 49"/>
                <a:gd name="T8" fmla="*/ 13 w 38"/>
                <a:gd name="T9" fmla="*/ 45 h 49"/>
                <a:gd name="T10" fmla="*/ 8 w 38"/>
                <a:gd name="T11" fmla="*/ 39 h 49"/>
                <a:gd name="T12" fmla="*/ 7 w 38"/>
                <a:gd name="T13" fmla="*/ 30 h 49"/>
                <a:gd name="T14" fmla="*/ 0 w 38"/>
                <a:gd name="T15" fmla="*/ 25 h 49"/>
                <a:gd name="T16" fmla="*/ 0 w 38"/>
                <a:gd name="T17" fmla="*/ 18 h 49"/>
                <a:gd name="T18" fmla="*/ 1 w 38"/>
                <a:gd name="T19" fmla="*/ 15 h 49"/>
                <a:gd name="T20" fmla="*/ 1 w 38"/>
                <a:gd name="T21" fmla="*/ 10 h 49"/>
                <a:gd name="T22" fmla="*/ 4 w 38"/>
                <a:gd name="T23" fmla="*/ 9 h 49"/>
                <a:gd name="T24" fmla="*/ 8 w 38"/>
                <a:gd name="T25" fmla="*/ 3 h 49"/>
                <a:gd name="T26" fmla="*/ 9 w 38"/>
                <a:gd name="T27" fmla="*/ 2 h 49"/>
                <a:gd name="T28" fmla="*/ 15 w 38"/>
                <a:gd name="T29" fmla="*/ 0 h 49"/>
                <a:gd name="T30" fmla="*/ 18 w 38"/>
                <a:gd name="T31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9">
                  <a:moveTo>
                    <a:pt x="38" y="49"/>
                  </a:moveTo>
                  <a:lnTo>
                    <a:pt x="37" y="47"/>
                  </a:lnTo>
                  <a:lnTo>
                    <a:pt x="31" y="44"/>
                  </a:lnTo>
                  <a:lnTo>
                    <a:pt x="24" y="43"/>
                  </a:lnTo>
                  <a:lnTo>
                    <a:pt x="13" y="45"/>
                  </a:lnTo>
                  <a:lnTo>
                    <a:pt x="8" y="39"/>
                  </a:lnTo>
                  <a:lnTo>
                    <a:pt x="7" y="30"/>
                  </a:lnTo>
                  <a:lnTo>
                    <a:pt x="0" y="25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1" y="10"/>
                  </a:lnTo>
                  <a:lnTo>
                    <a:pt x="4" y="9"/>
                  </a:lnTo>
                  <a:lnTo>
                    <a:pt x="8" y="3"/>
                  </a:lnTo>
                  <a:lnTo>
                    <a:pt x="9" y="2"/>
                  </a:lnTo>
                  <a:lnTo>
                    <a:pt x="15" y="0"/>
                  </a:lnTo>
                  <a:lnTo>
                    <a:pt x="18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8" name="Freeform 238"/>
            <p:cNvSpPr>
              <a:spLocks/>
            </p:cNvSpPr>
            <p:nvPr/>
          </p:nvSpPr>
          <p:spPr bwMode="auto">
            <a:xfrm>
              <a:off x="4017" y="956"/>
              <a:ext cx="17" cy="7"/>
            </a:xfrm>
            <a:custGeom>
              <a:avLst/>
              <a:gdLst>
                <a:gd name="T0" fmla="*/ 17 w 17"/>
                <a:gd name="T1" fmla="*/ 7 h 7"/>
                <a:gd name="T2" fmla="*/ 14 w 17"/>
                <a:gd name="T3" fmla="*/ 5 h 7"/>
                <a:gd name="T4" fmla="*/ 14 w 17"/>
                <a:gd name="T5" fmla="*/ 3 h 7"/>
                <a:gd name="T6" fmla="*/ 14 w 17"/>
                <a:gd name="T7" fmla="*/ 1 h 7"/>
                <a:gd name="T8" fmla="*/ 8 w 17"/>
                <a:gd name="T9" fmla="*/ 0 h 7"/>
                <a:gd name="T10" fmla="*/ 3 w 17"/>
                <a:gd name="T11" fmla="*/ 1 h 7"/>
                <a:gd name="T12" fmla="*/ 0 w 17"/>
                <a:gd name="T13" fmla="*/ 5 h 7"/>
                <a:gd name="T14" fmla="*/ 0 w 17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7">
                  <a:moveTo>
                    <a:pt x="17" y="7"/>
                  </a:moveTo>
                  <a:lnTo>
                    <a:pt x="14" y="5"/>
                  </a:lnTo>
                  <a:lnTo>
                    <a:pt x="14" y="3"/>
                  </a:lnTo>
                  <a:lnTo>
                    <a:pt x="14" y="1"/>
                  </a:lnTo>
                  <a:lnTo>
                    <a:pt x="8" y="0"/>
                  </a:lnTo>
                  <a:lnTo>
                    <a:pt x="3" y="1"/>
                  </a:lnTo>
                  <a:lnTo>
                    <a:pt x="0" y="5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69" name="Freeform 239"/>
            <p:cNvSpPr>
              <a:spLocks/>
            </p:cNvSpPr>
            <p:nvPr/>
          </p:nvSpPr>
          <p:spPr bwMode="auto">
            <a:xfrm>
              <a:off x="4005" y="961"/>
              <a:ext cx="12" cy="3"/>
            </a:xfrm>
            <a:custGeom>
              <a:avLst/>
              <a:gdLst>
                <a:gd name="T0" fmla="*/ 12 w 12"/>
                <a:gd name="T1" fmla="*/ 0 h 3"/>
                <a:gd name="T2" fmla="*/ 9 w 12"/>
                <a:gd name="T3" fmla="*/ 3 h 3"/>
                <a:gd name="T4" fmla="*/ 0 w 1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9" y="3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0" name="Freeform 240"/>
            <p:cNvSpPr>
              <a:spLocks/>
            </p:cNvSpPr>
            <p:nvPr/>
          </p:nvSpPr>
          <p:spPr bwMode="auto">
            <a:xfrm>
              <a:off x="4034" y="953"/>
              <a:ext cx="16" cy="17"/>
            </a:xfrm>
            <a:custGeom>
              <a:avLst/>
              <a:gdLst>
                <a:gd name="T0" fmla="*/ 16 w 16"/>
                <a:gd name="T1" fmla="*/ 0 h 17"/>
                <a:gd name="T2" fmla="*/ 14 w 16"/>
                <a:gd name="T3" fmla="*/ 0 h 17"/>
                <a:gd name="T4" fmla="*/ 4 w 16"/>
                <a:gd name="T5" fmla="*/ 3 h 17"/>
                <a:gd name="T6" fmla="*/ 0 w 16"/>
                <a:gd name="T7" fmla="*/ 6 h 17"/>
                <a:gd name="T8" fmla="*/ 0 w 16"/>
                <a:gd name="T9" fmla="*/ 7 h 17"/>
                <a:gd name="T10" fmla="*/ 10 w 16"/>
                <a:gd name="T11" fmla="*/ 10 h 17"/>
                <a:gd name="T12" fmla="*/ 9 w 16"/>
                <a:gd name="T13" fmla="*/ 17 h 17"/>
                <a:gd name="T14" fmla="*/ 1 w 16"/>
                <a:gd name="T15" fmla="*/ 11 h 17"/>
                <a:gd name="T16" fmla="*/ 0 w 16"/>
                <a:gd name="T17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16" y="0"/>
                  </a:moveTo>
                  <a:lnTo>
                    <a:pt x="14" y="0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10" y="10"/>
                  </a:lnTo>
                  <a:lnTo>
                    <a:pt x="9" y="17"/>
                  </a:lnTo>
                  <a:lnTo>
                    <a:pt x="1" y="11"/>
                  </a:lnTo>
                  <a:lnTo>
                    <a:pt x="0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1" name="Freeform 241"/>
            <p:cNvSpPr>
              <a:spLocks/>
            </p:cNvSpPr>
            <p:nvPr/>
          </p:nvSpPr>
          <p:spPr bwMode="auto">
            <a:xfrm>
              <a:off x="4287" y="945"/>
              <a:ext cx="20" cy="25"/>
            </a:xfrm>
            <a:custGeom>
              <a:avLst/>
              <a:gdLst>
                <a:gd name="T0" fmla="*/ 0 w 20"/>
                <a:gd name="T1" fmla="*/ 25 h 25"/>
                <a:gd name="T2" fmla="*/ 10 w 20"/>
                <a:gd name="T3" fmla="*/ 8 h 25"/>
                <a:gd name="T4" fmla="*/ 18 w 20"/>
                <a:gd name="T5" fmla="*/ 1 h 25"/>
                <a:gd name="T6" fmla="*/ 20 w 20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5">
                  <a:moveTo>
                    <a:pt x="0" y="25"/>
                  </a:moveTo>
                  <a:lnTo>
                    <a:pt x="10" y="8"/>
                  </a:lnTo>
                  <a:lnTo>
                    <a:pt x="18" y="1"/>
                  </a:lnTo>
                  <a:lnTo>
                    <a:pt x="2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2" name="Freeform 242"/>
            <p:cNvSpPr>
              <a:spLocks/>
            </p:cNvSpPr>
            <p:nvPr/>
          </p:nvSpPr>
          <p:spPr bwMode="auto">
            <a:xfrm>
              <a:off x="3993" y="961"/>
              <a:ext cx="12" cy="11"/>
            </a:xfrm>
            <a:custGeom>
              <a:avLst/>
              <a:gdLst>
                <a:gd name="T0" fmla="*/ 12 w 12"/>
                <a:gd name="T1" fmla="*/ 2 h 11"/>
                <a:gd name="T2" fmla="*/ 6 w 12"/>
                <a:gd name="T3" fmla="*/ 0 h 11"/>
                <a:gd name="T4" fmla="*/ 0 w 12"/>
                <a:gd name="T5" fmla="*/ 11 h 11"/>
                <a:gd name="T6" fmla="*/ 9 w 12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2" y="2"/>
                  </a:moveTo>
                  <a:lnTo>
                    <a:pt x="6" y="0"/>
                  </a:lnTo>
                  <a:lnTo>
                    <a:pt x="0" y="11"/>
                  </a:lnTo>
                  <a:lnTo>
                    <a:pt x="9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3" name="Freeform 243"/>
            <p:cNvSpPr>
              <a:spLocks/>
            </p:cNvSpPr>
            <p:nvPr/>
          </p:nvSpPr>
          <p:spPr bwMode="auto">
            <a:xfrm>
              <a:off x="4284" y="970"/>
              <a:ext cx="3" cy="4"/>
            </a:xfrm>
            <a:custGeom>
              <a:avLst/>
              <a:gdLst>
                <a:gd name="T0" fmla="*/ 0 w 3"/>
                <a:gd name="T1" fmla="*/ 4 h 4"/>
                <a:gd name="T2" fmla="*/ 2 w 3"/>
                <a:gd name="T3" fmla="*/ 2 h 4"/>
                <a:gd name="T4" fmla="*/ 3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2" y="2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4" name="Freeform 244"/>
            <p:cNvSpPr>
              <a:spLocks/>
            </p:cNvSpPr>
            <p:nvPr/>
          </p:nvSpPr>
          <p:spPr bwMode="auto">
            <a:xfrm>
              <a:off x="4185" y="970"/>
              <a:ext cx="7" cy="8"/>
            </a:xfrm>
            <a:custGeom>
              <a:avLst/>
              <a:gdLst>
                <a:gd name="T0" fmla="*/ 7 w 7"/>
                <a:gd name="T1" fmla="*/ 8 h 8"/>
                <a:gd name="T2" fmla="*/ 5 w 7"/>
                <a:gd name="T3" fmla="*/ 6 h 8"/>
                <a:gd name="T4" fmla="*/ 2 w 7"/>
                <a:gd name="T5" fmla="*/ 1 h 8"/>
                <a:gd name="T6" fmla="*/ 0 w 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lnTo>
                    <a:pt x="5" y="6"/>
                  </a:lnTo>
                  <a:lnTo>
                    <a:pt x="2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5" name="Line 245"/>
            <p:cNvSpPr>
              <a:spLocks noChangeShapeType="1"/>
            </p:cNvSpPr>
            <p:nvPr/>
          </p:nvSpPr>
          <p:spPr bwMode="auto">
            <a:xfrm flipV="1">
              <a:off x="4279" y="974"/>
              <a:ext cx="5" cy="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6" name="Freeform 246"/>
            <p:cNvSpPr>
              <a:spLocks/>
            </p:cNvSpPr>
            <p:nvPr/>
          </p:nvSpPr>
          <p:spPr bwMode="auto">
            <a:xfrm>
              <a:off x="4279" y="870"/>
              <a:ext cx="33" cy="109"/>
            </a:xfrm>
            <a:custGeom>
              <a:avLst/>
              <a:gdLst>
                <a:gd name="T0" fmla="*/ 24 w 33"/>
                <a:gd name="T1" fmla="*/ 0 h 109"/>
                <a:gd name="T2" fmla="*/ 30 w 33"/>
                <a:gd name="T3" fmla="*/ 7 h 109"/>
                <a:gd name="T4" fmla="*/ 33 w 33"/>
                <a:gd name="T5" fmla="*/ 16 h 109"/>
                <a:gd name="T6" fmla="*/ 30 w 33"/>
                <a:gd name="T7" fmla="*/ 25 h 109"/>
                <a:gd name="T8" fmla="*/ 24 w 33"/>
                <a:gd name="T9" fmla="*/ 27 h 109"/>
                <a:gd name="T10" fmla="*/ 23 w 33"/>
                <a:gd name="T11" fmla="*/ 34 h 109"/>
                <a:gd name="T12" fmla="*/ 26 w 33"/>
                <a:gd name="T13" fmla="*/ 44 h 109"/>
                <a:gd name="T14" fmla="*/ 27 w 33"/>
                <a:gd name="T15" fmla="*/ 52 h 109"/>
                <a:gd name="T16" fmla="*/ 22 w 33"/>
                <a:gd name="T17" fmla="*/ 57 h 109"/>
                <a:gd name="T18" fmla="*/ 20 w 33"/>
                <a:gd name="T19" fmla="*/ 67 h 109"/>
                <a:gd name="T20" fmla="*/ 19 w 33"/>
                <a:gd name="T21" fmla="*/ 71 h 109"/>
                <a:gd name="T22" fmla="*/ 16 w 33"/>
                <a:gd name="T23" fmla="*/ 79 h 109"/>
                <a:gd name="T24" fmla="*/ 5 w 33"/>
                <a:gd name="T25" fmla="*/ 86 h 109"/>
                <a:gd name="T26" fmla="*/ 5 w 33"/>
                <a:gd name="T27" fmla="*/ 93 h 109"/>
                <a:gd name="T28" fmla="*/ 0 w 33"/>
                <a:gd name="T2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09">
                  <a:moveTo>
                    <a:pt x="24" y="0"/>
                  </a:moveTo>
                  <a:lnTo>
                    <a:pt x="30" y="7"/>
                  </a:lnTo>
                  <a:lnTo>
                    <a:pt x="33" y="16"/>
                  </a:lnTo>
                  <a:lnTo>
                    <a:pt x="30" y="25"/>
                  </a:lnTo>
                  <a:lnTo>
                    <a:pt x="24" y="27"/>
                  </a:lnTo>
                  <a:lnTo>
                    <a:pt x="23" y="34"/>
                  </a:lnTo>
                  <a:lnTo>
                    <a:pt x="26" y="44"/>
                  </a:lnTo>
                  <a:lnTo>
                    <a:pt x="27" y="52"/>
                  </a:lnTo>
                  <a:lnTo>
                    <a:pt x="22" y="57"/>
                  </a:lnTo>
                  <a:lnTo>
                    <a:pt x="20" y="67"/>
                  </a:lnTo>
                  <a:lnTo>
                    <a:pt x="19" y="71"/>
                  </a:lnTo>
                  <a:lnTo>
                    <a:pt x="16" y="79"/>
                  </a:lnTo>
                  <a:lnTo>
                    <a:pt x="5" y="86"/>
                  </a:lnTo>
                  <a:lnTo>
                    <a:pt x="5" y="93"/>
                  </a:lnTo>
                  <a:lnTo>
                    <a:pt x="0" y="10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7" name="Freeform 247"/>
            <p:cNvSpPr>
              <a:spLocks/>
            </p:cNvSpPr>
            <p:nvPr/>
          </p:nvSpPr>
          <p:spPr bwMode="auto">
            <a:xfrm>
              <a:off x="4227" y="961"/>
              <a:ext cx="5" cy="20"/>
            </a:xfrm>
            <a:custGeom>
              <a:avLst/>
              <a:gdLst>
                <a:gd name="T0" fmla="*/ 5 w 5"/>
                <a:gd name="T1" fmla="*/ 20 h 20"/>
                <a:gd name="T2" fmla="*/ 4 w 5"/>
                <a:gd name="T3" fmla="*/ 13 h 20"/>
                <a:gd name="T4" fmla="*/ 3 w 5"/>
                <a:gd name="T5" fmla="*/ 5 h 20"/>
                <a:gd name="T6" fmla="*/ 0 w 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0">
                  <a:moveTo>
                    <a:pt x="5" y="20"/>
                  </a:moveTo>
                  <a:lnTo>
                    <a:pt x="4" y="13"/>
                  </a:ln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8" name="Freeform 248"/>
            <p:cNvSpPr>
              <a:spLocks/>
            </p:cNvSpPr>
            <p:nvPr/>
          </p:nvSpPr>
          <p:spPr bwMode="auto">
            <a:xfrm>
              <a:off x="4002" y="967"/>
              <a:ext cx="18" cy="18"/>
            </a:xfrm>
            <a:custGeom>
              <a:avLst/>
              <a:gdLst>
                <a:gd name="T0" fmla="*/ 0 w 18"/>
                <a:gd name="T1" fmla="*/ 4 h 18"/>
                <a:gd name="T2" fmla="*/ 3 w 18"/>
                <a:gd name="T3" fmla="*/ 4 h 18"/>
                <a:gd name="T4" fmla="*/ 7 w 18"/>
                <a:gd name="T5" fmla="*/ 0 h 18"/>
                <a:gd name="T6" fmla="*/ 12 w 18"/>
                <a:gd name="T7" fmla="*/ 1 h 18"/>
                <a:gd name="T8" fmla="*/ 18 w 18"/>
                <a:gd name="T9" fmla="*/ 3 h 18"/>
                <a:gd name="T10" fmla="*/ 17 w 18"/>
                <a:gd name="T11" fmla="*/ 5 h 18"/>
                <a:gd name="T12" fmla="*/ 14 w 18"/>
                <a:gd name="T13" fmla="*/ 5 h 18"/>
                <a:gd name="T14" fmla="*/ 10 w 18"/>
                <a:gd name="T15" fmla="*/ 5 h 18"/>
                <a:gd name="T16" fmla="*/ 8 w 18"/>
                <a:gd name="T17" fmla="*/ 5 h 18"/>
                <a:gd name="T18" fmla="*/ 8 w 18"/>
                <a:gd name="T19" fmla="*/ 7 h 18"/>
                <a:gd name="T20" fmla="*/ 12 w 18"/>
                <a:gd name="T21" fmla="*/ 9 h 18"/>
                <a:gd name="T22" fmla="*/ 14 w 18"/>
                <a:gd name="T23" fmla="*/ 11 h 18"/>
                <a:gd name="T24" fmla="*/ 17 w 18"/>
                <a:gd name="T25" fmla="*/ 14 h 18"/>
                <a:gd name="T26" fmla="*/ 17 w 18"/>
                <a:gd name="T27" fmla="*/ 18 h 18"/>
                <a:gd name="T28" fmla="*/ 10 w 18"/>
                <a:gd name="T29" fmla="*/ 14 h 18"/>
                <a:gd name="T30" fmla="*/ 6 w 18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8">
                  <a:moveTo>
                    <a:pt x="0" y="4"/>
                  </a:moveTo>
                  <a:lnTo>
                    <a:pt x="3" y="4"/>
                  </a:lnTo>
                  <a:lnTo>
                    <a:pt x="7" y="0"/>
                  </a:lnTo>
                  <a:lnTo>
                    <a:pt x="12" y="1"/>
                  </a:lnTo>
                  <a:lnTo>
                    <a:pt x="18" y="3"/>
                  </a:lnTo>
                  <a:lnTo>
                    <a:pt x="17" y="5"/>
                  </a:lnTo>
                  <a:lnTo>
                    <a:pt x="14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12" y="9"/>
                  </a:lnTo>
                  <a:lnTo>
                    <a:pt x="14" y="11"/>
                  </a:lnTo>
                  <a:lnTo>
                    <a:pt x="17" y="14"/>
                  </a:lnTo>
                  <a:lnTo>
                    <a:pt x="17" y="18"/>
                  </a:lnTo>
                  <a:lnTo>
                    <a:pt x="10" y="14"/>
                  </a:lnTo>
                  <a:lnTo>
                    <a:pt x="6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79" name="Freeform 249"/>
            <p:cNvSpPr>
              <a:spLocks/>
            </p:cNvSpPr>
            <p:nvPr/>
          </p:nvSpPr>
          <p:spPr bwMode="auto">
            <a:xfrm>
              <a:off x="4121" y="971"/>
              <a:ext cx="2" cy="14"/>
            </a:xfrm>
            <a:custGeom>
              <a:avLst/>
              <a:gdLst>
                <a:gd name="T0" fmla="*/ 1 w 2"/>
                <a:gd name="T1" fmla="*/ 0 h 14"/>
                <a:gd name="T2" fmla="*/ 0 w 2"/>
                <a:gd name="T3" fmla="*/ 10 h 14"/>
                <a:gd name="T4" fmla="*/ 2 w 2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4">
                  <a:moveTo>
                    <a:pt x="1" y="0"/>
                  </a:moveTo>
                  <a:lnTo>
                    <a:pt x="0" y="10"/>
                  </a:lnTo>
                  <a:lnTo>
                    <a:pt x="2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0" name="Freeform 250"/>
            <p:cNvSpPr>
              <a:spLocks/>
            </p:cNvSpPr>
            <p:nvPr/>
          </p:nvSpPr>
          <p:spPr bwMode="auto">
            <a:xfrm>
              <a:off x="4123" y="960"/>
              <a:ext cx="17" cy="26"/>
            </a:xfrm>
            <a:custGeom>
              <a:avLst/>
              <a:gdLst>
                <a:gd name="T0" fmla="*/ 0 w 17"/>
                <a:gd name="T1" fmla="*/ 25 h 26"/>
                <a:gd name="T2" fmla="*/ 0 w 17"/>
                <a:gd name="T3" fmla="*/ 26 h 26"/>
                <a:gd name="T4" fmla="*/ 5 w 17"/>
                <a:gd name="T5" fmla="*/ 16 h 26"/>
                <a:gd name="T6" fmla="*/ 7 w 17"/>
                <a:gd name="T7" fmla="*/ 8 h 26"/>
                <a:gd name="T8" fmla="*/ 11 w 17"/>
                <a:gd name="T9" fmla="*/ 0 h 26"/>
                <a:gd name="T10" fmla="*/ 17 w 17"/>
                <a:gd name="T11" fmla="*/ 1 h 26"/>
                <a:gd name="T12" fmla="*/ 17 w 17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6">
                  <a:moveTo>
                    <a:pt x="0" y="25"/>
                  </a:moveTo>
                  <a:lnTo>
                    <a:pt x="0" y="26"/>
                  </a:lnTo>
                  <a:lnTo>
                    <a:pt x="5" y="16"/>
                  </a:lnTo>
                  <a:lnTo>
                    <a:pt x="7" y="8"/>
                  </a:lnTo>
                  <a:lnTo>
                    <a:pt x="11" y="0"/>
                  </a:lnTo>
                  <a:lnTo>
                    <a:pt x="17" y="1"/>
                  </a:lnTo>
                  <a:lnTo>
                    <a:pt x="17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1" name="Freeform 251"/>
            <p:cNvSpPr>
              <a:spLocks/>
            </p:cNvSpPr>
            <p:nvPr/>
          </p:nvSpPr>
          <p:spPr bwMode="auto">
            <a:xfrm>
              <a:off x="4140" y="961"/>
              <a:ext cx="5" cy="28"/>
            </a:xfrm>
            <a:custGeom>
              <a:avLst/>
              <a:gdLst>
                <a:gd name="T0" fmla="*/ 0 w 5"/>
                <a:gd name="T1" fmla="*/ 0 h 28"/>
                <a:gd name="T2" fmla="*/ 3 w 5"/>
                <a:gd name="T3" fmla="*/ 2 h 28"/>
                <a:gd name="T4" fmla="*/ 4 w 5"/>
                <a:gd name="T5" fmla="*/ 10 h 28"/>
                <a:gd name="T6" fmla="*/ 5 w 5"/>
                <a:gd name="T7" fmla="*/ 15 h 28"/>
                <a:gd name="T8" fmla="*/ 5 w 5"/>
                <a:gd name="T9" fmla="*/ 21 h 28"/>
                <a:gd name="T10" fmla="*/ 5 w 5"/>
                <a:gd name="T11" fmla="*/ 25 h 28"/>
                <a:gd name="T12" fmla="*/ 5 w 5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0" y="0"/>
                  </a:moveTo>
                  <a:lnTo>
                    <a:pt x="3" y="2"/>
                  </a:lnTo>
                  <a:lnTo>
                    <a:pt x="4" y="10"/>
                  </a:lnTo>
                  <a:lnTo>
                    <a:pt x="5" y="15"/>
                  </a:lnTo>
                  <a:lnTo>
                    <a:pt x="5" y="21"/>
                  </a:lnTo>
                  <a:lnTo>
                    <a:pt x="5" y="25"/>
                  </a:lnTo>
                  <a:lnTo>
                    <a:pt x="5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2" name="Freeform 252"/>
            <p:cNvSpPr>
              <a:spLocks/>
            </p:cNvSpPr>
            <p:nvPr/>
          </p:nvSpPr>
          <p:spPr bwMode="auto">
            <a:xfrm>
              <a:off x="4232" y="981"/>
              <a:ext cx="7" cy="9"/>
            </a:xfrm>
            <a:custGeom>
              <a:avLst/>
              <a:gdLst>
                <a:gd name="T0" fmla="*/ 7 w 7"/>
                <a:gd name="T1" fmla="*/ 9 h 9"/>
                <a:gd name="T2" fmla="*/ 6 w 7"/>
                <a:gd name="T3" fmla="*/ 8 h 9"/>
                <a:gd name="T4" fmla="*/ 0 w 7"/>
                <a:gd name="T5" fmla="*/ 2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9"/>
                  </a:moveTo>
                  <a:lnTo>
                    <a:pt x="6" y="8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3" name="Freeform 253"/>
            <p:cNvSpPr>
              <a:spLocks/>
            </p:cNvSpPr>
            <p:nvPr/>
          </p:nvSpPr>
          <p:spPr bwMode="auto">
            <a:xfrm>
              <a:off x="4159" y="986"/>
              <a:ext cx="7" cy="8"/>
            </a:xfrm>
            <a:custGeom>
              <a:avLst/>
              <a:gdLst>
                <a:gd name="T0" fmla="*/ 0 w 7"/>
                <a:gd name="T1" fmla="*/ 0 h 8"/>
                <a:gd name="T2" fmla="*/ 4 w 7"/>
                <a:gd name="T3" fmla="*/ 7 h 8"/>
                <a:gd name="T4" fmla="*/ 7 w 7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4" y="7"/>
                  </a:lnTo>
                  <a:lnTo>
                    <a:pt x="7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4" name="Freeform 254"/>
            <p:cNvSpPr>
              <a:spLocks/>
            </p:cNvSpPr>
            <p:nvPr/>
          </p:nvSpPr>
          <p:spPr bwMode="auto">
            <a:xfrm>
              <a:off x="4162" y="974"/>
              <a:ext cx="32" cy="20"/>
            </a:xfrm>
            <a:custGeom>
              <a:avLst/>
              <a:gdLst>
                <a:gd name="T0" fmla="*/ 4 w 32"/>
                <a:gd name="T1" fmla="*/ 20 h 20"/>
                <a:gd name="T2" fmla="*/ 6 w 32"/>
                <a:gd name="T3" fmla="*/ 17 h 20"/>
                <a:gd name="T4" fmla="*/ 6 w 32"/>
                <a:gd name="T5" fmla="*/ 13 h 20"/>
                <a:gd name="T6" fmla="*/ 6 w 32"/>
                <a:gd name="T7" fmla="*/ 12 h 20"/>
                <a:gd name="T8" fmla="*/ 2 w 32"/>
                <a:gd name="T9" fmla="*/ 7 h 20"/>
                <a:gd name="T10" fmla="*/ 0 w 32"/>
                <a:gd name="T11" fmla="*/ 2 h 20"/>
                <a:gd name="T12" fmla="*/ 1 w 32"/>
                <a:gd name="T13" fmla="*/ 0 h 20"/>
                <a:gd name="T14" fmla="*/ 6 w 32"/>
                <a:gd name="T15" fmla="*/ 0 h 20"/>
                <a:gd name="T16" fmla="*/ 17 w 32"/>
                <a:gd name="T17" fmla="*/ 0 h 20"/>
                <a:gd name="T18" fmla="*/ 20 w 32"/>
                <a:gd name="T19" fmla="*/ 1 h 20"/>
                <a:gd name="T20" fmla="*/ 20 w 32"/>
                <a:gd name="T21" fmla="*/ 4 h 20"/>
                <a:gd name="T22" fmla="*/ 23 w 32"/>
                <a:gd name="T23" fmla="*/ 8 h 20"/>
                <a:gd name="T24" fmla="*/ 28 w 32"/>
                <a:gd name="T25" fmla="*/ 9 h 20"/>
                <a:gd name="T26" fmla="*/ 32 w 32"/>
                <a:gd name="T27" fmla="*/ 8 h 20"/>
                <a:gd name="T28" fmla="*/ 30 w 32"/>
                <a:gd name="T2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0">
                  <a:moveTo>
                    <a:pt x="4" y="20"/>
                  </a:moveTo>
                  <a:lnTo>
                    <a:pt x="6" y="17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2" y="7"/>
                  </a:lnTo>
                  <a:lnTo>
                    <a:pt x="0" y="2"/>
                  </a:lnTo>
                  <a:lnTo>
                    <a:pt x="1" y="0"/>
                  </a:lnTo>
                  <a:lnTo>
                    <a:pt x="6" y="0"/>
                  </a:lnTo>
                  <a:lnTo>
                    <a:pt x="17" y="0"/>
                  </a:lnTo>
                  <a:lnTo>
                    <a:pt x="20" y="1"/>
                  </a:lnTo>
                  <a:lnTo>
                    <a:pt x="20" y="4"/>
                  </a:lnTo>
                  <a:lnTo>
                    <a:pt x="23" y="8"/>
                  </a:lnTo>
                  <a:lnTo>
                    <a:pt x="28" y="9"/>
                  </a:lnTo>
                  <a:lnTo>
                    <a:pt x="32" y="8"/>
                  </a:lnTo>
                  <a:lnTo>
                    <a:pt x="3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5" name="Freeform 255"/>
            <p:cNvSpPr>
              <a:spLocks/>
            </p:cNvSpPr>
            <p:nvPr/>
          </p:nvSpPr>
          <p:spPr bwMode="auto">
            <a:xfrm>
              <a:off x="3997" y="981"/>
              <a:ext cx="11" cy="15"/>
            </a:xfrm>
            <a:custGeom>
              <a:avLst/>
              <a:gdLst>
                <a:gd name="T0" fmla="*/ 11 w 11"/>
                <a:gd name="T1" fmla="*/ 0 h 15"/>
                <a:gd name="T2" fmla="*/ 0 w 11"/>
                <a:gd name="T3" fmla="*/ 4 h 15"/>
                <a:gd name="T4" fmla="*/ 7 w 11"/>
                <a:gd name="T5" fmla="*/ 13 h 15"/>
                <a:gd name="T6" fmla="*/ 9 w 11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5">
                  <a:moveTo>
                    <a:pt x="11" y="0"/>
                  </a:moveTo>
                  <a:lnTo>
                    <a:pt x="0" y="4"/>
                  </a:lnTo>
                  <a:lnTo>
                    <a:pt x="7" y="13"/>
                  </a:lnTo>
                  <a:lnTo>
                    <a:pt x="9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6" name="Freeform 256"/>
            <p:cNvSpPr>
              <a:spLocks/>
            </p:cNvSpPr>
            <p:nvPr/>
          </p:nvSpPr>
          <p:spPr bwMode="auto">
            <a:xfrm>
              <a:off x="4149" y="970"/>
              <a:ext cx="10" cy="27"/>
            </a:xfrm>
            <a:custGeom>
              <a:avLst/>
              <a:gdLst>
                <a:gd name="T0" fmla="*/ 0 w 10"/>
                <a:gd name="T1" fmla="*/ 27 h 27"/>
                <a:gd name="T2" fmla="*/ 2 w 10"/>
                <a:gd name="T3" fmla="*/ 17 h 27"/>
                <a:gd name="T4" fmla="*/ 3 w 10"/>
                <a:gd name="T5" fmla="*/ 8 h 27"/>
                <a:gd name="T6" fmla="*/ 3 w 10"/>
                <a:gd name="T7" fmla="*/ 6 h 27"/>
                <a:gd name="T8" fmla="*/ 3 w 10"/>
                <a:gd name="T9" fmla="*/ 5 h 27"/>
                <a:gd name="T10" fmla="*/ 3 w 10"/>
                <a:gd name="T11" fmla="*/ 0 h 27"/>
                <a:gd name="T12" fmla="*/ 6 w 10"/>
                <a:gd name="T13" fmla="*/ 8 h 27"/>
                <a:gd name="T14" fmla="*/ 7 w 10"/>
                <a:gd name="T15" fmla="*/ 9 h 27"/>
                <a:gd name="T16" fmla="*/ 10 w 10"/>
                <a:gd name="T17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7">
                  <a:moveTo>
                    <a:pt x="0" y="27"/>
                  </a:moveTo>
                  <a:lnTo>
                    <a:pt x="2" y="17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0"/>
                  </a:lnTo>
                  <a:lnTo>
                    <a:pt x="6" y="8"/>
                  </a:lnTo>
                  <a:lnTo>
                    <a:pt x="7" y="9"/>
                  </a:lnTo>
                  <a:lnTo>
                    <a:pt x="10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7" name="Freeform 257"/>
            <p:cNvSpPr>
              <a:spLocks/>
            </p:cNvSpPr>
            <p:nvPr/>
          </p:nvSpPr>
          <p:spPr bwMode="auto">
            <a:xfrm>
              <a:off x="4227" y="990"/>
              <a:ext cx="18" cy="8"/>
            </a:xfrm>
            <a:custGeom>
              <a:avLst/>
              <a:gdLst>
                <a:gd name="T0" fmla="*/ 0 w 18"/>
                <a:gd name="T1" fmla="*/ 3 h 8"/>
                <a:gd name="T2" fmla="*/ 8 w 18"/>
                <a:gd name="T3" fmla="*/ 6 h 8"/>
                <a:gd name="T4" fmla="*/ 12 w 18"/>
                <a:gd name="T5" fmla="*/ 6 h 8"/>
                <a:gd name="T6" fmla="*/ 18 w 18"/>
                <a:gd name="T7" fmla="*/ 8 h 8"/>
                <a:gd name="T8" fmla="*/ 18 w 18"/>
                <a:gd name="T9" fmla="*/ 6 h 8"/>
                <a:gd name="T10" fmla="*/ 18 w 18"/>
                <a:gd name="T11" fmla="*/ 3 h 8"/>
                <a:gd name="T12" fmla="*/ 12 w 1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0" y="3"/>
                  </a:moveTo>
                  <a:lnTo>
                    <a:pt x="8" y="6"/>
                  </a:lnTo>
                  <a:lnTo>
                    <a:pt x="12" y="6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8" name="Freeform 258"/>
            <p:cNvSpPr>
              <a:spLocks/>
            </p:cNvSpPr>
            <p:nvPr/>
          </p:nvSpPr>
          <p:spPr bwMode="auto">
            <a:xfrm>
              <a:off x="4145" y="997"/>
              <a:ext cx="4" cy="4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3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2" y="3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89" name="Freeform 259"/>
            <p:cNvSpPr>
              <a:spLocks/>
            </p:cNvSpPr>
            <p:nvPr/>
          </p:nvSpPr>
          <p:spPr bwMode="auto">
            <a:xfrm>
              <a:off x="4145" y="989"/>
              <a:ext cx="0" cy="12"/>
            </a:xfrm>
            <a:custGeom>
              <a:avLst/>
              <a:gdLst>
                <a:gd name="T0" fmla="*/ 0 h 12"/>
                <a:gd name="T1" fmla="*/ 4 h 12"/>
                <a:gd name="T2" fmla="*/ 12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lnTo>
                    <a:pt x="0" y="4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0" name="Freeform 260"/>
            <p:cNvSpPr>
              <a:spLocks/>
            </p:cNvSpPr>
            <p:nvPr/>
          </p:nvSpPr>
          <p:spPr bwMode="auto">
            <a:xfrm>
              <a:off x="4006" y="990"/>
              <a:ext cx="18" cy="15"/>
            </a:xfrm>
            <a:custGeom>
              <a:avLst/>
              <a:gdLst>
                <a:gd name="T0" fmla="*/ 0 w 18"/>
                <a:gd name="T1" fmla="*/ 6 h 15"/>
                <a:gd name="T2" fmla="*/ 4 w 18"/>
                <a:gd name="T3" fmla="*/ 7 h 15"/>
                <a:gd name="T4" fmla="*/ 7 w 18"/>
                <a:gd name="T5" fmla="*/ 8 h 15"/>
                <a:gd name="T6" fmla="*/ 10 w 18"/>
                <a:gd name="T7" fmla="*/ 3 h 15"/>
                <a:gd name="T8" fmla="*/ 11 w 18"/>
                <a:gd name="T9" fmla="*/ 1 h 15"/>
                <a:gd name="T10" fmla="*/ 17 w 18"/>
                <a:gd name="T11" fmla="*/ 0 h 15"/>
                <a:gd name="T12" fmla="*/ 18 w 18"/>
                <a:gd name="T13" fmla="*/ 3 h 15"/>
                <a:gd name="T14" fmla="*/ 13 w 18"/>
                <a:gd name="T15" fmla="*/ 8 h 15"/>
                <a:gd name="T16" fmla="*/ 14 w 18"/>
                <a:gd name="T17" fmla="*/ 14 h 15"/>
                <a:gd name="T18" fmla="*/ 14 w 18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0" y="6"/>
                  </a:moveTo>
                  <a:lnTo>
                    <a:pt x="4" y="7"/>
                  </a:lnTo>
                  <a:lnTo>
                    <a:pt x="7" y="8"/>
                  </a:lnTo>
                  <a:lnTo>
                    <a:pt x="10" y="3"/>
                  </a:lnTo>
                  <a:lnTo>
                    <a:pt x="11" y="1"/>
                  </a:lnTo>
                  <a:lnTo>
                    <a:pt x="17" y="0"/>
                  </a:lnTo>
                  <a:lnTo>
                    <a:pt x="18" y="3"/>
                  </a:lnTo>
                  <a:lnTo>
                    <a:pt x="13" y="8"/>
                  </a:lnTo>
                  <a:lnTo>
                    <a:pt x="14" y="14"/>
                  </a:lnTo>
                  <a:lnTo>
                    <a:pt x="14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1" name="Freeform 261"/>
            <p:cNvSpPr>
              <a:spLocks/>
            </p:cNvSpPr>
            <p:nvPr/>
          </p:nvSpPr>
          <p:spPr bwMode="auto">
            <a:xfrm>
              <a:off x="4020" y="1005"/>
              <a:ext cx="1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2" name="Line 262"/>
            <p:cNvSpPr>
              <a:spLocks noChangeShapeType="1"/>
            </p:cNvSpPr>
            <p:nvPr/>
          </p:nvSpPr>
          <p:spPr bwMode="auto">
            <a:xfrm>
              <a:off x="4057" y="1011"/>
              <a:ext cx="0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3" name="Freeform 263"/>
            <p:cNvSpPr>
              <a:spLocks/>
            </p:cNvSpPr>
            <p:nvPr/>
          </p:nvSpPr>
          <p:spPr bwMode="auto">
            <a:xfrm>
              <a:off x="4057" y="918"/>
              <a:ext cx="50" cy="108"/>
            </a:xfrm>
            <a:custGeom>
              <a:avLst/>
              <a:gdLst>
                <a:gd name="T0" fmla="*/ 0 w 50"/>
                <a:gd name="T1" fmla="*/ 108 h 108"/>
                <a:gd name="T2" fmla="*/ 19 w 50"/>
                <a:gd name="T3" fmla="*/ 103 h 108"/>
                <a:gd name="T4" fmla="*/ 27 w 50"/>
                <a:gd name="T5" fmla="*/ 106 h 108"/>
                <a:gd name="T6" fmla="*/ 31 w 50"/>
                <a:gd name="T7" fmla="*/ 105 h 108"/>
                <a:gd name="T8" fmla="*/ 43 w 50"/>
                <a:gd name="T9" fmla="*/ 95 h 108"/>
                <a:gd name="T10" fmla="*/ 31 w 50"/>
                <a:gd name="T11" fmla="*/ 87 h 108"/>
                <a:gd name="T12" fmla="*/ 38 w 50"/>
                <a:gd name="T13" fmla="*/ 80 h 108"/>
                <a:gd name="T14" fmla="*/ 36 w 50"/>
                <a:gd name="T15" fmla="*/ 75 h 108"/>
                <a:gd name="T16" fmla="*/ 31 w 50"/>
                <a:gd name="T17" fmla="*/ 64 h 108"/>
                <a:gd name="T18" fmla="*/ 31 w 50"/>
                <a:gd name="T19" fmla="*/ 61 h 108"/>
                <a:gd name="T20" fmla="*/ 36 w 50"/>
                <a:gd name="T21" fmla="*/ 56 h 108"/>
                <a:gd name="T22" fmla="*/ 45 w 50"/>
                <a:gd name="T23" fmla="*/ 53 h 108"/>
                <a:gd name="T24" fmla="*/ 49 w 50"/>
                <a:gd name="T25" fmla="*/ 50 h 108"/>
                <a:gd name="T26" fmla="*/ 50 w 50"/>
                <a:gd name="T27" fmla="*/ 49 h 108"/>
                <a:gd name="T28" fmla="*/ 49 w 50"/>
                <a:gd name="T29" fmla="*/ 48 h 108"/>
                <a:gd name="T30" fmla="*/ 47 w 50"/>
                <a:gd name="T31" fmla="*/ 46 h 108"/>
                <a:gd name="T32" fmla="*/ 46 w 50"/>
                <a:gd name="T33" fmla="*/ 33 h 108"/>
                <a:gd name="T34" fmla="*/ 43 w 50"/>
                <a:gd name="T35" fmla="*/ 28 h 108"/>
                <a:gd name="T36" fmla="*/ 38 w 50"/>
                <a:gd name="T37" fmla="*/ 37 h 108"/>
                <a:gd name="T38" fmla="*/ 34 w 50"/>
                <a:gd name="T39" fmla="*/ 34 h 108"/>
                <a:gd name="T40" fmla="*/ 39 w 50"/>
                <a:gd name="T41" fmla="*/ 24 h 108"/>
                <a:gd name="T42" fmla="*/ 41 w 50"/>
                <a:gd name="T43" fmla="*/ 23 h 108"/>
                <a:gd name="T44" fmla="*/ 43 w 50"/>
                <a:gd name="T45" fmla="*/ 18 h 108"/>
                <a:gd name="T46" fmla="*/ 36 w 50"/>
                <a:gd name="T47" fmla="*/ 13 h 108"/>
                <a:gd name="T48" fmla="*/ 28 w 50"/>
                <a:gd name="T49" fmla="*/ 26 h 108"/>
                <a:gd name="T50" fmla="*/ 23 w 50"/>
                <a:gd name="T51" fmla="*/ 24 h 108"/>
                <a:gd name="T52" fmla="*/ 27 w 50"/>
                <a:gd name="T53" fmla="*/ 13 h 108"/>
                <a:gd name="T54" fmla="*/ 31 w 50"/>
                <a:gd name="T55" fmla="*/ 1 h 108"/>
                <a:gd name="T56" fmla="*/ 28 w 50"/>
                <a:gd name="T5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108">
                  <a:moveTo>
                    <a:pt x="0" y="108"/>
                  </a:moveTo>
                  <a:lnTo>
                    <a:pt x="19" y="103"/>
                  </a:lnTo>
                  <a:lnTo>
                    <a:pt x="27" y="106"/>
                  </a:lnTo>
                  <a:lnTo>
                    <a:pt x="31" y="105"/>
                  </a:lnTo>
                  <a:lnTo>
                    <a:pt x="43" y="95"/>
                  </a:lnTo>
                  <a:lnTo>
                    <a:pt x="31" y="87"/>
                  </a:lnTo>
                  <a:lnTo>
                    <a:pt x="38" y="80"/>
                  </a:lnTo>
                  <a:lnTo>
                    <a:pt x="36" y="75"/>
                  </a:lnTo>
                  <a:lnTo>
                    <a:pt x="31" y="64"/>
                  </a:lnTo>
                  <a:lnTo>
                    <a:pt x="31" y="61"/>
                  </a:lnTo>
                  <a:lnTo>
                    <a:pt x="36" y="56"/>
                  </a:lnTo>
                  <a:lnTo>
                    <a:pt x="45" y="53"/>
                  </a:lnTo>
                  <a:lnTo>
                    <a:pt x="49" y="50"/>
                  </a:lnTo>
                  <a:lnTo>
                    <a:pt x="50" y="49"/>
                  </a:lnTo>
                  <a:lnTo>
                    <a:pt x="49" y="48"/>
                  </a:lnTo>
                  <a:lnTo>
                    <a:pt x="47" y="46"/>
                  </a:lnTo>
                  <a:lnTo>
                    <a:pt x="46" y="33"/>
                  </a:lnTo>
                  <a:lnTo>
                    <a:pt x="43" y="28"/>
                  </a:lnTo>
                  <a:lnTo>
                    <a:pt x="38" y="37"/>
                  </a:lnTo>
                  <a:lnTo>
                    <a:pt x="34" y="34"/>
                  </a:lnTo>
                  <a:lnTo>
                    <a:pt x="39" y="24"/>
                  </a:lnTo>
                  <a:lnTo>
                    <a:pt x="41" y="23"/>
                  </a:lnTo>
                  <a:lnTo>
                    <a:pt x="43" y="18"/>
                  </a:lnTo>
                  <a:lnTo>
                    <a:pt x="36" y="13"/>
                  </a:lnTo>
                  <a:lnTo>
                    <a:pt x="28" y="26"/>
                  </a:lnTo>
                  <a:lnTo>
                    <a:pt x="23" y="24"/>
                  </a:lnTo>
                  <a:lnTo>
                    <a:pt x="27" y="13"/>
                  </a:lnTo>
                  <a:lnTo>
                    <a:pt x="31" y="1"/>
                  </a:lnTo>
                  <a:lnTo>
                    <a:pt x="2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4" name="Freeform 264"/>
            <p:cNvSpPr>
              <a:spLocks/>
            </p:cNvSpPr>
            <p:nvPr/>
          </p:nvSpPr>
          <p:spPr bwMode="auto">
            <a:xfrm>
              <a:off x="4054" y="1015"/>
              <a:ext cx="3" cy="12"/>
            </a:xfrm>
            <a:custGeom>
              <a:avLst/>
              <a:gdLst>
                <a:gd name="T0" fmla="*/ 3 w 3"/>
                <a:gd name="T1" fmla="*/ 0 h 12"/>
                <a:gd name="T2" fmla="*/ 0 w 3"/>
                <a:gd name="T3" fmla="*/ 12 h 12"/>
                <a:gd name="T4" fmla="*/ 3 w 3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lnTo>
                    <a:pt x="0" y="12"/>
                  </a:lnTo>
                  <a:lnTo>
                    <a:pt x="3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5" name="Freeform 265"/>
            <p:cNvSpPr>
              <a:spLocks/>
            </p:cNvSpPr>
            <p:nvPr/>
          </p:nvSpPr>
          <p:spPr bwMode="auto">
            <a:xfrm>
              <a:off x="3997" y="1004"/>
              <a:ext cx="23" cy="27"/>
            </a:xfrm>
            <a:custGeom>
              <a:avLst/>
              <a:gdLst>
                <a:gd name="T0" fmla="*/ 23 w 23"/>
                <a:gd name="T1" fmla="*/ 1 h 27"/>
                <a:gd name="T2" fmla="*/ 20 w 23"/>
                <a:gd name="T3" fmla="*/ 2 h 27"/>
                <a:gd name="T4" fmla="*/ 19 w 23"/>
                <a:gd name="T5" fmla="*/ 4 h 27"/>
                <a:gd name="T6" fmla="*/ 11 w 23"/>
                <a:gd name="T7" fmla="*/ 0 h 27"/>
                <a:gd name="T8" fmla="*/ 0 w 23"/>
                <a:gd name="T9" fmla="*/ 2 h 27"/>
                <a:gd name="T10" fmla="*/ 0 w 23"/>
                <a:gd name="T11" fmla="*/ 7 h 27"/>
                <a:gd name="T12" fmla="*/ 0 w 23"/>
                <a:gd name="T13" fmla="*/ 8 h 27"/>
                <a:gd name="T14" fmla="*/ 5 w 23"/>
                <a:gd name="T15" fmla="*/ 11 h 27"/>
                <a:gd name="T16" fmla="*/ 16 w 23"/>
                <a:gd name="T17" fmla="*/ 13 h 27"/>
                <a:gd name="T18" fmla="*/ 16 w 23"/>
                <a:gd name="T19" fmla="*/ 17 h 27"/>
                <a:gd name="T20" fmla="*/ 16 w 23"/>
                <a:gd name="T21" fmla="*/ 24 h 27"/>
                <a:gd name="T22" fmla="*/ 11 w 23"/>
                <a:gd name="T2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7">
                  <a:moveTo>
                    <a:pt x="23" y="1"/>
                  </a:moveTo>
                  <a:lnTo>
                    <a:pt x="20" y="2"/>
                  </a:lnTo>
                  <a:lnTo>
                    <a:pt x="19" y="4"/>
                  </a:lnTo>
                  <a:lnTo>
                    <a:pt x="11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0" y="8"/>
                  </a:lnTo>
                  <a:lnTo>
                    <a:pt x="5" y="11"/>
                  </a:lnTo>
                  <a:lnTo>
                    <a:pt x="16" y="13"/>
                  </a:lnTo>
                  <a:lnTo>
                    <a:pt x="16" y="17"/>
                  </a:lnTo>
                  <a:lnTo>
                    <a:pt x="16" y="24"/>
                  </a:lnTo>
                  <a:lnTo>
                    <a:pt x="11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6" name="Line 266"/>
            <p:cNvSpPr>
              <a:spLocks noChangeShapeType="1"/>
            </p:cNvSpPr>
            <p:nvPr/>
          </p:nvSpPr>
          <p:spPr bwMode="auto">
            <a:xfrm flipH="1">
              <a:off x="3989" y="1031"/>
              <a:ext cx="19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7" name="Line 267"/>
            <p:cNvSpPr>
              <a:spLocks noChangeShapeType="1"/>
            </p:cNvSpPr>
            <p:nvPr/>
          </p:nvSpPr>
          <p:spPr bwMode="auto">
            <a:xfrm flipH="1">
              <a:off x="3874" y="1039"/>
              <a:ext cx="1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8" name="Freeform 268"/>
            <p:cNvSpPr>
              <a:spLocks/>
            </p:cNvSpPr>
            <p:nvPr/>
          </p:nvSpPr>
          <p:spPr bwMode="auto">
            <a:xfrm>
              <a:off x="3870" y="1041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1 w 4"/>
                <a:gd name="T3" fmla="*/ 4 h 10"/>
                <a:gd name="T4" fmla="*/ 0 w 4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1" y="4"/>
                  </a:lnTo>
                  <a:lnTo>
                    <a:pt x="0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99" name="Freeform 269"/>
            <p:cNvSpPr>
              <a:spLocks/>
            </p:cNvSpPr>
            <p:nvPr/>
          </p:nvSpPr>
          <p:spPr bwMode="auto">
            <a:xfrm>
              <a:off x="4057" y="1041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4 w 4"/>
                <a:gd name="T3" fmla="*/ 2 h 10"/>
                <a:gd name="T4" fmla="*/ 0 w 4"/>
                <a:gd name="T5" fmla="*/ 0 h 10"/>
                <a:gd name="T6" fmla="*/ 0 w 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0" name="Line 270"/>
            <p:cNvSpPr>
              <a:spLocks noChangeShapeType="1"/>
            </p:cNvSpPr>
            <p:nvPr/>
          </p:nvSpPr>
          <p:spPr bwMode="auto">
            <a:xfrm flipH="1">
              <a:off x="3869" y="1051"/>
              <a:ext cx="1" cy="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1" name="Freeform 271"/>
            <p:cNvSpPr>
              <a:spLocks/>
            </p:cNvSpPr>
            <p:nvPr/>
          </p:nvSpPr>
          <p:spPr bwMode="auto">
            <a:xfrm>
              <a:off x="4057" y="934"/>
              <a:ext cx="75" cy="130"/>
            </a:xfrm>
            <a:custGeom>
              <a:avLst/>
              <a:gdLst>
                <a:gd name="T0" fmla="*/ 0 w 75"/>
                <a:gd name="T1" fmla="*/ 130 h 130"/>
                <a:gd name="T2" fmla="*/ 2 w 75"/>
                <a:gd name="T3" fmla="*/ 124 h 130"/>
                <a:gd name="T4" fmla="*/ 8 w 75"/>
                <a:gd name="T5" fmla="*/ 119 h 130"/>
                <a:gd name="T6" fmla="*/ 9 w 75"/>
                <a:gd name="T7" fmla="*/ 119 h 130"/>
                <a:gd name="T8" fmla="*/ 12 w 75"/>
                <a:gd name="T9" fmla="*/ 115 h 130"/>
                <a:gd name="T10" fmla="*/ 16 w 75"/>
                <a:gd name="T11" fmla="*/ 107 h 130"/>
                <a:gd name="T12" fmla="*/ 12 w 75"/>
                <a:gd name="T13" fmla="*/ 107 h 130"/>
                <a:gd name="T14" fmla="*/ 9 w 75"/>
                <a:gd name="T15" fmla="*/ 107 h 130"/>
                <a:gd name="T16" fmla="*/ 11 w 75"/>
                <a:gd name="T17" fmla="*/ 105 h 130"/>
                <a:gd name="T18" fmla="*/ 16 w 75"/>
                <a:gd name="T19" fmla="*/ 100 h 130"/>
                <a:gd name="T20" fmla="*/ 17 w 75"/>
                <a:gd name="T21" fmla="*/ 100 h 130"/>
                <a:gd name="T22" fmla="*/ 24 w 75"/>
                <a:gd name="T23" fmla="*/ 98 h 130"/>
                <a:gd name="T24" fmla="*/ 28 w 75"/>
                <a:gd name="T25" fmla="*/ 97 h 130"/>
                <a:gd name="T26" fmla="*/ 34 w 75"/>
                <a:gd name="T27" fmla="*/ 94 h 130"/>
                <a:gd name="T28" fmla="*/ 35 w 75"/>
                <a:gd name="T29" fmla="*/ 94 h 130"/>
                <a:gd name="T30" fmla="*/ 42 w 75"/>
                <a:gd name="T31" fmla="*/ 90 h 130"/>
                <a:gd name="T32" fmla="*/ 43 w 75"/>
                <a:gd name="T33" fmla="*/ 90 h 130"/>
                <a:gd name="T34" fmla="*/ 50 w 75"/>
                <a:gd name="T35" fmla="*/ 90 h 130"/>
                <a:gd name="T36" fmla="*/ 58 w 75"/>
                <a:gd name="T37" fmla="*/ 90 h 130"/>
                <a:gd name="T38" fmla="*/ 58 w 75"/>
                <a:gd name="T39" fmla="*/ 92 h 130"/>
                <a:gd name="T40" fmla="*/ 62 w 75"/>
                <a:gd name="T41" fmla="*/ 97 h 130"/>
                <a:gd name="T42" fmla="*/ 64 w 75"/>
                <a:gd name="T43" fmla="*/ 97 h 130"/>
                <a:gd name="T44" fmla="*/ 64 w 75"/>
                <a:gd name="T45" fmla="*/ 96 h 130"/>
                <a:gd name="T46" fmla="*/ 64 w 75"/>
                <a:gd name="T47" fmla="*/ 96 h 130"/>
                <a:gd name="T48" fmla="*/ 64 w 75"/>
                <a:gd name="T49" fmla="*/ 94 h 130"/>
                <a:gd name="T50" fmla="*/ 60 w 75"/>
                <a:gd name="T51" fmla="*/ 90 h 130"/>
                <a:gd name="T52" fmla="*/ 60 w 75"/>
                <a:gd name="T53" fmla="*/ 89 h 130"/>
                <a:gd name="T54" fmla="*/ 60 w 75"/>
                <a:gd name="T55" fmla="*/ 87 h 130"/>
                <a:gd name="T56" fmla="*/ 50 w 75"/>
                <a:gd name="T57" fmla="*/ 82 h 130"/>
                <a:gd name="T58" fmla="*/ 51 w 75"/>
                <a:gd name="T59" fmla="*/ 74 h 130"/>
                <a:gd name="T60" fmla="*/ 53 w 75"/>
                <a:gd name="T61" fmla="*/ 67 h 130"/>
                <a:gd name="T62" fmla="*/ 45 w 75"/>
                <a:gd name="T63" fmla="*/ 67 h 130"/>
                <a:gd name="T64" fmla="*/ 42 w 75"/>
                <a:gd name="T65" fmla="*/ 70 h 130"/>
                <a:gd name="T66" fmla="*/ 41 w 75"/>
                <a:gd name="T67" fmla="*/ 67 h 130"/>
                <a:gd name="T68" fmla="*/ 41 w 75"/>
                <a:gd name="T69" fmla="*/ 64 h 130"/>
                <a:gd name="T70" fmla="*/ 45 w 75"/>
                <a:gd name="T71" fmla="*/ 51 h 130"/>
                <a:gd name="T72" fmla="*/ 51 w 75"/>
                <a:gd name="T73" fmla="*/ 36 h 130"/>
                <a:gd name="T74" fmla="*/ 56 w 75"/>
                <a:gd name="T75" fmla="*/ 27 h 130"/>
                <a:gd name="T76" fmla="*/ 60 w 75"/>
                <a:gd name="T77" fmla="*/ 26 h 130"/>
                <a:gd name="T78" fmla="*/ 56 w 75"/>
                <a:gd name="T79" fmla="*/ 18 h 130"/>
                <a:gd name="T80" fmla="*/ 54 w 75"/>
                <a:gd name="T81" fmla="*/ 7 h 130"/>
                <a:gd name="T82" fmla="*/ 61 w 75"/>
                <a:gd name="T83" fmla="*/ 6 h 130"/>
                <a:gd name="T84" fmla="*/ 68 w 75"/>
                <a:gd name="T85" fmla="*/ 0 h 130"/>
                <a:gd name="T86" fmla="*/ 75 w 75"/>
                <a:gd name="T87" fmla="*/ 6 h 130"/>
                <a:gd name="T88" fmla="*/ 75 w 75"/>
                <a:gd name="T89" fmla="*/ 18 h 130"/>
                <a:gd name="T90" fmla="*/ 69 w 75"/>
                <a:gd name="T91" fmla="*/ 25 h 130"/>
                <a:gd name="T92" fmla="*/ 66 w 75"/>
                <a:gd name="T93" fmla="*/ 32 h 130"/>
                <a:gd name="T94" fmla="*/ 65 w 75"/>
                <a:gd name="T95" fmla="*/ 3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" h="130">
                  <a:moveTo>
                    <a:pt x="0" y="130"/>
                  </a:moveTo>
                  <a:lnTo>
                    <a:pt x="2" y="124"/>
                  </a:lnTo>
                  <a:lnTo>
                    <a:pt x="8" y="119"/>
                  </a:lnTo>
                  <a:lnTo>
                    <a:pt x="9" y="119"/>
                  </a:lnTo>
                  <a:lnTo>
                    <a:pt x="12" y="115"/>
                  </a:lnTo>
                  <a:lnTo>
                    <a:pt x="16" y="107"/>
                  </a:lnTo>
                  <a:lnTo>
                    <a:pt x="12" y="107"/>
                  </a:lnTo>
                  <a:lnTo>
                    <a:pt x="9" y="107"/>
                  </a:lnTo>
                  <a:lnTo>
                    <a:pt x="11" y="105"/>
                  </a:lnTo>
                  <a:lnTo>
                    <a:pt x="16" y="100"/>
                  </a:lnTo>
                  <a:lnTo>
                    <a:pt x="17" y="100"/>
                  </a:lnTo>
                  <a:lnTo>
                    <a:pt x="24" y="98"/>
                  </a:lnTo>
                  <a:lnTo>
                    <a:pt x="28" y="97"/>
                  </a:lnTo>
                  <a:lnTo>
                    <a:pt x="34" y="94"/>
                  </a:lnTo>
                  <a:lnTo>
                    <a:pt x="35" y="94"/>
                  </a:lnTo>
                  <a:lnTo>
                    <a:pt x="42" y="90"/>
                  </a:lnTo>
                  <a:lnTo>
                    <a:pt x="43" y="90"/>
                  </a:lnTo>
                  <a:lnTo>
                    <a:pt x="50" y="90"/>
                  </a:lnTo>
                  <a:lnTo>
                    <a:pt x="58" y="90"/>
                  </a:lnTo>
                  <a:lnTo>
                    <a:pt x="58" y="92"/>
                  </a:lnTo>
                  <a:lnTo>
                    <a:pt x="62" y="97"/>
                  </a:lnTo>
                  <a:lnTo>
                    <a:pt x="64" y="97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4"/>
                  </a:lnTo>
                  <a:lnTo>
                    <a:pt x="60" y="90"/>
                  </a:lnTo>
                  <a:lnTo>
                    <a:pt x="60" y="89"/>
                  </a:lnTo>
                  <a:lnTo>
                    <a:pt x="60" y="87"/>
                  </a:lnTo>
                  <a:lnTo>
                    <a:pt x="50" y="82"/>
                  </a:lnTo>
                  <a:lnTo>
                    <a:pt x="51" y="74"/>
                  </a:lnTo>
                  <a:lnTo>
                    <a:pt x="53" y="67"/>
                  </a:lnTo>
                  <a:lnTo>
                    <a:pt x="45" y="67"/>
                  </a:lnTo>
                  <a:lnTo>
                    <a:pt x="42" y="70"/>
                  </a:lnTo>
                  <a:lnTo>
                    <a:pt x="41" y="67"/>
                  </a:lnTo>
                  <a:lnTo>
                    <a:pt x="41" y="64"/>
                  </a:lnTo>
                  <a:lnTo>
                    <a:pt x="45" y="51"/>
                  </a:lnTo>
                  <a:lnTo>
                    <a:pt x="51" y="36"/>
                  </a:lnTo>
                  <a:lnTo>
                    <a:pt x="56" y="27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4" y="7"/>
                  </a:lnTo>
                  <a:lnTo>
                    <a:pt x="61" y="6"/>
                  </a:lnTo>
                  <a:lnTo>
                    <a:pt x="68" y="0"/>
                  </a:lnTo>
                  <a:lnTo>
                    <a:pt x="75" y="6"/>
                  </a:lnTo>
                  <a:lnTo>
                    <a:pt x="75" y="18"/>
                  </a:lnTo>
                  <a:lnTo>
                    <a:pt x="69" y="25"/>
                  </a:lnTo>
                  <a:lnTo>
                    <a:pt x="66" y="32"/>
                  </a:lnTo>
                  <a:lnTo>
                    <a:pt x="65" y="3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2" name="Freeform 272"/>
            <p:cNvSpPr>
              <a:spLocks/>
            </p:cNvSpPr>
            <p:nvPr/>
          </p:nvSpPr>
          <p:spPr bwMode="auto">
            <a:xfrm>
              <a:off x="3989" y="1011"/>
              <a:ext cx="68" cy="54"/>
            </a:xfrm>
            <a:custGeom>
              <a:avLst/>
              <a:gdLst>
                <a:gd name="T0" fmla="*/ 0 w 68"/>
                <a:gd name="T1" fmla="*/ 24 h 54"/>
                <a:gd name="T2" fmla="*/ 1 w 68"/>
                <a:gd name="T3" fmla="*/ 40 h 54"/>
                <a:gd name="T4" fmla="*/ 13 w 68"/>
                <a:gd name="T5" fmla="*/ 38 h 54"/>
                <a:gd name="T6" fmla="*/ 24 w 68"/>
                <a:gd name="T7" fmla="*/ 35 h 54"/>
                <a:gd name="T8" fmla="*/ 24 w 68"/>
                <a:gd name="T9" fmla="*/ 54 h 54"/>
                <a:gd name="T10" fmla="*/ 34 w 68"/>
                <a:gd name="T11" fmla="*/ 51 h 54"/>
                <a:gd name="T12" fmla="*/ 40 w 68"/>
                <a:gd name="T13" fmla="*/ 49 h 54"/>
                <a:gd name="T14" fmla="*/ 36 w 68"/>
                <a:gd name="T15" fmla="*/ 34 h 54"/>
                <a:gd name="T16" fmla="*/ 36 w 68"/>
                <a:gd name="T17" fmla="*/ 32 h 54"/>
                <a:gd name="T18" fmla="*/ 57 w 68"/>
                <a:gd name="T19" fmla="*/ 13 h 54"/>
                <a:gd name="T20" fmla="*/ 58 w 68"/>
                <a:gd name="T21" fmla="*/ 8 h 54"/>
                <a:gd name="T22" fmla="*/ 58 w 68"/>
                <a:gd name="T23" fmla="*/ 4 h 54"/>
                <a:gd name="T24" fmla="*/ 58 w 68"/>
                <a:gd name="T25" fmla="*/ 2 h 54"/>
                <a:gd name="T26" fmla="*/ 68 w 6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54">
                  <a:moveTo>
                    <a:pt x="0" y="24"/>
                  </a:moveTo>
                  <a:lnTo>
                    <a:pt x="1" y="40"/>
                  </a:lnTo>
                  <a:lnTo>
                    <a:pt x="13" y="38"/>
                  </a:lnTo>
                  <a:lnTo>
                    <a:pt x="24" y="35"/>
                  </a:lnTo>
                  <a:lnTo>
                    <a:pt x="24" y="54"/>
                  </a:lnTo>
                  <a:lnTo>
                    <a:pt x="34" y="51"/>
                  </a:lnTo>
                  <a:lnTo>
                    <a:pt x="40" y="49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57" y="13"/>
                  </a:lnTo>
                  <a:lnTo>
                    <a:pt x="58" y="8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6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3" name="Freeform 273"/>
            <p:cNvSpPr>
              <a:spLocks/>
            </p:cNvSpPr>
            <p:nvPr/>
          </p:nvSpPr>
          <p:spPr bwMode="auto">
            <a:xfrm>
              <a:off x="4042" y="1041"/>
              <a:ext cx="15" cy="28"/>
            </a:xfrm>
            <a:custGeom>
              <a:avLst/>
              <a:gdLst>
                <a:gd name="T0" fmla="*/ 15 w 15"/>
                <a:gd name="T1" fmla="*/ 0 h 28"/>
                <a:gd name="T2" fmla="*/ 1 w 15"/>
                <a:gd name="T3" fmla="*/ 6 h 28"/>
                <a:gd name="T4" fmla="*/ 0 w 15"/>
                <a:gd name="T5" fmla="*/ 27 h 28"/>
                <a:gd name="T6" fmla="*/ 4 w 15"/>
                <a:gd name="T7" fmla="*/ 28 h 28"/>
                <a:gd name="T8" fmla="*/ 5 w 15"/>
                <a:gd name="T9" fmla="*/ 28 h 28"/>
                <a:gd name="T10" fmla="*/ 15 w 15"/>
                <a:gd name="T11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8">
                  <a:moveTo>
                    <a:pt x="15" y="0"/>
                  </a:moveTo>
                  <a:lnTo>
                    <a:pt x="1" y="6"/>
                  </a:lnTo>
                  <a:lnTo>
                    <a:pt x="0" y="27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15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4" name="Freeform 274"/>
            <p:cNvSpPr>
              <a:spLocks/>
            </p:cNvSpPr>
            <p:nvPr/>
          </p:nvSpPr>
          <p:spPr bwMode="auto">
            <a:xfrm>
              <a:off x="4055" y="1064"/>
              <a:ext cx="2" cy="7"/>
            </a:xfrm>
            <a:custGeom>
              <a:avLst/>
              <a:gdLst>
                <a:gd name="T0" fmla="*/ 2 w 2"/>
                <a:gd name="T1" fmla="*/ 5 h 7"/>
                <a:gd name="T2" fmla="*/ 0 w 2"/>
                <a:gd name="T3" fmla="*/ 7 h 7"/>
                <a:gd name="T4" fmla="*/ 0 w 2"/>
                <a:gd name="T5" fmla="*/ 1 h 7"/>
                <a:gd name="T6" fmla="*/ 0 w 2"/>
                <a:gd name="T7" fmla="*/ 0 h 7"/>
                <a:gd name="T8" fmla="*/ 2 w 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2" y="5"/>
                  </a:moveTo>
                  <a:lnTo>
                    <a:pt x="0" y="7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5" name="Freeform 275"/>
            <p:cNvSpPr>
              <a:spLocks/>
            </p:cNvSpPr>
            <p:nvPr/>
          </p:nvSpPr>
          <p:spPr bwMode="auto">
            <a:xfrm>
              <a:off x="3828" y="1068"/>
              <a:ext cx="5" cy="4"/>
            </a:xfrm>
            <a:custGeom>
              <a:avLst/>
              <a:gdLst>
                <a:gd name="T0" fmla="*/ 5 w 5"/>
                <a:gd name="T1" fmla="*/ 4 h 4"/>
                <a:gd name="T2" fmla="*/ 5 w 5"/>
                <a:gd name="T3" fmla="*/ 0 h 4"/>
                <a:gd name="T4" fmla="*/ 0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5" y="0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6" name="Freeform 276"/>
            <p:cNvSpPr>
              <a:spLocks/>
            </p:cNvSpPr>
            <p:nvPr/>
          </p:nvSpPr>
          <p:spPr bwMode="auto">
            <a:xfrm>
              <a:off x="3956" y="1058"/>
              <a:ext cx="13" cy="14"/>
            </a:xfrm>
            <a:custGeom>
              <a:avLst/>
              <a:gdLst>
                <a:gd name="T0" fmla="*/ 13 w 13"/>
                <a:gd name="T1" fmla="*/ 14 h 14"/>
                <a:gd name="T2" fmla="*/ 12 w 13"/>
                <a:gd name="T3" fmla="*/ 13 h 14"/>
                <a:gd name="T4" fmla="*/ 12 w 13"/>
                <a:gd name="T5" fmla="*/ 10 h 14"/>
                <a:gd name="T6" fmla="*/ 9 w 13"/>
                <a:gd name="T7" fmla="*/ 8 h 14"/>
                <a:gd name="T8" fmla="*/ 9 w 13"/>
                <a:gd name="T9" fmla="*/ 7 h 14"/>
                <a:gd name="T10" fmla="*/ 11 w 13"/>
                <a:gd name="T11" fmla="*/ 4 h 14"/>
                <a:gd name="T12" fmla="*/ 11 w 13"/>
                <a:gd name="T13" fmla="*/ 0 h 14"/>
                <a:gd name="T14" fmla="*/ 3 w 13"/>
                <a:gd name="T15" fmla="*/ 6 h 14"/>
                <a:gd name="T16" fmla="*/ 0 w 13"/>
                <a:gd name="T17" fmla="*/ 13 h 14"/>
                <a:gd name="T18" fmla="*/ 1 w 13"/>
                <a:gd name="T19" fmla="*/ 13 h 14"/>
                <a:gd name="T20" fmla="*/ 12 w 13"/>
                <a:gd name="T21" fmla="*/ 14 h 14"/>
                <a:gd name="T22" fmla="*/ 13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lnTo>
                    <a:pt x="12" y="13"/>
                  </a:lnTo>
                  <a:lnTo>
                    <a:pt x="12" y="10"/>
                  </a:lnTo>
                  <a:lnTo>
                    <a:pt x="9" y="8"/>
                  </a:lnTo>
                  <a:lnTo>
                    <a:pt x="9" y="7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3" y="6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2" y="14"/>
                  </a:lnTo>
                  <a:lnTo>
                    <a:pt x="13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7" name="Freeform 277"/>
            <p:cNvSpPr>
              <a:spLocks/>
            </p:cNvSpPr>
            <p:nvPr/>
          </p:nvSpPr>
          <p:spPr bwMode="auto">
            <a:xfrm>
              <a:off x="4057" y="1069"/>
              <a:ext cx="6" cy="8"/>
            </a:xfrm>
            <a:custGeom>
              <a:avLst/>
              <a:gdLst>
                <a:gd name="T0" fmla="*/ 0 w 6"/>
                <a:gd name="T1" fmla="*/ 8 h 8"/>
                <a:gd name="T2" fmla="*/ 1 w 6"/>
                <a:gd name="T3" fmla="*/ 7 h 8"/>
                <a:gd name="T4" fmla="*/ 6 w 6"/>
                <a:gd name="T5" fmla="*/ 6 h 8"/>
                <a:gd name="T6" fmla="*/ 2 w 6"/>
                <a:gd name="T7" fmla="*/ 0 h 8"/>
                <a:gd name="T8" fmla="*/ 0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lnTo>
                    <a:pt x="1" y="7"/>
                  </a:lnTo>
                  <a:lnTo>
                    <a:pt x="6" y="6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8" name="Freeform 278"/>
            <p:cNvSpPr>
              <a:spLocks/>
            </p:cNvSpPr>
            <p:nvPr/>
          </p:nvSpPr>
          <p:spPr bwMode="auto">
            <a:xfrm>
              <a:off x="3859" y="1056"/>
              <a:ext cx="10" cy="25"/>
            </a:xfrm>
            <a:custGeom>
              <a:avLst/>
              <a:gdLst>
                <a:gd name="T0" fmla="*/ 10 w 10"/>
                <a:gd name="T1" fmla="*/ 0 h 25"/>
                <a:gd name="T2" fmla="*/ 8 w 10"/>
                <a:gd name="T3" fmla="*/ 2 h 25"/>
                <a:gd name="T4" fmla="*/ 4 w 10"/>
                <a:gd name="T5" fmla="*/ 9 h 25"/>
                <a:gd name="T6" fmla="*/ 0 w 10"/>
                <a:gd name="T7" fmla="*/ 20 h 25"/>
                <a:gd name="T8" fmla="*/ 0 w 10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lnTo>
                    <a:pt x="8" y="2"/>
                  </a:lnTo>
                  <a:lnTo>
                    <a:pt x="4" y="9"/>
                  </a:lnTo>
                  <a:lnTo>
                    <a:pt x="0" y="20"/>
                  </a:lnTo>
                  <a:lnTo>
                    <a:pt x="0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09" name="Freeform 279"/>
            <p:cNvSpPr>
              <a:spLocks/>
            </p:cNvSpPr>
            <p:nvPr/>
          </p:nvSpPr>
          <p:spPr bwMode="auto">
            <a:xfrm>
              <a:off x="4076" y="1084"/>
              <a:ext cx="7" cy="3"/>
            </a:xfrm>
            <a:custGeom>
              <a:avLst/>
              <a:gdLst>
                <a:gd name="T0" fmla="*/ 7 w 7"/>
                <a:gd name="T1" fmla="*/ 3 h 3"/>
                <a:gd name="T2" fmla="*/ 2 w 7"/>
                <a:gd name="T3" fmla="*/ 0 h 3"/>
                <a:gd name="T4" fmla="*/ 0 w 7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0" name="Freeform 280"/>
            <p:cNvSpPr>
              <a:spLocks/>
            </p:cNvSpPr>
            <p:nvPr/>
          </p:nvSpPr>
          <p:spPr bwMode="auto">
            <a:xfrm>
              <a:off x="3976" y="1076"/>
              <a:ext cx="11" cy="12"/>
            </a:xfrm>
            <a:custGeom>
              <a:avLst/>
              <a:gdLst>
                <a:gd name="T0" fmla="*/ 4 w 11"/>
                <a:gd name="T1" fmla="*/ 12 h 12"/>
                <a:gd name="T2" fmla="*/ 11 w 11"/>
                <a:gd name="T3" fmla="*/ 7 h 12"/>
                <a:gd name="T4" fmla="*/ 8 w 11"/>
                <a:gd name="T5" fmla="*/ 0 h 12"/>
                <a:gd name="T6" fmla="*/ 0 w 11"/>
                <a:gd name="T7" fmla="*/ 4 h 12"/>
                <a:gd name="T8" fmla="*/ 4 w 11"/>
                <a:gd name="T9" fmla="*/ 12 h 12"/>
                <a:gd name="T10" fmla="*/ 4 w 11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2">
                  <a:moveTo>
                    <a:pt x="4" y="12"/>
                  </a:moveTo>
                  <a:lnTo>
                    <a:pt x="11" y="7"/>
                  </a:lnTo>
                  <a:lnTo>
                    <a:pt x="8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4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1" name="Freeform 281"/>
            <p:cNvSpPr>
              <a:spLocks/>
            </p:cNvSpPr>
            <p:nvPr/>
          </p:nvSpPr>
          <p:spPr bwMode="auto">
            <a:xfrm>
              <a:off x="4061" y="1084"/>
              <a:ext cx="15" cy="6"/>
            </a:xfrm>
            <a:custGeom>
              <a:avLst/>
              <a:gdLst>
                <a:gd name="T0" fmla="*/ 15 w 15"/>
                <a:gd name="T1" fmla="*/ 0 h 6"/>
                <a:gd name="T2" fmla="*/ 9 w 15"/>
                <a:gd name="T3" fmla="*/ 2 h 6"/>
                <a:gd name="T4" fmla="*/ 4 w 15"/>
                <a:gd name="T5" fmla="*/ 3 h 6"/>
                <a:gd name="T6" fmla="*/ 1 w 15"/>
                <a:gd name="T7" fmla="*/ 4 h 6"/>
                <a:gd name="T8" fmla="*/ 0 w 1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9" y="2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2" name="Freeform 282"/>
            <p:cNvSpPr>
              <a:spLocks/>
            </p:cNvSpPr>
            <p:nvPr/>
          </p:nvSpPr>
          <p:spPr bwMode="auto">
            <a:xfrm>
              <a:off x="4057" y="1090"/>
              <a:ext cx="4" cy="1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1 h 1"/>
                <a:gd name="T4" fmla="*/ 0 w 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3" name="Freeform 283"/>
            <p:cNvSpPr>
              <a:spLocks/>
            </p:cNvSpPr>
            <p:nvPr/>
          </p:nvSpPr>
          <p:spPr bwMode="auto">
            <a:xfrm>
              <a:off x="4083" y="1087"/>
              <a:ext cx="5" cy="5"/>
            </a:xfrm>
            <a:custGeom>
              <a:avLst/>
              <a:gdLst>
                <a:gd name="T0" fmla="*/ 5 w 5"/>
                <a:gd name="T1" fmla="*/ 5 h 5"/>
                <a:gd name="T2" fmla="*/ 1 w 5"/>
                <a:gd name="T3" fmla="*/ 1 h 5"/>
                <a:gd name="T4" fmla="*/ 0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4" name="Freeform 284"/>
            <p:cNvSpPr>
              <a:spLocks/>
            </p:cNvSpPr>
            <p:nvPr/>
          </p:nvSpPr>
          <p:spPr bwMode="auto">
            <a:xfrm>
              <a:off x="4054" y="1077"/>
              <a:ext cx="3" cy="15"/>
            </a:xfrm>
            <a:custGeom>
              <a:avLst/>
              <a:gdLst>
                <a:gd name="T0" fmla="*/ 3 w 3"/>
                <a:gd name="T1" fmla="*/ 14 h 15"/>
                <a:gd name="T2" fmla="*/ 1 w 3"/>
                <a:gd name="T3" fmla="*/ 15 h 15"/>
                <a:gd name="T4" fmla="*/ 1 w 3"/>
                <a:gd name="T5" fmla="*/ 14 h 15"/>
                <a:gd name="T6" fmla="*/ 0 w 3"/>
                <a:gd name="T7" fmla="*/ 13 h 15"/>
                <a:gd name="T8" fmla="*/ 1 w 3"/>
                <a:gd name="T9" fmla="*/ 9 h 15"/>
                <a:gd name="T10" fmla="*/ 0 w 3"/>
                <a:gd name="T11" fmla="*/ 6 h 15"/>
                <a:gd name="T12" fmla="*/ 1 w 3"/>
                <a:gd name="T13" fmla="*/ 0 h 15"/>
                <a:gd name="T14" fmla="*/ 3 w 3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5">
                  <a:moveTo>
                    <a:pt x="3" y="14"/>
                  </a:moveTo>
                  <a:lnTo>
                    <a:pt x="1" y="15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5" name="Freeform 285"/>
            <p:cNvSpPr>
              <a:spLocks/>
            </p:cNvSpPr>
            <p:nvPr/>
          </p:nvSpPr>
          <p:spPr bwMode="auto">
            <a:xfrm>
              <a:off x="3939" y="1071"/>
              <a:ext cx="36" cy="24"/>
            </a:xfrm>
            <a:custGeom>
              <a:avLst/>
              <a:gdLst>
                <a:gd name="T0" fmla="*/ 36 w 36"/>
                <a:gd name="T1" fmla="*/ 16 h 24"/>
                <a:gd name="T2" fmla="*/ 36 w 36"/>
                <a:gd name="T3" fmla="*/ 15 h 24"/>
                <a:gd name="T4" fmla="*/ 33 w 36"/>
                <a:gd name="T5" fmla="*/ 6 h 24"/>
                <a:gd name="T6" fmla="*/ 28 w 36"/>
                <a:gd name="T7" fmla="*/ 10 h 24"/>
                <a:gd name="T8" fmla="*/ 17 w 36"/>
                <a:gd name="T9" fmla="*/ 6 h 24"/>
                <a:gd name="T10" fmla="*/ 11 w 36"/>
                <a:gd name="T11" fmla="*/ 2 h 24"/>
                <a:gd name="T12" fmla="*/ 6 w 36"/>
                <a:gd name="T13" fmla="*/ 1 h 24"/>
                <a:gd name="T14" fmla="*/ 3 w 36"/>
                <a:gd name="T15" fmla="*/ 0 h 24"/>
                <a:gd name="T16" fmla="*/ 0 w 36"/>
                <a:gd name="T17" fmla="*/ 9 h 24"/>
                <a:gd name="T18" fmla="*/ 6 w 36"/>
                <a:gd name="T19" fmla="*/ 15 h 24"/>
                <a:gd name="T20" fmla="*/ 9 w 36"/>
                <a:gd name="T21" fmla="*/ 16 h 24"/>
                <a:gd name="T22" fmla="*/ 10 w 36"/>
                <a:gd name="T23" fmla="*/ 17 h 24"/>
                <a:gd name="T24" fmla="*/ 11 w 36"/>
                <a:gd name="T25" fmla="*/ 19 h 24"/>
                <a:gd name="T26" fmla="*/ 13 w 36"/>
                <a:gd name="T27" fmla="*/ 20 h 24"/>
                <a:gd name="T28" fmla="*/ 15 w 36"/>
                <a:gd name="T2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4">
                  <a:moveTo>
                    <a:pt x="36" y="16"/>
                  </a:moveTo>
                  <a:lnTo>
                    <a:pt x="36" y="15"/>
                  </a:lnTo>
                  <a:lnTo>
                    <a:pt x="33" y="6"/>
                  </a:lnTo>
                  <a:lnTo>
                    <a:pt x="28" y="10"/>
                  </a:lnTo>
                  <a:lnTo>
                    <a:pt x="17" y="6"/>
                  </a:lnTo>
                  <a:lnTo>
                    <a:pt x="11" y="2"/>
                  </a:lnTo>
                  <a:lnTo>
                    <a:pt x="6" y="1"/>
                  </a:lnTo>
                  <a:lnTo>
                    <a:pt x="3" y="0"/>
                  </a:lnTo>
                  <a:lnTo>
                    <a:pt x="0" y="9"/>
                  </a:lnTo>
                  <a:lnTo>
                    <a:pt x="6" y="15"/>
                  </a:lnTo>
                  <a:lnTo>
                    <a:pt x="9" y="16"/>
                  </a:lnTo>
                  <a:lnTo>
                    <a:pt x="10" y="17"/>
                  </a:lnTo>
                  <a:lnTo>
                    <a:pt x="11" y="19"/>
                  </a:lnTo>
                  <a:lnTo>
                    <a:pt x="13" y="20"/>
                  </a:lnTo>
                  <a:lnTo>
                    <a:pt x="15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6" name="Freeform 286"/>
            <p:cNvSpPr>
              <a:spLocks/>
            </p:cNvSpPr>
            <p:nvPr/>
          </p:nvSpPr>
          <p:spPr bwMode="auto">
            <a:xfrm>
              <a:off x="3820" y="1071"/>
              <a:ext cx="8" cy="27"/>
            </a:xfrm>
            <a:custGeom>
              <a:avLst/>
              <a:gdLst>
                <a:gd name="T0" fmla="*/ 8 w 8"/>
                <a:gd name="T1" fmla="*/ 0 h 27"/>
                <a:gd name="T2" fmla="*/ 1 w 8"/>
                <a:gd name="T3" fmla="*/ 1 h 27"/>
                <a:gd name="T4" fmla="*/ 0 w 8"/>
                <a:gd name="T5" fmla="*/ 10 h 27"/>
                <a:gd name="T6" fmla="*/ 5 w 8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7">
                  <a:moveTo>
                    <a:pt x="8" y="0"/>
                  </a:moveTo>
                  <a:lnTo>
                    <a:pt x="1" y="1"/>
                  </a:lnTo>
                  <a:lnTo>
                    <a:pt x="0" y="10"/>
                  </a:lnTo>
                  <a:lnTo>
                    <a:pt x="5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7" name="Freeform 287"/>
            <p:cNvSpPr>
              <a:spLocks/>
            </p:cNvSpPr>
            <p:nvPr/>
          </p:nvSpPr>
          <p:spPr bwMode="auto">
            <a:xfrm>
              <a:off x="4063" y="1092"/>
              <a:ext cx="29" cy="7"/>
            </a:xfrm>
            <a:custGeom>
              <a:avLst/>
              <a:gdLst>
                <a:gd name="T0" fmla="*/ 0 w 29"/>
                <a:gd name="T1" fmla="*/ 7 h 7"/>
                <a:gd name="T2" fmla="*/ 5 w 29"/>
                <a:gd name="T3" fmla="*/ 4 h 7"/>
                <a:gd name="T4" fmla="*/ 10 w 29"/>
                <a:gd name="T5" fmla="*/ 2 h 7"/>
                <a:gd name="T6" fmla="*/ 14 w 29"/>
                <a:gd name="T7" fmla="*/ 2 h 7"/>
                <a:gd name="T8" fmla="*/ 18 w 29"/>
                <a:gd name="T9" fmla="*/ 4 h 7"/>
                <a:gd name="T10" fmla="*/ 24 w 29"/>
                <a:gd name="T11" fmla="*/ 7 h 7"/>
                <a:gd name="T12" fmla="*/ 25 w 29"/>
                <a:gd name="T13" fmla="*/ 7 h 7"/>
                <a:gd name="T14" fmla="*/ 28 w 29"/>
                <a:gd name="T15" fmla="*/ 7 h 7"/>
                <a:gd name="T16" fmla="*/ 29 w 29"/>
                <a:gd name="T17" fmla="*/ 4 h 7"/>
                <a:gd name="T18" fmla="*/ 25 w 29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7">
                  <a:moveTo>
                    <a:pt x="0" y="7"/>
                  </a:moveTo>
                  <a:lnTo>
                    <a:pt x="5" y="4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8" y="7"/>
                  </a:lnTo>
                  <a:lnTo>
                    <a:pt x="29" y="4"/>
                  </a:lnTo>
                  <a:lnTo>
                    <a:pt x="2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8" name="Freeform 288"/>
            <p:cNvSpPr>
              <a:spLocks/>
            </p:cNvSpPr>
            <p:nvPr/>
          </p:nvSpPr>
          <p:spPr bwMode="auto">
            <a:xfrm>
              <a:off x="3954" y="1087"/>
              <a:ext cx="22" cy="14"/>
            </a:xfrm>
            <a:custGeom>
              <a:avLst/>
              <a:gdLst>
                <a:gd name="T0" fmla="*/ 0 w 22"/>
                <a:gd name="T1" fmla="*/ 8 h 14"/>
                <a:gd name="T2" fmla="*/ 3 w 22"/>
                <a:gd name="T3" fmla="*/ 12 h 14"/>
                <a:gd name="T4" fmla="*/ 5 w 22"/>
                <a:gd name="T5" fmla="*/ 12 h 14"/>
                <a:gd name="T6" fmla="*/ 6 w 22"/>
                <a:gd name="T7" fmla="*/ 12 h 14"/>
                <a:gd name="T8" fmla="*/ 14 w 22"/>
                <a:gd name="T9" fmla="*/ 14 h 14"/>
                <a:gd name="T10" fmla="*/ 22 w 22"/>
                <a:gd name="T11" fmla="*/ 9 h 14"/>
                <a:gd name="T12" fmla="*/ 21 w 22"/>
                <a:gd name="T13" fmla="*/ 5 h 14"/>
                <a:gd name="T14" fmla="*/ 21 w 22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0" y="8"/>
                  </a:moveTo>
                  <a:lnTo>
                    <a:pt x="3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14" y="14"/>
                  </a:lnTo>
                  <a:lnTo>
                    <a:pt x="22" y="9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19" name="Freeform 289"/>
            <p:cNvSpPr>
              <a:spLocks/>
            </p:cNvSpPr>
            <p:nvPr/>
          </p:nvSpPr>
          <p:spPr bwMode="auto">
            <a:xfrm>
              <a:off x="4032" y="1092"/>
              <a:ext cx="6" cy="9"/>
            </a:xfrm>
            <a:custGeom>
              <a:avLst/>
              <a:gdLst>
                <a:gd name="T0" fmla="*/ 0 w 6"/>
                <a:gd name="T1" fmla="*/ 0 h 9"/>
                <a:gd name="T2" fmla="*/ 6 w 6"/>
                <a:gd name="T3" fmla="*/ 9 h 9"/>
                <a:gd name="T4" fmla="*/ 3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lnTo>
                    <a:pt x="6" y="9"/>
                  </a:lnTo>
                  <a:lnTo>
                    <a:pt x="3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0" name="Freeform 290"/>
            <p:cNvSpPr>
              <a:spLocks/>
            </p:cNvSpPr>
            <p:nvPr/>
          </p:nvSpPr>
          <p:spPr bwMode="auto">
            <a:xfrm>
              <a:off x="3859" y="1081"/>
              <a:ext cx="3" cy="20"/>
            </a:xfrm>
            <a:custGeom>
              <a:avLst/>
              <a:gdLst>
                <a:gd name="T0" fmla="*/ 0 w 3"/>
                <a:gd name="T1" fmla="*/ 0 h 20"/>
                <a:gd name="T2" fmla="*/ 1 w 3"/>
                <a:gd name="T3" fmla="*/ 10 h 20"/>
                <a:gd name="T4" fmla="*/ 1 w 3"/>
                <a:gd name="T5" fmla="*/ 11 h 20"/>
                <a:gd name="T6" fmla="*/ 0 w 3"/>
                <a:gd name="T7" fmla="*/ 15 h 20"/>
                <a:gd name="T8" fmla="*/ 3 w 3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0">
                  <a:moveTo>
                    <a:pt x="0" y="0"/>
                  </a:moveTo>
                  <a:lnTo>
                    <a:pt x="1" y="10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3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1" name="Freeform 291"/>
            <p:cNvSpPr>
              <a:spLocks/>
            </p:cNvSpPr>
            <p:nvPr/>
          </p:nvSpPr>
          <p:spPr bwMode="auto">
            <a:xfrm>
              <a:off x="4021" y="1088"/>
              <a:ext cx="14" cy="13"/>
            </a:xfrm>
            <a:custGeom>
              <a:avLst/>
              <a:gdLst>
                <a:gd name="T0" fmla="*/ 14 w 14"/>
                <a:gd name="T1" fmla="*/ 13 h 13"/>
                <a:gd name="T2" fmla="*/ 13 w 14"/>
                <a:gd name="T3" fmla="*/ 13 h 13"/>
                <a:gd name="T4" fmla="*/ 2 w 14"/>
                <a:gd name="T5" fmla="*/ 0 h 13"/>
                <a:gd name="T6" fmla="*/ 0 w 14"/>
                <a:gd name="T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lnTo>
                    <a:pt x="13" y="13"/>
                  </a:lnTo>
                  <a:lnTo>
                    <a:pt x="2" y="0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2" name="Freeform 292"/>
            <p:cNvSpPr>
              <a:spLocks/>
            </p:cNvSpPr>
            <p:nvPr/>
          </p:nvSpPr>
          <p:spPr bwMode="auto">
            <a:xfrm>
              <a:off x="3862" y="985"/>
              <a:ext cx="67" cy="118"/>
            </a:xfrm>
            <a:custGeom>
              <a:avLst/>
              <a:gdLst>
                <a:gd name="T0" fmla="*/ 0 w 67"/>
                <a:gd name="T1" fmla="*/ 116 h 118"/>
                <a:gd name="T2" fmla="*/ 3 w 67"/>
                <a:gd name="T3" fmla="*/ 118 h 118"/>
                <a:gd name="T4" fmla="*/ 11 w 67"/>
                <a:gd name="T5" fmla="*/ 106 h 118"/>
                <a:gd name="T6" fmla="*/ 13 w 67"/>
                <a:gd name="T7" fmla="*/ 92 h 118"/>
                <a:gd name="T8" fmla="*/ 18 w 67"/>
                <a:gd name="T9" fmla="*/ 92 h 118"/>
                <a:gd name="T10" fmla="*/ 22 w 67"/>
                <a:gd name="T11" fmla="*/ 91 h 118"/>
                <a:gd name="T12" fmla="*/ 38 w 67"/>
                <a:gd name="T13" fmla="*/ 79 h 118"/>
                <a:gd name="T14" fmla="*/ 43 w 67"/>
                <a:gd name="T15" fmla="*/ 64 h 118"/>
                <a:gd name="T16" fmla="*/ 60 w 67"/>
                <a:gd name="T17" fmla="*/ 42 h 118"/>
                <a:gd name="T18" fmla="*/ 60 w 67"/>
                <a:gd name="T19" fmla="*/ 35 h 118"/>
                <a:gd name="T20" fmla="*/ 62 w 67"/>
                <a:gd name="T21" fmla="*/ 19 h 118"/>
                <a:gd name="T22" fmla="*/ 67 w 67"/>
                <a:gd name="T23" fmla="*/ 15 h 118"/>
                <a:gd name="T24" fmla="*/ 67 w 67"/>
                <a:gd name="T25" fmla="*/ 9 h 118"/>
                <a:gd name="T26" fmla="*/ 62 w 67"/>
                <a:gd name="T27" fmla="*/ 0 h 118"/>
                <a:gd name="T28" fmla="*/ 62 w 67"/>
                <a:gd name="T29" fmla="*/ 0 h 118"/>
                <a:gd name="T30" fmla="*/ 41 w 67"/>
                <a:gd name="T31" fmla="*/ 15 h 118"/>
                <a:gd name="T32" fmla="*/ 37 w 67"/>
                <a:gd name="T33" fmla="*/ 20 h 118"/>
                <a:gd name="T34" fmla="*/ 38 w 67"/>
                <a:gd name="T35" fmla="*/ 30 h 118"/>
                <a:gd name="T36" fmla="*/ 33 w 67"/>
                <a:gd name="T37" fmla="*/ 42 h 118"/>
                <a:gd name="T38" fmla="*/ 28 w 67"/>
                <a:gd name="T39" fmla="*/ 46 h 118"/>
                <a:gd name="T40" fmla="*/ 18 w 67"/>
                <a:gd name="T41" fmla="*/ 50 h 118"/>
                <a:gd name="T42" fmla="*/ 13 w 67"/>
                <a:gd name="T43" fmla="*/ 5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118">
                  <a:moveTo>
                    <a:pt x="0" y="116"/>
                  </a:moveTo>
                  <a:lnTo>
                    <a:pt x="3" y="118"/>
                  </a:lnTo>
                  <a:lnTo>
                    <a:pt x="11" y="106"/>
                  </a:lnTo>
                  <a:lnTo>
                    <a:pt x="13" y="92"/>
                  </a:lnTo>
                  <a:lnTo>
                    <a:pt x="18" y="92"/>
                  </a:lnTo>
                  <a:lnTo>
                    <a:pt x="22" y="91"/>
                  </a:lnTo>
                  <a:lnTo>
                    <a:pt x="38" y="79"/>
                  </a:lnTo>
                  <a:lnTo>
                    <a:pt x="43" y="64"/>
                  </a:lnTo>
                  <a:lnTo>
                    <a:pt x="60" y="42"/>
                  </a:lnTo>
                  <a:lnTo>
                    <a:pt x="60" y="35"/>
                  </a:lnTo>
                  <a:lnTo>
                    <a:pt x="62" y="19"/>
                  </a:lnTo>
                  <a:lnTo>
                    <a:pt x="67" y="15"/>
                  </a:lnTo>
                  <a:lnTo>
                    <a:pt x="67" y="9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1" y="15"/>
                  </a:lnTo>
                  <a:lnTo>
                    <a:pt x="37" y="20"/>
                  </a:lnTo>
                  <a:lnTo>
                    <a:pt x="38" y="30"/>
                  </a:lnTo>
                  <a:lnTo>
                    <a:pt x="33" y="42"/>
                  </a:lnTo>
                  <a:lnTo>
                    <a:pt x="28" y="46"/>
                  </a:lnTo>
                  <a:lnTo>
                    <a:pt x="18" y="50"/>
                  </a:lnTo>
                  <a:lnTo>
                    <a:pt x="13" y="5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3" name="Freeform 293"/>
            <p:cNvSpPr>
              <a:spLocks/>
            </p:cNvSpPr>
            <p:nvPr/>
          </p:nvSpPr>
          <p:spPr bwMode="auto">
            <a:xfrm>
              <a:off x="3833" y="1072"/>
              <a:ext cx="15" cy="42"/>
            </a:xfrm>
            <a:custGeom>
              <a:avLst/>
              <a:gdLst>
                <a:gd name="T0" fmla="*/ 10 w 15"/>
                <a:gd name="T1" fmla="*/ 42 h 42"/>
                <a:gd name="T2" fmla="*/ 15 w 15"/>
                <a:gd name="T3" fmla="*/ 24 h 42"/>
                <a:gd name="T4" fmla="*/ 4 w 15"/>
                <a:gd name="T5" fmla="*/ 19 h 42"/>
                <a:gd name="T6" fmla="*/ 0 w 15"/>
                <a:gd name="T7" fmla="*/ 8 h 42"/>
                <a:gd name="T8" fmla="*/ 0 w 1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2">
                  <a:moveTo>
                    <a:pt x="10" y="42"/>
                  </a:moveTo>
                  <a:lnTo>
                    <a:pt x="15" y="24"/>
                  </a:lnTo>
                  <a:lnTo>
                    <a:pt x="4" y="19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4" name="Freeform 294"/>
            <p:cNvSpPr>
              <a:spLocks/>
            </p:cNvSpPr>
            <p:nvPr/>
          </p:nvSpPr>
          <p:spPr bwMode="auto">
            <a:xfrm>
              <a:off x="3871" y="1098"/>
              <a:ext cx="7" cy="16"/>
            </a:xfrm>
            <a:custGeom>
              <a:avLst/>
              <a:gdLst>
                <a:gd name="T0" fmla="*/ 7 w 7"/>
                <a:gd name="T1" fmla="*/ 16 h 16"/>
                <a:gd name="T2" fmla="*/ 0 w 7"/>
                <a:gd name="T3" fmla="*/ 11 h 16"/>
                <a:gd name="T4" fmla="*/ 4 w 7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6">
                  <a:moveTo>
                    <a:pt x="7" y="16"/>
                  </a:moveTo>
                  <a:lnTo>
                    <a:pt x="0" y="11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5" name="Freeform 295"/>
            <p:cNvSpPr>
              <a:spLocks/>
            </p:cNvSpPr>
            <p:nvPr/>
          </p:nvSpPr>
          <p:spPr bwMode="auto">
            <a:xfrm>
              <a:off x="4029" y="1088"/>
              <a:ext cx="26" cy="28"/>
            </a:xfrm>
            <a:custGeom>
              <a:avLst/>
              <a:gdLst>
                <a:gd name="T0" fmla="*/ 11 w 26"/>
                <a:gd name="T1" fmla="*/ 28 h 28"/>
                <a:gd name="T2" fmla="*/ 26 w 26"/>
                <a:gd name="T3" fmla="*/ 11 h 28"/>
                <a:gd name="T4" fmla="*/ 24 w 26"/>
                <a:gd name="T5" fmla="*/ 8 h 28"/>
                <a:gd name="T6" fmla="*/ 15 w 26"/>
                <a:gd name="T7" fmla="*/ 0 h 28"/>
                <a:gd name="T8" fmla="*/ 0 w 26"/>
                <a:gd name="T9" fmla="*/ 0 h 28"/>
                <a:gd name="T10" fmla="*/ 3 w 26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8">
                  <a:moveTo>
                    <a:pt x="11" y="28"/>
                  </a:moveTo>
                  <a:lnTo>
                    <a:pt x="26" y="11"/>
                  </a:lnTo>
                  <a:lnTo>
                    <a:pt x="24" y="8"/>
                  </a:lnTo>
                  <a:lnTo>
                    <a:pt x="15" y="0"/>
                  </a:lnTo>
                  <a:lnTo>
                    <a:pt x="0" y="0"/>
                  </a:lnTo>
                  <a:lnTo>
                    <a:pt x="3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6" name="Freeform 296"/>
            <p:cNvSpPr>
              <a:spLocks/>
            </p:cNvSpPr>
            <p:nvPr/>
          </p:nvSpPr>
          <p:spPr bwMode="auto">
            <a:xfrm>
              <a:off x="4057" y="1099"/>
              <a:ext cx="13" cy="18"/>
            </a:xfrm>
            <a:custGeom>
              <a:avLst/>
              <a:gdLst>
                <a:gd name="T0" fmla="*/ 13 w 13"/>
                <a:gd name="T1" fmla="*/ 18 h 18"/>
                <a:gd name="T2" fmla="*/ 12 w 13"/>
                <a:gd name="T3" fmla="*/ 17 h 18"/>
                <a:gd name="T4" fmla="*/ 9 w 13"/>
                <a:gd name="T5" fmla="*/ 17 h 18"/>
                <a:gd name="T6" fmla="*/ 4 w 13"/>
                <a:gd name="T7" fmla="*/ 12 h 18"/>
                <a:gd name="T8" fmla="*/ 0 w 13"/>
                <a:gd name="T9" fmla="*/ 8 h 18"/>
                <a:gd name="T10" fmla="*/ 5 w 13"/>
                <a:gd name="T11" fmla="*/ 2 h 18"/>
                <a:gd name="T12" fmla="*/ 6 w 13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8">
                  <a:moveTo>
                    <a:pt x="13" y="18"/>
                  </a:moveTo>
                  <a:lnTo>
                    <a:pt x="12" y="17"/>
                  </a:lnTo>
                  <a:lnTo>
                    <a:pt x="9" y="17"/>
                  </a:lnTo>
                  <a:lnTo>
                    <a:pt x="4" y="12"/>
                  </a:lnTo>
                  <a:lnTo>
                    <a:pt x="0" y="8"/>
                  </a:lnTo>
                  <a:lnTo>
                    <a:pt x="5" y="2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7" name="Freeform 297"/>
            <p:cNvSpPr>
              <a:spLocks/>
            </p:cNvSpPr>
            <p:nvPr/>
          </p:nvSpPr>
          <p:spPr bwMode="auto">
            <a:xfrm>
              <a:off x="3843" y="1109"/>
              <a:ext cx="7" cy="8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8 h 8"/>
                <a:gd name="T4" fmla="*/ 1 w 7"/>
                <a:gd name="T5" fmla="*/ 7 h 8"/>
                <a:gd name="T6" fmla="*/ 0 w 7"/>
                <a:gd name="T7" fmla="*/ 5 h 8"/>
                <a:gd name="T8" fmla="*/ 0 w 7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lnTo>
                    <a:pt x="1" y="8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8" name="Freeform 298"/>
            <p:cNvSpPr>
              <a:spLocks/>
            </p:cNvSpPr>
            <p:nvPr/>
          </p:nvSpPr>
          <p:spPr bwMode="auto">
            <a:xfrm>
              <a:off x="3874" y="1114"/>
              <a:ext cx="4" cy="4"/>
            </a:xfrm>
            <a:custGeom>
              <a:avLst/>
              <a:gdLst>
                <a:gd name="T0" fmla="*/ 0 w 4"/>
                <a:gd name="T1" fmla="*/ 4 h 4"/>
                <a:gd name="T2" fmla="*/ 3 w 4"/>
                <a:gd name="T3" fmla="*/ 2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3" y="2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29" name="Freeform 299"/>
            <p:cNvSpPr>
              <a:spLocks/>
            </p:cNvSpPr>
            <p:nvPr/>
          </p:nvSpPr>
          <p:spPr bwMode="auto">
            <a:xfrm>
              <a:off x="4020" y="1092"/>
              <a:ext cx="20" cy="32"/>
            </a:xfrm>
            <a:custGeom>
              <a:avLst/>
              <a:gdLst>
                <a:gd name="T0" fmla="*/ 1 w 20"/>
                <a:gd name="T1" fmla="*/ 0 h 32"/>
                <a:gd name="T2" fmla="*/ 0 w 20"/>
                <a:gd name="T3" fmla="*/ 2 h 32"/>
                <a:gd name="T4" fmla="*/ 4 w 20"/>
                <a:gd name="T5" fmla="*/ 14 h 32"/>
                <a:gd name="T6" fmla="*/ 9 w 20"/>
                <a:gd name="T7" fmla="*/ 26 h 32"/>
                <a:gd name="T8" fmla="*/ 11 w 20"/>
                <a:gd name="T9" fmla="*/ 28 h 32"/>
                <a:gd name="T10" fmla="*/ 11 w 20"/>
                <a:gd name="T11" fmla="*/ 29 h 32"/>
                <a:gd name="T12" fmla="*/ 12 w 20"/>
                <a:gd name="T13" fmla="*/ 32 h 32"/>
                <a:gd name="T14" fmla="*/ 12 w 20"/>
                <a:gd name="T15" fmla="*/ 30 h 32"/>
                <a:gd name="T16" fmla="*/ 20 w 20"/>
                <a:gd name="T1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2">
                  <a:moveTo>
                    <a:pt x="1" y="0"/>
                  </a:moveTo>
                  <a:lnTo>
                    <a:pt x="0" y="2"/>
                  </a:lnTo>
                  <a:lnTo>
                    <a:pt x="4" y="14"/>
                  </a:lnTo>
                  <a:lnTo>
                    <a:pt x="9" y="26"/>
                  </a:lnTo>
                  <a:lnTo>
                    <a:pt x="11" y="28"/>
                  </a:lnTo>
                  <a:lnTo>
                    <a:pt x="11" y="29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20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0" name="Freeform 300"/>
            <p:cNvSpPr>
              <a:spLocks/>
            </p:cNvSpPr>
            <p:nvPr/>
          </p:nvSpPr>
          <p:spPr bwMode="auto">
            <a:xfrm>
              <a:off x="4057" y="1117"/>
              <a:ext cx="31" cy="12"/>
            </a:xfrm>
            <a:custGeom>
              <a:avLst/>
              <a:gdLst>
                <a:gd name="T0" fmla="*/ 0 w 31"/>
                <a:gd name="T1" fmla="*/ 1 h 12"/>
                <a:gd name="T2" fmla="*/ 2 w 31"/>
                <a:gd name="T3" fmla="*/ 3 h 12"/>
                <a:gd name="T4" fmla="*/ 15 w 31"/>
                <a:gd name="T5" fmla="*/ 8 h 12"/>
                <a:gd name="T6" fmla="*/ 21 w 31"/>
                <a:gd name="T7" fmla="*/ 11 h 12"/>
                <a:gd name="T8" fmla="*/ 30 w 31"/>
                <a:gd name="T9" fmla="*/ 12 h 12"/>
                <a:gd name="T10" fmla="*/ 31 w 31"/>
                <a:gd name="T11" fmla="*/ 9 h 12"/>
                <a:gd name="T12" fmla="*/ 30 w 31"/>
                <a:gd name="T13" fmla="*/ 5 h 12"/>
                <a:gd name="T14" fmla="*/ 24 w 31"/>
                <a:gd name="T15" fmla="*/ 1 h 12"/>
                <a:gd name="T16" fmla="*/ 16 w 31"/>
                <a:gd name="T17" fmla="*/ 0 h 12"/>
                <a:gd name="T18" fmla="*/ 13 w 3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2">
                  <a:moveTo>
                    <a:pt x="0" y="1"/>
                  </a:moveTo>
                  <a:lnTo>
                    <a:pt x="2" y="3"/>
                  </a:lnTo>
                  <a:lnTo>
                    <a:pt x="15" y="8"/>
                  </a:lnTo>
                  <a:lnTo>
                    <a:pt x="21" y="11"/>
                  </a:lnTo>
                  <a:lnTo>
                    <a:pt x="30" y="12"/>
                  </a:lnTo>
                  <a:lnTo>
                    <a:pt x="31" y="9"/>
                  </a:lnTo>
                  <a:lnTo>
                    <a:pt x="30" y="5"/>
                  </a:lnTo>
                  <a:lnTo>
                    <a:pt x="24" y="1"/>
                  </a:lnTo>
                  <a:lnTo>
                    <a:pt x="16" y="0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1" name="Freeform 301"/>
            <p:cNvSpPr>
              <a:spLocks/>
            </p:cNvSpPr>
            <p:nvPr/>
          </p:nvSpPr>
          <p:spPr bwMode="auto">
            <a:xfrm>
              <a:off x="4036" y="1114"/>
              <a:ext cx="21" cy="17"/>
            </a:xfrm>
            <a:custGeom>
              <a:avLst/>
              <a:gdLst>
                <a:gd name="T0" fmla="*/ 3 w 21"/>
                <a:gd name="T1" fmla="*/ 17 h 17"/>
                <a:gd name="T2" fmla="*/ 0 w 21"/>
                <a:gd name="T3" fmla="*/ 15 h 17"/>
                <a:gd name="T4" fmla="*/ 3 w 21"/>
                <a:gd name="T5" fmla="*/ 10 h 17"/>
                <a:gd name="T6" fmla="*/ 11 w 21"/>
                <a:gd name="T7" fmla="*/ 4 h 17"/>
                <a:gd name="T8" fmla="*/ 17 w 21"/>
                <a:gd name="T9" fmla="*/ 0 h 17"/>
                <a:gd name="T10" fmla="*/ 18 w 21"/>
                <a:gd name="T11" fmla="*/ 2 h 17"/>
                <a:gd name="T12" fmla="*/ 21 w 21"/>
                <a:gd name="T1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3" y="17"/>
                  </a:moveTo>
                  <a:lnTo>
                    <a:pt x="0" y="15"/>
                  </a:lnTo>
                  <a:lnTo>
                    <a:pt x="3" y="10"/>
                  </a:lnTo>
                  <a:lnTo>
                    <a:pt x="11" y="4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21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2" name="Freeform 302"/>
            <p:cNvSpPr>
              <a:spLocks/>
            </p:cNvSpPr>
            <p:nvPr/>
          </p:nvSpPr>
          <p:spPr bwMode="auto">
            <a:xfrm>
              <a:off x="3805" y="1098"/>
              <a:ext cx="21" cy="33"/>
            </a:xfrm>
            <a:custGeom>
              <a:avLst/>
              <a:gdLst>
                <a:gd name="T0" fmla="*/ 20 w 21"/>
                <a:gd name="T1" fmla="*/ 0 h 33"/>
                <a:gd name="T2" fmla="*/ 19 w 21"/>
                <a:gd name="T3" fmla="*/ 3 h 33"/>
                <a:gd name="T4" fmla="*/ 17 w 21"/>
                <a:gd name="T5" fmla="*/ 4 h 33"/>
                <a:gd name="T6" fmla="*/ 21 w 21"/>
                <a:gd name="T7" fmla="*/ 12 h 33"/>
                <a:gd name="T8" fmla="*/ 17 w 21"/>
                <a:gd name="T9" fmla="*/ 13 h 33"/>
                <a:gd name="T10" fmla="*/ 17 w 21"/>
                <a:gd name="T11" fmla="*/ 26 h 33"/>
                <a:gd name="T12" fmla="*/ 13 w 21"/>
                <a:gd name="T13" fmla="*/ 26 h 33"/>
                <a:gd name="T14" fmla="*/ 9 w 21"/>
                <a:gd name="T15" fmla="*/ 12 h 33"/>
                <a:gd name="T16" fmla="*/ 0 w 21"/>
                <a:gd name="T17" fmla="*/ 19 h 33"/>
                <a:gd name="T18" fmla="*/ 4 w 21"/>
                <a:gd name="T19" fmla="*/ 23 h 33"/>
                <a:gd name="T20" fmla="*/ 8 w 21"/>
                <a:gd name="T21" fmla="*/ 28 h 33"/>
                <a:gd name="T22" fmla="*/ 5 w 21"/>
                <a:gd name="T23" fmla="*/ 33 h 33"/>
                <a:gd name="T24" fmla="*/ 1 w 21"/>
                <a:gd name="T25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3">
                  <a:moveTo>
                    <a:pt x="20" y="0"/>
                  </a:moveTo>
                  <a:lnTo>
                    <a:pt x="19" y="3"/>
                  </a:lnTo>
                  <a:lnTo>
                    <a:pt x="17" y="4"/>
                  </a:lnTo>
                  <a:lnTo>
                    <a:pt x="21" y="12"/>
                  </a:lnTo>
                  <a:lnTo>
                    <a:pt x="17" y="13"/>
                  </a:lnTo>
                  <a:lnTo>
                    <a:pt x="17" y="26"/>
                  </a:lnTo>
                  <a:lnTo>
                    <a:pt x="13" y="26"/>
                  </a:lnTo>
                  <a:lnTo>
                    <a:pt x="9" y="12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8" y="28"/>
                  </a:lnTo>
                  <a:lnTo>
                    <a:pt x="5" y="33"/>
                  </a:lnTo>
                  <a:lnTo>
                    <a:pt x="1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3" name="Freeform 303"/>
            <p:cNvSpPr>
              <a:spLocks/>
            </p:cNvSpPr>
            <p:nvPr/>
          </p:nvSpPr>
          <p:spPr bwMode="auto">
            <a:xfrm>
              <a:off x="3845" y="1106"/>
              <a:ext cx="13" cy="26"/>
            </a:xfrm>
            <a:custGeom>
              <a:avLst/>
              <a:gdLst>
                <a:gd name="T0" fmla="*/ 0 w 13"/>
                <a:gd name="T1" fmla="*/ 26 h 26"/>
                <a:gd name="T2" fmla="*/ 2 w 13"/>
                <a:gd name="T3" fmla="*/ 20 h 26"/>
                <a:gd name="T4" fmla="*/ 10 w 13"/>
                <a:gd name="T5" fmla="*/ 16 h 26"/>
                <a:gd name="T6" fmla="*/ 13 w 13"/>
                <a:gd name="T7" fmla="*/ 4 h 26"/>
                <a:gd name="T8" fmla="*/ 7 w 13"/>
                <a:gd name="T9" fmla="*/ 0 h 26"/>
                <a:gd name="T10" fmla="*/ 5 w 13"/>
                <a:gd name="T1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6">
                  <a:moveTo>
                    <a:pt x="0" y="26"/>
                  </a:moveTo>
                  <a:lnTo>
                    <a:pt x="2" y="20"/>
                  </a:lnTo>
                  <a:lnTo>
                    <a:pt x="10" y="16"/>
                  </a:lnTo>
                  <a:lnTo>
                    <a:pt x="13" y="4"/>
                  </a:lnTo>
                  <a:lnTo>
                    <a:pt x="7" y="0"/>
                  </a:lnTo>
                  <a:lnTo>
                    <a:pt x="5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4" name="Freeform 304"/>
            <p:cNvSpPr>
              <a:spLocks/>
            </p:cNvSpPr>
            <p:nvPr/>
          </p:nvSpPr>
          <p:spPr bwMode="auto">
            <a:xfrm>
              <a:off x="3845" y="1132"/>
              <a:ext cx="2" cy="3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3 h 3"/>
                <a:gd name="T4" fmla="*/ 0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5" name="Freeform 305"/>
            <p:cNvSpPr>
              <a:spLocks/>
            </p:cNvSpPr>
            <p:nvPr/>
          </p:nvSpPr>
          <p:spPr bwMode="auto">
            <a:xfrm>
              <a:off x="4039" y="1131"/>
              <a:ext cx="18" cy="4"/>
            </a:xfrm>
            <a:custGeom>
              <a:avLst/>
              <a:gdLst>
                <a:gd name="T0" fmla="*/ 18 w 18"/>
                <a:gd name="T1" fmla="*/ 4 h 4"/>
                <a:gd name="T2" fmla="*/ 16 w 18"/>
                <a:gd name="T3" fmla="*/ 2 h 4"/>
                <a:gd name="T4" fmla="*/ 9 w 18"/>
                <a:gd name="T5" fmla="*/ 1 h 4"/>
                <a:gd name="T6" fmla="*/ 3 w 18"/>
                <a:gd name="T7" fmla="*/ 2 h 4"/>
                <a:gd name="T8" fmla="*/ 0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18" y="4"/>
                  </a:moveTo>
                  <a:lnTo>
                    <a:pt x="16" y="2"/>
                  </a:lnTo>
                  <a:lnTo>
                    <a:pt x="9" y="1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6" name="Freeform 306"/>
            <p:cNvSpPr>
              <a:spLocks/>
            </p:cNvSpPr>
            <p:nvPr/>
          </p:nvSpPr>
          <p:spPr bwMode="auto">
            <a:xfrm>
              <a:off x="3875" y="1079"/>
              <a:ext cx="36" cy="56"/>
            </a:xfrm>
            <a:custGeom>
              <a:avLst/>
              <a:gdLst>
                <a:gd name="T0" fmla="*/ 0 w 36"/>
                <a:gd name="T1" fmla="*/ 19 h 56"/>
                <a:gd name="T2" fmla="*/ 5 w 36"/>
                <a:gd name="T3" fmla="*/ 8 h 56"/>
                <a:gd name="T4" fmla="*/ 5 w 36"/>
                <a:gd name="T5" fmla="*/ 4 h 56"/>
                <a:gd name="T6" fmla="*/ 7 w 36"/>
                <a:gd name="T7" fmla="*/ 2 h 56"/>
                <a:gd name="T8" fmla="*/ 13 w 36"/>
                <a:gd name="T9" fmla="*/ 0 h 56"/>
                <a:gd name="T10" fmla="*/ 17 w 36"/>
                <a:gd name="T11" fmla="*/ 4 h 56"/>
                <a:gd name="T12" fmla="*/ 20 w 36"/>
                <a:gd name="T13" fmla="*/ 2 h 56"/>
                <a:gd name="T14" fmla="*/ 25 w 36"/>
                <a:gd name="T15" fmla="*/ 1 h 56"/>
                <a:gd name="T16" fmla="*/ 29 w 36"/>
                <a:gd name="T17" fmla="*/ 0 h 56"/>
                <a:gd name="T18" fmla="*/ 36 w 36"/>
                <a:gd name="T19" fmla="*/ 19 h 56"/>
                <a:gd name="T20" fmla="*/ 28 w 36"/>
                <a:gd name="T21" fmla="*/ 49 h 56"/>
                <a:gd name="T22" fmla="*/ 22 w 36"/>
                <a:gd name="T2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6">
                  <a:moveTo>
                    <a:pt x="0" y="19"/>
                  </a:moveTo>
                  <a:lnTo>
                    <a:pt x="5" y="8"/>
                  </a:lnTo>
                  <a:lnTo>
                    <a:pt x="5" y="4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7" y="4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29" y="0"/>
                  </a:lnTo>
                  <a:lnTo>
                    <a:pt x="36" y="19"/>
                  </a:lnTo>
                  <a:lnTo>
                    <a:pt x="28" y="49"/>
                  </a:lnTo>
                  <a:lnTo>
                    <a:pt x="22" y="5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7" name="Freeform 307"/>
            <p:cNvSpPr>
              <a:spLocks/>
            </p:cNvSpPr>
            <p:nvPr/>
          </p:nvSpPr>
          <p:spPr bwMode="auto">
            <a:xfrm>
              <a:off x="3895" y="1128"/>
              <a:ext cx="14" cy="11"/>
            </a:xfrm>
            <a:custGeom>
              <a:avLst/>
              <a:gdLst>
                <a:gd name="T0" fmla="*/ 2 w 14"/>
                <a:gd name="T1" fmla="*/ 7 h 11"/>
                <a:gd name="T2" fmla="*/ 0 w 14"/>
                <a:gd name="T3" fmla="*/ 11 h 11"/>
                <a:gd name="T4" fmla="*/ 4 w 14"/>
                <a:gd name="T5" fmla="*/ 8 h 11"/>
                <a:gd name="T6" fmla="*/ 5 w 14"/>
                <a:gd name="T7" fmla="*/ 7 h 11"/>
                <a:gd name="T8" fmla="*/ 12 w 14"/>
                <a:gd name="T9" fmla="*/ 3 h 11"/>
                <a:gd name="T10" fmla="*/ 13 w 14"/>
                <a:gd name="T11" fmla="*/ 1 h 11"/>
                <a:gd name="T12" fmla="*/ 14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2" y="7"/>
                  </a:moveTo>
                  <a:lnTo>
                    <a:pt x="0" y="11"/>
                  </a:lnTo>
                  <a:lnTo>
                    <a:pt x="4" y="8"/>
                  </a:lnTo>
                  <a:lnTo>
                    <a:pt x="5" y="7"/>
                  </a:lnTo>
                  <a:lnTo>
                    <a:pt x="12" y="3"/>
                  </a:lnTo>
                  <a:lnTo>
                    <a:pt x="13" y="1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8" name="Freeform 308"/>
            <p:cNvSpPr>
              <a:spLocks/>
            </p:cNvSpPr>
            <p:nvPr/>
          </p:nvSpPr>
          <p:spPr bwMode="auto">
            <a:xfrm>
              <a:off x="3995" y="1105"/>
              <a:ext cx="33" cy="34"/>
            </a:xfrm>
            <a:custGeom>
              <a:avLst/>
              <a:gdLst>
                <a:gd name="T0" fmla="*/ 0 w 33"/>
                <a:gd name="T1" fmla="*/ 34 h 34"/>
                <a:gd name="T2" fmla="*/ 2 w 33"/>
                <a:gd name="T3" fmla="*/ 34 h 34"/>
                <a:gd name="T4" fmla="*/ 13 w 33"/>
                <a:gd name="T5" fmla="*/ 34 h 34"/>
                <a:gd name="T6" fmla="*/ 24 w 33"/>
                <a:gd name="T7" fmla="*/ 30 h 34"/>
                <a:gd name="T8" fmla="*/ 28 w 33"/>
                <a:gd name="T9" fmla="*/ 27 h 34"/>
                <a:gd name="T10" fmla="*/ 33 w 33"/>
                <a:gd name="T11" fmla="*/ 20 h 34"/>
                <a:gd name="T12" fmla="*/ 32 w 33"/>
                <a:gd name="T13" fmla="*/ 19 h 34"/>
                <a:gd name="T14" fmla="*/ 17 w 33"/>
                <a:gd name="T15" fmla="*/ 0 h 34"/>
                <a:gd name="T16" fmla="*/ 6 w 33"/>
                <a:gd name="T17" fmla="*/ 23 h 34"/>
                <a:gd name="T18" fmla="*/ 2 w 33"/>
                <a:gd name="T19" fmla="*/ 32 h 34"/>
                <a:gd name="T20" fmla="*/ 0 w 33"/>
                <a:gd name="T21" fmla="*/ 32 h 34"/>
                <a:gd name="T22" fmla="*/ 0 w 33"/>
                <a:gd name="T2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4">
                  <a:moveTo>
                    <a:pt x="0" y="34"/>
                  </a:moveTo>
                  <a:lnTo>
                    <a:pt x="2" y="34"/>
                  </a:lnTo>
                  <a:lnTo>
                    <a:pt x="13" y="34"/>
                  </a:lnTo>
                  <a:lnTo>
                    <a:pt x="24" y="30"/>
                  </a:lnTo>
                  <a:lnTo>
                    <a:pt x="28" y="27"/>
                  </a:lnTo>
                  <a:lnTo>
                    <a:pt x="33" y="20"/>
                  </a:lnTo>
                  <a:lnTo>
                    <a:pt x="32" y="19"/>
                  </a:lnTo>
                  <a:lnTo>
                    <a:pt x="17" y="0"/>
                  </a:lnTo>
                  <a:lnTo>
                    <a:pt x="6" y="23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39" name="Freeform 309"/>
            <p:cNvSpPr>
              <a:spLocks/>
            </p:cNvSpPr>
            <p:nvPr/>
          </p:nvSpPr>
          <p:spPr bwMode="auto">
            <a:xfrm>
              <a:off x="4057" y="1135"/>
              <a:ext cx="19" cy="12"/>
            </a:xfrm>
            <a:custGeom>
              <a:avLst/>
              <a:gdLst>
                <a:gd name="T0" fmla="*/ 19 w 19"/>
                <a:gd name="T1" fmla="*/ 12 h 12"/>
                <a:gd name="T2" fmla="*/ 17 w 19"/>
                <a:gd name="T3" fmla="*/ 12 h 12"/>
                <a:gd name="T4" fmla="*/ 9 w 19"/>
                <a:gd name="T5" fmla="*/ 9 h 12"/>
                <a:gd name="T6" fmla="*/ 1 w 19"/>
                <a:gd name="T7" fmla="*/ 5 h 12"/>
                <a:gd name="T8" fmla="*/ 0 w 1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9" y="12"/>
                  </a:moveTo>
                  <a:lnTo>
                    <a:pt x="17" y="12"/>
                  </a:lnTo>
                  <a:lnTo>
                    <a:pt x="9" y="9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0" name="Freeform 310"/>
            <p:cNvSpPr>
              <a:spLocks/>
            </p:cNvSpPr>
            <p:nvPr/>
          </p:nvSpPr>
          <p:spPr bwMode="auto">
            <a:xfrm>
              <a:off x="4035" y="1137"/>
              <a:ext cx="22" cy="13"/>
            </a:xfrm>
            <a:custGeom>
              <a:avLst/>
              <a:gdLst>
                <a:gd name="T0" fmla="*/ 0 w 22"/>
                <a:gd name="T1" fmla="*/ 2 h 13"/>
                <a:gd name="T2" fmla="*/ 3 w 22"/>
                <a:gd name="T3" fmla="*/ 0 h 13"/>
                <a:gd name="T4" fmla="*/ 9 w 22"/>
                <a:gd name="T5" fmla="*/ 2 h 13"/>
                <a:gd name="T6" fmla="*/ 15 w 22"/>
                <a:gd name="T7" fmla="*/ 7 h 13"/>
                <a:gd name="T8" fmla="*/ 20 w 22"/>
                <a:gd name="T9" fmla="*/ 13 h 13"/>
                <a:gd name="T10" fmla="*/ 22 w 2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">
                  <a:moveTo>
                    <a:pt x="0" y="2"/>
                  </a:moveTo>
                  <a:lnTo>
                    <a:pt x="3" y="0"/>
                  </a:lnTo>
                  <a:lnTo>
                    <a:pt x="9" y="2"/>
                  </a:lnTo>
                  <a:lnTo>
                    <a:pt x="15" y="7"/>
                  </a:lnTo>
                  <a:lnTo>
                    <a:pt x="20" y="13"/>
                  </a:lnTo>
                  <a:lnTo>
                    <a:pt x="22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1" name="Freeform 311"/>
            <p:cNvSpPr>
              <a:spLocks/>
            </p:cNvSpPr>
            <p:nvPr/>
          </p:nvSpPr>
          <p:spPr bwMode="auto">
            <a:xfrm>
              <a:off x="3922" y="1137"/>
              <a:ext cx="5" cy="15"/>
            </a:xfrm>
            <a:custGeom>
              <a:avLst/>
              <a:gdLst>
                <a:gd name="T0" fmla="*/ 0 w 5"/>
                <a:gd name="T1" fmla="*/ 15 h 15"/>
                <a:gd name="T2" fmla="*/ 0 w 5"/>
                <a:gd name="T3" fmla="*/ 0 h 15"/>
                <a:gd name="T4" fmla="*/ 5 w 5"/>
                <a:gd name="T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5">
                  <a:moveTo>
                    <a:pt x="0" y="15"/>
                  </a:moveTo>
                  <a:lnTo>
                    <a:pt x="0" y="0"/>
                  </a:lnTo>
                  <a:lnTo>
                    <a:pt x="5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2" name="Freeform 312"/>
            <p:cNvSpPr>
              <a:spLocks/>
            </p:cNvSpPr>
            <p:nvPr/>
          </p:nvSpPr>
          <p:spPr bwMode="auto">
            <a:xfrm>
              <a:off x="3860" y="1118"/>
              <a:ext cx="26" cy="34"/>
            </a:xfrm>
            <a:custGeom>
              <a:avLst/>
              <a:gdLst>
                <a:gd name="T0" fmla="*/ 22 w 26"/>
                <a:gd name="T1" fmla="*/ 34 h 34"/>
                <a:gd name="T2" fmla="*/ 26 w 26"/>
                <a:gd name="T3" fmla="*/ 30 h 34"/>
                <a:gd name="T4" fmla="*/ 21 w 26"/>
                <a:gd name="T5" fmla="*/ 18 h 34"/>
                <a:gd name="T6" fmla="*/ 9 w 26"/>
                <a:gd name="T7" fmla="*/ 21 h 34"/>
                <a:gd name="T8" fmla="*/ 6 w 26"/>
                <a:gd name="T9" fmla="*/ 21 h 34"/>
                <a:gd name="T10" fmla="*/ 0 w 26"/>
                <a:gd name="T11" fmla="*/ 14 h 34"/>
                <a:gd name="T12" fmla="*/ 3 w 26"/>
                <a:gd name="T13" fmla="*/ 3 h 34"/>
                <a:gd name="T14" fmla="*/ 10 w 26"/>
                <a:gd name="T15" fmla="*/ 4 h 34"/>
                <a:gd name="T16" fmla="*/ 11 w 26"/>
                <a:gd name="T17" fmla="*/ 3 h 34"/>
                <a:gd name="T18" fmla="*/ 14 w 2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4">
                  <a:moveTo>
                    <a:pt x="22" y="34"/>
                  </a:moveTo>
                  <a:lnTo>
                    <a:pt x="26" y="30"/>
                  </a:lnTo>
                  <a:lnTo>
                    <a:pt x="21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0" y="14"/>
                  </a:lnTo>
                  <a:lnTo>
                    <a:pt x="3" y="3"/>
                  </a:lnTo>
                  <a:lnTo>
                    <a:pt x="10" y="4"/>
                  </a:lnTo>
                  <a:lnTo>
                    <a:pt x="11" y="3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3" name="Freeform 313"/>
            <p:cNvSpPr>
              <a:spLocks/>
            </p:cNvSpPr>
            <p:nvPr/>
          </p:nvSpPr>
          <p:spPr bwMode="auto">
            <a:xfrm>
              <a:off x="4057" y="1147"/>
              <a:ext cx="23" cy="5"/>
            </a:xfrm>
            <a:custGeom>
              <a:avLst/>
              <a:gdLst>
                <a:gd name="T0" fmla="*/ 0 w 23"/>
                <a:gd name="T1" fmla="*/ 3 h 5"/>
                <a:gd name="T2" fmla="*/ 4 w 23"/>
                <a:gd name="T3" fmla="*/ 5 h 5"/>
                <a:gd name="T4" fmla="*/ 13 w 23"/>
                <a:gd name="T5" fmla="*/ 5 h 5"/>
                <a:gd name="T6" fmla="*/ 20 w 23"/>
                <a:gd name="T7" fmla="*/ 5 h 5"/>
                <a:gd name="T8" fmla="*/ 23 w 23"/>
                <a:gd name="T9" fmla="*/ 4 h 5"/>
                <a:gd name="T10" fmla="*/ 19 w 2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">
                  <a:moveTo>
                    <a:pt x="0" y="3"/>
                  </a:moveTo>
                  <a:lnTo>
                    <a:pt x="4" y="5"/>
                  </a:lnTo>
                  <a:lnTo>
                    <a:pt x="13" y="5"/>
                  </a:lnTo>
                  <a:lnTo>
                    <a:pt x="20" y="5"/>
                  </a:lnTo>
                  <a:lnTo>
                    <a:pt x="23" y="4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4" name="Freeform 314"/>
            <p:cNvSpPr>
              <a:spLocks/>
            </p:cNvSpPr>
            <p:nvPr/>
          </p:nvSpPr>
          <p:spPr bwMode="auto">
            <a:xfrm>
              <a:off x="3880" y="1151"/>
              <a:ext cx="2" cy="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3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3"/>
                  </a:lnTo>
                  <a:lnTo>
                    <a:pt x="2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5" name="Freeform 315"/>
            <p:cNvSpPr>
              <a:spLocks/>
            </p:cNvSpPr>
            <p:nvPr/>
          </p:nvSpPr>
          <p:spPr bwMode="auto">
            <a:xfrm>
              <a:off x="3847" y="1135"/>
              <a:ext cx="12" cy="23"/>
            </a:xfrm>
            <a:custGeom>
              <a:avLst/>
              <a:gdLst>
                <a:gd name="T0" fmla="*/ 8 w 12"/>
                <a:gd name="T1" fmla="*/ 23 h 23"/>
                <a:gd name="T2" fmla="*/ 11 w 12"/>
                <a:gd name="T3" fmla="*/ 20 h 23"/>
                <a:gd name="T4" fmla="*/ 12 w 12"/>
                <a:gd name="T5" fmla="*/ 15 h 23"/>
                <a:gd name="T6" fmla="*/ 12 w 12"/>
                <a:gd name="T7" fmla="*/ 13 h 23"/>
                <a:gd name="T8" fmla="*/ 11 w 12"/>
                <a:gd name="T9" fmla="*/ 5 h 23"/>
                <a:gd name="T10" fmla="*/ 0 w 12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3">
                  <a:moveTo>
                    <a:pt x="8" y="23"/>
                  </a:moveTo>
                  <a:lnTo>
                    <a:pt x="11" y="20"/>
                  </a:lnTo>
                  <a:lnTo>
                    <a:pt x="12" y="15"/>
                  </a:lnTo>
                  <a:lnTo>
                    <a:pt x="12" y="13"/>
                  </a:lnTo>
                  <a:lnTo>
                    <a:pt x="11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6" name="Freeform 316"/>
            <p:cNvSpPr>
              <a:spLocks/>
            </p:cNvSpPr>
            <p:nvPr/>
          </p:nvSpPr>
          <p:spPr bwMode="auto">
            <a:xfrm>
              <a:off x="3922" y="1152"/>
              <a:ext cx="1" cy="7"/>
            </a:xfrm>
            <a:custGeom>
              <a:avLst/>
              <a:gdLst>
                <a:gd name="T0" fmla="*/ 1 w 1"/>
                <a:gd name="T1" fmla="*/ 7 h 7"/>
                <a:gd name="T2" fmla="*/ 0 w 1"/>
                <a:gd name="T3" fmla="*/ 2 h 7"/>
                <a:gd name="T4" fmla="*/ 0 w 1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7" name="Freeform 317"/>
            <p:cNvSpPr>
              <a:spLocks/>
            </p:cNvSpPr>
            <p:nvPr/>
          </p:nvSpPr>
          <p:spPr bwMode="auto">
            <a:xfrm>
              <a:off x="4023" y="1139"/>
              <a:ext cx="12" cy="22"/>
            </a:xfrm>
            <a:custGeom>
              <a:avLst/>
              <a:gdLst>
                <a:gd name="T0" fmla="*/ 8 w 12"/>
                <a:gd name="T1" fmla="*/ 22 h 22"/>
                <a:gd name="T2" fmla="*/ 9 w 12"/>
                <a:gd name="T3" fmla="*/ 22 h 22"/>
                <a:gd name="T4" fmla="*/ 0 w 12"/>
                <a:gd name="T5" fmla="*/ 15 h 22"/>
                <a:gd name="T6" fmla="*/ 0 w 12"/>
                <a:gd name="T7" fmla="*/ 7 h 22"/>
                <a:gd name="T8" fmla="*/ 5 w 12"/>
                <a:gd name="T9" fmla="*/ 1 h 22"/>
                <a:gd name="T10" fmla="*/ 6 w 12"/>
                <a:gd name="T11" fmla="*/ 1 h 22"/>
                <a:gd name="T12" fmla="*/ 12 w 1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8" y="22"/>
                  </a:moveTo>
                  <a:lnTo>
                    <a:pt x="9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5" y="1"/>
                  </a:lnTo>
                  <a:lnTo>
                    <a:pt x="6" y="1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8" name="Freeform 318"/>
            <p:cNvSpPr>
              <a:spLocks/>
            </p:cNvSpPr>
            <p:nvPr/>
          </p:nvSpPr>
          <p:spPr bwMode="auto">
            <a:xfrm>
              <a:off x="3901" y="1125"/>
              <a:ext cx="14" cy="37"/>
            </a:xfrm>
            <a:custGeom>
              <a:avLst/>
              <a:gdLst>
                <a:gd name="T0" fmla="*/ 8 w 14"/>
                <a:gd name="T1" fmla="*/ 3 h 37"/>
                <a:gd name="T2" fmla="*/ 10 w 14"/>
                <a:gd name="T3" fmla="*/ 0 h 37"/>
                <a:gd name="T4" fmla="*/ 14 w 14"/>
                <a:gd name="T5" fmla="*/ 0 h 37"/>
                <a:gd name="T6" fmla="*/ 14 w 14"/>
                <a:gd name="T7" fmla="*/ 11 h 37"/>
                <a:gd name="T8" fmla="*/ 14 w 14"/>
                <a:gd name="T9" fmla="*/ 14 h 37"/>
                <a:gd name="T10" fmla="*/ 13 w 14"/>
                <a:gd name="T11" fmla="*/ 25 h 37"/>
                <a:gd name="T12" fmla="*/ 7 w 14"/>
                <a:gd name="T13" fmla="*/ 31 h 37"/>
                <a:gd name="T14" fmla="*/ 0 w 14"/>
                <a:gd name="T15" fmla="*/ 37 h 37"/>
                <a:gd name="T16" fmla="*/ 0 w 14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7">
                  <a:moveTo>
                    <a:pt x="8" y="3"/>
                  </a:moveTo>
                  <a:lnTo>
                    <a:pt x="10" y="0"/>
                  </a:lnTo>
                  <a:lnTo>
                    <a:pt x="14" y="0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3" y="25"/>
                  </a:lnTo>
                  <a:lnTo>
                    <a:pt x="7" y="31"/>
                  </a:lnTo>
                  <a:lnTo>
                    <a:pt x="0" y="37"/>
                  </a:lnTo>
                  <a:lnTo>
                    <a:pt x="0" y="3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49" name="Freeform 319"/>
            <p:cNvSpPr>
              <a:spLocks/>
            </p:cNvSpPr>
            <p:nvPr/>
          </p:nvSpPr>
          <p:spPr bwMode="auto">
            <a:xfrm>
              <a:off x="3895" y="1162"/>
              <a:ext cx="6" cy="0"/>
            </a:xfrm>
            <a:custGeom>
              <a:avLst/>
              <a:gdLst>
                <a:gd name="T0" fmla="*/ 6 w 6"/>
                <a:gd name="T1" fmla="*/ 0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0" name="Freeform 320"/>
            <p:cNvSpPr>
              <a:spLocks/>
            </p:cNvSpPr>
            <p:nvPr/>
          </p:nvSpPr>
          <p:spPr bwMode="auto">
            <a:xfrm>
              <a:off x="3863" y="1146"/>
              <a:ext cx="17" cy="19"/>
            </a:xfrm>
            <a:custGeom>
              <a:avLst/>
              <a:gdLst>
                <a:gd name="T0" fmla="*/ 10 w 17"/>
                <a:gd name="T1" fmla="*/ 19 h 19"/>
                <a:gd name="T2" fmla="*/ 2 w 17"/>
                <a:gd name="T3" fmla="*/ 15 h 19"/>
                <a:gd name="T4" fmla="*/ 0 w 17"/>
                <a:gd name="T5" fmla="*/ 8 h 19"/>
                <a:gd name="T6" fmla="*/ 0 w 17"/>
                <a:gd name="T7" fmla="*/ 4 h 19"/>
                <a:gd name="T8" fmla="*/ 0 w 17"/>
                <a:gd name="T9" fmla="*/ 1 h 19"/>
                <a:gd name="T10" fmla="*/ 3 w 17"/>
                <a:gd name="T11" fmla="*/ 1 h 19"/>
                <a:gd name="T12" fmla="*/ 7 w 17"/>
                <a:gd name="T13" fmla="*/ 0 h 19"/>
                <a:gd name="T14" fmla="*/ 12 w 17"/>
                <a:gd name="T15" fmla="*/ 0 h 19"/>
                <a:gd name="T16" fmla="*/ 17 w 17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">
                  <a:moveTo>
                    <a:pt x="10" y="19"/>
                  </a:moveTo>
                  <a:lnTo>
                    <a:pt x="2" y="15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1"/>
                  </a:lnTo>
                  <a:lnTo>
                    <a:pt x="3" y="1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1" name="Line 321"/>
            <p:cNvSpPr>
              <a:spLocks noChangeShapeType="1"/>
            </p:cNvSpPr>
            <p:nvPr/>
          </p:nvSpPr>
          <p:spPr bwMode="auto">
            <a:xfrm flipH="1" flipV="1">
              <a:off x="3923" y="1159"/>
              <a:ext cx="1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2" name="Line 322"/>
            <p:cNvSpPr>
              <a:spLocks noChangeShapeType="1"/>
            </p:cNvSpPr>
            <p:nvPr/>
          </p:nvSpPr>
          <p:spPr bwMode="auto">
            <a:xfrm>
              <a:off x="3924" y="1163"/>
              <a:ext cx="0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3" name="Line 323"/>
            <p:cNvSpPr>
              <a:spLocks noChangeShapeType="1"/>
            </p:cNvSpPr>
            <p:nvPr/>
          </p:nvSpPr>
          <p:spPr bwMode="auto">
            <a:xfrm flipH="1" flipV="1">
              <a:off x="3873" y="1165"/>
              <a:ext cx="4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4" name="Freeform 324"/>
            <p:cNvSpPr>
              <a:spLocks/>
            </p:cNvSpPr>
            <p:nvPr/>
          </p:nvSpPr>
          <p:spPr bwMode="auto">
            <a:xfrm>
              <a:off x="3924" y="1091"/>
              <a:ext cx="50" cy="82"/>
            </a:xfrm>
            <a:custGeom>
              <a:avLst/>
              <a:gdLst>
                <a:gd name="T0" fmla="*/ 3 w 50"/>
                <a:gd name="T1" fmla="*/ 48 h 82"/>
                <a:gd name="T2" fmla="*/ 14 w 50"/>
                <a:gd name="T3" fmla="*/ 49 h 82"/>
                <a:gd name="T4" fmla="*/ 18 w 50"/>
                <a:gd name="T5" fmla="*/ 55 h 82"/>
                <a:gd name="T6" fmla="*/ 20 w 50"/>
                <a:gd name="T7" fmla="*/ 56 h 82"/>
                <a:gd name="T8" fmla="*/ 21 w 50"/>
                <a:gd name="T9" fmla="*/ 50 h 82"/>
                <a:gd name="T10" fmla="*/ 18 w 50"/>
                <a:gd name="T11" fmla="*/ 46 h 82"/>
                <a:gd name="T12" fmla="*/ 17 w 50"/>
                <a:gd name="T13" fmla="*/ 42 h 82"/>
                <a:gd name="T14" fmla="*/ 17 w 50"/>
                <a:gd name="T15" fmla="*/ 41 h 82"/>
                <a:gd name="T16" fmla="*/ 6 w 50"/>
                <a:gd name="T17" fmla="*/ 38 h 82"/>
                <a:gd name="T18" fmla="*/ 3 w 50"/>
                <a:gd name="T19" fmla="*/ 37 h 82"/>
                <a:gd name="T20" fmla="*/ 0 w 50"/>
                <a:gd name="T21" fmla="*/ 31 h 82"/>
                <a:gd name="T22" fmla="*/ 0 w 50"/>
                <a:gd name="T23" fmla="*/ 29 h 82"/>
                <a:gd name="T24" fmla="*/ 0 w 50"/>
                <a:gd name="T25" fmla="*/ 26 h 82"/>
                <a:gd name="T26" fmla="*/ 10 w 50"/>
                <a:gd name="T27" fmla="*/ 14 h 82"/>
                <a:gd name="T28" fmla="*/ 13 w 50"/>
                <a:gd name="T29" fmla="*/ 15 h 82"/>
                <a:gd name="T30" fmla="*/ 15 w 50"/>
                <a:gd name="T31" fmla="*/ 15 h 82"/>
                <a:gd name="T32" fmla="*/ 22 w 50"/>
                <a:gd name="T33" fmla="*/ 25 h 82"/>
                <a:gd name="T34" fmla="*/ 24 w 50"/>
                <a:gd name="T35" fmla="*/ 22 h 82"/>
                <a:gd name="T36" fmla="*/ 20 w 50"/>
                <a:gd name="T37" fmla="*/ 11 h 82"/>
                <a:gd name="T38" fmla="*/ 14 w 50"/>
                <a:gd name="T39" fmla="*/ 7 h 82"/>
                <a:gd name="T40" fmla="*/ 14 w 50"/>
                <a:gd name="T41" fmla="*/ 1 h 82"/>
                <a:gd name="T42" fmla="*/ 14 w 50"/>
                <a:gd name="T43" fmla="*/ 0 h 82"/>
                <a:gd name="T44" fmla="*/ 15 w 50"/>
                <a:gd name="T45" fmla="*/ 0 h 82"/>
                <a:gd name="T46" fmla="*/ 21 w 50"/>
                <a:gd name="T47" fmla="*/ 7 h 82"/>
                <a:gd name="T48" fmla="*/ 25 w 50"/>
                <a:gd name="T49" fmla="*/ 11 h 82"/>
                <a:gd name="T50" fmla="*/ 29 w 50"/>
                <a:gd name="T51" fmla="*/ 14 h 82"/>
                <a:gd name="T52" fmla="*/ 32 w 50"/>
                <a:gd name="T53" fmla="*/ 16 h 82"/>
                <a:gd name="T54" fmla="*/ 35 w 50"/>
                <a:gd name="T55" fmla="*/ 15 h 82"/>
                <a:gd name="T56" fmla="*/ 37 w 50"/>
                <a:gd name="T57" fmla="*/ 16 h 82"/>
                <a:gd name="T58" fmla="*/ 37 w 50"/>
                <a:gd name="T59" fmla="*/ 22 h 82"/>
                <a:gd name="T60" fmla="*/ 37 w 50"/>
                <a:gd name="T61" fmla="*/ 25 h 82"/>
                <a:gd name="T62" fmla="*/ 40 w 50"/>
                <a:gd name="T63" fmla="*/ 25 h 82"/>
                <a:gd name="T64" fmla="*/ 43 w 50"/>
                <a:gd name="T65" fmla="*/ 23 h 82"/>
                <a:gd name="T66" fmla="*/ 44 w 50"/>
                <a:gd name="T67" fmla="*/ 20 h 82"/>
                <a:gd name="T68" fmla="*/ 47 w 50"/>
                <a:gd name="T69" fmla="*/ 23 h 82"/>
                <a:gd name="T70" fmla="*/ 44 w 50"/>
                <a:gd name="T71" fmla="*/ 30 h 82"/>
                <a:gd name="T72" fmla="*/ 44 w 50"/>
                <a:gd name="T73" fmla="*/ 33 h 82"/>
                <a:gd name="T74" fmla="*/ 47 w 50"/>
                <a:gd name="T75" fmla="*/ 45 h 82"/>
                <a:gd name="T76" fmla="*/ 48 w 50"/>
                <a:gd name="T77" fmla="*/ 49 h 82"/>
                <a:gd name="T78" fmla="*/ 50 w 50"/>
                <a:gd name="T79" fmla="*/ 65 h 82"/>
                <a:gd name="T80" fmla="*/ 48 w 50"/>
                <a:gd name="T81" fmla="*/ 70 h 82"/>
                <a:gd name="T82" fmla="*/ 45 w 50"/>
                <a:gd name="T83" fmla="*/ 74 h 82"/>
                <a:gd name="T84" fmla="*/ 43 w 50"/>
                <a:gd name="T85" fmla="*/ 80 h 82"/>
                <a:gd name="T86" fmla="*/ 40 w 50"/>
                <a:gd name="T8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82">
                  <a:moveTo>
                    <a:pt x="3" y="48"/>
                  </a:moveTo>
                  <a:lnTo>
                    <a:pt x="14" y="49"/>
                  </a:lnTo>
                  <a:lnTo>
                    <a:pt x="18" y="55"/>
                  </a:lnTo>
                  <a:lnTo>
                    <a:pt x="20" y="56"/>
                  </a:lnTo>
                  <a:lnTo>
                    <a:pt x="21" y="50"/>
                  </a:lnTo>
                  <a:lnTo>
                    <a:pt x="18" y="46"/>
                  </a:lnTo>
                  <a:lnTo>
                    <a:pt x="17" y="42"/>
                  </a:lnTo>
                  <a:lnTo>
                    <a:pt x="17" y="41"/>
                  </a:lnTo>
                  <a:lnTo>
                    <a:pt x="6" y="38"/>
                  </a:lnTo>
                  <a:lnTo>
                    <a:pt x="3" y="37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0" y="14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22" y="25"/>
                  </a:lnTo>
                  <a:lnTo>
                    <a:pt x="24" y="22"/>
                  </a:lnTo>
                  <a:lnTo>
                    <a:pt x="20" y="11"/>
                  </a:lnTo>
                  <a:lnTo>
                    <a:pt x="14" y="7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21" y="7"/>
                  </a:lnTo>
                  <a:lnTo>
                    <a:pt x="25" y="11"/>
                  </a:lnTo>
                  <a:lnTo>
                    <a:pt x="29" y="14"/>
                  </a:lnTo>
                  <a:lnTo>
                    <a:pt x="32" y="16"/>
                  </a:lnTo>
                  <a:lnTo>
                    <a:pt x="35" y="15"/>
                  </a:lnTo>
                  <a:lnTo>
                    <a:pt x="37" y="16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40" y="25"/>
                  </a:lnTo>
                  <a:lnTo>
                    <a:pt x="43" y="23"/>
                  </a:lnTo>
                  <a:lnTo>
                    <a:pt x="44" y="20"/>
                  </a:lnTo>
                  <a:lnTo>
                    <a:pt x="47" y="23"/>
                  </a:lnTo>
                  <a:lnTo>
                    <a:pt x="44" y="30"/>
                  </a:lnTo>
                  <a:lnTo>
                    <a:pt x="44" y="33"/>
                  </a:lnTo>
                  <a:lnTo>
                    <a:pt x="47" y="45"/>
                  </a:lnTo>
                  <a:lnTo>
                    <a:pt x="48" y="49"/>
                  </a:lnTo>
                  <a:lnTo>
                    <a:pt x="50" y="65"/>
                  </a:lnTo>
                  <a:lnTo>
                    <a:pt x="48" y="70"/>
                  </a:lnTo>
                  <a:lnTo>
                    <a:pt x="45" y="74"/>
                  </a:lnTo>
                  <a:lnTo>
                    <a:pt x="43" y="80"/>
                  </a:lnTo>
                  <a:lnTo>
                    <a:pt x="40" y="8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5" name="Freeform 325"/>
            <p:cNvSpPr>
              <a:spLocks/>
            </p:cNvSpPr>
            <p:nvPr/>
          </p:nvSpPr>
          <p:spPr bwMode="auto">
            <a:xfrm>
              <a:off x="3773" y="1136"/>
              <a:ext cx="57" cy="37"/>
            </a:xfrm>
            <a:custGeom>
              <a:avLst/>
              <a:gdLst>
                <a:gd name="T0" fmla="*/ 0 w 57"/>
                <a:gd name="T1" fmla="*/ 37 h 37"/>
                <a:gd name="T2" fmla="*/ 10 w 57"/>
                <a:gd name="T3" fmla="*/ 33 h 37"/>
                <a:gd name="T4" fmla="*/ 11 w 57"/>
                <a:gd name="T5" fmla="*/ 27 h 37"/>
                <a:gd name="T6" fmla="*/ 12 w 57"/>
                <a:gd name="T7" fmla="*/ 25 h 37"/>
                <a:gd name="T8" fmla="*/ 25 w 57"/>
                <a:gd name="T9" fmla="*/ 25 h 37"/>
                <a:gd name="T10" fmla="*/ 27 w 57"/>
                <a:gd name="T11" fmla="*/ 22 h 37"/>
                <a:gd name="T12" fmla="*/ 38 w 57"/>
                <a:gd name="T13" fmla="*/ 15 h 37"/>
                <a:gd name="T14" fmla="*/ 45 w 57"/>
                <a:gd name="T15" fmla="*/ 15 h 37"/>
                <a:gd name="T16" fmla="*/ 55 w 57"/>
                <a:gd name="T17" fmla="*/ 0 h 37"/>
                <a:gd name="T18" fmla="*/ 57 w 57"/>
                <a:gd name="T19" fmla="*/ 8 h 37"/>
                <a:gd name="T20" fmla="*/ 51 w 57"/>
                <a:gd name="T21" fmla="*/ 20 h 37"/>
                <a:gd name="T22" fmla="*/ 49 w 57"/>
                <a:gd name="T23" fmla="*/ 20 h 37"/>
                <a:gd name="T24" fmla="*/ 33 w 57"/>
                <a:gd name="T2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37">
                  <a:moveTo>
                    <a:pt x="0" y="37"/>
                  </a:moveTo>
                  <a:lnTo>
                    <a:pt x="10" y="33"/>
                  </a:lnTo>
                  <a:lnTo>
                    <a:pt x="11" y="27"/>
                  </a:lnTo>
                  <a:lnTo>
                    <a:pt x="12" y="25"/>
                  </a:lnTo>
                  <a:lnTo>
                    <a:pt x="25" y="25"/>
                  </a:lnTo>
                  <a:lnTo>
                    <a:pt x="27" y="22"/>
                  </a:lnTo>
                  <a:lnTo>
                    <a:pt x="38" y="15"/>
                  </a:lnTo>
                  <a:lnTo>
                    <a:pt x="45" y="15"/>
                  </a:lnTo>
                  <a:lnTo>
                    <a:pt x="55" y="0"/>
                  </a:lnTo>
                  <a:lnTo>
                    <a:pt x="57" y="8"/>
                  </a:lnTo>
                  <a:lnTo>
                    <a:pt x="51" y="20"/>
                  </a:lnTo>
                  <a:lnTo>
                    <a:pt x="49" y="20"/>
                  </a:lnTo>
                  <a:lnTo>
                    <a:pt x="33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6" name="Freeform 326"/>
            <p:cNvSpPr>
              <a:spLocks/>
            </p:cNvSpPr>
            <p:nvPr/>
          </p:nvSpPr>
          <p:spPr bwMode="auto">
            <a:xfrm>
              <a:off x="3874" y="1169"/>
              <a:ext cx="3" cy="5"/>
            </a:xfrm>
            <a:custGeom>
              <a:avLst/>
              <a:gdLst>
                <a:gd name="T0" fmla="*/ 0 w 3"/>
                <a:gd name="T1" fmla="*/ 5 h 5"/>
                <a:gd name="T2" fmla="*/ 1 w 3"/>
                <a:gd name="T3" fmla="*/ 4 h 5"/>
                <a:gd name="T4" fmla="*/ 3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lnTo>
                    <a:pt x="1" y="4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7" name="Freeform 327"/>
            <p:cNvSpPr>
              <a:spLocks/>
            </p:cNvSpPr>
            <p:nvPr/>
          </p:nvSpPr>
          <p:spPr bwMode="auto">
            <a:xfrm>
              <a:off x="3870" y="1173"/>
              <a:ext cx="4" cy="3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4" y="3"/>
                  </a:lnTo>
                  <a:lnTo>
                    <a:pt x="4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8" name="Freeform 328"/>
            <p:cNvSpPr>
              <a:spLocks/>
            </p:cNvSpPr>
            <p:nvPr/>
          </p:nvSpPr>
          <p:spPr bwMode="auto">
            <a:xfrm>
              <a:off x="3758" y="1117"/>
              <a:ext cx="48" cy="59"/>
            </a:xfrm>
            <a:custGeom>
              <a:avLst/>
              <a:gdLst>
                <a:gd name="T0" fmla="*/ 48 w 48"/>
                <a:gd name="T1" fmla="*/ 12 h 59"/>
                <a:gd name="T2" fmla="*/ 45 w 48"/>
                <a:gd name="T3" fmla="*/ 11 h 59"/>
                <a:gd name="T4" fmla="*/ 34 w 48"/>
                <a:gd name="T5" fmla="*/ 14 h 59"/>
                <a:gd name="T6" fmla="*/ 27 w 48"/>
                <a:gd name="T7" fmla="*/ 16 h 59"/>
                <a:gd name="T8" fmla="*/ 30 w 48"/>
                <a:gd name="T9" fmla="*/ 1 h 59"/>
                <a:gd name="T10" fmla="*/ 26 w 48"/>
                <a:gd name="T11" fmla="*/ 0 h 59"/>
                <a:gd name="T12" fmla="*/ 21 w 48"/>
                <a:gd name="T13" fmla="*/ 14 h 59"/>
                <a:gd name="T14" fmla="*/ 17 w 48"/>
                <a:gd name="T15" fmla="*/ 7 h 59"/>
                <a:gd name="T16" fmla="*/ 6 w 48"/>
                <a:gd name="T17" fmla="*/ 16 h 59"/>
                <a:gd name="T18" fmla="*/ 15 w 48"/>
                <a:gd name="T19" fmla="*/ 26 h 59"/>
                <a:gd name="T20" fmla="*/ 0 w 48"/>
                <a:gd name="T21" fmla="*/ 35 h 59"/>
                <a:gd name="T22" fmla="*/ 8 w 48"/>
                <a:gd name="T23" fmla="*/ 59 h 59"/>
                <a:gd name="T24" fmla="*/ 15 w 48"/>
                <a:gd name="T25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59">
                  <a:moveTo>
                    <a:pt x="48" y="12"/>
                  </a:moveTo>
                  <a:lnTo>
                    <a:pt x="45" y="11"/>
                  </a:lnTo>
                  <a:lnTo>
                    <a:pt x="34" y="14"/>
                  </a:lnTo>
                  <a:lnTo>
                    <a:pt x="27" y="16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1" y="14"/>
                  </a:lnTo>
                  <a:lnTo>
                    <a:pt x="17" y="7"/>
                  </a:lnTo>
                  <a:lnTo>
                    <a:pt x="6" y="16"/>
                  </a:lnTo>
                  <a:lnTo>
                    <a:pt x="15" y="26"/>
                  </a:lnTo>
                  <a:lnTo>
                    <a:pt x="0" y="35"/>
                  </a:lnTo>
                  <a:lnTo>
                    <a:pt x="8" y="59"/>
                  </a:lnTo>
                  <a:lnTo>
                    <a:pt x="15" y="5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59" name="Freeform 329"/>
            <p:cNvSpPr>
              <a:spLocks/>
            </p:cNvSpPr>
            <p:nvPr/>
          </p:nvSpPr>
          <p:spPr bwMode="auto">
            <a:xfrm>
              <a:off x="3826" y="1158"/>
              <a:ext cx="29" cy="19"/>
            </a:xfrm>
            <a:custGeom>
              <a:avLst/>
              <a:gdLst>
                <a:gd name="T0" fmla="*/ 0 w 29"/>
                <a:gd name="T1" fmla="*/ 19 h 19"/>
                <a:gd name="T2" fmla="*/ 11 w 29"/>
                <a:gd name="T3" fmla="*/ 11 h 19"/>
                <a:gd name="T4" fmla="*/ 29 w 29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9">
                  <a:moveTo>
                    <a:pt x="0" y="19"/>
                  </a:moveTo>
                  <a:lnTo>
                    <a:pt x="11" y="11"/>
                  </a:lnTo>
                  <a:lnTo>
                    <a:pt x="2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0" name="Freeform 330"/>
            <p:cNvSpPr>
              <a:spLocks/>
            </p:cNvSpPr>
            <p:nvPr/>
          </p:nvSpPr>
          <p:spPr bwMode="auto">
            <a:xfrm>
              <a:off x="3796" y="1163"/>
              <a:ext cx="30" cy="21"/>
            </a:xfrm>
            <a:custGeom>
              <a:avLst/>
              <a:gdLst>
                <a:gd name="T0" fmla="*/ 10 w 30"/>
                <a:gd name="T1" fmla="*/ 0 h 21"/>
                <a:gd name="T2" fmla="*/ 0 w 30"/>
                <a:gd name="T3" fmla="*/ 4 h 21"/>
                <a:gd name="T4" fmla="*/ 9 w 30"/>
                <a:gd name="T5" fmla="*/ 18 h 21"/>
                <a:gd name="T6" fmla="*/ 18 w 30"/>
                <a:gd name="T7" fmla="*/ 19 h 21"/>
                <a:gd name="T8" fmla="*/ 24 w 30"/>
                <a:gd name="T9" fmla="*/ 21 h 21"/>
                <a:gd name="T10" fmla="*/ 30 w 30"/>
                <a:gd name="T11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10" y="0"/>
                  </a:moveTo>
                  <a:lnTo>
                    <a:pt x="0" y="4"/>
                  </a:lnTo>
                  <a:lnTo>
                    <a:pt x="9" y="18"/>
                  </a:lnTo>
                  <a:lnTo>
                    <a:pt x="18" y="19"/>
                  </a:lnTo>
                  <a:lnTo>
                    <a:pt x="24" y="21"/>
                  </a:lnTo>
                  <a:lnTo>
                    <a:pt x="30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1" name="Freeform 331"/>
            <p:cNvSpPr>
              <a:spLocks/>
            </p:cNvSpPr>
            <p:nvPr/>
          </p:nvSpPr>
          <p:spPr bwMode="auto">
            <a:xfrm>
              <a:off x="3945" y="1173"/>
              <a:ext cx="20" cy="13"/>
            </a:xfrm>
            <a:custGeom>
              <a:avLst/>
              <a:gdLst>
                <a:gd name="T0" fmla="*/ 19 w 20"/>
                <a:gd name="T1" fmla="*/ 0 h 13"/>
                <a:gd name="T2" fmla="*/ 20 w 20"/>
                <a:gd name="T3" fmla="*/ 11 h 13"/>
                <a:gd name="T4" fmla="*/ 15 w 20"/>
                <a:gd name="T5" fmla="*/ 13 h 13"/>
                <a:gd name="T6" fmla="*/ 14 w 20"/>
                <a:gd name="T7" fmla="*/ 13 h 13"/>
                <a:gd name="T8" fmla="*/ 0 w 20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19" y="0"/>
                  </a:moveTo>
                  <a:lnTo>
                    <a:pt x="20" y="11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2" name="Freeform 332"/>
            <p:cNvSpPr>
              <a:spLocks/>
            </p:cNvSpPr>
            <p:nvPr/>
          </p:nvSpPr>
          <p:spPr bwMode="auto">
            <a:xfrm>
              <a:off x="3897" y="1156"/>
              <a:ext cx="27" cy="33"/>
            </a:xfrm>
            <a:custGeom>
              <a:avLst/>
              <a:gdLst>
                <a:gd name="T0" fmla="*/ 0 w 27"/>
                <a:gd name="T1" fmla="*/ 33 h 33"/>
                <a:gd name="T2" fmla="*/ 3 w 27"/>
                <a:gd name="T3" fmla="*/ 29 h 33"/>
                <a:gd name="T4" fmla="*/ 2 w 27"/>
                <a:gd name="T5" fmla="*/ 15 h 33"/>
                <a:gd name="T6" fmla="*/ 21 w 27"/>
                <a:gd name="T7" fmla="*/ 0 h 33"/>
                <a:gd name="T8" fmla="*/ 23 w 27"/>
                <a:gd name="T9" fmla="*/ 5 h 33"/>
                <a:gd name="T10" fmla="*/ 27 w 27"/>
                <a:gd name="T11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3">
                  <a:moveTo>
                    <a:pt x="0" y="33"/>
                  </a:moveTo>
                  <a:lnTo>
                    <a:pt x="3" y="29"/>
                  </a:lnTo>
                  <a:lnTo>
                    <a:pt x="2" y="15"/>
                  </a:lnTo>
                  <a:lnTo>
                    <a:pt x="21" y="0"/>
                  </a:lnTo>
                  <a:lnTo>
                    <a:pt x="23" y="5"/>
                  </a:lnTo>
                  <a:lnTo>
                    <a:pt x="27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3" name="Freeform 333"/>
            <p:cNvSpPr>
              <a:spLocks/>
            </p:cNvSpPr>
            <p:nvPr/>
          </p:nvSpPr>
          <p:spPr bwMode="auto">
            <a:xfrm>
              <a:off x="3889" y="1162"/>
              <a:ext cx="6" cy="30"/>
            </a:xfrm>
            <a:custGeom>
              <a:avLst/>
              <a:gdLst>
                <a:gd name="T0" fmla="*/ 6 w 6"/>
                <a:gd name="T1" fmla="*/ 0 h 30"/>
                <a:gd name="T2" fmla="*/ 3 w 6"/>
                <a:gd name="T3" fmla="*/ 8 h 30"/>
                <a:gd name="T4" fmla="*/ 6 w 6"/>
                <a:gd name="T5" fmla="*/ 22 h 30"/>
                <a:gd name="T6" fmla="*/ 0 w 6"/>
                <a:gd name="T7" fmla="*/ 30 h 30"/>
                <a:gd name="T8" fmla="*/ 1 w 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0">
                  <a:moveTo>
                    <a:pt x="6" y="0"/>
                  </a:moveTo>
                  <a:lnTo>
                    <a:pt x="3" y="8"/>
                  </a:lnTo>
                  <a:lnTo>
                    <a:pt x="6" y="22"/>
                  </a:lnTo>
                  <a:lnTo>
                    <a:pt x="0" y="30"/>
                  </a:lnTo>
                  <a:lnTo>
                    <a:pt x="1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4" name="Freeform 334"/>
            <p:cNvSpPr>
              <a:spLocks/>
            </p:cNvSpPr>
            <p:nvPr/>
          </p:nvSpPr>
          <p:spPr bwMode="auto">
            <a:xfrm>
              <a:off x="3810" y="1189"/>
              <a:ext cx="5" cy="3"/>
            </a:xfrm>
            <a:custGeom>
              <a:avLst/>
              <a:gdLst>
                <a:gd name="T0" fmla="*/ 5 w 5"/>
                <a:gd name="T1" fmla="*/ 3 h 3"/>
                <a:gd name="T2" fmla="*/ 1 w 5"/>
                <a:gd name="T3" fmla="*/ 0 h 3"/>
                <a:gd name="T4" fmla="*/ 0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5" name="Freeform 335"/>
            <p:cNvSpPr>
              <a:spLocks/>
            </p:cNvSpPr>
            <p:nvPr/>
          </p:nvSpPr>
          <p:spPr bwMode="auto">
            <a:xfrm>
              <a:off x="3927" y="1184"/>
              <a:ext cx="18" cy="11"/>
            </a:xfrm>
            <a:custGeom>
              <a:avLst/>
              <a:gdLst>
                <a:gd name="T0" fmla="*/ 18 w 18"/>
                <a:gd name="T1" fmla="*/ 0 h 11"/>
                <a:gd name="T2" fmla="*/ 2 w 18"/>
                <a:gd name="T3" fmla="*/ 9 h 11"/>
                <a:gd name="T4" fmla="*/ 0 w 18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1">
                  <a:moveTo>
                    <a:pt x="18" y="0"/>
                  </a:moveTo>
                  <a:lnTo>
                    <a:pt x="2" y="9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6" name="Freeform 336"/>
            <p:cNvSpPr>
              <a:spLocks/>
            </p:cNvSpPr>
            <p:nvPr/>
          </p:nvSpPr>
          <p:spPr bwMode="auto">
            <a:xfrm>
              <a:off x="3890" y="1189"/>
              <a:ext cx="7" cy="6"/>
            </a:xfrm>
            <a:custGeom>
              <a:avLst/>
              <a:gdLst>
                <a:gd name="T0" fmla="*/ 0 w 7"/>
                <a:gd name="T1" fmla="*/ 3 h 6"/>
                <a:gd name="T2" fmla="*/ 3 w 7"/>
                <a:gd name="T3" fmla="*/ 6 h 6"/>
                <a:gd name="T4" fmla="*/ 7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3"/>
                  </a:moveTo>
                  <a:lnTo>
                    <a:pt x="3" y="6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7" name="Freeform 337"/>
            <p:cNvSpPr>
              <a:spLocks/>
            </p:cNvSpPr>
            <p:nvPr/>
          </p:nvSpPr>
          <p:spPr bwMode="auto">
            <a:xfrm>
              <a:off x="3779" y="1181"/>
              <a:ext cx="31" cy="18"/>
            </a:xfrm>
            <a:custGeom>
              <a:avLst/>
              <a:gdLst>
                <a:gd name="T0" fmla="*/ 31 w 31"/>
                <a:gd name="T1" fmla="*/ 8 h 18"/>
                <a:gd name="T2" fmla="*/ 30 w 31"/>
                <a:gd name="T3" fmla="*/ 8 h 18"/>
                <a:gd name="T4" fmla="*/ 27 w 31"/>
                <a:gd name="T5" fmla="*/ 5 h 18"/>
                <a:gd name="T6" fmla="*/ 19 w 31"/>
                <a:gd name="T7" fmla="*/ 8 h 18"/>
                <a:gd name="T8" fmla="*/ 9 w 31"/>
                <a:gd name="T9" fmla="*/ 0 h 18"/>
                <a:gd name="T10" fmla="*/ 0 w 31"/>
                <a:gd name="T11" fmla="*/ 10 h 18"/>
                <a:gd name="T12" fmla="*/ 6 w 31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8">
                  <a:moveTo>
                    <a:pt x="31" y="8"/>
                  </a:moveTo>
                  <a:lnTo>
                    <a:pt x="30" y="8"/>
                  </a:lnTo>
                  <a:lnTo>
                    <a:pt x="27" y="5"/>
                  </a:lnTo>
                  <a:lnTo>
                    <a:pt x="19" y="8"/>
                  </a:lnTo>
                  <a:lnTo>
                    <a:pt x="9" y="0"/>
                  </a:lnTo>
                  <a:lnTo>
                    <a:pt x="0" y="10"/>
                  </a:lnTo>
                  <a:lnTo>
                    <a:pt x="6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8" name="Freeform 338"/>
            <p:cNvSpPr>
              <a:spLocks/>
            </p:cNvSpPr>
            <p:nvPr/>
          </p:nvSpPr>
          <p:spPr bwMode="auto">
            <a:xfrm>
              <a:off x="3811" y="1192"/>
              <a:ext cx="7" cy="7"/>
            </a:xfrm>
            <a:custGeom>
              <a:avLst/>
              <a:gdLst>
                <a:gd name="T0" fmla="*/ 0 w 7"/>
                <a:gd name="T1" fmla="*/ 7 h 7"/>
                <a:gd name="T2" fmla="*/ 7 w 7"/>
                <a:gd name="T3" fmla="*/ 3 h 7"/>
                <a:gd name="T4" fmla="*/ 4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lnTo>
                    <a:pt x="7" y="3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69" name="Freeform 339"/>
            <p:cNvSpPr>
              <a:spLocks/>
            </p:cNvSpPr>
            <p:nvPr/>
          </p:nvSpPr>
          <p:spPr bwMode="auto">
            <a:xfrm>
              <a:off x="3839" y="1170"/>
              <a:ext cx="31" cy="29"/>
            </a:xfrm>
            <a:custGeom>
              <a:avLst/>
              <a:gdLst>
                <a:gd name="T0" fmla="*/ 12 w 31"/>
                <a:gd name="T1" fmla="*/ 29 h 29"/>
                <a:gd name="T2" fmla="*/ 0 w 31"/>
                <a:gd name="T3" fmla="*/ 23 h 29"/>
                <a:gd name="T4" fmla="*/ 1 w 31"/>
                <a:gd name="T5" fmla="*/ 16 h 29"/>
                <a:gd name="T6" fmla="*/ 9 w 31"/>
                <a:gd name="T7" fmla="*/ 11 h 29"/>
                <a:gd name="T8" fmla="*/ 23 w 31"/>
                <a:gd name="T9" fmla="*/ 0 h 29"/>
                <a:gd name="T10" fmla="*/ 31 w 31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9">
                  <a:moveTo>
                    <a:pt x="12" y="29"/>
                  </a:moveTo>
                  <a:lnTo>
                    <a:pt x="0" y="23"/>
                  </a:lnTo>
                  <a:lnTo>
                    <a:pt x="1" y="16"/>
                  </a:lnTo>
                  <a:lnTo>
                    <a:pt x="9" y="11"/>
                  </a:lnTo>
                  <a:lnTo>
                    <a:pt x="23" y="0"/>
                  </a:lnTo>
                  <a:lnTo>
                    <a:pt x="31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0" name="Line 340"/>
            <p:cNvSpPr>
              <a:spLocks noChangeShapeType="1"/>
            </p:cNvSpPr>
            <p:nvPr/>
          </p:nvSpPr>
          <p:spPr bwMode="auto">
            <a:xfrm flipH="1">
              <a:off x="3926" y="1195"/>
              <a:ext cx="1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1" name="Freeform 341"/>
            <p:cNvSpPr>
              <a:spLocks/>
            </p:cNvSpPr>
            <p:nvPr/>
          </p:nvSpPr>
          <p:spPr bwMode="auto">
            <a:xfrm>
              <a:off x="3935" y="1188"/>
              <a:ext cx="24" cy="11"/>
            </a:xfrm>
            <a:custGeom>
              <a:avLst/>
              <a:gdLst>
                <a:gd name="T0" fmla="*/ 22 w 24"/>
                <a:gd name="T1" fmla="*/ 11 h 11"/>
                <a:gd name="T2" fmla="*/ 24 w 24"/>
                <a:gd name="T3" fmla="*/ 7 h 11"/>
                <a:gd name="T4" fmla="*/ 15 w 24"/>
                <a:gd name="T5" fmla="*/ 0 h 11"/>
                <a:gd name="T6" fmla="*/ 4 w 24"/>
                <a:gd name="T7" fmla="*/ 4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2" y="11"/>
                  </a:moveTo>
                  <a:lnTo>
                    <a:pt x="24" y="7"/>
                  </a:lnTo>
                  <a:lnTo>
                    <a:pt x="15" y="0"/>
                  </a:lnTo>
                  <a:lnTo>
                    <a:pt x="4" y="4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2" name="Freeform 342"/>
            <p:cNvSpPr>
              <a:spLocks/>
            </p:cNvSpPr>
            <p:nvPr/>
          </p:nvSpPr>
          <p:spPr bwMode="auto">
            <a:xfrm>
              <a:off x="3961" y="1143"/>
              <a:ext cx="70" cy="56"/>
            </a:xfrm>
            <a:custGeom>
              <a:avLst/>
              <a:gdLst>
                <a:gd name="T0" fmla="*/ 2 w 70"/>
                <a:gd name="T1" fmla="*/ 56 h 56"/>
                <a:gd name="T2" fmla="*/ 0 w 70"/>
                <a:gd name="T3" fmla="*/ 54 h 56"/>
                <a:gd name="T4" fmla="*/ 0 w 70"/>
                <a:gd name="T5" fmla="*/ 49 h 56"/>
                <a:gd name="T6" fmla="*/ 8 w 70"/>
                <a:gd name="T7" fmla="*/ 43 h 56"/>
                <a:gd name="T8" fmla="*/ 13 w 70"/>
                <a:gd name="T9" fmla="*/ 48 h 56"/>
                <a:gd name="T10" fmla="*/ 13 w 70"/>
                <a:gd name="T11" fmla="*/ 49 h 56"/>
                <a:gd name="T12" fmla="*/ 14 w 70"/>
                <a:gd name="T13" fmla="*/ 48 h 56"/>
                <a:gd name="T14" fmla="*/ 18 w 70"/>
                <a:gd name="T15" fmla="*/ 41 h 56"/>
                <a:gd name="T16" fmla="*/ 17 w 70"/>
                <a:gd name="T17" fmla="*/ 41 h 56"/>
                <a:gd name="T18" fmla="*/ 15 w 70"/>
                <a:gd name="T19" fmla="*/ 39 h 56"/>
                <a:gd name="T20" fmla="*/ 14 w 70"/>
                <a:gd name="T21" fmla="*/ 39 h 56"/>
                <a:gd name="T22" fmla="*/ 10 w 70"/>
                <a:gd name="T23" fmla="*/ 37 h 56"/>
                <a:gd name="T24" fmla="*/ 10 w 70"/>
                <a:gd name="T25" fmla="*/ 30 h 56"/>
                <a:gd name="T26" fmla="*/ 13 w 70"/>
                <a:gd name="T27" fmla="*/ 24 h 56"/>
                <a:gd name="T28" fmla="*/ 14 w 70"/>
                <a:gd name="T29" fmla="*/ 20 h 56"/>
                <a:gd name="T30" fmla="*/ 28 w 70"/>
                <a:gd name="T31" fmla="*/ 9 h 56"/>
                <a:gd name="T32" fmla="*/ 36 w 70"/>
                <a:gd name="T33" fmla="*/ 8 h 56"/>
                <a:gd name="T34" fmla="*/ 40 w 70"/>
                <a:gd name="T35" fmla="*/ 9 h 56"/>
                <a:gd name="T36" fmla="*/ 43 w 70"/>
                <a:gd name="T37" fmla="*/ 7 h 56"/>
                <a:gd name="T38" fmla="*/ 48 w 70"/>
                <a:gd name="T39" fmla="*/ 0 h 56"/>
                <a:gd name="T40" fmla="*/ 49 w 70"/>
                <a:gd name="T41" fmla="*/ 1 h 56"/>
                <a:gd name="T42" fmla="*/ 56 w 70"/>
                <a:gd name="T43" fmla="*/ 5 h 56"/>
                <a:gd name="T44" fmla="*/ 60 w 70"/>
                <a:gd name="T45" fmla="*/ 13 h 56"/>
                <a:gd name="T46" fmla="*/ 64 w 70"/>
                <a:gd name="T47" fmla="*/ 19 h 56"/>
                <a:gd name="T48" fmla="*/ 70 w 70"/>
                <a:gd name="T4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56">
                  <a:moveTo>
                    <a:pt x="2" y="56"/>
                  </a:moveTo>
                  <a:lnTo>
                    <a:pt x="0" y="54"/>
                  </a:lnTo>
                  <a:lnTo>
                    <a:pt x="0" y="49"/>
                  </a:lnTo>
                  <a:lnTo>
                    <a:pt x="8" y="43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4" y="48"/>
                  </a:lnTo>
                  <a:lnTo>
                    <a:pt x="18" y="41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14" y="39"/>
                  </a:lnTo>
                  <a:lnTo>
                    <a:pt x="10" y="37"/>
                  </a:lnTo>
                  <a:lnTo>
                    <a:pt x="10" y="30"/>
                  </a:lnTo>
                  <a:lnTo>
                    <a:pt x="13" y="24"/>
                  </a:lnTo>
                  <a:lnTo>
                    <a:pt x="14" y="20"/>
                  </a:lnTo>
                  <a:lnTo>
                    <a:pt x="28" y="9"/>
                  </a:lnTo>
                  <a:lnTo>
                    <a:pt x="36" y="8"/>
                  </a:lnTo>
                  <a:lnTo>
                    <a:pt x="40" y="9"/>
                  </a:lnTo>
                  <a:lnTo>
                    <a:pt x="43" y="7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56" y="5"/>
                  </a:lnTo>
                  <a:lnTo>
                    <a:pt x="60" y="13"/>
                  </a:lnTo>
                  <a:lnTo>
                    <a:pt x="64" y="19"/>
                  </a:lnTo>
                  <a:lnTo>
                    <a:pt x="7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3" name="Freeform 343"/>
            <p:cNvSpPr>
              <a:spLocks/>
            </p:cNvSpPr>
            <p:nvPr/>
          </p:nvSpPr>
          <p:spPr bwMode="auto">
            <a:xfrm>
              <a:off x="4008" y="1195"/>
              <a:ext cx="15" cy="4"/>
            </a:xfrm>
            <a:custGeom>
              <a:avLst/>
              <a:gdLst>
                <a:gd name="T0" fmla="*/ 15 w 15"/>
                <a:gd name="T1" fmla="*/ 4 h 4"/>
                <a:gd name="T2" fmla="*/ 11 w 15"/>
                <a:gd name="T3" fmla="*/ 1 h 4"/>
                <a:gd name="T4" fmla="*/ 2 w 15"/>
                <a:gd name="T5" fmla="*/ 0 h 4"/>
                <a:gd name="T6" fmla="*/ 0 w 1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15" y="4"/>
                  </a:moveTo>
                  <a:lnTo>
                    <a:pt x="11" y="1"/>
                  </a:lnTo>
                  <a:lnTo>
                    <a:pt x="2" y="0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4" name="Freeform 344"/>
            <p:cNvSpPr>
              <a:spLocks/>
            </p:cNvSpPr>
            <p:nvPr/>
          </p:nvSpPr>
          <p:spPr bwMode="auto">
            <a:xfrm>
              <a:off x="4047" y="1191"/>
              <a:ext cx="10" cy="8"/>
            </a:xfrm>
            <a:custGeom>
              <a:avLst/>
              <a:gdLst>
                <a:gd name="T0" fmla="*/ 10 w 10"/>
                <a:gd name="T1" fmla="*/ 0 h 8"/>
                <a:gd name="T2" fmla="*/ 8 w 10"/>
                <a:gd name="T3" fmla="*/ 0 h 8"/>
                <a:gd name="T4" fmla="*/ 0 w 10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8" y="0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5" name="Freeform 345"/>
            <p:cNvSpPr>
              <a:spLocks/>
            </p:cNvSpPr>
            <p:nvPr/>
          </p:nvSpPr>
          <p:spPr bwMode="auto">
            <a:xfrm>
              <a:off x="4057" y="1185"/>
              <a:ext cx="11" cy="14"/>
            </a:xfrm>
            <a:custGeom>
              <a:avLst/>
              <a:gdLst>
                <a:gd name="T0" fmla="*/ 5 w 11"/>
                <a:gd name="T1" fmla="*/ 14 h 14"/>
                <a:gd name="T2" fmla="*/ 6 w 11"/>
                <a:gd name="T3" fmla="*/ 11 h 14"/>
                <a:gd name="T4" fmla="*/ 11 w 11"/>
                <a:gd name="T5" fmla="*/ 1 h 14"/>
                <a:gd name="T6" fmla="*/ 5 w 11"/>
                <a:gd name="T7" fmla="*/ 0 h 14"/>
                <a:gd name="T8" fmla="*/ 0 w 11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5" y="14"/>
                  </a:moveTo>
                  <a:lnTo>
                    <a:pt x="6" y="11"/>
                  </a:lnTo>
                  <a:lnTo>
                    <a:pt x="11" y="1"/>
                  </a:lnTo>
                  <a:lnTo>
                    <a:pt x="5" y="0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6" name="Line 346"/>
            <p:cNvSpPr>
              <a:spLocks noChangeShapeType="1"/>
            </p:cNvSpPr>
            <p:nvPr/>
          </p:nvSpPr>
          <p:spPr bwMode="auto">
            <a:xfrm flipH="1" flipV="1">
              <a:off x="3851" y="1199"/>
              <a:ext cx="1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7" name="Freeform 347"/>
            <p:cNvSpPr>
              <a:spLocks/>
            </p:cNvSpPr>
            <p:nvPr/>
          </p:nvSpPr>
          <p:spPr bwMode="auto">
            <a:xfrm>
              <a:off x="3869" y="1203"/>
              <a:ext cx="8" cy="3"/>
            </a:xfrm>
            <a:custGeom>
              <a:avLst/>
              <a:gdLst>
                <a:gd name="T0" fmla="*/ 8 w 8"/>
                <a:gd name="T1" fmla="*/ 1 h 3"/>
                <a:gd name="T2" fmla="*/ 2 w 8"/>
                <a:gd name="T3" fmla="*/ 0 h 3"/>
                <a:gd name="T4" fmla="*/ 1 w 8"/>
                <a:gd name="T5" fmla="*/ 0 h 3"/>
                <a:gd name="T6" fmla="*/ 0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8" name="Freeform 348"/>
            <p:cNvSpPr>
              <a:spLocks/>
            </p:cNvSpPr>
            <p:nvPr/>
          </p:nvSpPr>
          <p:spPr bwMode="auto">
            <a:xfrm>
              <a:off x="3785" y="1199"/>
              <a:ext cx="26" cy="8"/>
            </a:xfrm>
            <a:custGeom>
              <a:avLst/>
              <a:gdLst>
                <a:gd name="T0" fmla="*/ 0 w 26"/>
                <a:gd name="T1" fmla="*/ 0 h 8"/>
                <a:gd name="T2" fmla="*/ 6 w 26"/>
                <a:gd name="T3" fmla="*/ 8 h 8"/>
                <a:gd name="T4" fmla="*/ 10 w 26"/>
                <a:gd name="T5" fmla="*/ 8 h 8"/>
                <a:gd name="T6" fmla="*/ 14 w 26"/>
                <a:gd name="T7" fmla="*/ 7 h 8"/>
                <a:gd name="T8" fmla="*/ 21 w 26"/>
                <a:gd name="T9" fmla="*/ 5 h 8"/>
                <a:gd name="T10" fmla="*/ 26 w 26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6" y="8"/>
                  </a:lnTo>
                  <a:lnTo>
                    <a:pt x="10" y="8"/>
                  </a:lnTo>
                  <a:lnTo>
                    <a:pt x="14" y="7"/>
                  </a:lnTo>
                  <a:lnTo>
                    <a:pt x="21" y="5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79" name="Freeform 349"/>
            <p:cNvSpPr>
              <a:spLocks/>
            </p:cNvSpPr>
            <p:nvPr/>
          </p:nvSpPr>
          <p:spPr bwMode="auto">
            <a:xfrm>
              <a:off x="4059" y="1199"/>
              <a:ext cx="24" cy="11"/>
            </a:xfrm>
            <a:custGeom>
              <a:avLst/>
              <a:gdLst>
                <a:gd name="T0" fmla="*/ 24 w 24"/>
                <a:gd name="T1" fmla="*/ 11 h 11"/>
                <a:gd name="T2" fmla="*/ 21 w 24"/>
                <a:gd name="T3" fmla="*/ 8 h 11"/>
                <a:gd name="T4" fmla="*/ 10 w 24"/>
                <a:gd name="T5" fmla="*/ 4 h 11"/>
                <a:gd name="T6" fmla="*/ 0 w 24"/>
                <a:gd name="T7" fmla="*/ 7 h 11"/>
                <a:gd name="T8" fmla="*/ 3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11"/>
                  </a:moveTo>
                  <a:lnTo>
                    <a:pt x="21" y="8"/>
                  </a:lnTo>
                  <a:lnTo>
                    <a:pt x="10" y="4"/>
                  </a:lnTo>
                  <a:lnTo>
                    <a:pt x="0" y="7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0" name="Freeform 350"/>
            <p:cNvSpPr>
              <a:spLocks/>
            </p:cNvSpPr>
            <p:nvPr/>
          </p:nvSpPr>
          <p:spPr bwMode="auto">
            <a:xfrm>
              <a:off x="3837" y="1200"/>
              <a:ext cx="17" cy="11"/>
            </a:xfrm>
            <a:custGeom>
              <a:avLst/>
              <a:gdLst>
                <a:gd name="T0" fmla="*/ 8 w 17"/>
                <a:gd name="T1" fmla="*/ 11 h 11"/>
                <a:gd name="T2" fmla="*/ 0 w 17"/>
                <a:gd name="T3" fmla="*/ 1 h 11"/>
                <a:gd name="T4" fmla="*/ 3 w 17"/>
                <a:gd name="T5" fmla="*/ 0 h 11"/>
                <a:gd name="T6" fmla="*/ 14 w 17"/>
                <a:gd name="T7" fmla="*/ 4 h 11"/>
                <a:gd name="T8" fmla="*/ 17 w 17"/>
                <a:gd name="T9" fmla="*/ 1 h 11"/>
                <a:gd name="T10" fmla="*/ 15 w 17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11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14" y="4"/>
                  </a:lnTo>
                  <a:lnTo>
                    <a:pt x="17" y="1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1" name="Freeform 351"/>
            <p:cNvSpPr>
              <a:spLocks/>
            </p:cNvSpPr>
            <p:nvPr/>
          </p:nvSpPr>
          <p:spPr bwMode="auto">
            <a:xfrm>
              <a:off x="4017" y="1199"/>
              <a:ext cx="30" cy="12"/>
            </a:xfrm>
            <a:custGeom>
              <a:avLst/>
              <a:gdLst>
                <a:gd name="T0" fmla="*/ 30 w 30"/>
                <a:gd name="T1" fmla="*/ 0 h 12"/>
                <a:gd name="T2" fmla="*/ 27 w 30"/>
                <a:gd name="T3" fmla="*/ 4 h 12"/>
                <a:gd name="T4" fmla="*/ 25 w 30"/>
                <a:gd name="T5" fmla="*/ 7 h 12"/>
                <a:gd name="T6" fmla="*/ 15 w 30"/>
                <a:gd name="T7" fmla="*/ 11 h 12"/>
                <a:gd name="T8" fmla="*/ 0 w 30"/>
                <a:gd name="T9" fmla="*/ 12 h 12"/>
                <a:gd name="T10" fmla="*/ 6 w 30"/>
                <a:gd name="T11" fmla="*/ 1 h 12"/>
                <a:gd name="T12" fmla="*/ 6 w 3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27" y="4"/>
                  </a:lnTo>
                  <a:lnTo>
                    <a:pt x="25" y="7"/>
                  </a:lnTo>
                  <a:lnTo>
                    <a:pt x="15" y="11"/>
                  </a:lnTo>
                  <a:lnTo>
                    <a:pt x="0" y="12"/>
                  </a:lnTo>
                  <a:lnTo>
                    <a:pt x="6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2" name="Freeform 352"/>
            <p:cNvSpPr>
              <a:spLocks/>
            </p:cNvSpPr>
            <p:nvPr/>
          </p:nvSpPr>
          <p:spPr bwMode="auto">
            <a:xfrm>
              <a:off x="3963" y="1199"/>
              <a:ext cx="45" cy="15"/>
            </a:xfrm>
            <a:custGeom>
              <a:avLst/>
              <a:gdLst>
                <a:gd name="T0" fmla="*/ 45 w 45"/>
                <a:gd name="T1" fmla="*/ 0 h 15"/>
                <a:gd name="T2" fmla="*/ 38 w 45"/>
                <a:gd name="T3" fmla="*/ 9 h 15"/>
                <a:gd name="T4" fmla="*/ 17 w 45"/>
                <a:gd name="T5" fmla="*/ 13 h 15"/>
                <a:gd name="T6" fmla="*/ 9 w 45"/>
                <a:gd name="T7" fmla="*/ 15 h 15"/>
                <a:gd name="T8" fmla="*/ 6 w 45"/>
                <a:gd name="T9" fmla="*/ 15 h 15"/>
                <a:gd name="T10" fmla="*/ 4 w 45"/>
                <a:gd name="T11" fmla="*/ 15 h 15"/>
                <a:gd name="T12" fmla="*/ 4 w 45"/>
                <a:gd name="T13" fmla="*/ 5 h 15"/>
                <a:gd name="T14" fmla="*/ 0 w 45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5">
                  <a:moveTo>
                    <a:pt x="45" y="0"/>
                  </a:moveTo>
                  <a:lnTo>
                    <a:pt x="38" y="9"/>
                  </a:lnTo>
                  <a:lnTo>
                    <a:pt x="17" y="13"/>
                  </a:lnTo>
                  <a:lnTo>
                    <a:pt x="9" y="15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4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3" name="Freeform 353"/>
            <p:cNvSpPr>
              <a:spLocks/>
            </p:cNvSpPr>
            <p:nvPr/>
          </p:nvSpPr>
          <p:spPr bwMode="auto">
            <a:xfrm>
              <a:off x="3897" y="1207"/>
              <a:ext cx="3" cy="11"/>
            </a:xfrm>
            <a:custGeom>
              <a:avLst/>
              <a:gdLst>
                <a:gd name="T0" fmla="*/ 3 w 3"/>
                <a:gd name="T1" fmla="*/ 0 h 11"/>
                <a:gd name="T2" fmla="*/ 2 w 3"/>
                <a:gd name="T3" fmla="*/ 0 h 11"/>
                <a:gd name="T4" fmla="*/ 0 w 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1">
                  <a:moveTo>
                    <a:pt x="3" y="0"/>
                  </a:moveTo>
                  <a:lnTo>
                    <a:pt x="2" y="0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4" name="Freeform 354"/>
            <p:cNvSpPr>
              <a:spLocks/>
            </p:cNvSpPr>
            <p:nvPr/>
          </p:nvSpPr>
          <p:spPr bwMode="auto">
            <a:xfrm>
              <a:off x="3900" y="1207"/>
              <a:ext cx="5" cy="11"/>
            </a:xfrm>
            <a:custGeom>
              <a:avLst/>
              <a:gdLst>
                <a:gd name="T0" fmla="*/ 5 w 5"/>
                <a:gd name="T1" fmla="*/ 11 h 11"/>
                <a:gd name="T2" fmla="*/ 5 w 5"/>
                <a:gd name="T3" fmla="*/ 1 h 11"/>
                <a:gd name="T4" fmla="*/ 0 w 5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1">
                  <a:moveTo>
                    <a:pt x="5" y="11"/>
                  </a:move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5" name="Freeform 355"/>
            <p:cNvSpPr>
              <a:spLocks/>
            </p:cNvSpPr>
            <p:nvPr/>
          </p:nvSpPr>
          <p:spPr bwMode="auto">
            <a:xfrm>
              <a:off x="4054" y="1212"/>
              <a:ext cx="3" cy="9"/>
            </a:xfrm>
            <a:custGeom>
              <a:avLst/>
              <a:gdLst>
                <a:gd name="T0" fmla="*/ 3 w 3"/>
                <a:gd name="T1" fmla="*/ 9 h 9"/>
                <a:gd name="T2" fmla="*/ 1 w 3"/>
                <a:gd name="T3" fmla="*/ 6 h 9"/>
                <a:gd name="T4" fmla="*/ 0 w 3"/>
                <a:gd name="T5" fmla="*/ 4 h 9"/>
                <a:gd name="T6" fmla="*/ 1 w 3"/>
                <a:gd name="T7" fmla="*/ 0 h 9"/>
                <a:gd name="T8" fmla="*/ 3 w 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lnTo>
                    <a:pt x="1" y="6"/>
                  </a:lnTo>
                  <a:lnTo>
                    <a:pt x="0" y="4"/>
                  </a:lnTo>
                  <a:lnTo>
                    <a:pt x="1" y="0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6" name="Freeform 356"/>
            <p:cNvSpPr>
              <a:spLocks/>
            </p:cNvSpPr>
            <p:nvPr/>
          </p:nvSpPr>
          <p:spPr bwMode="auto">
            <a:xfrm>
              <a:off x="4057" y="1210"/>
              <a:ext cx="38" cy="11"/>
            </a:xfrm>
            <a:custGeom>
              <a:avLst/>
              <a:gdLst>
                <a:gd name="T0" fmla="*/ 0 w 38"/>
                <a:gd name="T1" fmla="*/ 2 h 11"/>
                <a:gd name="T2" fmla="*/ 13 w 38"/>
                <a:gd name="T3" fmla="*/ 1 h 11"/>
                <a:gd name="T4" fmla="*/ 21 w 38"/>
                <a:gd name="T5" fmla="*/ 2 h 11"/>
                <a:gd name="T6" fmla="*/ 26 w 38"/>
                <a:gd name="T7" fmla="*/ 5 h 11"/>
                <a:gd name="T8" fmla="*/ 27 w 38"/>
                <a:gd name="T9" fmla="*/ 5 h 11"/>
                <a:gd name="T10" fmla="*/ 32 w 38"/>
                <a:gd name="T11" fmla="*/ 11 h 11"/>
                <a:gd name="T12" fmla="*/ 38 w 38"/>
                <a:gd name="T13" fmla="*/ 11 h 11"/>
                <a:gd name="T14" fmla="*/ 34 w 38"/>
                <a:gd name="T15" fmla="*/ 6 h 11"/>
                <a:gd name="T16" fmla="*/ 28 w 38"/>
                <a:gd name="T17" fmla="*/ 2 h 11"/>
                <a:gd name="T18" fmla="*/ 26 w 38"/>
                <a:gd name="T19" fmla="*/ 0 h 11"/>
                <a:gd name="T20" fmla="*/ 26 w 38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1">
                  <a:moveTo>
                    <a:pt x="0" y="2"/>
                  </a:moveTo>
                  <a:lnTo>
                    <a:pt x="13" y="1"/>
                  </a:lnTo>
                  <a:lnTo>
                    <a:pt x="21" y="2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32" y="11"/>
                  </a:lnTo>
                  <a:lnTo>
                    <a:pt x="38" y="11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7" name="Freeform 357"/>
            <p:cNvSpPr>
              <a:spLocks/>
            </p:cNvSpPr>
            <p:nvPr/>
          </p:nvSpPr>
          <p:spPr bwMode="auto">
            <a:xfrm>
              <a:off x="3953" y="1199"/>
              <a:ext cx="11" cy="23"/>
            </a:xfrm>
            <a:custGeom>
              <a:avLst/>
              <a:gdLst>
                <a:gd name="T0" fmla="*/ 0 w 11"/>
                <a:gd name="T1" fmla="*/ 23 h 23"/>
                <a:gd name="T2" fmla="*/ 4 w 11"/>
                <a:gd name="T3" fmla="*/ 23 h 23"/>
                <a:gd name="T4" fmla="*/ 11 w 11"/>
                <a:gd name="T5" fmla="*/ 9 h 23"/>
                <a:gd name="T6" fmla="*/ 4 w 11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3">
                  <a:moveTo>
                    <a:pt x="0" y="23"/>
                  </a:moveTo>
                  <a:lnTo>
                    <a:pt x="4" y="23"/>
                  </a:lnTo>
                  <a:lnTo>
                    <a:pt x="11" y="9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8" name="Line 358"/>
            <p:cNvSpPr>
              <a:spLocks noChangeShapeType="1"/>
            </p:cNvSpPr>
            <p:nvPr/>
          </p:nvSpPr>
          <p:spPr bwMode="auto">
            <a:xfrm>
              <a:off x="3944" y="1222"/>
              <a:ext cx="9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89" name="Line 359"/>
            <p:cNvSpPr>
              <a:spLocks noChangeShapeType="1"/>
            </p:cNvSpPr>
            <p:nvPr/>
          </p:nvSpPr>
          <p:spPr bwMode="auto">
            <a:xfrm>
              <a:off x="4057" y="1227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0" name="Freeform 360"/>
            <p:cNvSpPr>
              <a:spLocks/>
            </p:cNvSpPr>
            <p:nvPr/>
          </p:nvSpPr>
          <p:spPr bwMode="auto">
            <a:xfrm>
              <a:off x="3860" y="1204"/>
              <a:ext cx="18" cy="23"/>
            </a:xfrm>
            <a:custGeom>
              <a:avLst/>
              <a:gdLst>
                <a:gd name="T0" fmla="*/ 0 w 18"/>
                <a:gd name="T1" fmla="*/ 23 h 23"/>
                <a:gd name="T2" fmla="*/ 13 w 18"/>
                <a:gd name="T3" fmla="*/ 7 h 23"/>
                <a:gd name="T4" fmla="*/ 18 w 18"/>
                <a:gd name="T5" fmla="*/ 0 h 23"/>
                <a:gd name="T6" fmla="*/ 17 w 18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3">
                  <a:moveTo>
                    <a:pt x="0" y="23"/>
                  </a:moveTo>
                  <a:lnTo>
                    <a:pt x="13" y="7"/>
                  </a:lnTo>
                  <a:lnTo>
                    <a:pt x="18" y="0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1" name="Freeform 361"/>
            <p:cNvSpPr>
              <a:spLocks/>
            </p:cNvSpPr>
            <p:nvPr/>
          </p:nvSpPr>
          <p:spPr bwMode="auto">
            <a:xfrm>
              <a:off x="3905" y="1199"/>
              <a:ext cx="21" cy="31"/>
            </a:xfrm>
            <a:custGeom>
              <a:avLst/>
              <a:gdLst>
                <a:gd name="T0" fmla="*/ 21 w 21"/>
                <a:gd name="T1" fmla="*/ 0 h 31"/>
                <a:gd name="T2" fmla="*/ 19 w 21"/>
                <a:gd name="T3" fmla="*/ 11 h 31"/>
                <a:gd name="T4" fmla="*/ 14 w 21"/>
                <a:gd name="T5" fmla="*/ 17 h 31"/>
                <a:gd name="T6" fmla="*/ 13 w 21"/>
                <a:gd name="T7" fmla="*/ 24 h 31"/>
                <a:gd name="T8" fmla="*/ 11 w 21"/>
                <a:gd name="T9" fmla="*/ 26 h 31"/>
                <a:gd name="T10" fmla="*/ 11 w 21"/>
                <a:gd name="T11" fmla="*/ 28 h 31"/>
                <a:gd name="T12" fmla="*/ 2 w 21"/>
                <a:gd name="T13" fmla="*/ 31 h 31"/>
                <a:gd name="T14" fmla="*/ 0 w 21"/>
                <a:gd name="T15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1">
                  <a:moveTo>
                    <a:pt x="21" y="0"/>
                  </a:moveTo>
                  <a:lnTo>
                    <a:pt x="19" y="11"/>
                  </a:lnTo>
                  <a:lnTo>
                    <a:pt x="14" y="17"/>
                  </a:lnTo>
                  <a:lnTo>
                    <a:pt x="13" y="24"/>
                  </a:lnTo>
                  <a:lnTo>
                    <a:pt x="11" y="26"/>
                  </a:lnTo>
                  <a:lnTo>
                    <a:pt x="11" y="28"/>
                  </a:lnTo>
                  <a:lnTo>
                    <a:pt x="2" y="31"/>
                  </a:lnTo>
                  <a:lnTo>
                    <a:pt x="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2" name="Freeform 362"/>
            <p:cNvSpPr>
              <a:spLocks/>
            </p:cNvSpPr>
            <p:nvPr/>
          </p:nvSpPr>
          <p:spPr bwMode="auto">
            <a:xfrm>
              <a:off x="3924" y="1199"/>
              <a:ext cx="20" cy="31"/>
            </a:xfrm>
            <a:custGeom>
              <a:avLst/>
              <a:gdLst>
                <a:gd name="T0" fmla="*/ 11 w 20"/>
                <a:gd name="T1" fmla="*/ 0 h 31"/>
                <a:gd name="T2" fmla="*/ 0 w 20"/>
                <a:gd name="T3" fmla="*/ 26 h 31"/>
                <a:gd name="T4" fmla="*/ 5 w 20"/>
                <a:gd name="T5" fmla="*/ 31 h 31"/>
                <a:gd name="T6" fmla="*/ 18 w 20"/>
                <a:gd name="T7" fmla="*/ 23 h 31"/>
                <a:gd name="T8" fmla="*/ 20 w 20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11" y="0"/>
                  </a:moveTo>
                  <a:lnTo>
                    <a:pt x="0" y="26"/>
                  </a:lnTo>
                  <a:lnTo>
                    <a:pt x="5" y="31"/>
                  </a:lnTo>
                  <a:lnTo>
                    <a:pt x="18" y="23"/>
                  </a:lnTo>
                  <a:lnTo>
                    <a:pt x="2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3" name="Freeform 363"/>
            <p:cNvSpPr>
              <a:spLocks/>
            </p:cNvSpPr>
            <p:nvPr/>
          </p:nvSpPr>
          <p:spPr bwMode="auto">
            <a:xfrm>
              <a:off x="3847" y="1206"/>
              <a:ext cx="22" cy="27"/>
            </a:xfrm>
            <a:custGeom>
              <a:avLst/>
              <a:gdLst>
                <a:gd name="T0" fmla="*/ 22 w 22"/>
                <a:gd name="T1" fmla="*/ 0 h 27"/>
                <a:gd name="T2" fmla="*/ 15 w 22"/>
                <a:gd name="T3" fmla="*/ 8 h 27"/>
                <a:gd name="T4" fmla="*/ 13 w 22"/>
                <a:gd name="T5" fmla="*/ 10 h 27"/>
                <a:gd name="T6" fmla="*/ 12 w 22"/>
                <a:gd name="T7" fmla="*/ 10 h 27"/>
                <a:gd name="T8" fmla="*/ 0 w 22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15" y="8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0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4" name="Freeform 364"/>
            <p:cNvSpPr>
              <a:spLocks/>
            </p:cNvSpPr>
            <p:nvPr/>
          </p:nvSpPr>
          <p:spPr bwMode="auto">
            <a:xfrm>
              <a:off x="4057" y="1221"/>
              <a:ext cx="16" cy="12"/>
            </a:xfrm>
            <a:custGeom>
              <a:avLst/>
              <a:gdLst>
                <a:gd name="T0" fmla="*/ 0 w 16"/>
                <a:gd name="T1" fmla="*/ 6 h 12"/>
                <a:gd name="T2" fmla="*/ 5 w 16"/>
                <a:gd name="T3" fmla="*/ 10 h 12"/>
                <a:gd name="T4" fmla="*/ 15 w 16"/>
                <a:gd name="T5" fmla="*/ 12 h 12"/>
                <a:gd name="T6" fmla="*/ 16 w 16"/>
                <a:gd name="T7" fmla="*/ 8 h 12"/>
                <a:gd name="T8" fmla="*/ 8 w 16"/>
                <a:gd name="T9" fmla="*/ 5 h 12"/>
                <a:gd name="T10" fmla="*/ 0 w 16"/>
                <a:gd name="T11" fmla="*/ 0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6"/>
                  </a:moveTo>
                  <a:lnTo>
                    <a:pt x="5" y="10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8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5" name="Freeform 365"/>
            <p:cNvSpPr>
              <a:spLocks/>
            </p:cNvSpPr>
            <p:nvPr/>
          </p:nvSpPr>
          <p:spPr bwMode="auto">
            <a:xfrm>
              <a:off x="3773" y="1219"/>
              <a:ext cx="30" cy="17"/>
            </a:xfrm>
            <a:custGeom>
              <a:avLst/>
              <a:gdLst>
                <a:gd name="T0" fmla="*/ 29 w 30"/>
                <a:gd name="T1" fmla="*/ 11 h 17"/>
                <a:gd name="T2" fmla="*/ 30 w 30"/>
                <a:gd name="T3" fmla="*/ 7 h 17"/>
                <a:gd name="T4" fmla="*/ 29 w 30"/>
                <a:gd name="T5" fmla="*/ 6 h 17"/>
                <a:gd name="T6" fmla="*/ 23 w 30"/>
                <a:gd name="T7" fmla="*/ 0 h 17"/>
                <a:gd name="T8" fmla="*/ 18 w 30"/>
                <a:gd name="T9" fmla="*/ 2 h 17"/>
                <a:gd name="T10" fmla="*/ 18 w 30"/>
                <a:gd name="T11" fmla="*/ 3 h 17"/>
                <a:gd name="T12" fmla="*/ 15 w 30"/>
                <a:gd name="T13" fmla="*/ 8 h 17"/>
                <a:gd name="T14" fmla="*/ 11 w 30"/>
                <a:gd name="T15" fmla="*/ 4 h 17"/>
                <a:gd name="T16" fmla="*/ 10 w 30"/>
                <a:gd name="T17" fmla="*/ 3 h 17"/>
                <a:gd name="T18" fmla="*/ 7 w 30"/>
                <a:gd name="T19" fmla="*/ 4 h 17"/>
                <a:gd name="T20" fmla="*/ 6 w 30"/>
                <a:gd name="T21" fmla="*/ 4 h 17"/>
                <a:gd name="T22" fmla="*/ 2 w 30"/>
                <a:gd name="T23" fmla="*/ 7 h 17"/>
                <a:gd name="T24" fmla="*/ 2 w 30"/>
                <a:gd name="T25" fmla="*/ 8 h 17"/>
                <a:gd name="T26" fmla="*/ 3 w 30"/>
                <a:gd name="T27" fmla="*/ 14 h 17"/>
                <a:gd name="T28" fmla="*/ 0 w 30"/>
                <a:gd name="T2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7">
                  <a:moveTo>
                    <a:pt x="29" y="11"/>
                  </a:moveTo>
                  <a:lnTo>
                    <a:pt x="30" y="7"/>
                  </a:lnTo>
                  <a:lnTo>
                    <a:pt x="29" y="6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7" y="4"/>
                  </a:lnTo>
                  <a:lnTo>
                    <a:pt x="6" y="4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14"/>
                  </a:lnTo>
                  <a:lnTo>
                    <a:pt x="0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6" name="Freeform 366"/>
            <p:cNvSpPr>
              <a:spLocks/>
            </p:cNvSpPr>
            <p:nvPr/>
          </p:nvSpPr>
          <p:spPr bwMode="auto">
            <a:xfrm>
              <a:off x="3945" y="1229"/>
              <a:ext cx="16" cy="11"/>
            </a:xfrm>
            <a:custGeom>
              <a:avLst/>
              <a:gdLst>
                <a:gd name="T0" fmla="*/ 0 w 16"/>
                <a:gd name="T1" fmla="*/ 11 h 11"/>
                <a:gd name="T2" fmla="*/ 0 w 16"/>
                <a:gd name="T3" fmla="*/ 7 h 11"/>
                <a:gd name="T4" fmla="*/ 9 w 16"/>
                <a:gd name="T5" fmla="*/ 4 h 11"/>
                <a:gd name="T6" fmla="*/ 11 w 16"/>
                <a:gd name="T7" fmla="*/ 4 h 11"/>
                <a:gd name="T8" fmla="*/ 16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0" y="11"/>
                  </a:moveTo>
                  <a:lnTo>
                    <a:pt x="0" y="7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7" name="Freeform 367"/>
            <p:cNvSpPr>
              <a:spLocks/>
            </p:cNvSpPr>
            <p:nvPr/>
          </p:nvSpPr>
          <p:spPr bwMode="auto">
            <a:xfrm>
              <a:off x="3760" y="1229"/>
              <a:ext cx="13" cy="15"/>
            </a:xfrm>
            <a:custGeom>
              <a:avLst/>
              <a:gdLst>
                <a:gd name="T0" fmla="*/ 13 w 13"/>
                <a:gd name="T1" fmla="*/ 7 h 15"/>
                <a:gd name="T2" fmla="*/ 8 w 13"/>
                <a:gd name="T3" fmla="*/ 0 h 15"/>
                <a:gd name="T4" fmla="*/ 0 w 13"/>
                <a:gd name="T5" fmla="*/ 5 h 15"/>
                <a:gd name="T6" fmla="*/ 6 w 13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13" y="7"/>
                  </a:moveTo>
                  <a:lnTo>
                    <a:pt x="8" y="0"/>
                  </a:lnTo>
                  <a:lnTo>
                    <a:pt x="0" y="5"/>
                  </a:lnTo>
                  <a:lnTo>
                    <a:pt x="6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8" name="Line 368"/>
            <p:cNvSpPr>
              <a:spLocks noChangeShapeType="1"/>
            </p:cNvSpPr>
            <p:nvPr/>
          </p:nvSpPr>
          <p:spPr bwMode="auto">
            <a:xfrm flipH="1">
              <a:off x="3761" y="1244"/>
              <a:ext cx="5" cy="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099" name="Line 369"/>
            <p:cNvSpPr>
              <a:spLocks noChangeShapeType="1"/>
            </p:cNvSpPr>
            <p:nvPr/>
          </p:nvSpPr>
          <p:spPr bwMode="auto">
            <a:xfrm flipV="1">
              <a:off x="3790" y="1249"/>
              <a:ext cx="1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0" name="Freeform 370"/>
            <p:cNvSpPr>
              <a:spLocks/>
            </p:cNvSpPr>
            <p:nvPr/>
          </p:nvSpPr>
          <p:spPr bwMode="auto">
            <a:xfrm>
              <a:off x="3818" y="1211"/>
              <a:ext cx="29" cy="42"/>
            </a:xfrm>
            <a:custGeom>
              <a:avLst/>
              <a:gdLst>
                <a:gd name="T0" fmla="*/ 29 w 29"/>
                <a:gd name="T1" fmla="*/ 22 h 42"/>
                <a:gd name="T2" fmla="*/ 22 w 29"/>
                <a:gd name="T3" fmla="*/ 31 h 42"/>
                <a:gd name="T4" fmla="*/ 14 w 29"/>
                <a:gd name="T5" fmla="*/ 41 h 42"/>
                <a:gd name="T6" fmla="*/ 0 w 29"/>
                <a:gd name="T7" fmla="*/ 42 h 42"/>
                <a:gd name="T8" fmla="*/ 3 w 29"/>
                <a:gd name="T9" fmla="*/ 37 h 42"/>
                <a:gd name="T10" fmla="*/ 4 w 29"/>
                <a:gd name="T11" fmla="*/ 34 h 42"/>
                <a:gd name="T12" fmla="*/ 25 w 29"/>
                <a:gd name="T13" fmla="*/ 4 h 42"/>
                <a:gd name="T14" fmla="*/ 27 w 29"/>
                <a:gd name="T15" fmla="*/ 0 h 42"/>
                <a:gd name="T16" fmla="*/ 27 w 29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42">
                  <a:moveTo>
                    <a:pt x="29" y="22"/>
                  </a:moveTo>
                  <a:lnTo>
                    <a:pt x="22" y="31"/>
                  </a:lnTo>
                  <a:lnTo>
                    <a:pt x="14" y="41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4" y="34"/>
                  </a:lnTo>
                  <a:lnTo>
                    <a:pt x="25" y="4"/>
                  </a:lnTo>
                  <a:lnTo>
                    <a:pt x="27" y="0"/>
                  </a:lnTo>
                  <a:lnTo>
                    <a:pt x="2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1" name="Freeform 371"/>
            <p:cNvSpPr>
              <a:spLocks/>
            </p:cNvSpPr>
            <p:nvPr/>
          </p:nvSpPr>
          <p:spPr bwMode="auto">
            <a:xfrm>
              <a:off x="3854" y="1218"/>
              <a:ext cx="43" cy="35"/>
            </a:xfrm>
            <a:custGeom>
              <a:avLst/>
              <a:gdLst>
                <a:gd name="T0" fmla="*/ 43 w 43"/>
                <a:gd name="T1" fmla="*/ 0 h 35"/>
                <a:gd name="T2" fmla="*/ 42 w 43"/>
                <a:gd name="T3" fmla="*/ 7 h 35"/>
                <a:gd name="T4" fmla="*/ 38 w 43"/>
                <a:gd name="T5" fmla="*/ 9 h 35"/>
                <a:gd name="T6" fmla="*/ 38 w 43"/>
                <a:gd name="T7" fmla="*/ 20 h 35"/>
                <a:gd name="T8" fmla="*/ 27 w 43"/>
                <a:gd name="T9" fmla="*/ 31 h 35"/>
                <a:gd name="T10" fmla="*/ 24 w 43"/>
                <a:gd name="T11" fmla="*/ 34 h 35"/>
                <a:gd name="T12" fmla="*/ 23 w 43"/>
                <a:gd name="T13" fmla="*/ 35 h 35"/>
                <a:gd name="T14" fmla="*/ 17 w 43"/>
                <a:gd name="T15" fmla="*/ 31 h 35"/>
                <a:gd name="T16" fmla="*/ 15 w 43"/>
                <a:gd name="T17" fmla="*/ 28 h 35"/>
                <a:gd name="T18" fmla="*/ 5 w 43"/>
                <a:gd name="T19" fmla="*/ 24 h 35"/>
                <a:gd name="T20" fmla="*/ 0 w 43"/>
                <a:gd name="T21" fmla="*/ 23 h 35"/>
                <a:gd name="T22" fmla="*/ 6 w 43"/>
                <a:gd name="T23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35">
                  <a:moveTo>
                    <a:pt x="43" y="0"/>
                  </a:moveTo>
                  <a:lnTo>
                    <a:pt x="42" y="7"/>
                  </a:lnTo>
                  <a:lnTo>
                    <a:pt x="38" y="9"/>
                  </a:lnTo>
                  <a:lnTo>
                    <a:pt x="38" y="20"/>
                  </a:lnTo>
                  <a:lnTo>
                    <a:pt x="27" y="31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17" y="31"/>
                  </a:lnTo>
                  <a:lnTo>
                    <a:pt x="15" y="28"/>
                  </a:lnTo>
                  <a:lnTo>
                    <a:pt x="5" y="24"/>
                  </a:lnTo>
                  <a:lnTo>
                    <a:pt x="0" y="23"/>
                  </a:lnTo>
                  <a:lnTo>
                    <a:pt x="6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2" name="Freeform 372"/>
            <p:cNvSpPr>
              <a:spLocks/>
            </p:cNvSpPr>
            <p:nvPr/>
          </p:nvSpPr>
          <p:spPr bwMode="auto">
            <a:xfrm>
              <a:off x="3945" y="1240"/>
              <a:ext cx="26" cy="15"/>
            </a:xfrm>
            <a:custGeom>
              <a:avLst/>
              <a:gdLst>
                <a:gd name="T0" fmla="*/ 26 w 26"/>
                <a:gd name="T1" fmla="*/ 15 h 15"/>
                <a:gd name="T2" fmla="*/ 20 w 26"/>
                <a:gd name="T3" fmla="*/ 13 h 15"/>
                <a:gd name="T4" fmla="*/ 15 w 26"/>
                <a:gd name="T5" fmla="*/ 11 h 15"/>
                <a:gd name="T6" fmla="*/ 5 w 26"/>
                <a:gd name="T7" fmla="*/ 6 h 15"/>
                <a:gd name="T8" fmla="*/ 0 w 26"/>
                <a:gd name="T9" fmla="*/ 1 h 15"/>
                <a:gd name="T10" fmla="*/ 0 w 2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26" y="15"/>
                  </a:moveTo>
                  <a:lnTo>
                    <a:pt x="20" y="13"/>
                  </a:lnTo>
                  <a:lnTo>
                    <a:pt x="15" y="11"/>
                  </a:lnTo>
                  <a:lnTo>
                    <a:pt x="5" y="6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3" name="Freeform 373"/>
            <p:cNvSpPr>
              <a:spLocks/>
            </p:cNvSpPr>
            <p:nvPr/>
          </p:nvSpPr>
          <p:spPr bwMode="auto">
            <a:xfrm>
              <a:off x="3791" y="1212"/>
              <a:ext cx="41" cy="48"/>
            </a:xfrm>
            <a:custGeom>
              <a:avLst/>
              <a:gdLst>
                <a:gd name="T0" fmla="*/ 0 w 41"/>
                <a:gd name="T1" fmla="*/ 37 h 48"/>
                <a:gd name="T2" fmla="*/ 0 w 41"/>
                <a:gd name="T3" fmla="*/ 36 h 48"/>
                <a:gd name="T4" fmla="*/ 1 w 41"/>
                <a:gd name="T5" fmla="*/ 48 h 48"/>
                <a:gd name="T6" fmla="*/ 15 w 41"/>
                <a:gd name="T7" fmla="*/ 37 h 48"/>
                <a:gd name="T8" fmla="*/ 22 w 41"/>
                <a:gd name="T9" fmla="*/ 32 h 48"/>
                <a:gd name="T10" fmla="*/ 23 w 41"/>
                <a:gd name="T11" fmla="*/ 25 h 48"/>
                <a:gd name="T12" fmla="*/ 31 w 41"/>
                <a:gd name="T13" fmla="*/ 22 h 48"/>
                <a:gd name="T14" fmla="*/ 41 w 41"/>
                <a:gd name="T15" fmla="*/ 2 h 48"/>
                <a:gd name="T16" fmla="*/ 41 w 41"/>
                <a:gd name="T17" fmla="*/ 0 h 48"/>
                <a:gd name="T18" fmla="*/ 35 w 41"/>
                <a:gd name="T19" fmla="*/ 0 h 48"/>
                <a:gd name="T20" fmla="*/ 26 w 41"/>
                <a:gd name="T21" fmla="*/ 6 h 48"/>
                <a:gd name="T22" fmla="*/ 19 w 41"/>
                <a:gd name="T23" fmla="*/ 9 h 48"/>
                <a:gd name="T24" fmla="*/ 19 w 41"/>
                <a:gd name="T25" fmla="*/ 10 h 48"/>
                <a:gd name="T26" fmla="*/ 16 w 41"/>
                <a:gd name="T27" fmla="*/ 19 h 48"/>
                <a:gd name="T28" fmla="*/ 11 w 41"/>
                <a:gd name="T29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48">
                  <a:moveTo>
                    <a:pt x="0" y="37"/>
                  </a:moveTo>
                  <a:lnTo>
                    <a:pt x="0" y="36"/>
                  </a:lnTo>
                  <a:lnTo>
                    <a:pt x="1" y="48"/>
                  </a:lnTo>
                  <a:lnTo>
                    <a:pt x="15" y="37"/>
                  </a:lnTo>
                  <a:lnTo>
                    <a:pt x="22" y="32"/>
                  </a:lnTo>
                  <a:lnTo>
                    <a:pt x="23" y="25"/>
                  </a:lnTo>
                  <a:lnTo>
                    <a:pt x="31" y="22"/>
                  </a:lnTo>
                  <a:lnTo>
                    <a:pt x="41" y="2"/>
                  </a:lnTo>
                  <a:lnTo>
                    <a:pt x="41" y="0"/>
                  </a:lnTo>
                  <a:lnTo>
                    <a:pt x="35" y="0"/>
                  </a:lnTo>
                  <a:lnTo>
                    <a:pt x="26" y="6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16" y="19"/>
                  </a:lnTo>
                  <a:lnTo>
                    <a:pt x="11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4" name="Freeform 374"/>
            <p:cNvSpPr>
              <a:spLocks/>
            </p:cNvSpPr>
            <p:nvPr/>
          </p:nvSpPr>
          <p:spPr bwMode="auto">
            <a:xfrm>
              <a:off x="3750" y="1244"/>
              <a:ext cx="11" cy="19"/>
            </a:xfrm>
            <a:custGeom>
              <a:avLst/>
              <a:gdLst>
                <a:gd name="T0" fmla="*/ 11 w 11"/>
                <a:gd name="T1" fmla="*/ 5 h 19"/>
                <a:gd name="T2" fmla="*/ 7 w 11"/>
                <a:gd name="T3" fmla="*/ 0 h 19"/>
                <a:gd name="T4" fmla="*/ 3 w 11"/>
                <a:gd name="T5" fmla="*/ 2 h 19"/>
                <a:gd name="T6" fmla="*/ 0 w 11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9">
                  <a:moveTo>
                    <a:pt x="11" y="5"/>
                  </a:moveTo>
                  <a:lnTo>
                    <a:pt x="7" y="0"/>
                  </a:lnTo>
                  <a:lnTo>
                    <a:pt x="3" y="2"/>
                  </a:lnTo>
                  <a:lnTo>
                    <a:pt x="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5" name="Freeform 375"/>
            <p:cNvSpPr>
              <a:spLocks/>
            </p:cNvSpPr>
            <p:nvPr/>
          </p:nvSpPr>
          <p:spPr bwMode="auto">
            <a:xfrm>
              <a:off x="3727" y="1244"/>
              <a:ext cx="20" cy="23"/>
            </a:xfrm>
            <a:custGeom>
              <a:avLst/>
              <a:gdLst>
                <a:gd name="T0" fmla="*/ 14 w 20"/>
                <a:gd name="T1" fmla="*/ 23 h 23"/>
                <a:gd name="T2" fmla="*/ 18 w 20"/>
                <a:gd name="T3" fmla="*/ 22 h 23"/>
                <a:gd name="T4" fmla="*/ 19 w 20"/>
                <a:gd name="T5" fmla="*/ 20 h 23"/>
                <a:gd name="T6" fmla="*/ 20 w 20"/>
                <a:gd name="T7" fmla="*/ 12 h 23"/>
                <a:gd name="T8" fmla="*/ 18 w 20"/>
                <a:gd name="T9" fmla="*/ 5 h 23"/>
                <a:gd name="T10" fmla="*/ 12 w 20"/>
                <a:gd name="T11" fmla="*/ 5 h 23"/>
                <a:gd name="T12" fmla="*/ 11 w 20"/>
                <a:gd name="T13" fmla="*/ 4 h 23"/>
                <a:gd name="T14" fmla="*/ 8 w 20"/>
                <a:gd name="T15" fmla="*/ 0 h 23"/>
                <a:gd name="T16" fmla="*/ 1 w 20"/>
                <a:gd name="T17" fmla="*/ 1 h 23"/>
                <a:gd name="T18" fmla="*/ 3 w 20"/>
                <a:gd name="T19" fmla="*/ 7 h 23"/>
                <a:gd name="T20" fmla="*/ 0 w 20"/>
                <a:gd name="T21" fmla="*/ 5 h 23"/>
                <a:gd name="T22" fmla="*/ 1 w 20"/>
                <a:gd name="T23" fmla="*/ 12 h 23"/>
                <a:gd name="T24" fmla="*/ 8 w 20"/>
                <a:gd name="T25" fmla="*/ 11 h 23"/>
                <a:gd name="T26" fmla="*/ 7 w 20"/>
                <a:gd name="T27" fmla="*/ 16 h 23"/>
                <a:gd name="T28" fmla="*/ 9 w 20"/>
                <a:gd name="T29" fmla="*/ 19 h 23"/>
                <a:gd name="T30" fmla="*/ 9 w 20"/>
                <a:gd name="T31" fmla="*/ 20 h 23"/>
                <a:gd name="T32" fmla="*/ 14 w 20"/>
                <a:gd name="T3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3">
                  <a:moveTo>
                    <a:pt x="14" y="23"/>
                  </a:moveTo>
                  <a:lnTo>
                    <a:pt x="18" y="22"/>
                  </a:lnTo>
                  <a:lnTo>
                    <a:pt x="19" y="20"/>
                  </a:lnTo>
                  <a:lnTo>
                    <a:pt x="20" y="12"/>
                  </a:lnTo>
                  <a:lnTo>
                    <a:pt x="18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8" y="0"/>
                  </a:lnTo>
                  <a:lnTo>
                    <a:pt x="1" y="1"/>
                  </a:lnTo>
                  <a:lnTo>
                    <a:pt x="3" y="7"/>
                  </a:lnTo>
                  <a:lnTo>
                    <a:pt x="0" y="5"/>
                  </a:lnTo>
                  <a:lnTo>
                    <a:pt x="1" y="12"/>
                  </a:lnTo>
                  <a:lnTo>
                    <a:pt x="8" y="11"/>
                  </a:lnTo>
                  <a:lnTo>
                    <a:pt x="7" y="16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14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6" name="Freeform 376"/>
            <p:cNvSpPr>
              <a:spLocks/>
            </p:cNvSpPr>
            <p:nvPr/>
          </p:nvSpPr>
          <p:spPr bwMode="auto">
            <a:xfrm>
              <a:off x="3739" y="1263"/>
              <a:ext cx="11" cy="9"/>
            </a:xfrm>
            <a:custGeom>
              <a:avLst/>
              <a:gdLst>
                <a:gd name="T0" fmla="*/ 11 w 11"/>
                <a:gd name="T1" fmla="*/ 0 h 9"/>
                <a:gd name="T2" fmla="*/ 11 w 11"/>
                <a:gd name="T3" fmla="*/ 5 h 9"/>
                <a:gd name="T4" fmla="*/ 10 w 11"/>
                <a:gd name="T5" fmla="*/ 5 h 9"/>
                <a:gd name="T6" fmla="*/ 0 w 11"/>
                <a:gd name="T7" fmla="*/ 7 h 9"/>
                <a:gd name="T8" fmla="*/ 0 w 11"/>
                <a:gd name="T9" fmla="*/ 8 h 9"/>
                <a:gd name="T10" fmla="*/ 0 w 11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">
                  <a:moveTo>
                    <a:pt x="11" y="0"/>
                  </a:moveTo>
                  <a:lnTo>
                    <a:pt x="11" y="5"/>
                  </a:lnTo>
                  <a:lnTo>
                    <a:pt x="10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7" name="Freeform 377"/>
            <p:cNvSpPr>
              <a:spLocks/>
            </p:cNvSpPr>
            <p:nvPr/>
          </p:nvSpPr>
          <p:spPr bwMode="auto">
            <a:xfrm>
              <a:off x="4038" y="1218"/>
              <a:ext cx="19" cy="57"/>
            </a:xfrm>
            <a:custGeom>
              <a:avLst/>
              <a:gdLst>
                <a:gd name="T0" fmla="*/ 15 w 19"/>
                <a:gd name="T1" fmla="*/ 57 h 57"/>
                <a:gd name="T2" fmla="*/ 12 w 19"/>
                <a:gd name="T3" fmla="*/ 52 h 57"/>
                <a:gd name="T4" fmla="*/ 13 w 19"/>
                <a:gd name="T5" fmla="*/ 42 h 57"/>
                <a:gd name="T6" fmla="*/ 17 w 19"/>
                <a:gd name="T7" fmla="*/ 45 h 57"/>
                <a:gd name="T8" fmla="*/ 13 w 19"/>
                <a:gd name="T9" fmla="*/ 34 h 57"/>
                <a:gd name="T10" fmla="*/ 5 w 19"/>
                <a:gd name="T11" fmla="*/ 26 h 57"/>
                <a:gd name="T12" fmla="*/ 1 w 19"/>
                <a:gd name="T13" fmla="*/ 15 h 57"/>
                <a:gd name="T14" fmla="*/ 0 w 19"/>
                <a:gd name="T15" fmla="*/ 12 h 57"/>
                <a:gd name="T16" fmla="*/ 1 w 19"/>
                <a:gd name="T17" fmla="*/ 8 h 57"/>
                <a:gd name="T18" fmla="*/ 1 w 19"/>
                <a:gd name="T19" fmla="*/ 7 h 57"/>
                <a:gd name="T20" fmla="*/ 6 w 19"/>
                <a:gd name="T21" fmla="*/ 0 h 57"/>
                <a:gd name="T22" fmla="*/ 10 w 19"/>
                <a:gd name="T23" fmla="*/ 3 h 57"/>
                <a:gd name="T24" fmla="*/ 12 w 19"/>
                <a:gd name="T25" fmla="*/ 3 h 57"/>
                <a:gd name="T26" fmla="*/ 13 w 19"/>
                <a:gd name="T27" fmla="*/ 7 h 57"/>
                <a:gd name="T28" fmla="*/ 19 w 19"/>
                <a:gd name="T29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57">
                  <a:moveTo>
                    <a:pt x="15" y="57"/>
                  </a:moveTo>
                  <a:lnTo>
                    <a:pt x="12" y="52"/>
                  </a:lnTo>
                  <a:lnTo>
                    <a:pt x="13" y="42"/>
                  </a:lnTo>
                  <a:lnTo>
                    <a:pt x="17" y="45"/>
                  </a:lnTo>
                  <a:lnTo>
                    <a:pt x="13" y="34"/>
                  </a:lnTo>
                  <a:lnTo>
                    <a:pt x="5" y="26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1" y="8"/>
                  </a:lnTo>
                  <a:lnTo>
                    <a:pt x="1" y="7"/>
                  </a:lnTo>
                  <a:lnTo>
                    <a:pt x="6" y="0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7"/>
                  </a:lnTo>
                  <a:lnTo>
                    <a:pt x="19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8" name="Freeform 378"/>
            <p:cNvSpPr>
              <a:spLocks/>
            </p:cNvSpPr>
            <p:nvPr/>
          </p:nvSpPr>
          <p:spPr bwMode="auto">
            <a:xfrm>
              <a:off x="3931" y="1246"/>
              <a:ext cx="44" cy="32"/>
            </a:xfrm>
            <a:custGeom>
              <a:avLst/>
              <a:gdLst>
                <a:gd name="T0" fmla="*/ 19 w 44"/>
                <a:gd name="T1" fmla="*/ 15 h 32"/>
                <a:gd name="T2" fmla="*/ 13 w 44"/>
                <a:gd name="T3" fmla="*/ 14 h 32"/>
                <a:gd name="T4" fmla="*/ 6 w 44"/>
                <a:gd name="T5" fmla="*/ 14 h 32"/>
                <a:gd name="T6" fmla="*/ 0 w 44"/>
                <a:gd name="T7" fmla="*/ 13 h 32"/>
                <a:gd name="T8" fmla="*/ 2 w 44"/>
                <a:gd name="T9" fmla="*/ 3 h 32"/>
                <a:gd name="T10" fmla="*/ 10 w 44"/>
                <a:gd name="T11" fmla="*/ 0 h 32"/>
                <a:gd name="T12" fmla="*/ 19 w 44"/>
                <a:gd name="T13" fmla="*/ 6 h 32"/>
                <a:gd name="T14" fmla="*/ 30 w 44"/>
                <a:gd name="T15" fmla="*/ 13 h 32"/>
                <a:gd name="T16" fmla="*/ 37 w 44"/>
                <a:gd name="T17" fmla="*/ 20 h 32"/>
                <a:gd name="T18" fmla="*/ 43 w 44"/>
                <a:gd name="T19" fmla="*/ 25 h 32"/>
                <a:gd name="T20" fmla="*/ 44 w 4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2">
                  <a:moveTo>
                    <a:pt x="19" y="15"/>
                  </a:moveTo>
                  <a:lnTo>
                    <a:pt x="13" y="14"/>
                  </a:lnTo>
                  <a:lnTo>
                    <a:pt x="6" y="14"/>
                  </a:lnTo>
                  <a:lnTo>
                    <a:pt x="0" y="13"/>
                  </a:lnTo>
                  <a:lnTo>
                    <a:pt x="2" y="3"/>
                  </a:lnTo>
                  <a:lnTo>
                    <a:pt x="10" y="0"/>
                  </a:lnTo>
                  <a:lnTo>
                    <a:pt x="19" y="6"/>
                  </a:lnTo>
                  <a:lnTo>
                    <a:pt x="30" y="13"/>
                  </a:lnTo>
                  <a:lnTo>
                    <a:pt x="37" y="20"/>
                  </a:lnTo>
                  <a:lnTo>
                    <a:pt x="43" y="25"/>
                  </a:lnTo>
                  <a:lnTo>
                    <a:pt x="44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09" name="Freeform 379"/>
            <p:cNvSpPr>
              <a:spLocks/>
            </p:cNvSpPr>
            <p:nvPr/>
          </p:nvSpPr>
          <p:spPr bwMode="auto">
            <a:xfrm>
              <a:off x="3935" y="1261"/>
              <a:ext cx="28" cy="17"/>
            </a:xfrm>
            <a:custGeom>
              <a:avLst/>
              <a:gdLst>
                <a:gd name="T0" fmla="*/ 28 w 28"/>
                <a:gd name="T1" fmla="*/ 10 h 17"/>
                <a:gd name="T2" fmla="*/ 18 w 28"/>
                <a:gd name="T3" fmla="*/ 13 h 17"/>
                <a:gd name="T4" fmla="*/ 7 w 28"/>
                <a:gd name="T5" fmla="*/ 17 h 17"/>
                <a:gd name="T6" fmla="*/ 0 w 28"/>
                <a:gd name="T7" fmla="*/ 13 h 17"/>
                <a:gd name="T8" fmla="*/ 4 w 28"/>
                <a:gd name="T9" fmla="*/ 10 h 17"/>
                <a:gd name="T10" fmla="*/ 7 w 28"/>
                <a:gd name="T11" fmla="*/ 7 h 17"/>
                <a:gd name="T12" fmla="*/ 15 w 28"/>
                <a:gd name="T13" fmla="*/ 5 h 17"/>
                <a:gd name="T14" fmla="*/ 18 w 28"/>
                <a:gd name="T15" fmla="*/ 5 h 17"/>
                <a:gd name="T16" fmla="*/ 17 w 28"/>
                <a:gd name="T17" fmla="*/ 0 h 17"/>
                <a:gd name="T18" fmla="*/ 15 w 28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7">
                  <a:moveTo>
                    <a:pt x="28" y="10"/>
                  </a:moveTo>
                  <a:lnTo>
                    <a:pt x="18" y="13"/>
                  </a:lnTo>
                  <a:lnTo>
                    <a:pt x="7" y="17"/>
                  </a:lnTo>
                  <a:lnTo>
                    <a:pt x="0" y="13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5" y="5"/>
                  </a:lnTo>
                  <a:lnTo>
                    <a:pt x="18" y="5"/>
                  </a:lnTo>
                  <a:lnTo>
                    <a:pt x="17" y="0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0" name="Freeform 380"/>
            <p:cNvSpPr>
              <a:spLocks/>
            </p:cNvSpPr>
            <p:nvPr/>
          </p:nvSpPr>
          <p:spPr bwMode="auto">
            <a:xfrm>
              <a:off x="4053" y="1275"/>
              <a:ext cx="1" cy="3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1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1" name="Freeform 381"/>
            <p:cNvSpPr>
              <a:spLocks/>
            </p:cNvSpPr>
            <p:nvPr/>
          </p:nvSpPr>
          <p:spPr bwMode="auto">
            <a:xfrm>
              <a:off x="3961" y="1222"/>
              <a:ext cx="92" cy="59"/>
            </a:xfrm>
            <a:custGeom>
              <a:avLst/>
              <a:gdLst>
                <a:gd name="T0" fmla="*/ 0 w 92"/>
                <a:gd name="T1" fmla="*/ 7 h 59"/>
                <a:gd name="T2" fmla="*/ 8 w 92"/>
                <a:gd name="T3" fmla="*/ 3 h 59"/>
                <a:gd name="T4" fmla="*/ 19 w 92"/>
                <a:gd name="T5" fmla="*/ 0 h 59"/>
                <a:gd name="T6" fmla="*/ 30 w 92"/>
                <a:gd name="T7" fmla="*/ 1 h 59"/>
                <a:gd name="T8" fmla="*/ 40 w 92"/>
                <a:gd name="T9" fmla="*/ 5 h 59"/>
                <a:gd name="T10" fmla="*/ 40 w 92"/>
                <a:gd name="T11" fmla="*/ 16 h 59"/>
                <a:gd name="T12" fmla="*/ 43 w 92"/>
                <a:gd name="T13" fmla="*/ 18 h 59"/>
                <a:gd name="T14" fmla="*/ 56 w 92"/>
                <a:gd name="T15" fmla="*/ 15 h 59"/>
                <a:gd name="T16" fmla="*/ 58 w 92"/>
                <a:gd name="T17" fmla="*/ 9 h 59"/>
                <a:gd name="T18" fmla="*/ 59 w 92"/>
                <a:gd name="T19" fmla="*/ 7 h 59"/>
                <a:gd name="T20" fmla="*/ 60 w 92"/>
                <a:gd name="T21" fmla="*/ 7 h 59"/>
                <a:gd name="T22" fmla="*/ 63 w 92"/>
                <a:gd name="T23" fmla="*/ 7 h 59"/>
                <a:gd name="T24" fmla="*/ 67 w 92"/>
                <a:gd name="T25" fmla="*/ 7 h 59"/>
                <a:gd name="T26" fmla="*/ 68 w 92"/>
                <a:gd name="T27" fmla="*/ 7 h 59"/>
                <a:gd name="T28" fmla="*/ 74 w 92"/>
                <a:gd name="T29" fmla="*/ 16 h 59"/>
                <a:gd name="T30" fmla="*/ 79 w 92"/>
                <a:gd name="T31" fmla="*/ 31 h 59"/>
                <a:gd name="T32" fmla="*/ 85 w 92"/>
                <a:gd name="T33" fmla="*/ 38 h 59"/>
                <a:gd name="T34" fmla="*/ 86 w 92"/>
                <a:gd name="T35" fmla="*/ 48 h 59"/>
                <a:gd name="T36" fmla="*/ 87 w 92"/>
                <a:gd name="T37" fmla="*/ 59 h 59"/>
                <a:gd name="T38" fmla="*/ 92 w 92"/>
                <a:gd name="T39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" h="59">
                  <a:moveTo>
                    <a:pt x="0" y="7"/>
                  </a:moveTo>
                  <a:lnTo>
                    <a:pt x="8" y="3"/>
                  </a:lnTo>
                  <a:lnTo>
                    <a:pt x="19" y="0"/>
                  </a:lnTo>
                  <a:lnTo>
                    <a:pt x="30" y="1"/>
                  </a:lnTo>
                  <a:lnTo>
                    <a:pt x="40" y="5"/>
                  </a:lnTo>
                  <a:lnTo>
                    <a:pt x="40" y="16"/>
                  </a:lnTo>
                  <a:lnTo>
                    <a:pt x="43" y="18"/>
                  </a:lnTo>
                  <a:lnTo>
                    <a:pt x="56" y="15"/>
                  </a:lnTo>
                  <a:lnTo>
                    <a:pt x="58" y="9"/>
                  </a:lnTo>
                  <a:lnTo>
                    <a:pt x="59" y="7"/>
                  </a:lnTo>
                  <a:lnTo>
                    <a:pt x="60" y="7"/>
                  </a:lnTo>
                  <a:lnTo>
                    <a:pt x="63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74" y="16"/>
                  </a:lnTo>
                  <a:lnTo>
                    <a:pt x="79" y="31"/>
                  </a:lnTo>
                  <a:lnTo>
                    <a:pt x="85" y="38"/>
                  </a:lnTo>
                  <a:lnTo>
                    <a:pt x="86" y="48"/>
                  </a:lnTo>
                  <a:lnTo>
                    <a:pt x="87" y="59"/>
                  </a:lnTo>
                  <a:lnTo>
                    <a:pt x="92" y="5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2" name="Freeform 382"/>
            <p:cNvSpPr>
              <a:spLocks/>
            </p:cNvSpPr>
            <p:nvPr/>
          </p:nvSpPr>
          <p:spPr bwMode="auto">
            <a:xfrm>
              <a:off x="3963" y="1271"/>
              <a:ext cx="6" cy="10"/>
            </a:xfrm>
            <a:custGeom>
              <a:avLst/>
              <a:gdLst>
                <a:gd name="T0" fmla="*/ 6 w 6"/>
                <a:gd name="T1" fmla="*/ 10 h 10"/>
                <a:gd name="T2" fmla="*/ 4 w 6"/>
                <a:gd name="T3" fmla="*/ 8 h 10"/>
                <a:gd name="T4" fmla="*/ 0 w 6"/>
                <a:gd name="T5" fmla="*/ 0 h 10"/>
                <a:gd name="T6" fmla="*/ 0 w 6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10"/>
                  </a:moveTo>
                  <a:lnTo>
                    <a:pt x="4" y="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3" name="Freeform 383"/>
            <p:cNvSpPr>
              <a:spLocks/>
            </p:cNvSpPr>
            <p:nvPr/>
          </p:nvSpPr>
          <p:spPr bwMode="auto">
            <a:xfrm>
              <a:off x="3971" y="1255"/>
              <a:ext cx="18" cy="26"/>
            </a:xfrm>
            <a:custGeom>
              <a:avLst/>
              <a:gdLst>
                <a:gd name="T0" fmla="*/ 18 w 18"/>
                <a:gd name="T1" fmla="*/ 26 h 26"/>
                <a:gd name="T2" fmla="*/ 13 w 18"/>
                <a:gd name="T3" fmla="*/ 23 h 26"/>
                <a:gd name="T4" fmla="*/ 11 w 18"/>
                <a:gd name="T5" fmla="*/ 17 h 26"/>
                <a:gd name="T6" fmla="*/ 11 w 18"/>
                <a:gd name="T7" fmla="*/ 9 h 26"/>
                <a:gd name="T8" fmla="*/ 9 w 18"/>
                <a:gd name="T9" fmla="*/ 2 h 26"/>
                <a:gd name="T10" fmla="*/ 0 w 18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18" y="26"/>
                  </a:moveTo>
                  <a:lnTo>
                    <a:pt x="13" y="23"/>
                  </a:lnTo>
                  <a:lnTo>
                    <a:pt x="11" y="17"/>
                  </a:lnTo>
                  <a:lnTo>
                    <a:pt x="11" y="9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4" name="Freeform 384"/>
            <p:cNvSpPr>
              <a:spLocks/>
            </p:cNvSpPr>
            <p:nvPr/>
          </p:nvSpPr>
          <p:spPr bwMode="auto">
            <a:xfrm>
              <a:off x="3878" y="1286"/>
              <a:ext cx="11" cy="8"/>
            </a:xfrm>
            <a:custGeom>
              <a:avLst/>
              <a:gdLst>
                <a:gd name="T0" fmla="*/ 0 w 11"/>
                <a:gd name="T1" fmla="*/ 8 h 8"/>
                <a:gd name="T2" fmla="*/ 2 w 11"/>
                <a:gd name="T3" fmla="*/ 7 h 8"/>
                <a:gd name="T4" fmla="*/ 0 w 11"/>
                <a:gd name="T5" fmla="*/ 0 h 8"/>
                <a:gd name="T6" fmla="*/ 6 w 11"/>
                <a:gd name="T7" fmla="*/ 1 h 8"/>
                <a:gd name="T8" fmla="*/ 11 w 11"/>
                <a:gd name="T9" fmla="*/ 5 h 8"/>
                <a:gd name="T10" fmla="*/ 11 w 11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">
                  <a:moveTo>
                    <a:pt x="0" y="8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6" y="1"/>
                  </a:lnTo>
                  <a:lnTo>
                    <a:pt x="11" y="5"/>
                  </a:lnTo>
                  <a:lnTo>
                    <a:pt x="11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5" name="Freeform 385"/>
            <p:cNvSpPr>
              <a:spLocks/>
            </p:cNvSpPr>
            <p:nvPr/>
          </p:nvSpPr>
          <p:spPr bwMode="auto">
            <a:xfrm>
              <a:off x="3983" y="1281"/>
              <a:ext cx="16" cy="13"/>
            </a:xfrm>
            <a:custGeom>
              <a:avLst/>
              <a:gdLst>
                <a:gd name="T0" fmla="*/ 0 w 16"/>
                <a:gd name="T1" fmla="*/ 4 h 13"/>
                <a:gd name="T2" fmla="*/ 7 w 16"/>
                <a:gd name="T3" fmla="*/ 10 h 13"/>
                <a:gd name="T4" fmla="*/ 14 w 16"/>
                <a:gd name="T5" fmla="*/ 13 h 13"/>
                <a:gd name="T6" fmla="*/ 16 w 16"/>
                <a:gd name="T7" fmla="*/ 12 h 13"/>
                <a:gd name="T8" fmla="*/ 11 w 16"/>
                <a:gd name="T9" fmla="*/ 5 h 13"/>
                <a:gd name="T10" fmla="*/ 6 w 1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0" y="4"/>
                  </a:moveTo>
                  <a:lnTo>
                    <a:pt x="7" y="10"/>
                  </a:lnTo>
                  <a:lnTo>
                    <a:pt x="14" y="13"/>
                  </a:lnTo>
                  <a:lnTo>
                    <a:pt x="16" y="12"/>
                  </a:lnTo>
                  <a:lnTo>
                    <a:pt x="11" y="5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6" name="Freeform 386"/>
            <p:cNvSpPr>
              <a:spLocks/>
            </p:cNvSpPr>
            <p:nvPr/>
          </p:nvSpPr>
          <p:spPr bwMode="auto">
            <a:xfrm>
              <a:off x="3738" y="1251"/>
              <a:ext cx="52" cy="45"/>
            </a:xfrm>
            <a:custGeom>
              <a:avLst/>
              <a:gdLst>
                <a:gd name="T0" fmla="*/ 1 w 52"/>
                <a:gd name="T1" fmla="*/ 21 h 45"/>
                <a:gd name="T2" fmla="*/ 0 w 52"/>
                <a:gd name="T3" fmla="*/ 39 h 45"/>
                <a:gd name="T4" fmla="*/ 1 w 52"/>
                <a:gd name="T5" fmla="*/ 45 h 45"/>
                <a:gd name="T6" fmla="*/ 28 w 52"/>
                <a:gd name="T7" fmla="*/ 31 h 45"/>
                <a:gd name="T8" fmla="*/ 35 w 52"/>
                <a:gd name="T9" fmla="*/ 24 h 45"/>
                <a:gd name="T10" fmla="*/ 35 w 52"/>
                <a:gd name="T11" fmla="*/ 19 h 45"/>
                <a:gd name="T12" fmla="*/ 37 w 52"/>
                <a:gd name="T13" fmla="*/ 20 h 45"/>
                <a:gd name="T14" fmla="*/ 38 w 52"/>
                <a:gd name="T15" fmla="*/ 20 h 45"/>
                <a:gd name="T16" fmla="*/ 39 w 52"/>
                <a:gd name="T17" fmla="*/ 21 h 45"/>
                <a:gd name="T18" fmla="*/ 45 w 52"/>
                <a:gd name="T19" fmla="*/ 24 h 45"/>
                <a:gd name="T20" fmla="*/ 47 w 52"/>
                <a:gd name="T21" fmla="*/ 21 h 45"/>
                <a:gd name="T22" fmla="*/ 45 w 52"/>
                <a:gd name="T23" fmla="*/ 13 h 45"/>
                <a:gd name="T24" fmla="*/ 52 w 52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5">
                  <a:moveTo>
                    <a:pt x="1" y="21"/>
                  </a:moveTo>
                  <a:lnTo>
                    <a:pt x="0" y="39"/>
                  </a:lnTo>
                  <a:lnTo>
                    <a:pt x="1" y="45"/>
                  </a:lnTo>
                  <a:lnTo>
                    <a:pt x="28" y="31"/>
                  </a:lnTo>
                  <a:lnTo>
                    <a:pt x="35" y="24"/>
                  </a:lnTo>
                  <a:lnTo>
                    <a:pt x="35" y="19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9" y="21"/>
                  </a:lnTo>
                  <a:lnTo>
                    <a:pt x="45" y="24"/>
                  </a:lnTo>
                  <a:lnTo>
                    <a:pt x="47" y="21"/>
                  </a:lnTo>
                  <a:lnTo>
                    <a:pt x="45" y="13"/>
                  </a:lnTo>
                  <a:lnTo>
                    <a:pt x="5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7" name="Freeform 387"/>
            <p:cNvSpPr>
              <a:spLocks/>
            </p:cNvSpPr>
            <p:nvPr/>
          </p:nvSpPr>
          <p:spPr bwMode="auto">
            <a:xfrm>
              <a:off x="3942" y="1290"/>
              <a:ext cx="8" cy="12"/>
            </a:xfrm>
            <a:custGeom>
              <a:avLst/>
              <a:gdLst>
                <a:gd name="T0" fmla="*/ 6 w 8"/>
                <a:gd name="T1" fmla="*/ 12 h 12"/>
                <a:gd name="T2" fmla="*/ 3 w 8"/>
                <a:gd name="T3" fmla="*/ 10 h 12"/>
                <a:gd name="T4" fmla="*/ 0 w 8"/>
                <a:gd name="T5" fmla="*/ 4 h 12"/>
                <a:gd name="T6" fmla="*/ 8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6" y="12"/>
                  </a:moveTo>
                  <a:lnTo>
                    <a:pt x="3" y="10"/>
                  </a:lnTo>
                  <a:lnTo>
                    <a:pt x="0" y="4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8" name="Line 388"/>
            <p:cNvSpPr>
              <a:spLocks noChangeShapeType="1"/>
            </p:cNvSpPr>
            <p:nvPr/>
          </p:nvSpPr>
          <p:spPr bwMode="auto">
            <a:xfrm>
              <a:off x="3866" y="1298"/>
              <a:ext cx="1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19" name="Freeform 389"/>
            <p:cNvSpPr>
              <a:spLocks/>
            </p:cNvSpPr>
            <p:nvPr/>
          </p:nvSpPr>
          <p:spPr bwMode="auto">
            <a:xfrm>
              <a:off x="3870" y="1294"/>
              <a:ext cx="8" cy="10"/>
            </a:xfrm>
            <a:custGeom>
              <a:avLst/>
              <a:gdLst>
                <a:gd name="T0" fmla="*/ 0 w 8"/>
                <a:gd name="T1" fmla="*/ 10 h 10"/>
                <a:gd name="T2" fmla="*/ 3 w 8"/>
                <a:gd name="T3" fmla="*/ 10 h 10"/>
                <a:gd name="T4" fmla="*/ 7 w 8"/>
                <a:gd name="T5" fmla="*/ 3 h 10"/>
                <a:gd name="T6" fmla="*/ 8 w 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0" y="10"/>
                  </a:moveTo>
                  <a:lnTo>
                    <a:pt x="3" y="10"/>
                  </a:lnTo>
                  <a:lnTo>
                    <a:pt x="7" y="3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0" name="Freeform 390"/>
            <p:cNvSpPr>
              <a:spLocks/>
            </p:cNvSpPr>
            <p:nvPr/>
          </p:nvSpPr>
          <p:spPr bwMode="auto">
            <a:xfrm>
              <a:off x="3867" y="1302"/>
              <a:ext cx="3" cy="2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2 h 2"/>
                <a:gd name="T4" fmla="*/ 3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2" y="2"/>
                  </a:lnTo>
                  <a:lnTo>
                    <a:pt x="3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1" name="Freeform 391"/>
            <p:cNvSpPr>
              <a:spLocks/>
            </p:cNvSpPr>
            <p:nvPr/>
          </p:nvSpPr>
          <p:spPr bwMode="auto">
            <a:xfrm>
              <a:off x="3855" y="1294"/>
              <a:ext cx="11" cy="14"/>
            </a:xfrm>
            <a:custGeom>
              <a:avLst/>
              <a:gdLst>
                <a:gd name="T0" fmla="*/ 0 w 11"/>
                <a:gd name="T1" fmla="*/ 14 h 14"/>
                <a:gd name="T2" fmla="*/ 4 w 11"/>
                <a:gd name="T3" fmla="*/ 7 h 14"/>
                <a:gd name="T4" fmla="*/ 5 w 11"/>
                <a:gd name="T5" fmla="*/ 2 h 14"/>
                <a:gd name="T6" fmla="*/ 10 w 11"/>
                <a:gd name="T7" fmla="*/ 0 h 14"/>
                <a:gd name="T8" fmla="*/ 11 w 11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0" y="14"/>
                  </a:moveTo>
                  <a:lnTo>
                    <a:pt x="4" y="7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1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2" name="Freeform 392"/>
            <p:cNvSpPr>
              <a:spLocks/>
            </p:cNvSpPr>
            <p:nvPr/>
          </p:nvSpPr>
          <p:spPr bwMode="auto">
            <a:xfrm>
              <a:off x="3971" y="1304"/>
              <a:ext cx="19" cy="5"/>
            </a:xfrm>
            <a:custGeom>
              <a:avLst/>
              <a:gdLst>
                <a:gd name="T0" fmla="*/ 19 w 19"/>
                <a:gd name="T1" fmla="*/ 5 h 5"/>
                <a:gd name="T2" fmla="*/ 13 w 19"/>
                <a:gd name="T3" fmla="*/ 4 h 5"/>
                <a:gd name="T4" fmla="*/ 5 w 19"/>
                <a:gd name="T5" fmla="*/ 2 h 5"/>
                <a:gd name="T6" fmla="*/ 0 w 1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">
                  <a:moveTo>
                    <a:pt x="19" y="5"/>
                  </a:moveTo>
                  <a:lnTo>
                    <a:pt x="13" y="4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3" name="Freeform 393"/>
            <p:cNvSpPr>
              <a:spLocks/>
            </p:cNvSpPr>
            <p:nvPr/>
          </p:nvSpPr>
          <p:spPr bwMode="auto">
            <a:xfrm>
              <a:off x="3892" y="1264"/>
              <a:ext cx="39" cy="47"/>
            </a:xfrm>
            <a:custGeom>
              <a:avLst/>
              <a:gdLst>
                <a:gd name="T0" fmla="*/ 0 w 39"/>
                <a:gd name="T1" fmla="*/ 47 h 47"/>
                <a:gd name="T2" fmla="*/ 4 w 39"/>
                <a:gd name="T3" fmla="*/ 44 h 47"/>
                <a:gd name="T4" fmla="*/ 11 w 39"/>
                <a:gd name="T5" fmla="*/ 40 h 47"/>
                <a:gd name="T6" fmla="*/ 13 w 39"/>
                <a:gd name="T7" fmla="*/ 38 h 47"/>
                <a:gd name="T8" fmla="*/ 15 w 39"/>
                <a:gd name="T9" fmla="*/ 36 h 47"/>
                <a:gd name="T10" fmla="*/ 17 w 39"/>
                <a:gd name="T11" fmla="*/ 32 h 47"/>
                <a:gd name="T12" fmla="*/ 16 w 39"/>
                <a:gd name="T13" fmla="*/ 27 h 47"/>
                <a:gd name="T14" fmla="*/ 11 w 39"/>
                <a:gd name="T15" fmla="*/ 22 h 47"/>
                <a:gd name="T16" fmla="*/ 11 w 39"/>
                <a:gd name="T17" fmla="*/ 21 h 47"/>
                <a:gd name="T18" fmla="*/ 13 w 39"/>
                <a:gd name="T19" fmla="*/ 18 h 47"/>
                <a:gd name="T20" fmla="*/ 20 w 39"/>
                <a:gd name="T21" fmla="*/ 18 h 47"/>
                <a:gd name="T22" fmla="*/ 20 w 39"/>
                <a:gd name="T23" fmla="*/ 12 h 47"/>
                <a:gd name="T24" fmla="*/ 20 w 39"/>
                <a:gd name="T25" fmla="*/ 8 h 47"/>
                <a:gd name="T26" fmla="*/ 20 w 39"/>
                <a:gd name="T27" fmla="*/ 0 h 47"/>
                <a:gd name="T28" fmla="*/ 23 w 39"/>
                <a:gd name="T29" fmla="*/ 2 h 47"/>
                <a:gd name="T30" fmla="*/ 30 w 39"/>
                <a:gd name="T31" fmla="*/ 3 h 47"/>
                <a:gd name="T32" fmla="*/ 30 w 39"/>
                <a:gd name="T33" fmla="*/ 4 h 47"/>
                <a:gd name="T34" fmla="*/ 32 w 39"/>
                <a:gd name="T35" fmla="*/ 10 h 47"/>
                <a:gd name="T36" fmla="*/ 32 w 39"/>
                <a:gd name="T37" fmla="*/ 11 h 47"/>
                <a:gd name="T38" fmla="*/ 32 w 39"/>
                <a:gd name="T39" fmla="*/ 18 h 47"/>
                <a:gd name="T40" fmla="*/ 31 w 39"/>
                <a:gd name="T41" fmla="*/ 25 h 47"/>
                <a:gd name="T42" fmla="*/ 37 w 39"/>
                <a:gd name="T43" fmla="*/ 19 h 47"/>
                <a:gd name="T44" fmla="*/ 39 w 39"/>
                <a:gd name="T45" fmla="*/ 29 h 47"/>
                <a:gd name="T46" fmla="*/ 37 w 39"/>
                <a:gd name="T47" fmla="*/ 38 h 47"/>
                <a:gd name="T48" fmla="*/ 35 w 39"/>
                <a:gd name="T49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47">
                  <a:moveTo>
                    <a:pt x="0" y="47"/>
                  </a:moveTo>
                  <a:lnTo>
                    <a:pt x="4" y="44"/>
                  </a:lnTo>
                  <a:lnTo>
                    <a:pt x="11" y="40"/>
                  </a:lnTo>
                  <a:lnTo>
                    <a:pt x="13" y="38"/>
                  </a:lnTo>
                  <a:lnTo>
                    <a:pt x="15" y="36"/>
                  </a:lnTo>
                  <a:lnTo>
                    <a:pt x="17" y="32"/>
                  </a:lnTo>
                  <a:lnTo>
                    <a:pt x="16" y="27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3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23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8"/>
                  </a:lnTo>
                  <a:lnTo>
                    <a:pt x="31" y="25"/>
                  </a:lnTo>
                  <a:lnTo>
                    <a:pt x="37" y="19"/>
                  </a:lnTo>
                  <a:lnTo>
                    <a:pt x="39" y="29"/>
                  </a:lnTo>
                  <a:lnTo>
                    <a:pt x="37" y="38"/>
                  </a:lnTo>
                  <a:lnTo>
                    <a:pt x="35" y="4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4" name="Line 394"/>
            <p:cNvSpPr>
              <a:spLocks noChangeShapeType="1"/>
            </p:cNvSpPr>
            <p:nvPr/>
          </p:nvSpPr>
          <p:spPr bwMode="auto">
            <a:xfrm>
              <a:off x="3892" y="1311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5" name="Freeform 395"/>
            <p:cNvSpPr>
              <a:spLocks/>
            </p:cNvSpPr>
            <p:nvPr/>
          </p:nvSpPr>
          <p:spPr bwMode="auto">
            <a:xfrm>
              <a:off x="3882" y="1293"/>
              <a:ext cx="10" cy="19"/>
            </a:xfrm>
            <a:custGeom>
              <a:avLst/>
              <a:gdLst>
                <a:gd name="T0" fmla="*/ 7 w 10"/>
                <a:gd name="T1" fmla="*/ 0 h 19"/>
                <a:gd name="T2" fmla="*/ 7 w 10"/>
                <a:gd name="T3" fmla="*/ 7 h 19"/>
                <a:gd name="T4" fmla="*/ 2 w 10"/>
                <a:gd name="T5" fmla="*/ 12 h 19"/>
                <a:gd name="T6" fmla="*/ 0 w 10"/>
                <a:gd name="T7" fmla="*/ 18 h 19"/>
                <a:gd name="T8" fmla="*/ 7 w 10"/>
                <a:gd name="T9" fmla="*/ 19 h 19"/>
                <a:gd name="T10" fmla="*/ 10 w 10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9">
                  <a:moveTo>
                    <a:pt x="7" y="0"/>
                  </a:moveTo>
                  <a:lnTo>
                    <a:pt x="7" y="7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7" y="19"/>
                  </a:lnTo>
                  <a:lnTo>
                    <a:pt x="1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6" name="Freeform 396"/>
            <p:cNvSpPr>
              <a:spLocks/>
            </p:cNvSpPr>
            <p:nvPr/>
          </p:nvSpPr>
          <p:spPr bwMode="auto">
            <a:xfrm>
              <a:off x="3965" y="1304"/>
              <a:ext cx="14" cy="11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5 h 11"/>
                <a:gd name="T4" fmla="*/ 7 w 14"/>
                <a:gd name="T5" fmla="*/ 9 h 11"/>
                <a:gd name="T6" fmla="*/ 14 w 14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5"/>
                  </a:lnTo>
                  <a:lnTo>
                    <a:pt x="7" y="9"/>
                  </a:lnTo>
                  <a:lnTo>
                    <a:pt x="14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7" name="Freeform 397"/>
            <p:cNvSpPr>
              <a:spLocks/>
            </p:cNvSpPr>
            <p:nvPr/>
          </p:nvSpPr>
          <p:spPr bwMode="auto">
            <a:xfrm>
              <a:off x="3979" y="1309"/>
              <a:ext cx="11" cy="7"/>
            </a:xfrm>
            <a:custGeom>
              <a:avLst/>
              <a:gdLst>
                <a:gd name="T0" fmla="*/ 0 w 11"/>
                <a:gd name="T1" fmla="*/ 6 h 7"/>
                <a:gd name="T2" fmla="*/ 3 w 11"/>
                <a:gd name="T3" fmla="*/ 7 h 7"/>
                <a:gd name="T4" fmla="*/ 8 w 11"/>
                <a:gd name="T5" fmla="*/ 6 h 7"/>
                <a:gd name="T6" fmla="*/ 11 w 11"/>
                <a:gd name="T7" fmla="*/ 0 h 7"/>
                <a:gd name="T8" fmla="*/ 11 w 1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lnTo>
                    <a:pt x="3" y="7"/>
                  </a:lnTo>
                  <a:lnTo>
                    <a:pt x="8" y="6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8" name="Freeform 398"/>
            <p:cNvSpPr>
              <a:spLocks/>
            </p:cNvSpPr>
            <p:nvPr/>
          </p:nvSpPr>
          <p:spPr bwMode="auto">
            <a:xfrm>
              <a:off x="3924" y="1309"/>
              <a:ext cx="3" cy="8"/>
            </a:xfrm>
            <a:custGeom>
              <a:avLst/>
              <a:gdLst>
                <a:gd name="T0" fmla="*/ 3 w 3"/>
                <a:gd name="T1" fmla="*/ 0 h 8"/>
                <a:gd name="T2" fmla="*/ 2 w 3"/>
                <a:gd name="T3" fmla="*/ 4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3" y="0"/>
                  </a:moveTo>
                  <a:lnTo>
                    <a:pt x="2" y="4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29" name="Freeform 399"/>
            <p:cNvSpPr>
              <a:spLocks/>
            </p:cNvSpPr>
            <p:nvPr/>
          </p:nvSpPr>
          <p:spPr bwMode="auto">
            <a:xfrm>
              <a:off x="3848" y="1308"/>
              <a:ext cx="7" cy="12"/>
            </a:xfrm>
            <a:custGeom>
              <a:avLst/>
              <a:gdLst>
                <a:gd name="T0" fmla="*/ 0 w 7"/>
                <a:gd name="T1" fmla="*/ 12 h 12"/>
                <a:gd name="T2" fmla="*/ 4 w 7"/>
                <a:gd name="T3" fmla="*/ 8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12"/>
                  </a:moveTo>
                  <a:lnTo>
                    <a:pt x="4" y="8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0" name="Freeform 400"/>
            <p:cNvSpPr>
              <a:spLocks/>
            </p:cNvSpPr>
            <p:nvPr/>
          </p:nvSpPr>
          <p:spPr bwMode="auto">
            <a:xfrm>
              <a:off x="3666" y="1245"/>
              <a:ext cx="68" cy="75"/>
            </a:xfrm>
            <a:custGeom>
              <a:avLst/>
              <a:gdLst>
                <a:gd name="T0" fmla="*/ 5 w 68"/>
                <a:gd name="T1" fmla="*/ 75 h 75"/>
                <a:gd name="T2" fmla="*/ 9 w 68"/>
                <a:gd name="T3" fmla="*/ 72 h 75"/>
                <a:gd name="T4" fmla="*/ 10 w 68"/>
                <a:gd name="T5" fmla="*/ 68 h 75"/>
                <a:gd name="T6" fmla="*/ 12 w 68"/>
                <a:gd name="T7" fmla="*/ 64 h 75"/>
                <a:gd name="T8" fmla="*/ 9 w 68"/>
                <a:gd name="T9" fmla="*/ 57 h 75"/>
                <a:gd name="T10" fmla="*/ 15 w 68"/>
                <a:gd name="T11" fmla="*/ 57 h 75"/>
                <a:gd name="T12" fmla="*/ 16 w 68"/>
                <a:gd name="T13" fmla="*/ 64 h 75"/>
                <a:gd name="T14" fmla="*/ 24 w 68"/>
                <a:gd name="T15" fmla="*/ 68 h 75"/>
                <a:gd name="T16" fmla="*/ 25 w 68"/>
                <a:gd name="T17" fmla="*/ 68 h 75"/>
                <a:gd name="T18" fmla="*/ 25 w 68"/>
                <a:gd name="T19" fmla="*/ 59 h 75"/>
                <a:gd name="T20" fmla="*/ 35 w 68"/>
                <a:gd name="T21" fmla="*/ 60 h 75"/>
                <a:gd name="T22" fmla="*/ 40 w 68"/>
                <a:gd name="T23" fmla="*/ 56 h 75"/>
                <a:gd name="T24" fmla="*/ 42 w 68"/>
                <a:gd name="T25" fmla="*/ 55 h 75"/>
                <a:gd name="T26" fmla="*/ 38 w 68"/>
                <a:gd name="T27" fmla="*/ 45 h 75"/>
                <a:gd name="T28" fmla="*/ 64 w 68"/>
                <a:gd name="T29" fmla="*/ 31 h 75"/>
                <a:gd name="T30" fmla="*/ 68 w 68"/>
                <a:gd name="T31" fmla="*/ 25 h 75"/>
                <a:gd name="T32" fmla="*/ 64 w 68"/>
                <a:gd name="T33" fmla="*/ 18 h 75"/>
                <a:gd name="T34" fmla="*/ 62 w 68"/>
                <a:gd name="T35" fmla="*/ 16 h 75"/>
                <a:gd name="T36" fmla="*/ 55 w 68"/>
                <a:gd name="T37" fmla="*/ 21 h 75"/>
                <a:gd name="T38" fmla="*/ 57 w 68"/>
                <a:gd name="T39" fmla="*/ 15 h 75"/>
                <a:gd name="T40" fmla="*/ 54 w 68"/>
                <a:gd name="T41" fmla="*/ 3 h 75"/>
                <a:gd name="T42" fmla="*/ 47 w 68"/>
                <a:gd name="T43" fmla="*/ 0 h 75"/>
                <a:gd name="T44" fmla="*/ 31 w 68"/>
                <a:gd name="T45" fmla="*/ 14 h 75"/>
                <a:gd name="T46" fmla="*/ 36 w 68"/>
                <a:gd name="T47" fmla="*/ 19 h 75"/>
                <a:gd name="T48" fmla="*/ 38 w 68"/>
                <a:gd name="T49" fmla="*/ 23 h 75"/>
                <a:gd name="T50" fmla="*/ 32 w 68"/>
                <a:gd name="T51" fmla="*/ 25 h 75"/>
                <a:gd name="T52" fmla="*/ 31 w 68"/>
                <a:gd name="T53" fmla="*/ 25 h 75"/>
                <a:gd name="T54" fmla="*/ 23 w 68"/>
                <a:gd name="T55" fmla="*/ 10 h 75"/>
                <a:gd name="T56" fmla="*/ 5 w 68"/>
                <a:gd name="T57" fmla="*/ 18 h 75"/>
                <a:gd name="T58" fmla="*/ 9 w 68"/>
                <a:gd name="T59" fmla="*/ 23 h 75"/>
                <a:gd name="T60" fmla="*/ 17 w 68"/>
                <a:gd name="T61" fmla="*/ 23 h 75"/>
                <a:gd name="T62" fmla="*/ 19 w 68"/>
                <a:gd name="T63" fmla="*/ 27 h 75"/>
                <a:gd name="T64" fmla="*/ 5 w 68"/>
                <a:gd name="T65" fmla="*/ 31 h 75"/>
                <a:gd name="T66" fmla="*/ 1 w 68"/>
                <a:gd name="T67" fmla="*/ 49 h 75"/>
                <a:gd name="T68" fmla="*/ 8 w 68"/>
                <a:gd name="T69" fmla="*/ 46 h 75"/>
                <a:gd name="T70" fmla="*/ 10 w 68"/>
                <a:gd name="T71" fmla="*/ 48 h 75"/>
                <a:gd name="T72" fmla="*/ 1 w 68"/>
                <a:gd name="T73" fmla="*/ 56 h 75"/>
                <a:gd name="T74" fmla="*/ 0 w 68"/>
                <a:gd name="T75" fmla="*/ 67 h 75"/>
                <a:gd name="T76" fmla="*/ 2 w 68"/>
                <a:gd name="T77" fmla="*/ 72 h 75"/>
                <a:gd name="T78" fmla="*/ 5 w 68"/>
                <a:gd name="T7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" h="75">
                  <a:moveTo>
                    <a:pt x="5" y="75"/>
                  </a:moveTo>
                  <a:lnTo>
                    <a:pt x="9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9" y="57"/>
                  </a:lnTo>
                  <a:lnTo>
                    <a:pt x="15" y="57"/>
                  </a:lnTo>
                  <a:lnTo>
                    <a:pt x="16" y="64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5" y="59"/>
                  </a:lnTo>
                  <a:lnTo>
                    <a:pt x="35" y="60"/>
                  </a:lnTo>
                  <a:lnTo>
                    <a:pt x="40" y="56"/>
                  </a:lnTo>
                  <a:lnTo>
                    <a:pt x="42" y="55"/>
                  </a:lnTo>
                  <a:lnTo>
                    <a:pt x="38" y="45"/>
                  </a:lnTo>
                  <a:lnTo>
                    <a:pt x="64" y="31"/>
                  </a:lnTo>
                  <a:lnTo>
                    <a:pt x="68" y="25"/>
                  </a:lnTo>
                  <a:lnTo>
                    <a:pt x="64" y="18"/>
                  </a:lnTo>
                  <a:lnTo>
                    <a:pt x="62" y="16"/>
                  </a:lnTo>
                  <a:lnTo>
                    <a:pt x="55" y="21"/>
                  </a:lnTo>
                  <a:lnTo>
                    <a:pt x="57" y="15"/>
                  </a:lnTo>
                  <a:lnTo>
                    <a:pt x="54" y="3"/>
                  </a:lnTo>
                  <a:lnTo>
                    <a:pt x="47" y="0"/>
                  </a:lnTo>
                  <a:lnTo>
                    <a:pt x="31" y="14"/>
                  </a:lnTo>
                  <a:lnTo>
                    <a:pt x="36" y="19"/>
                  </a:lnTo>
                  <a:lnTo>
                    <a:pt x="38" y="23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23" y="10"/>
                  </a:lnTo>
                  <a:lnTo>
                    <a:pt x="5" y="18"/>
                  </a:lnTo>
                  <a:lnTo>
                    <a:pt x="9" y="23"/>
                  </a:lnTo>
                  <a:lnTo>
                    <a:pt x="17" y="23"/>
                  </a:lnTo>
                  <a:lnTo>
                    <a:pt x="19" y="27"/>
                  </a:lnTo>
                  <a:lnTo>
                    <a:pt x="5" y="31"/>
                  </a:lnTo>
                  <a:lnTo>
                    <a:pt x="1" y="49"/>
                  </a:lnTo>
                  <a:lnTo>
                    <a:pt x="8" y="46"/>
                  </a:lnTo>
                  <a:lnTo>
                    <a:pt x="10" y="48"/>
                  </a:lnTo>
                  <a:lnTo>
                    <a:pt x="1" y="56"/>
                  </a:lnTo>
                  <a:lnTo>
                    <a:pt x="0" y="67"/>
                  </a:lnTo>
                  <a:lnTo>
                    <a:pt x="2" y="72"/>
                  </a:lnTo>
                  <a:lnTo>
                    <a:pt x="5" y="7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1" name="Freeform 401"/>
            <p:cNvSpPr>
              <a:spLocks/>
            </p:cNvSpPr>
            <p:nvPr/>
          </p:nvSpPr>
          <p:spPr bwMode="auto">
            <a:xfrm>
              <a:off x="3886" y="1320"/>
              <a:ext cx="4" cy="0"/>
            </a:xfrm>
            <a:custGeom>
              <a:avLst/>
              <a:gdLst>
                <a:gd name="T0" fmla="*/ 4 w 4"/>
                <a:gd name="T1" fmla="*/ 2 w 4"/>
                <a:gd name="T2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2" name="Line 402"/>
            <p:cNvSpPr>
              <a:spLocks noChangeShapeType="1"/>
            </p:cNvSpPr>
            <p:nvPr/>
          </p:nvSpPr>
          <p:spPr bwMode="auto">
            <a:xfrm flipV="1">
              <a:off x="3847" y="1320"/>
              <a:ext cx="1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3" name="Freeform 403"/>
            <p:cNvSpPr>
              <a:spLocks/>
            </p:cNvSpPr>
            <p:nvPr/>
          </p:nvSpPr>
          <p:spPr bwMode="auto">
            <a:xfrm>
              <a:off x="3957" y="1301"/>
              <a:ext cx="11" cy="26"/>
            </a:xfrm>
            <a:custGeom>
              <a:avLst/>
              <a:gdLst>
                <a:gd name="T0" fmla="*/ 11 w 11"/>
                <a:gd name="T1" fmla="*/ 26 h 26"/>
                <a:gd name="T2" fmla="*/ 11 w 11"/>
                <a:gd name="T3" fmla="*/ 25 h 26"/>
                <a:gd name="T4" fmla="*/ 4 w 11"/>
                <a:gd name="T5" fmla="*/ 22 h 26"/>
                <a:gd name="T6" fmla="*/ 0 w 11"/>
                <a:gd name="T7" fmla="*/ 19 h 26"/>
                <a:gd name="T8" fmla="*/ 0 w 11"/>
                <a:gd name="T9" fmla="*/ 15 h 26"/>
                <a:gd name="T10" fmla="*/ 3 w 11"/>
                <a:gd name="T11" fmla="*/ 5 h 26"/>
                <a:gd name="T12" fmla="*/ 7 w 11"/>
                <a:gd name="T13" fmla="*/ 0 h 26"/>
                <a:gd name="T14" fmla="*/ 8 w 11"/>
                <a:gd name="T1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6">
                  <a:moveTo>
                    <a:pt x="11" y="26"/>
                  </a:moveTo>
                  <a:lnTo>
                    <a:pt x="11" y="25"/>
                  </a:lnTo>
                  <a:lnTo>
                    <a:pt x="4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5"/>
                  </a:lnTo>
                  <a:lnTo>
                    <a:pt x="7" y="0"/>
                  </a:lnTo>
                  <a:lnTo>
                    <a:pt x="8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4" name="Freeform 404"/>
            <p:cNvSpPr>
              <a:spLocks/>
            </p:cNvSpPr>
            <p:nvPr/>
          </p:nvSpPr>
          <p:spPr bwMode="auto">
            <a:xfrm>
              <a:off x="3924" y="1317"/>
              <a:ext cx="9" cy="13"/>
            </a:xfrm>
            <a:custGeom>
              <a:avLst/>
              <a:gdLst>
                <a:gd name="T0" fmla="*/ 0 w 9"/>
                <a:gd name="T1" fmla="*/ 0 h 13"/>
                <a:gd name="T2" fmla="*/ 2 w 9"/>
                <a:gd name="T3" fmla="*/ 6 h 13"/>
                <a:gd name="T4" fmla="*/ 6 w 9"/>
                <a:gd name="T5" fmla="*/ 9 h 13"/>
                <a:gd name="T6" fmla="*/ 9 w 9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0" y="0"/>
                  </a:moveTo>
                  <a:lnTo>
                    <a:pt x="2" y="6"/>
                  </a:lnTo>
                  <a:lnTo>
                    <a:pt x="6" y="9"/>
                  </a:lnTo>
                  <a:lnTo>
                    <a:pt x="9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135" name="Freeform 405"/>
            <p:cNvSpPr>
              <a:spLocks/>
            </p:cNvSpPr>
            <p:nvPr/>
          </p:nvSpPr>
          <p:spPr bwMode="auto">
            <a:xfrm>
              <a:off x="3847" y="1323"/>
              <a:ext cx="4" cy="8"/>
            </a:xfrm>
            <a:custGeom>
              <a:avLst/>
              <a:gdLst>
                <a:gd name="T0" fmla="*/ 4 w 4"/>
                <a:gd name="T1" fmla="*/ 8 h 8"/>
                <a:gd name="T2" fmla="*/ 3 w 4"/>
                <a:gd name="T3" fmla="*/ 5 h 8"/>
                <a:gd name="T4" fmla="*/ 1 w 4"/>
                <a:gd name="T5" fmla="*/ 3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3" y="5"/>
                  </a:lnTo>
                  <a:lnTo>
                    <a:pt x="1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grpSp>
        <p:nvGrpSpPr>
          <p:cNvPr id="9" name="Group 607"/>
          <p:cNvGrpSpPr>
            <a:grpSpLocks/>
          </p:cNvGrpSpPr>
          <p:nvPr/>
        </p:nvGrpSpPr>
        <p:grpSpPr bwMode="auto">
          <a:xfrm>
            <a:off x="5432425" y="2047875"/>
            <a:ext cx="871538" cy="1357313"/>
            <a:chOff x="3422" y="1290"/>
            <a:chExt cx="549" cy="855"/>
          </a:xfrm>
        </p:grpSpPr>
        <p:sp>
          <p:nvSpPr>
            <p:cNvPr id="736" name="Freeform 407"/>
            <p:cNvSpPr>
              <a:spLocks/>
            </p:cNvSpPr>
            <p:nvPr/>
          </p:nvSpPr>
          <p:spPr bwMode="auto">
            <a:xfrm>
              <a:off x="3859" y="1312"/>
              <a:ext cx="27" cy="19"/>
            </a:xfrm>
            <a:custGeom>
              <a:avLst/>
              <a:gdLst>
                <a:gd name="T0" fmla="*/ 27 w 27"/>
                <a:gd name="T1" fmla="*/ 8 h 19"/>
                <a:gd name="T2" fmla="*/ 25 w 27"/>
                <a:gd name="T3" fmla="*/ 8 h 19"/>
                <a:gd name="T4" fmla="*/ 22 w 27"/>
                <a:gd name="T5" fmla="*/ 8 h 19"/>
                <a:gd name="T6" fmla="*/ 19 w 27"/>
                <a:gd name="T7" fmla="*/ 8 h 19"/>
                <a:gd name="T8" fmla="*/ 15 w 27"/>
                <a:gd name="T9" fmla="*/ 0 h 19"/>
                <a:gd name="T10" fmla="*/ 10 w 27"/>
                <a:gd name="T11" fmla="*/ 7 h 19"/>
                <a:gd name="T12" fmla="*/ 4 w 27"/>
                <a:gd name="T13" fmla="*/ 11 h 19"/>
                <a:gd name="T14" fmla="*/ 3 w 27"/>
                <a:gd name="T15" fmla="*/ 11 h 19"/>
                <a:gd name="T16" fmla="*/ 0 w 27"/>
                <a:gd name="T17" fmla="*/ 15 h 19"/>
                <a:gd name="T18" fmla="*/ 1 w 27"/>
                <a:gd name="T19" fmla="*/ 18 h 19"/>
                <a:gd name="T20" fmla="*/ 1 w 27"/>
                <a:gd name="T2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7" y="8"/>
                  </a:moveTo>
                  <a:lnTo>
                    <a:pt x="25" y="8"/>
                  </a:lnTo>
                  <a:lnTo>
                    <a:pt x="22" y="8"/>
                  </a:lnTo>
                  <a:lnTo>
                    <a:pt x="19" y="8"/>
                  </a:lnTo>
                  <a:lnTo>
                    <a:pt x="15" y="0"/>
                  </a:lnTo>
                  <a:lnTo>
                    <a:pt x="10" y="7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7" name="Freeform 408"/>
            <p:cNvSpPr>
              <a:spLocks/>
            </p:cNvSpPr>
            <p:nvPr/>
          </p:nvSpPr>
          <p:spPr bwMode="auto">
            <a:xfrm>
              <a:off x="3638" y="1290"/>
              <a:ext cx="23" cy="42"/>
            </a:xfrm>
            <a:custGeom>
              <a:avLst/>
              <a:gdLst>
                <a:gd name="T0" fmla="*/ 7 w 23"/>
                <a:gd name="T1" fmla="*/ 42 h 42"/>
                <a:gd name="T2" fmla="*/ 14 w 23"/>
                <a:gd name="T3" fmla="*/ 41 h 42"/>
                <a:gd name="T4" fmla="*/ 18 w 23"/>
                <a:gd name="T5" fmla="*/ 36 h 42"/>
                <a:gd name="T6" fmla="*/ 22 w 23"/>
                <a:gd name="T7" fmla="*/ 10 h 42"/>
                <a:gd name="T8" fmla="*/ 23 w 23"/>
                <a:gd name="T9" fmla="*/ 3 h 42"/>
                <a:gd name="T10" fmla="*/ 14 w 23"/>
                <a:gd name="T11" fmla="*/ 0 h 42"/>
                <a:gd name="T12" fmla="*/ 11 w 23"/>
                <a:gd name="T13" fmla="*/ 8 h 42"/>
                <a:gd name="T14" fmla="*/ 15 w 23"/>
                <a:gd name="T15" fmla="*/ 11 h 42"/>
                <a:gd name="T16" fmla="*/ 15 w 23"/>
                <a:gd name="T17" fmla="*/ 15 h 42"/>
                <a:gd name="T18" fmla="*/ 6 w 23"/>
                <a:gd name="T19" fmla="*/ 16 h 42"/>
                <a:gd name="T20" fmla="*/ 6 w 23"/>
                <a:gd name="T21" fmla="*/ 22 h 42"/>
                <a:gd name="T22" fmla="*/ 2 w 23"/>
                <a:gd name="T23" fmla="*/ 26 h 42"/>
                <a:gd name="T24" fmla="*/ 0 w 23"/>
                <a:gd name="T25" fmla="*/ 37 h 42"/>
                <a:gd name="T26" fmla="*/ 0 w 23"/>
                <a:gd name="T27" fmla="*/ 41 h 42"/>
                <a:gd name="T28" fmla="*/ 7 w 23"/>
                <a:gd name="T29" fmla="*/ 36 h 42"/>
                <a:gd name="T30" fmla="*/ 7 w 23"/>
                <a:gd name="T3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2">
                  <a:moveTo>
                    <a:pt x="7" y="42"/>
                  </a:moveTo>
                  <a:lnTo>
                    <a:pt x="14" y="41"/>
                  </a:lnTo>
                  <a:lnTo>
                    <a:pt x="18" y="36"/>
                  </a:lnTo>
                  <a:lnTo>
                    <a:pt x="22" y="10"/>
                  </a:lnTo>
                  <a:lnTo>
                    <a:pt x="23" y="3"/>
                  </a:lnTo>
                  <a:lnTo>
                    <a:pt x="14" y="0"/>
                  </a:lnTo>
                  <a:lnTo>
                    <a:pt x="11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6" y="16"/>
                  </a:lnTo>
                  <a:lnTo>
                    <a:pt x="6" y="22"/>
                  </a:lnTo>
                  <a:lnTo>
                    <a:pt x="2" y="26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7" y="36"/>
                  </a:lnTo>
                  <a:lnTo>
                    <a:pt x="7" y="4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8" name="Freeform 409"/>
            <p:cNvSpPr>
              <a:spLocks/>
            </p:cNvSpPr>
            <p:nvPr/>
          </p:nvSpPr>
          <p:spPr bwMode="auto">
            <a:xfrm>
              <a:off x="3939" y="1326"/>
              <a:ext cx="9" cy="8"/>
            </a:xfrm>
            <a:custGeom>
              <a:avLst/>
              <a:gdLst>
                <a:gd name="T0" fmla="*/ 5 w 9"/>
                <a:gd name="T1" fmla="*/ 8 h 8"/>
                <a:gd name="T2" fmla="*/ 0 w 9"/>
                <a:gd name="T3" fmla="*/ 2 h 8"/>
                <a:gd name="T4" fmla="*/ 3 w 9"/>
                <a:gd name="T5" fmla="*/ 0 h 8"/>
                <a:gd name="T6" fmla="*/ 9 w 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9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9" name="Freeform 410"/>
            <p:cNvSpPr>
              <a:spLocks/>
            </p:cNvSpPr>
            <p:nvPr/>
          </p:nvSpPr>
          <p:spPr bwMode="auto">
            <a:xfrm>
              <a:off x="3851" y="1331"/>
              <a:ext cx="9" cy="3"/>
            </a:xfrm>
            <a:custGeom>
              <a:avLst/>
              <a:gdLst>
                <a:gd name="T0" fmla="*/ 9 w 9"/>
                <a:gd name="T1" fmla="*/ 0 h 3"/>
                <a:gd name="T2" fmla="*/ 9 w 9"/>
                <a:gd name="T3" fmla="*/ 3 h 3"/>
                <a:gd name="T4" fmla="*/ 5 w 9"/>
                <a:gd name="T5" fmla="*/ 0 h 3"/>
                <a:gd name="T6" fmla="*/ 1 w 9"/>
                <a:gd name="T7" fmla="*/ 0 h 3"/>
                <a:gd name="T8" fmla="*/ 0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9" y="3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0" name="Freeform 411"/>
            <p:cNvSpPr>
              <a:spLocks/>
            </p:cNvSpPr>
            <p:nvPr/>
          </p:nvSpPr>
          <p:spPr bwMode="auto">
            <a:xfrm>
              <a:off x="3965" y="1327"/>
              <a:ext cx="4" cy="8"/>
            </a:xfrm>
            <a:custGeom>
              <a:avLst/>
              <a:gdLst>
                <a:gd name="T0" fmla="*/ 4 w 4"/>
                <a:gd name="T1" fmla="*/ 8 h 8"/>
                <a:gd name="T2" fmla="*/ 2 w 4"/>
                <a:gd name="T3" fmla="*/ 7 h 8"/>
                <a:gd name="T4" fmla="*/ 0 w 4"/>
                <a:gd name="T5" fmla="*/ 4 h 8"/>
                <a:gd name="T6" fmla="*/ 3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2" y="7"/>
                  </a:lnTo>
                  <a:lnTo>
                    <a:pt x="0" y="4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1" name="Line 412"/>
            <p:cNvSpPr>
              <a:spLocks noChangeShapeType="1"/>
            </p:cNvSpPr>
            <p:nvPr/>
          </p:nvSpPr>
          <p:spPr bwMode="auto">
            <a:xfrm>
              <a:off x="3948" y="1331"/>
              <a:ext cx="2" cy="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2" name="Freeform 413"/>
            <p:cNvSpPr>
              <a:spLocks/>
            </p:cNvSpPr>
            <p:nvPr/>
          </p:nvSpPr>
          <p:spPr bwMode="auto">
            <a:xfrm>
              <a:off x="3867" y="1332"/>
              <a:ext cx="11" cy="9"/>
            </a:xfrm>
            <a:custGeom>
              <a:avLst/>
              <a:gdLst>
                <a:gd name="T0" fmla="*/ 8 w 11"/>
                <a:gd name="T1" fmla="*/ 0 h 9"/>
                <a:gd name="T2" fmla="*/ 0 w 11"/>
                <a:gd name="T3" fmla="*/ 3 h 9"/>
                <a:gd name="T4" fmla="*/ 2 w 11"/>
                <a:gd name="T5" fmla="*/ 6 h 9"/>
                <a:gd name="T6" fmla="*/ 11 w 11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0"/>
                  </a:moveTo>
                  <a:lnTo>
                    <a:pt x="0" y="3"/>
                  </a:lnTo>
                  <a:lnTo>
                    <a:pt x="2" y="6"/>
                  </a:lnTo>
                  <a:lnTo>
                    <a:pt x="11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3" name="Freeform 414"/>
            <p:cNvSpPr>
              <a:spLocks/>
            </p:cNvSpPr>
            <p:nvPr/>
          </p:nvSpPr>
          <p:spPr bwMode="auto">
            <a:xfrm>
              <a:off x="3965" y="1335"/>
              <a:ext cx="6" cy="7"/>
            </a:xfrm>
            <a:custGeom>
              <a:avLst/>
              <a:gdLst>
                <a:gd name="T0" fmla="*/ 0 w 6"/>
                <a:gd name="T1" fmla="*/ 4 h 7"/>
                <a:gd name="T2" fmla="*/ 3 w 6"/>
                <a:gd name="T3" fmla="*/ 7 h 7"/>
                <a:gd name="T4" fmla="*/ 6 w 6"/>
                <a:gd name="T5" fmla="*/ 6 h 7"/>
                <a:gd name="T6" fmla="*/ 6 w 6"/>
                <a:gd name="T7" fmla="*/ 1 h 7"/>
                <a:gd name="T8" fmla="*/ 4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0" y="4"/>
                  </a:moveTo>
                  <a:lnTo>
                    <a:pt x="3" y="7"/>
                  </a:lnTo>
                  <a:lnTo>
                    <a:pt x="6" y="6"/>
                  </a:lnTo>
                  <a:lnTo>
                    <a:pt x="6" y="1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4" name="Freeform 415"/>
            <p:cNvSpPr>
              <a:spLocks/>
            </p:cNvSpPr>
            <p:nvPr/>
          </p:nvSpPr>
          <p:spPr bwMode="auto">
            <a:xfrm>
              <a:off x="3875" y="1327"/>
              <a:ext cx="30" cy="15"/>
            </a:xfrm>
            <a:custGeom>
              <a:avLst/>
              <a:gdLst>
                <a:gd name="T0" fmla="*/ 3 w 30"/>
                <a:gd name="T1" fmla="*/ 14 h 15"/>
                <a:gd name="T2" fmla="*/ 6 w 30"/>
                <a:gd name="T3" fmla="*/ 15 h 15"/>
                <a:gd name="T4" fmla="*/ 7 w 30"/>
                <a:gd name="T5" fmla="*/ 15 h 15"/>
                <a:gd name="T6" fmla="*/ 14 w 30"/>
                <a:gd name="T7" fmla="*/ 5 h 15"/>
                <a:gd name="T8" fmla="*/ 26 w 30"/>
                <a:gd name="T9" fmla="*/ 14 h 15"/>
                <a:gd name="T10" fmla="*/ 30 w 30"/>
                <a:gd name="T11" fmla="*/ 12 h 15"/>
                <a:gd name="T12" fmla="*/ 25 w 30"/>
                <a:gd name="T13" fmla="*/ 3 h 15"/>
                <a:gd name="T14" fmla="*/ 17 w 30"/>
                <a:gd name="T15" fmla="*/ 3 h 15"/>
                <a:gd name="T16" fmla="*/ 13 w 30"/>
                <a:gd name="T17" fmla="*/ 0 h 15"/>
                <a:gd name="T18" fmla="*/ 9 w 30"/>
                <a:gd name="T19" fmla="*/ 1 h 15"/>
                <a:gd name="T20" fmla="*/ 6 w 30"/>
                <a:gd name="T21" fmla="*/ 3 h 15"/>
                <a:gd name="T22" fmla="*/ 0 w 30"/>
                <a:gd name="T23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15">
                  <a:moveTo>
                    <a:pt x="3" y="14"/>
                  </a:moveTo>
                  <a:lnTo>
                    <a:pt x="6" y="15"/>
                  </a:lnTo>
                  <a:lnTo>
                    <a:pt x="7" y="15"/>
                  </a:lnTo>
                  <a:lnTo>
                    <a:pt x="14" y="5"/>
                  </a:lnTo>
                  <a:lnTo>
                    <a:pt x="26" y="14"/>
                  </a:lnTo>
                  <a:lnTo>
                    <a:pt x="30" y="12"/>
                  </a:lnTo>
                  <a:lnTo>
                    <a:pt x="25" y="3"/>
                  </a:lnTo>
                  <a:lnTo>
                    <a:pt x="17" y="3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5" name="Freeform 416"/>
            <p:cNvSpPr>
              <a:spLocks/>
            </p:cNvSpPr>
            <p:nvPr/>
          </p:nvSpPr>
          <p:spPr bwMode="auto">
            <a:xfrm>
              <a:off x="3953" y="1327"/>
              <a:ext cx="12" cy="15"/>
            </a:xfrm>
            <a:custGeom>
              <a:avLst/>
              <a:gdLst>
                <a:gd name="T0" fmla="*/ 7 w 12"/>
                <a:gd name="T1" fmla="*/ 15 h 15"/>
                <a:gd name="T2" fmla="*/ 6 w 12"/>
                <a:gd name="T3" fmla="*/ 12 h 15"/>
                <a:gd name="T4" fmla="*/ 3 w 12"/>
                <a:gd name="T5" fmla="*/ 7 h 15"/>
                <a:gd name="T6" fmla="*/ 0 w 12"/>
                <a:gd name="T7" fmla="*/ 1 h 15"/>
                <a:gd name="T8" fmla="*/ 4 w 12"/>
                <a:gd name="T9" fmla="*/ 0 h 15"/>
                <a:gd name="T10" fmla="*/ 8 w 12"/>
                <a:gd name="T11" fmla="*/ 5 h 15"/>
                <a:gd name="T12" fmla="*/ 12 w 12"/>
                <a:gd name="T1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5">
                  <a:moveTo>
                    <a:pt x="7" y="15"/>
                  </a:moveTo>
                  <a:lnTo>
                    <a:pt x="6" y="12"/>
                  </a:lnTo>
                  <a:lnTo>
                    <a:pt x="3" y="7"/>
                  </a:lnTo>
                  <a:lnTo>
                    <a:pt x="0" y="1"/>
                  </a:lnTo>
                  <a:lnTo>
                    <a:pt x="4" y="0"/>
                  </a:lnTo>
                  <a:lnTo>
                    <a:pt x="8" y="5"/>
                  </a:lnTo>
                  <a:lnTo>
                    <a:pt x="12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6" name="Line 417"/>
            <p:cNvSpPr>
              <a:spLocks noChangeShapeType="1"/>
            </p:cNvSpPr>
            <p:nvPr/>
          </p:nvSpPr>
          <p:spPr bwMode="auto">
            <a:xfrm flipH="1" flipV="1">
              <a:off x="3830" y="1350"/>
              <a:ext cx="14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7" name="Freeform 418"/>
            <p:cNvSpPr>
              <a:spLocks/>
            </p:cNvSpPr>
            <p:nvPr/>
          </p:nvSpPr>
          <p:spPr bwMode="auto">
            <a:xfrm>
              <a:off x="3944" y="1334"/>
              <a:ext cx="2" cy="17"/>
            </a:xfrm>
            <a:custGeom>
              <a:avLst/>
              <a:gdLst>
                <a:gd name="T0" fmla="*/ 2 w 2"/>
                <a:gd name="T1" fmla="*/ 17 h 17"/>
                <a:gd name="T2" fmla="*/ 2 w 2"/>
                <a:gd name="T3" fmla="*/ 12 h 17"/>
                <a:gd name="T4" fmla="*/ 1 w 2"/>
                <a:gd name="T5" fmla="*/ 5 h 17"/>
                <a:gd name="T6" fmla="*/ 0 w 2"/>
                <a:gd name="T7" fmla="*/ 0 h 17"/>
                <a:gd name="T8" fmla="*/ 0 w 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7">
                  <a:moveTo>
                    <a:pt x="2" y="17"/>
                  </a:moveTo>
                  <a:lnTo>
                    <a:pt x="2" y="12"/>
                  </a:lnTo>
                  <a:lnTo>
                    <a:pt x="1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8" name="Freeform 419"/>
            <p:cNvSpPr>
              <a:spLocks/>
            </p:cNvSpPr>
            <p:nvPr/>
          </p:nvSpPr>
          <p:spPr bwMode="auto">
            <a:xfrm>
              <a:off x="3960" y="1342"/>
              <a:ext cx="4" cy="12"/>
            </a:xfrm>
            <a:custGeom>
              <a:avLst/>
              <a:gdLst>
                <a:gd name="T0" fmla="*/ 3 w 4"/>
                <a:gd name="T1" fmla="*/ 12 h 12"/>
                <a:gd name="T2" fmla="*/ 4 w 4"/>
                <a:gd name="T3" fmla="*/ 9 h 12"/>
                <a:gd name="T4" fmla="*/ 4 w 4"/>
                <a:gd name="T5" fmla="*/ 5 h 12"/>
                <a:gd name="T6" fmla="*/ 0 w 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3" y="12"/>
                  </a:move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49" name="Freeform 420"/>
            <p:cNvSpPr>
              <a:spLocks/>
            </p:cNvSpPr>
            <p:nvPr/>
          </p:nvSpPr>
          <p:spPr bwMode="auto">
            <a:xfrm>
              <a:off x="3950" y="1336"/>
              <a:ext cx="13" cy="18"/>
            </a:xfrm>
            <a:custGeom>
              <a:avLst/>
              <a:gdLst>
                <a:gd name="T0" fmla="*/ 0 w 13"/>
                <a:gd name="T1" fmla="*/ 0 h 18"/>
                <a:gd name="T2" fmla="*/ 3 w 13"/>
                <a:gd name="T3" fmla="*/ 6 h 18"/>
                <a:gd name="T4" fmla="*/ 9 w 13"/>
                <a:gd name="T5" fmla="*/ 14 h 18"/>
                <a:gd name="T6" fmla="*/ 11 w 13"/>
                <a:gd name="T7" fmla="*/ 18 h 18"/>
                <a:gd name="T8" fmla="*/ 13 w 13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0" y="0"/>
                  </a:moveTo>
                  <a:lnTo>
                    <a:pt x="3" y="6"/>
                  </a:lnTo>
                  <a:lnTo>
                    <a:pt x="9" y="14"/>
                  </a:lnTo>
                  <a:lnTo>
                    <a:pt x="11" y="18"/>
                  </a:lnTo>
                  <a:lnTo>
                    <a:pt x="13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0" name="Freeform 421"/>
            <p:cNvSpPr>
              <a:spLocks/>
            </p:cNvSpPr>
            <p:nvPr/>
          </p:nvSpPr>
          <p:spPr bwMode="auto">
            <a:xfrm>
              <a:off x="3877" y="1347"/>
              <a:ext cx="23" cy="7"/>
            </a:xfrm>
            <a:custGeom>
              <a:avLst/>
              <a:gdLst>
                <a:gd name="T0" fmla="*/ 0 w 23"/>
                <a:gd name="T1" fmla="*/ 7 h 7"/>
                <a:gd name="T2" fmla="*/ 5 w 23"/>
                <a:gd name="T3" fmla="*/ 3 h 7"/>
                <a:gd name="T4" fmla="*/ 15 w 23"/>
                <a:gd name="T5" fmla="*/ 0 h 7"/>
                <a:gd name="T6" fmla="*/ 16 w 23"/>
                <a:gd name="T7" fmla="*/ 0 h 7"/>
                <a:gd name="T8" fmla="*/ 23 w 23"/>
                <a:gd name="T9" fmla="*/ 3 h 7"/>
                <a:gd name="T10" fmla="*/ 23 w 23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0" y="7"/>
                  </a:moveTo>
                  <a:lnTo>
                    <a:pt x="5" y="3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23" y="3"/>
                  </a:lnTo>
                  <a:lnTo>
                    <a:pt x="23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1" name="Freeform 422"/>
            <p:cNvSpPr>
              <a:spLocks/>
            </p:cNvSpPr>
            <p:nvPr/>
          </p:nvSpPr>
          <p:spPr bwMode="auto">
            <a:xfrm>
              <a:off x="3815" y="1339"/>
              <a:ext cx="15" cy="18"/>
            </a:xfrm>
            <a:custGeom>
              <a:avLst/>
              <a:gdLst>
                <a:gd name="T0" fmla="*/ 15 w 15"/>
                <a:gd name="T1" fmla="*/ 11 h 18"/>
                <a:gd name="T2" fmla="*/ 15 w 15"/>
                <a:gd name="T3" fmla="*/ 2 h 18"/>
                <a:gd name="T4" fmla="*/ 13 w 15"/>
                <a:gd name="T5" fmla="*/ 0 h 18"/>
                <a:gd name="T6" fmla="*/ 9 w 15"/>
                <a:gd name="T7" fmla="*/ 6 h 18"/>
                <a:gd name="T8" fmla="*/ 3 w 15"/>
                <a:gd name="T9" fmla="*/ 4 h 18"/>
                <a:gd name="T10" fmla="*/ 0 w 15"/>
                <a:gd name="T11" fmla="*/ 4 h 18"/>
                <a:gd name="T12" fmla="*/ 0 w 15"/>
                <a:gd name="T13" fmla="*/ 11 h 18"/>
                <a:gd name="T14" fmla="*/ 0 w 15"/>
                <a:gd name="T15" fmla="*/ 14 h 18"/>
                <a:gd name="T16" fmla="*/ 0 w 15"/>
                <a:gd name="T17" fmla="*/ 15 h 18"/>
                <a:gd name="T18" fmla="*/ 11 w 15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15" y="11"/>
                  </a:moveTo>
                  <a:lnTo>
                    <a:pt x="15" y="2"/>
                  </a:lnTo>
                  <a:lnTo>
                    <a:pt x="13" y="0"/>
                  </a:lnTo>
                  <a:lnTo>
                    <a:pt x="9" y="6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1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2" name="Line 423"/>
            <p:cNvSpPr>
              <a:spLocks noChangeShapeType="1"/>
            </p:cNvSpPr>
            <p:nvPr/>
          </p:nvSpPr>
          <p:spPr bwMode="auto">
            <a:xfrm>
              <a:off x="3826" y="1357"/>
              <a:ext cx="4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3" name="Freeform 424"/>
            <p:cNvSpPr>
              <a:spLocks/>
            </p:cNvSpPr>
            <p:nvPr/>
          </p:nvSpPr>
          <p:spPr bwMode="auto">
            <a:xfrm>
              <a:off x="3890" y="1320"/>
              <a:ext cx="28" cy="38"/>
            </a:xfrm>
            <a:custGeom>
              <a:avLst/>
              <a:gdLst>
                <a:gd name="T0" fmla="*/ 10 w 28"/>
                <a:gd name="T1" fmla="*/ 31 h 38"/>
                <a:gd name="T2" fmla="*/ 14 w 28"/>
                <a:gd name="T3" fmla="*/ 38 h 38"/>
                <a:gd name="T4" fmla="*/ 19 w 28"/>
                <a:gd name="T5" fmla="*/ 34 h 38"/>
                <a:gd name="T6" fmla="*/ 19 w 28"/>
                <a:gd name="T7" fmla="*/ 27 h 38"/>
                <a:gd name="T8" fmla="*/ 24 w 28"/>
                <a:gd name="T9" fmla="*/ 22 h 38"/>
                <a:gd name="T10" fmla="*/ 28 w 28"/>
                <a:gd name="T11" fmla="*/ 16 h 38"/>
                <a:gd name="T12" fmla="*/ 26 w 28"/>
                <a:gd name="T13" fmla="*/ 11 h 38"/>
                <a:gd name="T14" fmla="*/ 19 w 28"/>
                <a:gd name="T15" fmla="*/ 6 h 38"/>
                <a:gd name="T16" fmla="*/ 10 w 28"/>
                <a:gd name="T17" fmla="*/ 1 h 38"/>
                <a:gd name="T18" fmla="*/ 0 w 28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8">
                  <a:moveTo>
                    <a:pt x="10" y="31"/>
                  </a:moveTo>
                  <a:lnTo>
                    <a:pt x="14" y="38"/>
                  </a:lnTo>
                  <a:lnTo>
                    <a:pt x="19" y="34"/>
                  </a:lnTo>
                  <a:lnTo>
                    <a:pt x="19" y="27"/>
                  </a:lnTo>
                  <a:lnTo>
                    <a:pt x="24" y="22"/>
                  </a:lnTo>
                  <a:lnTo>
                    <a:pt x="28" y="16"/>
                  </a:lnTo>
                  <a:lnTo>
                    <a:pt x="26" y="11"/>
                  </a:lnTo>
                  <a:lnTo>
                    <a:pt x="19" y="6"/>
                  </a:lnTo>
                  <a:lnTo>
                    <a:pt x="1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4" name="Freeform 425"/>
            <p:cNvSpPr>
              <a:spLocks/>
            </p:cNvSpPr>
            <p:nvPr/>
          </p:nvSpPr>
          <p:spPr bwMode="auto">
            <a:xfrm>
              <a:off x="3830" y="1351"/>
              <a:ext cx="17" cy="7"/>
            </a:xfrm>
            <a:custGeom>
              <a:avLst/>
              <a:gdLst>
                <a:gd name="T0" fmla="*/ 0 w 17"/>
                <a:gd name="T1" fmla="*/ 7 h 7"/>
                <a:gd name="T2" fmla="*/ 7 w 17"/>
                <a:gd name="T3" fmla="*/ 7 h 7"/>
                <a:gd name="T4" fmla="*/ 17 w 17"/>
                <a:gd name="T5" fmla="*/ 3 h 7"/>
                <a:gd name="T6" fmla="*/ 15 w 17"/>
                <a:gd name="T7" fmla="*/ 0 h 7"/>
                <a:gd name="T8" fmla="*/ 14 w 1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0" y="7"/>
                  </a:moveTo>
                  <a:lnTo>
                    <a:pt x="7" y="7"/>
                  </a:lnTo>
                  <a:lnTo>
                    <a:pt x="17" y="3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5" name="Freeform 426"/>
            <p:cNvSpPr>
              <a:spLocks/>
            </p:cNvSpPr>
            <p:nvPr/>
          </p:nvSpPr>
          <p:spPr bwMode="auto">
            <a:xfrm>
              <a:off x="3933" y="1330"/>
              <a:ext cx="9" cy="31"/>
            </a:xfrm>
            <a:custGeom>
              <a:avLst/>
              <a:gdLst>
                <a:gd name="T0" fmla="*/ 0 w 9"/>
                <a:gd name="T1" fmla="*/ 0 h 31"/>
                <a:gd name="T2" fmla="*/ 2 w 9"/>
                <a:gd name="T3" fmla="*/ 1 h 31"/>
                <a:gd name="T4" fmla="*/ 6 w 9"/>
                <a:gd name="T5" fmla="*/ 12 h 31"/>
                <a:gd name="T6" fmla="*/ 6 w 9"/>
                <a:gd name="T7" fmla="*/ 21 h 31"/>
                <a:gd name="T8" fmla="*/ 5 w 9"/>
                <a:gd name="T9" fmla="*/ 28 h 31"/>
                <a:gd name="T10" fmla="*/ 9 w 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31">
                  <a:moveTo>
                    <a:pt x="0" y="0"/>
                  </a:moveTo>
                  <a:lnTo>
                    <a:pt x="2" y="1"/>
                  </a:lnTo>
                  <a:lnTo>
                    <a:pt x="6" y="12"/>
                  </a:lnTo>
                  <a:lnTo>
                    <a:pt x="6" y="21"/>
                  </a:lnTo>
                  <a:lnTo>
                    <a:pt x="5" y="28"/>
                  </a:lnTo>
                  <a:lnTo>
                    <a:pt x="9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6" name="Freeform 427"/>
            <p:cNvSpPr>
              <a:spLocks/>
            </p:cNvSpPr>
            <p:nvPr/>
          </p:nvSpPr>
          <p:spPr bwMode="auto">
            <a:xfrm>
              <a:off x="3852" y="1353"/>
              <a:ext cx="25" cy="9"/>
            </a:xfrm>
            <a:custGeom>
              <a:avLst/>
              <a:gdLst>
                <a:gd name="T0" fmla="*/ 0 w 25"/>
                <a:gd name="T1" fmla="*/ 9 h 9"/>
                <a:gd name="T2" fmla="*/ 7 w 25"/>
                <a:gd name="T3" fmla="*/ 4 h 9"/>
                <a:gd name="T4" fmla="*/ 18 w 25"/>
                <a:gd name="T5" fmla="*/ 0 h 9"/>
                <a:gd name="T6" fmla="*/ 19 w 25"/>
                <a:gd name="T7" fmla="*/ 1 h 9"/>
                <a:gd name="T8" fmla="*/ 23 w 25"/>
                <a:gd name="T9" fmla="*/ 3 h 9"/>
                <a:gd name="T10" fmla="*/ 25 w 25"/>
                <a:gd name="T1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9">
                  <a:moveTo>
                    <a:pt x="0" y="9"/>
                  </a:moveTo>
                  <a:lnTo>
                    <a:pt x="7" y="4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5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7" name="Line 428"/>
            <p:cNvSpPr>
              <a:spLocks noChangeShapeType="1"/>
            </p:cNvSpPr>
            <p:nvPr/>
          </p:nvSpPr>
          <p:spPr bwMode="auto">
            <a:xfrm flipV="1">
              <a:off x="3847" y="1362"/>
              <a:ext cx="5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8" name="Freeform 429"/>
            <p:cNvSpPr>
              <a:spLocks/>
            </p:cNvSpPr>
            <p:nvPr/>
          </p:nvSpPr>
          <p:spPr bwMode="auto">
            <a:xfrm>
              <a:off x="3945" y="1351"/>
              <a:ext cx="14" cy="15"/>
            </a:xfrm>
            <a:custGeom>
              <a:avLst/>
              <a:gdLst>
                <a:gd name="T0" fmla="*/ 14 w 14"/>
                <a:gd name="T1" fmla="*/ 15 h 15"/>
                <a:gd name="T2" fmla="*/ 7 w 14"/>
                <a:gd name="T3" fmla="*/ 11 h 15"/>
                <a:gd name="T4" fmla="*/ 0 w 14"/>
                <a:gd name="T5" fmla="*/ 7 h 15"/>
                <a:gd name="T6" fmla="*/ 1 w 14"/>
                <a:gd name="T7" fmla="*/ 2 h 15"/>
                <a:gd name="T8" fmla="*/ 1 w 1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15"/>
                  </a:moveTo>
                  <a:lnTo>
                    <a:pt x="7" y="11"/>
                  </a:lnTo>
                  <a:lnTo>
                    <a:pt x="0" y="7"/>
                  </a:lnTo>
                  <a:lnTo>
                    <a:pt x="1" y="2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59" name="Freeform 430"/>
            <p:cNvSpPr>
              <a:spLocks/>
            </p:cNvSpPr>
            <p:nvPr/>
          </p:nvSpPr>
          <p:spPr bwMode="auto">
            <a:xfrm>
              <a:off x="3807" y="1360"/>
              <a:ext cx="40" cy="8"/>
            </a:xfrm>
            <a:custGeom>
              <a:avLst/>
              <a:gdLst>
                <a:gd name="T0" fmla="*/ 0 w 40"/>
                <a:gd name="T1" fmla="*/ 6 h 8"/>
                <a:gd name="T2" fmla="*/ 3 w 40"/>
                <a:gd name="T3" fmla="*/ 4 h 8"/>
                <a:gd name="T4" fmla="*/ 11 w 40"/>
                <a:gd name="T5" fmla="*/ 1 h 8"/>
                <a:gd name="T6" fmla="*/ 13 w 40"/>
                <a:gd name="T7" fmla="*/ 1 h 8"/>
                <a:gd name="T8" fmla="*/ 21 w 40"/>
                <a:gd name="T9" fmla="*/ 0 h 8"/>
                <a:gd name="T10" fmla="*/ 28 w 40"/>
                <a:gd name="T11" fmla="*/ 2 h 8"/>
                <a:gd name="T12" fmla="*/ 33 w 40"/>
                <a:gd name="T13" fmla="*/ 5 h 8"/>
                <a:gd name="T14" fmla="*/ 33 w 40"/>
                <a:gd name="T15" fmla="*/ 8 h 8"/>
                <a:gd name="T16" fmla="*/ 40 w 40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6"/>
                  </a:moveTo>
                  <a:lnTo>
                    <a:pt x="3" y="4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21" y="0"/>
                  </a:lnTo>
                  <a:lnTo>
                    <a:pt x="28" y="2"/>
                  </a:lnTo>
                  <a:lnTo>
                    <a:pt x="33" y="5"/>
                  </a:lnTo>
                  <a:lnTo>
                    <a:pt x="33" y="8"/>
                  </a:lnTo>
                  <a:lnTo>
                    <a:pt x="4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0" name="Freeform 431"/>
            <p:cNvSpPr>
              <a:spLocks/>
            </p:cNvSpPr>
            <p:nvPr/>
          </p:nvSpPr>
          <p:spPr bwMode="auto">
            <a:xfrm>
              <a:off x="3805" y="1366"/>
              <a:ext cx="10" cy="7"/>
            </a:xfrm>
            <a:custGeom>
              <a:avLst/>
              <a:gdLst>
                <a:gd name="T0" fmla="*/ 10 w 10"/>
                <a:gd name="T1" fmla="*/ 6 h 7"/>
                <a:gd name="T2" fmla="*/ 4 w 10"/>
                <a:gd name="T3" fmla="*/ 7 h 7"/>
                <a:gd name="T4" fmla="*/ 0 w 10"/>
                <a:gd name="T5" fmla="*/ 3 h 7"/>
                <a:gd name="T6" fmla="*/ 2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lnTo>
                    <a:pt x="4" y="7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1" name="Freeform 432"/>
            <p:cNvSpPr>
              <a:spLocks/>
            </p:cNvSpPr>
            <p:nvPr/>
          </p:nvSpPr>
          <p:spPr bwMode="auto">
            <a:xfrm>
              <a:off x="3815" y="1369"/>
              <a:ext cx="18" cy="6"/>
            </a:xfrm>
            <a:custGeom>
              <a:avLst/>
              <a:gdLst>
                <a:gd name="T0" fmla="*/ 9 w 18"/>
                <a:gd name="T1" fmla="*/ 6 h 6"/>
                <a:gd name="T2" fmla="*/ 11 w 18"/>
                <a:gd name="T3" fmla="*/ 6 h 6"/>
                <a:gd name="T4" fmla="*/ 14 w 18"/>
                <a:gd name="T5" fmla="*/ 6 h 6"/>
                <a:gd name="T6" fmla="*/ 17 w 18"/>
                <a:gd name="T7" fmla="*/ 6 h 6"/>
                <a:gd name="T8" fmla="*/ 18 w 18"/>
                <a:gd name="T9" fmla="*/ 3 h 6"/>
                <a:gd name="T10" fmla="*/ 18 w 18"/>
                <a:gd name="T11" fmla="*/ 0 h 6"/>
                <a:gd name="T12" fmla="*/ 2 w 18"/>
                <a:gd name="T13" fmla="*/ 2 h 6"/>
                <a:gd name="T14" fmla="*/ 0 w 18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6">
                  <a:moveTo>
                    <a:pt x="9" y="6"/>
                  </a:moveTo>
                  <a:lnTo>
                    <a:pt x="11" y="6"/>
                  </a:lnTo>
                  <a:lnTo>
                    <a:pt x="14" y="6"/>
                  </a:lnTo>
                  <a:lnTo>
                    <a:pt x="17" y="6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2" name="Freeform 433"/>
            <p:cNvSpPr>
              <a:spLocks/>
            </p:cNvSpPr>
            <p:nvPr/>
          </p:nvSpPr>
          <p:spPr bwMode="auto">
            <a:xfrm>
              <a:off x="3959" y="1366"/>
              <a:ext cx="8" cy="9"/>
            </a:xfrm>
            <a:custGeom>
              <a:avLst/>
              <a:gdLst>
                <a:gd name="T0" fmla="*/ 8 w 8"/>
                <a:gd name="T1" fmla="*/ 9 h 9"/>
                <a:gd name="T2" fmla="*/ 6 w 8"/>
                <a:gd name="T3" fmla="*/ 7 h 9"/>
                <a:gd name="T4" fmla="*/ 5 w 8"/>
                <a:gd name="T5" fmla="*/ 5 h 9"/>
                <a:gd name="T6" fmla="*/ 0 w 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9"/>
                  </a:moveTo>
                  <a:lnTo>
                    <a:pt x="6" y="7"/>
                  </a:lnTo>
                  <a:lnTo>
                    <a:pt x="5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3" name="Freeform 434"/>
            <p:cNvSpPr>
              <a:spLocks/>
            </p:cNvSpPr>
            <p:nvPr/>
          </p:nvSpPr>
          <p:spPr bwMode="auto">
            <a:xfrm>
              <a:off x="3814" y="1375"/>
              <a:ext cx="10" cy="2"/>
            </a:xfrm>
            <a:custGeom>
              <a:avLst/>
              <a:gdLst>
                <a:gd name="T0" fmla="*/ 0 w 10"/>
                <a:gd name="T1" fmla="*/ 2 h 2"/>
                <a:gd name="T2" fmla="*/ 1 w 10"/>
                <a:gd name="T3" fmla="*/ 1 h 2"/>
                <a:gd name="T4" fmla="*/ 10 w 10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lnTo>
                    <a:pt x="1" y="1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4" name="Freeform 435"/>
            <p:cNvSpPr>
              <a:spLocks/>
            </p:cNvSpPr>
            <p:nvPr/>
          </p:nvSpPr>
          <p:spPr bwMode="auto">
            <a:xfrm>
              <a:off x="3599" y="1302"/>
              <a:ext cx="38" cy="78"/>
            </a:xfrm>
            <a:custGeom>
              <a:avLst/>
              <a:gdLst>
                <a:gd name="T0" fmla="*/ 5 w 38"/>
                <a:gd name="T1" fmla="*/ 78 h 78"/>
                <a:gd name="T2" fmla="*/ 11 w 38"/>
                <a:gd name="T3" fmla="*/ 69 h 78"/>
                <a:gd name="T4" fmla="*/ 12 w 38"/>
                <a:gd name="T5" fmla="*/ 64 h 78"/>
                <a:gd name="T6" fmla="*/ 18 w 38"/>
                <a:gd name="T7" fmla="*/ 63 h 78"/>
                <a:gd name="T8" fmla="*/ 23 w 38"/>
                <a:gd name="T9" fmla="*/ 63 h 78"/>
                <a:gd name="T10" fmla="*/ 26 w 38"/>
                <a:gd name="T11" fmla="*/ 58 h 78"/>
                <a:gd name="T12" fmla="*/ 31 w 38"/>
                <a:gd name="T13" fmla="*/ 48 h 78"/>
                <a:gd name="T14" fmla="*/ 30 w 38"/>
                <a:gd name="T15" fmla="*/ 47 h 78"/>
                <a:gd name="T16" fmla="*/ 23 w 38"/>
                <a:gd name="T17" fmla="*/ 41 h 78"/>
                <a:gd name="T18" fmla="*/ 31 w 38"/>
                <a:gd name="T19" fmla="*/ 44 h 78"/>
                <a:gd name="T20" fmla="*/ 35 w 38"/>
                <a:gd name="T21" fmla="*/ 44 h 78"/>
                <a:gd name="T22" fmla="*/ 38 w 38"/>
                <a:gd name="T23" fmla="*/ 39 h 78"/>
                <a:gd name="T24" fmla="*/ 38 w 38"/>
                <a:gd name="T25" fmla="*/ 37 h 78"/>
                <a:gd name="T26" fmla="*/ 35 w 38"/>
                <a:gd name="T27" fmla="*/ 30 h 78"/>
                <a:gd name="T28" fmla="*/ 34 w 38"/>
                <a:gd name="T29" fmla="*/ 25 h 78"/>
                <a:gd name="T30" fmla="*/ 30 w 38"/>
                <a:gd name="T31" fmla="*/ 22 h 78"/>
                <a:gd name="T32" fmla="*/ 34 w 38"/>
                <a:gd name="T33" fmla="*/ 18 h 78"/>
                <a:gd name="T34" fmla="*/ 35 w 38"/>
                <a:gd name="T35" fmla="*/ 9 h 78"/>
                <a:gd name="T36" fmla="*/ 31 w 38"/>
                <a:gd name="T37" fmla="*/ 0 h 78"/>
                <a:gd name="T38" fmla="*/ 22 w 38"/>
                <a:gd name="T39" fmla="*/ 19 h 78"/>
                <a:gd name="T40" fmla="*/ 8 w 38"/>
                <a:gd name="T41" fmla="*/ 43 h 78"/>
                <a:gd name="T42" fmla="*/ 9 w 38"/>
                <a:gd name="T43" fmla="*/ 51 h 78"/>
                <a:gd name="T44" fmla="*/ 0 w 38"/>
                <a:gd name="T45" fmla="*/ 71 h 78"/>
                <a:gd name="T46" fmla="*/ 5 w 38"/>
                <a:gd name="T4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78">
                  <a:moveTo>
                    <a:pt x="5" y="78"/>
                  </a:moveTo>
                  <a:lnTo>
                    <a:pt x="11" y="69"/>
                  </a:lnTo>
                  <a:lnTo>
                    <a:pt x="12" y="64"/>
                  </a:lnTo>
                  <a:lnTo>
                    <a:pt x="18" y="63"/>
                  </a:lnTo>
                  <a:lnTo>
                    <a:pt x="23" y="63"/>
                  </a:lnTo>
                  <a:lnTo>
                    <a:pt x="26" y="58"/>
                  </a:lnTo>
                  <a:lnTo>
                    <a:pt x="31" y="48"/>
                  </a:lnTo>
                  <a:lnTo>
                    <a:pt x="30" y="47"/>
                  </a:lnTo>
                  <a:lnTo>
                    <a:pt x="23" y="41"/>
                  </a:lnTo>
                  <a:lnTo>
                    <a:pt x="31" y="44"/>
                  </a:lnTo>
                  <a:lnTo>
                    <a:pt x="35" y="44"/>
                  </a:lnTo>
                  <a:lnTo>
                    <a:pt x="38" y="39"/>
                  </a:lnTo>
                  <a:lnTo>
                    <a:pt x="38" y="37"/>
                  </a:lnTo>
                  <a:lnTo>
                    <a:pt x="35" y="30"/>
                  </a:lnTo>
                  <a:lnTo>
                    <a:pt x="34" y="25"/>
                  </a:lnTo>
                  <a:lnTo>
                    <a:pt x="30" y="22"/>
                  </a:lnTo>
                  <a:lnTo>
                    <a:pt x="34" y="18"/>
                  </a:lnTo>
                  <a:lnTo>
                    <a:pt x="35" y="9"/>
                  </a:lnTo>
                  <a:lnTo>
                    <a:pt x="31" y="0"/>
                  </a:lnTo>
                  <a:lnTo>
                    <a:pt x="22" y="19"/>
                  </a:lnTo>
                  <a:lnTo>
                    <a:pt x="8" y="43"/>
                  </a:lnTo>
                  <a:lnTo>
                    <a:pt x="9" y="51"/>
                  </a:lnTo>
                  <a:lnTo>
                    <a:pt x="0" y="71"/>
                  </a:lnTo>
                  <a:lnTo>
                    <a:pt x="5" y="7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5" name="Freeform 436"/>
            <p:cNvSpPr>
              <a:spLocks/>
            </p:cNvSpPr>
            <p:nvPr/>
          </p:nvSpPr>
          <p:spPr bwMode="auto">
            <a:xfrm>
              <a:off x="3967" y="1375"/>
              <a:ext cx="2" cy="8"/>
            </a:xfrm>
            <a:custGeom>
              <a:avLst/>
              <a:gdLst>
                <a:gd name="T0" fmla="*/ 2 w 2"/>
                <a:gd name="T1" fmla="*/ 8 h 8"/>
                <a:gd name="T2" fmla="*/ 1 w 2"/>
                <a:gd name="T3" fmla="*/ 5 h 8"/>
                <a:gd name="T4" fmla="*/ 0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2" y="8"/>
                  </a:move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6" name="Freeform 437"/>
            <p:cNvSpPr>
              <a:spLocks/>
            </p:cNvSpPr>
            <p:nvPr/>
          </p:nvSpPr>
          <p:spPr bwMode="auto">
            <a:xfrm>
              <a:off x="3942" y="1361"/>
              <a:ext cx="27" cy="23"/>
            </a:xfrm>
            <a:custGeom>
              <a:avLst/>
              <a:gdLst>
                <a:gd name="T0" fmla="*/ 0 w 27"/>
                <a:gd name="T1" fmla="*/ 0 h 23"/>
                <a:gd name="T2" fmla="*/ 2 w 27"/>
                <a:gd name="T3" fmla="*/ 1 h 23"/>
                <a:gd name="T4" fmla="*/ 6 w 27"/>
                <a:gd name="T5" fmla="*/ 4 h 23"/>
                <a:gd name="T6" fmla="*/ 12 w 27"/>
                <a:gd name="T7" fmla="*/ 11 h 23"/>
                <a:gd name="T8" fmla="*/ 18 w 27"/>
                <a:gd name="T9" fmla="*/ 18 h 23"/>
                <a:gd name="T10" fmla="*/ 23 w 27"/>
                <a:gd name="T11" fmla="*/ 23 h 23"/>
                <a:gd name="T12" fmla="*/ 27 w 27"/>
                <a:gd name="T13" fmla="*/ 23 h 23"/>
                <a:gd name="T14" fmla="*/ 27 w 27"/>
                <a:gd name="T1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3">
                  <a:moveTo>
                    <a:pt x="0" y="0"/>
                  </a:moveTo>
                  <a:lnTo>
                    <a:pt x="2" y="1"/>
                  </a:lnTo>
                  <a:lnTo>
                    <a:pt x="6" y="4"/>
                  </a:lnTo>
                  <a:lnTo>
                    <a:pt x="12" y="11"/>
                  </a:lnTo>
                  <a:lnTo>
                    <a:pt x="18" y="18"/>
                  </a:lnTo>
                  <a:lnTo>
                    <a:pt x="23" y="23"/>
                  </a:lnTo>
                  <a:lnTo>
                    <a:pt x="27" y="23"/>
                  </a:lnTo>
                  <a:lnTo>
                    <a:pt x="27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7" name="Freeform 438"/>
            <p:cNvSpPr>
              <a:spLocks/>
            </p:cNvSpPr>
            <p:nvPr/>
          </p:nvSpPr>
          <p:spPr bwMode="auto">
            <a:xfrm>
              <a:off x="3855" y="1372"/>
              <a:ext cx="3" cy="18"/>
            </a:xfrm>
            <a:custGeom>
              <a:avLst/>
              <a:gdLst>
                <a:gd name="T0" fmla="*/ 3 w 3"/>
                <a:gd name="T1" fmla="*/ 0 h 18"/>
                <a:gd name="T2" fmla="*/ 1 w 3"/>
                <a:gd name="T3" fmla="*/ 3 h 18"/>
                <a:gd name="T4" fmla="*/ 1 w 3"/>
                <a:gd name="T5" fmla="*/ 7 h 18"/>
                <a:gd name="T6" fmla="*/ 1 w 3"/>
                <a:gd name="T7" fmla="*/ 12 h 18"/>
                <a:gd name="T8" fmla="*/ 1 w 3"/>
                <a:gd name="T9" fmla="*/ 15 h 18"/>
                <a:gd name="T10" fmla="*/ 0 w 3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8">
                  <a:moveTo>
                    <a:pt x="3" y="0"/>
                  </a:moveTo>
                  <a:lnTo>
                    <a:pt x="1" y="3"/>
                  </a:lnTo>
                  <a:lnTo>
                    <a:pt x="1" y="7"/>
                  </a:lnTo>
                  <a:lnTo>
                    <a:pt x="1" y="12"/>
                  </a:lnTo>
                  <a:lnTo>
                    <a:pt x="1" y="15"/>
                  </a:lnTo>
                  <a:lnTo>
                    <a:pt x="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8" name="Freeform 439"/>
            <p:cNvSpPr>
              <a:spLocks/>
            </p:cNvSpPr>
            <p:nvPr/>
          </p:nvSpPr>
          <p:spPr bwMode="auto">
            <a:xfrm>
              <a:off x="3858" y="1371"/>
              <a:ext cx="9" cy="19"/>
            </a:xfrm>
            <a:custGeom>
              <a:avLst/>
              <a:gdLst>
                <a:gd name="T0" fmla="*/ 9 w 9"/>
                <a:gd name="T1" fmla="*/ 19 h 19"/>
                <a:gd name="T2" fmla="*/ 5 w 9"/>
                <a:gd name="T3" fmla="*/ 16 h 19"/>
                <a:gd name="T4" fmla="*/ 5 w 9"/>
                <a:gd name="T5" fmla="*/ 12 h 19"/>
                <a:gd name="T6" fmla="*/ 5 w 9"/>
                <a:gd name="T7" fmla="*/ 5 h 19"/>
                <a:gd name="T8" fmla="*/ 5 w 9"/>
                <a:gd name="T9" fmla="*/ 4 h 19"/>
                <a:gd name="T10" fmla="*/ 2 w 9"/>
                <a:gd name="T11" fmla="*/ 0 h 19"/>
                <a:gd name="T12" fmla="*/ 2 w 9"/>
                <a:gd name="T13" fmla="*/ 1 h 19"/>
                <a:gd name="T14" fmla="*/ 0 w 9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9">
                  <a:moveTo>
                    <a:pt x="9" y="19"/>
                  </a:moveTo>
                  <a:lnTo>
                    <a:pt x="5" y="16"/>
                  </a:lnTo>
                  <a:lnTo>
                    <a:pt x="5" y="12"/>
                  </a:lnTo>
                  <a:lnTo>
                    <a:pt x="5" y="5"/>
                  </a:lnTo>
                  <a:lnTo>
                    <a:pt x="5" y="4"/>
                  </a:ln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69" name="Line 440"/>
            <p:cNvSpPr>
              <a:spLocks noChangeShapeType="1"/>
            </p:cNvSpPr>
            <p:nvPr/>
          </p:nvSpPr>
          <p:spPr bwMode="auto">
            <a:xfrm flipH="1">
              <a:off x="3817" y="1392"/>
              <a:ext cx="7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0" name="Freeform 441"/>
            <p:cNvSpPr>
              <a:spLocks/>
            </p:cNvSpPr>
            <p:nvPr/>
          </p:nvSpPr>
          <p:spPr bwMode="auto">
            <a:xfrm>
              <a:off x="3795" y="1377"/>
              <a:ext cx="22" cy="18"/>
            </a:xfrm>
            <a:custGeom>
              <a:avLst/>
              <a:gdLst>
                <a:gd name="T0" fmla="*/ 22 w 22"/>
                <a:gd name="T1" fmla="*/ 17 h 18"/>
                <a:gd name="T2" fmla="*/ 19 w 22"/>
                <a:gd name="T3" fmla="*/ 17 h 18"/>
                <a:gd name="T4" fmla="*/ 5 w 22"/>
                <a:gd name="T5" fmla="*/ 18 h 18"/>
                <a:gd name="T6" fmla="*/ 8 w 22"/>
                <a:gd name="T7" fmla="*/ 14 h 18"/>
                <a:gd name="T8" fmla="*/ 0 w 22"/>
                <a:gd name="T9" fmla="*/ 14 h 18"/>
                <a:gd name="T10" fmla="*/ 1 w 22"/>
                <a:gd name="T11" fmla="*/ 6 h 18"/>
                <a:gd name="T12" fmla="*/ 7 w 22"/>
                <a:gd name="T13" fmla="*/ 0 h 18"/>
                <a:gd name="T14" fmla="*/ 12 w 22"/>
                <a:gd name="T15" fmla="*/ 4 h 18"/>
                <a:gd name="T16" fmla="*/ 19 w 22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8">
                  <a:moveTo>
                    <a:pt x="22" y="17"/>
                  </a:moveTo>
                  <a:lnTo>
                    <a:pt x="19" y="17"/>
                  </a:lnTo>
                  <a:lnTo>
                    <a:pt x="5" y="18"/>
                  </a:lnTo>
                  <a:lnTo>
                    <a:pt x="8" y="14"/>
                  </a:lnTo>
                  <a:lnTo>
                    <a:pt x="0" y="14"/>
                  </a:lnTo>
                  <a:lnTo>
                    <a:pt x="1" y="6"/>
                  </a:lnTo>
                  <a:lnTo>
                    <a:pt x="7" y="0"/>
                  </a:lnTo>
                  <a:lnTo>
                    <a:pt x="12" y="4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1" name="Freeform 442"/>
            <p:cNvSpPr>
              <a:spLocks/>
            </p:cNvSpPr>
            <p:nvPr/>
          </p:nvSpPr>
          <p:spPr bwMode="auto">
            <a:xfrm>
              <a:off x="3867" y="1390"/>
              <a:ext cx="23" cy="11"/>
            </a:xfrm>
            <a:custGeom>
              <a:avLst/>
              <a:gdLst>
                <a:gd name="T0" fmla="*/ 23 w 23"/>
                <a:gd name="T1" fmla="*/ 11 h 11"/>
                <a:gd name="T2" fmla="*/ 23 w 23"/>
                <a:gd name="T3" fmla="*/ 9 h 11"/>
                <a:gd name="T4" fmla="*/ 14 w 23"/>
                <a:gd name="T5" fmla="*/ 6 h 11"/>
                <a:gd name="T6" fmla="*/ 0 w 2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23" y="11"/>
                  </a:moveTo>
                  <a:lnTo>
                    <a:pt x="23" y="9"/>
                  </a:lnTo>
                  <a:lnTo>
                    <a:pt x="14" y="6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2" name="Freeform 443"/>
            <p:cNvSpPr>
              <a:spLocks/>
            </p:cNvSpPr>
            <p:nvPr/>
          </p:nvSpPr>
          <p:spPr bwMode="auto">
            <a:xfrm>
              <a:off x="3859" y="1399"/>
              <a:ext cx="23" cy="7"/>
            </a:xfrm>
            <a:custGeom>
              <a:avLst/>
              <a:gdLst>
                <a:gd name="T0" fmla="*/ 6 w 23"/>
                <a:gd name="T1" fmla="*/ 7 h 7"/>
                <a:gd name="T2" fmla="*/ 0 w 23"/>
                <a:gd name="T3" fmla="*/ 2 h 7"/>
                <a:gd name="T4" fmla="*/ 8 w 23"/>
                <a:gd name="T5" fmla="*/ 0 h 7"/>
                <a:gd name="T6" fmla="*/ 21 w 23"/>
                <a:gd name="T7" fmla="*/ 2 h 7"/>
                <a:gd name="T8" fmla="*/ 22 w 23"/>
                <a:gd name="T9" fmla="*/ 3 h 7"/>
                <a:gd name="T10" fmla="*/ 23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6" y="7"/>
                  </a:moveTo>
                  <a:lnTo>
                    <a:pt x="0" y="2"/>
                  </a:lnTo>
                  <a:lnTo>
                    <a:pt x="8" y="0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3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3" name="Freeform 444"/>
            <p:cNvSpPr>
              <a:spLocks/>
            </p:cNvSpPr>
            <p:nvPr/>
          </p:nvSpPr>
          <p:spPr bwMode="auto">
            <a:xfrm>
              <a:off x="3882" y="1402"/>
              <a:ext cx="17" cy="16"/>
            </a:xfrm>
            <a:custGeom>
              <a:avLst/>
              <a:gdLst>
                <a:gd name="T0" fmla="*/ 0 w 17"/>
                <a:gd name="T1" fmla="*/ 0 h 16"/>
                <a:gd name="T2" fmla="*/ 6 w 17"/>
                <a:gd name="T3" fmla="*/ 5 h 16"/>
                <a:gd name="T4" fmla="*/ 13 w 17"/>
                <a:gd name="T5" fmla="*/ 7 h 16"/>
                <a:gd name="T6" fmla="*/ 17 w 17"/>
                <a:gd name="T7" fmla="*/ 16 h 16"/>
                <a:gd name="T8" fmla="*/ 17 w 1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0" y="0"/>
                  </a:moveTo>
                  <a:lnTo>
                    <a:pt x="6" y="5"/>
                  </a:lnTo>
                  <a:lnTo>
                    <a:pt x="13" y="7"/>
                  </a:lnTo>
                  <a:lnTo>
                    <a:pt x="17" y="16"/>
                  </a:lnTo>
                  <a:lnTo>
                    <a:pt x="17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4" name="Freeform 445"/>
            <p:cNvSpPr>
              <a:spLocks/>
            </p:cNvSpPr>
            <p:nvPr/>
          </p:nvSpPr>
          <p:spPr bwMode="auto">
            <a:xfrm>
              <a:off x="3890" y="1401"/>
              <a:ext cx="15" cy="19"/>
            </a:xfrm>
            <a:custGeom>
              <a:avLst/>
              <a:gdLst>
                <a:gd name="T0" fmla="*/ 9 w 15"/>
                <a:gd name="T1" fmla="*/ 17 h 19"/>
                <a:gd name="T2" fmla="*/ 15 w 15"/>
                <a:gd name="T3" fmla="*/ 19 h 19"/>
                <a:gd name="T4" fmla="*/ 14 w 15"/>
                <a:gd name="T5" fmla="*/ 13 h 19"/>
                <a:gd name="T6" fmla="*/ 14 w 15"/>
                <a:gd name="T7" fmla="*/ 12 h 19"/>
                <a:gd name="T8" fmla="*/ 7 w 15"/>
                <a:gd name="T9" fmla="*/ 5 h 19"/>
                <a:gd name="T10" fmla="*/ 0 w 15"/>
                <a:gd name="T11" fmla="*/ 0 h 19"/>
                <a:gd name="T12" fmla="*/ 0 w 1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9" y="17"/>
                  </a:moveTo>
                  <a:lnTo>
                    <a:pt x="15" y="19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7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5" name="Freeform 446"/>
            <p:cNvSpPr>
              <a:spLocks/>
            </p:cNvSpPr>
            <p:nvPr/>
          </p:nvSpPr>
          <p:spPr bwMode="auto">
            <a:xfrm>
              <a:off x="3865" y="1406"/>
              <a:ext cx="21" cy="15"/>
            </a:xfrm>
            <a:custGeom>
              <a:avLst/>
              <a:gdLst>
                <a:gd name="T0" fmla="*/ 6 w 21"/>
                <a:gd name="T1" fmla="*/ 11 h 15"/>
                <a:gd name="T2" fmla="*/ 9 w 21"/>
                <a:gd name="T3" fmla="*/ 10 h 15"/>
                <a:gd name="T4" fmla="*/ 17 w 21"/>
                <a:gd name="T5" fmla="*/ 15 h 15"/>
                <a:gd name="T6" fmla="*/ 21 w 21"/>
                <a:gd name="T7" fmla="*/ 12 h 15"/>
                <a:gd name="T8" fmla="*/ 12 w 21"/>
                <a:gd name="T9" fmla="*/ 7 h 15"/>
                <a:gd name="T10" fmla="*/ 4 w 21"/>
                <a:gd name="T11" fmla="*/ 3 h 15"/>
                <a:gd name="T12" fmla="*/ 0 w 2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5">
                  <a:moveTo>
                    <a:pt x="6" y="11"/>
                  </a:moveTo>
                  <a:lnTo>
                    <a:pt x="9" y="10"/>
                  </a:lnTo>
                  <a:lnTo>
                    <a:pt x="17" y="15"/>
                  </a:lnTo>
                  <a:lnTo>
                    <a:pt x="21" y="12"/>
                  </a:lnTo>
                  <a:lnTo>
                    <a:pt x="12" y="7"/>
                  </a:lnTo>
                  <a:lnTo>
                    <a:pt x="4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6" name="Freeform 447"/>
            <p:cNvSpPr>
              <a:spLocks/>
            </p:cNvSpPr>
            <p:nvPr/>
          </p:nvSpPr>
          <p:spPr bwMode="auto">
            <a:xfrm>
              <a:off x="3817" y="1390"/>
              <a:ext cx="38" cy="32"/>
            </a:xfrm>
            <a:custGeom>
              <a:avLst/>
              <a:gdLst>
                <a:gd name="T0" fmla="*/ 38 w 38"/>
                <a:gd name="T1" fmla="*/ 0 h 32"/>
                <a:gd name="T2" fmla="*/ 35 w 38"/>
                <a:gd name="T3" fmla="*/ 2 h 32"/>
                <a:gd name="T4" fmla="*/ 26 w 38"/>
                <a:gd name="T5" fmla="*/ 11 h 32"/>
                <a:gd name="T6" fmla="*/ 20 w 38"/>
                <a:gd name="T7" fmla="*/ 17 h 32"/>
                <a:gd name="T8" fmla="*/ 19 w 38"/>
                <a:gd name="T9" fmla="*/ 19 h 32"/>
                <a:gd name="T10" fmla="*/ 11 w 38"/>
                <a:gd name="T11" fmla="*/ 24 h 32"/>
                <a:gd name="T12" fmla="*/ 8 w 38"/>
                <a:gd name="T13" fmla="*/ 30 h 32"/>
                <a:gd name="T14" fmla="*/ 0 w 38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2">
                  <a:moveTo>
                    <a:pt x="38" y="0"/>
                  </a:moveTo>
                  <a:lnTo>
                    <a:pt x="35" y="2"/>
                  </a:lnTo>
                  <a:lnTo>
                    <a:pt x="26" y="11"/>
                  </a:lnTo>
                  <a:lnTo>
                    <a:pt x="20" y="17"/>
                  </a:lnTo>
                  <a:lnTo>
                    <a:pt x="19" y="19"/>
                  </a:lnTo>
                  <a:lnTo>
                    <a:pt x="11" y="24"/>
                  </a:lnTo>
                  <a:lnTo>
                    <a:pt x="8" y="30"/>
                  </a:lnTo>
                  <a:lnTo>
                    <a:pt x="0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7" name="Freeform 448"/>
            <p:cNvSpPr>
              <a:spLocks/>
            </p:cNvSpPr>
            <p:nvPr/>
          </p:nvSpPr>
          <p:spPr bwMode="auto">
            <a:xfrm>
              <a:off x="3844" y="1410"/>
              <a:ext cx="27" cy="14"/>
            </a:xfrm>
            <a:custGeom>
              <a:avLst/>
              <a:gdLst>
                <a:gd name="T0" fmla="*/ 0 w 27"/>
                <a:gd name="T1" fmla="*/ 14 h 14"/>
                <a:gd name="T2" fmla="*/ 8 w 27"/>
                <a:gd name="T3" fmla="*/ 11 h 14"/>
                <a:gd name="T4" fmla="*/ 7 w 27"/>
                <a:gd name="T5" fmla="*/ 8 h 14"/>
                <a:gd name="T6" fmla="*/ 4 w 27"/>
                <a:gd name="T7" fmla="*/ 8 h 14"/>
                <a:gd name="T8" fmla="*/ 1 w 27"/>
                <a:gd name="T9" fmla="*/ 8 h 14"/>
                <a:gd name="T10" fmla="*/ 3 w 27"/>
                <a:gd name="T11" fmla="*/ 7 h 14"/>
                <a:gd name="T12" fmla="*/ 4 w 27"/>
                <a:gd name="T13" fmla="*/ 0 h 14"/>
                <a:gd name="T14" fmla="*/ 12 w 27"/>
                <a:gd name="T15" fmla="*/ 1 h 14"/>
                <a:gd name="T16" fmla="*/ 22 w 27"/>
                <a:gd name="T17" fmla="*/ 8 h 14"/>
                <a:gd name="T18" fmla="*/ 27 w 2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4">
                  <a:moveTo>
                    <a:pt x="0" y="14"/>
                  </a:moveTo>
                  <a:lnTo>
                    <a:pt x="8" y="11"/>
                  </a:lnTo>
                  <a:lnTo>
                    <a:pt x="7" y="8"/>
                  </a:lnTo>
                  <a:lnTo>
                    <a:pt x="4" y="8"/>
                  </a:lnTo>
                  <a:lnTo>
                    <a:pt x="1" y="8"/>
                  </a:lnTo>
                  <a:lnTo>
                    <a:pt x="3" y="7"/>
                  </a:lnTo>
                  <a:lnTo>
                    <a:pt x="4" y="0"/>
                  </a:lnTo>
                  <a:lnTo>
                    <a:pt x="12" y="1"/>
                  </a:lnTo>
                  <a:lnTo>
                    <a:pt x="22" y="8"/>
                  </a:lnTo>
                  <a:lnTo>
                    <a:pt x="27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8" name="Line 449"/>
            <p:cNvSpPr>
              <a:spLocks noChangeShapeType="1"/>
            </p:cNvSpPr>
            <p:nvPr/>
          </p:nvSpPr>
          <p:spPr bwMode="auto">
            <a:xfrm flipH="1">
              <a:off x="3811" y="1422"/>
              <a:ext cx="6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79" name="Freeform 450"/>
            <p:cNvSpPr>
              <a:spLocks/>
            </p:cNvSpPr>
            <p:nvPr/>
          </p:nvSpPr>
          <p:spPr bwMode="auto">
            <a:xfrm>
              <a:off x="3795" y="1392"/>
              <a:ext cx="37" cy="34"/>
            </a:xfrm>
            <a:custGeom>
              <a:avLst/>
              <a:gdLst>
                <a:gd name="T0" fmla="*/ 16 w 37"/>
                <a:gd name="T1" fmla="*/ 32 h 34"/>
                <a:gd name="T2" fmla="*/ 5 w 37"/>
                <a:gd name="T3" fmla="*/ 34 h 34"/>
                <a:gd name="T4" fmla="*/ 0 w 37"/>
                <a:gd name="T5" fmla="*/ 32 h 34"/>
                <a:gd name="T6" fmla="*/ 1 w 37"/>
                <a:gd name="T7" fmla="*/ 28 h 34"/>
                <a:gd name="T8" fmla="*/ 7 w 37"/>
                <a:gd name="T9" fmla="*/ 21 h 34"/>
                <a:gd name="T10" fmla="*/ 8 w 37"/>
                <a:gd name="T11" fmla="*/ 15 h 34"/>
                <a:gd name="T12" fmla="*/ 15 w 37"/>
                <a:gd name="T13" fmla="*/ 13 h 34"/>
                <a:gd name="T14" fmla="*/ 25 w 37"/>
                <a:gd name="T15" fmla="*/ 11 h 34"/>
                <a:gd name="T16" fmla="*/ 26 w 37"/>
                <a:gd name="T17" fmla="*/ 11 h 34"/>
                <a:gd name="T18" fmla="*/ 31 w 37"/>
                <a:gd name="T19" fmla="*/ 11 h 34"/>
                <a:gd name="T20" fmla="*/ 34 w 37"/>
                <a:gd name="T21" fmla="*/ 10 h 34"/>
                <a:gd name="T22" fmla="*/ 37 w 37"/>
                <a:gd name="T23" fmla="*/ 6 h 34"/>
                <a:gd name="T24" fmla="*/ 30 w 37"/>
                <a:gd name="T25" fmla="*/ 4 h 34"/>
                <a:gd name="T26" fmla="*/ 30 w 37"/>
                <a:gd name="T27" fmla="*/ 3 h 34"/>
                <a:gd name="T28" fmla="*/ 29 w 3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34">
                  <a:moveTo>
                    <a:pt x="16" y="32"/>
                  </a:moveTo>
                  <a:lnTo>
                    <a:pt x="5" y="34"/>
                  </a:lnTo>
                  <a:lnTo>
                    <a:pt x="0" y="32"/>
                  </a:lnTo>
                  <a:lnTo>
                    <a:pt x="1" y="28"/>
                  </a:lnTo>
                  <a:lnTo>
                    <a:pt x="7" y="21"/>
                  </a:lnTo>
                  <a:lnTo>
                    <a:pt x="8" y="15"/>
                  </a:lnTo>
                  <a:lnTo>
                    <a:pt x="15" y="13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31" y="11"/>
                  </a:lnTo>
                  <a:lnTo>
                    <a:pt x="34" y="10"/>
                  </a:lnTo>
                  <a:lnTo>
                    <a:pt x="37" y="6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2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0" name="Freeform 451"/>
            <p:cNvSpPr>
              <a:spLocks/>
            </p:cNvSpPr>
            <p:nvPr/>
          </p:nvSpPr>
          <p:spPr bwMode="auto">
            <a:xfrm>
              <a:off x="3581" y="1411"/>
              <a:ext cx="8" cy="20"/>
            </a:xfrm>
            <a:custGeom>
              <a:avLst/>
              <a:gdLst>
                <a:gd name="T0" fmla="*/ 0 w 8"/>
                <a:gd name="T1" fmla="*/ 13 h 20"/>
                <a:gd name="T2" fmla="*/ 3 w 8"/>
                <a:gd name="T3" fmla="*/ 13 h 20"/>
                <a:gd name="T4" fmla="*/ 6 w 8"/>
                <a:gd name="T5" fmla="*/ 20 h 20"/>
                <a:gd name="T6" fmla="*/ 8 w 8"/>
                <a:gd name="T7" fmla="*/ 18 h 20"/>
                <a:gd name="T8" fmla="*/ 8 w 8"/>
                <a:gd name="T9" fmla="*/ 14 h 20"/>
                <a:gd name="T10" fmla="*/ 8 w 8"/>
                <a:gd name="T11" fmla="*/ 0 h 20"/>
                <a:gd name="T12" fmla="*/ 0 w 8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0">
                  <a:moveTo>
                    <a:pt x="0" y="13"/>
                  </a:moveTo>
                  <a:lnTo>
                    <a:pt x="3" y="13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8" y="14"/>
                  </a:lnTo>
                  <a:lnTo>
                    <a:pt x="8" y="0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1" name="Freeform 452"/>
            <p:cNvSpPr>
              <a:spLocks/>
            </p:cNvSpPr>
            <p:nvPr/>
          </p:nvSpPr>
          <p:spPr bwMode="auto">
            <a:xfrm>
              <a:off x="3570" y="1417"/>
              <a:ext cx="11" cy="14"/>
            </a:xfrm>
            <a:custGeom>
              <a:avLst/>
              <a:gdLst>
                <a:gd name="T0" fmla="*/ 11 w 11"/>
                <a:gd name="T1" fmla="*/ 0 h 14"/>
                <a:gd name="T2" fmla="*/ 2 w 11"/>
                <a:gd name="T3" fmla="*/ 5 h 14"/>
                <a:gd name="T4" fmla="*/ 2 w 11"/>
                <a:gd name="T5" fmla="*/ 14 h 14"/>
                <a:gd name="T6" fmla="*/ 0 w 11"/>
                <a:gd name="T7" fmla="*/ 14 h 14"/>
                <a:gd name="T8" fmla="*/ 7 w 11"/>
                <a:gd name="T9" fmla="*/ 12 h 14"/>
                <a:gd name="T10" fmla="*/ 10 w 11"/>
                <a:gd name="T11" fmla="*/ 7 h 14"/>
                <a:gd name="T12" fmla="*/ 11 w 11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lnTo>
                    <a:pt x="2" y="5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7" y="12"/>
                  </a:lnTo>
                  <a:lnTo>
                    <a:pt x="10" y="7"/>
                  </a:lnTo>
                  <a:lnTo>
                    <a:pt x="11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2" name="Freeform 453"/>
            <p:cNvSpPr>
              <a:spLocks/>
            </p:cNvSpPr>
            <p:nvPr/>
          </p:nvSpPr>
          <p:spPr bwMode="auto">
            <a:xfrm>
              <a:off x="3837" y="1424"/>
              <a:ext cx="29" cy="17"/>
            </a:xfrm>
            <a:custGeom>
              <a:avLst/>
              <a:gdLst>
                <a:gd name="T0" fmla="*/ 29 w 29"/>
                <a:gd name="T1" fmla="*/ 17 h 17"/>
                <a:gd name="T2" fmla="*/ 23 w 29"/>
                <a:gd name="T3" fmla="*/ 15 h 17"/>
                <a:gd name="T4" fmla="*/ 17 w 29"/>
                <a:gd name="T5" fmla="*/ 11 h 17"/>
                <a:gd name="T6" fmla="*/ 11 w 29"/>
                <a:gd name="T7" fmla="*/ 7 h 17"/>
                <a:gd name="T8" fmla="*/ 4 w 29"/>
                <a:gd name="T9" fmla="*/ 9 h 17"/>
                <a:gd name="T10" fmla="*/ 0 w 29"/>
                <a:gd name="T11" fmla="*/ 9 h 17"/>
                <a:gd name="T12" fmla="*/ 3 w 29"/>
                <a:gd name="T13" fmla="*/ 0 h 17"/>
                <a:gd name="T14" fmla="*/ 7 w 29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29" y="17"/>
                  </a:moveTo>
                  <a:lnTo>
                    <a:pt x="23" y="15"/>
                  </a:lnTo>
                  <a:lnTo>
                    <a:pt x="17" y="11"/>
                  </a:lnTo>
                  <a:lnTo>
                    <a:pt x="11" y="7"/>
                  </a:lnTo>
                  <a:lnTo>
                    <a:pt x="4" y="9"/>
                  </a:lnTo>
                  <a:lnTo>
                    <a:pt x="0" y="9"/>
                  </a:lnTo>
                  <a:lnTo>
                    <a:pt x="3" y="0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3" name="Line 454"/>
            <p:cNvSpPr>
              <a:spLocks noChangeShapeType="1"/>
            </p:cNvSpPr>
            <p:nvPr/>
          </p:nvSpPr>
          <p:spPr bwMode="auto">
            <a:xfrm>
              <a:off x="3866" y="1441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4" name="Freeform 455"/>
            <p:cNvSpPr>
              <a:spLocks/>
            </p:cNvSpPr>
            <p:nvPr/>
          </p:nvSpPr>
          <p:spPr bwMode="auto">
            <a:xfrm>
              <a:off x="3900" y="1443"/>
              <a:ext cx="8" cy="3"/>
            </a:xfrm>
            <a:custGeom>
              <a:avLst/>
              <a:gdLst>
                <a:gd name="T0" fmla="*/ 8 w 8"/>
                <a:gd name="T1" fmla="*/ 1 h 3"/>
                <a:gd name="T2" fmla="*/ 4 w 8"/>
                <a:gd name="T3" fmla="*/ 0 h 3"/>
                <a:gd name="T4" fmla="*/ 0 w 8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lnTo>
                    <a:pt x="4" y="0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5" name="Freeform 456"/>
            <p:cNvSpPr>
              <a:spLocks/>
            </p:cNvSpPr>
            <p:nvPr/>
          </p:nvSpPr>
          <p:spPr bwMode="auto">
            <a:xfrm>
              <a:off x="3904" y="1444"/>
              <a:ext cx="7" cy="6"/>
            </a:xfrm>
            <a:custGeom>
              <a:avLst/>
              <a:gdLst>
                <a:gd name="T0" fmla="*/ 0 w 7"/>
                <a:gd name="T1" fmla="*/ 6 h 6"/>
                <a:gd name="T2" fmla="*/ 4 w 7"/>
                <a:gd name="T3" fmla="*/ 4 h 6"/>
                <a:gd name="T4" fmla="*/ 7 w 7"/>
                <a:gd name="T5" fmla="*/ 0 h 6"/>
                <a:gd name="T6" fmla="*/ 4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4" y="4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6" name="Line 457"/>
            <p:cNvSpPr>
              <a:spLocks noChangeShapeType="1"/>
            </p:cNvSpPr>
            <p:nvPr/>
          </p:nvSpPr>
          <p:spPr bwMode="auto">
            <a:xfrm flipH="1">
              <a:off x="3892" y="1446"/>
              <a:ext cx="8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7" name="Freeform 458"/>
            <p:cNvSpPr>
              <a:spLocks/>
            </p:cNvSpPr>
            <p:nvPr/>
          </p:nvSpPr>
          <p:spPr bwMode="auto">
            <a:xfrm>
              <a:off x="3800" y="1444"/>
              <a:ext cx="35" cy="14"/>
            </a:xfrm>
            <a:custGeom>
              <a:avLst/>
              <a:gdLst>
                <a:gd name="T0" fmla="*/ 0 w 35"/>
                <a:gd name="T1" fmla="*/ 14 h 14"/>
                <a:gd name="T2" fmla="*/ 2 w 35"/>
                <a:gd name="T3" fmla="*/ 12 h 14"/>
                <a:gd name="T4" fmla="*/ 7 w 35"/>
                <a:gd name="T5" fmla="*/ 10 h 14"/>
                <a:gd name="T6" fmla="*/ 14 w 35"/>
                <a:gd name="T7" fmla="*/ 4 h 14"/>
                <a:gd name="T8" fmla="*/ 17 w 35"/>
                <a:gd name="T9" fmla="*/ 2 h 14"/>
                <a:gd name="T10" fmla="*/ 26 w 35"/>
                <a:gd name="T11" fmla="*/ 0 h 14"/>
                <a:gd name="T12" fmla="*/ 26 w 35"/>
                <a:gd name="T13" fmla="*/ 0 h 14"/>
                <a:gd name="T14" fmla="*/ 35 w 35"/>
                <a:gd name="T15" fmla="*/ 10 h 14"/>
                <a:gd name="T16" fmla="*/ 32 w 35"/>
                <a:gd name="T17" fmla="*/ 12 h 14"/>
                <a:gd name="T18" fmla="*/ 29 w 35"/>
                <a:gd name="T19" fmla="*/ 12 h 14"/>
                <a:gd name="T20" fmla="*/ 26 w 35"/>
                <a:gd name="T21" fmla="*/ 11 h 14"/>
                <a:gd name="T22" fmla="*/ 24 w 35"/>
                <a:gd name="T23" fmla="*/ 8 h 14"/>
                <a:gd name="T24" fmla="*/ 21 w 35"/>
                <a:gd name="T25" fmla="*/ 11 h 14"/>
                <a:gd name="T26" fmla="*/ 20 w 35"/>
                <a:gd name="T2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4">
                  <a:moveTo>
                    <a:pt x="0" y="14"/>
                  </a:moveTo>
                  <a:lnTo>
                    <a:pt x="2" y="12"/>
                  </a:lnTo>
                  <a:lnTo>
                    <a:pt x="7" y="10"/>
                  </a:lnTo>
                  <a:lnTo>
                    <a:pt x="14" y="4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5" y="10"/>
                  </a:lnTo>
                  <a:lnTo>
                    <a:pt x="32" y="12"/>
                  </a:lnTo>
                  <a:lnTo>
                    <a:pt x="29" y="12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1" y="11"/>
                  </a:lnTo>
                  <a:lnTo>
                    <a:pt x="2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8" name="Freeform 459"/>
            <p:cNvSpPr>
              <a:spLocks/>
            </p:cNvSpPr>
            <p:nvPr/>
          </p:nvSpPr>
          <p:spPr bwMode="auto">
            <a:xfrm>
              <a:off x="3517" y="1450"/>
              <a:ext cx="12" cy="11"/>
            </a:xfrm>
            <a:custGeom>
              <a:avLst/>
              <a:gdLst>
                <a:gd name="T0" fmla="*/ 0 w 12"/>
                <a:gd name="T1" fmla="*/ 11 h 11"/>
                <a:gd name="T2" fmla="*/ 12 w 12"/>
                <a:gd name="T3" fmla="*/ 9 h 11"/>
                <a:gd name="T4" fmla="*/ 12 w 12"/>
                <a:gd name="T5" fmla="*/ 5 h 11"/>
                <a:gd name="T6" fmla="*/ 8 w 12"/>
                <a:gd name="T7" fmla="*/ 0 h 11"/>
                <a:gd name="T8" fmla="*/ 1 w 12"/>
                <a:gd name="T9" fmla="*/ 6 h 11"/>
                <a:gd name="T10" fmla="*/ 0 w 12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11"/>
                  </a:moveTo>
                  <a:lnTo>
                    <a:pt x="12" y="9"/>
                  </a:lnTo>
                  <a:lnTo>
                    <a:pt x="12" y="5"/>
                  </a:lnTo>
                  <a:lnTo>
                    <a:pt x="8" y="0"/>
                  </a:lnTo>
                  <a:lnTo>
                    <a:pt x="1" y="6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89" name="Freeform 460"/>
            <p:cNvSpPr>
              <a:spLocks/>
            </p:cNvSpPr>
            <p:nvPr/>
          </p:nvSpPr>
          <p:spPr bwMode="auto">
            <a:xfrm>
              <a:off x="3841" y="1439"/>
              <a:ext cx="51" cy="24"/>
            </a:xfrm>
            <a:custGeom>
              <a:avLst/>
              <a:gdLst>
                <a:gd name="T0" fmla="*/ 51 w 51"/>
                <a:gd name="T1" fmla="*/ 11 h 24"/>
                <a:gd name="T2" fmla="*/ 47 w 51"/>
                <a:gd name="T3" fmla="*/ 12 h 24"/>
                <a:gd name="T4" fmla="*/ 37 w 51"/>
                <a:gd name="T5" fmla="*/ 17 h 24"/>
                <a:gd name="T6" fmla="*/ 30 w 51"/>
                <a:gd name="T7" fmla="*/ 24 h 24"/>
                <a:gd name="T8" fmla="*/ 22 w 51"/>
                <a:gd name="T9" fmla="*/ 19 h 24"/>
                <a:gd name="T10" fmla="*/ 13 w 51"/>
                <a:gd name="T11" fmla="*/ 17 h 24"/>
                <a:gd name="T12" fmla="*/ 0 w 51"/>
                <a:gd name="T13" fmla="*/ 16 h 24"/>
                <a:gd name="T14" fmla="*/ 2 w 51"/>
                <a:gd name="T15" fmla="*/ 7 h 24"/>
                <a:gd name="T16" fmla="*/ 4 w 51"/>
                <a:gd name="T17" fmla="*/ 0 h 24"/>
                <a:gd name="T18" fmla="*/ 14 w 51"/>
                <a:gd name="T19" fmla="*/ 1 h 24"/>
                <a:gd name="T20" fmla="*/ 19 w 51"/>
                <a:gd name="T21" fmla="*/ 7 h 24"/>
                <a:gd name="T22" fmla="*/ 25 w 51"/>
                <a:gd name="T23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24">
                  <a:moveTo>
                    <a:pt x="51" y="11"/>
                  </a:moveTo>
                  <a:lnTo>
                    <a:pt x="47" y="12"/>
                  </a:lnTo>
                  <a:lnTo>
                    <a:pt x="37" y="17"/>
                  </a:lnTo>
                  <a:lnTo>
                    <a:pt x="30" y="24"/>
                  </a:lnTo>
                  <a:lnTo>
                    <a:pt x="22" y="19"/>
                  </a:lnTo>
                  <a:lnTo>
                    <a:pt x="13" y="17"/>
                  </a:lnTo>
                  <a:lnTo>
                    <a:pt x="0" y="16"/>
                  </a:lnTo>
                  <a:lnTo>
                    <a:pt x="2" y="7"/>
                  </a:lnTo>
                  <a:lnTo>
                    <a:pt x="4" y="0"/>
                  </a:lnTo>
                  <a:lnTo>
                    <a:pt x="14" y="1"/>
                  </a:lnTo>
                  <a:lnTo>
                    <a:pt x="19" y="7"/>
                  </a:lnTo>
                  <a:lnTo>
                    <a:pt x="25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0" name="Freeform 461"/>
            <p:cNvSpPr>
              <a:spLocks/>
            </p:cNvSpPr>
            <p:nvPr/>
          </p:nvSpPr>
          <p:spPr bwMode="auto">
            <a:xfrm>
              <a:off x="3878" y="1450"/>
              <a:ext cx="26" cy="13"/>
            </a:xfrm>
            <a:custGeom>
              <a:avLst/>
              <a:gdLst>
                <a:gd name="T0" fmla="*/ 0 w 26"/>
                <a:gd name="T1" fmla="*/ 13 h 13"/>
                <a:gd name="T2" fmla="*/ 10 w 26"/>
                <a:gd name="T3" fmla="*/ 5 h 13"/>
                <a:gd name="T4" fmla="*/ 22 w 26"/>
                <a:gd name="T5" fmla="*/ 1 h 13"/>
                <a:gd name="T6" fmla="*/ 26 w 26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lnTo>
                    <a:pt x="10" y="5"/>
                  </a:lnTo>
                  <a:lnTo>
                    <a:pt x="22" y="1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1" name="Freeform 462"/>
            <p:cNvSpPr>
              <a:spLocks/>
            </p:cNvSpPr>
            <p:nvPr/>
          </p:nvSpPr>
          <p:spPr bwMode="auto">
            <a:xfrm>
              <a:off x="3818" y="1456"/>
              <a:ext cx="8" cy="13"/>
            </a:xfrm>
            <a:custGeom>
              <a:avLst/>
              <a:gdLst>
                <a:gd name="T0" fmla="*/ 2 w 8"/>
                <a:gd name="T1" fmla="*/ 0 h 13"/>
                <a:gd name="T2" fmla="*/ 8 w 8"/>
                <a:gd name="T3" fmla="*/ 5 h 13"/>
                <a:gd name="T4" fmla="*/ 0 w 8"/>
                <a:gd name="T5" fmla="*/ 13 h 13"/>
                <a:gd name="T6" fmla="*/ 3 w 8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2" y="0"/>
                  </a:moveTo>
                  <a:lnTo>
                    <a:pt x="8" y="5"/>
                  </a:lnTo>
                  <a:lnTo>
                    <a:pt x="0" y="13"/>
                  </a:lnTo>
                  <a:lnTo>
                    <a:pt x="3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2" name="Freeform 463"/>
            <p:cNvSpPr>
              <a:spLocks/>
            </p:cNvSpPr>
            <p:nvPr/>
          </p:nvSpPr>
          <p:spPr bwMode="auto">
            <a:xfrm>
              <a:off x="3821" y="1463"/>
              <a:ext cx="22" cy="10"/>
            </a:xfrm>
            <a:custGeom>
              <a:avLst/>
              <a:gdLst>
                <a:gd name="T0" fmla="*/ 0 w 22"/>
                <a:gd name="T1" fmla="*/ 6 h 10"/>
                <a:gd name="T2" fmla="*/ 3 w 22"/>
                <a:gd name="T3" fmla="*/ 7 h 10"/>
                <a:gd name="T4" fmla="*/ 11 w 22"/>
                <a:gd name="T5" fmla="*/ 0 h 10"/>
                <a:gd name="T6" fmla="*/ 14 w 22"/>
                <a:gd name="T7" fmla="*/ 2 h 10"/>
                <a:gd name="T8" fmla="*/ 22 w 22"/>
                <a:gd name="T9" fmla="*/ 4 h 10"/>
                <a:gd name="T10" fmla="*/ 14 w 22"/>
                <a:gd name="T11" fmla="*/ 8 h 10"/>
                <a:gd name="T12" fmla="*/ 14 w 22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0" y="6"/>
                  </a:moveTo>
                  <a:lnTo>
                    <a:pt x="3" y="7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22" y="4"/>
                  </a:lnTo>
                  <a:lnTo>
                    <a:pt x="14" y="8"/>
                  </a:lnTo>
                  <a:lnTo>
                    <a:pt x="14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3" name="Freeform 464"/>
            <p:cNvSpPr>
              <a:spLocks/>
            </p:cNvSpPr>
            <p:nvPr/>
          </p:nvSpPr>
          <p:spPr bwMode="auto">
            <a:xfrm>
              <a:off x="3785" y="1458"/>
              <a:ext cx="21" cy="22"/>
            </a:xfrm>
            <a:custGeom>
              <a:avLst/>
              <a:gdLst>
                <a:gd name="T0" fmla="*/ 21 w 21"/>
                <a:gd name="T1" fmla="*/ 22 h 22"/>
                <a:gd name="T2" fmla="*/ 13 w 21"/>
                <a:gd name="T3" fmla="*/ 20 h 22"/>
                <a:gd name="T4" fmla="*/ 0 w 21"/>
                <a:gd name="T5" fmla="*/ 18 h 22"/>
                <a:gd name="T6" fmla="*/ 7 w 21"/>
                <a:gd name="T7" fmla="*/ 11 h 22"/>
                <a:gd name="T8" fmla="*/ 10 w 21"/>
                <a:gd name="T9" fmla="*/ 5 h 22"/>
                <a:gd name="T10" fmla="*/ 15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21" y="22"/>
                  </a:moveTo>
                  <a:lnTo>
                    <a:pt x="13" y="20"/>
                  </a:lnTo>
                  <a:lnTo>
                    <a:pt x="0" y="18"/>
                  </a:lnTo>
                  <a:lnTo>
                    <a:pt x="7" y="11"/>
                  </a:lnTo>
                  <a:lnTo>
                    <a:pt x="10" y="5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4" name="Freeform 465"/>
            <p:cNvSpPr>
              <a:spLocks/>
            </p:cNvSpPr>
            <p:nvPr/>
          </p:nvSpPr>
          <p:spPr bwMode="auto">
            <a:xfrm>
              <a:off x="3885" y="1484"/>
              <a:ext cx="7" cy="4"/>
            </a:xfrm>
            <a:custGeom>
              <a:avLst/>
              <a:gdLst>
                <a:gd name="T0" fmla="*/ 7 w 7"/>
                <a:gd name="T1" fmla="*/ 2 h 4"/>
                <a:gd name="T2" fmla="*/ 4 w 7"/>
                <a:gd name="T3" fmla="*/ 0 h 4"/>
                <a:gd name="T4" fmla="*/ 0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7" y="2"/>
                  </a:move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5" name="Freeform 466"/>
            <p:cNvSpPr>
              <a:spLocks/>
            </p:cNvSpPr>
            <p:nvPr/>
          </p:nvSpPr>
          <p:spPr bwMode="auto">
            <a:xfrm>
              <a:off x="3871" y="1463"/>
              <a:ext cx="14" cy="26"/>
            </a:xfrm>
            <a:custGeom>
              <a:avLst/>
              <a:gdLst>
                <a:gd name="T0" fmla="*/ 14 w 14"/>
                <a:gd name="T1" fmla="*/ 25 h 26"/>
                <a:gd name="T2" fmla="*/ 13 w 14"/>
                <a:gd name="T3" fmla="*/ 26 h 26"/>
                <a:gd name="T4" fmla="*/ 11 w 14"/>
                <a:gd name="T5" fmla="*/ 26 h 26"/>
                <a:gd name="T6" fmla="*/ 6 w 14"/>
                <a:gd name="T7" fmla="*/ 23 h 26"/>
                <a:gd name="T8" fmla="*/ 3 w 14"/>
                <a:gd name="T9" fmla="*/ 23 h 26"/>
                <a:gd name="T10" fmla="*/ 0 w 14"/>
                <a:gd name="T11" fmla="*/ 15 h 26"/>
                <a:gd name="T12" fmla="*/ 2 w 14"/>
                <a:gd name="T13" fmla="*/ 14 h 26"/>
                <a:gd name="T14" fmla="*/ 6 w 14"/>
                <a:gd name="T15" fmla="*/ 13 h 26"/>
                <a:gd name="T16" fmla="*/ 4 w 14"/>
                <a:gd name="T17" fmla="*/ 6 h 26"/>
                <a:gd name="T18" fmla="*/ 7 w 14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6">
                  <a:moveTo>
                    <a:pt x="14" y="25"/>
                  </a:moveTo>
                  <a:lnTo>
                    <a:pt x="13" y="26"/>
                  </a:lnTo>
                  <a:lnTo>
                    <a:pt x="11" y="26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6" y="13"/>
                  </a:lnTo>
                  <a:lnTo>
                    <a:pt x="4" y="6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6" name="Freeform 467"/>
            <p:cNvSpPr>
              <a:spLocks/>
            </p:cNvSpPr>
            <p:nvPr/>
          </p:nvSpPr>
          <p:spPr bwMode="auto">
            <a:xfrm>
              <a:off x="3790" y="1485"/>
              <a:ext cx="12" cy="8"/>
            </a:xfrm>
            <a:custGeom>
              <a:avLst/>
              <a:gdLst>
                <a:gd name="T0" fmla="*/ 0 w 12"/>
                <a:gd name="T1" fmla="*/ 1 h 8"/>
                <a:gd name="T2" fmla="*/ 9 w 12"/>
                <a:gd name="T3" fmla="*/ 0 h 8"/>
                <a:gd name="T4" fmla="*/ 12 w 12"/>
                <a:gd name="T5" fmla="*/ 6 h 8"/>
                <a:gd name="T6" fmla="*/ 10 w 12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1"/>
                  </a:moveTo>
                  <a:lnTo>
                    <a:pt x="9" y="0"/>
                  </a:lnTo>
                  <a:lnTo>
                    <a:pt x="12" y="6"/>
                  </a:lnTo>
                  <a:lnTo>
                    <a:pt x="1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7" name="Freeform 468"/>
            <p:cNvSpPr>
              <a:spLocks/>
            </p:cNvSpPr>
            <p:nvPr/>
          </p:nvSpPr>
          <p:spPr bwMode="auto">
            <a:xfrm>
              <a:off x="3777" y="1486"/>
              <a:ext cx="13" cy="10"/>
            </a:xfrm>
            <a:custGeom>
              <a:avLst/>
              <a:gdLst>
                <a:gd name="T0" fmla="*/ 4 w 13"/>
                <a:gd name="T1" fmla="*/ 10 h 10"/>
                <a:gd name="T2" fmla="*/ 0 w 13"/>
                <a:gd name="T3" fmla="*/ 6 h 10"/>
                <a:gd name="T4" fmla="*/ 7 w 13"/>
                <a:gd name="T5" fmla="*/ 0 h 10"/>
                <a:gd name="T6" fmla="*/ 13 w 1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">
                  <a:moveTo>
                    <a:pt x="4" y="10"/>
                  </a:moveTo>
                  <a:lnTo>
                    <a:pt x="0" y="6"/>
                  </a:lnTo>
                  <a:lnTo>
                    <a:pt x="7" y="0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8" name="Freeform 469"/>
            <p:cNvSpPr>
              <a:spLocks/>
            </p:cNvSpPr>
            <p:nvPr/>
          </p:nvSpPr>
          <p:spPr bwMode="auto">
            <a:xfrm>
              <a:off x="3799" y="1480"/>
              <a:ext cx="27" cy="19"/>
            </a:xfrm>
            <a:custGeom>
              <a:avLst/>
              <a:gdLst>
                <a:gd name="T0" fmla="*/ 1 w 27"/>
                <a:gd name="T1" fmla="*/ 13 h 19"/>
                <a:gd name="T2" fmla="*/ 0 w 27"/>
                <a:gd name="T3" fmla="*/ 17 h 19"/>
                <a:gd name="T4" fmla="*/ 6 w 27"/>
                <a:gd name="T5" fmla="*/ 19 h 19"/>
                <a:gd name="T6" fmla="*/ 12 w 27"/>
                <a:gd name="T7" fmla="*/ 9 h 19"/>
                <a:gd name="T8" fmla="*/ 23 w 27"/>
                <a:gd name="T9" fmla="*/ 5 h 19"/>
                <a:gd name="T10" fmla="*/ 27 w 27"/>
                <a:gd name="T11" fmla="*/ 1 h 19"/>
                <a:gd name="T12" fmla="*/ 23 w 27"/>
                <a:gd name="T13" fmla="*/ 1 h 19"/>
                <a:gd name="T14" fmla="*/ 16 w 27"/>
                <a:gd name="T15" fmla="*/ 1 h 19"/>
                <a:gd name="T16" fmla="*/ 7 w 27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9">
                  <a:moveTo>
                    <a:pt x="1" y="13"/>
                  </a:moveTo>
                  <a:lnTo>
                    <a:pt x="0" y="17"/>
                  </a:lnTo>
                  <a:lnTo>
                    <a:pt x="6" y="19"/>
                  </a:lnTo>
                  <a:lnTo>
                    <a:pt x="12" y="9"/>
                  </a:lnTo>
                  <a:lnTo>
                    <a:pt x="23" y="5"/>
                  </a:lnTo>
                  <a:lnTo>
                    <a:pt x="27" y="1"/>
                  </a:lnTo>
                  <a:lnTo>
                    <a:pt x="23" y="1"/>
                  </a:lnTo>
                  <a:lnTo>
                    <a:pt x="16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99" name="Freeform 470"/>
            <p:cNvSpPr>
              <a:spLocks/>
            </p:cNvSpPr>
            <p:nvPr/>
          </p:nvSpPr>
          <p:spPr bwMode="auto">
            <a:xfrm>
              <a:off x="3835" y="1467"/>
              <a:ext cx="57" cy="39"/>
            </a:xfrm>
            <a:custGeom>
              <a:avLst/>
              <a:gdLst>
                <a:gd name="T0" fmla="*/ 0 w 57"/>
                <a:gd name="T1" fmla="*/ 6 h 39"/>
                <a:gd name="T2" fmla="*/ 0 w 57"/>
                <a:gd name="T3" fmla="*/ 13 h 39"/>
                <a:gd name="T4" fmla="*/ 6 w 57"/>
                <a:gd name="T5" fmla="*/ 9 h 39"/>
                <a:gd name="T6" fmla="*/ 16 w 57"/>
                <a:gd name="T7" fmla="*/ 0 h 39"/>
                <a:gd name="T8" fmla="*/ 31 w 57"/>
                <a:gd name="T9" fmla="*/ 4 h 39"/>
                <a:gd name="T10" fmla="*/ 32 w 57"/>
                <a:gd name="T11" fmla="*/ 14 h 39"/>
                <a:gd name="T12" fmla="*/ 34 w 57"/>
                <a:gd name="T13" fmla="*/ 18 h 39"/>
                <a:gd name="T14" fmla="*/ 38 w 57"/>
                <a:gd name="T15" fmla="*/ 22 h 39"/>
                <a:gd name="T16" fmla="*/ 40 w 57"/>
                <a:gd name="T17" fmla="*/ 34 h 39"/>
                <a:gd name="T18" fmla="*/ 47 w 57"/>
                <a:gd name="T19" fmla="*/ 39 h 39"/>
                <a:gd name="T20" fmla="*/ 45 w 57"/>
                <a:gd name="T21" fmla="*/ 30 h 39"/>
                <a:gd name="T22" fmla="*/ 49 w 57"/>
                <a:gd name="T23" fmla="*/ 29 h 39"/>
                <a:gd name="T24" fmla="*/ 51 w 57"/>
                <a:gd name="T25" fmla="*/ 28 h 39"/>
                <a:gd name="T26" fmla="*/ 55 w 57"/>
                <a:gd name="T27" fmla="*/ 26 h 39"/>
                <a:gd name="T28" fmla="*/ 57 w 57"/>
                <a:gd name="T29" fmla="*/ 19 h 39"/>
                <a:gd name="T30" fmla="*/ 57 w 57"/>
                <a:gd name="T31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39">
                  <a:moveTo>
                    <a:pt x="0" y="6"/>
                  </a:moveTo>
                  <a:lnTo>
                    <a:pt x="0" y="13"/>
                  </a:lnTo>
                  <a:lnTo>
                    <a:pt x="6" y="9"/>
                  </a:lnTo>
                  <a:lnTo>
                    <a:pt x="16" y="0"/>
                  </a:lnTo>
                  <a:lnTo>
                    <a:pt x="31" y="4"/>
                  </a:lnTo>
                  <a:lnTo>
                    <a:pt x="32" y="14"/>
                  </a:lnTo>
                  <a:lnTo>
                    <a:pt x="34" y="18"/>
                  </a:lnTo>
                  <a:lnTo>
                    <a:pt x="38" y="22"/>
                  </a:lnTo>
                  <a:lnTo>
                    <a:pt x="40" y="34"/>
                  </a:lnTo>
                  <a:lnTo>
                    <a:pt x="47" y="39"/>
                  </a:lnTo>
                  <a:lnTo>
                    <a:pt x="45" y="30"/>
                  </a:lnTo>
                  <a:lnTo>
                    <a:pt x="49" y="29"/>
                  </a:lnTo>
                  <a:lnTo>
                    <a:pt x="51" y="28"/>
                  </a:lnTo>
                  <a:lnTo>
                    <a:pt x="55" y="26"/>
                  </a:lnTo>
                  <a:lnTo>
                    <a:pt x="57" y="19"/>
                  </a:lnTo>
                  <a:lnTo>
                    <a:pt x="57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0" name="Freeform 471"/>
            <p:cNvSpPr>
              <a:spLocks/>
            </p:cNvSpPr>
            <p:nvPr/>
          </p:nvSpPr>
          <p:spPr bwMode="auto">
            <a:xfrm>
              <a:off x="3818" y="1516"/>
              <a:ext cx="17" cy="5"/>
            </a:xfrm>
            <a:custGeom>
              <a:avLst/>
              <a:gdLst>
                <a:gd name="T0" fmla="*/ 17 w 17"/>
                <a:gd name="T1" fmla="*/ 0 h 5"/>
                <a:gd name="T2" fmla="*/ 8 w 17"/>
                <a:gd name="T3" fmla="*/ 3 h 5"/>
                <a:gd name="T4" fmla="*/ 0 w 17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5">
                  <a:moveTo>
                    <a:pt x="17" y="0"/>
                  </a:moveTo>
                  <a:lnTo>
                    <a:pt x="8" y="3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1" name="Line 472"/>
            <p:cNvSpPr>
              <a:spLocks noChangeShapeType="1"/>
            </p:cNvSpPr>
            <p:nvPr/>
          </p:nvSpPr>
          <p:spPr bwMode="auto">
            <a:xfrm flipH="1">
              <a:off x="3810" y="1521"/>
              <a:ext cx="8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2" name="Freeform 473"/>
            <p:cNvSpPr>
              <a:spLocks/>
            </p:cNvSpPr>
            <p:nvPr/>
          </p:nvSpPr>
          <p:spPr bwMode="auto">
            <a:xfrm>
              <a:off x="3835" y="1516"/>
              <a:ext cx="2" cy="9"/>
            </a:xfrm>
            <a:custGeom>
              <a:avLst/>
              <a:gdLst>
                <a:gd name="T0" fmla="*/ 2 w 2"/>
                <a:gd name="T1" fmla="*/ 9 h 9"/>
                <a:gd name="T2" fmla="*/ 2 w 2"/>
                <a:gd name="T3" fmla="*/ 7 h 9"/>
                <a:gd name="T4" fmla="*/ 0 w 2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lnTo>
                    <a:pt x="2" y="7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3" name="Freeform 474"/>
            <p:cNvSpPr>
              <a:spLocks/>
            </p:cNvSpPr>
            <p:nvPr/>
          </p:nvSpPr>
          <p:spPr bwMode="auto">
            <a:xfrm>
              <a:off x="3779" y="1538"/>
              <a:ext cx="38" cy="7"/>
            </a:xfrm>
            <a:custGeom>
              <a:avLst/>
              <a:gdLst>
                <a:gd name="T0" fmla="*/ 0 w 38"/>
                <a:gd name="T1" fmla="*/ 6 h 7"/>
                <a:gd name="T2" fmla="*/ 0 w 38"/>
                <a:gd name="T3" fmla="*/ 7 h 7"/>
                <a:gd name="T4" fmla="*/ 2 w 38"/>
                <a:gd name="T5" fmla="*/ 7 h 7"/>
                <a:gd name="T6" fmla="*/ 8 w 38"/>
                <a:gd name="T7" fmla="*/ 7 h 7"/>
                <a:gd name="T8" fmla="*/ 19 w 38"/>
                <a:gd name="T9" fmla="*/ 3 h 7"/>
                <a:gd name="T10" fmla="*/ 31 w 38"/>
                <a:gd name="T11" fmla="*/ 2 h 7"/>
                <a:gd name="T12" fmla="*/ 38 w 38"/>
                <a:gd name="T13" fmla="*/ 0 h 7"/>
                <a:gd name="T14" fmla="*/ 32 w 38"/>
                <a:gd name="T15" fmla="*/ 7 h 7"/>
                <a:gd name="T16" fmla="*/ 32 w 38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">
                  <a:moveTo>
                    <a:pt x="0" y="6"/>
                  </a:moveTo>
                  <a:lnTo>
                    <a:pt x="0" y="7"/>
                  </a:lnTo>
                  <a:lnTo>
                    <a:pt x="2" y="7"/>
                  </a:lnTo>
                  <a:lnTo>
                    <a:pt x="8" y="7"/>
                  </a:lnTo>
                  <a:lnTo>
                    <a:pt x="19" y="3"/>
                  </a:lnTo>
                  <a:lnTo>
                    <a:pt x="31" y="2"/>
                  </a:lnTo>
                  <a:lnTo>
                    <a:pt x="38" y="0"/>
                  </a:lnTo>
                  <a:lnTo>
                    <a:pt x="32" y="7"/>
                  </a:lnTo>
                  <a:lnTo>
                    <a:pt x="32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4" name="Freeform 475"/>
            <p:cNvSpPr>
              <a:spLocks/>
            </p:cNvSpPr>
            <p:nvPr/>
          </p:nvSpPr>
          <p:spPr bwMode="auto">
            <a:xfrm>
              <a:off x="3754" y="1537"/>
              <a:ext cx="25" cy="14"/>
            </a:xfrm>
            <a:custGeom>
              <a:avLst/>
              <a:gdLst>
                <a:gd name="T0" fmla="*/ 22 w 25"/>
                <a:gd name="T1" fmla="*/ 11 h 14"/>
                <a:gd name="T2" fmla="*/ 17 w 25"/>
                <a:gd name="T3" fmla="*/ 9 h 14"/>
                <a:gd name="T4" fmla="*/ 0 w 25"/>
                <a:gd name="T5" fmla="*/ 14 h 14"/>
                <a:gd name="T6" fmla="*/ 3 w 25"/>
                <a:gd name="T7" fmla="*/ 5 h 14"/>
                <a:gd name="T8" fmla="*/ 18 w 25"/>
                <a:gd name="T9" fmla="*/ 0 h 14"/>
                <a:gd name="T10" fmla="*/ 25 w 25"/>
                <a:gd name="T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4">
                  <a:moveTo>
                    <a:pt x="22" y="11"/>
                  </a:moveTo>
                  <a:lnTo>
                    <a:pt x="17" y="9"/>
                  </a:lnTo>
                  <a:lnTo>
                    <a:pt x="0" y="14"/>
                  </a:lnTo>
                  <a:lnTo>
                    <a:pt x="3" y="5"/>
                  </a:lnTo>
                  <a:lnTo>
                    <a:pt x="18" y="0"/>
                  </a:lnTo>
                  <a:lnTo>
                    <a:pt x="25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5" name="Freeform 476"/>
            <p:cNvSpPr>
              <a:spLocks/>
            </p:cNvSpPr>
            <p:nvPr/>
          </p:nvSpPr>
          <p:spPr bwMode="auto">
            <a:xfrm>
              <a:off x="3776" y="1548"/>
              <a:ext cx="18" cy="7"/>
            </a:xfrm>
            <a:custGeom>
              <a:avLst/>
              <a:gdLst>
                <a:gd name="T0" fmla="*/ 14 w 18"/>
                <a:gd name="T1" fmla="*/ 7 h 7"/>
                <a:gd name="T2" fmla="*/ 18 w 18"/>
                <a:gd name="T3" fmla="*/ 5 h 7"/>
                <a:gd name="T4" fmla="*/ 4 w 18"/>
                <a:gd name="T5" fmla="*/ 1 h 7"/>
                <a:gd name="T6" fmla="*/ 0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4" y="7"/>
                  </a:moveTo>
                  <a:lnTo>
                    <a:pt x="18" y="5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6" name="Freeform 477"/>
            <p:cNvSpPr>
              <a:spLocks/>
            </p:cNvSpPr>
            <p:nvPr/>
          </p:nvSpPr>
          <p:spPr bwMode="auto">
            <a:xfrm>
              <a:off x="3813" y="1540"/>
              <a:ext cx="13" cy="15"/>
            </a:xfrm>
            <a:custGeom>
              <a:avLst/>
              <a:gdLst>
                <a:gd name="T0" fmla="*/ 0 w 13"/>
                <a:gd name="T1" fmla="*/ 15 h 15"/>
                <a:gd name="T2" fmla="*/ 4 w 13"/>
                <a:gd name="T3" fmla="*/ 9 h 15"/>
                <a:gd name="T4" fmla="*/ 8 w 13"/>
                <a:gd name="T5" fmla="*/ 2 h 15"/>
                <a:gd name="T6" fmla="*/ 12 w 13"/>
                <a:gd name="T7" fmla="*/ 0 h 15"/>
                <a:gd name="T8" fmla="*/ 13 w 13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lnTo>
                    <a:pt x="4" y="9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3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7" name="Freeform 478"/>
            <p:cNvSpPr>
              <a:spLocks/>
            </p:cNvSpPr>
            <p:nvPr/>
          </p:nvSpPr>
          <p:spPr bwMode="auto">
            <a:xfrm>
              <a:off x="3773" y="1551"/>
              <a:ext cx="17" cy="4"/>
            </a:xfrm>
            <a:custGeom>
              <a:avLst/>
              <a:gdLst>
                <a:gd name="T0" fmla="*/ 0 w 17"/>
                <a:gd name="T1" fmla="*/ 4 h 4"/>
                <a:gd name="T2" fmla="*/ 2 w 17"/>
                <a:gd name="T3" fmla="*/ 4 h 4"/>
                <a:gd name="T4" fmla="*/ 7 w 17"/>
                <a:gd name="T5" fmla="*/ 0 h 4"/>
                <a:gd name="T6" fmla="*/ 7 w 17"/>
                <a:gd name="T7" fmla="*/ 1 h 4"/>
                <a:gd name="T8" fmla="*/ 14 w 17"/>
                <a:gd name="T9" fmla="*/ 4 h 4"/>
                <a:gd name="T10" fmla="*/ 17 w 1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0" y="4"/>
                  </a:moveTo>
                  <a:lnTo>
                    <a:pt x="2" y="4"/>
                  </a:lnTo>
                  <a:lnTo>
                    <a:pt x="7" y="0"/>
                  </a:lnTo>
                  <a:lnTo>
                    <a:pt x="7" y="1"/>
                  </a:lnTo>
                  <a:lnTo>
                    <a:pt x="14" y="4"/>
                  </a:lnTo>
                  <a:lnTo>
                    <a:pt x="17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8" name="Freeform 479"/>
            <p:cNvSpPr>
              <a:spLocks/>
            </p:cNvSpPr>
            <p:nvPr/>
          </p:nvSpPr>
          <p:spPr bwMode="auto">
            <a:xfrm>
              <a:off x="3806" y="1545"/>
              <a:ext cx="5" cy="11"/>
            </a:xfrm>
            <a:custGeom>
              <a:avLst/>
              <a:gdLst>
                <a:gd name="T0" fmla="*/ 5 w 5"/>
                <a:gd name="T1" fmla="*/ 0 h 11"/>
                <a:gd name="T2" fmla="*/ 0 w 5"/>
                <a:gd name="T3" fmla="*/ 10 h 11"/>
                <a:gd name="T4" fmla="*/ 0 w 5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lnTo>
                    <a:pt x="0" y="10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09" name="Freeform 480"/>
            <p:cNvSpPr>
              <a:spLocks/>
            </p:cNvSpPr>
            <p:nvPr/>
          </p:nvSpPr>
          <p:spPr bwMode="auto">
            <a:xfrm>
              <a:off x="3826" y="1541"/>
              <a:ext cx="33" cy="26"/>
            </a:xfrm>
            <a:custGeom>
              <a:avLst/>
              <a:gdLst>
                <a:gd name="T0" fmla="*/ 0 w 33"/>
                <a:gd name="T1" fmla="*/ 0 h 26"/>
                <a:gd name="T2" fmla="*/ 3 w 33"/>
                <a:gd name="T3" fmla="*/ 1 h 26"/>
                <a:gd name="T4" fmla="*/ 4 w 33"/>
                <a:gd name="T5" fmla="*/ 1 h 26"/>
                <a:gd name="T6" fmla="*/ 6 w 33"/>
                <a:gd name="T7" fmla="*/ 5 h 26"/>
                <a:gd name="T8" fmla="*/ 11 w 33"/>
                <a:gd name="T9" fmla="*/ 4 h 26"/>
                <a:gd name="T10" fmla="*/ 13 w 33"/>
                <a:gd name="T11" fmla="*/ 3 h 26"/>
                <a:gd name="T12" fmla="*/ 15 w 33"/>
                <a:gd name="T13" fmla="*/ 4 h 26"/>
                <a:gd name="T14" fmla="*/ 22 w 33"/>
                <a:gd name="T15" fmla="*/ 8 h 26"/>
                <a:gd name="T16" fmla="*/ 30 w 33"/>
                <a:gd name="T17" fmla="*/ 11 h 26"/>
                <a:gd name="T18" fmla="*/ 33 w 33"/>
                <a:gd name="T19" fmla="*/ 12 h 26"/>
                <a:gd name="T20" fmla="*/ 33 w 33"/>
                <a:gd name="T21" fmla="*/ 25 h 26"/>
                <a:gd name="T22" fmla="*/ 33 w 33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6">
                  <a:moveTo>
                    <a:pt x="0" y="0"/>
                  </a:moveTo>
                  <a:lnTo>
                    <a:pt x="3" y="1"/>
                  </a:lnTo>
                  <a:lnTo>
                    <a:pt x="4" y="1"/>
                  </a:lnTo>
                  <a:lnTo>
                    <a:pt x="6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22" y="8"/>
                  </a:lnTo>
                  <a:lnTo>
                    <a:pt x="30" y="11"/>
                  </a:lnTo>
                  <a:lnTo>
                    <a:pt x="33" y="12"/>
                  </a:lnTo>
                  <a:lnTo>
                    <a:pt x="33" y="25"/>
                  </a:lnTo>
                  <a:lnTo>
                    <a:pt x="33" y="2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0" name="Freeform 481"/>
            <p:cNvSpPr>
              <a:spLocks/>
            </p:cNvSpPr>
            <p:nvPr/>
          </p:nvSpPr>
          <p:spPr bwMode="auto">
            <a:xfrm>
              <a:off x="3806" y="1555"/>
              <a:ext cx="14" cy="16"/>
            </a:xfrm>
            <a:custGeom>
              <a:avLst/>
              <a:gdLst>
                <a:gd name="T0" fmla="*/ 0 w 14"/>
                <a:gd name="T1" fmla="*/ 1 h 16"/>
                <a:gd name="T2" fmla="*/ 0 w 14"/>
                <a:gd name="T3" fmla="*/ 5 h 16"/>
                <a:gd name="T4" fmla="*/ 4 w 14"/>
                <a:gd name="T5" fmla="*/ 8 h 16"/>
                <a:gd name="T6" fmla="*/ 11 w 14"/>
                <a:gd name="T7" fmla="*/ 16 h 16"/>
                <a:gd name="T8" fmla="*/ 14 w 14"/>
                <a:gd name="T9" fmla="*/ 11 h 16"/>
                <a:gd name="T10" fmla="*/ 9 w 14"/>
                <a:gd name="T11" fmla="*/ 5 h 16"/>
                <a:gd name="T12" fmla="*/ 5 w 14"/>
                <a:gd name="T13" fmla="*/ 1 h 16"/>
                <a:gd name="T14" fmla="*/ 7 w 14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6">
                  <a:moveTo>
                    <a:pt x="0" y="1"/>
                  </a:moveTo>
                  <a:lnTo>
                    <a:pt x="0" y="5"/>
                  </a:lnTo>
                  <a:lnTo>
                    <a:pt x="4" y="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9" y="5"/>
                  </a:lnTo>
                  <a:lnTo>
                    <a:pt x="5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1" name="Freeform 482"/>
            <p:cNvSpPr>
              <a:spLocks/>
            </p:cNvSpPr>
            <p:nvPr/>
          </p:nvSpPr>
          <p:spPr bwMode="auto">
            <a:xfrm>
              <a:off x="3859" y="1567"/>
              <a:ext cx="3" cy="7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5 h 7"/>
                <a:gd name="T4" fmla="*/ 3 w 3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5"/>
                  </a:lnTo>
                  <a:lnTo>
                    <a:pt x="3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2" name="Freeform 483"/>
            <p:cNvSpPr>
              <a:spLocks/>
            </p:cNvSpPr>
            <p:nvPr/>
          </p:nvSpPr>
          <p:spPr bwMode="auto">
            <a:xfrm>
              <a:off x="3826" y="1525"/>
              <a:ext cx="41" cy="51"/>
            </a:xfrm>
            <a:custGeom>
              <a:avLst/>
              <a:gdLst>
                <a:gd name="T0" fmla="*/ 36 w 41"/>
                <a:gd name="T1" fmla="*/ 49 h 51"/>
                <a:gd name="T2" fmla="*/ 40 w 41"/>
                <a:gd name="T3" fmla="*/ 51 h 51"/>
                <a:gd name="T4" fmla="*/ 40 w 41"/>
                <a:gd name="T5" fmla="*/ 41 h 51"/>
                <a:gd name="T6" fmla="*/ 41 w 41"/>
                <a:gd name="T7" fmla="*/ 28 h 51"/>
                <a:gd name="T8" fmla="*/ 40 w 41"/>
                <a:gd name="T9" fmla="*/ 26 h 51"/>
                <a:gd name="T10" fmla="*/ 36 w 41"/>
                <a:gd name="T11" fmla="*/ 20 h 51"/>
                <a:gd name="T12" fmla="*/ 33 w 41"/>
                <a:gd name="T13" fmla="*/ 17 h 51"/>
                <a:gd name="T14" fmla="*/ 33 w 41"/>
                <a:gd name="T15" fmla="*/ 13 h 51"/>
                <a:gd name="T16" fmla="*/ 34 w 41"/>
                <a:gd name="T17" fmla="*/ 11 h 51"/>
                <a:gd name="T18" fmla="*/ 36 w 41"/>
                <a:gd name="T19" fmla="*/ 8 h 51"/>
                <a:gd name="T20" fmla="*/ 33 w 41"/>
                <a:gd name="T21" fmla="*/ 9 h 51"/>
                <a:gd name="T22" fmla="*/ 24 w 41"/>
                <a:gd name="T23" fmla="*/ 13 h 51"/>
                <a:gd name="T24" fmla="*/ 26 w 41"/>
                <a:gd name="T25" fmla="*/ 6 h 51"/>
                <a:gd name="T26" fmla="*/ 14 w 41"/>
                <a:gd name="T27" fmla="*/ 6 h 51"/>
                <a:gd name="T28" fmla="*/ 11 w 41"/>
                <a:gd name="T29" fmla="*/ 6 h 51"/>
                <a:gd name="T30" fmla="*/ 0 w 41"/>
                <a:gd name="T31" fmla="*/ 4 h 51"/>
                <a:gd name="T32" fmla="*/ 10 w 41"/>
                <a:gd name="T33" fmla="*/ 0 h 51"/>
                <a:gd name="T34" fmla="*/ 11 w 41"/>
                <a:gd name="T3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51">
                  <a:moveTo>
                    <a:pt x="36" y="49"/>
                  </a:moveTo>
                  <a:lnTo>
                    <a:pt x="40" y="51"/>
                  </a:lnTo>
                  <a:lnTo>
                    <a:pt x="40" y="41"/>
                  </a:lnTo>
                  <a:lnTo>
                    <a:pt x="41" y="28"/>
                  </a:lnTo>
                  <a:lnTo>
                    <a:pt x="40" y="26"/>
                  </a:lnTo>
                  <a:lnTo>
                    <a:pt x="36" y="20"/>
                  </a:lnTo>
                  <a:lnTo>
                    <a:pt x="33" y="17"/>
                  </a:lnTo>
                  <a:lnTo>
                    <a:pt x="33" y="13"/>
                  </a:lnTo>
                  <a:lnTo>
                    <a:pt x="34" y="11"/>
                  </a:lnTo>
                  <a:lnTo>
                    <a:pt x="36" y="8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26" y="6"/>
                  </a:lnTo>
                  <a:lnTo>
                    <a:pt x="14" y="6"/>
                  </a:lnTo>
                  <a:lnTo>
                    <a:pt x="11" y="6"/>
                  </a:lnTo>
                  <a:lnTo>
                    <a:pt x="0" y="4"/>
                  </a:lnTo>
                  <a:lnTo>
                    <a:pt x="10" y="0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3" name="Freeform 484"/>
            <p:cNvSpPr>
              <a:spLocks/>
            </p:cNvSpPr>
            <p:nvPr/>
          </p:nvSpPr>
          <p:spPr bwMode="auto">
            <a:xfrm>
              <a:off x="3716" y="1555"/>
              <a:ext cx="26" cy="27"/>
            </a:xfrm>
            <a:custGeom>
              <a:avLst/>
              <a:gdLst>
                <a:gd name="T0" fmla="*/ 20 w 26"/>
                <a:gd name="T1" fmla="*/ 20 h 27"/>
                <a:gd name="T2" fmla="*/ 20 w 26"/>
                <a:gd name="T3" fmla="*/ 13 h 27"/>
                <a:gd name="T4" fmla="*/ 26 w 26"/>
                <a:gd name="T5" fmla="*/ 5 h 27"/>
                <a:gd name="T6" fmla="*/ 25 w 26"/>
                <a:gd name="T7" fmla="*/ 0 h 27"/>
                <a:gd name="T8" fmla="*/ 15 w 26"/>
                <a:gd name="T9" fmla="*/ 11 h 27"/>
                <a:gd name="T10" fmla="*/ 11 w 26"/>
                <a:gd name="T11" fmla="*/ 8 h 27"/>
                <a:gd name="T12" fmla="*/ 8 w 26"/>
                <a:gd name="T13" fmla="*/ 6 h 27"/>
                <a:gd name="T14" fmla="*/ 3 w 26"/>
                <a:gd name="T15" fmla="*/ 17 h 27"/>
                <a:gd name="T16" fmla="*/ 3 w 26"/>
                <a:gd name="T17" fmla="*/ 19 h 27"/>
                <a:gd name="T18" fmla="*/ 1 w 26"/>
                <a:gd name="T19" fmla="*/ 20 h 27"/>
                <a:gd name="T20" fmla="*/ 0 w 26"/>
                <a:gd name="T21" fmla="*/ 21 h 27"/>
                <a:gd name="T22" fmla="*/ 1 w 26"/>
                <a:gd name="T23" fmla="*/ 21 h 27"/>
                <a:gd name="T24" fmla="*/ 10 w 26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7">
                  <a:moveTo>
                    <a:pt x="20" y="20"/>
                  </a:moveTo>
                  <a:lnTo>
                    <a:pt x="20" y="13"/>
                  </a:lnTo>
                  <a:lnTo>
                    <a:pt x="26" y="5"/>
                  </a:lnTo>
                  <a:lnTo>
                    <a:pt x="25" y="0"/>
                  </a:lnTo>
                  <a:lnTo>
                    <a:pt x="15" y="11"/>
                  </a:lnTo>
                  <a:lnTo>
                    <a:pt x="11" y="8"/>
                  </a:lnTo>
                  <a:lnTo>
                    <a:pt x="8" y="6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1" y="20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10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4" name="Freeform 485"/>
            <p:cNvSpPr>
              <a:spLocks/>
            </p:cNvSpPr>
            <p:nvPr/>
          </p:nvSpPr>
          <p:spPr bwMode="auto">
            <a:xfrm>
              <a:off x="3745" y="1551"/>
              <a:ext cx="32" cy="34"/>
            </a:xfrm>
            <a:custGeom>
              <a:avLst/>
              <a:gdLst>
                <a:gd name="T0" fmla="*/ 32 w 32"/>
                <a:gd name="T1" fmla="*/ 34 h 34"/>
                <a:gd name="T2" fmla="*/ 24 w 32"/>
                <a:gd name="T3" fmla="*/ 31 h 34"/>
                <a:gd name="T4" fmla="*/ 19 w 32"/>
                <a:gd name="T5" fmla="*/ 28 h 34"/>
                <a:gd name="T6" fmla="*/ 16 w 32"/>
                <a:gd name="T7" fmla="*/ 24 h 34"/>
                <a:gd name="T8" fmla="*/ 8 w 32"/>
                <a:gd name="T9" fmla="*/ 24 h 34"/>
                <a:gd name="T10" fmla="*/ 6 w 32"/>
                <a:gd name="T11" fmla="*/ 24 h 34"/>
                <a:gd name="T12" fmla="*/ 4 w 32"/>
                <a:gd name="T13" fmla="*/ 24 h 34"/>
                <a:gd name="T14" fmla="*/ 0 w 32"/>
                <a:gd name="T15" fmla="*/ 25 h 34"/>
                <a:gd name="T16" fmla="*/ 4 w 32"/>
                <a:gd name="T17" fmla="*/ 17 h 34"/>
                <a:gd name="T18" fmla="*/ 9 w 32"/>
                <a:gd name="T19" fmla="*/ 9 h 34"/>
                <a:gd name="T20" fmla="*/ 11 w 32"/>
                <a:gd name="T21" fmla="*/ 8 h 34"/>
                <a:gd name="T22" fmla="*/ 16 w 32"/>
                <a:gd name="T23" fmla="*/ 4 h 34"/>
                <a:gd name="T24" fmla="*/ 17 w 32"/>
                <a:gd name="T25" fmla="*/ 0 h 34"/>
                <a:gd name="T26" fmla="*/ 23 w 32"/>
                <a:gd name="T27" fmla="*/ 2 h 34"/>
                <a:gd name="T28" fmla="*/ 28 w 32"/>
                <a:gd name="T2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4">
                  <a:moveTo>
                    <a:pt x="32" y="34"/>
                  </a:moveTo>
                  <a:lnTo>
                    <a:pt x="24" y="31"/>
                  </a:lnTo>
                  <a:lnTo>
                    <a:pt x="19" y="28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4" y="17"/>
                  </a:lnTo>
                  <a:lnTo>
                    <a:pt x="9" y="9"/>
                  </a:lnTo>
                  <a:lnTo>
                    <a:pt x="11" y="8"/>
                  </a:lnTo>
                  <a:lnTo>
                    <a:pt x="16" y="4"/>
                  </a:lnTo>
                  <a:lnTo>
                    <a:pt x="17" y="0"/>
                  </a:lnTo>
                  <a:lnTo>
                    <a:pt x="23" y="2"/>
                  </a:lnTo>
                  <a:lnTo>
                    <a:pt x="28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5" name="Freeform 486"/>
            <p:cNvSpPr>
              <a:spLocks/>
            </p:cNvSpPr>
            <p:nvPr/>
          </p:nvSpPr>
          <p:spPr bwMode="auto">
            <a:xfrm>
              <a:off x="3777" y="1585"/>
              <a:ext cx="4" cy="8"/>
            </a:xfrm>
            <a:custGeom>
              <a:avLst/>
              <a:gdLst>
                <a:gd name="T0" fmla="*/ 3 w 4"/>
                <a:gd name="T1" fmla="*/ 8 h 8"/>
                <a:gd name="T2" fmla="*/ 4 w 4"/>
                <a:gd name="T3" fmla="*/ 6 h 8"/>
                <a:gd name="T4" fmla="*/ 2 w 4"/>
                <a:gd name="T5" fmla="*/ 0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8"/>
                  </a:moveTo>
                  <a:lnTo>
                    <a:pt x="4" y="6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6" name="Freeform 487"/>
            <p:cNvSpPr>
              <a:spLocks/>
            </p:cNvSpPr>
            <p:nvPr/>
          </p:nvSpPr>
          <p:spPr bwMode="auto">
            <a:xfrm>
              <a:off x="3743" y="1583"/>
              <a:ext cx="37" cy="11"/>
            </a:xfrm>
            <a:custGeom>
              <a:avLst/>
              <a:gdLst>
                <a:gd name="T0" fmla="*/ 2 w 37"/>
                <a:gd name="T1" fmla="*/ 8 h 11"/>
                <a:gd name="T2" fmla="*/ 0 w 37"/>
                <a:gd name="T3" fmla="*/ 2 h 11"/>
                <a:gd name="T4" fmla="*/ 2 w 37"/>
                <a:gd name="T5" fmla="*/ 2 h 11"/>
                <a:gd name="T6" fmla="*/ 7 w 37"/>
                <a:gd name="T7" fmla="*/ 0 h 11"/>
                <a:gd name="T8" fmla="*/ 14 w 37"/>
                <a:gd name="T9" fmla="*/ 0 h 11"/>
                <a:gd name="T10" fmla="*/ 18 w 37"/>
                <a:gd name="T11" fmla="*/ 0 h 11"/>
                <a:gd name="T12" fmla="*/ 23 w 37"/>
                <a:gd name="T13" fmla="*/ 6 h 11"/>
                <a:gd name="T14" fmla="*/ 28 w 37"/>
                <a:gd name="T15" fmla="*/ 11 h 11"/>
                <a:gd name="T16" fmla="*/ 34 w 37"/>
                <a:gd name="T17" fmla="*/ 11 h 11"/>
                <a:gd name="T18" fmla="*/ 37 w 37"/>
                <a:gd name="T1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11">
                  <a:moveTo>
                    <a:pt x="2" y="8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6"/>
                  </a:lnTo>
                  <a:lnTo>
                    <a:pt x="28" y="11"/>
                  </a:lnTo>
                  <a:lnTo>
                    <a:pt x="34" y="11"/>
                  </a:lnTo>
                  <a:lnTo>
                    <a:pt x="37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7" name="Freeform 488"/>
            <p:cNvSpPr>
              <a:spLocks/>
            </p:cNvSpPr>
            <p:nvPr/>
          </p:nvSpPr>
          <p:spPr bwMode="auto">
            <a:xfrm>
              <a:off x="3726" y="1575"/>
              <a:ext cx="10" cy="21"/>
            </a:xfrm>
            <a:custGeom>
              <a:avLst/>
              <a:gdLst>
                <a:gd name="T0" fmla="*/ 0 w 10"/>
                <a:gd name="T1" fmla="*/ 7 h 21"/>
                <a:gd name="T2" fmla="*/ 2 w 10"/>
                <a:gd name="T3" fmla="*/ 8 h 21"/>
                <a:gd name="T4" fmla="*/ 5 w 10"/>
                <a:gd name="T5" fmla="*/ 21 h 21"/>
                <a:gd name="T6" fmla="*/ 10 w 10"/>
                <a:gd name="T7" fmla="*/ 16 h 21"/>
                <a:gd name="T8" fmla="*/ 10 w 1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1">
                  <a:moveTo>
                    <a:pt x="0" y="7"/>
                  </a:moveTo>
                  <a:lnTo>
                    <a:pt x="2" y="8"/>
                  </a:lnTo>
                  <a:lnTo>
                    <a:pt x="5" y="21"/>
                  </a:lnTo>
                  <a:lnTo>
                    <a:pt x="10" y="16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8" name="Freeform 489"/>
            <p:cNvSpPr>
              <a:spLocks/>
            </p:cNvSpPr>
            <p:nvPr/>
          </p:nvSpPr>
          <p:spPr bwMode="auto">
            <a:xfrm>
              <a:off x="3741" y="1591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4 w 4"/>
                <a:gd name="T3" fmla="*/ 2 h 11"/>
                <a:gd name="T4" fmla="*/ 4 w 4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1">
                  <a:moveTo>
                    <a:pt x="0" y="11"/>
                  </a:moveTo>
                  <a:lnTo>
                    <a:pt x="4" y="2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19" name="Freeform 490"/>
            <p:cNvSpPr>
              <a:spLocks/>
            </p:cNvSpPr>
            <p:nvPr/>
          </p:nvSpPr>
          <p:spPr bwMode="auto">
            <a:xfrm>
              <a:off x="3687" y="1604"/>
              <a:ext cx="13" cy="9"/>
            </a:xfrm>
            <a:custGeom>
              <a:avLst/>
              <a:gdLst>
                <a:gd name="T0" fmla="*/ 0 w 13"/>
                <a:gd name="T1" fmla="*/ 9 h 9"/>
                <a:gd name="T2" fmla="*/ 4 w 13"/>
                <a:gd name="T3" fmla="*/ 9 h 9"/>
                <a:gd name="T4" fmla="*/ 9 w 13"/>
                <a:gd name="T5" fmla="*/ 7 h 9"/>
                <a:gd name="T6" fmla="*/ 2 w 13"/>
                <a:gd name="T7" fmla="*/ 1 h 9"/>
                <a:gd name="T8" fmla="*/ 4 w 13"/>
                <a:gd name="T9" fmla="*/ 1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0" y="9"/>
                  </a:moveTo>
                  <a:lnTo>
                    <a:pt x="4" y="9"/>
                  </a:lnTo>
                  <a:lnTo>
                    <a:pt x="9" y="7"/>
                  </a:lnTo>
                  <a:lnTo>
                    <a:pt x="2" y="1"/>
                  </a:lnTo>
                  <a:lnTo>
                    <a:pt x="4" y="1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0" name="Freeform 491"/>
            <p:cNvSpPr>
              <a:spLocks/>
            </p:cNvSpPr>
            <p:nvPr/>
          </p:nvSpPr>
          <p:spPr bwMode="auto">
            <a:xfrm>
              <a:off x="3675" y="1613"/>
              <a:ext cx="12" cy="0"/>
            </a:xfrm>
            <a:custGeom>
              <a:avLst/>
              <a:gdLst>
                <a:gd name="T0" fmla="*/ 0 w 12"/>
                <a:gd name="T1" fmla="*/ 1 w 12"/>
                <a:gd name="T2" fmla="*/ 3 w 12"/>
                <a:gd name="T3" fmla="*/ 12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1" name="Freeform 492"/>
            <p:cNvSpPr>
              <a:spLocks/>
            </p:cNvSpPr>
            <p:nvPr/>
          </p:nvSpPr>
          <p:spPr bwMode="auto">
            <a:xfrm>
              <a:off x="3700" y="1582"/>
              <a:ext cx="41" cy="33"/>
            </a:xfrm>
            <a:custGeom>
              <a:avLst/>
              <a:gdLst>
                <a:gd name="T0" fmla="*/ 0 w 41"/>
                <a:gd name="T1" fmla="*/ 22 h 33"/>
                <a:gd name="T2" fmla="*/ 8 w 41"/>
                <a:gd name="T3" fmla="*/ 16 h 33"/>
                <a:gd name="T4" fmla="*/ 15 w 41"/>
                <a:gd name="T5" fmla="*/ 18 h 33"/>
                <a:gd name="T6" fmla="*/ 8 w 41"/>
                <a:gd name="T7" fmla="*/ 27 h 33"/>
                <a:gd name="T8" fmla="*/ 5 w 41"/>
                <a:gd name="T9" fmla="*/ 30 h 33"/>
                <a:gd name="T10" fmla="*/ 5 w 41"/>
                <a:gd name="T11" fmla="*/ 33 h 33"/>
                <a:gd name="T12" fmla="*/ 11 w 41"/>
                <a:gd name="T13" fmla="*/ 30 h 33"/>
                <a:gd name="T14" fmla="*/ 19 w 41"/>
                <a:gd name="T15" fmla="*/ 26 h 33"/>
                <a:gd name="T16" fmla="*/ 19 w 41"/>
                <a:gd name="T17" fmla="*/ 24 h 33"/>
                <a:gd name="T18" fmla="*/ 20 w 41"/>
                <a:gd name="T19" fmla="*/ 19 h 33"/>
                <a:gd name="T20" fmla="*/ 17 w 41"/>
                <a:gd name="T21" fmla="*/ 7 h 33"/>
                <a:gd name="T22" fmla="*/ 20 w 41"/>
                <a:gd name="T23" fmla="*/ 0 h 33"/>
                <a:gd name="T24" fmla="*/ 27 w 41"/>
                <a:gd name="T25" fmla="*/ 14 h 33"/>
                <a:gd name="T26" fmla="*/ 28 w 41"/>
                <a:gd name="T27" fmla="*/ 16 h 33"/>
                <a:gd name="T28" fmla="*/ 31 w 41"/>
                <a:gd name="T29" fmla="*/ 23 h 33"/>
                <a:gd name="T30" fmla="*/ 34 w 41"/>
                <a:gd name="T31" fmla="*/ 22 h 33"/>
                <a:gd name="T32" fmla="*/ 41 w 41"/>
                <a:gd name="T33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33">
                  <a:moveTo>
                    <a:pt x="0" y="22"/>
                  </a:moveTo>
                  <a:lnTo>
                    <a:pt x="8" y="16"/>
                  </a:lnTo>
                  <a:lnTo>
                    <a:pt x="15" y="18"/>
                  </a:lnTo>
                  <a:lnTo>
                    <a:pt x="8" y="27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11" y="30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20" y="19"/>
                  </a:lnTo>
                  <a:lnTo>
                    <a:pt x="17" y="7"/>
                  </a:lnTo>
                  <a:lnTo>
                    <a:pt x="20" y="0"/>
                  </a:lnTo>
                  <a:lnTo>
                    <a:pt x="27" y="14"/>
                  </a:lnTo>
                  <a:lnTo>
                    <a:pt x="28" y="16"/>
                  </a:lnTo>
                  <a:lnTo>
                    <a:pt x="31" y="23"/>
                  </a:lnTo>
                  <a:lnTo>
                    <a:pt x="34" y="22"/>
                  </a:lnTo>
                  <a:lnTo>
                    <a:pt x="41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2" name="Freeform 493"/>
            <p:cNvSpPr>
              <a:spLocks/>
            </p:cNvSpPr>
            <p:nvPr/>
          </p:nvSpPr>
          <p:spPr bwMode="auto">
            <a:xfrm>
              <a:off x="3663" y="1613"/>
              <a:ext cx="19" cy="18"/>
            </a:xfrm>
            <a:custGeom>
              <a:avLst/>
              <a:gdLst>
                <a:gd name="T0" fmla="*/ 19 w 19"/>
                <a:gd name="T1" fmla="*/ 18 h 18"/>
                <a:gd name="T2" fmla="*/ 15 w 19"/>
                <a:gd name="T3" fmla="*/ 13 h 18"/>
                <a:gd name="T4" fmla="*/ 5 w 19"/>
                <a:gd name="T5" fmla="*/ 11 h 18"/>
                <a:gd name="T6" fmla="*/ 0 w 19"/>
                <a:gd name="T7" fmla="*/ 0 h 18"/>
                <a:gd name="T8" fmla="*/ 12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18"/>
                  </a:moveTo>
                  <a:lnTo>
                    <a:pt x="15" y="13"/>
                  </a:lnTo>
                  <a:lnTo>
                    <a:pt x="5" y="11"/>
                  </a:ln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3" name="Freeform 494"/>
            <p:cNvSpPr>
              <a:spLocks/>
            </p:cNvSpPr>
            <p:nvPr/>
          </p:nvSpPr>
          <p:spPr bwMode="auto">
            <a:xfrm>
              <a:off x="3682" y="1631"/>
              <a:ext cx="9" cy="16"/>
            </a:xfrm>
            <a:custGeom>
              <a:avLst/>
              <a:gdLst>
                <a:gd name="T0" fmla="*/ 9 w 9"/>
                <a:gd name="T1" fmla="*/ 16 h 16"/>
                <a:gd name="T2" fmla="*/ 7 w 9"/>
                <a:gd name="T3" fmla="*/ 12 h 16"/>
                <a:gd name="T4" fmla="*/ 4 w 9"/>
                <a:gd name="T5" fmla="*/ 8 h 16"/>
                <a:gd name="T6" fmla="*/ 1 w 9"/>
                <a:gd name="T7" fmla="*/ 0 h 16"/>
                <a:gd name="T8" fmla="*/ 0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lnTo>
                    <a:pt x="7" y="12"/>
                  </a:lnTo>
                  <a:lnTo>
                    <a:pt x="4" y="8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4" name="Freeform 495"/>
            <p:cNvSpPr>
              <a:spLocks/>
            </p:cNvSpPr>
            <p:nvPr/>
          </p:nvSpPr>
          <p:spPr bwMode="auto">
            <a:xfrm>
              <a:off x="3653" y="1639"/>
              <a:ext cx="15" cy="8"/>
            </a:xfrm>
            <a:custGeom>
              <a:avLst/>
              <a:gdLst>
                <a:gd name="T0" fmla="*/ 0 w 15"/>
                <a:gd name="T1" fmla="*/ 2 h 8"/>
                <a:gd name="T2" fmla="*/ 3 w 15"/>
                <a:gd name="T3" fmla="*/ 0 h 8"/>
                <a:gd name="T4" fmla="*/ 10 w 15"/>
                <a:gd name="T5" fmla="*/ 0 h 8"/>
                <a:gd name="T6" fmla="*/ 11 w 15"/>
                <a:gd name="T7" fmla="*/ 0 h 8"/>
                <a:gd name="T8" fmla="*/ 15 w 15"/>
                <a:gd name="T9" fmla="*/ 3 h 8"/>
                <a:gd name="T10" fmla="*/ 15 w 15"/>
                <a:gd name="T11" fmla="*/ 7 h 8"/>
                <a:gd name="T12" fmla="*/ 4 w 15"/>
                <a:gd name="T13" fmla="*/ 8 h 8"/>
                <a:gd name="T14" fmla="*/ 3 w 1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0" y="2"/>
                  </a:moveTo>
                  <a:lnTo>
                    <a:pt x="3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4" y="8"/>
                  </a:lnTo>
                  <a:lnTo>
                    <a:pt x="3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5" name="Freeform 496"/>
            <p:cNvSpPr>
              <a:spLocks/>
            </p:cNvSpPr>
            <p:nvPr/>
          </p:nvSpPr>
          <p:spPr bwMode="auto">
            <a:xfrm>
              <a:off x="3645" y="1641"/>
              <a:ext cx="11" cy="9"/>
            </a:xfrm>
            <a:custGeom>
              <a:avLst/>
              <a:gdLst>
                <a:gd name="T0" fmla="*/ 11 w 11"/>
                <a:gd name="T1" fmla="*/ 6 h 9"/>
                <a:gd name="T2" fmla="*/ 1 w 11"/>
                <a:gd name="T3" fmla="*/ 9 h 9"/>
                <a:gd name="T4" fmla="*/ 0 w 11"/>
                <a:gd name="T5" fmla="*/ 8 h 9"/>
                <a:gd name="T6" fmla="*/ 3 w 11"/>
                <a:gd name="T7" fmla="*/ 1 h 9"/>
                <a:gd name="T8" fmla="*/ 8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1" y="6"/>
                  </a:moveTo>
                  <a:lnTo>
                    <a:pt x="1" y="9"/>
                  </a:lnTo>
                  <a:lnTo>
                    <a:pt x="0" y="8"/>
                  </a:lnTo>
                  <a:lnTo>
                    <a:pt x="3" y="1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6" name="Freeform 497"/>
            <p:cNvSpPr>
              <a:spLocks/>
            </p:cNvSpPr>
            <p:nvPr/>
          </p:nvSpPr>
          <p:spPr bwMode="auto">
            <a:xfrm>
              <a:off x="3675" y="1647"/>
              <a:ext cx="40" cy="10"/>
            </a:xfrm>
            <a:custGeom>
              <a:avLst/>
              <a:gdLst>
                <a:gd name="T0" fmla="*/ 0 w 40"/>
                <a:gd name="T1" fmla="*/ 6 h 10"/>
                <a:gd name="T2" fmla="*/ 1 w 40"/>
                <a:gd name="T3" fmla="*/ 6 h 10"/>
                <a:gd name="T4" fmla="*/ 23 w 40"/>
                <a:gd name="T5" fmla="*/ 9 h 10"/>
                <a:gd name="T6" fmla="*/ 33 w 40"/>
                <a:gd name="T7" fmla="*/ 10 h 10"/>
                <a:gd name="T8" fmla="*/ 40 w 40"/>
                <a:gd name="T9" fmla="*/ 9 h 10"/>
                <a:gd name="T10" fmla="*/ 37 w 40"/>
                <a:gd name="T11" fmla="*/ 4 h 10"/>
                <a:gd name="T12" fmla="*/ 25 w 40"/>
                <a:gd name="T13" fmla="*/ 3 h 10"/>
                <a:gd name="T14" fmla="*/ 18 w 40"/>
                <a:gd name="T15" fmla="*/ 0 h 10"/>
                <a:gd name="T16" fmla="*/ 16 w 4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0" y="6"/>
                  </a:moveTo>
                  <a:lnTo>
                    <a:pt x="1" y="6"/>
                  </a:lnTo>
                  <a:lnTo>
                    <a:pt x="23" y="9"/>
                  </a:lnTo>
                  <a:lnTo>
                    <a:pt x="33" y="10"/>
                  </a:lnTo>
                  <a:lnTo>
                    <a:pt x="40" y="9"/>
                  </a:lnTo>
                  <a:lnTo>
                    <a:pt x="37" y="4"/>
                  </a:lnTo>
                  <a:lnTo>
                    <a:pt x="25" y="3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7" name="Freeform 498"/>
            <p:cNvSpPr>
              <a:spLocks/>
            </p:cNvSpPr>
            <p:nvPr/>
          </p:nvSpPr>
          <p:spPr bwMode="auto">
            <a:xfrm>
              <a:off x="3663" y="1653"/>
              <a:ext cx="12" cy="7"/>
            </a:xfrm>
            <a:custGeom>
              <a:avLst/>
              <a:gdLst>
                <a:gd name="T0" fmla="*/ 9 w 12"/>
                <a:gd name="T1" fmla="*/ 7 h 7"/>
                <a:gd name="T2" fmla="*/ 3 w 12"/>
                <a:gd name="T3" fmla="*/ 5 h 7"/>
                <a:gd name="T4" fmla="*/ 0 w 12"/>
                <a:gd name="T5" fmla="*/ 0 h 7"/>
                <a:gd name="T6" fmla="*/ 12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9" y="7"/>
                  </a:moveTo>
                  <a:lnTo>
                    <a:pt x="3" y="5"/>
                  </a:ln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8" name="Freeform 499"/>
            <p:cNvSpPr>
              <a:spLocks/>
            </p:cNvSpPr>
            <p:nvPr/>
          </p:nvSpPr>
          <p:spPr bwMode="auto">
            <a:xfrm>
              <a:off x="3672" y="1660"/>
              <a:ext cx="13" cy="4"/>
            </a:xfrm>
            <a:custGeom>
              <a:avLst/>
              <a:gdLst>
                <a:gd name="T0" fmla="*/ 13 w 13"/>
                <a:gd name="T1" fmla="*/ 4 h 4"/>
                <a:gd name="T2" fmla="*/ 10 w 13"/>
                <a:gd name="T3" fmla="*/ 1 h 4"/>
                <a:gd name="T4" fmla="*/ 0 w 1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">
                  <a:moveTo>
                    <a:pt x="13" y="4"/>
                  </a:moveTo>
                  <a:lnTo>
                    <a:pt x="1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29" name="Freeform 500"/>
            <p:cNvSpPr>
              <a:spLocks/>
            </p:cNvSpPr>
            <p:nvPr/>
          </p:nvSpPr>
          <p:spPr bwMode="auto">
            <a:xfrm>
              <a:off x="3652" y="1656"/>
              <a:ext cx="11" cy="8"/>
            </a:xfrm>
            <a:custGeom>
              <a:avLst/>
              <a:gdLst>
                <a:gd name="T0" fmla="*/ 0 w 11"/>
                <a:gd name="T1" fmla="*/ 8 h 8"/>
                <a:gd name="T2" fmla="*/ 7 w 11"/>
                <a:gd name="T3" fmla="*/ 8 h 8"/>
                <a:gd name="T4" fmla="*/ 8 w 11"/>
                <a:gd name="T5" fmla="*/ 5 h 8"/>
                <a:gd name="T6" fmla="*/ 11 w 11"/>
                <a:gd name="T7" fmla="*/ 2 h 8"/>
                <a:gd name="T8" fmla="*/ 7 w 11"/>
                <a:gd name="T9" fmla="*/ 2 h 8"/>
                <a:gd name="T10" fmla="*/ 3 w 11"/>
                <a:gd name="T11" fmla="*/ 2 h 8"/>
                <a:gd name="T12" fmla="*/ 0 w 11"/>
                <a:gd name="T13" fmla="*/ 0 h 8"/>
                <a:gd name="T14" fmla="*/ 0 w 11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8">
                  <a:moveTo>
                    <a:pt x="0" y="8"/>
                  </a:moveTo>
                  <a:lnTo>
                    <a:pt x="7" y="8"/>
                  </a:lnTo>
                  <a:lnTo>
                    <a:pt x="8" y="5"/>
                  </a:lnTo>
                  <a:lnTo>
                    <a:pt x="11" y="2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0" name="Freeform 501"/>
            <p:cNvSpPr>
              <a:spLocks/>
            </p:cNvSpPr>
            <p:nvPr/>
          </p:nvSpPr>
          <p:spPr bwMode="auto">
            <a:xfrm>
              <a:off x="3638" y="1656"/>
              <a:ext cx="14" cy="9"/>
            </a:xfrm>
            <a:custGeom>
              <a:avLst/>
              <a:gdLst>
                <a:gd name="T0" fmla="*/ 14 w 14"/>
                <a:gd name="T1" fmla="*/ 0 h 9"/>
                <a:gd name="T2" fmla="*/ 8 w 14"/>
                <a:gd name="T3" fmla="*/ 0 h 9"/>
                <a:gd name="T4" fmla="*/ 0 w 14"/>
                <a:gd name="T5" fmla="*/ 6 h 9"/>
                <a:gd name="T6" fmla="*/ 2 w 14"/>
                <a:gd name="T7" fmla="*/ 9 h 9"/>
                <a:gd name="T8" fmla="*/ 11 w 14"/>
                <a:gd name="T9" fmla="*/ 9 h 9"/>
                <a:gd name="T10" fmla="*/ 14 w 14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2" y="9"/>
                  </a:lnTo>
                  <a:lnTo>
                    <a:pt x="11" y="9"/>
                  </a:lnTo>
                  <a:lnTo>
                    <a:pt x="14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1" name="Freeform 502"/>
            <p:cNvSpPr>
              <a:spLocks/>
            </p:cNvSpPr>
            <p:nvPr/>
          </p:nvSpPr>
          <p:spPr bwMode="auto">
            <a:xfrm>
              <a:off x="3634" y="1672"/>
              <a:ext cx="27" cy="4"/>
            </a:xfrm>
            <a:custGeom>
              <a:avLst/>
              <a:gdLst>
                <a:gd name="T0" fmla="*/ 6 w 27"/>
                <a:gd name="T1" fmla="*/ 4 h 4"/>
                <a:gd name="T2" fmla="*/ 3 w 27"/>
                <a:gd name="T3" fmla="*/ 1 h 4"/>
                <a:gd name="T4" fmla="*/ 0 w 27"/>
                <a:gd name="T5" fmla="*/ 0 h 4"/>
                <a:gd name="T6" fmla="*/ 6 w 27"/>
                <a:gd name="T7" fmla="*/ 0 h 4"/>
                <a:gd name="T8" fmla="*/ 14 w 27"/>
                <a:gd name="T9" fmla="*/ 0 h 4"/>
                <a:gd name="T10" fmla="*/ 15 w 27"/>
                <a:gd name="T11" fmla="*/ 1 h 4"/>
                <a:gd name="T12" fmla="*/ 25 w 27"/>
                <a:gd name="T13" fmla="*/ 3 h 4"/>
                <a:gd name="T14" fmla="*/ 26 w 27"/>
                <a:gd name="T15" fmla="*/ 4 h 4"/>
                <a:gd name="T16" fmla="*/ 27 w 27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4">
                  <a:moveTo>
                    <a:pt x="6" y="4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6" y="0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25" y="3"/>
                  </a:lnTo>
                  <a:lnTo>
                    <a:pt x="26" y="4"/>
                  </a:lnTo>
                  <a:lnTo>
                    <a:pt x="27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2" name="Freeform 503"/>
            <p:cNvSpPr>
              <a:spLocks/>
            </p:cNvSpPr>
            <p:nvPr/>
          </p:nvSpPr>
          <p:spPr bwMode="auto">
            <a:xfrm>
              <a:off x="3668" y="1664"/>
              <a:ext cx="18" cy="12"/>
            </a:xfrm>
            <a:custGeom>
              <a:avLst/>
              <a:gdLst>
                <a:gd name="T0" fmla="*/ 6 w 18"/>
                <a:gd name="T1" fmla="*/ 12 h 12"/>
                <a:gd name="T2" fmla="*/ 3 w 18"/>
                <a:gd name="T3" fmla="*/ 12 h 12"/>
                <a:gd name="T4" fmla="*/ 0 w 18"/>
                <a:gd name="T5" fmla="*/ 8 h 12"/>
                <a:gd name="T6" fmla="*/ 0 w 18"/>
                <a:gd name="T7" fmla="*/ 4 h 12"/>
                <a:gd name="T8" fmla="*/ 0 w 18"/>
                <a:gd name="T9" fmla="*/ 2 h 12"/>
                <a:gd name="T10" fmla="*/ 10 w 18"/>
                <a:gd name="T11" fmla="*/ 1 h 12"/>
                <a:gd name="T12" fmla="*/ 18 w 18"/>
                <a:gd name="T13" fmla="*/ 1 h 12"/>
                <a:gd name="T14" fmla="*/ 17 w 18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2">
                  <a:moveTo>
                    <a:pt x="6" y="12"/>
                  </a:moveTo>
                  <a:lnTo>
                    <a:pt x="3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2"/>
                  </a:lnTo>
                  <a:lnTo>
                    <a:pt x="10" y="1"/>
                  </a:lnTo>
                  <a:lnTo>
                    <a:pt x="18" y="1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3" name="Freeform 504"/>
            <p:cNvSpPr>
              <a:spLocks/>
            </p:cNvSpPr>
            <p:nvPr/>
          </p:nvSpPr>
          <p:spPr bwMode="auto">
            <a:xfrm>
              <a:off x="3678" y="1671"/>
              <a:ext cx="18" cy="5"/>
            </a:xfrm>
            <a:custGeom>
              <a:avLst/>
              <a:gdLst>
                <a:gd name="T0" fmla="*/ 18 w 18"/>
                <a:gd name="T1" fmla="*/ 0 h 5"/>
                <a:gd name="T2" fmla="*/ 5 w 18"/>
                <a:gd name="T3" fmla="*/ 1 h 5"/>
                <a:gd name="T4" fmla="*/ 0 w 18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5">
                  <a:moveTo>
                    <a:pt x="18" y="0"/>
                  </a:moveTo>
                  <a:lnTo>
                    <a:pt x="5" y="1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4" name="Freeform 505"/>
            <p:cNvSpPr>
              <a:spLocks/>
            </p:cNvSpPr>
            <p:nvPr/>
          </p:nvSpPr>
          <p:spPr bwMode="auto">
            <a:xfrm>
              <a:off x="3696" y="1671"/>
              <a:ext cx="5" cy="5"/>
            </a:xfrm>
            <a:custGeom>
              <a:avLst/>
              <a:gdLst>
                <a:gd name="T0" fmla="*/ 0 w 5"/>
                <a:gd name="T1" fmla="*/ 5 h 5"/>
                <a:gd name="T2" fmla="*/ 5 w 5"/>
                <a:gd name="T3" fmla="*/ 2 h 5"/>
                <a:gd name="T4" fmla="*/ 1 w 5"/>
                <a:gd name="T5" fmla="*/ 0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5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5" name="Line 506"/>
            <p:cNvSpPr>
              <a:spLocks noChangeShapeType="1"/>
            </p:cNvSpPr>
            <p:nvPr/>
          </p:nvSpPr>
          <p:spPr bwMode="auto">
            <a:xfrm flipH="1">
              <a:off x="3674" y="1676"/>
              <a:ext cx="4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6" name="Line 507"/>
            <p:cNvSpPr>
              <a:spLocks noChangeShapeType="1"/>
            </p:cNvSpPr>
            <p:nvPr/>
          </p:nvSpPr>
          <p:spPr bwMode="auto">
            <a:xfrm>
              <a:off x="3661" y="1676"/>
              <a:ext cx="2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7" name="Freeform 508"/>
            <p:cNvSpPr>
              <a:spLocks/>
            </p:cNvSpPr>
            <p:nvPr/>
          </p:nvSpPr>
          <p:spPr bwMode="auto">
            <a:xfrm>
              <a:off x="3663" y="1676"/>
              <a:ext cx="33" cy="5"/>
            </a:xfrm>
            <a:custGeom>
              <a:avLst/>
              <a:gdLst>
                <a:gd name="T0" fmla="*/ 0 w 33"/>
                <a:gd name="T1" fmla="*/ 0 h 5"/>
                <a:gd name="T2" fmla="*/ 3 w 33"/>
                <a:gd name="T3" fmla="*/ 3 h 5"/>
                <a:gd name="T4" fmla="*/ 15 w 33"/>
                <a:gd name="T5" fmla="*/ 5 h 5"/>
                <a:gd name="T6" fmla="*/ 23 w 33"/>
                <a:gd name="T7" fmla="*/ 3 h 5"/>
                <a:gd name="T8" fmla="*/ 26 w 33"/>
                <a:gd name="T9" fmla="*/ 1 h 5"/>
                <a:gd name="T10" fmla="*/ 27 w 33"/>
                <a:gd name="T11" fmla="*/ 1 h 5"/>
                <a:gd name="T12" fmla="*/ 33 w 33"/>
                <a:gd name="T13" fmla="*/ 0 h 5"/>
                <a:gd name="T14" fmla="*/ 33 w 3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">
                  <a:moveTo>
                    <a:pt x="0" y="0"/>
                  </a:moveTo>
                  <a:lnTo>
                    <a:pt x="3" y="3"/>
                  </a:lnTo>
                  <a:lnTo>
                    <a:pt x="15" y="5"/>
                  </a:lnTo>
                  <a:lnTo>
                    <a:pt x="23" y="3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3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8" name="Freeform 509"/>
            <p:cNvSpPr>
              <a:spLocks/>
            </p:cNvSpPr>
            <p:nvPr/>
          </p:nvSpPr>
          <p:spPr bwMode="auto">
            <a:xfrm>
              <a:off x="3640" y="1676"/>
              <a:ext cx="23" cy="10"/>
            </a:xfrm>
            <a:custGeom>
              <a:avLst/>
              <a:gdLst>
                <a:gd name="T0" fmla="*/ 23 w 23"/>
                <a:gd name="T1" fmla="*/ 10 h 10"/>
                <a:gd name="T2" fmla="*/ 19 w 23"/>
                <a:gd name="T3" fmla="*/ 10 h 10"/>
                <a:gd name="T4" fmla="*/ 2 w 23"/>
                <a:gd name="T5" fmla="*/ 4 h 10"/>
                <a:gd name="T6" fmla="*/ 0 w 23"/>
                <a:gd name="T7" fmla="*/ 1 h 10"/>
                <a:gd name="T8" fmla="*/ 0 w 2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0">
                  <a:moveTo>
                    <a:pt x="23" y="10"/>
                  </a:moveTo>
                  <a:lnTo>
                    <a:pt x="19" y="10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39" name="Freeform 510"/>
            <p:cNvSpPr>
              <a:spLocks/>
            </p:cNvSpPr>
            <p:nvPr/>
          </p:nvSpPr>
          <p:spPr bwMode="auto">
            <a:xfrm>
              <a:off x="3614" y="1677"/>
              <a:ext cx="5" cy="13"/>
            </a:xfrm>
            <a:custGeom>
              <a:avLst/>
              <a:gdLst>
                <a:gd name="T0" fmla="*/ 5 w 5"/>
                <a:gd name="T1" fmla="*/ 13 h 13"/>
                <a:gd name="T2" fmla="*/ 1 w 5"/>
                <a:gd name="T3" fmla="*/ 13 h 13"/>
                <a:gd name="T4" fmla="*/ 0 w 5"/>
                <a:gd name="T5" fmla="*/ 9 h 13"/>
                <a:gd name="T6" fmla="*/ 0 w 5"/>
                <a:gd name="T7" fmla="*/ 3 h 13"/>
                <a:gd name="T8" fmla="*/ 4 w 5"/>
                <a:gd name="T9" fmla="*/ 0 h 13"/>
                <a:gd name="T10" fmla="*/ 5 w 5"/>
                <a:gd name="T11" fmla="*/ 6 h 13"/>
                <a:gd name="T12" fmla="*/ 5 w 5"/>
                <a:gd name="T13" fmla="*/ 10 h 13"/>
                <a:gd name="T14" fmla="*/ 5 w 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3">
                  <a:moveTo>
                    <a:pt x="5" y="13"/>
                  </a:moveTo>
                  <a:lnTo>
                    <a:pt x="1" y="13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lnTo>
                    <a:pt x="5" y="6"/>
                  </a:lnTo>
                  <a:lnTo>
                    <a:pt x="5" y="10"/>
                  </a:lnTo>
                  <a:lnTo>
                    <a:pt x="5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0" name="Freeform 511"/>
            <p:cNvSpPr>
              <a:spLocks/>
            </p:cNvSpPr>
            <p:nvPr/>
          </p:nvSpPr>
          <p:spPr bwMode="auto">
            <a:xfrm>
              <a:off x="3656" y="1686"/>
              <a:ext cx="11" cy="6"/>
            </a:xfrm>
            <a:custGeom>
              <a:avLst/>
              <a:gdLst>
                <a:gd name="T0" fmla="*/ 0 w 11"/>
                <a:gd name="T1" fmla="*/ 4 h 6"/>
                <a:gd name="T2" fmla="*/ 11 w 11"/>
                <a:gd name="T3" fmla="*/ 6 h 6"/>
                <a:gd name="T4" fmla="*/ 10 w 11"/>
                <a:gd name="T5" fmla="*/ 2 h 6"/>
                <a:gd name="T6" fmla="*/ 7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0" y="4"/>
                  </a:moveTo>
                  <a:lnTo>
                    <a:pt x="11" y="6"/>
                  </a:lnTo>
                  <a:lnTo>
                    <a:pt x="10" y="2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1" name="Freeform 512"/>
            <p:cNvSpPr>
              <a:spLocks/>
            </p:cNvSpPr>
            <p:nvPr/>
          </p:nvSpPr>
          <p:spPr bwMode="auto">
            <a:xfrm>
              <a:off x="3627" y="1686"/>
              <a:ext cx="29" cy="19"/>
            </a:xfrm>
            <a:custGeom>
              <a:avLst/>
              <a:gdLst>
                <a:gd name="T0" fmla="*/ 9 w 29"/>
                <a:gd name="T1" fmla="*/ 19 h 19"/>
                <a:gd name="T2" fmla="*/ 9 w 29"/>
                <a:gd name="T3" fmla="*/ 17 h 19"/>
                <a:gd name="T4" fmla="*/ 14 w 29"/>
                <a:gd name="T5" fmla="*/ 15 h 19"/>
                <a:gd name="T6" fmla="*/ 21 w 29"/>
                <a:gd name="T7" fmla="*/ 12 h 19"/>
                <a:gd name="T8" fmla="*/ 17 w 29"/>
                <a:gd name="T9" fmla="*/ 8 h 19"/>
                <a:gd name="T10" fmla="*/ 5 w 29"/>
                <a:gd name="T11" fmla="*/ 8 h 19"/>
                <a:gd name="T12" fmla="*/ 5 w 29"/>
                <a:gd name="T13" fmla="*/ 6 h 19"/>
                <a:gd name="T14" fmla="*/ 0 w 29"/>
                <a:gd name="T15" fmla="*/ 1 h 19"/>
                <a:gd name="T16" fmla="*/ 11 w 29"/>
                <a:gd name="T17" fmla="*/ 0 h 19"/>
                <a:gd name="T18" fmla="*/ 24 w 29"/>
                <a:gd name="T19" fmla="*/ 1 h 19"/>
                <a:gd name="T20" fmla="*/ 29 w 29"/>
                <a:gd name="T2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9">
                  <a:moveTo>
                    <a:pt x="9" y="19"/>
                  </a:moveTo>
                  <a:lnTo>
                    <a:pt x="9" y="17"/>
                  </a:lnTo>
                  <a:lnTo>
                    <a:pt x="14" y="15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5" y="8"/>
                  </a:lnTo>
                  <a:lnTo>
                    <a:pt x="5" y="6"/>
                  </a:lnTo>
                  <a:lnTo>
                    <a:pt x="0" y="1"/>
                  </a:lnTo>
                  <a:lnTo>
                    <a:pt x="11" y="0"/>
                  </a:lnTo>
                  <a:lnTo>
                    <a:pt x="24" y="1"/>
                  </a:lnTo>
                  <a:lnTo>
                    <a:pt x="29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2" name="Freeform 513"/>
            <p:cNvSpPr>
              <a:spLocks/>
            </p:cNvSpPr>
            <p:nvPr/>
          </p:nvSpPr>
          <p:spPr bwMode="auto">
            <a:xfrm>
              <a:off x="3607" y="1692"/>
              <a:ext cx="10" cy="14"/>
            </a:xfrm>
            <a:custGeom>
              <a:avLst/>
              <a:gdLst>
                <a:gd name="T0" fmla="*/ 3 w 10"/>
                <a:gd name="T1" fmla="*/ 14 h 14"/>
                <a:gd name="T2" fmla="*/ 7 w 10"/>
                <a:gd name="T3" fmla="*/ 11 h 14"/>
                <a:gd name="T4" fmla="*/ 10 w 10"/>
                <a:gd name="T5" fmla="*/ 2 h 14"/>
                <a:gd name="T6" fmla="*/ 5 w 10"/>
                <a:gd name="T7" fmla="*/ 0 h 14"/>
                <a:gd name="T8" fmla="*/ 1 w 10"/>
                <a:gd name="T9" fmla="*/ 3 h 14"/>
                <a:gd name="T10" fmla="*/ 0 w 10"/>
                <a:gd name="T11" fmla="*/ 9 h 14"/>
                <a:gd name="T12" fmla="*/ 0 w 10"/>
                <a:gd name="T13" fmla="*/ 13 h 14"/>
                <a:gd name="T14" fmla="*/ 3 w 10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4">
                  <a:moveTo>
                    <a:pt x="3" y="14"/>
                  </a:moveTo>
                  <a:lnTo>
                    <a:pt x="7" y="11"/>
                  </a:lnTo>
                  <a:lnTo>
                    <a:pt x="10" y="2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9"/>
                  </a:lnTo>
                  <a:lnTo>
                    <a:pt x="0" y="13"/>
                  </a:lnTo>
                  <a:lnTo>
                    <a:pt x="3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3" name="Freeform 514"/>
            <p:cNvSpPr>
              <a:spLocks/>
            </p:cNvSpPr>
            <p:nvPr/>
          </p:nvSpPr>
          <p:spPr bwMode="auto">
            <a:xfrm>
              <a:off x="3563" y="1702"/>
              <a:ext cx="13" cy="16"/>
            </a:xfrm>
            <a:custGeom>
              <a:avLst/>
              <a:gdLst>
                <a:gd name="T0" fmla="*/ 7 w 13"/>
                <a:gd name="T1" fmla="*/ 16 h 16"/>
                <a:gd name="T2" fmla="*/ 13 w 13"/>
                <a:gd name="T3" fmla="*/ 9 h 16"/>
                <a:gd name="T4" fmla="*/ 11 w 13"/>
                <a:gd name="T5" fmla="*/ 5 h 16"/>
                <a:gd name="T6" fmla="*/ 11 w 13"/>
                <a:gd name="T7" fmla="*/ 3 h 16"/>
                <a:gd name="T8" fmla="*/ 7 w 13"/>
                <a:gd name="T9" fmla="*/ 0 h 16"/>
                <a:gd name="T10" fmla="*/ 3 w 13"/>
                <a:gd name="T11" fmla="*/ 5 h 16"/>
                <a:gd name="T12" fmla="*/ 3 w 13"/>
                <a:gd name="T13" fmla="*/ 7 h 16"/>
                <a:gd name="T14" fmla="*/ 4 w 13"/>
                <a:gd name="T15" fmla="*/ 9 h 16"/>
                <a:gd name="T16" fmla="*/ 0 w 13"/>
                <a:gd name="T17" fmla="*/ 12 h 16"/>
                <a:gd name="T18" fmla="*/ 3 w 13"/>
                <a:gd name="T19" fmla="*/ 14 h 16"/>
                <a:gd name="T20" fmla="*/ 7 w 13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6">
                  <a:moveTo>
                    <a:pt x="7" y="16"/>
                  </a:moveTo>
                  <a:lnTo>
                    <a:pt x="13" y="9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7" y="0"/>
                  </a:lnTo>
                  <a:lnTo>
                    <a:pt x="3" y="5"/>
                  </a:lnTo>
                  <a:lnTo>
                    <a:pt x="3" y="7"/>
                  </a:lnTo>
                  <a:lnTo>
                    <a:pt x="4" y="9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7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4" name="Freeform 515"/>
            <p:cNvSpPr>
              <a:spLocks/>
            </p:cNvSpPr>
            <p:nvPr/>
          </p:nvSpPr>
          <p:spPr bwMode="auto">
            <a:xfrm>
              <a:off x="3585" y="1713"/>
              <a:ext cx="12" cy="12"/>
            </a:xfrm>
            <a:custGeom>
              <a:avLst/>
              <a:gdLst>
                <a:gd name="T0" fmla="*/ 3 w 12"/>
                <a:gd name="T1" fmla="*/ 12 h 12"/>
                <a:gd name="T2" fmla="*/ 11 w 12"/>
                <a:gd name="T3" fmla="*/ 9 h 12"/>
                <a:gd name="T4" fmla="*/ 11 w 12"/>
                <a:gd name="T5" fmla="*/ 7 h 12"/>
                <a:gd name="T6" fmla="*/ 12 w 12"/>
                <a:gd name="T7" fmla="*/ 4 h 12"/>
                <a:gd name="T8" fmla="*/ 8 w 12"/>
                <a:gd name="T9" fmla="*/ 0 h 12"/>
                <a:gd name="T10" fmla="*/ 2 w 12"/>
                <a:gd name="T11" fmla="*/ 4 h 12"/>
                <a:gd name="T12" fmla="*/ 2 w 12"/>
                <a:gd name="T13" fmla="*/ 5 h 12"/>
                <a:gd name="T14" fmla="*/ 0 w 12"/>
                <a:gd name="T15" fmla="*/ 7 h 12"/>
                <a:gd name="T16" fmla="*/ 2 w 12"/>
                <a:gd name="T17" fmla="*/ 9 h 12"/>
                <a:gd name="T18" fmla="*/ 3 w 12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12" y="4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3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5" name="Freeform 516"/>
            <p:cNvSpPr>
              <a:spLocks/>
            </p:cNvSpPr>
            <p:nvPr/>
          </p:nvSpPr>
          <p:spPr bwMode="auto">
            <a:xfrm>
              <a:off x="3501" y="1720"/>
              <a:ext cx="15" cy="12"/>
            </a:xfrm>
            <a:custGeom>
              <a:avLst/>
              <a:gdLst>
                <a:gd name="T0" fmla="*/ 12 w 15"/>
                <a:gd name="T1" fmla="*/ 12 h 12"/>
                <a:gd name="T2" fmla="*/ 15 w 15"/>
                <a:gd name="T3" fmla="*/ 8 h 12"/>
                <a:gd name="T4" fmla="*/ 13 w 15"/>
                <a:gd name="T5" fmla="*/ 2 h 12"/>
                <a:gd name="T6" fmla="*/ 6 w 15"/>
                <a:gd name="T7" fmla="*/ 0 h 12"/>
                <a:gd name="T8" fmla="*/ 0 w 15"/>
                <a:gd name="T9" fmla="*/ 2 h 12"/>
                <a:gd name="T10" fmla="*/ 0 w 15"/>
                <a:gd name="T11" fmla="*/ 6 h 12"/>
                <a:gd name="T12" fmla="*/ 4 w 15"/>
                <a:gd name="T13" fmla="*/ 8 h 12"/>
                <a:gd name="T14" fmla="*/ 8 w 15"/>
                <a:gd name="T15" fmla="*/ 11 h 12"/>
                <a:gd name="T16" fmla="*/ 12 w 15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2">
                  <a:moveTo>
                    <a:pt x="12" y="12"/>
                  </a:moveTo>
                  <a:lnTo>
                    <a:pt x="15" y="8"/>
                  </a:lnTo>
                  <a:lnTo>
                    <a:pt x="13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11"/>
                  </a:lnTo>
                  <a:lnTo>
                    <a:pt x="12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6" name="Freeform 517"/>
            <p:cNvSpPr>
              <a:spLocks/>
            </p:cNvSpPr>
            <p:nvPr/>
          </p:nvSpPr>
          <p:spPr bwMode="auto">
            <a:xfrm>
              <a:off x="3638" y="1740"/>
              <a:ext cx="14" cy="6"/>
            </a:xfrm>
            <a:custGeom>
              <a:avLst/>
              <a:gdLst>
                <a:gd name="T0" fmla="*/ 0 w 14"/>
                <a:gd name="T1" fmla="*/ 6 h 6"/>
                <a:gd name="T2" fmla="*/ 14 w 14"/>
                <a:gd name="T3" fmla="*/ 1 h 6"/>
                <a:gd name="T4" fmla="*/ 11 w 14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6">
                  <a:moveTo>
                    <a:pt x="0" y="6"/>
                  </a:moveTo>
                  <a:lnTo>
                    <a:pt x="14" y="1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7" name="Freeform 518"/>
            <p:cNvSpPr>
              <a:spLocks/>
            </p:cNvSpPr>
            <p:nvPr/>
          </p:nvSpPr>
          <p:spPr bwMode="auto">
            <a:xfrm>
              <a:off x="3603" y="1748"/>
              <a:ext cx="18" cy="15"/>
            </a:xfrm>
            <a:custGeom>
              <a:avLst/>
              <a:gdLst>
                <a:gd name="T0" fmla="*/ 4 w 18"/>
                <a:gd name="T1" fmla="*/ 15 h 15"/>
                <a:gd name="T2" fmla="*/ 0 w 18"/>
                <a:gd name="T3" fmla="*/ 10 h 15"/>
                <a:gd name="T4" fmla="*/ 4 w 18"/>
                <a:gd name="T5" fmla="*/ 4 h 15"/>
                <a:gd name="T6" fmla="*/ 8 w 18"/>
                <a:gd name="T7" fmla="*/ 0 h 15"/>
                <a:gd name="T8" fmla="*/ 12 w 18"/>
                <a:gd name="T9" fmla="*/ 0 h 15"/>
                <a:gd name="T10" fmla="*/ 18 w 18"/>
                <a:gd name="T11" fmla="*/ 4 h 15"/>
                <a:gd name="T12" fmla="*/ 15 w 18"/>
                <a:gd name="T13" fmla="*/ 11 h 15"/>
                <a:gd name="T14" fmla="*/ 4 w 18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4" y="15"/>
                  </a:moveTo>
                  <a:lnTo>
                    <a:pt x="0" y="10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8" y="4"/>
                  </a:lnTo>
                  <a:lnTo>
                    <a:pt x="15" y="11"/>
                  </a:lnTo>
                  <a:lnTo>
                    <a:pt x="4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8" name="Freeform 519"/>
            <p:cNvSpPr>
              <a:spLocks/>
            </p:cNvSpPr>
            <p:nvPr/>
          </p:nvSpPr>
          <p:spPr bwMode="auto">
            <a:xfrm>
              <a:off x="3555" y="1756"/>
              <a:ext cx="7" cy="9"/>
            </a:xfrm>
            <a:custGeom>
              <a:avLst/>
              <a:gdLst>
                <a:gd name="T0" fmla="*/ 0 w 7"/>
                <a:gd name="T1" fmla="*/ 9 h 9"/>
                <a:gd name="T2" fmla="*/ 7 w 7"/>
                <a:gd name="T3" fmla="*/ 5 h 9"/>
                <a:gd name="T4" fmla="*/ 2 w 7"/>
                <a:gd name="T5" fmla="*/ 0 h 9"/>
                <a:gd name="T6" fmla="*/ 0 w 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lnTo>
                    <a:pt x="7" y="5"/>
                  </a:lnTo>
                  <a:lnTo>
                    <a:pt x="2" y="0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49" name="Freeform 520"/>
            <p:cNvSpPr>
              <a:spLocks/>
            </p:cNvSpPr>
            <p:nvPr/>
          </p:nvSpPr>
          <p:spPr bwMode="auto">
            <a:xfrm>
              <a:off x="3584" y="1740"/>
              <a:ext cx="20" cy="25"/>
            </a:xfrm>
            <a:custGeom>
              <a:avLst/>
              <a:gdLst>
                <a:gd name="T0" fmla="*/ 7 w 20"/>
                <a:gd name="T1" fmla="*/ 25 h 25"/>
                <a:gd name="T2" fmla="*/ 0 w 20"/>
                <a:gd name="T3" fmla="*/ 19 h 25"/>
                <a:gd name="T4" fmla="*/ 7 w 20"/>
                <a:gd name="T5" fmla="*/ 11 h 25"/>
                <a:gd name="T6" fmla="*/ 7 w 20"/>
                <a:gd name="T7" fmla="*/ 6 h 25"/>
                <a:gd name="T8" fmla="*/ 13 w 20"/>
                <a:gd name="T9" fmla="*/ 3 h 25"/>
                <a:gd name="T10" fmla="*/ 16 w 20"/>
                <a:gd name="T11" fmla="*/ 1 h 25"/>
                <a:gd name="T12" fmla="*/ 20 w 20"/>
                <a:gd name="T13" fmla="*/ 0 h 25"/>
                <a:gd name="T14" fmla="*/ 19 w 20"/>
                <a:gd name="T15" fmla="*/ 7 h 25"/>
                <a:gd name="T16" fmla="*/ 18 w 20"/>
                <a:gd name="T17" fmla="*/ 12 h 25"/>
                <a:gd name="T18" fmla="*/ 16 w 20"/>
                <a:gd name="T19" fmla="*/ 19 h 25"/>
                <a:gd name="T20" fmla="*/ 13 w 20"/>
                <a:gd name="T21" fmla="*/ 18 h 25"/>
                <a:gd name="T22" fmla="*/ 12 w 20"/>
                <a:gd name="T23" fmla="*/ 16 h 25"/>
                <a:gd name="T24" fmla="*/ 11 w 20"/>
                <a:gd name="T25" fmla="*/ 22 h 25"/>
                <a:gd name="T26" fmla="*/ 7 w 20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25">
                  <a:moveTo>
                    <a:pt x="7" y="25"/>
                  </a:moveTo>
                  <a:lnTo>
                    <a:pt x="0" y="19"/>
                  </a:lnTo>
                  <a:lnTo>
                    <a:pt x="7" y="11"/>
                  </a:lnTo>
                  <a:lnTo>
                    <a:pt x="7" y="6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6" y="19"/>
                  </a:lnTo>
                  <a:lnTo>
                    <a:pt x="13" y="18"/>
                  </a:lnTo>
                  <a:lnTo>
                    <a:pt x="12" y="16"/>
                  </a:lnTo>
                  <a:lnTo>
                    <a:pt x="11" y="22"/>
                  </a:lnTo>
                  <a:lnTo>
                    <a:pt x="7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0" name="Freeform 521"/>
            <p:cNvSpPr>
              <a:spLocks/>
            </p:cNvSpPr>
            <p:nvPr/>
          </p:nvSpPr>
          <p:spPr bwMode="auto">
            <a:xfrm>
              <a:off x="3637" y="1771"/>
              <a:ext cx="29" cy="17"/>
            </a:xfrm>
            <a:custGeom>
              <a:avLst/>
              <a:gdLst>
                <a:gd name="T0" fmla="*/ 0 w 29"/>
                <a:gd name="T1" fmla="*/ 17 h 17"/>
                <a:gd name="T2" fmla="*/ 5 w 29"/>
                <a:gd name="T3" fmla="*/ 14 h 17"/>
                <a:gd name="T4" fmla="*/ 20 w 29"/>
                <a:gd name="T5" fmla="*/ 13 h 17"/>
                <a:gd name="T6" fmla="*/ 27 w 29"/>
                <a:gd name="T7" fmla="*/ 13 h 17"/>
                <a:gd name="T8" fmla="*/ 29 w 29"/>
                <a:gd name="T9" fmla="*/ 11 h 17"/>
                <a:gd name="T10" fmla="*/ 20 w 29"/>
                <a:gd name="T11" fmla="*/ 9 h 17"/>
                <a:gd name="T12" fmla="*/ 20 w 29"/>
                <a:gd name="T13" fmla="*/ 5 h 17"/>
                <a:gd name="T14" fmla="*/ 18 w 29"/>
                <a:gd name="T15" fmla="*/ 0 h 17"/>
                <a:gd name="T16" fmla="*/ 11 w 29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7">
                  <a:moveTo>
                    <a:pt x="0" y="17"/>
                  </a:moveTo>
                  <a:lnTo>
                    <a:pt x="5" y="14"/>
                  </a:lnTo>
                  <a:lnTo>
                    <a:pt x="20" y="13"/>
                  </a:lnTo>
                  <a:lnTo>
                    <a:pt x="27" y="13"/>
                  </a:lnTo>
                  <a:lnTo>
                    <a:pt x="29" y="11"/>
                  </a:lnTo>
                  <a:lnTo>
                    <a:pt x="20" y="9"/>
                  </a:lnTo>
                  <a:lnTo>
                    <a:pt x="20" y="5"/>
                  </a:lnTo>
                  <a:lnTo>
                    <a:pt x="18" y="0"/>
                  </a:lnTo>
                  <a:lnTo>
                    <a:pt x="11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1" name="Freeform 522"/>
            <p:cNvSpPr>
              <a:spLocks/>
            </p:cNvSpPr>
            <p:nvPr/>
          </p:nvSpPr>
          <p:spPr bwMode="auto">
            <a:xfrm>
              <a:off x="3630" y="1788"/>
              <a:ext cx="7" cy="4"/>
            </a:xfrm>
            <a:custGeom>
              <a:avLst/>
              <a:gdLst>
                <a:gd name="T0" fmla="*/ 0 w 7"/>
                <a:gd name="T1" fmla="*/ 4 h 4"/>
                <a:gd name="T2" fmla="*/ 7 w 7"/>
                <a:gd name="T3" fmla="*/ 0 h 4"/>
                <a:gd name="T4" fmla="*/ 7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0" y="4"/>
                  </a:move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2" name="Freeform 523"/>
            <p:cNvSpPr>
              <a:spLocks/>
            </p:cNvSpPr>
            <p:nvPr/>
          </p:nvSpPr>
          <p:spPr bwMode="auto">
            <a:xfrm>
              <a:off x="3712" y="1776"/>
              <a:ext cx="16" cy="17"/>
            </a:xfrm>
            <a:custGeom>
              <a:avLst/>
              <a:gdLst>
                <a:gd name="T0" fmla="*/ 0 w 16"/>
                <a:gd name="T1" fmla="*/ 17 h 17"/>
                <a:gd name="T2" fmla="*/ 15 w 16"/>
                <a:gd name="T3" fmla="*/ 8 h 17"/>
                <a:gd name="T4" fmla="*/ 16 w 16"/>
                <a:gd name="T5" fmla="*/ 4 h 17"/>
                <a:gd name="T6" fmla="*/ 16 w 16"/>
                <a:gd name="T7" fmla="*/ 2 h 17"/>
                <a:gd name="T8" fmla="*/ 15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0" y="17"/>
                  </a:moveTo>
                  <a:lnTo>
                    <a:pt x="15" y="8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3" name="Freeform 524"/>
            <p:cNvSpPr>
              <a:spLocks/>
            </p:cNvSpPr>
            <p:nvPr/>
          </p:nvSpPr>
          <p:spPr bwMode="auto">
            <a:xfrm>
              <a:off x="3655" y="1776"/>
              <a:ext cx="72" cy="24"/>
            </a:xfrm>
            <a:custGeom>
              <a:avLst/>
              <a:gdLst>
                <a:gd name="T0" fmla="*/ 72 w 72"/>
                <a:gd name="T1" fmla="*/ 0 h 24"/>
                <a:gd name="T2" fmla="*/ 64 w 72"/>
                <a:gd name="T3" fmla="*/ 5 h 24"/>
                <a:gd name="T4" fmla="*/ 51 w 72"/>
                <a:gd name="T5" fmla="*/ 8 h 24"/>
                <a:gd name="T6" fmla="*/ 46 w 72"/>
                <a:gd name="T7" fmla="*/ 15 h 24"/>
                <a:gd name="T8" fmla="*/ 38 w 72"/>
                <a:gd name="T9" fmla="*/ 19 h 24"/>
                <a:gd name="T10" fmla="*/ 31 w 72"/>
                <a:gd name="T11" fmla="*/ 15 h 24"/>
                <a:gd name="T12" fmla="*/ 30 w 72"/>
                <a:gd name="T13" fmla="*/ 16 h 24"/>
                <a:gd name="T14" fmla="*/ 27 w 72"/>
                <a:gd name="T15" fmla="*/ 17 h 24"/>
                <a:gd name="T16" fmla="*/ 17 w 72"/>
                <a:gd name="T17" fmla="*/ 24 h 24"/>
                <a:gd name="T18" fmla="*/ 12 w 72"/>
                <a:gd name="T19" fmla="*/ 21 h 24"/>
                <a:gd name="T20" fmla="*/ 19 w 72"/>
                <a:gd name="T21" fmla="*/ 10 h 24"/>
                <a:gd name="T22" fmla="*/ 11 w 72"/>
                <a:gd name="T23" fmla="*/ 10 h 24"/>
                <a:gd name="T24" fmla="*/ 2 w 72"/>
                <a:gd name="T25" fmla="*/ 20 h 24"/>
                <a:gd name="T26" fmla="*/ 0 w 72"/>
                <a:gd name="T2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24">
                  <a:moveTo>
                    <a:pt x="72" y="0"/>
                  </a:moveTo>
                  <a:lnTo>
                    <a:pt x="64" y="5"/>
                  </a:lnTo>
                  <a:lnTo>
                    <a:pt x="51" y="8"/>
                  </a:lnTo>
                  <a:lnTo>
                    <a:pt x="46" y="15"/>
                  </a:lnTo>
                  <a:lnTo>
                    <a:pt x="38" y="19"/>
                  </a:lnTo>
                  <a:lnTo>
                    <a:pt x="31" y="15"/>
                  </a:lnTo>
                  <a:lnTo>
                    <a:pt x="30" y="16"/>
                  </a:lnTo>
                  <a:lnTo>
                    <a:pt x="27" y="17"/>
                  </a:lnTo>
                  <a:lnTo>
                    <a:pt x="17" y="24"/>
                  </a:lnTo>
                  <a:lnTo>
                    <a:pt x="12" y="21"/>
                  </a:lnTo>
                  <a:lnTo>
                    <a:pt x="19" y="10"/>
                  </a:lnTo>
                  <a:lnTo>
                    <a:pt x="11" y="10"/>
                  </a:lnTo>
                  <a:lnTo>
                    <a:pt x="2" y="20"/>
                  </a:lnTo>
                  <a:lnTo>
                    <a:pt x="0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4" name="Freeform 525"/>
            <p:cNvSpPr>
              <a:spLocks/>
            </p:cNvSpPr>
            <p:nvPr/>
          </p:nvSpPr>
          <p:spPr bwMode="auto">
            <a:xfrm>
              <a:off x="3597" y="1788"/>
              <a:ext cx="26" cy="15"/>
            </a:xfrm>
            <a:custGeom>
              <a:avLst/>
              <a:gdLst>
                <a:gd name="T0" fmla="*/ 20 w 26"/>
                <a:gd name="T1" fmla="*/ 5 h 15"/>
                <a:gd name="T2" fmla="*/ 26 w 26"/>
                <a:gd name="T3" fmla="*/ 1 h 15"/>
                <a:gd name="T4" fmla="*/ 17 w 26"/>
                <a:gd name="T5" fmla="*/ 0 h 15"/>
                <a:gd name="T6" fmla="*/ 13 w 26"/>
                <a:gd name="T7" fmla="*/ 1 h 15"/>
                <a:gd name="T8" fmla="*/ 10 w 26"/>
                <a:gd name="T9" fmla="*/ 1 h 15"/>
                <a:gd name="T10" fmla="*/ 0 w 26"/>
                <a:gd name="T11" fmla="*/ 13 h 15"/>
                <a:gd name="T12" fmla="*/ 0 w 2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5">
                  <a:moveTo>
                    <a:pt x="20" y="5"/>
                  </a:moveTo>
                  <a:lnTo>
                    <a:pt x="26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0" y="13"/>
                  </a:lnTo>
                  <a:lnTo>
                    <a:pt x="0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5" name="Freeform 526"/>
            <p:cNvSpPr>
              <a:spLocks/>
            </p:cNvSpPr>
            <p:nvPr/>
          </p:nvSpPr>
          <p:spPr bwMode="auto">
            <a:xfrm>
              <a:off x="3597" y="1793"/>
              <a:ext cx="20" cy="11"/>
            </a:xfrm>
            <a:custGeom>
              <a:avLst/>
              <a:gdLst>
                <a:gd name="T0" fmla="*/ 0 w 20"/>
                <a:gd name="T1" fmla="*/ 10 h 11"/>
                <a:gd name="T2" fmla="*/ 2 w 20"/>
                <a:gd name="T3" fmla="*/ 11 h 11"/>
                <a:gd name="T4" fmla="*/ 7 w 20"/>
                <a:gd name="T5" fmla="*/ 10 h 11"/>
                <a:gd name="T6" fmla="*/ 20 w 20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1">
                  <a:moveTo>
                    <a:pt x="0" y="10"/>
                  </a:moveTo>
                  <a:lnTo>
                    <a:pt x="2" y="11"/>
                  </a:lnTo>
                  <a:lnTo>
                    <a:pt x="7" y="10"/>
                  </a:lnTo>
                  <a:lnTo>
                    <a:pt x="2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6" name="Freeform 527"/>
            <p:cNvSpPr>
              <a:spLocks/>
            </p:cNvSpPr>
            <p:nvPr/>
          </p:nvSpPr>
          <p:spPr bwMode="auto">
            <a:xfrm>
              <a:off x="3581" y="1784"/>
              <a:ext cx="12" cy="23"/>
            </a:xfrm>
            <a:custGeom>
              <a:avLst/>
              <a:gdLst>
                <a:gd name="T0" fmla="*/ 0 w 12"/>
                <a:gd name="T1" fmla="*/ 23 h 23"/>
                <a:gd name="T2" fmla="*/ 6 w 12"/>
                <a:gd name="T3" fmla="*/ 22 h 23"/>
                <a:gd name="T4" fmla="*/ 11 w 12"/>
                <a:gd name="T5" fmla="*/ 16 h 23"/>
                <a:gd name="T6" fmla="*/ 12 w 12"/>
                <a:gd name="T7" fmla="*/ 7 h 23"/>
                <a:gd name="T8" fmla="*/ 6 w 12"/>
                <a:gd name="T9" fmla="*/ 0 h 23"/>
                <a:gd name="T10" fmla="*/ 0 w 12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3">
                  <a:moveTo>
                    <a:pt x="0" y="23"/>
                  </a:moveTo>
                  <a:lnTo>
                    <a:pt x="6" y="22"/>
                  </a:lnTo>
                  <a:lnTo>
                    <a:pt x="11" y="16"/>
                  </a:lnTo>
                  <a:lnTo>
                    <a:pt x="12" y="7"/>
                  </a:lnTo>
                  <a:lnTo>
                    <a:pt x="6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7" name="Freeform 528"/>
            <p:cNvSpPr>
              <a:spLocks/>
            </p:cNvSpPr>
            <p:nvPr/>
          </p:nvSpPr>
          <p:spPr bwMode="auto">
            <a:xfrm>
              <a:off x="3572" y="1786"/>
              <a:ext cx="9" cy="21"/>
            </a:xfrm>
            <a:custGeom>
              <a:avLst/>
              <a:gdLst>
                <a:gd name="T0" fmla="*/ 9 w 9"/>
                <a:gd name="T1" fmla="*/ 0 h 21"/>
                <a:gd name="T2" fmla="*/ 0 w 9"/>
                <a:gd name="T3" fmla="*/ 11 h 21"/>
                <a:gd name="T4" fmla="*/ 9 w 9"/>
                <a:gd name="T5" fmla="*/ 21 h 21"/>
                <a:gd name="T6" fmla="*/ 9 w 9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1">
                  <a:moveTo>
                    <a:pt x="9" y="0"/>
                  </a:moveTo>
                  <a:lnTo>
                    <a:pt x="0" y="11"/>
                  </a:lnTo>
                  <a:lnTo>
                    <a:pt x="9" y="21"/>
                  </a:lnTo>
                  <a:lnTo>
                    <a:pt x="9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8" name="Freeform 529"/>
            <p:cNvSpPr>
              <a:spLocks/>
            </p:cNvSpPr>
            <p:nvPr/>
          </p:nvSpPr>
          <p:spPr bwMode="auto">
            <a:xfrm>
              <a:off x="3618" y="1796"/>
              <a:ext cx="37" cy="16"/>
            </a:xfrm>
            <a:custGeom>
              <a:avLst/>
              <a:gdLst>
                <a:gd name="T0" fmla="*/ 37 w 37"/>
                <a:gd name="T1" fmla="*/ 1 h 16"/>
                <a:gd name="T2" fmla="*/ 28 w 37"/>
                <a:gd name="T3" fmla="*/ 4 h 16"/>
                <a:gd name="T4" fmla="*/ 22 w 37"/>
                <a:gd name="T5" fmla="*/ 0 h 16"/>
                <a:gd name="T6" fmla="*/ 20 w 37"/>
                <a:gd name="T7" fmla="*/ 1 h 16"/>
                <a:gd name="T8" fmla="*/ 14 w 37"/>
                <a:gd name="T9" fmla="*/ 5 h 16"/>
                <a:gd name="T10" fmla="*/ 7 w 37"/>
                <a:gd name="T11" fmla="*/ 14 h 16"/>
                <a:gd name="T12" fmla="*/ 0 w 37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6">
                  <a:moveTo>
                    <a:pt x="37" y="1"/>
                  </a:moveTo>
                  <a:lnTo>
                    <a:pt x="28" y="4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14" y="5"/>
                  </a:lnTo>
                  <a:lnTo>
                    <a:pt x="7" y="14"/>
                  </a:lnTo>
                  <a:lnTo>
                    <a:pt x="0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59" name="Line 530"/>
            <p:cNvSpPr>
              <a:spLocks noChangeShapeType="1"/>
            </p:cNvSpPr>
            <p:nvPr/>
          </p:nvSpPr>
          <p:spPr bwMode="auto">
            <a:xfrm>
              <a:off x="3659" y="1815"/>
              <a:ext cx="4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0" name="Freeform 531"/>
            <p:cNvSpPr>
              <a:spLocks/>
            </p:cNvSpPr>
            <p:nvPr/>
          </p:nvSpPr>
          <p:spPr bwMode="auto">
            <a:xfrm>
              <a:off x="3588" y="1807"/>
              <a:ext cx="14" cy="14"/>
            </a:xfrm>
            <a:custGeom>
              <a:avLst/>
              <a:gdLst>
                <a:gd name="T0" fmla="*/ 5 w 14"/>
                <a:gd name="T1" fmla="*/ 14 h 14"/>
                <a:gd name="T2" fmla="*/ 9 w 14"/>
                <a:gd name="T3" fmla="*/ 12 h 14"/>
                <a:gd name="T4" fmla="*/ 14 w 14"/>
                <a:gd name="T5" fmla="*/ 11 h 14"/>
                <a:gd name="T6" fmla="*/ 12 w 14"/>
                <a:gd name="T7" fmla="*/ 0 h 14"/>
                <a:gd name="T8" fmla="*/ 8 w 14"/>
                <a:gd name="T9" fmla="*/ 1 h 14"/>
                <a:gd name="T10" fmla="*/ 4 w 14"/>
                <a:gd name="T11" fmla="*/ 4 h 14"/>
                <a:gd name="T12" fmla="*/ 4 w 14"/>
                <a:gd name="T13" fmla="*/ 8 h 14"/>
                <a:gd name="T14" fmla="*/ 0 w 14"/>
                <a:gd name="T15" fmla="*/ 12 h 14"/>
                <a:gd name="T16" fmla="*/ 5 w 14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5" y="14"/>
                  </a:moveTo>
                  <a:lnTo>
                    <a:pt x="9" y="12"/>
                  </a:lnTo>
                  <a:lnTo>
                    <a:pt x="14" y="1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5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1" name="Freeform 532"/>
            <p:cNvSpPr>
              <a:spLocks/>
            </p:cNvSpPr>
            <p:nvPr/>
          </p:nvSpPr>
          <p:spPr bwMode="auto">
            <a:xfrm>
              <a:off x="3581" y="1818"/>
              <a:ext cx="3" cy="5"/>
            </a:xfrm>
            <a:custGeom>
              <a:avLst/>
              <a:gdLst>
                <a:gd name="T0" fmla="*/ 0 w 3"/>
                <a:gd name="T1" fmla="*/ 0 h 5"/>
                <a:gd name="T2" fmla="*/ 1 w 3"/>
                <a:gd name="T3" fmla="*/ 0 h 5"/>
                <a:gd name="T4" fmla="*/ 3 w 3"/>
                <a:gd name="T5" fmla="*/ 4 h 5"/>
                <a:gd name="T6" fmla="*/ 0 w 3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1" y="0"/>
                  </a:lnTo>
                  <a:lnTo>
                    <a:pt x="3" y="4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2" name="Freeform 533"/>
            <p:cNvSpPr>
              <a:spLocks/>
            </p:cNvSpPr>
            <p:nvPr/>
          </p:nvSpPr>
          <p:spPr bwMode="auto">
            <a:xfrm>
              <a:off x="3602" y="1804"/>
              <a:ext cx="62" cy="19"/>
            </a:xfrm>
            <a:custGeom>
              <a:avLst/>
              <a:gdLst>
                <a:gd name="T0" fmla="*/ 0 w 62"/>
                <a:gd name="T1" fmla="*/ 19 h 19"/>
                <a:gd name="T2" fmla="*/ 10 w 62"/>
                <a:gd name="T3" fmla="*/ 17 h 19"/>
                <a:gd name="T4" fmla="*/ 16 w 62"/>
                <a:gd name="T5" fmla="*/ 15 h 19"/>
                <a:gd name="T6" fmla="*/ 30 w 62"/>
                <a:gd name="T7" fmla="*/ 8 h 19"/>
                <a:gd name="T8" fmla="*/ 40 w 62"/>
                <a:gd name="T9" fmla="*/ 3 h 19"/>
                <a:gd name="T10" fmla="*/ 55 w 62"/>
                <a:gd name="T11" fmla="*/ 0 h 19"/>
                <a:gd name="T12" fmla="*/ 59 w 62"/>
                <a:gd name="T13" fmla="*/ 0 h 19"/>
                <a:gd name="T14" fmla="*/ 62 w 62"/>
                <a:gd name="T15" fmla="*/ 0 h 19"/>
                <a:gd name="T16" fmla="*/ 62 w 62"/>
                <a:gd name="T17" fmla="*/ 4 h 19"/>
                <a:gd name="T18" fmla="*/ 58 w 62"/>
                <a:gd name="T19" fmla="*/ 7 h 19"/>
                <a:gd name="T20" fmla="*/ 57 w 62"/>
                <a:gd name="T2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9">
                  <a:moveTo>
                    <a:pt x="0" y="19"/>
                  </a:moveTo>
                  <a:lnTo>
                    <a:pt x="10" y="17"/>
                  </a:lnTo>
                  <a:lnTo>
                    <a:pt x="16" y="15"/>
                  </a:lnTo>
                  <a:lnTo>
                    <a:pt x="30" y="8"/>
                  </a:lnTo>
                  <a:lnTo>
                    <a:pt x="40" y="3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2" y="4"/>
                  </a:lnTo>
                  <a:lnTo>
                    <a:pt x="58" y="7"/>
                  </a:lnTo>
                  <a:lnTo>
                    <a:pt x="57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3" name="Freeform 534"/>
            <p:cNvSpPr>
              <a:spLocks/>
            </p:cNvSpPr>
            <p:nvPr/>
          </p:nvSpPr>
          <p:spPr bwMode="auto">
            <a:xfrm>
              <a:off x="3671" y="1822"/>
              <a:ext cx="18" cy="1"/>
            </a:xfrm>
            <a:custGeom>
              <a:avLst/>
              <a:gdLst>
                <a:gd name="T0" fmla="*/ 0 w 18"/>
                <a:gd name="T1" fmla="*/ 1 h 1"/>
                <a:gd name="T2" fmla="*/ 7 w 18"/>
                <a:gd name="T3" fmla="*/ 0 h 1"/>
                <a:gd name="T4" fmla="*/ 10 w 18"/>
                <a:gd name="T5" fmla="*/ 0 h 1"/>
                <a:gd name="T6" fmla="*/ 16 w 18"/>
                <a:gd name="T7" fmla="*/ 0 h 1"/>
                <a:gd name="T8" fmla="*/ 18 w 18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">
                  <a:moveTo>
                    <a:pt x="0" y="1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8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4" name="Freeform 535"/>
            <p:cNvSpPr>
              <a:spLocks/>
            </p:cNvSpPr>
            <p:nvPr/>
          </p:nvSpPr>
          <p:spPr bwMode="auto">
            <a:xfrm>
              <a:off x="3569" y="1812"/>
              <a:ext cx="12" cy="13"/>
            </a:xfrm>
            <a:custGeom>
              <a:avLst/>
              <a:gdLst>
                <a:gd name="T0" fmla="*/ 12 w 12"/>
                <a:gd name="T1" fmla="*/ 11 h 13"/>
                <a:gd name="T2" fmla="*/ 9 w 12"/>
                <a:gd name="T3" fmla="*/ 13 h 13"/>
                <a:gd name="T4" fmla="*/ 3 w 12"/>
                <a:gd name="T5" fmla="*/ 13 h 13"/>
                <a:gd name="T6" fmla="*/ 0 w 12"/>
                <a:gd name="T7" fmla="*/ 10 h 13"/>
                <a:gd name="T8" fmla="*/ 3 w 12"/>
                <a:gd name="T9" fmla="*/ 6 h 13"/>
                <a:gd name="T10" fmla="*/ 0 w 12"/>
                <a:gd name="T11" fmla="*/ 2 h 13"/>
                <a:gd name="T12" fmla="*/ 5 w 12"/>
                <a:gd name="T13" fmla="*/ 0 h 13"/>
                <a:gd name="T14" fmla="*/ 9 w 12"/>
                <a:gd name="T15" fmla="*/ 3 h 13"/>
                <a:gd name="T16" fmla="*/ 8 w 12"/>
                <a:gd name="T17" fmla="*/ 4 h 13"/>
                <a:gd name="T18" fmla="*/ 11 w 12"/>
                <a:gd name="T19" fmla="*/ 4 h 13"/>
                <a:gd name="T20" fmla="*/ 12 w 12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3">
                  <a:moveTo>
                    <a:pt x="12" y="11"/>
                  </a:moveTo>
                  <a:lnTo>
                    <a:pt x="9" y="13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3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3"/>
                  </a:lnTo>
                  <a:lnTo>
                    <a:pt x="8" y="4"/>
                  </a:lnTo>
                  <a:lnTo>
                    <a:pt x="11" y="4"/>
                  </a:lnTo>
                  <a:lnTo>
                    <a:pt x="1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5" name="Freeform 536"/>
            <p:cNvSpPr>
              <a:spLocks/>
            </p:cNvSpPr>
            <p:nvPr/>
          </p:nvSpPr>
          <p:spPr bwMode="auto">
            <a:xfrm>
              <a:off x="3528" y="1815"/>
              <a:ext cx="9" cy="11"/>
            </a:xfrm>
            <a:custGeom>
              <a:avLst/>
              <a:gdLst>
                <a:gd name="T0" fmla="*/ 0 w 9"/>
                <a:gd name="T1" fmla="*/ 11 h 11"/>
                <a:gd name="T2" fmla="*/ 0 w 9"/>
                <a:gd name="T3" fmla="*/ 7 h 11"/>
                <a:gd name="T4" fmla="*/ 3 w 9"/>
                <a:gd name="T5" fmla="*/ 1 h 11"/>
                <a:gd name="T6" fmla="*/ 5 w 9"/>
                <a:gd name="T7" fmla="*/ 0 h 11"/>
                <a:gd name="T8" fmla="*/ 7 w 9"/>
                <a:gd name="T9" fmla="*/ 1 h 11"/>
                <a:gd name="T10" fmla="*/ 7 w 9"/>
                <a:gd name="T11" fmla="*/ 4 h 11"/>
                <a:gd name="T12" fmla="*/ 5 w 9"/>
                <a:gd name="T13" fmla="*/ 6 h 11"/>
                <a:gd name="T14" fmla="*/ 9 w 9"/>
                <a:gd name="T15" fmla="*/ 7 h 11"/>
                <a:gd name="T16" fmla="*/ 5 w 9"/>
                <a:gd name="T17" fmla="*/ 11 h 11"/>
                <a:gd name="T18" fmla="*/ 0 w 9"/>
                <a:gd name="T1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1">
                  <a:moveTo>
                    <a:pt x="0" y="11"/>
                  </a:move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lnTo>
                    <a:pt x="7" y="1"/>
                  </a:lnTo>
                  <a:lnTo>
                    <a:pt x="7" y="4"/>
                  </a:lnTo>
                  <a:lnTo>
                    <a:pt x="5" y="6"/>
                  </a:lnTo>
                  <a:lnTo>
                    <a:pt x="9" y="7"/>
                  </a:lnTo>
                  <a:lnTo>
                    <a:pt x="5" y="11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6" name="Freeform 537"/>
            <p:cNvSpPr>
              <a:spLocks/>
            </p:cNvSpPr>
            <p:nvPr/>
          </p:nvSpPr>
          <p:spPr bwMode="auto">
            <a:xfrm>
              <a:off x="3671" y="1793"/>
              <a:ext cx="41" cy="33"/>
            </a:xfrm>
            <a:custGeom>
              <a:avLst/>
              <a:gdLst>
                <a:gd name="T0" fmla="*/ 18 w 41"/>
                <a:gd name="T1" fmla="*/ 30 h 33"/>
                <a:gd name="T2" fmla="*/ 19 w 41"/>
                <a:gd name="T3" fmla="*/ 32 h 33"/>
                <a:gd name="T4" fmla="*/ 19 w 41"/>
                <a:gd name="T5" fmla="*/ 33 h 33"/>
                <a:gd name="T6" fmla="*/ 22 w 41"/>
                <a:gd name="T7" fmla="*/ 32 h 33"/>
                <a:gd name="T8" fmla="*/ 25 w 41"/>
                <a:gd name="T9" fmla="*/ 29 h 33"/>
                <a:gd name="T10" fmla="*/ 20 w 41"/>
                <a:gd name="T11" fmla="*/ 23 h 33"/>
                <a:gd name="T12" fmla="*/ 12 w 41"/>
                <a:gd name="T13" fmla="*/ 22 h 33"/>
                <a:gd name="T14" fmla="*/ 5 w 41"/>
                <a:gd name="T15" fmla="*/ 23 h 33"/>
                <a:gd name="T16" fmla="*/ 3 w 41"/>
                <a:gd name="T17" fmla="*/ 17 h 33"/>
                <a:gd name="T18" fmla="*/ 0 w 41"/>
                <a:gd name="T19" fmla="*/ 10 h 33"/>
                <a:gd name="T20" fmla="*/ 5 w 41"/>
                <a:gd name="T21" fmla="*/ 8 h 33"/>
                <a:gd name="T22" fmla="*/ 14 w 41"/>
                <a:gd name="T23" fmla="*/ 7 h 33"/>
                <a:gd name="T24" fmla="*/ 19 w 41"/>
                <a:gd name="T25" fmla="*/ 8 h 33"/>
                <a:gd name="T26" fmla="*/ 19 w 41"/>
                <a:gd name="T27" fmla="*/ 15 h 33"/>
                <a:gd name="T28" fmla="*/ 27 w 41"/>
                <a:gd name="T29" fmla="*/ 14 h 33"/>
                <a:gd name="T30" fmla="*/ 29 w 41"/>
                <a:gd name="T31" fmla="*/ 13 h 33"/>
                <a:gd name="T32" fmla="*/ 38 w 41"/>
                <a:gd name="T33" fmla="*/ 8 h 33"/>
                <a:gd name="T34" fmla="*/ 41 w 41"/>
                <a:gd name="T3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33">
                  <a:moveTo>
                    <a:pt x="18" y="30"/>
                  </a:moveTo>
                  <a:lnTo>
                    <a:pt x="19" y="32"/>
                  </a:lnTo>
                  <a:lnTo>
                    <a:pt x="19" y="33"/>
                  </a:lnTo>
                  <a:lnTo>
                    <a:pt x="22" y="32"/>
                  </a:lnTo>
                  <a:lnTo>
                    <a:pt x="25" y="29"/>
                  </a:lnTo>
                  <a:lnTo>
                    <a:pt x="20" y="23"/>
                  </a:lnTo>
                  <a:lnTo>
                    <a:pt x="12" y="22"/>
                  </a:lnTo>
                  <a:lnTo>
                    <a:pt x="5" y="23"/>
                  </a:lnTo>
                  <a:lnTo>
                    <a:pt x="3" y="17"/>
                  </a:lnTo>
                  <a:lnTo>
                    <a:pt x="0" y="10"/>
                  </a:lnTo>
                  <a:lnTo>
                    <a:pt x="5" y="8"/>
                  </a:lnTo>
                  <a:lnTo>
                    <a:pt x="14" y="7"/>
                  </a:lnTo>
                  <a:lnTo>
                    <a:pt x="19" y="8"/>
                  </a:lnTo>
                  <a:lnTo>
                    <a:pt x="19" y="15"/>
                  </a:lnTo>
                  <a:lnTo>
                    <a:pt x="27" y="14"/>
                  </a:lnTo>
                  <a:lnTo>
                    <a:pt x="29" y="13"/>
                  </a:lnTo>
                  <a:lnTo>
                    <a:pt x="38" y="8"/>
                  </a:lnTo>
                  <a:lnTo>
                    <a:pt x="4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7" name="Freeform 538"/>
            <p:cNvSpPr>
              <a:spLocks/>
            </p:cNvSpPr>
            <p:nvPr/>
          </p:nvSpPr>
          <p:spPr bwMode="auto">
            <a:xfrm>
              <a:off x="3581" y="1823"/>
              <a:ext cx="21" cy="10"/>
            </a:xfrm>
            <a:custGeom>
              <a:avLst/>
              <a:gdLst>
                <a:gd name="T0" fmla="*/ 0 w 21"/>
                <a:gd name="T1" fmla="*/ 10 h 10"/>
                <a:gd name="T2" fmla="*/ 3 w 21"/>
                <a:gd name="T3" fmla="*/ 8 h 10"/>
                <a:gd name="T4" fmla="*/ 18 w 21"/>
                <a:gd name="T5" fmla="*/ 0 h 10"/>
                <a:gd name="T6" fmla="*/ 21 w 2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0">
                  <a:moveTo>
                    <a:pt x="0" y="10"/>
                  </a:moveTo>
                  <a:lnTo>
                    <a:pt x="3" y="8"/>
                  </a:lnTo>
                  <a:lnTo>
                    <a:pt x="18" y="0"/>
                  </a:lnTo>
                  <a:lnTo>
                    <a:pt x="2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8" name="Freeform 539"/>
            <p:cNvSpPr>
              <a:spLocks/>
            </p:cNvSpPr>
            <p:nvPr/>
          </p:nvSpPr>
          <p:spPr bwMode="auto">
            <a:xfrm>
              <a:off x="3661" y="1814"/>
              <a:ext cx="10" cy="22"/>
            </a:xfrm>
            <a:custGeom>
              <a:avLst/>
              <a:gdLst>
                <a:gd name="T0" fmla="*/ 2 w 10"/>
                <a:gd name="T1" fmla="*/ 1 h 22"/>
                <a:gd name="T2" fmla="*/ 6 w 10"/>
                <a:gd name="T3" fmla="*/ 0 h 22"/>
                <a:gd name="T4" fmla="*/ 5 w 10"/>
                <a:gd name="T5" fmla="*/ 4 h 22"/>
                <a:gd name="T6" fmla="*/ 5 w 10"/>
                <a:gd name="T7" fmla="*/ 7 h 22"/>
                <a:gd name="T8" fmla="*/ 0 w 10"/>
                <a:gd name="T9" fmla="*/ 15 h 22"/>
                <a:gd name="T10" fmla="*/ 2 w 10"/>
                <a:gd name="T11" fmla="*/ 22 h 22"/>
                <a:gd name="T12" fmla="*/ 10 w 10"/>
                <a:gd name="T13" fmla="*/ 9 h 22"/>
                <a:gd name="T14" fmla="*/ 10 w 10"/>
                <a:gd name="T1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2">
                  <a:moveTo>
                    <a:pt x="2" y="1"/>
                  </a:moveTo>
                  <a:lnTo>
                    <a:pt x="6" y="0"/>
                  </a:lnTo>
                  <a:lnTo>
                    <a:pt x="5" y="4"/>
                  </a:lnTo>
                  <a:lnTo>
                    <a:pt x="5" y="7"/>
                  </a:lnTo>
                  <a:lnTo>
                    <a:pt x="0" y="15"/>
                  </a:lnTo>
                  <a:lnTo>
                    <a:pt x="2" y="22"/>
                  </a:lnTo>
                  <a:lnTo>
                    <a:pt x="10" y="9"/>
                  </a:lnTo>
                  <a:lnTo>
                    <a:pt x="1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69" name="Freeform 540"/>
            <p:cNvSpPr>
              <a:spLocks/>
            </p:cNvSpPr>
            <p:nvPr/>
          </p:nvSpPr>
          <p:spPr bwMode="auto">
            <a:xfrm>
              <a:off x="3557" y="1827"/>
              <a:ext cx="6" cy="15"/>
            </a:xfrm>
            <a:custGeom>
              <a:avLst/>
              <a:gdLst>
                <a:gd name="T0" fmla="*/ 1 w 6"/>
                <a:gd name="T1" fmla="*/ 15 h 15"/>
                <a:gd name="T2" fmla="*/ 6 w 6"/>
                <a:gd name="T3" fmla="*/ 11 h 15"/>
                <a:gd name="T4" fmla="*/ 6 w 6"/>
                <a:gd name="T5" fmla="*/ 11 h 15"/>
                <a:gd name="T6" fmla="*/ 5 w 6"/>
                <a:gd name="T7" fmla="*/ 0 h 15"/>
                <a:gd name="T8" fmla="*/ 2 w 6"/>
                <a:gd name="T9" fmla="*/ 2 h 15"/>
                <a:gd name="T10" fmla="*/ 0 w 6"/>
                <a:gd name="T11" fmla="*/ 3 h 15"/>
                <a:gd name="T12" fmla="*/ 0 w 6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">
                  <a:moveTo>
                    <a:pt x="1" y="15"/>
                  </a:moveTo>
                  <a:lnTo>
                    <a:pt x="6" y="11"/>
                  </a:lnTo>
                  <a:lnTo>
                    <a:pt x="6" y="11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0" name="Line 541"/>
            <p:cNvSpPr>
              <a:spLocks noChangeShapeType="1"/>
            </p:cNvSpPr>
            <p:nvPr/>
          </p:nvSpPr>
          <p:spPr bwMode="auto">
            <a:xfrm flipV="1">
              <a:off x="3572" y="1833"/>
              <a:ext cx="9" cy="9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1" name="Freeform 542"/>
            <p:cNvSpPr>
              <a:spLocks/>
            </p:cNvSpPr>
            <p:nvPr/>
          </p:nvSpPr>
          <p:spPr bwMode="auto">
            <a:xfrm>
              <a:off x="3567" y="1842"/>
              <a:ext cx="14" cy="9"/>
            </a:xfrm>
            <a:custGeom>
              <a:avLst/>
              <a:gdLst>
                <a:gd name="T0" fmla="*/ 14 w 14"/>
                <a:gd name="T1" fmla="*/ 9 h 9"/>
                <a:gd name="T2" fmla="*/ 7 w 14"/>
                <a:gd name="T3" fmla="*/ 9 h 9"/>
                <a:gd name="T4" fmla="*/ 6 w 14"/>
                <a:gd name="T5" fmla="*/ 7 h 9"/>
                <a:gd name="T6" fmla="*/ 0 w 14"/>
                <a:gd name="T7" fmla="*/ 9 h 9"/>
                <a:gd name="T8" fmla="*/ 5 w 1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4" y="9"/>
                  </a:moveTo>
                  <a:lnTo>
                    <a:pt x="7" y="9"/>
                  </a:lnTo>
                  <a:lnTo>
                    <a:pt x="6" y="7"/>
                  </a:lnTo>
                  <a:lnTo>
                    <a:pt x="0" y="9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2" name="Freeform 543"/>
            <p:cNvSpPr>
              <a:spLocks/>
            </p:cNvSpPr>
            <p:nvPr/>
          </p:nvSpPr>
          <p:spPr bwMode="auto">
            <a:xfrm>
              <a:off x="3528" y="1803"/>
              <a:ext cx="35" cy="52"/>
            </a:xfrm>
            <a:custGeom>
              <a:avLst/>
              <a:gdLst>
                <a:gd name="T0" fmla="*/ 29 w 35"/>
                <a:gd name="T1" fmla="*/ 27 h 52"/>
                <a:gd name="T2" fmla="*/ 27 w 35"/>
                <a:gd name="T3" fmla="*/ 24 h 52"/>
                <a:gd name="T4" fmla="*/ 35 w 35"/>
                <a:gd name="T5" fmla="*/ 18 h 52"/>
                <a:gd name="T6" fmla="*/ 31 w 35"/>
                <a:gd name="T7" fmla="*/ 0 h 52"/>
                <a:gd name="T8" fmla="*/ 18 w 35"/>
                <a:gd name="T9" fmla="*/ 8 h 52"/>
                <a:gd name="T10" fmla="*/ 16 w 35"/>
                <a:gd name="T11" fmla="*/ 16 h 52"/>
                <a:gd name="T12" fmla="*/ 24 w 35"/>
                <a:gd name="T13" fmla="*/ 13 h 52"/>
                <a:gd name="T14" fmla="*/ 16 w 35"/>
                <a:gd name="T15" fmla="*/ 30 h 52"/>
                <a:gd name="T16" fmla="*/ 5 w 35"/>
                <a:gd name="T17" fmla="*/ 34 h 52"/>
                <a:gd name="T18" fmla="*/ 5 w 35"/>
                <a:gd name="T19" fmla="*/ 38 h 52"/>
                <a:gd name="T20" fmla="*/ 14 w 35"/>
                <a:gd name="T21" fmla="*/ 38 h 52"/>
                <a:gd name="T22" fmla="*/ 14 w 35"/>
                <a:gd name="T23" fmla="*/ 42 h 52"/>
                <a:gd name="T24" fmla="*/ 3 w 35"/>
                <a:gd name="T25" fmla="*/ 46 h 52"/>
                <a:gd name="T26" fmla="*/ 0 w 35"/>
                <a:gd name="T27" fmla="*/ 46 h 52"/>
                <a:gd name="T28" fmla="*/ 1 w 35"/>
                <a:gd name="T29" fmla="*/ 50 h 52"/>
                <a:gd name="T30" fmla="*/ 1 w 35"/>
                <a:gd name="T31" fmla="*/ 52 h 52"/>
                <a:gd name="T32" fmla="*/ 22 w 35"/>
                <a:gd name="T33" fmla="*/ 46 h 52"/>
                <a:gd name="T34" fmla="*/ 30 w 35"/>
                <a:gd name="T35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52">
                  <a:moveTo>
                    <a:pt x="29" y="27"/>
                  </a:moveTo>
                  <a:lnTo>
                    <a:pt x="27" y="24"/>
                  </a:lnTo>
                  <a:lnTo>
                    <a:pt x="35" y="18"/>
                  </a:lnTo>
                  <a:lnTo>
                    <a:pt x="31" y="0"/>
                  </a:lnTo>
                  <a:lnTo>
                    <a:pt x="18" y="8"/>
                  </a:lnTo>
                  <a:lnTo>
                    <a:pt x="16" y="16"/>
                  </a:lnTo>
                  <a:lnTo>
                    <a:pt x="24" y="13"/>
                  </a:lnTo>
                  <a:lnTo>
                    <a:pt x="16" y="30"/>
                  </a:lnTo>
                  <a:lnTo>
                    <a:pt x="5" y="34"/>
                  </a:lnTo>
                  <a:lnTo>
                    <a:pt x="5" y="38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3" y="46"/>
                  </a:lnTo>
                  <a:lnTo>
                    <a:pt x="0" y="46"/>
                  </a:lnTo>
                  <a:lnTo>
                    <a:pt x="1" y="50"/>
                  </a:lnTo>
                  <a:lnTo>
                    <a:pt x="1" y="52"/>
                  </a:lnTo>
                  <a:lnTo>
                    <a:pt x="22" y="46"/>
                  </a:lnTo>
                  <a:lnTo>
                    <a:pt x="30" y="3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3" name="Freeform 544"/>
            <p:cNvSpPr>
              <a:spLocks/>
            </p:cNvSpPr>
            <p:nvPr/>
          </p:nvSpPr>
          <p:spPr bwMode="auto">
            <a:xfrm>
              <a:off x="3581" y="1844"/>
              <a:ext cx="27" cy="15"/>
            </a:xfrm>
            <a:custGeom>
              <a:avLst/>
              <a:gdLst>
                <a:gd name="T0" fmla="*/ 18 w 27"/>
                <a:gd name="T1" fmla="*/ 15 h 15"/>
                <a:gd name="T2" fmla="*/ 19 w 27"/>
                <a:gd name="T3" fmla="*/ 9 h 15"/>
                <a:gd name="T4" fmla="*/ 18 w 27"/>
                <a:gd name="T5" fmla="*/ 5 h 15"/>
                <a:gd name="T6" fmla="*/ 27 w 27"/>
                <a:gd name="T7" fmla="*/ 1 h 15"/>
                <a:gd name="T8" fmla="*/ 23 w 27"/>
                <a:gd name="T9" fmla="*/ 0 h 15"/>
                <a:gd name="T10" fmla="*/ 15 w 27"/>
                <a:gd name="T11" fmla="*/ 4 h 15"/>
                <a:gd name="T12" fmla="*/ 6 w 27"/>
                <a:gd name="T13" fmla="*/ 7 h 15"/>
                <a:gd name="T14" fmla="*/ 0 w 27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5">
                  <a:moveTo>
                    <a:pt x="18" y="15"/>
                  </a:moveTo>
                  <a:lnTo>
                    <a:pt x="19" y="9"/>
                  </a:lnTo>
                  <a:lnTo>
                    <a:pt x="18" y="5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5" y="4"/>
                  </a:lnTo>
                  <a:lnTo>
                    <a:pt x="6" y="7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4" name="Freeform 545"/>
            <p:cNvSpPr>
              <a:spLocks/>
            </p:cNvSpPr>
            <p:nvPr/>
          </p:nvSpPr>
          <p:spPr bwMode="auto">
            <a:xfrm>
              <a:off x="3563" y="1857"/>
              <a:ext cx="18" cy="9"/>
            </a:xfrm>
            <a:custGeom>
              <a:avLst/>
              <a:gdLst>
                <a:gd name="T0" fmla="*/ 18 w 18"/>
                <a:gd name="T1" fmla="*/ 0 h 9"/>
                <a:gd name="T2" fmla="*/ 15 w 18"/>
                <a:gd name="T3" fmla="*/ 2 h 9"/>
                <a:gd name="T4" fmla="*/ 10 w 18"/>
                <a:gd name="T5" fmla="*/ 3 h 9"/>
                <a:gd name="T6" fmla="*/ 4 w 18"/>
                <a:gd name="T7" fmla="*/ 7 h 9"/>
                <a:gd name="T8" fmla="*/ 0 w 18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5" y="2"/>
                  </a:lnTo>
                  <a:lnTo>
                    <a:pt x="10" y="3"/>
                  </a:lnTo>
                  <a:lnTo>
                    <a:pt x="4" y="7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5" name="Freeform 546"/>
            <p:cNvSpPr>
              <a:spLocks/>
            </p:cNvSpPr>
            <p:nvPr/>
          </p:nvSpPr>
          <p:spPr bwMode="auto">
            <a:xfrm>
              <a:off x="3581" y="1855"/>
              <a:ext cx="11" cy="13"/>
            </a:xfrm>
            <a:custGeom>
              <a:avLst/>
              <a:gdLst>
                <a:gd name="T0" fmla="*/ 0 w 11"/>
                <a:gd name="T1" fmla="*/ 13 h 13"/>
                <a:gd name="T2" fmla="*/ 10 w 11"/>
                <a:gd name="T3" fmla="*/ 9 h 13"/>
                <a:gd name="T4" fmla="*/ 11 w 11"/>
                <a:gd name="T5" fmla="*/ 2 h 13"/>
                <a:gd name="T6" fmla="*/ 11 w 11"/>
                <a:gd name="T7" fmla="*/ 0 h 13"/>
                <a:gd name="T8" fmla="*/ 0 w 11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10" y="9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6" name="Freeform 547"/>
            <p:cNvSpPr>
              <a:spLocks/>
            </p:cNvSpPr>
            <p:nvPr/>
          </p:nvSpPr>
          <p:spPr bwMode="auto">
            <a:xfrm>
              <a:off x="3516" y="1856"/>
              <a:ext cx="20" cy="20"/>
            </a:xfrm>
            <a:custGeom>
              <a:avLst/>
              <a:gdLst>
                <a:gd name="T0" fmla="*/ 2 w 20"/>
                <a:gd name="T1" fmla="*/ 20 h 20"/>
                <a:gd name="T2" fmla="*/ 9 w 20"/>
                <a:gd name="T3" fmla="*/ 18 h 20"/>
                <a:gd name="T4" fmla="*/ 13 w 20"/>
                <a:gd name="T5" fmla="*/ 12 h 20"/>
                <a:gd name="T6" fmla="*/ 20 w 20"/>
                <a:gd name="T7" fmla="*/ 3 h 20"/>
                <a:gd name="T8" fmla="*/ 19 w 20"/>
                <a:gd name="T9" fmla="*/ 1 h 20"/>
                <a:gd name="T10" fmla="*/ 15 w 20"/>
                <a:gd name="T11" fmla="*/ 3 h 20"/>
                <a:gd name="T12" fmla="*/ 9 w 20"/>
                <a:gd name="T13" fmla="*/ 4 h 20"/>
                <a:gd name="T14" fmla="*/ 5 w 20"/>
                <a:gd name="T15" fmla="*/ 0 h 20"/>
                <a:gd name="T16" fmla="*/ 1 w 20"/>
                <a:gd name="T17" fmla="*/ 0 h 20"/>
                <a:gd name="T18" fmla="*/ 0 w 20"/>
                <a:gd name="T19" fmla="*/ 0 h 20"/>
                <a:gd name="T20" fmla="*/ 2 w 20"/>
                <a:gd name="T21" fmla="*/ 10 h 20"/>
                <a:gd name="T22" fmla="*/ 2 w 20"/>
                <a:gd name="T23" fmla="*/ 16 h 20"/>
                <a:gd name="T24" fmla="*/ 2 w 20"/>
                <a:gd name="T2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2" y="20"/>
                  </a:moveTo>
                  <a:lnTo>
                    <a:pt x="9" y="18"/>
                  </a:lnTo>
                  <a:lnTo>
                    <a:pt x="13" y="12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5" y="3"/>
                  </a:lnTo>
                  <a:lnTo>
                    <a:pt x="9" y="4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2" y="16"/>
                  </a:lnTo>
                  <a:lnTo>
                    <a:pt x="2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7" name="Freeform 548"/>
            <p:cNvSpPr>
              <a:spLocks/>
            </p:cNvSpPr>
            <p:nvPr/>
          </p:nvSpPr>
          <p:spPr bwMode="auto">
            <a:xfrm>
              <a:off x="3595" y="1859"/>
              <a:ext cx="20" cy="20"/>
            </a:xfrm>
            <a:custGeom>
              <a:avLst/>
              <a:gdLst>
                <a:gd name="T0" fmla="*/ 20 w 20"/>
                <a:gd name="T1" fmla="*/ 20 h 20"/>
                <a:gd name="T2" fmla="*/ 11 w 20"/>
                <a:gd name="T3" fmla="*/ 19 h 20"/>
                <a:gd name="T4" fmla="*/ 9 w 20"/>
                <a:gd name="T5" fmla="*/ 16 h 20"/>
                <a:gd name="T6" fmla="*/ 2 w 20"/>
                <a:gd name="T7" fmla="*/ 12 h 20"/>
                <a:gd name="T8" fmla="*/ 1 w 20"/>
                <a:gd name="T9" fmla="*/ 11 h 20"/>
                <a:gd name="T10" fmla="*/ 0 w 20"/>
                <a:gd name="T11" fmla="*/ 9 h 20"/>
                <a:gd name="T12" fmla="*/ 4 w 20"/>
                <a:gd name="T13" fmla="*/ 4 h 20"/>
                <a:gd name="T14" fmla="*/ 4 w 20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20" y="20"/>
                  </a:moveTo>
                  <a:lnTo>
                    <a:pt x="11" y="19"/>
                  </a:lnTo>
                  <a:lnTo>
                    <a:pt x="9" y="16"/>
                  </a:lnTo>
                  <a:lnTo>
                    <a:pt x="2" y="12"/>
                  </a:lnTo>
                  <a:lnTo>
                    <a:pt x="1" y="11"/>
                  </a:lnTo>
                  <a:lnTo>
                    <a:pt x="0" y="9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8" name="Freeform 549"/>
            <p:cNvSpPr>
              <a:spLocks/>
            </p:cNvSpPr>
            <p:nvPr/>
          </p:nvSpPr>
          <p:spPr bwMode="auto">
            <a:xfrm>
              <a:off x="3574" y="1872"/>
              <a:ext cx="7" cy="7"/>
            </a:xfrm>
            <a:custGeom>
              <a:avLst/>
              <a:gdLst>
                <a:gd name="T0" fmla="*/ 0 w 7"/>
                <a:gd name="T1" fmla="*/ 7 h 7"/>
                <a:gd name="T2" fmla="*/ 2 w 7"/>
                <a:gd name="T3" fmla="*/ 6 h 7"/>
                <a:gd name="T4" fmla="*/ 7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lnTo>
                    <a:pt x="2" y="6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79" name="Freeform 550"/>
            <p:cNvSpPr>
              <a:spLocks/>
            </p:cNvSpPr>
            <p:nvPr/>
          </p:nvSpPr>
          <p:spPr bwMode="auto">
            <a:xfrm>
              <a:off x="3559" y="1868"/>
              <a:ext cx="22" cy="14"/>
            </a:xfrm>
            <a:custGeom>
              <a:avLst/>
              <a:gdLst>
                <a:gd name="T0" fmla="*/ 0 w 22"/>
                <a:gd name="T1" fmla="*/ 14 h 14"/>
                <a:gd name="T2" fmla="*/ 6 w 22"/>
                <a:gd name="T3" fmla="*/ 6 h 14"/>
                <a:gd name="T4" fmla="*/ 10 w 22"/>
                <a:gd name="T5" fmla="*/ 4 h 14"/>
                <a:gd name="T6" fmla="*/ 19 w 22"/>
                <a:gd name="T7" fmla="*/ 0 h 14"/>
                <a:gd name="T8" fmla="*/ 22 w 2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4">
                  <a:moveTo>
                    <a:pt x="0" y="14"/>
                  </a:moveTo>
                  <a:lnTo>
                    <a:pt x="6" y="6"/>
                  </a:lnTo>
                  <a:lnTo>
                    <a:pt x="10" y="4"/>
                  </a:lnTo>
                  <a:lnTo>
                    <a:pt x="19" y="0"/>
                  </a:lnTo>
                  <a:lnTo>
                    <a:pt x="2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0" name="Freeform 551"/>
            <p:cNvSpPr>
              <a:spLocks/>
            </p:cNvSpPr>
            <p:nvPr/>
          </p:nvSpPr>
          <p:spPr bwMode="auto">
            <a:xfrm>
              <a:off x="3581" y="1871"/>
              <a:ext cx="26" cy="15"/>
            </a:xfrm>
            <a:custGeom>
              <a:avLst/>
              <a:gdLst>
                <a:gd name="T0" fmla="*/ 0 w 26"/>
                <a:gd name="T1" fmla="*/ 1 h 15"/>
                <a:gd name="T2" fmla="*/ 3 w 26"/>
                <a:gd name="T3" fmla="*/ 0 h 15"/>
                <a:gd name="T4" fmla="*/ 8 w 26"/>
                <a:gd name="T5" fmla="*/ 4 h 15"/>
                <a:gd name="T6" fmla="*/ 16 w 26"/>
                <a:gd name="T7" fmla="*/ 11 h 15"/>
                <a:gd name="T8" fmla="*/ 25 w 26"/>
                <a:gd name="T9" fmla="*/ 15 h 15"/>
                <a:gd name="T10" fmla="*/ 26 w 2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0" y="1"/>
                  </a:moveTo>
                  <a:lnTo>
                    <a:pt x="3" y="0"/>
                  </a:lnTo>
                  <a:lnTo>
                    <a:pt x="8" y="4"/>
                  </a:lnTo>
                  <a:lnTo>
                    <a:pt x="16" y="11"/>
                  </a:lnTo>
                  <a:lnTo>
                    <a:pt x="25" y="15"/>
                  </a:lnTo>
                  <a:lnTo>
                    <a:pt x="26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1" name="Freeform 552"/>
            <p:cNvSpPr>
              <a:spLocks/>
            </p:cNvSpPr>
            <p:nvPr/>
          </p:nvSpPr>
          <p:spPr bwMode="auto">
            <a:xfrm>
              <a:off x="3535" y="1857"/>
              <a:ext cx="30" cy="33"/>
            </a:xfrm>
            <a:custGeom>
              <a:avLst/>
              <a:gdLst>
                <a:gd name="T0" fmla="*/ 28 w 30"/>
                <a:gd name="T1" fmla="*/ 9 h 33"/>
                <a:gd name="T2" fmla="*/ 30 w 30"/>
                <a:gd name="T3" fmla="*/ 2 h 33"/>
                <a:gd name="T4" fmla="*/ 27 w 30"/>
                <a:gd name="T5" fmla="*/ 0 h 33"/>
                <a:gd name="T6" fmla="*/ 24 w 30"/>
                <a:gd name="T7" fmla="*/ 0 h 33"/>
                <a:gd name="T8" fmla="*/ 11 w 30"/>
                <a:gd name="T9" fmla="*/ 15 h 33"/>
                <a:gd name="T10" fmla="*/ 11 w 30"/>
                <a:gd name="T11" fmla="*/ 22 h 33"/>
                <a:gd name="T12" fmla="*/ 4 w 30"/>
                <a:gd name="T13" fmla="*/ 24 h 33"/>
                <a:gd name="T14" fmla="*/ 0 w 30"/>
                <a:gd name="T15" fmla="*/ 32 h 33"/>
                <a:gd name="T16" fmla="*/ 1 w 30"/>
                <a:gd name="T17" fmla="*/ 33 h 33"/>
                <a:gd name="T18" fmla="*/ 15 w 30"/>
                <a:gd name="T19" fmla="*/ 33 h 33"/>
                <a:gd name="T20" fmla="*/ 17 w 30"/>
                <a:gd name="T21" fmla="*/ 32 h 33"/>
                <a:gd name="T22" fmla="*/ 24 w 30"/>
                <a:gd name="T23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3">
                  <a:moveTo>
                    <a:pt x="28" y="9"/>
                  </a:moveTo>
                  <a:lnTo>
                    <a:pt x="30" y="2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11" y="15"/>
                  </a:lnTo>
                  <a:lnTo>
                    <a:pt x="11" y="22"/>
                  </a:lnTo>
                  <a:lnTo>
                    <a:pt x="4" y="24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15" y="33"/>
                  </a:lnTo>
                  <a:lnTo>
                    <a:pt x="17" y="32"/>
                  </a:lnTo>
                  <a:lnTo>
                    <a:pt x="24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2" name="Freeform 553"/>
            <p:cNvSpPr>
              <a:spLocks/>
            </p:cNvSpPr>
            <p:nvPr/>
          </p:nvSpPr>
          <p:spPr bwMode="auto">
            <a:xfrm>
              <a:off x="3494" y="1885"/>
              <a:ext cx="5" cy="6"/>
            </a:xfrm>
            <a:custGeom>
              <a:avLst/>
              <a:gdLst>
                <a:gd name="T0" fmla="*/ 1 w 5"/>
                <a:gd name="T1" fmla="*/ 6 h 6"/>
                <a:gd name="T2" fmla="*/ 0 w 5"/>
                <a:gd name="T3" fmla="*/ 6 h 6"/>
                <a:gd name="T4" fmla="*/ 1 w 5"/>
                <a:gd name="T5" fmla="*/ 2 h 6"/>
                <a:gd name="T6" fmla="*/ 4 w 5"/>
                <a:gd name="T7" fmla="*/ 0 h 6"/>
                <a:gd name="T8" fmla="*/ 5 w 5"/>
                <a:gd name="T9" fmla="*/ 2 h 6"/>
                <a:gd name="T10" fmla="*/ 4 w 5"/>
                <a:gd name="T11" fmla="*/ 5 h 6"/>
                <a:gd name="T12" fmla="*/ 1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lnTo>
                    <a:pt x="0" y="6"/>
                  </a:lnTo>
                  <a:lnTo>
                    <a:pt x="1" y="2"/>
                  </a:lnTo>
                  <a:lnTo>
                    <a:pt x="4" y="0"/>
                  </a:lnTo>
                  <a:lnTo>
                    <a:pt x="5" y="2"/>
                  </a:lnTo>
                  <a:lnTo>
                    <a:pt x="4" y="5"/>
                  </a:lnTo>
                  <a:lnTo>
                    <a:pt x="1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3" name="Freeform 554"/>
            <p:cNvSpPr>
              <a:spLocks/>
            </p:cNvSpPr>
            <p:nvPr/>
          </p:nvSpPr>
          <p:spPr bwMode="auto">
            <a:xfrm>
              <a:off x="3607" y="1886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5 w 8"/>
                <a:gd name="T3" fmla="*/ 5 h 10"/>
                <a:gd name="T4" fmla="*/ 8 w 8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5" y="5"/>
                  </a:lnTo>
                  <a:lnTo>
                    <a:pt x="8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4" name="Freeform 555"/>
            <p:cNvSpPr>
              <a:spLocks/>
            </p:cNvSpPr>
            <p:nvPr/>
          </p:nvSpPr>
          <p:spPr bwMode="auto">
            <a:xfrm>
              <a:off x="3520" y="1879"/>
              <a:ext cx="15" cy="26"/>
            </a:xfrm>
            <a:custGeom>
              <a:avLst/>
              <a:gdLst>
                <a:gd name="T0" fmla="*/ 2 w 15"/>
                <a:gd name="T1" fmla="*/ 26 h 26"/>
                <a:gd name="T2" fmla="*/ 2 w 15"/>
                <a:gd name="T3" fmla="*/ 22 h 26"/>
                <a:gd name="T4" fmla="*/ 4 w 15"/>
                <a:gd name="T5" fmla="*/ 17 h 26"/>
                <a:gd name="T6" fmla="*/ 8 w 15"/>
                <a:gd name="T7" fmla="*/ 14 h 26"/>
                <a:gd name="T8" fmla="*/ 8 w 15"/>
                <a:gd name="T9" fmla="*/ 11 h 26"/>
                <a:gd name="T10" fmla="*/ 11 w 15"/>
                <a:gd name="T11" fmla="*/ 4 h 26"/>
                <a:gd name="T12" fmla="*/ 15 w 15"/>
                <a:gd name="T13" fmla="*/ 2 h 26"/>
                <a:gd name="T14" fmla="*/ 12 w 15"/>
                <a:gd name="T15" fmla="*/ 0 h 26"/>
                <a:gd name="T16" fmla="*/ 8 w 15"/>
                <a:gd name="T17" fmla="*/ 0 h 26"/>
                <a:gd name="T18" fmla="*/ 8 w 15"/>
                <a:gd name="T19" fmla="*/ 3 h 26"/>
                <a:gd name="T20" fmla="*/ 8 w 15"/>
                <a:gd name="T21" fmla="*/ 6 h 26"/>
                <a:gd name="T22" fmla="*/ 5 w 15"/>
                <a:gd name="T23" fmla="*/ 10 h 26"/>
                <a:gd name="T24" fmla="*/ 2 w 15"/>
                <a:gd name="T25" fmla="*/ 11 h 26"/>
                <a:gd name="T26" fmla="*/ 1 w 15"/>
                <a:gd name="T27" fmla="*/ 17 h 26"/>
                <a:gd name="T28" fmla="*/ 0 w 15"/>
                <a:gd name="T29" fmla="*/ 19 h 26"/>
                <a:gd name="T30" fmla="*/ 0 w 15"/>
                <a:gd name="T31" fmla="*/ 25 h 26"/>
                <a:gd name="T32" fmla="*/ 2 w 15"/>
                <a:gd name="T3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6">
                  <a:moveTo>
                    <a:pt x="2" y="26"/>
                  </a:moveTo>
                  <a:lnTo>
                    <a:pt x="2" y="22"/>
                  </a:lnTo>
                  <a:lnTo>
                    <a:pt x="4" y="17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1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2" y="2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5" name="Freeform 556"/>
            <p:cNvSpPr>
              <a:spLocks/>
            </p:cNvSpPr>
            <p:nvPr/>
          </p:nvSpPr>
          <p:spPr bwMode="auto">
            <a:xfrm>
              <a:off x="3536" y="1891"/>
              <a:ext cx="16" cy="18"/>
            </a:xfrm>
            <a:custGeom>
              <a:avLst/>
              <a:gdLst>
                <a:gd name="T0" fmla="*/ 1 w 16"/>
                <a:gd name="T1" fmla="*/ 18 h 18"/>
                <a:gd name="T2" fmla="*/ 0 w 16"/>
                <a:gd name="T3" fmla="*/ 11 h 18"/>
                <a:gd name="T4" fmla="*/ 6 w 16"/>
                <a:gd name="T5" fmla="*/ 7 h 18"/>
                <a:gd name="T6" fmla="*/ 11 w 16"/>
                <a:gd name="T7" fmla="*/ 3 h 18"/>
                <a:gd name="T8" fmla="*/ 14 w 16"/>
                <a:gd name="T9" fmla="*/ 0 h 18"/>
                <a:gd name="T10" fmla="*/ 16 w 16"/>
                <a:gd name="T11" fmla="*/ 0 h 18"/>
                <a:gd name="T12" fmla="*/ 12 w 16"/>
                <a:gd name="T13" fmla="*/ 6 h 18"/>
                <a:gd name="T14" fmla="*/ 11 w 16"/>
                <a:gd name="T15" fmla="*/ 10 h 18"/>
                <a:gd name="T16" fmla="*/ 11 w 16"/>
                <a:gd name="T17" fmla="*/ 13 h 18"/>
                <a:gd name="T18" fmla="*/ 7 w 16"/>
                <a:gd name="T19" fmla="*/ 15 h 18"/>
                <a:gd name="T20" fmla="*/ 3 w 16"/>
                <a:gd name="T21" fmla="*/ 17 h 18"/>
                <a:gd name="T22" fmla="*/ 1 w 16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8">
                  <a:moveTo>
                    <a:pt x="1" y="18"/>
                  </a:moveTo>
                  <a:lnTo>
                    <a:pt x="0" y="11"/>
                  </a:lnTo>
                  <a:lnTo>
                    <a:pt x="6" y="7"/>
                  </a:lnTo>
                  <a:lnTo>
                    <a:pt x="11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2" y="6"/>
                  </a:lnTo>
                  <a:lnTo>
                    <a:pt x="11" y="10"/>
                  </a:lnTo>
                  <a:lnTo>
                    <a:pt x="11" y="13"/>
                  </a:lnTo>
                  <a:lnTo>
                    <a:pt x="7" y="15"/>
                  </a:lnTo>
                  <a:lnTo>
                    <a:pt x="3" y="17"/>
                  </a:lnTo>
                  <a:lnTo>
                    <a:pt x="1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6" name="Freeform 557"/>
            <p:cNvSpPr>
              <a:spLocks/>
            </p:cNvSpPr>
            <p:nvPr/>
          </p:nvSpPr>
          <p:spPr bwMode="auto">
            <a:xfrm>
              <a:off x="3615" y="1896"/>
              <a:ext cx="7" cy="15"/>
            </a:xfrm>
            <a:custGeom>
              <a:avLst/>
              <a:gdLst>
                <a:gd name="T0" fmla="*/ 0 w 7"/>
                <a:gd name="T1" fmla="*/ 0 h 15"/>
                <a:gd name="T2" fmla="*/ 3 w 7"/>
                <a:gd name="T3" fmla="*/ 5 h 15"/>
                <a:gd name="T4" fmla="*/ 7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0"/>
                  </a:moveTo>
                  <a:lnTo>
                    <a:pt x="3" y="5"/>
                  </a:lnTo>
                  <a:lnTo>
                    <a:pt x="7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7" name="Freeform 558"/>
            <p:cNvSpPr>
              <a:spLocks/>
            </p:cNvSpPr>
            <p:nvPr/>
          </p:nvSpPr>
          <p:spPr bwMode="auto">
            <a:xfrm>
              <a:off x="3615" y="1879"/>
              <a:ext cx="8" cy="32"/>
            </a:xfrm>
            <a:custGeom>
              <a:avLst/>
              <a:gdLst>
                <a:gd name="T0" fmla="*/ 7 w 8"/>
                <a:gd name="T1" fmla="*/ 32 h 32"/>
                <a:gd name="T2" fmla="*/ 8 w 8"/>
                <a:gd name="T3" fmla="*/ 21 h 32"/>
                <a:gd name="T4" fmla="*/ 7 w 8"/>
                <a:gd name="T5" fmla="*/ 10 h 32"/>
                <a:gd name="T6" fmla="*/ 3 w 8"/>
                <a:gd name="T7" fmla="*/ 3 h 32"/>
                <a:gd name="T8" fmla="*/ 0 w 8"/>
                <a:gd name="T9" fmla="*/ 0 h 32"/>
                <a:gd name="T10" fmla="*/ 0 w 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2">
                  <a:moveTo>
                    <a:pt x="7" y="32"/>
                  </a:moveTo>
                  <a:lnTo>
                    <a:pt x="8" y="21"/>
                  </a:lnTo>
                  <a:lnTo>
                    <a:pt x="7" y="10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8" name="Freeform 559"/>
            <p:cNvSpPr>
              <a:spLocks/>
            </p:cNvSpPr>
            <p:nvPr/>
          </p:nvSpPr>
          <p:spPr bwMode="auto">
            <a:xfrm>
              <a:off x="3533" y="1913"/>
              <a:ext cx="14" cy="17"/>
            </a:xfrm>
            <a:custGeom>
              <a:avLst/>
              <a:gdLst>
                <a:gd name="T0" fmla="*/ 2 w 14"/>
                <a:gd name="T1" fmla="*/ 17 h 17"/>
                <a:gd name="T2" fmla="*/ 0 w 14"/>
                <a:gd name="T3" fmla="*/ 15 h 17"/>
                <a:gd name="T4" fmla="*/ 4 w 14"/>
                <a:gd name="T5" fmla="*/ 10 h 17"/>
                <a:gd name="T6" fmla="*/ 4 w 14"/>
                <a:gd name="T7" fmla="*/ 6 h 17"/>
                <a:gd name="T8" fmla="*/ 9 w 14"/>
                <a:gd name="T9" fmla="*/ 3 h 17"/>
                <a:gd name="T10" fmla="*/ 11 w 14"/>
                <a:gd name="T11" fmla="*/ 2 h 17"/>
                <a:gd name="T12" fmla="*/ 13 w 14"/>
                <a:gd name="T13" fmla="*/ 0 h 17"/>
                <a:gd name="T14" fmla="*/ 14 w 14"/>
                <a:gd name="T15" fmla="*/ 2 h 17"/>
                <a:gd name="T16" fmla="*/ 13 w 14"/>
                <a:gd name="T17" fmla="*/ 3 h 17"/>
                <a:gd name="T18" fmla="*/ 14 w 14"/>
                <a:gd name="T19" fmla="*/ 7 h 17"/>
                <a:gd name="T20" fmla="*/ 10 w 14"/>
                <a:gd name="T21" fmla="*/ 13 h 17"/>
                <a:gd name="T22" fmla="*/ 7 w 14"/>
                <a:gd name="T23" fmla="*/ 13 h 17"/>
                <a:gd name="T24" fmla="*/ 2 w 14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2" y="17"/>
                  </a:moveTo>
                  <a:lnTo>
                    <a:pt x="0" y="15"/>
                  </a:lnTo>
                  <a:lnTo>
                    <a:pt x="4" y="10"/>
                  </a:lnTo>
                  <a:lnTo>
                    <a:pt x="4" y="6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3" y="0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2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89" name="Freeform 560"/>
            <p:cNvSpPr>
              <a:spLocks/>
            </p:cNvSpPr>
            <p:nvPr/>
          </p:nvSpPr>
          <p:spPr bwMode="auto">
            <a:xfrm>
              <a:off x="3525" y="1934"/>
              <a:ext cx="15" cy="19"/>
            </a:xfrm>
            <a:custGeom>
              <a:avLst/>
              <a:gdLst>
                <a:gd name="T0" fmla="*/ 4 w 15"/>
                <a:gd name="T1" fmla="*/ 19 h 19"/>
                <a:gd name="T2" fmla="*/ 0 w 15"/>
                <a:gd name="T3" fmla="*/ 19 h 19"/>
                <a:gd name="T4" fmla="*/ 0 w 15"/>
                <a:gd name="T5" fmla="*/ 15 h 19"/>
                <a:gd name="T6" fmla="*/ 4 w 15"/>
                <a:gd name="T7" fmla="*/ 9 h 19"/>
                <a:gd name="T8" fmla="*/ 8 w 15"/>
                <a:gd name="T9" fmla="*/ 8 h 19"/>
                <a:gd name="T10" fmla="*/ 8 w 15"/>
                <a:gd name="T11" fmla="*/ 5 h 19"/>
                <a:gd name="T12" fmla="*/ 12 w 15"/>
                <a:gd name="T13" fmla="*/ 1 h 19"/>
                <a:gd name="T14" fmla="*/ 15 w 15"/>
                <a:gd name="T15" fmla="*/ 0 h 19"/>
                <a:gd name="T16" fmla="*/ 14 w 15"/>
                <a:gd name="T17" fmla="*/ 2 h 19"/>
                <a:gd name="T18" fmla="*/ 11 w 15"/>
                <a:gd name="T19" fmla="*/ 8 h 19"/>
                <a:gd name="T20" fmla="*/ 8 w 15"/>
                <a:gd name="T21" fmla="*/ 12 h 19"/>
                <a:gd name="T22" fmla="*/ 6 w 15"/>
                <a:gd name="T23" fmla="*/ 16 h 19"/>
                <a:gd name="T24" fmla="*/ 4 w 15"/>
                <a:gd name="T2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9">
                  <a:moveTo>
                    <a:pt x="4" y="19"/>
                  </a:moveTo>
                  <a:lnTo>
                    <a:pt x="0" y="19"/>
                  </a:lnTo>
                  <a:lnTo>
                    <a:pt x="0" y="15"/>
                  </a:lnTo>
                  <a:lnTo>
                    <a:pt x="4" y="9"/>
                  </a:lnTo>
                  <a:lnTo>
                    <a:pt x="8" y="8"/>
                  </a:lnTo>
                  <a:lnTo>
                    <a:pt x="8" y="5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4" y="2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6" y="16"/>
                  </a:lnTo>
                  <a:lnTo>
                    <a:pt x="4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0" name="Freeform 561"/>
            <p:cNvSpPr>
              <a:spLocks/>
            </p:cNvSpPr>
            <p:nvPr/>
          </p:nvSpPr>
          <p:spPr bwMode="auto">
            <a:xfrm>
              <a:off x="3557" y="1945"/>
              <a:ext cx="4" cy="9"/>
            </a:xfrm>
            <a:custGeom>
              <a:avLst/>
              <a:gdLst>
                <a:gd name="T0" fmla="*/ 0 w 4"/>
                <a:gd name="T1" fmla="*/ 0 h 9"/>
                <a:gd name="T2" fmla="*/ 1 w 4"/>
                <a:gd name="T3" fmla="*/ 2 h 9"/>
                <a:gd name="T4" fmla="*/ 2 w 4"/>
                <a:gd name="T5" fmla="*/ 8 h 9"/>
                <a:gd name="T6" fmla="*/ 4 w 4"/>
                <a:gd name="T7" fmla="*/ 9 h 9"/>
                <a:gd name="T8" fmla="*/ 4 w 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9">
                  <a:moveTo>
                    <a:pt x="0" y="0"/>
                  </a:moveTo>
                  <a:lnTo>
                    <a:pt x="1" y="2"/>
                  </a:lnTo>
                  <a:lnTo>
                    <a:pt x="2" y="8"/>
                  </a:lnTo>
                  <a:lnTo>
                    <a:pt x="4" y="9"/>
                  </a:lnTo>
                  <a:lnTo>
                    <a:pt x="4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1" name="Freeform 562"/>
            <p:cNvSpPr>
              <a:spLocks/>
            </p:cNvSpPr>
            <p:nvPr/>
          </p:nvSpPr>
          <p:spPr bwMode="auto">
            <a:xfrm>
              <a:off x="3561" y="1954"/>
              <a:ext cx="6" cy="4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3 h 4"/>
                <a:gd name="T4" fmla="*/ 6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1" y="3"/>
                  </a:lnTo>
                  <a:lnTo>
                    <a:pt x="6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2" name="Freeform 563"/>
            <p:cNvSpPr>
              <a:spLocks/>
            </p:cNvSpPr>
            <p:nvPr/>
          </p:nvSpPr>
          <p:spPr bwMode="auto">
            <a:xfrm>
              <a:off x="3463" y="1936"/>
              <a:ext cx="43" cy="32"/>
            </a:xfrm>
            <a:custGeom>
              <a:avLst/>
              <a:gdLst>
                <a:gd name="T0" fmla="*/ 17 w 43"/>
                <a:gd name="T1" fmla="*/ 32 h 32"/>
                <a:gd name="T2" fmla="*/ 28 w 43"/>
                <a:gd name="T3" fmla="*/ 15 h 32"/>
                <a:gd name="T4" fmla="*/ 40 w 43"/>
                <a:gd name="T5" fmla="*/ 13 h 32"/>
                <a:gd name="T6" fmla="*/ 43 w 43"/>
                <a:gd name="T7" fmla="*/ 6 h 32"/>
                <a:gd name="T8" fmla="*/ 28 w 43"/>
                <a:gd name="T9" fmla="*/ 3 h 32"/>
                <a:gd name="T10" fmla="*/ 13 w 43"/>
                <a:gd name="T11" fmla="*/ 0 h 32"/>
                <a:gd name="T12" fmla="*/ 8 w 43"/>
                <a:gd name="T13" fmla="*/ 2 h 32"/>
                <a:gd name="T14" fmla="*/ 2 w 43"/>
                <a:gd name="T15" fmla="*/ 15 h 32"/>
                <a:gd name="T16" fmla="*/ 0 w 43"/>
                <a:gd name="T17" fmla="*/ 22 h 32"/>
                <a:gd name="T18" fmla="*/ 6 w 43"/>
                <a:gd name="T19" fmla="*/ 25 h 32"/>
                <a:gd name="T20" fmla="*/ 16 w 43"/>
                <a:gd name="T21" fmla="*/ 30 h 32"/>
                <a:gd name="T22" fmla="*/ 17 w 43"/>
                <a:gd name="T2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32">
                  <a:moveTo>
                    <a:pt x="17" y="32"/>
                  </a:moveTo>
                  <a:lnTo>
                    <a:pt x="28" y="15"/>
                  </a:lnTo>
                  <a:lnTo>
                    <a:pt x="40" y="13"/>
                  </a:lnTo>
                  <a:lnTo>
                    <a:pt x="43" y="6"/>
                  </a:lnTo>
                  <a:lnTo>
                    <a:pt x="28" y="3"/>
                  </a:lnTo>
                  <a:lnTo>
                    <a:pt x="13" y="0"/>
                  </a:lnTo>
                  <a:lnTo>
                    <a:pt x="8" y="2"/>
                  </a:lnTo>
                  <a:lnTo>
                    <a:pt x="2" y="15"/>
                  </a:lnTo>
                  <a:lnTo>
                    <a:pt x="0" y="22"/>
                  </a:lnTo>
                  <a:lnTo>
                    <a:pt x="6" y="25"/>
                  </a:lnTo>
                  <a:lnTo>
                    <a:pt x="16" y="30"/>
                  </a:lnTo>
                  <a:lnTo>
                    <a:pt x="17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3" name="Line 564"/>
            <p:cNvSpPr>
              <a:spLocks noChangeShapeType="1"/>
            </p:cNvSpPr>
            <p:nvPr/>
          </p:nvSpPr>
          <p:spPr bwMode="auto">
            <a:xfrm>
              <a:off x="3581" y="1968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4" name="Freeform 565"/>
            <p:cNvSpPr>
              <a:spLocks/>
            </p:cNvSpPr>
            <p:nvPr/>
          </p:nvSpPr>
          <p:spPr bwMode="auto">
            <a:xfrm>
              <a:off x="3567" y="1958"/>
              <a:ext cx="14" cy="11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2 h 11"/>
                <a:gd name="T4" fmla="*/ 6 w 14"/>
                <a:gd name="T5" fmla="*/ 11 h 11"/>
                <a:gd name="T6" fmla="*/ 14 w 14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2"/>
                  </a:lnTo>
                  <a:lnTo>
                    <a:pt x="6" y="11"/>
                  </a:lnTo>
                  <a:lnTo>
                    <a:pt x="14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5" name="Freeform 566"/>
            <p:cNvSpPr>
              <a:spLocks/>
            </p:cNvSpPr>
            <p:nvPr/>
          </p:nvSpPr>
          <p:spPr bwMode="auto">
            <a:xfrm>
              <a:off x="3502" y="1953"/>
              <a:ext cx="10" cy="16"/>
            </a:xfrm>
            <a:custGeom>
              <a:avLst/>
              <a:gdLst>
                <a:gd name="T0" fmla="*/ 3 w 10"/>
                <a:gd name="T1" fmla="*/ 16 h 16"/>
                <a:gd name="T2" fmla="*/ 0 w 10"/>
                <a:gd name="T3" fmla="*/ 16 h 16"/>
                <a:gd name="T4" fmla="*/ 1 w 10"/>
                <a:gd name="T5" fmla="*/ 12 h 16"/>
                <a:gd name="T6" fmla="*/ 3 w 10"/>
                <a:gd name="T7" fmla="*/ 8 h 16"/>
                <a:gd name="T8" fmla="*/ 5 w 10"/>
                <a:gd name="T9" fmla="*/ 3 h 16"/>
                <a:gd name="T10" fmla="*/ 5 w 10"/>
                <a:gd name="T11" fmla="*/ 1 h 16"/>
                <a:gd name="T12" fmla="*/ 8 w 10"/>
                <a:gd name="T13" fmla="*/ 0 h 16"/>
                <a:gd name="T14" fmla="*/ 10 w 10"/>
                <a:gd name="T15" fmla="*/ 3 h 16"/>
                <a:gd name="T16" fmla="*/ 8 w 10"/>
                <a:gd name="T17" fmla="*/ 8 h 16"/>
                <a:gd name="T18" fmla="*/ 7 w 10"/>
                <a:gd name="T19" fmla="*/ 12 h 16"/>
                <a:gd name="T20" fmla="*/ 3 w 10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6">
                  <a:moveTo>
                    <a:pt x="3" y="16"/>
                  </a:moveTo>
                  <a:lnTo>
                    <a:pt x="0" y="16"/>
                  </a:lnTo>
                  <a:lnTo>
                    <a:pt x="1" y="12"/>
                  </a:lnTo>
                  <a:lnTo>
                    <a:pt x="3" y="8"/>
                  </a:lnTo>
                  <a:lnTo>
                    <a:pt x="5" y="3"/>
                  </a:lnTo>
                  <a:lnTo>
                    <a:pt x="5" y="1"/>
                  </a:lnTo>
                  <a:lnTo>
                    <a:pt x="8" y="0"/>
                  </a:lnTo>
                  <a:lnTo>
                    <a:pt x="10" y="3"/>
                  </a:lnTo>
                  <a:lnTo>
                    <a:pt x="8" y="8"/>
                  </a:lnTo>
                  <a:lnTo>
                    <a:pt x="7" y="12"/>
                  </a:lnTo>
                  <a:lnTo>
                    <a:pt x="3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6" name="Freeform 567"/>
            <p:cNvSpPr>
              <a:spLocks/>
            </p:cNvSpPr>
            <p:nvPr/>
          </p:nvSpPr>
          <p:spPr bwMode="auto">
            <a:xfrm>
              <a:off x="3518" y="1971"/>
              <a:ext cx="9" cy="9"/>
            </a:xfrm>
            <a:custGeom>
              <a:avLst/>
              <a:gdLst>
                <a:gd name="T0" fmla="*/ 0 w 9"/>
                <a:gd name="T1" fmla="*/ 9 h 9"/>
                <a:gd name="T2" fmla="*/ 0 w 9"/>
                <a:gd name="T3" fmla="*/ 6 h 9"/>
                <a:gd name="T4" fmla="*/ 3 w 9"/>
                <a:gd name="T5" fmla="*/ 0 h 9"/>
                <a:gd name="T6" fmla="*/ 6 w 9"/>
                <a:gd name="T7" fmla="*/ 1 h 9"/>
                <a:gd name="T8" fmla="*/ 9 w 9"/>
                <a:gd name="T9" fmla="*/ 4 h 9"/>
                <a:gd name="T10" fmla="*/ 9 w 9"/>
                <a:gd name="T1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0" y="6"/>
                  </a:lnTo>
                  <a:lnTo>
                    <a:pt x="3" y="0"/>
                  </a:lnTo>
                  <a:lnTo>
                    <a:pt x="6" y="1"/>
                  </a:lnTo>
                  <a:lnTo>
                    <a:pt x="9" y="4"/>
                  </a:lnTo>
                  <a:lnTo>
                    <a:pt x="9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7" name="Freeform 568"/>
            <p:cNvSpPr>
              <a:spLocks/>
            </p:cNvSpPr>
            <p:nvPr/>
          </p:nvSpPr>
          <p:spPr bwMode="auto">
            <a:xfrm>
              <a:off x="3570" y="2003"/>
              <a:ext cx="3" cy="4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3 h 4"/>
                <a:gd name="T4" fmla="*/ 3 w 3"/>
                <a:gd name="T5" fmla="*/ 0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8" name="Freeform 569"/>
            <p:cNvSpPr>
              <a:spLocks/>
            </p:cNvSpPr>
            <p:nvPr/>
          </p:nvSpPr>
          <p:spPr bwMode="auto">
            <a:xfrm>
              <a:off x="3493" y="1991"/>
              <a:ext cx="13" cy="23"/>
            </a:xfrm>
            <a:custGeom>
              <a:avLst/>
              <a:gdLst>
                <a:gd name="T0" fmla="*/ 0 w 13"/>
                <a:gd name="T1" fmla="*/ 23 h 23"/>
                <a:gd name="T2" fmla="*/ 9 w 13"/>
                <a:gd name="T3" fmla="*/ 22 h 23"/>
                <a:gd name="T4" fmla="*/ 13 w 13"/>
                <a:gd name="T5" fmla="*/ 0 h 23"/>
                <a:gd name="T6" fmla="*/ 0 w 13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9" y="22"/>
                  </a:lnTo>
                  <a:lnTo>
                    <a:pt x="13" y="0"/>
                  </a:lnTo>
                  <a:lnTo>
                    <a:pt x="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899" name="Freeform 570"/>
            <p:cNvSpPr>
              <a:spLocks/>
            </p:cNvSpPr>
            <p:nvPr/>
          </p:nvSpPr>
          <p:spPr bwMode="auto">
            <a:xfrm>
              <a:off x="3558" y="2007"/>
              <a:ext cx="12" cy="14"/>
            </a:xfrm>
            <a:custGeom>
              <a:avLst/>
              <a:gdLst>
                <a:gd name="T0" fmla="*/ 5 w 12"/>
                <a:gd name="T1" fmla="*/ 14 h 14"/>
                <a:gd name="T2" fmla="*/ 5 w 12"/>
                <a:gd name="T3" fmla="*/ 11 h 14"/>
                <a:gd name="T4" fmla="*/ 0 w 12"/>
                <a:gd name="T5" fmla="*/ 4 h 14"/>
                <a:gd name="T6" fmla="*/ 3 w 12"/>
                <a:gd name="T7" fmla="*/ 2 h 14"/>
                <a:gd name="T8" fmla="*/ 12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5" y="14"/>
                  </a:moveTo>
                  <a:lnTo>
                    <a:pt x="5" y="11"/>
                  </a:lnTo>
                  <a:lnTo>
                    <a:pt x="0" y="4"/>
                  </a:lnTo>
                  <a:lnTo>
                    <a:pt x="3" y="2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0" name="Freeform 571"/>
            <p:cNvSpPr>
              <a:spLocks/>
            </p:cNvSpPr>
            <p:nvPr/>
          </p:nvSpPr>
          <p:spPr bwMode="auto">
            <a:xfrm>
              <a:off x="3525" y="1976"/>
              <a:ext cx="38" cy="50"/>
            </a:xfrm>
            <a:custGeom>
              <a:avLst/>
              <a:gdLst>
                <a:gd name="T0" fmla="*/ 2 w 38"/>
                <a:gd name="T1" fmla="*/ 0 h 50"/>
                <a:gd name="T2" fmla="*/ 0 w 38"/>
                <a:gd name="T3" fmla="*/ 7 h 50"/>
                <a:gd name="T4" fmla="*/ 7 w 38"/>
                <a:gd name="T5" fmla="*/ 14 h 50"/>
                <a:gd name="T6" fmla="*/ 14 w 38"/>
                <a:gd name="T7" fmla="*/ 25 h 50"/>
                <a:gd name="T8" fmla="*/ 11 w 38"/>
                <a:gd name="T9" fmla="*/ 33 h 50"/>
                <a:gd name="T10" fmla="*/ 15 w 38"/>
                <a:gd name="T11" fmla="*/ 41 h 50"/>
                <a:gd name="T12" fmla="*/ 17 w 38"/>
                <a:gd name="T13" fmla="*/ 44 h 50"/>
                <a:gd name="T14" fmla="*/ 18 w 38"/>
                <a:gd name="T15" fmla="*/ 48 h 50"/>
                <a:gd name="T16" fmla="*/ 22 w 38"/>
                <a:gd name="T17" fmla="*/ 50 h 50"/>
                <a:gd name="T18" fmla="*/ 21 w 38"/>
                <a:gd name="T19" fmla="*/ 45 h 50"/>
                <a:gd name="T20" fmla="*/ 21 w 38"/>
                <a:gd name="T21" fmla="*/ 41 h 50"/>
                <a:gd name="T22" fmla="*/ 15 w 38"/>
                <a:gd name="T23" fmla="*/ 35 h 50"/>
                <a:gd name="T24" fmla="*/ 17 w 38"/>
                <a:gd name="T25" fmla="*/ 34 h 50"/>
                <a:gd name="T26" fmla="*/ 19 w 38"/>
                <a:gd name="T27" fmla="*/ 31 h 50"/>
                <a:gd name="T28" fmla="*/ 25 w 38"/>
                <a:gd name="T29" fmla="*/ 33 h 50"/>
                <a:gd name="T30" fmla="*/ 25 w 38"/>
                <a:gd name="T31" fmla="*/ 41 h 50"/>
                <a:gd name="T32" fmla="*/ 30 w 38"/>
                <a:gd name="T33" fmla="*/ 37 h 50"/>
                <a:gd name="T34" fmla="*/ 34 w 38"/>
                <a:gd name="T35" fmla="*/ 46 h 50"/>
                <a:gd name="T36" fmla="*/ 38 w 38"/>
                <a:gd name="T37" fmla="*/ 48 h 50"/>
                <a:gd name="T38" fmla="*/ 38 w 38"/>
                <a:gd name="T39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50">
                  <a:moveTo>
                    <a:pt x="2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25"/>
                  </a:lnTo>
                  <a:lnTo>
                    <a:pt x="11" y="33"/>
                  </a:lnTo>
                  <a:lnTo>
                    <a:pt x="15" y="41"/>
                  </a:lnTo>
                  <a:lnTo>
                    <a:pt x="17" y="44"/>
                  </a:lnTo>
                  <a:lnTo>
                    <a:pt x="18" y="48"/>
                  </a:lnTo>
                  <a:lnTo>
                    <a:pt x="22" y="50"/>
                  </a:lnTo>
                  <a:lnTo>
                    <a:pt x="21" y="45"/>
                  </a:lnTo>
                  <a:lnTo>
                    <a:pt x="21" y="41"/>
                  </a:lnTo>
                  <a:lnTo>
                    <a:pt x="15" y="35"/>
                  </a:lnTo>
                  <a:lnTo>
                    <a:pt x="17" y="34"/>
                  </a:lnTo>
                  <a:lnTo>
                    <a:pt x="19" y="31"/>
                  </a:lnTo>
                  <a:lnTo>
                    <a:pt x="25" y="33"/>
                  </a:lnTo>
                  <a:lnTo>
                    <a:pt x="25" y="41"/>
                  </a:lnTo>
                  <a:lnTo>
                    <a:pt x="30" y="37"/>
                  </a:lnTo>
                  <a:lnTo>
                    <a:pt x="34" y="46"/>
                  </a:lnTo>
                  <a:lnTo>
                    <a:pt x="38" y="48"/>
                  </a:lnTo>
                  <a:lnTo>
                    <a:pt x="38" y="4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1" name="Freeform 572"/>
            <p:cNvSpPr>
              <a:spLocks/>
            </p:cNvSpPr>
            <p:nvPr/>
          </p:nvSpPr>
          <p:spPr bwMode="auto">
            <a:xfrm>
              <a:off x="3531" y="2028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3 h 4"/>
                <a:gd name="T4" fmla="*/ 0 w 4"/>
                <a:gd name="T5" fmla="*/ 4 h 4"/>
                <a:gd name="T6" fmla="*/ 0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2" name="Freeform 573"/>
            <p:cNvSpPr>
              <a:spLocks/>
            </p:cNvSpPr>
            <p:nvPr/>
          </p:nvSpPr>
          <p:spPr bwMode="auto">
            <a:xfrm>
              <a:off x="3499" y="1980"/>
              <a:ext cx="29" cy="60"/>
            </a:xfrm>
            <a:custGeom>
              <a:avLst/>
              <a:gdLst>
                <a:gd name="T0" fmla="*/ 0 w 29"/>
                <a:gd name="T1" fmla="*/ 60 h 60"/>
                <a:gd name="T2" fmla="*/ 3 w 29"/>
                <a:gd name="T3" fmla="*/ 55 h 60"/>
                <a:gd name="T4" fmla="*/ 4 w 29"/>
                <a:gd name="T5" fmla="*/ 46 h 60"/>
                <a:gd name="T6" fmla="*/ 6 w 29"/>
                <a:gd name="T7" fmla="*/ 46 h 60"/>
                <a:gd name="T8" fmla="*/ 11 w 29"/>
                <a:gd name="T9" fmla="*/ 48 h 60"/>
                <a:gd name="T10" fmla="*/ 14 w 29"/>
                <a:gd name="T11" fmla="*/ 49 h 60"/>
                <a:gd name="T12" fmla="*/ 19 w 29"/>
                <a:gd name="T13" fmla="*/ 44 h 60"/>
                <a:gd name="T14" fmla="*/ 15 w 29"/>
                <a:gd name="T15" fmla="*/ 44 h 60"/>
                <a:gd name="T16" fmla="*/ 14 w 29"/>
                <a:gd name="T17" fmla="*/ 44 h 60"/>
                <a:gd name="T18" fmla="*/ 10 w 29"/>
                <a:gd name="T19" fmla="*/ 44 h 60"/>
                <a:gd name="T20" fmla="*/ 7 w 29"/>
                <a:gd name="T21" fmla="*/ 44 h 60"/>
                <a:gd name="T22" fmla="*/ 10 w 29"/>
                <a:gd name="T23" fmla="*/ 36 h 60"/>
                <a:gd name="T24" fmla="*/ 19 w 29"/>
                <a:gd name="T25" fmla="*/ 29 h 60"/>
                <a:gd name="T26" fmla="*/ 29 w 29"/>
                <a:gd name="T27" fmla="*/ 23 h 60"/>
                <a:gd name="T28" fmla="*/ 29 w 29"/>
                <a:gd name="T29" fmla="*/ 22 h 60"/>
                <a:gd name="T30" fmla="*/ 29 w 29"/>
                <a:gd name="T31" fmla="*/ 18 h 60"/>
                <a:gd name="T32" fmla="*/ 23 w 29"/>
                <a:gd name="T33" fmla="*/ 16 h 60"/>
                <a:gd name="T34" fmla="*/ 17 w 29"/>
                <a:gd name="T35" fmla="*/ 23 h 60"/>
                <a:gd name="T36" fmla="*/ 11 w 29"/>
                <a:gd name="T37" fmla="*/ 29 h 60"/>
                <a:gd name="T38" fmla="*/ 10 w 29"/>
                <a:gd name="T39" fmla="*/ 30 h 60"/>
                <a:gd name="T40" fmla="*/ 11 w 29"/>
                <a:gd name="T41" fmla="*/ 21 h 60"/>
                <a:gd name="T42" fmla="*/ 17 w 29"/>
                <a:gd name="T43" fmla="*/ 12 h 60"/>
                <a:gd name="T44" fmla="*/ 19 w 29"/>
                <a:gd name="T45" fmla="*/ 7 h 60"/>
                <a:gd name="T46" fmla="*/ 19 w 29"/>
                <a:gd name="T4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60">
                  <a:moveTo>
                    <a:pt x="0" y="60"/>
                  </a:moveTo>
                  <a:lnTo>
                    <a:pt x="3" y="55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11" y="48"/>
                  </a:lnTo>
                  <a:lnTo>
                    <a:pt x="14" y="49"/>
                  </a:lnTo>
                  <a:lnTo>
                    <a:pt x="19" y="44"/>
                  </a:lnTo>
                  <a:lnTo>
                    <a:pt x="15" y="44"/>
                  </a:lnTo>
                  <a:lnTo>
                    <a:pt x="14" y="44"/>
                  </a:lnTo>
                  <a:lnTo>
                    <a:pt x="10" y="44"/>
                  </a:lnTo>
                  <a:lnTo>
                    <a:pt x="7" y="44"/>
                  </a:lnTo>
                  <a:lnTo>
                    <a:pt x="10" y="36"/>
                  </a:lnTo>
                  <a:lnTo>
                    <a:pt x="19" y="29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23" y="16"/>
                  </a:lnTo>
                  <a:lnTo>
                    <a:pt x="17" y="23"/>
                  </a:lnTo>
                  <a:lnTo>
                    <a:pt x="11" y="29"/>
                  </a:lnTo>
                  <a:lnTo>
                    <a:pt x="10" y="30"/>
                  </a:lnTo>
                  <a:lnTo>
                    <a:pt x="11" y="21"/>
                  </a:lnTo>
                  <a:lnTo>
                    <a:pt x="17" y="12"/>
                  </a:lnTo>
                  <a:lnTo>
                    <a:pt x="19" y="7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3" name="Freeform 574"/>
            <p:cNvSpPr>
              <a:spLocks/>
            </p:cNvSpPr>
            <p:nvPr/>
          </p:nvSpPr>
          <p:spPr bwMode="auto">
            <a:xfrm>
              <a:off x="3521" y="2028"/>
              <a:ext cx="19" cy="24"/>
            </a:xfrm>
            <a:custGeom>
              <a:avLst/>
              <a:gdLst>
                <a:gd name="T0" fmla="*/ 0 w 19"/>
                <a:gd name="T1" fmla="*/ 24 h 24"/>
                <a:gd name="T2" fmla="*/ 1 w 19"/>
                <a:gd name="T3" fmla="*/ 22 h 24"/>
                <a:gd name="T4" fmla="*/ 3 w 19"/>
                <a:gd name="T5" fmla="*/ 20 h 24"/>
                <a:gd name="T6" fmla="*/ 6 w 19"/>
                <a:gd name="T7" fmla="*/ 18 h 24"/>
                <a:gd name="T8" fmla="*/ 8 w 19"/>
                <a:gd name="T9" fmla="*/ 18 h 24"/>
                <a:gd name="T10" fmla="*/ 12 w 19"/>
                <a:gd name="T11" fmla="*/ 18 h 24"/>
                <a:gd name="T12" fmla="*/ 14 w 19"/>
                <a:gd name="T13" fmla="*/ 15 h 24"/>
                <a:gd name="T14" fmla="*/ 15 w 19"/>
                <a:gd name="T15" fmla="*/ 13 h 24"/>
                <a:gd name="T16" fmla="*/ 15 w 19"/>
                <a:gd name="T17" fmla="*/ 12 h 24"/>
                <a:gd name="T18" fmla="*/ 11 w 19"/>
                <a:gd name="T19" fmla="*/ 11 h 24"/>
                <a:gd name="T20" fmla="*/ 15 w 19"/>
                <a:gd name="T21" fmla="*/ 4 h 24"/>
                <a:gd name="T22" fmla="*/ 16 w 19"/>
                <a:gd name="T23" fmla="*/ 4 h 24"/>
                <a:gd name="T24" fmla="*/ 19 w 19"/>
                <a:gd name="T25" fmla="*/ 1 h 24"/>
                <a:gd name="T26" fmla="*/ 15 w 19"/>
                <a:gd name="T27" fmla="*/ 0 h 24"/>
                <a:gd name="T28" fmla="*/ 14 w 19"/>
                <a:gd name="T2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4">
                  <a:moveTo>
                    <a:pt x="0" y="24"/>
                  </a:moveTo>
                  <a:lnTo>
                    <a:pt x="1" y="22"/>
                  </a:lnTo>
                  <a:lnTo>
                    <a:pt x="3" y="20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15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1" y="11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9" y="1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4" name="Freeform 575"/>
            <p:cNvSpPr>
              <a:spLocks/>
            </p:cNvSpPr>
            <p:nvPr/>
          </p:nvSpPr>
          <p:spPr bwMode="auto">
            <a:xfrm>
              <a:off x="3576" y="2048"/>
              <a:ext cx="5" cy="7"/>
            </a:xfrm>
            <a:custGeom>
              <a:avLst/>
              <a:gdLst>
                <a:gd name="T0" fmla="*/ 5 w 5"/>
                <a:gd name="T1" fmla="*/ 0 h 7"/>
                <a:gd name="T2" fmla="*/ 5 w 5"/>
                <a:gd name="T3" fmla="*/ 2 h 7"/>
                <a:gd name="T4" fmla="*/ 0 w 5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lnTo>
                    <a:pt x="5" y="2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5" name="Freeform 576"/>
            <p:cNvSpPr>
              <a:spLocks/>
            </p:cNvSpPr>
            <p:nvPr/>
          </p:nvSpPr>
          <p:spPr bwMode="auto">
            <a:xfrm>
              <a:off x="3581" y="2040"/>
              <a:ext cx="14" cy="19"/>
            </a:xfrm>
            <a:custGeom>
              <a:avLst/>
              <a:gdLst>
                <a:gd name="T0" fmla="*/ 0 w 14"/>
                <a:gd name="T1" fmla="*/ 19 h 19"/>
                <a:gd name="T2" fmla="*/ 7 w 14"/>
                <a:gd name="T3" fmla="*/ 11 h 19"/>
                <a:gd name="T4" fmla="*/ 11 w 14"/>
                <a:gd name="T5" fmla="*/ 7 h 19"/>
                <a:gd name="T6" fmla="*/ 14 w 14"/>
                <a:gd name="T7" fmla="*/ 4 h 19"/>
                <a:gd name="T8" fmla="*/ 12 w 14"/>
                <a:gd name="T9" fmla="*/ 0 h 19"/>
                <a:gd name="T10" fmla="*/ 0 w 14"/>
                <a:gd name="T11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9">
                  <a:moveTo>
                    <a:pt x="0" y="19"/>
                  </a:moveTo>
                  <a:lnTo>
                    <a:pt x="7" y="11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6" name="Freeform 577"/>
            <p:cNvSpPr>
              <a:spLocks/>
            </p:cNvSpPr>
            <p:nvPr/>
          </p:nvSpPr>
          <p:spPr bwMode="auto">
            <a:xfrm>
              <a:off x="3522" y="2055"/>
              <a:ext cx="11" cy="4"/>
            </a:xfrm>
            <a:custGeom>
              <a:avLst/>
              <a:gdLst>
                <a:gd name="T0" fmla="*/ 11 w 11"/>
                <a:gd name="T1" fmla="*/ 0 h 4"/>
                <a:gd name="T2" fmla="*/ 7 w 11"/>
                <a:gd name="T3" fmla="*/ 0 h 4"/>
                <a:gd name="T4" fmla="*/ 2 w 11"/>
                <a:gd name="T5" fmla="*/ 1 h 4"/>
                <a:gd name="T6" fmla="*/ 0 w 1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11" y="0"/>
                  </a:moveTo>
                  <a:lnTo>
                    <a:pt x="7" y="0"/>
                  </a:lnTo>
                  <a:lnTo>
                    <a:pt x="2" y="1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7" name="Freeform 578"/>
            <p:cNvSpPr>
              <a:spLocks/>
            </p:cNvSpPr>
            <p:nvPr/>
          </p:nvSpPr>
          <p:spPr bwMode="auto">
            <a:xfrm>
              <a:off x="3506" y="2032"/>
              <a:ext cx="25" cy="27"/>
            </a:xfrm>
            <a:custGeom>
              <a:avLst/>
              <a:gdLst>
                <a:gd name="T0" fmla="*/ 25 w 25"/>
                <a:gd name="T1" fmla="*/ 0 h 27"/>
                <a:gd name="T2" fmla="*/ 19 w 25"/>
                <a:gd name="T3" fmla="*/ 8 h 27"/>
                <a:gd name="T4" fmla="*/ 18 w 25"/>
                <a:gd name="T5" fmla="*/ 8 h 27"/>
                <a:gd name="T6" fmla="*/ 12 w 25"/>
                <a:gd name="T7" fmla="*/ 9 h 27"/>
                <a:gd name="T8" fmla="*/ 7 w 25"/>
                <a:gd name="T9" fmla="*/ 5 h 27"/>
                <a:gd name="T10" fmla="*/ 8 w 25"/>
                <a:gd name="T11" fmla="*/ 16 h 27"/>
                <a:gd name="T12" fmla="*/ 7 w 25"/>
                <a:gd name="T13" fmla="*/ 22 h 27"/>
                <a:gd name="T14" fmla="*/ 6 w 25"/>
                <a:gd name="T15" fmla="*/ 22 h 27"/>
                <a:gd name="T16" fmla="*/ 0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25" y="0"/>
                  </a:moveTo>
                  <a:lnTo>
                    <a:pt x="19" y="8"/>
                  </a:lnTo>
                  <a:lnTo>
                    <a:pt x="18" y="8"/>
                  </a:lnTo>
                  <a:lnTo>
                    <a:pt x="12" y="9"/>
                  </a:lnTo>
                  <a:lnTo>
                    <a:pt x="7" y="5"/>
                  </a:lnTo>
                  <a:lnTo>
                    <a:pt x="8" y="16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0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8" name="Freeform 579"/>
            <p:cNvSpPr>
              <a:spLocks/>
            </p:cNvSpPr>
            <p:nvPr/>
          </p:nvSpPr>
          <p:spPr bwMode="auto">
            <a:xfrm>
              <a:off x="3533" y="2055"/>
              <a:ext cx="7" cy="6"/>
            </a:xfrm>
            <a:custGeom>
              <a:avLst/>
              <a:gdLst>
                <a:gd name="T0" fmla="*/ 6 w 7"/>
                <a:gd name="T1" fmla="*/ 6 h 6"/>
                <a:gd name="T2" fmla="*/ 7 w 7"/>
                <a:gd name="T3" fmla="*/ 6 h 6"/>
                <a:gd name="T4" fmla="*/ 3 w 7"/>
                <a:gd name="T5" fmla="*/ 3 h 6"/>
                <a:gd name="T6" fmla="*/ 0 w 7"/>
                <a:gd name="T7" fmla="*/ 0 h 6"/>
                <a:gd name="T8" fmla="*/ 0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6"/>
                  </a:moveTo>
                  <a:lnTo>
                    <a:pt x="7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09" name="Freeform 580"/>
            <p:cNvSpPr>
              <a:spLocks/>
            </p:cNvSpPr>
            <p:nvPr/>
          </p:nvSpPr>
          <p:spPr bwMode="auto">
            <a:xfrm>
              <a:off x="3516" y="2052"/>
              <a:ext cx="6" cy="9"/>
            </a:xfrm>
            <a:custGeom>
              <a:avLst/>
              <a:gdLst>
                <a:gd name="T0" fmla="*/ 6 w 6"/>
                <a:gd name="T1" fmla="*/ 7 h 9"/>
                <a:gd name="T2" fmla="*/ 4 w 6"/>
                <a:gd name="T3" fmla="*/ 9 h 9"/>
                <a:gd name="T4" fmla="*/ 0 w 6"/>
                <a:gd name="T5" fmla="*/ 9 h 9"/>
                <a:gd name="T6" fmla="*/ 4 w 6"/>
                <a:gd name="T7" fmla="*/ 2 h 9"/>
                <a:gd name="T8" fmla="*/ 5 w 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9">
                  <a:moveTo>
                    <a:pt x="6" y="7"/>
                  </a:moveTo>
                  <a:lnTo>
                    <a:pt x="4" y="9"/>
                  </a:lnTo>
                  <a:lnTo>
                    <a:pt x="0" y="9"/>
                  </a:lnTo>
                  <a:lnTo>
                    <a:pt x="4" y="2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0" name="Freeform 581"/>
            <p:cNvSpPr>
              <a:spLocks/>
            </p:cNvSpPr>
            <p:nvPr/>
          </p:nvSpPr>
          <p:spPr bwMode="auto">
            <a:xfrm>
              <a:off x="3578" y="2059"/>
              <a:ext cx="3" cy="3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2" y="2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1" name="Freeform 582"/>
            <p:cNvSpPr>
              <a:spLocks/>
            </p:cNvSpPr>
            <p:nvPr/>
          </p:nvSpPr>
          <p:spPr bwMode="auto">
            <a:xfrm>
              <a:off x="3495" y="2040"/>
              <a:ext cx="11" cy="26"/>
            </a:xfrm>
            <a:custGeom>
              <a:avLst/>
              <a:gdLst>
                <a:gd name="T0" fmla="*/ 11 w 11"/>
                <a:gd name="T1" fmla="*/ 19 h 26"/>
                <a:gd name="T2" fmla="*/ 10 w 11"/>
                <a:gd name="T3" fmla="*/ 21 h 26"/>
                <a:gd name="T4" fmla="*/ 0 w 11"/>
                <a:gd name="T5" fmla="*/ 26 h 26"/>
                <a:gd name="T6" fmla="*/ 0 w 11"/>
                <a:gd name="T7" fmla="*/ 23 h 26"/>
                <a:gd name="T8" fmla="*/ 0 w 11"/>
                <a:gd name="T9" fmla="*/ 21 h 26"/>
                <a:gd name="T10" fmla="*/ 7 w 11"/>
                <a:gd name="T11" fmla="*/ 6 h 26"/>
                <a:gd name="T12" fmla="*/ 3 w 11"/>
                <a:gd name="T13" fmla="*/ 4 h 26"/>
                <a:gd name="T14" fmla="*/ 4 w 11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6">
                  <a:moveTo>
                    <a:pt x="11" y="19"/>
                  </a:moveTo>
                  <a:lnTo>
                    <a:pt x="10" y="21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7" y="6"/>
                  </a:lnTo>
                  <a:lnTo>
                    <a:pt x="3" y="4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2" name="Freeform 583"/>
            <p:cNvSpPr>
              <a:spLocks/>
            </p:cNvSpPr>
            <p:nvPr/>
          </p:nvSpPr>
          <p:spPr bwMode="auto">
            <a:xfrm>
              <a:off x="3524" y="206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2 w 16"/>
                <a:gd name="T3" fmla="*/ 10 h 12"/>
                <a:gd name="T4" fmla="*/ 8 w 16"/>
                <a:gd name="T5" fmla="*/ 9 h 12"/>
                <a:gd name="T6" fmla="*/ 11 w 16"/>
                <a:gd name="T7" fmla="*/ 6 h 12"/>
                <a:gd name="T8" fmla="*/ 8 w 16"/>
                <a:gd name="T9" fmla="*/ 2 h 12"/>
                <a:gd name="T10" fmla="*/ 0 w 16"/>
                <a:gd name="T11" fmla="*/ 5 h 12"/>
                <a:gd name="T12" fmla="*/ 7 w 16"/>
                <a:gd name="T13" fmla="*/ 0 h 12"/>
                <a:gd name="T14" fmla="*/ 12 w 16"/>
                <a:gd name="T15" fmla="*/ 1 h 12"/>
                <a:gd name="T16" fmla="*/ 15 w 16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2" y="10"/>
                  </a:lnTo>
                  <a:lnTo>
                    <a:pt x="8" y="9"/>
                  </a:lnTo>
                  <a:lnTo>
                    <a:pt x="11" y="6"/>
                  </a:lnTo>
                  <a:lnTo>
                    <a:pt x="8" y="2"/>
                  </a:lnTo>
                  <a:lnTo>
                    <a:pt x="0" y="5"/>
                  </a:lnTo>
                  <a:lnTo>
                    <a:pt x="7" y="0"/>
                  </a:lnTo>
                  <a:lnTo>
                    <a:pt x="12" y="1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3" name="Freeform 584"/>
            <p:cNvSpPr>
              <a:spLocks/>
            </p:cNvSpPr>
            <p:nvPr/>
          </p:nvSpPr>
          <p:spPr bwMode="auto">
            <a:xfrm>
              <a:off x="3561" y="2055"/>
              <a:ext cx="15" cy="21"/>
            </a:xfrm>
            <a:custGeom>
              <a:avLst/>
              <a:gdLst>
                <a:gd name="T0" fmla="*/ 15 w 15"/>
                <a:gd name="T1" fmla="*/ 0 h 21"/>
                <a:gd name="T2" fmla="*/ 11 w 15"/>
                <a:gd name="T3" fmla="*/ 7 h 21"/>
                <a:gd name="T4" fmla="*/ 2 w 15"/>
                <a:gd name="T5" fmla="*/ 15 h 21"/>
                <a:gd name="T6" fmla="*/ 1 w 15"/>
                <a:gd name="T7" fmla="*/ 19 h 21"/>
                <a:gd name="T8" fmla="*/ 0 w 1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1">
                  <a:moveTo>
                    <a:pt x="15" y="0"/>
                  </a:moveTo>
                  <a:lnTo>
                    <a:pt x="11" y="7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4" name="Freeform 585"/>
            <p:cNvSpPr>
              <a:spLocks/>
            </p:cNvSpPr>
            <p:nvPr/>
          </p:nvSpPr>
          <p:spPr bwMode="auto">
            <a:xfrm>
              <a:off x="3566" y="2062"/>
              <a:ext cx="12" cy="14"/>
            </a:xfrm>
            <a:custGeom>
              <a:avLst/>
              <a:gdLst>
                <a:gd name="T0" fmla="*/ 0 w 12"/>
                <a:gd name="T1" fmla="*/ 14 h 14"/>
                <a:gd name="T2" fmla="*/ 4 w 12"/>
                <a:gd name="T3" fmla="*/ 9 h 14"/>
                <a:gd name="T4" fmla="*/ 7 w 12"/>
                <a:gd name="T5" fmla="*/ 7 h 14"/>
                <a:gd name="T6" fmla="*/ 8 w 12"/>
                <a:gd name="T7" fmla="*/ 4 h 14"/>
                <a:gd name="T8" fmla="*/ 12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14"/>
                  </a:moveTo>
                  <a:lnTo>
                    <a:pt x="4" y="9"/>
                  </a:lnTo>
                  <a:lnTo>
                    <a:pt x="7" y="7"/>
                  </a:lnTo>
                  <a:lnTo>
                    <a:pt x="8" y="4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5" name="Freeform 586"/>
            <p:cNvSpPr>
              <a:spLocks/>
            </p:cNvSpPr>
            <p:nvPr/>
          </p:nvSpPr>
          <p:spPr bwMode="auto">
            <a:xfrm>
              <a:off x="3563" y="2076"/>
              <a:ext cx="3" cy="4"/>
            </a:xfrm>
            <a:custGeom>
              <a:avLst/>
              <a:gdLst>
                <a:gd name="T0" fmla="*/ 0 w 3"/>
                <a:gd name="T1" fmla="*/ 4 h 4"/>
                <a:gd name="T2" fmla="*/ 2 w 3"/>
                <a:gd name="T3" fmla="*/ 2 h 4"/>
                <a:gd name="T4" fmla="*/ 3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2" y="2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6" name="Freeform 587"/>
            <p:cNvSpPr>
              <a:spLocks/>
            </p:cNvSpPr>
            <p:nvPr/>
          </p:nvSpPr>
          <p:spPr bwMode="auto">
            <a:xfrm>
              <a:off x="3475" y="2078"/>
              <a:ext cx="11" cy="6"/>
            </a:xfrm>
            <a:custGeom>
              <a:avLst/>
              <a:gdLst>
                <a:gd name="T0" fmla="*/ 0 w 11"/>
                <a:gd name="T1" fmla="*/ 6 h 6"/>
                <a:gd name="T2" fmla="*/ 1 w 11"/>
                <a:gd name="T3" fmla="*/ 4 h 6"/>
                <a:gd name="T4" fmla="*/ 8 w 11"/>
                <a:gd name="T5" fmla="*/ 0 h 6"/>
                <a:gd name="T6" fmla="*/ 11 w 1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0" y="6"/>
                  </a:moveTo>
                  <a:lnTo>
                    <a:pt x="1" y="4"/>
                  </a:lnTo>
                  <a:lnTo>
                    <a:pt x="8" y="0"/>
                  </a:lnTo>
                  <a:lnTo>
                    <a:pt x="11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7" name="Line 588"/>
            <p:cNvSpPr>
              <a:spLocks noChangeShapeType="1"/>
            </p:cNvSpPr>
            <p:nvPr/>
          </p:nvSpPr>
          <p:spPr bwMode="auto">
            <a:xfrm flipV="1">
              <a:off x="3472" y="2084"/>
              <a:ext cx="3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8" name="Freeform 589"/>
            <p:cNvSpPr>
              <a:spLocks/>
            </p:cNvSpPr>
            <p:nvPr/>
          </p:nvSpPr>
          <p:spPr bwMode="auto">
            <a:xfrm>
              <a:off x="3527" y="2073"/>
              <a:ext cx="34" cy="15"/>
            </a:xfrm>
            <a:custGeom>
              <a:avLst/>
              <a:gdLst>
                <a:gd name="T0" fmla="*/ 34 w 34"/>
                <a:gd name="T1" fmla="*/ 3 h 15"/>
                <a:gd name="T2" fmla="*/ 28 w 34"/>
                <a:gd name="T3" fmla="*/ 5 h 15"/>
                <a:gd name="T4" fmla="*/ 15 w 34"/>
                <a:gd name="T5" fmla="*/ 13 h 15"/>
                <a:gd name="T6" fmla="*/ 10 w 34"/>
                <a:gd name="T7" fmla="*/ 15 h 15"/>
                <a:gd name="T8" fmla="*/ 4 w 34"/>
                <a:gd name="T9" fmla="*/ 11 h 15"/>
                <a:gd name="T10" fmla="*/ 0 w 34"/>
                <a:gd name="T11" fmla="*/ 9 h 15"/>
                <a:gd name="T12" fmla="*/ 2 w 34"/>
                <a:gd name="T13" fmla="*/ 5 h 15"/>
                <a:gd name="T14" fmla="*/ 5 w 34"/>
                <a:gd name="T15" fmla="*/ 3 h 15"/>
                <a:gd name="T16" fmla="*/ 10 w 34"/>
                <a:gd name="T17" fmla="*/ 5 h 15"/>
                <a:gd name="T18" fmla="*/ 16 w 34"/>
                <a:gd name="T19" fmla="*/ 1 h 15"/>
                <a:gd name="T20" fmla="*/ 13 w 34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15">
                  <a:moveTo>
                    <a:pt x="34" y="3"/>
                  </a:moveTo>
                  <a:lnTo>
                    <a:pt x="28" y="5"/>
                  </a:lnTo>
                  <a:lnTo>
                    <a:pt x="15" y="13"/>
                  </a:lnTo>
                  <a:lnTo>
                    <a:pt x="10" y="15"/>
                  </a:lnTo>
                  <a:lnTo>
                    <a:pt x="4" y="11"/>
                  </a:lnTo>
                  <a:lnTo>
                    <a:pt x="0" y="9"/>
                  </a:lnTo>
                  <a:lnTo>
                    <a:pt x="2" y="5"/>
                  </a:lnTo>
                  <a:lnTo>
                    <a:pt x="5" y="3"/>
                  </a:lnTo>
                  <a:lnTo>
                    <a:pt x="10" y="5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19" name="Freeform 590"/>
            <p:cNvSpPr>
              <a:spLocks/>
            </p:cNvSpPr>
            <p:nvPr/>
          </p:nvSpPr>
          <p:spPr bwMode="auto">
            <a:xfrm>
              <a:off x="3484" y="2084"/>
              <a:ext cx="3" cy="8"/>
            </a:xfrm>
            <a:custGeom>
              <a:avLst/>
              <a:gdLst>
                <a:gd name="T0" fmla="*/ 2 w 3"/>
                <a:gd name="T1" fmla="*/ 0 h 8"/>
                <a:gd name="T2" fmla="*/ 3 w 3"/>
                <a:gd name="T3" fmla="*/ 2 h 8"/>
                <a:gd name="T4" fmla="*/ 0 w 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2" y="0"/>
                  </a:moveTo>
                  <a:lnTo>
                    <a:pt x="3" y="2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0" name="Freeform 591"/>
            <p:cNvSpPr>
              <a:spLocks/>
            </p:cNvSpPr>
            <p:nvPr/>
          </p:nvSpPr>
          <p:spPr bwMode="auto">
            <a:xfrm>
              <a:off x="3498" y="2069"/>
              <a:ext cx="22" cy="31"/>
            </a:xfrm>
            <a:custGeom>
              <a:avLst/>
              <a:gdLst>
                <a:gd name="T0" fmla="*/ 0 w 22"/>
                <a:gd name="T1" fmla="*/ 19 h 31"/>
                <a:gd name="T2" fmla="*/ 0 w 22"/>
                <a:gd name="T3" fmla="*/ 7 h 31"/>
                <a:gd name="T4" fmla="*/ 12 w 22"/>
                <a:gd name="T5" fmla="*/ 0 h 31"/>
                <a:gd name="T6" fmla="*/ 18 w 22"/>
                <a:gd name="T7" fmla="*/ 9 h 31"/>
                <a:gd name="T8" fmla="*/ 19 w 22"/>
                <a:gd name="T9" fmla="*/ 13 h 31"/>
                <a:gd name="T10" fmla="*/ 15 w 22"/>
                <a:gd name="T11" fmla="*/ 23 h 31"/>
                <a:gd name="T12" fmla="*/ 15 w 22"/>
                <a:gd name="T13" fmla="*/ 26 h 31"/>
                <a:gd name="T14" fmla="*/ 20 w 22"/>
                <a:gd name="T15" fmla="*/ 24 h 31"/>
                <a:gd name="T16" fmla="*/ 22 w 22"/>
                <a:gd name="T17" fmla="*/ 30 h 31"/>
                <a:gd name="T18" fmla="*/ 20 w 22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1">
                  <a:moveTo>
                    <a:pt x="0" y="19"/>
                  </a:moveTo>
                  <a:lnTo>
                    <a:pt x="0" y="7"/>
                  </a:lnTo>
                  <a:lnTo>
                    <a:pt x="12" y="0"/>
                  </a:lnTo>
                  <a:lnTo>
                    <a:pt x="18" y="9"/>
                  </a:lnTo>
                  <a:lnTo>
                    <a:pt x="19" y="1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2" y="30"/>
                  </a:lnTo>
                  <a:lnTo>
                    <a:pt x="20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1" name="Freeform 592"/>
            <p:cNvSpPr>
              <a:spLocks/>
            </p:cNvSpPr>
            <p:nvPr/>
          </p:nvSpPr>
          <p:spPr bwMode="auto">
            <a:xfrm>
              <a:off x="3491" y="2088"/>
              <a:ext cx="7" cy="12"/>
            </a:xfrm>
            <a:custGeom>
              <a:avLst/>
              <a:gdLst>
                <a:gd name="T0" fmla="*/ 0 w 7"/>
                <a:gd name="T1" fmla="*/ 12 h 12"/>
                <a:gd name="T2" fmla="*/ 2 w 7"/>
                <a:gd name="T3" fmla="*/ 12 h 12"/>
                <a:gd name="T4" fmla="*/ 2 w 7"/>
                <a:gd name="T5" fmla="*/ 5 h 12"/>
                <a:gd name="T6" fmla="*/ 3 w 7"/>
                <a:gd name="T7" fmla="*/ 1 h 12"/>
                <a:gd name="T8" fmla="*/ 7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0" y="12"/>
                  </a:moveTo>
                  <a:lnTo>
                    <a:pt x="2" y="12"/>
                  </a:lnTo>
                  <a:lnTo>
                    <a:pt x="2" y="5"/>
                  </a:lnTo>
                  <a:lnTo>
                    <a:pt x="3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2" name="Freeform 593"/>
            <p:cNvSpPr>
              <a:spLocks/>
            </p:cNvSpPr>
            <p:nvPr/>
          </p:nvSpPr>
          <p:spPr bwMode="auto">
            <a:xfrm>
              <a:off x="3479" y="2092"/>
              <a:ext cx="9" cy="11"/>
            </a:xfrm>
            <a:custGeom>
              <a:avLst/>
              <a:gdLst>
                <a:gd name="T0" fmla="*/ 5 w 9"/>
                <a:gd name="T1" fmla="*/ 0 h 11"/>
                <a:gd name="T2" fmla="*/ 4 w 9"/>
                <a:gd name="T3" fmla="*/ 1 h 11"/>
                <a:gd name="T4" fmla="*/ 3 w 9"/>
                <a:gd name="T5" fmla="*/ 7 h 11"/>
                <a:gd name="T6" fmla="*/ 0 w 9"/>
                <a:gd name="T7" fmla="*/ 9 h 11"/>
                <a:gd name="T8" fmla="*/ 1 w 9"/>
                <a:gd name="T9" fmla="*/ 11 h 11"/>
                <a:gd name="T10" fmla="*/ 8 w 9"/>
                <a:gd name="T11" fmla="*/ 8 h 11"/>
                <a:gd name="T12" fmla="*/ 9 w 9"/>
                <a:gd name="T1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5" y="0"/>
                  </a:moveTo>
                  <a:lnTo>
                    <a:pt x="4" y="1"/>
                  </a:lnTo>
                  <a:lnTo>
                    <a:pt x="3" y="7"/>
                  </a:lnTo>
                  <a:lnTo>
                    <a:pt x="0" y="9"/>
                  </a:lnTo>
                  <a:lnTo>
                    <a:pt x="1" y="11"/>
                  </a:lnTo>
                  <a:lnTo>
                    <a:pt x="8" y="8"/>
                  </a:lnTo>
                  <a:lnTo>
                    <a:pt x="9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3" name="Freeform 594"/>
            <p:cNvSpPr>
              <a:spLocks/>
            </p:cNvSpPr>
            <p:nvPr/>
          </p:nvSpPr>
          <p:spPr bwMode="auto">
            <a:xfrm>
              <a:off x="3488" y="2100"/>
              <a:ext cx="3" cy="3"/>
            </a:xfrm>
            <a:custGeom>
              <a:avLst/>
              <a:gdLst>
                <a:gd name="T0" fmla="*/ 0 w 3"/>
                <a:gd name="T1" fmla="*/ 1 h 3"/>
                <a:gd name="T2" fmla="*/ 2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2" y="3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4" name="Freeform 595"/>
            <p:cNvSpPr>
              <a:spLocks/>
            </p:cNvSpPr>
            <p:nvPr/>
          </p:nvSpPr>
          <p:spPr bwMode="auto">
            <a:xfrm>
              <a:off x="3498" y="2100"/>
              <a:ext cx="20" cy="7"/>
            </a:xfrm>
            <a:custGeom>
              <a:avLst/>
              <a:gdLst>
                <a:gd name="T0" fmla="*/ 20 w 20"/>
                <a:gd name="T1" fmla="*/ 0 h 7"/>
                <a:gd name="T2" fmla="*/ 18 w 20"/>
                <a:gd name="T3" fmla="*/ 3 h 7"/>
                <a:gd name="T4" fmla="*/ 7 w 20"/>
                <a:gd name="T5" fmla="*/ 7 h 7"/>
                <a:gd name="T6" fmla="*/ 0 w 20"/>
                <a:gd name="T7" fmla="*/ 7 h 7"/>
                <a:gd name="T8" fmla="*/ 0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lnTo>
                    <a:pt x="18" y="3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5" name="Freeform 596"/>
            <p:cNvSpPr>
              <a:spLocks/>
            </p:cNvSpPr>
            <p:nvPr/>
          </p:nvSpPr>
          <p:spPr bwMode="auto">
            <a:xfrm>
              <a:off x="3531" y="2080"/>
              <a:ext cx="32" cy="30"/>
            </a:xfrm>
            <a:custGeom>
              <a:avLst/>
              <a:gdLst>
                <a:gd name="T0" fmla="*/ 2 w 32"/>
                <a:gd name="T1" fmla="*/ 30 h 30"/>
                <a:gd name="T2" fmla="*/ 6 w 32"/>
                <a:gd name="T3" fmla="*/ 28 h 30"/>
                <a:gd name="T4" fmla="*/ 8 w 32"/>
                <a:gd name="T5" fmla="*/ 28 h 30"/>
                <a:gd name="T6" fmla="*/ 8 w 32"/>
                <a:gd name="T7" fmla="*/ 24 h 30"/>
                <a:gd name="T8" fmla="*/ 5 w 32"/>
                <a:gd name="T9" fmla="*/ 23 h 30"/>
                <a:gd name="T10" fmla="*/ 4 w 32"/>
                <a:gd name="T11" fmla="*/ 21 h 30"/>
                <a:gd name="T12" fmla="*/ 0 w 32"/>
                <a:gd name="T13" fmla="*/ 19 h 30"/>
                <a:gd name="T14" fmla="*/ 5 w 32"/>
                <a:gd name="T15" fmla="*/ 16 h 30"/>
                <a:gd name="T16" fmla="*/ 8 w 32"/>
                <a:gd name="T17" fmla="*/ 15 h 30"/>
                <a:gd name="T18" fmla="*/ 15 w 32"/>
                <a:gd name="T19" fmla="*/ 11 h 30"/>
                <a:gd name="T20" fmla="*/ 21 w 32"/>
                <a:gd name="T21" fmla="*/ 11 h 30"/>
                <a:gd name="T22" fmla="*/ 32 w 32"/>
                <a:gd name="T2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0">
                  <a:moveTo>
                    <a:pt x="2" y="30"/>
                  </a:moveTo>
                  <a:lnTo>
                    <a:pt x="6" y="28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4" y="21"/>
                  </a:lnTo>
                  <a:lnTo>
                    <a:pt x="0" y="19"/>
                  </a:lnTo>
                  <a:lnTo>
                    <a:pt x="5" y="16"/>
                  </a:lnTo>
                  <a:lnTo>
                    <a:pt x="8" y="15"/>
                  </a:lnTo>
                  <a:lnTo>
                    <a:pt x="15" y="11"/>
                  </a:lnTo>
                  <a:lnTo>
                    <a:pt x="21" y="11"/>
                  </a:lnTo>
                  <a:lnTo>
                    <a:pt x="3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6" name="Freeform 597"/>
            <p:cNvSpPr>
              <a:spLocks/>
            </p:cNvSpPr>
            <p:nvPr/>
          </p:nvSpPr>
          <p:spPr bwMode="auto">
            <a:xfrm>
              <a:off x="3426" y="2089"/>
              <a:ext cx="31" cy="22"/>
            </a:xfrm>
            <a:custGeom>
              <a:avLst/>
              <a:gdLst>
                <a:gd name="T0" fmla="*/ 5 w 31"/>
                <a:gd name="T1" fmla="*/ 22 h 22"/>
                <a:gd name="T2" fmla="*/ 31 w 31"/>
                <a:gd name="T3" fmla="*/ 6 h 22"/>
                <a:gd name="T4" fmla="*/ 16 w 31"/>
                <a:gd name="T5" fmla="*/ 0 h 22"/>
                <a:gd name="T6" fmla="*/ 5 w 31"/>
                <a:gd name="T7" fmla="*/ 6 h 22"/>
                <a:gd name="T8" fmla="*/ 0 w 31"/>
                <a:gd name="T9" fmla="*/ 17 h 22"/>
                <a:gd name="T10" fmla="*/ 5 w 31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2">
                  <a:moveTo>
                    <a:pt x="5" y="22"/>
                  </a:moveTo>
                  <a:lnTo>
                    <a:pt x="31" y="6"/>
                  </a:lnTo>
                  <a:lnTo>
                    <a:pt x="16" y="0"/>
                  </a:lnTo>
                  <a:lnTo>
                    <a:pt x="5" y="6"/>
                  </a:lnTo>
                  <a:lnTo>
                    <a:pt x="0" y="17"/>
                  </a:lnTo>
                  <a:lnTo>
                    <a:pt x="5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7" name="Freeform 598"/>
            <p:cNvSpPr>
              <a:spLocks/>
            </p:cNvSpPr>
            <p:nvPr/>
          </p:nvSpPr>
          <p:spPr bwMode="auto">
            <a:xfrm>
              <a:off x="3454" y="2086"/>
              <a:ext cx="18" cy="25"/>
            </a:xfrm>
            <a:custGeom>
              <a:avLst/>
              <a:gdLst>
                <a:gd name="T0" fmla="*/ 0 w 18"/>
                <a:gd name="T1" fmla="*/ 25 h 25"/>
                <a:gd name="T2" fmla="*/ 2 w 18"/>
                <a:gd name="T3" fmla="*/ 25 h 25"/>
                <a:gd name="T4" fmla="*/ 3 w 18"/>
                <a:gd name="T5" fmla="*/ 22 h 25"/>
                <a:gd name="T6" fmla="*/ 9 w 18"/>
                <a:gd name="T7" fmla="*/ 13 h 25"/>
                <a:gd name="T8" fmla="*/ 18 w 18"/>
                <a:gd name="T9" fmla="*/ 0 h 25"/>
                <a:gd name="T10" fmla="*/ 18 w 18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5">
                  <a:moveTo>
                    <a:pt x="0" y="25"/>
                  </a:moveTo>
                  <a:lnTo>
                    <a:pt x="2" y="25"/>
                  </a:lnTo>
                  <a:lnTo>
                    <a:pt x="3" y="22"/>
                  </a:lnTo>
                  <a:lnTo>
                    <a:pt x="9" y="13"/>
                  </a:lnTo>
                  <a:lnTo>
                    <a:pt x="18" y="0"/>
                  </a:lnTo>
                  <a:lnTo>
                    <a:pt x="1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8" name="Freeform 599"/>
            <p:cNvSpPr>
              <a:spLocks/>
            </p:cNvSpPr>
            <p:nvPr/>
          </p:nvSpPr>
          <p:spPr bwMode="auto">
            <a:xfrm>
              <a:off x="3454" y="2111"/>
              <a:ext cx="13" cy="5"/>
            </a:xfrm>
            <a:custGeom>
              <a:avLst/>
              <a:gdLst>
                <a:gd name="T0" fmla="*/ 13 w 13"/>
                <a:gd name="T1" fmla="*/ 0 h 5"/>
                <a:gd name="T2" fmla="*/ 9 w 13"/>
                <a:gd name="T3" fmla="*/ 1 h 5"/>
                <a:gd name="T4" fmla="*/ 3 w 13"/>
                <a:gd name="T5" fmla="*/ 5 h 5"/>
                <a:gd name="T6" fmla="*/ 0 w 13"/>
                <a:gd name="T7" fmla="*/ 3 h 5"/>
                <a:gd name="T8" fmla="*/ 0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3" y="0"/>
                  </a:moveTo>
                  <a:lnTo>
                    <a:pt x="9" y="1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29" name="Freeform 600"/>
            <p:cNvSpPr>
              <a:spLocks/>
            </p:cNvSpPr>
            <p:nvPr/>
          </p:nvSpPr>
          <p:spPr bwMode="auto">
            <a:xfrm>
              <a:off x="3463" y="2111"/>
              <a:ext cx="6" cy="8"/>
            </a:xfrm>
            <a:custGeom>
              <a:avLst/>
              <a:gdLst>
                <a:gd name="T0" fmla="*/ 0 w 6"/>
                <a:gd name="T1" fmla="*/ 8 h 8"/>
                <a:gd name="T2" fmla="*/ 2 w 6"/>
                <a:gd name="T3" fmla="*/ 5 h 8"/>
                <a:gd name="T4" fmla="*/ 6 w 6"/>
                <a:gd name="T5" fmla="*/ 1 h 8"/>
                <a:gd name="T6" fmla="*/ 5 w 6"/>
                <a:gd name="T7" fmla="*/ 0 h 8"/>
                <a:gd name="T8" fmla="*/ 4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lnTo>
                    <a:pt x="2" y="5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0" name="Freeform 601"/>
            <p:cNvSpPr>
              <a:spLocks/>
            </p:cNvSpPr>
            <p:nvPr/>
          </p:nvSpPr>
          <p:spPr bwMode="auto">
            <a:xfrm>
              <a:off x="3505" y="2100"/>
              <a:ext cx="28" cy="21"/>
            </a:xfrm>
            <a:custGeom>
              <a:avLst/>
              <a:gdLst>
                <a:gd name="T0" fmla="*/ 2 w 28"/>
                <a:gd name="T1" fmla="*/ 21 h 21"/>
                <a:gd name="T2" fmla="*/ 2 w 28"/>
                <a:gd name="T3" fmla="*/ 15 h 21"/>
                <a:gd name="T4" fmla="*/ 0 w 28"/>
                <a:gd name="T5" fmla="*/ 11 h 21"/>
                <a:gd name="T6" fmla="*/ 5 w 28"/>
                <a:gd name="T7" fmla="*/ 11 h 21"/>
                <a:gd name="T8" fmla="*/ 13 w 28"/>
                <a:gd name="T9" fmla="*/ 8 h 21"/>
                <a:gd name="T10" fmla="*/ 22 w 28"/>
                <a:gd name="T11" fmla="*/ 0 h 21"/>
                <a:gd name="T12" fmla="*/ 26 w 28"/>
                <a:gd name="T13" fmla="*/ 6 h 21"/>
                <a:gd name="T14" fmla="*/ 28 w 28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" y="21"/>
                  </a:moveTo>
                  <a:lnTo>
                    <a:pt x="2" y="15"/>
                  </a:lnTo>
                  <a:lnTo>
                    <a:pt x="0" y="11"/>
                  </a:lnTo>
                  <a:lnTo>
                    <a:pt x="5" y="11"/>
                  </a:lnTo>
                  <a:lnTo>
                    <a:pt x="13" y="8"/>
                  </a:lnTo>
                  <a:lnTo>
                    <a:pt x="22" y="0"/>
                  </a:lnTo>
                  <a:lnTo>
                    <a:pt x="26" y="6"/>
                  </a:lnTo>
                  <a:lnTo>
                    <a:pt x="28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1" name="Freeform 602"/>
            <p:cNvSpPr>
              <a:spLocks/>
            </p:cNvSpPr>
            <p:nvPr/>
          </p:nvSpPr>
          <p:spPr bwMode="auto">
            <a:xfrm>
              <a:off x="3449" y="2118"/>
              <a:ext cx="14" cy="4"/>
            </a:xfrm>
            <a:custGeom>
              <a:avLst/>
              <a:gdLst>
                <a:gd name="T0" fmla="*/ 0 w 14"/>
                <a:gd name="T1" fmla="*/ 0 h 4"/>
                <a:gd name="T2" fmla="*/ 9 w 14"/>
                <a:gd name="T3" fmla="*/ 4 h 4"/>
                <a:gd name="T4" fmla="*/ 14 w 1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lnTo>
                    <a:pt x="9" y="4"/>
                  </a:lnTo>
                  <a:lnTo>
                    <a:pt x="14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2" name="Freeform 603"/>
            <p:cNvSpPr>
              <a:spLocks/>
            </p:cNvSpPr>
            <p:nvPr/>
          </p:nvSpPr>
          <p:spPr bwMode="auto">
            <a:xfrm>
              <a:off x="3491" y="2106"/>
              <a:ext cx="16" cy="20"/>
            </a:xfrm>
            <a:custGeom>
              <a:avLst/>
              <a:gdLst>
                <a:gd name="T0" fmla="*/ 7 w 16"/>
                <a:gd name="T1" fmla="*/ 1 h 20"/>
                <a:gd name="T2" fmla="*/ 2 w 16"/>
                <a:gd name="T3" fmla="*/ 0 h 20"/>
                <a:gd name="T4" fmla="*/ 0 w 16"/>
                <a:gd name="T5" fmla="*/ 2 h 20"/>
                <a:gd name="T6" fmla="*/ 4 w 16"/>
                <a:gd name="T7" fmla="*/ 5 h 20"/>
                <a:gd name="T8" fmla="*/ 11 w 16"/>
                <a:gd name="T9" fmla="*/ 8 h 20"/>
                <a:gd name="T10" fmla="*/ 12 w 16"/>
                <a:gd name="T11" fmla="*/ 15 h 20"/>
                <a:gd name="T12" fmla="*/ 11 w 16"/>
                <a:gd name="T13" fmla="*/ 16 h 20"/>
                <a:gd name="T14" fmla="*/ 11 w 16"/>
                <a:gd name="T15" fmla="*/ 19 h 20"/>
                <a:gd name="T16" fmla="*/ 12 w 16"/>
                <a:gd name="T17" fmla="*/ 20 h 20"/>
                <a:gd name="T18" fmla="*/ 14 w 16"/>
                <a:gd name="T19" fmla="*/ 20 h 20"/>
                <a:gd name="T20" fmla="*/ 16 w 16"/>
                <a:gd name="T21" fmla="*/ 15 h 20"/>
                <a:gd name="T22" fmla="*/ 16 w 16"/>
                <a:gd name="T2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7" y="1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4" y="5"/>
                  </a:lnTo>
                  <a:lnTo>
                    <a:pt x="11" y="8"/>
                  </a:lnTo>
                  <a:lnTo>
                    <a:pt x="12" y="15"/>
                  </a:lnTo>
                  <a:lnTo>
                    <a:pt x="11" y="16"/>
                  </a:lnTo>
                  <a:lnTo>
                    <a:pt x="11" y="19"/>
                  </a:lnTo>
                  <a:lnTo>
                    <a:pt x="12" y="20"/>
                  </a:lnTo>
                  <a:lnTo>
                    <a:pt x="14" y="20"/>
                  </a:lnTo>
                  <a:lnTo>
                    <a:pt x="16" y="15"/>
                  </a:lnTo>
                  <a:lnTo>
                    <a:pt x="16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3" name="Freeform 604"/>
            <p:cNvSpPr>
              <a:spLocks/>
            </p:cNvSpPr>
            <p:nvPr/>
          </p:nvSpPr>
          <p:spPr bwMode="auto">
            <a:xfrm>
              <a:off x="3437" y="2116"/>
              <a:ext cx="12" cy="11"/>
            </a:xfrm>
            <a:custGeom>
              <a:avLst/>
              <a:gdLst>
                <a:gd name="T0" fmla="*/ 2 w 12"/>
                <a:gd name="T1" fmla="*/ 10 h 11"/>
                <a:gd name="T2" fmla="*/ 0 w 12"/>
                <a:gd name="T3" fmla="*/ 10 h 11"/>
                <a:gd name="T4" fmla="*/ 0 w 12"/>
                <a:gd name="T5" fmla="*/ 11 h 11"/>
                <a:gd name="T6" fmla="*/ 1 w 12"/>
                <a:gd name="T7" fmla="*/ 7 h 11"/>
                <a:gd name="T8" fmla="*/ 4 w 12"/>
                <a:gd name="T9" fmla="*/ 5 h 11"/>
                <a:gd name="T10" fmla="*/ 6 w 12"/>
                <a:gd name="T11" fmla="*/ 2 h 11"/>
                <a:gd name="T12" fmla="*/ 11 w 12"/>
                <a:gd name="T13" fmla="*/ 0 h 11"/>
                <a:gd name="T14" fmla="*/ 12 w 12"/>
                <a:gd name="T1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2" y="10"/>
                  </a:moveTo>
                  <a:lnTo>
                    <a:pt x="0" y="10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5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2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4" name="Freeform 605"/>
            <p:cNvSpPr>
              <a:spLocks/>
            </p:cNvSpPr>
            <p:nvPr/>
          </p:nvSpPr>
          <p:spPr bwMode="auto">
            <a:xfrm>
              <a:off x="3422" y="2126"/>
              <a:ext cx="34" cy="18"/>
            </a:xfrm>
            <a:custGeom>
              <a:avLst/>
              <a:gdLst>
                <a:gd name="T0" fmla="*/ 0 w 34"/>
                <a:gd name="T1" fmla="*/ 15 h 18"/>
                <a:gd name="T2" fmla="*/ 4 w 34"/>
                <a:gd name="T3" fmla="*/ 18 h 18"/>
                <a:gd name="T4" fmla="*/ 9 w 34"/>
                <a:gd name="T5" fmla="*/ 18 h 18"/>
                <a:gd name="T6" fmla="*/ 6 w 34"/>
                <a:gd name="T7" fmla="*/ 11 h 18"/>
                <a:gd name="T8" fmla="*/ 5 w 34"/>
                <a:gd name="T9" fmla="*/ 10 h 18"/>
                <a:gd name="T10" fmla="*/ 11 w 34"/>
                <a:gd name="T11" fmla="*/ 8 h 18"/>
                <a:gd name="T12" fmla="*/ 11 w 34"/>
                <a:gd name="T13" fmla="*/ 7 h 18"/>
                <a:gd name="T14" fmla="*/ 19 w 34"/>
                <a:gd name="T15" fmla="*/ 7 h 18"/>
                <a:gd name="T16" fmla="*/ 26 w 34"/>
                <a:gd name="T17" fmla="*/ 8 h 18"/>
                <a:gd name="T18" fmla="*/ 34 w 34"/>
                <a:gd name="T19" fmla="*/ 1 h 18"/>
                <a:gd name="T20" fmla="*/ 26 w 34"/>
                <a:gd name="T21" fmla="*/ 0 h 18"/>
                <a:gd name="T22" fmla="*/ 17 w 34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8">
                  <a:moveTo>
                    <a:pt x="0" y="15"/>
                  </a:moveTo>
                  <a:lnTo>
                    <a:pt x="4" y="18"/>
                  </a:lnTo>
                  <a:lnTo>
                    <a:pt x="9" y="18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9" y="7"/>
                  </a:lnTo>
                  <a:lnTo>
                    <a:pt x="26" y="8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935" name="Freeform 606"/>
            <p:cNvSpPr>
              <a:spLocks/>
            </p:cNvSpPr>
            <p:nvPr/>
          </p:nvSpPr>
          <p:spPr bwMode="auto">
            <a:xfrm>
              <a:off x="3472" y="2138"/>
              <a:ext cx="25" cy="7"/>
            </a:xfrm>
            <a:custGeom>
              <a:avLst/>
              <a:gdLst>
                <a:gd name="T0" fmla="*/ 0 w 25"/>
                <a:gd name="T1" fmla="*/ 7 h 7"/>
                <a:gd name="T2" fmla="*/ 6 w 25"/>
                <a:gd name="T3" fmla="*/ 6 h 7"/>
                <a:gd name="T4" fmla="*/ 14 w 25"/>
                <a:gd name="T5" fmla="*/ 4 h 7"/>
                <a:gd name="T6" fmla="*/ 18 w 25"/>
                <a:gd name="T7" fmla="*/ 0 h 7"/>
                <a:gd name="T8" fmla="*/ 23 w 25"/>
                <a:gd name="T9" fmla="*/ 0 h 7"/>
                <a:gd name="T10" fmla="*/ 25 w 2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7">
                  <a:moveTo>
                    <a:pt x="0" y="7"/>
                  </a:moveTo>
                  <a:lnTo>
                    <a:pt x="6" y="6"/>
                  </a:lnTo>
                  <a:lnTo>
                    <a:pt x="14" y="4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grpSp>
        <p:nvGrpSpPr>
          <p:cNvPr id="10" name="Group 808"/>
          <p:cNvGrpSpPr>
            <a:grpSpLocks/>
          </p:cNvGrpSpPr>
          <p:nvPr/>
        </p:nvGrpSpPr>
        <p:grpSpPr bwMode="auto">
          <a:xfrm>
            <a:off x="4324350" y="3367088"/>
            <a:ext cx="1274763" cy="979488"/>
            <a:chOff x="2724" y="2121"/>
            <a:chExt cx="803" cy="617"/>
          </a:xfrm>
        </p:grpSpPr>
        <p:sp>
          <p:nvSpPr>
            <p:cNvPr id="536" name="Freeform 608"/>
            <p:cNvSpPr>
              <a:spLocks/>
            </p:cNvSpPr>
            <p:nvPr/>
          </p:nvSpPr>
          <p:spPr bwMode="auto">
            <a:xfrm>
              <a:off x="3363" y="2146"/>
              <a:ext cx="8" cy="5"/>
            </a:xfrm>
            <a:custGeom>
              <a:avLst/>
              <a:gdLst>
                <a:gd name="T0" fmla="*/ 0 w 8"/>
                <a:gd name="T1" fmla="*/ 5 h 5"/>
                <a:gd name="T2" fmla="*/ 7 w 8"/>
                <a:gd name="T3" fmla="*/ 0 h 5"/>
                <a:gd name="T4" fmla="*/ 8 w 8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5"/>
                  </a:moveTo>
                  <a:lnTo>
                    <a:pt x="7" y="0"/>
                  </a:lnTo>
                  <a:lnTo>
                    <a:pt x="8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7" name="Freeform 609"/>
            <p:cNvSpPr>
              <a:spLocks/>
            </p:cNvSpPr>
            <p:nvPr/>
          </p:nvSpPr>
          <p:spPr bwMode="auto">
            <a:xfrm>
              <a:off x="3339" y="2121"/>
              <a:ext cx="61" cy="30"/>
            </a:xfrm>
            <a:custGeom>
              <a:avLst/>
              <a:gdLst>
                <a:gd name="T0" fmla="*/ 59 w 61"/>
                <a:gd name="T1" fmla="*/ 30 h 30"/>
                <a:gd name="T2" fmla="*/ 61 w 61"/>
                <a:gd name="T3" fmla="*/ 28 h 30"/>
                <a:gd name="T4" fmla="*/ 61 w 61"/>
                <a:gd name="T5" fmla="*/ 24 h 30"/>
                <a:gd name="T6" fmla="*/ 44 w 61"/>
                <a:gd name="T7" fmla="*/ 2 h 30"/>
                <a:gd name="T8" fmla="*/ 42 w 61"/>
                <a:gd name="T9" fmla="*/ 0 h 30"/>
                <a:gd name="T10" fmla="*/ 15 w 61"/>
                <a:gd name="T11" fmla="*/ 16 h 30"/>
                <a:gd name="T12" fmla="*/ 13 w 61"/>
                <a:gd name="T13" fmla="*/ 10 h 30"/>
                <a:gd name="T14" fmla="*/ 1 w 61"/>
                <a:gd name="T15" fmla="*/ 17 h 30"/>
                <a:gd name="T16" fmla="*/ 0 w 6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0">
                  <a:moveTo>
                    <a:pt x="59" y="30"/>
                  </a:moveTo>
                  <a:lnTo>
                    <a:pt x="61" y="28"/>
                  </a:lnTo>
                  <a:lnTo>
                    <a:pt x="61" y="24"/>
                  </a:lnTo>
                  <a:lnTo>
                    <a:pt x="44" y="2"/>
                  </a:lnTo>
                  <a:lnTo>
                    <a:pt x="42" y="0"/>
                  </a:lnTo>
                  <a:lnTo>
                    <a:pt x="15" y="16"/>
                  </a:lnTo>
                  <a:lnTo>
                    <a:pt x="13" y="10"/>
                  </a:lnTo>
                  <a:lnTo>
                    <a:pt x="1" y="17"/>
                  </a:lnTo>
                  <a:lnTo>
                    <a:pt x="0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8" name="Freeform 610"/>
            <p:cNvSpPr>
              <a:spLocks/>
            </p:cNvSpPr>
            <p:nvPr/>
          </p:nvSpPr>
          <p:spPr bwMode="auto">
            <a:xfrm>
              <a:off x="3403" y="2140"/>
              <a:ext cx="19" cy="11"/>
            </a:xfrm>
            <a:custGeom>
              <a:avLst/>
              <a:gdLst>
                <a:gd name="T0" fmla="*/ 0 w 19"/>
                <a:gd name="T1" fmla="*/ 11 h 11"/>
                <a:gd name="T2" fmla="*/ 1 w 19"/>
                <a:gd name="T3" fmla="*/ 11 h 11"/>
                <a:gd name="T4" fmla="*/ 10 w 19"/>
                <a:gd name="T5" fmla="*/ 2 h 11"/>
                <a:gd name="T6" fmla="*/ 17 w 19"/>
                <a:gd name="T7" fmla="*/ 0 h 11"/>
                <a:gd name="T8" fmla="*/ 19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0" y="11"/>
                  </a:moveTo>
                  <a:lnTo>
                    <a:pt x="1" y="11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19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9" name="Line 611"/>
            <p:cNvSpPr>
              <a:spLocks noChangeShapeType="1"/>
            </p:cNvSpPr>
            <p:nvPr/>
          </p:nvSpPr>
          <p:spPr bwMode="auto">
            <a:xfrm flipV="1">
              <a:off x="3461" y="2145"/>
              <a:ext cx="11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0" name="Freeform 612"/>
            <p:cNvSpPr>
              <a:spLocks/>
            </p:cNvSpPr>
            <p:nvPr/>
          </p:nvSpPr>
          <p:spPr bwMode="auto">
            <a:xfrm>
              <a:off x="3497" y="2138"/>
              <a:ext cx="28" cy="13"/>
            </a:xfrm>
            <a:custGeom>
              <a:avLst/>
              <a:gdLst>
                <a:gd name="T0" fmla="*/ 0 w 28"/>
                <a:gd name="T1" fmla="*/ 0 h 13"/>
                <a:gd name="T2" fmla="*/ 4 w 28"/>
                <a:gd name="T3" fmla="*/ 3 h 13"/>
                <a:gd name="T4" fmla="*/ 9 w 28"/>
                <a:gd name="T5" fmla="*/ 6 h 13"/>
                <a:gd name="T6" fmla="*/ 17 w 28"/>
                <a:gd name="T7" fmla="*/ 6 h 13"/>
                <a:gd name="T8" fmla="*/ 21 w 28"/>
                <a:gd name="T9" fmla="*/ 8 h 13"/>
                <a:gd name="T10" fmla="*/ 27 w 28"/>
                <a:gd name="T11" fmla="*/ 13 h 13"/>
                <a:gd name="T12" fmla="*/ 28 w 28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3">
                  <a:moveTo>
                    <a:pt x="0" y="0"/>
                  </a:moveTo>
                  <a:lnTo>
                    <a:pt x="4" y="3"/>
                  </a:lnTo>
                  <a:lnTo>
                    <a:pt x="9" y="6"/>
                  </a:lnTo>
                  <a:lnTo>
                    <a:pt x="17" y="6"/>
                  </a:lnTo>
                  <a:lnTo>
                    <a:pt x="21" y="8"/>
                  </a:lnTo>
                  <a:lnTo>
                    <a:pt x="27" y="13"/>
                  </a:lnTo>
                  <a:lnTo>
                    <a:pt x="28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1" name="Freeform 613"/>
            <p:cNvSpPr>
              <a:spLocks/>
            </p:cNvSpPr>
            <p:nvPr/>
          </p:nvSpPr>
          <p:spPr bwMode="auto">
            <a:xfrm>
              <a:off x="3446" y="2131"/>
              <a:ext cx="81" cy="20"/>
            </a:xfrm>
            <a:custGeom>
              <a:avLst/>
              <a:gdLst>
                <a:gd name="T0" fmla="*/ 79 w 81"/>
                <a:gd name="T1" fmla="*/ 20 h 20"/>
                <a:gd name="T2" fmla="*/ 81 w 81"/>
                <a:gd name="T3" fmla="*/ 17 h 20"/>
                <a:gd name="T4" fmla="*/ 81 w 81"/>
                <a:gd name="T5" fmla="*/ 15 h 20"/>
                <a:gd name="T6" fmla="*/ 74 w 81"/>
                <a:gd name="T7" fmla="*/ 11 h 20"/>
                <a:gd name="T8" fmla="*/ 67 w 81"/>
                <a:gd name="T9" fmla="*/ 6 h 20"/>
                <a:gd name="T10" fmla="*/ 60 w 81"/>
                <a:gd name="T11" fmla="*/ 7 h 20"/>
                <a:gd name="T12" fmla="*/ 57 w 81"/>
                <a:gd name="T13" fmla="*/ 6 h 20"/>
                <a:gd name="T14" fmla="*/ 51 w 81"/>
                <a:gd name="T15" fmla="*/ 0 h 20"/>
                <a:gd name="T16" fmla="*/ 44 w 81"/>
                <a:gd name="T17" fmla="*/ 2 h 20"/>
                <a:gd name="T18" fmla="*/ 36 w 81"/>
                <a:gd name="T19" fmla="*/ 6 h 20"/>
                <a:gd name="T20" fmla="*/ 30 w 81"/>
                <a:gd name="T21" fmla="*/ 7 h 20"/>
                <a:gd name="T22" fmla="*/ 21 w 81"/>
                <a:gd name="T23" fmla="*/ 11 h 20"/>
                <a:gd name="T24" fmla="*/ 15 w 81"/>
                <a:gd name="T25" fmla="*/ 13 h 20"/>
                <a:gd name="T26" fmla="*/ 8 w 81"/>
                <a:gd name="T27" fmla="*/ 15 h 20"/>
                <a:gd name="T28" fmla="*/ 2 w 81"/>
                <a:gd name="T29" fmla="*/ 20 h 20"/>
                <a:gd name="T30" fmla="*/ 0 w 81"/>
                <a:gd name="T3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20">
                  <a:moveTo>
                    <a:pt x="79" y="20"/>
                  </a:moveTo>
                  <a:lnTo>
                    <a:pt x="81" y="17"/>
                  </a:lnTo>
                  <a:lnTo>
                    <a:pt x="81" y="15"/>
                  </a:lnTo>
                  <a:lnTo>
                    <a:pt x="74" y="11"/>
                  </a:lnTo>
                  <a:lnTo>
                    <a:pt x="67" y="6"/>
                  </a:lnTo>
                  <a:lnTo>
                    <a:pt x="60" y="7"/>
                  </a:lnTo>
                  <a:lnTo>
                    <a:pt x="57" y="6"/>
                  </a:lnTo>
                  <a:lnTo>
                    <a:pt x="51" y="0"/>
                  </a:lnTo>
                  <a:lnTo>
                    <a:pt x="44" y="2"/>
                  </a:lnTo>
                  <a:lnTo>
                    <a:pt x="36" y="6"/>
                  </a:lnTo>
                  <a:lnTo>
                    <a:pt x="30" y="7"/>
                  </a:lnTo>
                  <a:lnTo>
                    <a:pt x="21" y="11"/>
                  </a:lnTo>
                  <a:lnTo>
                    <a:pt x="15" y="13"/>
                  </a:lnTo>
                  <a:lnTo>
                    <a:pt x="8" y="15"/>
                  </a:lnTo>
                  <a:lnTo>
                    <a:pt x="2" y="20"/>
                  </a:lnTo>
                  <a:lnTo>
                    <a:pt x="0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2" name="Freeform 614"/>
            <p:cNvSpPr>
              <a:spLocks/>
            </p:cNvSpPr>
            <p:nvPr/>
          </p:nvSpPr>
          <p:spPr bwMode="auto">
            <a:xfrm>
              <a:off x="3525" y="2151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3" name="Freeform 615"/>
            <p:cNvSpPr>
              <a:spLocks/>
            </p:cNvSpPr>
            <p:nvPr/>
          </p:nvSpPr>
          <p:spPr bwMode="auto">
            <a:xfrm>
              <a:off x="3400" y="2151"/>
              <a:ext cx="3" cy="5"/>
            </a:xfrm>
            <a:custGeom>
              <a:avLst/>
              <a:gdLst>
                <a:gd name="T0" fmla="*/ 3 w 3"/>
                <a:gd name="T1" fmla="*/ 5 h 5"/>
                <a:gd name="T2" fmla="*/ 0 w 3"/>
                <a:gd name="T3" fmla="*/ 5 h 5"/>
                <a:gd name="T4" fmla="*/ 3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lnTo>
                    <a:pt x="0" y="5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4" name="Freeform 616"/>
            <p:cNvSpPr>
              <a:spLocks/>
            </p:cNvSpPr>
            <p:nvPr/>
          </p:nvSpPr>
          <p:spPr bwMode="auto">
            <a:xfrm>
              <a:off x="3337" y="2151"/>
              <a:ext cx="26" cy="6"/>
            </a:xfrm>
            <a:custGeom>
              <a:avLst/>
              <a:gdLst>
                <a:gd name="T0" fmla="*/ 2 w 26"/>
                <a:gd name="T1" fmla="*/ 0 h 6"/>
                <a:gd name="T2" fmla="*/ 2 w 26"/>
                <a:gd name="T3" fmla="*/ 4 h 6"/>
                <a:gd name="T4" fmla="*/ 0 w 26"/>
                <a:gd name="T5" fmla="*/ 5 h 6"/>
                <a:gd name="T6" fmla="*/ 17 w 26"/>
                <a:gd name="T7" fmla="*/ 6 h 6"/>
                <a:gd name="T8" fmla="*/ 26 w 2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2" y="0"/>
                  </a:moveTo>
                  <a:lnTo>
                    <a:pt x="2" y="4"/>
                  </a:lnTo>
                  <a:lnTo>
                    <a:pt x="0" y="5"/>
                  </a:lnTo>
                  <a:lnTo>
                    <a:pt x="17" y="6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5" name="Freeform 617"/>
            <p:cNvSpPr>
              <a:spLocks/>
            </p:cNvSpPr>
            <p:nvPr/>
          </p:nvSpPr>
          <p:spPr bwMode="auto">
            <a:xfrm>
              <a:off x="3371" y="2151"/>
              <a:ext cx="27" cy="10"/>
            </a:xfrm>
            <a:custGeom>
              <a:avLst/>
              <a:gdLst>
                <a:gd name="T0" fmla="*/ 0 w 27"/>
                <a:gd name="T1" fmla="*/ 0 h 10"/>
                <a:gd name="T2" fmla="*/ 2 w 27"/>
                <a:gd name="T3" fmla="*/ 4 h 10"/>
                <a:gd name="T4" fmla="*/ 14 w 27"/>
                <a:gd name="T5" fmla="*/ 10 h 10"/>
                <a:gd name="T6" fmla="*/ 25 w 27"/>
                <a:gd name="T7" fmla="*/ 4 h 10"/>
                <a:gd name="T8" fmla="*/ 27 w 2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">
                  <a:moveTo>
                    <a:pt x="0" y="0"/>
                  </a:moveTo>
                  <a:lnTo>
                    <a:pt x="2" y="4"/>
                  </a:lnTo>
                  <a:lnTo>
                    <a:pt x="14" y="10"/>
                  </a:lnTo>
                  <a:lnTo>
                    <a:pt x="25" y="4"/>
                  </a:lnTo>
                  <a:lnTo>
                    <a:pt x="2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6" name="Freeform 618"/>
            <p:cNvSpPr>
              <a:spLocks/>
            </p:cNvSpPr>
            <p:nvPr/>
          </p:nvSpPr>
          <p:spPr bwMode="auto">
            <a:xfrm>
              <a:off x="3403" y="2152"/>
              <a:ext cx="28" cy="9"/>
            </a:xfrm>
            <a:custGeom>
              <a:avLst/>
              <a:gdLst>
                <a:gd name="T0" fmla="*/ 0 w 28"/>
                <a:gd name="T1" fmla="*/ 9 h 9"/>
                <a:gd name="T2" fmla="*/ 19 w 28"/>
                <a:gd name="T3" fmla="*/ 4 h 9"/>
                <a:gd name="T4" fmla="*/ 28 w 28"/>
                <a:gd name="T5" fmla="*/ 0 h 9"/>
                <a:gd name="T6" fmla="*/ 20 w 28"/>
                <a:gd name="T7" fmla="*/ 0 h 9"/>
                <a:gd name="T8" fmla="*/ 10 w 28"/>
                <a:gd name="T9" fmla="*/ 1 h 9"/>
                <a:gd name="T10" fmla="*/ 0 w 28"/>
                <a:gd name="T1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9">
                  <a:moveTo>
                    <a:pt x="0" y="9"/>
                  </a:moveTo>
                  <a:lnTo>
                    <a:pt x="19" y="4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0" y="1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7" name="Freeform 619"/>
            <p:cNvSpPr>
              <a:spLocks/>
            </p:cNvSpPr>
            <p:nvPr/>
          </p:nvSpPr>
          <p:spPr bwMode="auto">
            <a:xfrm>
              <a:off x="3423" y="2151"/>
              <a:ext cx="23" cy="19"/>
            </a:xfrm>
            <a:custGeom>
              <a:avLst/>
              <a:gdLst>
                <a:gd name="T0" fmla="*/ 23 w 23"/>
                <a:gd name="T1" fmla="*/ 0 h 19"/>
                <a:gd name="T2" fmla="*/ 16 w 23"/>
                <a:gd name="T3" fmla="*/ 4 h 19"/>
                <a:gd name="T4" fmla="*/ 15 w 23"/>
                <a:gd name="T5" fmla="*/ 12 h 19"/>
                <a:gd name="T6" fmla="*/ 10 w 23"/>
                <a:gd name="T7" fmla="*/ 16 h 19"/>
                <a:gd name="T8" fmla="*/ 0 w 2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23" y="0"/>
                  </a:moveTo>
                  <a:lnTo>
                    <a:pt x="16" y="4"/>
                  </a:lnTo>
                  <a:lnTo>
                    <a:pt x="15" y="12"/>
                  </a:lnTo>
                  <a:lnTo>
                    <a:pt x="10" y="16"/>
                  </a:lnTo>
                  <a:lnTo>
                    <a:pt x="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8" name="Freeform 620"/>
            <p:cNvSpPr>
              <a:spLocks/>
            </p:cNvSpPr>
            <p:nvPr/>
          </p:nvSpPr>
          <p:spPr bwMode="auto">
            <a:xfrm>
              <a:off x="3420" y="2170"/>
              <a:ext cx="3" cy="2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49" name="Freeform 621"/>
            <p:cNvSpPr>
              <a:spLocks/>
            </p:cNvSpPr>
            <p:nvPr/>
          </p:nvSpPr>
          <p:spPr bwMode="auto">
            <a:xfrm>
              <a:off x="3398" y="2172"/>
              <a:ext cx="22" cy="15"/>
            </a:xfrm>
            <a:custGeom>
              <a:avLst/>
              <a:gdLst>
                <a:gd name="T0" fmla="*/ 22 w 22"/>
                <a:gd name="T1" fmla="*/ 0 h 15"/>
                <a:gd name="T2" fmla="*/ 20 w 22"/>
                <a:gd name="T3" fmla="*/ 4 h 15"/>
                <a:gd name="T4" fmla="*/ 13 w 22"/>
                <a:gd name="T5" fmla="*/ 11 h 15"/>
                <a:gd name="T6" fmla="*/ 0 w 22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22" y="0"/>
                  </a:moveTo>
                  <a:lnTo>
                    <a:pt x="20" y="4"/>
                  </a:lnTo>
                  <a:lnTo>
                    <a:pt x="13" y="11"/>
                  </a:lnTo>
                  <a:lnTo>
                    <a:pt x="0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0" name="Freeform 622"/>
            <p:cNvSpPr>
              <a:spLocks/>
            </p:cNvSpPr>
            <p:nvPr/>
          </p:nvSpPr>
          <p:spPr bwMode="auto">
            <a:xfrm>
              <a:off x="3389" y="2161"/>
              <a:ext cx="22" cy="28"/>
            </a:xfrm>
            <a:custGeom>
              <a:avLst/>
              <a:gdLst>
                <a:gd name="T0" fmla="*/ 9 w 22"/>
                <a:gd name="T1" fmla="*/ 26 h 28"/>
                <a:gd name="T2" fmla="*/ 8 w 22"/>
                <a:gd name="T3" fmla="*/ 28 h 28"/>
                <a:gd name="T4" fmla="*/ 0 w 22"/>
                <a:gd name="T5" fmla="*/ 26 h 28"/>
                <a:gd name="T6" fmla="*/ 7 w 22"/>
                <a:gd name="T7" fmla="*/ 22 h 28"/>
                <a:gd name="T8" fmla="*/ 22 w 22"/>
                <a:gd name="T9" fmla="*/ 15 h 28"/>
                <a:gd name="T10" fmla="*/ 22 w 22"/>
                <a:gd name="T11" fmla="*/ 10 h 28"/>
                <a:gd name="T12" fmla="*/ 8 w 22"/>
                <a:gd name="T13" fmla="*/ 9 h 28"/>
                <a:gd name="T14" fmla="*/ 11 w 22"/>
                <a:gd name="T15" fmla="*/ 2 h 28"/>
                <a:gd name="T16" fmla="*/ 14 w 22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8">
                  <a:moveTo>
                    <a:pt x="9" y="26"/>
                  </a:moveTo>
                  <a:lnTo>
                    <a:pt x="8" y="28"/>
                  </a:lnTo>
                  <a:lnTo>
                    <a:pt x="0" y="26"/>
                  </a:lnTo>
                  <a:lnTo>
                    <a:pt x="7" y="22"/>
                  </a:lnTo>
                  <a:lnTo>
                    <a:pt x="22" y="15"/>
                  </a:lnTo>
                  <a:lnTo>
                    <a:pt x="22" y="10"/>
                  </a:lnTo>
                  <a:lnTo>
                    <a:pt x="8" y="9"/>
                  </a:lnTo>
                  <a:lnTo>
                    <a:pt x="11" y="2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1" name="Freeform 623"/>
            <p:cNvSpPr>
              <a:spLocks/>
            </p:cNvSpPr>
            <p:nvPr/>
          </p:nvSpPr>
          <p:spPr bwMode="auto">
            <a:xfrm>
              <a:off x="3383" y="2204"/>
              <a:ext cx="17" cy="8"/>
            </a:xfrm>
            <a:custGeom>
              <a:avLst/>
              <a:gdLst>
                <a:gd name="T0" fmla="*/ 7 w 17"/>
                <a:gd name="T1" fmla="*/ 8 h 8"/>
                <a:gd name="T2" fmla="*/ 0 w 17"/>
                <a:gd name="T3" fmla="*/ 4 h 8"/>
                <a:gd name="T4" fmla="*/ 17 w 17"/>
                <a:gd name="T5" fmla="*/ 0 h 8"/>
                <a:gd name="T6" fmla="*/ 17 w 1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">
                  <a:moveTo>
                    <a:pt x="7" y="8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17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2" name="Freeform 624"/>
            <p:cNvSpPr>
              <a:spLocks/>
            </p:cNvSpPr>
            <p:nvPr/>
          </p:nvSpPr>
          <p:spPr bwMode="auto">
            <a:xfrm>
              <a:off x="3390" y="2206"/>
              <a:ext cx="10" cy="15"/>
            </a:xfrm>
            <a:custGeom>
              <a:avLst/>
              <a:gdLst>
                <a:gd name="T0" fmla="*/ 10 w 10"/>
                <a:gd name="T1" fmla="*/ 0 h 15"/>
                <a:gd name="T2" fmla="*/ 10 w 10"/>
                <a:gd name="T3" fmla="*/ 15 h 15"/>
                <a:gd name="T4" fmla="*/ 0 w 10"/>
                <a:gd name="T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lnTo>
                    <a:pt x="10" y="15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3" name="Freeform 625"/>
            <p:cNvSpPr>
              <a:spLocks/>
            </p:cNvSpPr>
            <p:nvPr/>
          </p:nvSpPr>
          <p:spPr bwMode="auto">
            <a:xfrm>
              <a:off x="3371" y="2209"/>
              <a:ext cx="11" cy="15"/>
            </a:xfrm>
            <a:custGeom>
              <a:avLst/>
              <a:gdLst>
                <a:gd name="T0" fmla="*/ 11 w 11"/>
                <a:gd name="T1" fmla="*/ 6 h 15"/>
                <a:gd name="T2" fmla="*/ 11 w 11"/>
                <a:gd name="T3" fmla="*/ 4 h 15"/>
                <a:gd name="T4" fmla="*/ 7 w 11"/>
                <a:gd name="T5" fmla="*/ 0 h 15"/>
                <a:gd name="T6" fmla="*/ 2 w 11"/>
                <a:gd name="T7" fmla="*/ 0 h 15"/>
                <a:gd name="T8" fmla="*/ 0 w 11"/>
                <a:gd name="T9" fmla="*/ 8 h 15"/>
                <a:gd name="T10" fmla="*/ 0 w 11"/>
                <a:gd name="T11" fmla="*/ 11 h 15"/>
                <a:gd name="T12" fmla="*/ 7 w 11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5">
                  <a:moveTo>
                    <a:pt x="11" y="6"/>
                  </a:moveTo>
                  <a:lnTo>
                    <a:pt x="11" y="4"/>
                  </a:lnTo>
                  <a:lnTo>
                    <a:pt x="7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1"/>
                  </a:lnTo>
                  <a:lnTo>
                    <a:pt x="7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4" name="Freeform 626"/>
            <p:cNvSpPr>
              <a:spLocks/>
            </p:cNvSpPr>
            <p:nvPr/>
          </p:nvSpPr>
          <p:spPr bwMode="auto">
            <a:xfrm>
              <a:off x="3441" y="2226"/>
              <a:ext cx="5" cy="2"/>
            </a:xfrm>
            <a:custGeom>
              <a:avLst/>
              <a:gdLst>
                <a:gd name="T0" fmla="*/ 5 w 5"/>
                <a:gd name="T1" fmla="*/ 2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lnTo>
                    <a:pt x="4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5" name="Freeform 627"/>
            <p:cNvSpPr>
              <a:spLocks/>
            </p:cNvSpPr>
            <p:nvPr/>
          </p:nvSpPr>
          <p:spPr bwMode="auto">
            <a:xfrm>
              <a:off x="3378" y="2224"/>
              <a:ext cx="5" cy="6"/>
            </a:xfrm>
            <a:custGeom>
              <a:avLst/>
              <a:gdLst>
                <a:gd name="T0" fmla="*/ 0 w 5"/>
                <a:gd name="T1" fmla="*/ 0 h 6"/>
                <a:gd name="T2" fmla="*/ 3 w 5"/>
                <a:gd name="T3" fmla="*/ 0 h 6"/>
                <a:gd name="T4" fmla="*/ 5 w 5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3" y="0"/>
                  </a:lnTo>
                  <a:lnTo>
                    <a:pt x="5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6" name="Freeform 628"/>
            <p:cNvSpPr>
              <a:spLocks/>
            </p:cNvSpPr>
            <p:nvPr/>
          </p:nvSpPr>
          <p:spPr bwMode="auto">
            <a:xfrm>
              <a:off x="3381" y="2230"/>
              <a:ext cx="2" cy="2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1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1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7" name="Freeform 629"/>
            <p:cNvSpPr>
              <a:spLocks/>
            </p:cNvSpPr>
            <p:nvPr/>
          </p:nvSpPr>
          <p:spPr bwMode="auto">
            <a:xfrm>
              <a:off x="3416" y="2224"/>
              <a:ext cx="25" cy="14"/>
            </a:xfrm>
            <a:custGeom>
              <a:avLst/>
              <a:gdLst>
                <a:gd name="T0" fmla="*/ 25 w 25"/>
                <a:gd name="T1" fmla="*/ 3 h 14"/>
                <a:gd name="T2" fmla="*/ 21 w 25"/>
                <a:gd name="T3" fmla="*/ 6 h 14"/>
                <a:gd name="T4" fmla="*/ 17 w 25"/>
                <a:gd name="T5" fmla="*/ 0 h 14"/>
                <a:gd name="T6" fmla="*/ 11 w 25"/>
                <a:gd name="T7" fmla="*/ 6 h 14"/>
                <a:gd name="T8" fmla="*/ 0 w 25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">
                  <a:moveTo>
                    <a:pt x="25" y="3"/>
                  </a:moveTo>
                  <a:lnTo>
                    <a:pt x="21" y="6"/>
                  </a:lnTo>
                  <a:lnTo>
                    <a:pt x="17" y="0"/>
                  </a:lnTo>
                  <a:lnTo>
                    <a:pt x="11" y="6"/>
                  </a:lnTo>
                  <a:lnTo>
                    <a:pt x="0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8" name="Line 630"/>
            <p:cNvSpPr>
              <a:spLocks noChangeShapeType="1"/>
            </p:cNvSpPr>
            <p:nvPr/>
          </p:nvSpPr>
          <p:spPr bwMode="auto">
            <a:xfrm flipH="1">
              <a:off x="3415" y="2238"/>
              <a:ext cx="1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59" name="Freeform 631"/>
            <p:cNvSpPr>
              <a:spLocks/>
            </p:cNvSpPr>
            <p:nvPr/>
          </p:nvSpPr>
          <p:spPr bwMode="auto">
            <a:xfrm>
              <a:off x="3403" y="2151"/>
              <a:ext cx="61" cy="90"/>
            </a:xfrm>
            <a:custGeom>
              <a:avLst/>
              <a:gdLst>
                <a:gd name="T0" fmla="*/ 12 w 61"/>
                <a:gd name="T1" fmla="*/ 87 h 90"/>
                <a:gd name="T2" fmla="*/ 8 w 61"/>
                <a:gd name="T3" fmla="*/ 90 h 90"/>
                <a:gd name="T4" fmla="*/ 0 w 61"/>
                <a:gd name="T5" fmla="*/ 83 h 90"/>
                <a:gd name="T6" fmla="*/ 2 w 61"/>
                <a:gd name="T7" fmla="*/ 76 h 90"/>
                <a:gd name="T8" fmla="*/ 6 w 61"/>
                <a:gd name="T9" fmla="*/ 62 h 90"/>
                <a:gd name="T10" fmla="*/ 8 w 61"/>
                <a:gd name="T11" fmla="*/ 58 h 90"/>
                <a:gd name="T12" fmla="*/ 10 w 61"/>
                <a:gd name="T13" fmla="*/ 49 h 90"/>
                <a:gd name="T14" fmla="*/ 10 w 61"/>
                <a:gd name="T15" fmla="*/ 47 h 90"/>
                <a:gd name="T16" fmla="*/ 12 w 61"/>
                <a:gd name="T17" fmla="*/ 45 h 90"/>
                <a:gd name="T18" fmla="*/ 20 w 61"/>
                <a:gd name="T19" fmla="*/ 39 h 90"/>
                <a:gd name="T20" fmla="*/ 25 w 61"/>
                <a:gd name="T21" fmla="*/ 35 h 90"/>
                <a:gd name="T22" fmla="*/ 30 w 61"/>
                <a:gd name="T23" fmla="*/ 36 h 90"/>
                <a:gd name="T24" fmla="*/ 31 w 61"/>
                <a:gd name="T25" fmla="*/ 38 h 90"/>
                <a:gd name="T26" fmla="*/ 32 w 61"/>
                <a:gd name="T27" fmla="*/ 35 h 90"/>
                <a:gd name="T28" fmla="*/ 32 w 61"/>
                <a:gd name="T29" fmla="*/ 31 h 90"/>
                <a:gd name="T30" fmla="*/ 38 w 61"/>
                <a:gd name="T31" fmla="*/ 31 h 90"/>
                <a:gd name="T32" fmla="*/ 49 w 61"/>
                <a:gd name="T33" fmla="*/ 30 h 90"/>
                <a:gd name="T34" fmla="*/ 58 w 61"/>
                <a:gd name="T35" fmla="*/ 27 h 90"/>
                <a:gd name="T36" fmla="*/ 61 w 61"/>
                <a:gd name="T37" fmla="*/ 24 h 90"/>
                <a:gd name="T38" fmla="*/ 49 w 61"/>
                <a:gd name="T39" fmla="*/ 23 h 90"/>
                <a:gd name="T40" fmla="*/ 38 w 61"/>
                <a:gd name="T41" fmla="*/ 16 h 90"/>
                <a:gd name="T42" fmla="*/ 49 w 61"/>
                <a:gd name="T43" fmla="*/ 15 h 90"/>
                <a:gd name="T44" fmla="*/ 46 w 61"/>
                <a:gd name="T45" fmla="*/ 9 h 90"/>
                <a:gd name="T46" fmla="*/ 53 w 61"/>
                <a:gd name="T47" fmla="*/ 2 h 90"/>
                <a:gd name="T48" fmla="*/ 58 w 61"/>
                <a:gd name="T4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90">
                  <a:moveTo>
                    <a:pt x="12" y="87"/>
                  </a:moveTo>
                  <a:lnTo>
                    <a:pt x="8" y="90"/>
                  </a:lnTo>
                  <a:lnTo>
                    <a:pt x="0" y="83"/>
                  </a:lnTo>
                  <a:lnTo>
                    <a:pt x="2" y="76"/>
                  </a:lnTo>
                  <a:lnTo>
                    <a:pt x="6" y="62"/>
                  </a:lnTo>
                  <a:lnTo>
                    <a:pt x="8" y="58"/>
                  </a:lnTo>
                  <a:lnTo>
                    <a:pt x="10" y="49"/>
                  </a:lnTo>
                  <a:lnTo>
                    <a:pt x="10" y="47"/>
                  </a:lnTo>
                  <a:lnTo>
                    <a:pt x="12" y="45"/>
                  </a:lnTo>
                  <a:lnTo>
                    <a:pt x="20" y="39"/>
                  </a:lnTo>
                  <a:lnTo>
                    <a:pt x="25" y="35"/>
                  </a:lnTo>
                  <a:lnTo>
                    <a:pt x="30" y="36"/>
                  </a:lnTo>
                  <a:lnTo>
                    <a:pt x="31" y="38"/>
                  </a:lnTo>
                  <a:lnTo>
                    <a:pt x="32" y="35"/>
                  </a:lnTo>
                  <a:lnTo>
                    <a:pt x="32" y="31"/>
                  </a:lnTo>
                  <a:lnTo>
                    <a:pt x="38" y="31"/>
                  </a:lnTo>
                  <a:lnTo>
                    <a:pt x="49" y="30"/>
                  </a:lnTo>
                  <a:lnTo>
                    <a:pt x="58" y="27"/>
                  </a:lnTo>
                  <a:lnTo>
                    <a:pt x="61" y="24"/>
                  </a:lnTo>
                  <a:lnTo>
                    <a:pt x="49" y="23"/>
                  </a:lnTo>
                  <a:lnTo>
                    <a:pt x="38" y="16"/>
                  </a:lnTo>
                  <a:lnTo>
                    <a:pt x="49" y="15"/>
                  </a:lnTo>
                  <a:lnTo>
                    <a:pt x="46" y="9"/>
                  </a:lnTo>
                  <a:lnTo>
                    <a:pt x="53" y="2"/>
                  </a:lnTo>
                  <a:lnTo>
                    <a:pt x="5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0" name="Freeform 632"/>
            <p:cNvSpPr>
              <a:spLocks/>
            </p:cNvSpPr>
            <p:nvPr/>
          </p:nvSpPr>
          <p:spPr bwMode="auto">
            <a:xfrm>
              <a:off x="3354" y="2220"/>
              <a:ext cx="10" cy="29"/>
            </a:xfrm>
            <a:custGeom>
              <a:avLst/>
              <a:gdLst>
                <a:gd name="T0" fmla="*/ 5 w 10"/>
                <a:gd name="T1" fmla="*/ 29 h 29"/>
                <a:gd name="T2" fmla="*/ 6 w 10"/>
                <a:gd name="T3" fmla="*/ 22 h 29"/>
                <a:gd name="T4" fmla="*/ 5 w 10"/>
                <a:gd name="T5" fmla="*/ 12 h 29"/>
                <a:gd name="T6" fmla="*/ 0 w 10"/>
                <a:gd name="T7" fmla="*/ 6 h 29"/>
                <a:gd name="T8" fmla="*/ 6 w 10"/>
                <a:gd name="T9" fmla="*/ 0 h 29"/>
                <a:gd name="T10" fmla="*/ 10 w 10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9">
                  <a:moveTo>
                    <a:pt x="5" y="29"/>
                  </a:moveTo>
                  <a:lnTo>
                    <a:pt x="6" y="22"/>
                  </a:lnTo>
                  <a:lnTo>
                    <a:pt x="5" y="12"/>
                  </a:lnTo>
                  <a:lnTo>
                    <a:pt x="0" y="6"/>
                  </a:lnTo>
                  <a:lnTo>
                    <a:pt x="6" y="0"/>
                  </a:lnTo>
                  <a:lnTo>
                    <a:pt x="1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1" name="Freeform 633"/>
            <p:cNvSpPr>
              <a:spLocks/>
            </p:cNvSpPr>
            <p:nvPr/>
          </p:nvSpPr>
          <p:spPr bwMode="auto">
            <a:xfrm>
              <a:off x="3351" y="2246"/>
              <a:ext cx="8" cy="3"/>
            </a:xfrm>
            <a:custGeom>
              <a:avLst/>
              <a:gdLst>
                <a:gd name="T0" fmla="*/ 0 w 8"/>
                <a:gd name="T1" fmla="*/ 1 h 3"/>
                <a:gd name="T2" fmla="*/ 1 w 8"/>
                <a:gd name="T3" fmla="*/ 0 h 3"/>
                <a:gd name="T4" fmla="*/ 8 w 8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">
                  <a:moveTo>
                    <a:pt x="0" y="1"/>
                  </a:moveTo>
                  <a:lnTo>
                    <a:pt x="1" y="0"/>
                  </a:lnTo>
                  <a:lnTo>
                    <a:pt x="8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2" name="Freeform 634"/>
            <p:cNvSpPr>
              <a:spLocks/>
            </p:cNvSpPr>
            <p:nvPr/>
          </p:nvSpPr>
          <p:spPr bwMode="auto">
            <a:xfrm>
              <a:off x="3379" y="2215"/>
              <a:ext cx="33" cy="39"/>
            </a:xfrm>
            <a:custGeom>
              <a:avLst/>
              <a:gdLst>
                <a:gd name="T0" fmla="*/ 2 w 33"/>
                <a:gd name="T1" fmla="*/ 17 h 39"/>
                <a:gd name="T2" fmla="*/ 0 w 33"/>
                <a:gd name="T3" fmla="*/ 19 h 39"/>
                <a:gd name="T4" fmla="*/ 3 w 33"/>
                <a:gd name="T5" fmla="*/ 30 h 39"/>
                <a:gd name="T6" fmla="*/ 9 w 33"/>
                <a:gd name="T7" fmla="*/ 28 h 39"/>
                <a:gd name="T8" fmla="*/ 14 w 33"/>
                <a:gd name="T9" fmla="*/ 27 h 39"/>
                <a:gd name="T10" fmla="*/ 17 w 33"/>
                <a:gd name="T11" fmla="*/ 32 h 39"/>
                <a:gd name="T12" fmla="*/ 19 w 33"/>
                <a:gd name="T13" fmla="*/ 35 h 39"/>
                <a:gd name="T14" fmla="*/ 21 w 33"/>
                <a:gd name="T15" fmla="*/ 39 h 39"/>
                <a:gd name="T16" fmla="*/ 28 w 33"/>
                <a:gd name="T17" fmla="*/ 39 h 39"/>
                <a:gd name="T18" fmla="*/ 33 w 33"/>
                <a:gd name="T19" fmla="*/ 28 h 39"/>
                <a:gd name="T20" fmla="*/ 26 w 33"/>
                <a:gd name="T21" fmla="*/ 27 h 39"/>
                <a:gd name="T22" fmla="*/ 19 w 33"/>
                <a:gd name="T23" fmla="*/ 23 h 39"/>
                <a:gd name="T24" fmla="*/ 19 w 33"/>
                <a:gd name="T25" fmla="*/ 15 h 39"/>
                <a:gd name="T26" fmla="*/ 10 w 33"/>
                <a:gd name="T27" fmla="*/ 4 h 39"/>
                <a:gd name="T28" fmla="*/ 6 w 33"/>
                <a:gd name="T29" fmla="*/ 2 h 39"/>
                <a:gd name="T30" fmla="*/ 6 w 33"/>
                <a:gd name="T31" fmla="*/ 1 h 39"/>
                <a:gd name="T32" fmla="*/ 3 w 33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9">
                  <a:moveTo>
                    <a:pt x="2" y="17"/>
                  </a:moveTo>
                  <a:lnTo>
                    <a:pt x="0" y="19"/>
                  </a:lnTo>
                  <a:lnTo>
                    <a:pt x="3" y="30"/>
                  </a:lnTo>
                  <a:lnTo>
                    <a:pt x="9" y="28"/>
                  </a:lnTo>
                  <a:lnTo>
                    <a:pt x="14" y="27"/>
                  </a:lnTo>
                  <a:lnTo>
                    <a:pt x="17" y="32"/>
                  </a:lnTo>
                  <a:lnTo>
                    <a:pt x="19" y="35"/>
                  </a:lnTo>
                  <a:lnTo>
                    <a:pt x="21" y="39"/>
                  </a:lnTo>
                  <a:lnTo>
                    <a:pt x="28" y="39"/>
                  </a:lnTo>
                  <a:lnTo>
                    <a:pt x="33" y="28"/>
                  </a:lnTo>
                  <a:lnTo>
                    <a:pt x="26" y="27"/>
                  </a:lnTo>
                  <a:lnTo>
                    <a:pt x="19" y="23"/>
                  </a:lnTo>
                  <a:lnTo>
                    <a:pt x="19" y="15"/>
                  </a:lnTo>
                  <a:lnTo>
                    <a:pt x="10" y="4"/>
                  </a:lnTo>
                  <a:lnTo>
                    <a:pt x="6" y="2"/>
                  </a:lnTo>
                  <a:lnTo>
                    <a:pt x="6" y="1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3" name="Freeform 635"/>
            <p:cNvSpPr>
              <a:spLocks/>
            </p:cNvSpPr>
            <p:nvPr/>
          </p:nvSpPr>
          <p:spPr bwMode="auto">
            <a:xfrm>
              <a:off x="3329" y="2246"/>
              <a:ext cx="22" cy="20"/>
            </a:xfrm>
            <a:custGeom>
              <a:avLst/>
              <a:gdLst>
                <a:gd name="T0" fmla="*/ 10 w 22"/>
                <a:gd name="T1" fmla="*/ 20 h 20"/>
                <a:gd name="T2" fmla="*/ 8 w 22"/>
                <a:gd name="T3" fmla="*/ 18 h 20"/>
                <a:gd name="T4" fmla="*/ 0 w 22"/>
                <a:gd name="T5" fmla="*/ 14 h 20"/>
                <a:gd name="T6" fmla="*/ 0 w 22"/>
                <a:gd name="T7" fmla="*/ 7 h 20"/>
                <a:gd name="T8" fmla="*/ 8 w 22"/>
                <a:gd name="T9" fmla="*/ 10 h 20"/>
                <a:gd name="T10" fmla="*/ 14 w 22"/>
                <a:gd name="T11" fmla="*/ 10 h 20"/>
                <a:gd name="T12" fmla="*/ 11 w 22"/>
                <a:gd name="T13" fmla="*/ 0 h 20"/>
                <a:gd name="T14" fmla="*/ 19 w 22"/>
                <a:gd name="T15" fmla="*/ 1 h 20"/>
                <a:gd name="T16" fmla="*/ 22 w 22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0">
                  <a:moveTo>
                    <a:pt x="10" y="20"/>
                  </a:moveTo>
                  <a:lnTo>
                    <a:pt x="8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1" y="0"/>
                  </a:lnTo>
                  <a:lnTo>
                    <a:pt x="19" y="1"/>
                  </a:lnTo>
                  <a:lnTo>
                    <a:pt x="22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4" name="Freeform 636"/>
            <p:cNvSpPr>
              <a:spLocks/>
            </p:cNvSpPr>
            <p:nvPr/>
          </p:nvSpPr>
          <p:spPr bwMode="auto">
            <a:xfrm>
              <a:off x="3364" y="2224"/>
              <a:ext cx="33" cy="44"/>
            </a:xfrm>
            <a:custGeom>
              <a:avLst/>
              <a:gdLst>
                <a:gd name="T0" fmla="*/ 0 w 33"/>
                <a:gd name="T1" fmla="*/ 0 h 44"/>
                <a:gd name="T2" fmla="*/ 7 w 33"/>
                <a:gd name="T3" fmla="*/ 8 h 44"/>
                <a:gd name="T4" fmla="*/ 6 w 33"/>
                <a:gd name="T5" fmla="*/ 15 h 44"/>
                <a:gd name="T6" fmla="*/ 6 w 33"/>
                <a:gd name="T7" fmla="*/ 21 h 44"/>
                <a:gd name="T8" fmla="*/ 18 w 33"/>
                <a:gd name="T9" fmla="*/ 32 h 44"/>
                <a:gd name="T10" fmla="*/ 17 w 33"/>
                <a:gd name="T11" fmla="*/ 41 h 44"/>
                <a:gd name="T12" fmla="*/ 32 w 33"/>
                <a:gd name="T13" fmla="*/ 40 h 44"/>
                <a:gd name="T14" fmla="*/ 33 w 33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4">
                  <a:moveTo>
                    <a:pt x="0" y="0"/>
                  </a:moveTo>
                  <a:lnTo>
                    <a:pt x="7" y="8"/>
                  </a:lnTo>
                  <a:lnTo>
                    <a:pt x="6" y="15"/>
                  </a:lnTo>
                  <a:lnTo>
                    <a:pt x="6" y="21"/>
                  </a:lnTo>
                  <a:lnTo>
                    <a:pt x="18" y="32"/>
                  </a:lnTo>
                  <a:lnTo>
                    <a:pt x="17" y="41"/>
                  </a:lnTo>
                  <a:lnTo>
                    <a:pt x="32" y="40"/>
                  </a:lnTo>
                  <a:lnTo>
                    <a:pt x="33" y="4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5" name="Line 637"/>
            <p:cNvSpPr>
              <a:spLocks noChangeShapeType="1"/>
            </p:cNvSpPr>
            <p:nvPr/>
          </p:nvSpPr>
          <p:spPr bwMode="auto">
            <a:xfrm flipH="1" flipV="1">
              <a:off x="3339" y="2266"/>
              <a:ext cx="1" cy="7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6" name="Line 638"/>
            <p:cNvSpPr>
              <a:spLocks noChangeShapeType="1"/>
            </p:cNvSpPr>
            <p:nvPr/>
          </p:nvSpPr>
          <p:spPr bwMode="auto">
            <a:xfrm flipH="1" flipV="1">
              <a:off x="3340" y="2273"/>
              <a:ext cx="1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7" name="Freeform 639"/>
            <p:cNvSpPr>
              <a:spLocks/>
            </p:cNvSpPr>
            <p:nvPr/>
          </p:nvSpPr>
          <p:spPr bwMode="auto">
            <a:xfrm>
              <a:off x="3330" y="2275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1 h 5"/>
                <a:gd name="T4" fmla="*/ 6 w 11"/>
                <a:gd name="T5" fmla="*/ 5 h 5"/>
                <a:gd name="T6" fmla="*/ 11 w 11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0" y="1"/>
                  </a:lnTo>
                  <a:lnTo>
                    <a:pt x="6" y="5"/>
                  </a:lnTo>
                  <a:lnTo>
                    <a:pt x="11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8" name="Freeform 640"/>
            <p:cNvSpPr>
              <a:spLocks/>
            </p:cNvSpPr>
            <p:nvPr/>
          </p:nvSpPr>
          <p:spPr bwMode="auto">
            <a:xfrm>
              <a:off x="3296" y="2258"/>
              <a:ext cx="34" cy="38"/>
            </a:xfrm>
            <a:custGeom>
              <a:avLst/>
              <a:gdLst>
                <a:gd name="T0" fmla="*/ 6 w 34"/>
                <a:gd name="T1" fmla="*/ 38 h 38"/>
                <a:gd name="T2" fmla="*/ 3 w 34"/>
                <a:gd name="T3" fmla="*/ 28 h 38"/>
                <a:gd name="T4" fmla="*/ 7 w 34"/>
                <a:gd name="T5" fmla="*/ 23 h 38"/>
                <a:gd name="T6" fmla="*/ 7 w 34"/>
                <a:gd name="T7" fmla="*/ 22 h 38"/>
                <a:gd name="T8" fmla="*/ 15 w 34"/>
                <a:gd name="T9" fmla="*/ 32 h 38"/>
                <a:gd name="T10" fmla="*/ 22 w 34"/>
                <a:gd name="T11" fmla="*/ 28 h 38"/>
                <a:gd name="T12" fmla="*/ 13 w 34"/>
                <a:gd name="T13" fmla="*/ 17 h 38"/>
                <a:gd name="T14" fmla="*/ 11 w 34"/>
                <a:gd name="T15" fmla="*/ 17 h 38"/>
                <a:gd name="T16" fmla="*/ 6 w 34"/>
                <a:gd name="T17" fmla="*/ 17 h 38"/>
                <a:gd name="T18" fmla="*/ 0 w 34"/>
                <a:gd name="T19" fmla="*/ 13 h 38"/>
                <a:gd name="T20" fmla="*/ 8 w 34"/>
                <a:gd name="T21" fmla="*/ 6 h 38"/>
                <a:gd name="T22" fmla="*/ 11 w 34"/>
                <a:gd name="T23" fmla="*/ 10 h 38"/>
                <a:gd name="T24" fmla="*/ 14 w 34"/>
                <a:gd name="T25" fmla="*/ 11 h 38"/>
                <a:gd name="T26" fmla="*/ 17 w 34"/>
                <a:gd name="T27" fmla="*/ 10 h 38"/>
                <a:gd name="T28" fmla="*/ 11 w 34"/>
                <a:gd name="T29" fmla="*/ 3 h 38"/>
                <a:gd name="T30" fmla="*/ 15 w 34"/>
                <a:gd name="T31" fmla="*/ 0 h 38"/>
                <a:gd name="T32" fmla="*/ 17 w 34"/>
                <a:gd name="T33" fmla="*/ 2 h 38"/>
                <a:gd name="T34" fmla="*/ 34 w 34"/>
                <a:gd name="T35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6" y="38"/>
                  </a:moveTo>
                  <a:lnTo>
                    <a:pt x="3" y="28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15" y="32"/>
                  </a:lnTo>
                  <a:lnTo>
                    <a:pt x="22" y="28"/>
                  </a:lnTo>
                  <a:lnTo>
                    <a:pt x="13" y="17"/>
                  </a:lnTo>
                  <a:lnTo>
                    <a:pt x="11" y="17"/>
                  </a:lnTo>
                  <a:lnTo>
                    <a:pt x="6" y="17"/>
                  </a:lnTo>
                  <a:lnTo>
                    <a:pt x="0" y="13"/>
                  </a:lnTo>
                  <a:lnTo>
                    <a:pt x="8" y="6"/>
                  </a:lnTo>
                  <a:lnTo>
                    <a:pt x="11" y="10"/>
                  </a:lnTo>
                  <a:lnTo>
                    <a:pt x="14" y="11"/>
                  </a:lnTo>
                  <a:lnTo>
                    <a:pt x="17" y="10"/>
                  </a:lnTo>
                  <a:lnTo>
                    <a:pt x="11" y="3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34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69" name="Freeform 641"/>
            <p:cNvSpPr>
              <a:spLocks/>
            </p:cNvSpPr>
            <p:nvPr/>
          </p:nvSpPr>
          <p:spPr bwMode="auto">
            <a:xfrm>
              <a:off x="3386" y="2228"/>
              <a:ext cx="60" cy="68"/>
            </a:xfrm>
            <a:custGeom>
              <a:avLst/>
              <a:gdLst>
                <a:gd name="T0" fmla="*/ 0 w 60"/>
                <a:gd name="T1" fmla="*/ 68 h 68"/>
                <a:gd name="T2" fmla="*/ 4 w 60"/>
                <a:gd name="T3" fmla="*/ 68 h 68"/>
                <a:gd name="T4" fmla="*/ 7 w 60"/>
                <a:gd name="T5" fmla="*/ 64 h 68"/>
                <a:gd name="T6" fmla="*/ 12 w 60"/>
                <a:gd name="T7" fmla="*/ 59 h 68"/>
                <a:gd name="T8" fmla="*/ 17 w 60"/>
                <a:gd name="T9" fmla="*/ 52 h 68"/>
                <a:gd name="T10" fmla="*/ 19 w 60"/>
                <a:gd name="T11" fmla="*/ 49 h 68"/>
                <a:gd name="T12" fmla="*/ 23 w 60"/>
                <a:gd name="T13" fmla="*/ 41 h 68"/>
                <a:gd name="T14" fmla="*/ 30 w 60"/>
                <a:gd name="T15" fmla="*/ 41 h 68"/>
                <a:gd name="T16" fmla="*/ 37 w 60"/>
                <a:gd name="T17" fmla="*/ 38 h 68"/>
                <a:gd name="T18" fmla="*/ 41 w 60"/>
                <a:gd name="T19" fmla="*/ 37 h 68"/>
                <a:gd name="T20" fmla="*/ 47 w 60"/>
                <a:gd name="T21" fmla="*/ 33 h 68"/>
                <a:gd name="T22" fmla="*/ 45 w 60"/>
                <a:gd name="T23" fmla="*/ 30 h 68"/>
                <a:gd name="T24" fmla="*/ 44 w 60"/>
                <a:gd name="T25" fmla="*/ 28 h 68"/>
                <a:gd name="T26" fmla="*/ 37 w 60"/>
                <a:gd name="T27" fmla="*/ 30 h 68"/>
                <a:gd name="T28" fmla="*/ 30 w 60"/>
                <a:gd name="T29" fmla="*/ 32 h 68"/>
                <a:gd name="T30" fmla="*/ 30 w 60"/>
                <a:gd name="T31" fmla="*/ 21 h 68"/>
                <a:gd name="T32" fmla="*/ 37 w 60"/>
                <a:gd name="T33" fmla="*/ 18 h 68"/>
                <a:gd name="T34" fmla="*/ 44 w 60"/>
                <a:gd name="T35" fmla="*/ 14 h 68"/>
                <a:gd name="T36" fmla="*/ 56 w 60"/>
                <a:gd name="T37" fmla="*/ 7 h 68"/>
                <a:gd name="T38" fmla="*/ 60 w 60"/>
                <a:gd name="T39" fmla="*/ 3 h 68"/>
                <a:gd name="T40" fmla="*/ 60 w 60"/>
                <a:gd name="T4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68">
                  <a:moveTo>
                    <a:pt x="0" y="68"/>
                  </a:moveTo>
                  <a:lnTo>
                    <a:pt x="4" y="68"/>
                  </a:lnTo>
                  <a:lnTo>
                    <a:pt x="7" y="64"/>
                  </a:lnTo>
                  <a:lnTo>
                    <a:pt x="12" y="59"/>
                  </a:lnTo>
                  <a:lnTo>
                    <a:pt x="17" y="52"/>
                  </a:lnTo>
                  <a:lnTo>
                    <a:pt x="19" y="49"/>
                  </a:lnTo>
                  <a:lnTo>
                    <a:pt x="23" y="41"/>
                  </a:lnTo>
                  <a:lnTo>
                    <a:pt x="30" y="41"/>
                  </a:lnTo>
                  <a:lnTo>
                    <a:pt x="37" y="38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45" y="30"/>
                  </a:lnTo>
                  <a:lnTo>
                    <a:pt x="44" y="28"/>
                  </a:lnTo>
                  <a:lnTo>
                    <a:pt x="37" y="30"/>
                  </a:lnTo>
                  <a:lnTo>
                    <a:pt x="30" y="32"/>
                  </a:lnTo>
                  <a:lnTo>
                    <a:pt x="30" y="21"/>
                  </a:lnTo>
                  <a:lnTo>
                    <a:pt x="37" y="18"/>
                  </a:lnTo>
                  <a:lnTo>
                    <a:pt x="44" y="14"/>
                  </a:lnTo>
                  <a:lnTo>
                    <a:pt x="56" y="7"/>
                  </a:lnTo>
                  <a:lnTo>
                    <a:pt x="60" y="3"/>
                  </a:lnTo>
                  <a:lnTo>
                    <a:pt x="6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0" name="Freeform 642"/>
            <p:cNvSpPr>
              <a:spLocks/>
            </p:cNvSpPr>
            <p:nvPr/>
          </p:nvSpPr>
          <p:spPr bwMode="auto">
            <a:xfrm>
              <a:off x="3385" y="2268"/>
              <a:ext cx="13" cy="28"/>
            </a:xfrm>
            <a:custGeom>
              <a:avLst/>
              <a:gdLst>
                <a:gd name="T0" fmla="*/ 12 w 13"/>
                <a:gd name="T1" fmla="*/ 0 h 28"/>
                <a:gd name="T2" fmla="*/ 13 w 13"/>
                <a:gd name="T3" fmla="*/ 3 h 28"/>
                <a:gd name="T4" fmla="*/ 12 w 13"/>
                <a:gd name="T5" fmla="*/ 5 h 28"/>
                <a:gd name="T6" fmla="*/ 8 w 13"/>
                <a:gd name="T7" fmla="*/ 11 h 28"/>
                <a:gd name="T8" fmla="*/ 0 w 13"/>
                <a:gd name="T9" fmla="*/ 28 h 28"/>
                <a:gd name="T10" fmla="*/ 1 w 13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8">
                  <a:moveTo>
                    <a:pt x="12" y="0"/>
                  </a:moveTo>
                  <a:lnTo>
                    <a:pt x="13" y="3"/>
                  </a:lnTo>
                  <a:lnTo>
                    <a:pt x="12" y="5"/>
                  </a:lnTo>
                  <a:lnTo>
                    <a:pt x="8" y="11"/>
                  </a:lnTo>
                  <a:lnTo>
                    <a:pt x="0" y="28"/>
                  </a:lnTo>
                  <a:lnTo>
                    <a:pt x="1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1" name="Freeform 643"/>
            <p:cNvSpPr>
              <a:spLocks/>
            </p:cNvSpPr>
            <p:nvPr/>
          </p:nvSpPr>
          <p:spPr bwMode="auto">
            <a:xfrm>
              <a:off x="3300" y="2296"/>
              <a:ext cx="2" cy="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2" name="Freeform 644"/>
            <p:cNvSpPr>
              <a:spLocks/>
            </p:cNvSpPr>
            <p:nvPr/>
          </p:nvSpPr>
          <p:spPr bwMode="auto">
            <a:xfrm>
              <a:off x="3244" y="2299"/>
              <a:ext cx="56" cy="60"/>
            </a:xfrm>
            <a:custGeom>
              <a:avLst/>
              <a:gdLst>
                <a:gd name="T0" fmla="*/ 6 w 56"/>
                <a:gd name="T1" fmla="*/ 60 h 60"/>
                <a:gd name="T2" fmla="*/ 3 w 56"/>
                <a:gd name="T3" fmla="*/ 55 h 60"/>
                <a:gd name="T4" fmla="*/ 0 w 56"/>
                <a:gd name="T5" fmla="*/ 45 h 60"/>
                <a:gd name="T6" fmla="*/ 7 w 56"/>
                <a:gd name="T7" fmla="*/ 48 h 60"/>
                <a:gd name="T8" fmla="*/ 11 w 56"/>
                <a:gd name="T9" fmla="*/ 55 h 60"/>
                <a:gd name="T10" fmla="*/ 15 w 56"/>
                <a:gd name="T11" fmla="*/ 52 h 60"/>
                <a:gd name="T12" fmla="*/ 22 w 56"/>
                <a:gd name="T13" fmla="*/ 49 h 60"/>
                <a:gd name="T14" fmla="*/ 17 w 56"/>
                <a:gd name="T15" fmla="*/ 45 h 60"/>
                <a:gd name="T16" fmla="*/ 13 w 56"/>
                <a:gd name="T17" fmla="*/ 41 h 60"/>
                <a:gd name="T18" fmla="*/ 22 w 56"/>
                <a:gd name="T19" fmla="*/ 36 h 60"/>
                <a:gd name="T20" fmla="*/ 24 w 56"/>
                <a:gd name="T21" fmla="*/ 25 h 60"/>
                <a:gd name="T22" fmla="*/ 33 w 56"/>
                <a:gd name="T23" fmla="*/ 22 h 60"/>
                <a:gd name="T24" fmla="*/ 36 w 56"/>
                <a:gd name="T25" fmla="*/ 19 h 60"/>
                <a:gd name="T26" fmla="*/ 30 w 56"/>
                <a:gd name="T27" fmla="*/ 12 h 60"/>
                <a:gd name="T28" fmla="*/ 43 w 56"/>
                <a:gd name="T29" fmla="*/ 3 h 60"/>
                <a:gd name="T30" fmla="*/ 43 w 56"/>
                <a:gd name="T31" fmla="*/ 2 h 60"/>
                <a:gd name="T32" fmla="*/ 44 w 56"/>
                <a:gd name="T33" fmla="*/ 4 h 60"/>
                <a:gd name="T34" fmla="*/ 48 w 56"/>
                <a:gd name="T35" fmla="*/ 7 h 60"/>
                <a:gd name="T36" fmla="*/ 56 w 56"/>
                <a:gd name="T3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60">
                  <a:moveTo>
                    <a:pt x="6" y="60"/>
                  </a:moveTo>
                  <a:lnTo>
                    <a:pt x="3" y="55"/>
                  </a:lnTo>
                  <a:lnTo>
                    <a:pt x="0" y="45"/>
                  </a:lnTo>
                  <a:lnTo>
                    <a:pt x="7" y="48"/>
                  </a:lnTo>
                  <a:lnTo>
                    <a:pt x="11" y="55"/>
                  </a:lnTo>
                  <a:lnTo>
                    <a:pt x="15" y="52"/>
                  </a:lnTo>
                  <a:lnTo>
                    <a:pt x="22" y="49"/>
                  </a:lnTo>
                  <a:lnTo>
                    <a:pt x="17" y="45"/>
                  </a:lnTo>
                  <a:lnTo>
                    <a:pt x="13" y="41"/>
                  </a:lnTo>
                  <a:lnTo>
                    <a:pt x="22" y="36"/>
                  </a:lnTo>
                  <a:lnTo>
                    <a:pt x="24" y="25"/>
                  </a:lnTo>
                  <a:lnTo>
                    <a:pt x="33" y="22"/>
                  </a:lnTo>
                  <a:lnTo>
                    <a:pt x="36" y="19"/>
                  </a:lnTo>
                  <a:lnTo>
                    <a:pt x="30" y="12"/>
                  </a:lnTo>
                  <a:lnTo>
                    <a:pt x="43" y="3"/>
                  </a:lnTo>
                  <a:lnTo>
                    <a:pt x="43" y="2"/>
                  </a:lnTo>
                  <a:lnTo>
                    <a:pt x="44" y="4"/>
                  </a:lnTo>
                  <a:lnTo>
                    <a:pt x="48" y="7"/>
                  </a:lnTo>
                  <a:lnTo>
                    <a:pt x="5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3" name="Freeform 645"/>
            <p:cNvSpPr>
              <a:spLocks/>
            </p:cNvSpPr>
            <p:nvPr/>
          </p:nvSpPr>
          <p:spPr bwMode="auto">
            <a:xfrm>
              <a:off x="3249" y="2359"/>
              <a:ext cx="1" cy="3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1" y="2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4" name="Freeform 646"/>
            <p:cNvSpPr>
              <a:spLocks/>
            </p:cNvSpPr>
            <p:nvPr/>
          </p:nvSpPr>
          <p:spPr bwMode="auto">
            <a:xfrm>
              <a:off x="3385" y="2363"/>
              <a:ext cx="22" cy="14"/>
            </a:xfrm>
            <a:custGeom>
              <a:avLst/>
              <a:gdLst>
                <a:gd name="T0" fmla="*/ 22 w 22"/>
                <a:gd name="T1" fmla="*/ 14 h 14"/>
                <a:gd name="T2" fmla="*/ 18 w 22"/>
                <a:gd name="T3" fmla="*/ 14 h 14"/>
                <a:gd name="T4" fmla="*/ 11 w 22"/>
                <a:gd name="T5" fmla="*/ 11 h 14"/>
                <a:gd name="T6" fmla="*/ 0 w 22"/>
                <a:gd name="T7" fmla="*/ 11 h 14"/>
                <a:gd name="T8" fmla="*/ 0 w 22"/>
                <a:gd name="T9" fmla="*/ 4 h 14"/>
                <a:gd name="T10" fmla="*/ 8 w 22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22" y="14"/>
                  </a:moveTo>
                  <a:lnTo>
                    <a:pt x="18" y="14"/>
                  </a:lnTo>
                  <a:lnTo>
                    <a:pt x="11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5" name="Freeform 647"/>
            <p:cNvSpPr>
              <a:spLocks/>
            </p:cNvSpPr>
            <p:nvPr/>
          </p:nvSpPr>
          <p:spPr bwMode="auto">
            <a:xfrm>
              <a:off x="3235" y="2362"/>
              <a:ext cx="14" cy="20"/>
            </a:xfrm>
            <a:custGeom>
              <a:avLst/>
              <a:gdLst>
                <a:gd name="T0" fmla="*/ 4 w 14"/>
                <a:gd name="T1" fmla="*/ 19 h 20"/>
                <a:gd name="T2" fmla="*/ 0 w 14"/>
                <a:gd name="T3" fmla="*/ 20 h 20"/>
                <a:gd name="T4" fmla="*/ 4 w 14"/>
                <a:gd name="T5" fmla="*/ 11 h 20"/>
                <a:gd name="T6" fmla="*/ 11 w 14"/>
                <a:gd name="T7" fmla="*/ 3 h 20"/>
                <a:gd name="T8" fmla="*/ 14 w 1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4" y="19"/>
                  </a:moveTo>
                  <a:lnTo>
                    <a:pt x="0" y="20"/>
                  </a:lnTo>
                  <a:lnTo>
                    <a:pt x="4" y="11"/>
                  </a:lnTo>
                  <a:lnTo>
                    <a:pt x="11" y="3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6" name="Freeform 648"/>
            <p:cNvSpPr>
              <a:spLocks/>
            </p:cNvSpPr>
            <p:nvPr/>
          </p:nvSpPr>
          <p:spPr bwMode="auto">
            <a:xfrm>
              <a:off x="3232" y="2377"/>
              <a:ext cx="34" cy="27"/>
            </a:xfrm>
            <a:custGeom>
              <a:avLst/>
              <a:gdLst>
                <a:gd name="T0" fmla="*/ 0 w 34"/>
                <a:gd name="T1" fmla="*/ 27 h 27"/>
                <a:gd name="T2" fmla="*/ 2 w 34"/>
                <a:gd name="T3" fmla="*/ 27 h 27"/>
                <a:gd name="T4" fmla="*/ 10 w 34"/>
                <a:gd name="T5" fmla="*/ 24 h 27"/>
                <a:gd name="T6" fmla="*/ 23 w 34"/>
                <a:gd name="T7" fmla="*/ 15 h 27"/>
                <a:gd name="T8" fmla="*/ 29 w 34"/>
                <a:gd name="T9" fmla="*/ 22 h 27"/>
                <a:gd name="T10" fmla="*/ 34 w 34"/>
                <a:gd name="T11" fmla="*/ 22 h 27"/>
                <a:gd name="T12" fmla="*/ 30 w 34"/>
                <a:gd name="T13" fmla="*/ 11 h 27"/>
                <a:gd name="T14" fmla="*/ 29 w 34"/>
                <a:gd name="T15" fmla="*/ 8 h 27"/>
                <a:gd name="T16" fmla="*/ 21 w 34"/>
                <a:gd name="T17" fmla="*/ 9 h 27"/>
                <a:gd name="T18" fmla="*/ 19 w 34"/>
                <a:gd name="T19" fmla="*/ 0 h 27"/>
                <a:gd name="T20" fmla="*/ 7 w 34"/>
                <a:gd name="T21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7">
                  <a:moveTo>
                    <a:pt x="0" y="27"/>
                  </a:moveTo>
                  <a:lnTo>
                    <a:pt x="2" y="27"/>
                  </a:lnTo>
                  <a:lnTo>
                    <a:pt x="10" y="24"/>
                  </a:lnTo>
                  <a:lnTo>
                    <a:pt x="23" y="15"/>
                  </a:lnTo>
                  <a:lnTo>
                    <a:pt x="29" y="22"/>
                  </a:lnTo>
                  <a:lnTo>
                    <a:pt x="34" y="22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1" y="9"/>
                  </a:lnTo>
                  <a:lnTo>
                    <a:pt x="19" y="0"/>
                  </a:lnTo>
                  <a:lnTo>
                    <a:pt x="7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7" name="Freeform 649"/>
            <p:cNvSpPr>
              <a:spLocks/>
            </p:cNvSpPr>
            <p:nvPr/>
          </p:nvSpPr>
          <p:spPr bwMode="auto">
            <a:xfrm>
              <a:off x="3219" y="2400"/>
              <a:ext cx="13" cy="8"/>
            </a:xfrm>
            <a:custGeom>
              <a:avLst/>
              <a:gdLst>
                <a:gd name="T0" fmla="*/ 2 w 13"/>
                <a:gd name="T1" fmla="*/ 8 h 8"/>
                <a:gd name="T2" fmla="*/ 0 w 13"/>
                <a:gd name="T3" fmla="*/ 6 h 8"/>
                <a:gd name="T4" fmla="*/ 0 w 13"/>
                <a:gd name="T5" fmla="*/ 0 h 8"/>
                <a:gd name="T6" fmla="*/ 8 w 13"/>
                <a:gd name="T7" fmla="*/ 0 h 8"/>
                <a:gd name="T8" fmla="*/ 13 w 13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2" y="8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8" y="0"/>
                  </a:lnTo>
                  <a:lnTo>
                    <a:pt x="13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8" name="Freeform 650"/>
            <p:cNvSpPr>
              <a:spLocks/>
            </p:cNvSpPr>
            <p:nvPr/>
          </p:nvSpPr>
          <p:spPr bwMode="auto">
            <a:xfrm>
              <a:off x="3388" y="2399"/>
              <a:ext cx="6" cy="13"/>
            </a:xfrm>
            <a:custGeom>
              <a:avLst/>
              <a:gdLst>
                <a:gd name="T0" fmla="*/ 6 w 6"/>
                <a:gd name="T1" fmla="*/ 0 h 13"/>
                <a:gd name="T2" fmla="*/ 2 w 6"/>
                <a:gd name="T3" fmla="*/ 4 h 13"/>
                <a:gd name="T4" fmla="*/ 0 w 6"/>
                <a:gd name="T5" fmla="*/ 11 h 13"/>
                <a:gd name="T6" fmla="*/ 0 w 6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3">
                  <a:moveTo>
                    <a:pt x="6" y="0"/>
                  </a:moveTo>
                  <a:lnTo>
                    <a:pt x="2" y="4"/>
                  </a:lnTo>
                  <a:lnTo>
                    <a:pt x="0" y="11"/>
                  </a:lnTo>
                  <a:lnTo>
                    <a:pt x="0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79" name="Freeform 651"/>
            <p:cNvSpPr>
              <a:spLocks/>
            </p:cNvSpPr>
            <p:nvPr/>
          </p:nvSpPr>
          <p:spPr bwMode="auto">
            <a:xfrm>
              <a:off x="3209" y="2408"/>
              <a:ext cx="12" cy="8"/>
            </a:xfrm>
            <a:custGeom>
              <a:avLst/>
              <a:gdLst>
                <a:gd name="T0" fmla="*/ 0 w 12"/>
                <a:gd name="T1" fmla="*/ 8 h 8"/>
                <a:gd name="T2" fmla="*/ 3 w 12"/>
                <a:gd name="T3" fmla="*/ 8 h 8"/>
                <a:gd name="T4" fmla="*/ 11 w 12"/>
                <a:gd name="T5" fmla="*/ 4 h 8"/>
                <a:gd name="T6" fmla="*/ 12 w 12"/>
                <a:gd name="T7" fmla="*/ 0 h 8"/>
                <a:gd name="T8" fmla="*/ 12 w 1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0" y="8"/>
                  </a:moveTo>
                  <a:lnTo>
                    <a:pt x="3" y="8"/>
                  </a:lnTo>
                  <a:lnTo>
                    <a:pt x="11" y="4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0" name="Freeform 652"/>
            <p:cNvSpPr>
              <a:spLocks/>
            </p:cNvSpPr>
            <p:nvPr/>
          </p:nvSpPr>
          <p:spPr bwMode="auto">
            <a:xfrm>
              <a:off x="3364" y="2389"/>
              <a:ext cx="30" cy="29"/>
            </a:xfrm>
            <a:custGeom>
              <a:avLst/>
              <a:gdLst>
                <a:gd name="T0" fmla="*/ 2 w 30"/>
                <a:gd name="T1" fmla="*/ 29 h 29"/>
                <a:gd name="T2" fmla="*/ 0 w 30"/>
                <a:gd name="T3" fmla="*/ 25 h 29"/>
                <a:gd name="T4" fmla="*/ 0 w 30"/>
                <a:gd name="T5" fmla="*/ 19 h 29"/>
                <a:gd name="T6" fmla="*/ 7 w 30"/>
                <a:gd name="T7" fmla="*/ 14 h 29"/>
                <a:gd name="T8" fmla="*/ 21 w 30"/>
                <a:gd name="T9" fmla="*/ 4 h 29"/>
                <a:gd name="T10" fmla="*/ 26 w 30"/>
                <a:gd name="T11" fmla="*/ 0 h 29"/>
                <a:gd name="T12" fmla="*/ 30 w 3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" y="29"/>
                  </a:moveTo>
                  <a:lnTo>
                    <a:pt x="0" y="25"/>
                  </a:lnTo>
                  <a:lnTo>
                    <a:pt x="0" y="19"/>
                  </a:lnTo>
                  <a:lnTo>
                    <a:pt x="7" y="14"/>
                  </a:lnTo>
                  <a:lnTo>
                    <a:pt x="21" y="4"/>
                  </a:lnTo>
                  <a:lnTo>
                    <a:pt x="26" y="0"/>
                  </a:lnTo>
                  <a:lnTo>
                    <a:pt x="3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1" name="Freeform 653"/>
            <p:cNvSpPr>
              <a:spLocks/>
            </p:cNvSpPr>
            <p:nvPr/>
          </p:nvSpPr>
          <p:spPr bwMode="auto">
            <a:xfrm>
              <a:off x="3366" y="2412"/>
              <a:ext cx="22" cy="10"/>
            </a:xfrm>
            <a:custGeom>
              <a:avLst/>
              <a:gdLst>
                <a:gd name="T0" fmla="*/ 22 w 22"/>
                <a:gd name="T1" fmla="*/ 0 h 10"/>
                <a:gd name="T2" fmla="*/ 20 w 22"/>
                <a:gd name="T3" fmla="*/ 3 h 10"/>
                <a:gd name="T4" fmla="*/ 12 w 22"/>
                <a:gd name="T5" fmla="*/ 4 h 10"/>
                <a:gd name="T6" fmla="*/ 7 w 22"/>
                <a:gd name="T7" fmla="*/ 10 h 10"/>
                <a:gd name="T8" fmla="*/ 0 w 22"/>
                <a:gd name="T9" fmla="*/ 10 h 10"/>
                <a:gd name="T10" fmla="*/ 0 w 22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lnTo>
                    <a:pt x="20" y="3"/>
                  </a:lnTo>
                  <a:lnTo>
                    <a:pt x="12" y="4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2" name="Freeform 654"/>
            <p:cNvSpPr>
              <a:spLocks/>
            </p:cNvSpPr>
            <p:nvPr/>
          </p:nvSpPr>
          <p:spPr bwMode="auto">
            <a:xfrm>
              <a:off x="3315" y="2415"/>
              <a:ext cx="24" cy="10"/>
            </a:xfrm>
            <a:custGeom>
              <a:avLst/>
              <a:gdLst>
                <a:gd name="T0" fmla="*/ 0 w 24"/>
                <a:gd name="T1" fmla="*/ 10 h 10"/>
                <a:gd name="T2" fmla="*/ 7 w 24"/>
                <a:gd name="T3" fmla="*/ 7 h 10"/>
                <a:gd name="T4" fmla="*/ 15 w 24"/>
                <a:gd name="T5" fmla="*/ 3 h 10"/>
                <a:gd name="T6" fmla="*/ 24 w 2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0" y="10"/>
                  </a:moveTo>
                  <a:lnTo>
                    <a:pt x="7" y="7"/>
                  </a:lnTo>
                  <a:lnTo>
                    <a:pt x="15" y="3"/>
                  </a:lnTo>
                  <a:lnTo>
                    <a:pt x="2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3" name="Freeform 655"/>
            <p:cNvSpPr>
              <a:spLocks/>
            </p:cNvSpPr>
            <p:nvPr/>
          </p:nvSpPr>
          <p:spPr bwMode="auto">
            <a:xfrm>
              <a:off x="3304" y="2425"/>
              <a:ext cx="11" cy="2"/>
            </a:xfrm>
            <a:custGeom>
              <a:avLst/>
              <a:gdLst>
                <a:gd name="T0" fmla="*/ 0 w 11"/>
                <a:gd name="T1" fmla="*/ 2 h 2"/>
                <a:gd name="T2" fmla="*/ 5 w 11"/>
                <a:gd name="T3" fmla="*/ 2 h 2"/>
                <a:gd name="T4" fmla="*/ 7 w 11"/>
                <a:gd name="T5" fmla="*/ 1 h 2"/>
                <a:gd name="T6" fmla="*/ 11 w 1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lnTo>
                    <a:pt x="5" y="2"/>
                  </a:lnTo>
                  <a:lnTo>
                    <a:pt x="7" y="1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4" name="Freeform 656"/>
            <p:cNvSpPr>
              <a:spLocks/>
            </p:cNvSpPr>
            <p:nvPr/>
          </p:nvSpPr>
          <p:spPr bwMode="auto">
            <a:xfrm>
              <a:off x="3035" y="2415"/>
              <a:ext cx="62" cy="31"/>
            </a:xfrm>
            <a:custGeom>
              <a:avLst/>
              <a:gdLst>
                <a:gd name="T0" fmla="*/ 26 w 62"/>
                <a:gd name="T1" fmla="*/ 31 h 31"/>
                <a:gd name="T2" fmla="*/ 61 w 62"/>
                <a:gd name="T3" fmla="*/ 27 h 31"/>
                <a:gd name="T4" fmla="*/ 62 w 62"/>
                <a:gd name="T5" fmla="*/ 14 h 31"/>
                <a:gd name="T6" fmla="*/ 60 w 62"/>
                <a:gd name="T7" fmla="*/ 10 h 31"/>
                <a:gd name="T8" fmla="*/ 62 w 62"/>
                <a:gd name="T9" fmla="*/ 3 h 31"/>
                <a:gd name="T10" fmla="*/ 58 w 62"/>
                <a:gd name="T11" fmla="*/ 0 h 31"/>
                <a:gd name="T12" fmla="*/ 32 w 62"/>
                <a:gd name="T13" fmla="*/ 19 h 31"/>
                <a:gd name="T14" fmla="*/ 0 w 62"/>
                <a:gd name="T15" fmla="*/ 23 h 31"/>
                <a:gd name="T16" fmla="*/ 0 w 62"/>
                <a:gd name="T17" fmla="*/ 29 h 31"/>
                <a:gd name="T18" fmla="*/ 26 w 62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31">
                  <a:moveTo>
                    <a:pt x="26" y="31"/>
                  </a:moveTo>
                  <a:lnTo>
                    <a:pt x="61" y="27"/>
                  </a:lnTo>
                  <a:lnTo>
                    <a:pt x="62" y="14"/>
                  </a:lnTo>
                  <a:lnTo>
                    <a:pt x="60" y="10"/>
                  </a:lnTo>
                  <a:lnTo>
                    <a:pt x="62" y="3"/>
                  </a:lnTo>
                  <a:lnTo>
                    <a:pt x="58" y="0"/>
                  </a:lnTo>
                  <a:lnTo>
                    <a:pt x="32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26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5" name="Freeform 657"/>
            <p:cNvSpPr>
              <a:spLocks/>
            </p:cNvSpPr>
            <p:nvPr/>
          </p:nvSpPr>
          <p:spPr bwMode="auto">
            <a:xfrm>
              <a:off x="3224" y="2433"/>
              <a:ext cx="23" cy="16"/>
            </a:xfrm>
            <a:custGeom>
              <a:avLst/>
              <a:gdLst>
                <a:gd name="T0" fmla="*/ 7 w 23"/>
                <a:gd name="T1" fmla="*/ 16 h 16"/>
                <a:gd name="T2" fmla="*/ 15 w 23"/>
                <a:gd name="T3" fmla="*/ 12 h 16"/>
                <a:gd name="T4" fmla="*/ 14 w 23"/>
                <a:gd name="T5" fmla="*/ 8 h 16"/>
                <a:gd name="T6" fmla="*/ 16 w 23"/>
                <a:gd name="T7" fmla="*/ 4 h 16"/>
                <a:gd name="T8" fmla="*/ 20 w 23"/>
                <a:gd name="T9" fmla="*/ 3 h 16"/>
                <a:gd name="T10" fmla="*/ 23 w 23"/>
                <a:gd name="T11" fmla="*/ 0 h 16"/>
                <a:gd name="T12" fmla="*/ 11 w 23"/>
                <a:gd name="T13" fmla="*/ 3 h 16"/>
                <a:gd name="T14" fmla="*/ 0 w 23"/>
                <a:gd name="T15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6">
                  <a:moveTo>
                    <a:pt x="7" y="16"/>
                  </a:moveTo>
                  <a:lnTo>
                    <a:pt x="15" y="12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20" y="3"/>
                  </a:lnTo>
                  <a:lnTo>
                    <a:pt x="23" y="0"/>
                  </a:lnTo>
                  <a:lnTo>
                    <a:pt x="11" y="3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6" name="Freeform 658"/>
            <p:cNvSpPr>
              <a:spLocks/>
            </p:cNvSpPr>
            <p:nvPr/>
          </p:nvSpPr>
          <p:spPr bwMode="auto">
            <a:xfrm>
              <a:off x="3179" y="2416"/>
              <a:ext cx="45" cy="43"/>
            </a:xfrm>
            <a:custGeom>
              <a:avLst/>
              <a:gdLst>
                <a:gd name="T0" fmla="*/ 45 w 45"/>
                <a:gd name="T1" fmla="*/ 24 h 43"/>
                <a:gd name="T2" fmla="*/ 34 w 45"/>
                <a:gd name="T3" fmla="*/ 29 h 43"/>
                <a:gd name="T4" fmla="*/ 30 w 45"/>
                <a:gd name="T5" fmla="*/ 30 h 43"/>
                <a:gd name="T6" fmla="*/ 23 w 45"/>
                <a:gd name="T7" fmla="*/ 33 h 43"/>
                <a:gd name="T8" fmla="*/ 16 w 45"/>
                <a:gd name="T9" fmla="*/ 33 h 43"/>
                <a:gd name="T10" fmla="*/ 11 w 45"/>
                <a:gd name="T11" fmla="*/ 40 h 43"/>
                <a:gd name="T12" fmla="*/ 0 w 45"/>
                <a:gd name="T13" fmla="*/ 43 h 43"/>
                <a:gd name="T14" fmla="*/ 3 w 45"/>
                <a:gd name="T15" fmla="*/ 24 h 43"/>
                <a:gd name="T16" fmla="*/ 18 w 45"/>
                <a:gd name="T17" fmla="*/ 21 h 43"/>
                <a:gd name="T18" fmla="*/ 26 w 45"/>
                <a:gd name="T19" fmla="*/ 18 h 43"/>
                <a:gd name="T20" fmla="*/ 23 w 45"/>
                <a:gd name="T21" fmla="*/ 15 h 43"/>
                <a:gd name="T22" fmla="*/ 4 w 45"/>
                <a:gd name="T23" fmla="*/ 15 h 43"/>
                <a:gd name="T24" fmla="*/ 12 w 45"/>
                <a:gd name="T25" fmla="*/ 3 h 43"/>
                <a:gd name="T26" fmla="*/ 25 w 45"/>
                <a:gd name="T27" fmla="*/ 2 h 43"/>
                <a:gd name="T28" fmla="*/ 30 w 45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3">
                  <a:moveTo>
                    <a:pt x="45" y="24"/>
                  </a:moveTo>
                  <a:lnTo>
                    <a:pt x="34" y="29"/>
                  </a:lnTo>
                  <a:lnTo>
                    <a:pt x="30" y="30"/>
                  </a:lnTo>
                  <a:lnTo>
                    <a:pt x="23" y="33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0" y="43"/>
                  </a:lnTo>
                  <a:lnTo>
                    <a:pt x="3" y="24"/>
                  </a:lnTo>
                  <a:lnTo>
                    <a:pt x="18" y="21"/>
                  </a:lnTo>
                  <a:lnTo>
                    <a:pt x="26" y="18"/>
                  </a:lnTo>
                  <a:lnTo>
                    <a:pt x="23" y="15"/>
                  </a:lnTo>
                  <a:lnTo>
                    <a:pt x="4" y="15"/>
                  </a:lnTo>
                  <a:lnTo>
                    <a:pt x="12" y="3"/>
                  </a:lnTo>
                  <a:lnTo>
                    <a:pt x="25" y="2"/>
                  </a:lnTo>
                  <a:lnTo>
                    <a:pt x="3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7" name="Freeform 659"/>
            <p:cNvSpPr>
              <a:spLocks/>
            </p:cNvSpPr>
            <p:nvPr/>
          </p:nvSpPr>
          <p:spPr bwMode="auto">
            <a:xfrm>
              <a:off x="3367" y="2399"/>
              <a:ext cx="36" cy="61"/>
            </a:xfrm>
            <a:custGeom>
              <a:avLst/>
              <a:gdLst>
                <a:gd name="T0" fmla="*/ 0 w 36"/>
                <a:gd name="T1" fmla="*/ 61 h 61"/>
                <a:gd name="T2" fmla="*/ 0 w 36"/>
                <a:gd name="T3" fmla="*/ 61 h 61"/>
                <a:gd name="T4" fmla="*/ 8 w 36"/>
                <a:gd name="T5" fmla="*/ 53 h 61"/>
                <a:gd name="T6" fmla="*/ 12 w 36"/>
                <a:gd name="T7" fmla="*/ 47 h 61"/>
                <a:gd name="T8" fmla="*/ 21 w 36"/>
                <a:gd name="T9" fmla="*/ 46 h 61"/>
                <a:gd name="T10" fmla="*/ 33 w 36"/>
                <a:gd name="T11" fmla="*/ 42 h 61"/>
                <a:gd name="T12" fmla="*/ 36 w 36"/>
                <a:gd name="T13" fmla="*/ 38 h 61"/>
                <a:gd name="T14" fmla="*/ 34 w 36"/>
                <a:gd name="T15" fmla="*/ 32 h 61"/>
                <a:gd name="T16" fmla="*/ 34 w 36"/>
                <a:gd name="T17" fmla="*/ 30 h 61"/>
                <a:gd name="T18" fmla="*/ 33 w 36"/>
                <a:gd name="T19" fmla="*/ 27 h 61"/>
                <a:gd name="T20" fmla="*/ 27 w 36"/>
                <a:gd name="T21" fmla="*/ 27 h 61"/>
                <a:gd name="T22" fmla="*/ 22 w 36"/>
                <a:gd name="T23" fmla="*/ 26 h 61"/>
                <a:gd name="T24" fmla="*/ 21 w 36"/>
                <a:gd name="T25" fmla="*/ 22 h 61"/>
                <a:gd name="T26" fmla="*/ 29 w 36"/>
                <a:gd name="T27" fmla="*/ 17 h 61"/>
                <a:gd name="T28" fmla="*/ 30 w 36"/>
                <a:gd name="T29" fmla="*/ 15 h 61"/>
                <a:gd name="T30" fmla="*/ 33 w 36"/>
                <a:gd name="T31" fmla="*/ 9 h 61"/>
                <a:gd name="T32" fmla="*/ 33 w 36"/>
                <a:gd name="T33" fmla="*/ 0 h 61"/>
                <a:gd name="T34" fmla="*/ 30 w 36"/>
                <a:gd name="T35" fmla="*/ 0 h 61"/>
                <a:gd name="T36" fmla="*/ 29 w 36"/>
                <a:gd name="T37" fmla="*/ 0 h 61"/>
                <a:gd name="T38" fmla="*/ 27 w 36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61">
                  <a:moveTo>
                    <a:pt x="0" y="61"/>
                  </a:moveTo>
                  <a:lnTo>
                    <a:pt x="0" y="61"/>
                  </a:lnTo>
                  <a:lnTo>
                    <a:pt x="8" y="53"/>
                  </a:lnTo>
                  <a:lnTo>
                    <a:pt x="12" y="47"/>
                  </a:lnTo>
                  <a:lnTo>
                    <a:pt x="21" y="46"/>
                  </a:lnTo>
                  <a:lnTo>
                    <a:pt x="33" y="42"/>
                  </a:lnTo>
                  <a:lnTo>
                    <a:pt x="36" y="38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3" y="27"/>
                  </a:lnTo>
                  <a:lnTo>
                    <a:pt x="27" y="27"/>
                  </a:lnTo>
                  <a:lnTo>
                    <a:pt x="22" y="26"/>
                  </a:lnTo>
                  <a:lnTo>
                    <a:pt x="21" y="22"/>
                  </a:lnTo>
                  <a:lnTo>
                    <a:pt x="29" y="17"/>
                  </a:lnTo>
                  <a:lnTo>
                    <a:pt x="30" y="15"/>
                  </a:lnTo>
                  <a:lnTo>
                    <a:pt x="33" y="9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8" name="Freeform 660"/>
            <p:cNvSpPr>
              <a:spLocks/>
            </p:cNvSpPr>
            <p:nvPr/>
          </p:nvSpPr>
          <p:spPr bwMode="auto">
            <a:xfrm>
              <a:off x="3313" y="2406"/>
              <a:ext cx="42" cy="54"/>
            </a:xfrm>
            <a:custGeom>
              <a:avLst/>
              <a:gdLst>
                <a:gd name="T0" fmla="*/ 26 w 42"/>
                <a:gd name="T1" fmla="*/ 9 h 54"/>
                <a:gd name="T2" fmla="*/ 30 w 42"/>
                <a:gd name="T3" fmla="*/ 6 h 54"/>
                <a:gd name="T4" fmla="*/ 32 w 42"/>
                <a:gd name="T5" fmla="*/ 4 h 54"/>
                <a:gd name="T6" fmla="*/ 34 w 42"/>
                <a:gd name="T7" fmla="*/ 2 h 54"/>
                <a:gd name="T8" fmla="*/ 38 w 42"/>
                <a:gd name="T9" fmla="*/ 0 h 54"/>
                <a:gd name="T10" fmla="*/ 42 w 42"/>
                <a:gd name="T11" fmla="*/ 4 h 54"/>
                <a:gd name="T12" fmla="*/ 41 w 42"/>
                <a:gd name="T13" fmla="*/ 13 h 54"/>
                <a:gd name="T14" fmla="*/ 39 w 42"/>
                <a:gd name="T15" fmla="*/ 19 h 54"/>
                <a:gd name="T16" fmla="*/ 39 w 42"/>
                <a:gd name="T17" fmla="*/ 20 h 54"/>
                <a:gd name="T18" fmla="*/ 35 w 42"/>
                <a:gd name="T19" fmla="*/ 25 h 54"/>
                <a:gd name="T20" fmla="*/ 34 w 42"/>
                <a:gd name="T21" fmla="*/ 28 h 54"/>
                <a:gd name="T22" fmla="*/ 28 w 42"/>
                <a:gd name="T23" fmla="*/ 35 h 54"/>
                <a:gd name="T24" fmla="*/ 26 w 42"/>
                <a:gd name="T25" fmla="*/ 42 h 54"/>
                <a:gd name="T26" fmla="*/ 20 w 42"/>
                <a:gd name="T27" fmla="*/ 46 h 54"/>
                <a:gd name="T28" fmla="*/ 16 w 42"/>
                <a:gd name="T29" fmla="*/ 47 h 54"/>
                <a:gd name="T30" fmla="*/ 6 w 42"/>
                <a:gd name="T31" fmla="*/ 50 h 54"/>
                <a:gd name="T32" fmla="*/ 1 w 42"/>
                <a:gd name="T33" fmla="*/ 54 h 54"/>
                <a:gd name="T34" fmla="*/ 0 w 42"/>
                <a:gd name="T3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54">
                  <a:moveTo>
                    <a:pt x="26" y="9"/>
                  </a:moveTo>
                  <a:lnTo>
                    <a:pt x="30" y="6"/>
                  </a:lnTo>
                  <a:lnTo>
                    <a:pt x="32" y="4"/>
                  </a:lnTo>
                  <a:lnTo>
                    <a:pt x="34" y="2"/>
                  </a:lnTo>
                  <a:lnTo>
                    <a:pt x="38" y="0"/>
                  </a:lnTo>
                  <a:lnTo>
                    <a:pt x="42" y="4"/>
                  </a:lnTo>
                  <a:lnTo>
                    <a:pt x="41" y="13"/>
                  </a:lnTo>
                  <a:lnTo>
                    <a:pt x="39" y="19"/>
                  </a:lnTo>
                  <a:lnTo>
                    <a:pt x="39" y="20"/>
                  </a:lnTo>
                  <a:lnTo>
                    <a:pt x="35" y="25"/>
                  </a:lnTo>
                  <a:lnTo>
                    <a:pt x="34" y="28"/>
                  </a:lnTo>
                  <a:lnTo>
                    <a:pt x="28" y="35"/>
                  </a:lnTo>
                  <a:lnTo>
                    <a:pt x="26" y="42"/>
                  </a:lnTo>
                  <a:lnTo>
                    <a:pt x="20" y="46"/>
                  </a:lnTo>
                  <a:lnTo>
                    <a:pt x="16" y="47"/>
                  </a:lnTo>
                  <a:lnTo>
                    <a:pt x="6" y="50"/>
                  </a:lnTo>
                  <a:lnTo>
                    <a:pt x="1" y="54"/>
                  </a:lnTo>
                  <a:lnTo>
                    <a:pt x="0" y="5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89" name="Freeform 661"/>
            <p:cNvSpPr>
              <a:spLocks/>
            </p:cNvSpPr>
            <p:nvPr/>
          </p:nvSpPr>
          <p:spPr bwMode="auto">
            <a:xfrm>
              <a:off x="3210" y="2449"/>
              <a:ext cx="21" cy="12"/>
            </a:xfrm>
            <a:custGeom>
              <a:avLst/>
              <a:gdLst>
                <a:gd name="T0" fmla="*/ 2 w 21"/>
                <a:gd name="T1" fmla="*/ 12 h 12"/>
                <a:gd name="T2" fmla="*/ 0 w 21"/>
                <a:gd name="T3" fmla="*/ 10 h 12"/>
                <a:gd name="T4" fmla="*/ 6 w 21"/>
                <a:gd name="T5" fmla="*/ 3 h 12"/>
                <a:gd name="T6" fmla="*/ 19 w 21"/>
                <a:gd name="T7" fmla="*/ 0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" y="12"/>
                  </a:moveTo>
                  <a:lnTo>
                    <a:pt x="0" y="10"/>
                  </a:lnTo>
                  <a:lnTo>
                    <a:pt x="6" y="3"/>
                  </a:lnTo>
                  <a:lnTo>
                    <a:pt x="19" y="0"/>
                  </a:lnTo>
                  <a:lnTo>
                    <a:pt x="2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0" name="Freeform 662"/>
            <p:cNvSpPr>
              <a:spLocks/>
            </p:cNvSpPr>
            <p:nvPr/>
          </p:nvSpPr>
          <p:spPr bwMode="auto">
            <a:xfrm>
              <a:off x="3299" y="2460"/>
              <a:ext cx="14" cy="11"/>
            </a:xfrm>
            <a:custGeom>
              <a:avLst/>
              <a:gdLst>
                <a:gd name="T0" fmla="*/ 14 w 14"/>
                <a:gd name="T1" fmla="*/ 0 h 11"/>
                <a:gd name="T2" fmla="*/ 5 w 14"/>
                <a:gd name="T3" fmla="*/ 6 h 11"/>
                <a:gd name="T4" fmla="*/ 0 w 14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5" y="6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1" name="Freeform 663"/>
            <p:cNvSpPr>
              <a:spLocks/>
            </p:cNvSpPr>
            <p:nvPr/>
          </p:nvSpPr>
          <p:spPr bwMode="auto">
            <a:xfrm>
              <a:off x="3062" y="2456"/>
              <a:ext cx="43" cy="16"/>
            </a:xfrm>
            <a:custGeom>
              <a:avLst/>
              <a:gdLst>
                <a:gd name="T0" fmla="*/ 43 w 43"/>
                <a:gd name="T1" fmla="*/ 1 h 16"/>
                <a:gd name="T2" fmla="*/ 41 w 43"/>
                <a:gd name="T3" fmla="*/ 0 h 16"/>
                <a:gd name="T4" fmla="*/ 38 w 43"/>
                <a:gd name="T5" fmla="*/ 11 h 16"/>
                <a:gd name="T6" fmla="*/ 31 w 43"/>
                <a:gd name="T7" fmla="*/ 11 h 16"/>
                <a:gd name="T8" fmla="*/ 30 w 43"/>
                <a:gd name="T9" fmla="*/ 4 h 16"/>
                <a:gd name="T10" fmla="*/ 0 w 43"/>
                <a:gd name="T11" fmla="*/ 8 h 16"/>
                <a:gd name="T12" fmla="*/ 9 w 43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6">
                  <a:moveTo>
                    <a:pt x="43" y="1"/>
                  </a:moveTo>
                  <a:lnTo>
                    <a:pt x="41" y="0"/>
                  </a:lnTo>
                  <a:lnTo>
                    <a:pt x="38" y="11"/>
                  </a:lnTo>
                  <a:lnTo>
                    <a:pt x="31" y="11"/>
                  </a:lnTo>
                  <a:lnTo>
                    <a:pt x="30" y="4"/>
                  </a:lnTo>
                  <a:lnTo>
                    <a:pt x="0" y="8"/>
                  </a:lnTo>
                  <a:lnTo>
                    <a:pt x="9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2" name="Freeform 664"/>
            <p:cNvSpPr>
              <a:spLocks/>
            </p:cNvSpPr>
            <p:nvPr/>
          </p:nvSpPr>
          <p:spPr bwMode="auto">
            <a:xfrm>
              <a:off x="3294" y="2471"/>
              <a:ext cx="5" cy="4"/>
            </a:xfrm>
            <a:custGeom>
              <a:avLst/>
              <a:gdLst>
                <a:gd name="T0" fmla="*/ 5 w 5"/>
                <a:gd name="T1" fmla="*/ 0 h 4"/>
                <a:gd name="T2" fmla="*/ 2 w 5"/>
                <a:gd name="T3" fmla="*/ 1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2" y="1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3" name="Freeform 665"/>
            <p:cNvSpPr>
              <a:spLocks/>
            </p:cNvSpPr>
            <p:nvPr/>
          </p:nvSpPr>
          <p:spPr bwMode="auto">
            <a:xfrm>
              <a:off x="3066" y="2472"/>
              <a:ext cx="7" cy="4"/>
            </a:xfrm>
            <a:custGeom>
              <a:avLst/>
              <a:gdLst>
                <a:gd name="T0" fmla="*/ 5 w 7"/>
                <a:gd name="T1" fmla="*/ 0 h 4"/>
                <a:gd name="T2" fmla="*/ 7 w 7"/>
                <a:gd name="T3" fmla="*/ 3 h 4"/>
                <a:gd name="T4" fmla="*/ 0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lnTo>
                    <a:pt x="7" y="3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4" name="Freeform 666"/>
            <p:cNvSpPr>
              <a:spLocks/>
            </p:cNvSpPr>
            <p:nvPr/>
          </p:nvSpPr>
          <p:spPr bwMode="auto">
            <a:xfrm>
              <a:off x="3209" y="2461"/>
              <a:ext cx="12" cy="20"/>
            </a:xfrm>
            <a:custGeom>
              <a:avLst/>
              <a:gdLst>
                <a:gd name="T0" fmla="*/ 12 w 12"/>
                <a:gd name="T1" fmla="*/ 20 h 20"/>
                <a:gd name="T2" fmla="*/ 12 w 12"/>
                <a:gd name="T3" fmla="*/ 17 h 20"/>
                <a:gd name="T4" fmla="*/ 6 w 12"/>
                <a:gd name="T5" fmla="*/ 17 h 20"/>
                <a:gd name="T6" fmla="*/ 1 w 12"/>
                <a:gd name="T7" fmla="*/ 10 h 20"/>
                <a:gd name="T8" fmla="*/ 0 w 12"/>
                <a:gd name="T9" fmla="*/ 7 h 20"/>
                <a:gd name="T10" fmla="*/ 1 w 12"/>
                <a:gd name="T11" fmla="*/ 6 h 20"/>
                <a:gd name="T12" fmla="*/ 4 w 12"/>
                <a:gd name="T13" fmla="*/ 5 h 20"/>
                <a:gd name="T14" fmla="*/ 3 w 12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0">
                  <a:moveTo>
                    <a:pt x="12" y="20"/>
                  </a:moveTo>
                  <a:lnTo>
                    <a:pt x="12" y="17"/>
                  </a:lnTo>
                  <a:lnTo>
                    <a:pt x="6" y="17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6"/>
                  </a:lnTo>
                  <a:lnTo>
                    <a:pt x="4" y="5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5" name="Freeform 667"/>
            <p:cNvSpPr>
              <a:spLocks/>
            </p:cNvSpPr>
            <p:nvPr/>
          </p:nvSpPr>
          <p:spPr bwMode="auto">
            <a:xfrm>
              <a:off x="3309" y="2459"/>
              <a:ext cx="58" cy="26"/>
            </a:xfrm>
            <a:custGeom>
              <a:avLst/>
              <a:gdLst>
                <a:gd name="T0" fmla="*/ 0 w 58"/>
                <a:gd name="T1" fmla="*/ 26 h 26"/>
                <a:gd name="T2" fmla="*/ 4 w 58"/>
                <a:gd name="T3" fmla="*/ 23 h 26"/>
                <a:gd name="T4" fmla="*/ 10 w 58"/>
                <a:gd name="T5" fmla="*/ 20 h 26"/>
                <a:gd name="T6" fmla="*/ 15 w 58"/>
                <a:gd name="T7" fmla="*/ 17 h 26"/>
                <a:gd name="T8" fmla="*/ 23 w 58"/>
                <a:gd name="T9" fmla="*/ 16 h 26"/>
                <a:gd name="T10" fmla="*/ 23 w 58"/>
                <a:gd name="T11" fmla="*/ 15 h 26"/>
                <a:gd name="T12" fmla="*/ 25 w 58"/>
                <a:gd name="T13" fmla="*/ 11 h 26"/>
                <a:gd name="T14" fmla="*/ 27 w 58"/>
                <a:gd name="T15" fmla="*/ 9 h 26"/>
                <a:gd name="T16" fmla="*/ 34 w 58"/>
                <a:gd name="T17" fmla="*/ 2 h 26"/>
                <a:gd name="T18" fmla="*/ 38 w 58"/>
                <a:gd name="T19" fmla="*/ 0 h 26"/>
                <a:gd name="T20" fmla="*/ 40 w 58"/>
                <a:gd name="T21" fmla="*/ 0 h 26"/>
                <a:gd name="T22" fmla="*/ 49 w 58"/>
                <a:gd name="T23" fmla="*/ 0 h 26"/>
                <a:gd name="T24" fmla="*/ 58 w 58"/>
                <a:gd name="T2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26">
                  <a:moveTo>
                    <a:pt x="0" y="26"/>
                  </a:moveTo>
                  <a:lnTo>
                    <a:pt x="4" y="23"/>
                  </a:lnTo>
                  <a:lnTo>
                    <a:pt x="10" y="20"/>
                  </a:lnTo>
                  <a:lnTo>
                    <a:pt x="15" y="17"/>
                  </a:lnTo>
                  <a:lnTo>
                    <a:pt x="23" y="16"/>
                  </a:lnTo>
                  <a:lnTo>
                    <a:pt x="23" y="15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34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58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6" name="Freeform 668"/>
            <p:cNvSpPr>
              <a:spLocks/>
            </p:cNvSpPr>
            <p:nvPr/>
          </p:nvSpPr>
          <p:spPr bwMode="auto">
            <a:xfrm>
              <a:off x="3219" y="2481"/>
              <a:ext cx="2" cy="10"/>
            </a:xfrm>
            <a:custGeom>
              <a:avLst/>
              <a:gdLst>
                <a:gd name="T0" fmla="*/ 1 w 2"/>
                <a:gd name="T1" fmla="*/ 10 h 10"/>
                <a:gd name="T2" fmla="*/ 0 w 2"/>
                <a:gd name="T3" fmla="*/ 9 h 10"/>
                <a:gd name="T4" fmla="*/ 0 w 2"/>
                <a:gd name="T5" fmla="*/ 4 h 10"/>
                <a:gd name="T6" fmla="*/ 2 w 2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0">
                  <a:moveTo>
                    <a:pt x="1" y="10"/>
                  </a:move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7" name="Freeform 669"/>
            <p:cNvSpPr>
              <a:spLocks/>
            </p:cNvSpPr>
            <p:nvPr/>
          </p:nvSpPr>
          <p:spPr bwMode="auto">
            <a:xfrm>
              <a:off x="3202" y="2474"/>
              <a:ext cx="3" cy="19"/>
            </a:xfrm>
            <a:custGeom>
              <a:avLst/>
              <a:gdLst>
                <a:gd name="T0" fmla="*/ 0 w 3"/>
                <a:gd name="T1" fmla="*/ 0 h 19"/>
                <a:gd name="T2" fmla="*/ 0 w 3"/>
                <a:gd name="T3" fmla="*/ 2 h 19"/>
                <a:gd name="T4" fmla="*/ 2 w 3"/>
                <a:gd name="T5" fmla="*/ 12 h 19"/>
                <a:gd name="T6" fmla="*/ 3 w 3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9">
                  <a:moveTo>
                    <a:pt x="0" y="0"/>
                  </a:moveTo>
                  <a:lnTo>
                    <a:pt x="0" y="2"/>
                  </a:lnTo>
                  <a:lnTo>
                    <a:pt x="2" y="12"/>
                  </a:lnTo>
                  <a:lnTo>
                    <a:pt x="3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8" name="Freeform 670"/>
            <p:cNvSpPr>
              <a:spLocks/>
            </p:cNvSpPr>
            <p:nvPr/>
          </p:nvSpPr>
          <p:spPr bwMode="auto">
            <a:xfrm>
              <a:off x="3144" y="2464"/>
              <a:ext cx="58" cy="29"/>
            </a:xfrm>
            <a:custGeom>
              <a:avLst/>
              <a:gdLst>
                <a:gd name="T0" fmla="*/ 0 w 58"/>
                <a:gd name="T1" fmla="*/ 29 h 29"/>
                <a:gd name="T2" fmla="*/ 4 w 58"/>
                <a:gd name="T3" fmla="*/ 26 h 29"/>
                <a:gd name="T4" fmla="*/ 12 w 58"/>
                <a:gd name="T5" fmla="*/ 19 h 29"/>
                <a:gd name="T6" fmla="*/ 16 w 58"/>
                <a:gd name="T7" fmla="*/ 27 h 29"/>
                <a:gd name="T8" fmla="*/ 23 w 58"/>
                <a:gd name="T9" fmla="*/ 19 h 29"/>
                <a:gd name="T10" fmla="*/ 31 w 58"/>
                <a:gd name="T11" fmla="*/ 18 h 29"/>
                <a:gd name="T12" fmla="*/ 34 w 58"/>
                <a:gd name="T13" fmla="*/ 18 h 29"/>
                <a:gd name="T14" fmla="*/ 31 w 58"/>
                <a:gd name="T15" fmla="*/ 11 h 29"/>
                <a:gd name="T16" fmla="*/ 38 w 58"/>
                <a:gd name="T17" fmla="*/ 6 h 29"/>
                <a:gd name="T18" fmla="*/ 47 w 58"/>
                <a:gd name="T19" fmla="*/ 4 h 29"/>
                <a:gd name="T20" fmla="*/ 54 w 58"/>
                <a:gd name="T21" fmla="*/ 0 h 29"/>
                <a:gd name="T22" fmla="*/ 58 w 58"/>
                <a:gd name="T23" fmla="*/ 6 h 29"/>
                <a:gd name="T24" fmla="*/ 58 w 58"/>
                <a:gd name="T25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29">
                  <a:moveTo>
                    <a:pt x="0" y="29"/>
                  </a:moveTo>
                  <a:lnTo>
                    <a:pt x="4" y="26"/>
                  </a:lnTo>
                  <a:lnTo>
                    <a:pt x="12" y="19"/>
                  </a:lnTo>
                  <a:lnTo>
                    <a:pt x="16" y="27"/>
                  </a:lnTo>
                  <a:lnTo>
                    <a:pt x="23" y="19"/>
                  </a:lnTo>
                  <a:lnTo>
                    <a:pt x="31" y="18"/>
                  </a:lnTo>
                  <a:lnTo>
                    <a:pt x="34" y="18"/>
                  </a:lnTo>
                  <a:lnTo>
                    <a:pt x="31" y="11"/>
                  </a:lnTo>
                  <a:lnTo>
                    <a:pt x="38" y="6"/>
                  </a:lnTo>
                  <a:lnTo>
                    <a:pt x="47" y="4"/>
                  </a:lnTo>
                  <a:lnTo>
                    <a:pt x="54" y="0"/>
                  </a:lnTo>
                  <a:lnTo>
                    <a:pt x="58" y="6"/>
                  </a:lnTo>
                  <a:lnTo>
                    <a:pt x="58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99" name="Freeform 671"/>
            <p:cNvSpPr>
              <a:spLocks/>
            </p:cNvSpPr>
            <p:nvPr/>
          </p:nvSpPr>
          <p:spPr bwMode="auto">
            <a:xfrm>
              <a:off x="3255" y="2475"/>
              <a:ext cx="39" cy="18"/>
            </a:xfrm>
            <a:custGeom>
              <a:avLst/>
              <a:gdLst>
                <a:gd name="T0" fmla="*/ 39 w 39"/>
                <a:gd name="T1" fmla="*/ 0 h 18"/>
                <a:gd name="T2" fmla="*/ 32 w 39"/>
                <a:gd name="T3" fmla="*/ 6 h 18"/>
                <a:gd name="T4" fmla="*/ 26 w 39"/>
                <a:gd name="T5" fmla="*/ 10 h 18"/>
                <a:gd name="T6" fmla="*/ 14 w 39"/>
                <a:gd name="T7" fmla="*/ 14 h 18"/>
                <a:gd name="T8" fmla="*/ 0 w 3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8">
                  <a:moveTo>
                    <a:pt x="39" y="0"/>
                  </a:moveTo>
                  <a:lnTo>
                    <a:pt x="32" y="6"/>
                  </a:lnTo>
                  <a:lnTo>
                    <a:pt x="26" y="10"/>
                  </a:lnTo>
                  <a:lnTo>
                    <a:pt x="14" y="14"/>
                  </a:lnTo>
                  <a:lnTo>
                    <a:pt x="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0" name="Line 672"/>
            <p:cNvSpPr>
              <a:spLocks noChangeShapeType="1"/>
            </p:cNvSpPr>
            <p:nvPr/>
          </p:nvSpPr>
          <p:spPr bwMode="auto">
            <a:xfrm flipV="1">
              <a:off x="3105" y="2489"/>
              <a:ext cx="15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1" name="Freeform 673"/>
            <p:cNvSpPr>
              <a:spLocks/>
            </p:cNvSpPr>
            <p:nvPr/>
          </p:nvSpPr>
          <p:spPr bwMode="auto">
            <a:xfrm>
              <a:off x="3137" y="2493"/>
              <a:ext cx="7" cy="4"/>
            </a:xfrm>
            <a:custGeom>
              <a:avLst/>
              <a:gdLst>
                <a:gd name="T0" fmla="*/ 0 w 7"/>
                <a:gd name="T1" fmla="*/ 3 h 4"/>
                <a:gd name="T2" fmla="*/ 1 w 7"/>
                <a:gd name="T3" fmla="*/ 4 h 4"/>
                <a:gd name="T4" fmla="*/ 7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0" y="3"/>
                  </a:moveTo>
                  <a:lnTo>
                    <a:pt x="1" y="4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2" name="Freeform 674"/>
            <p:cNvSpPr>
              <a:spLocks/>
            </p:cNvSpPr>
            <p:nvPr/>
          </p:nvSpPr>
          <p:spPr bwMode="auto">
            <a:xfrm>
              <a:off x="3302" y="2485"/>
              <a:ext cx="19" cy="12"/>
            </a:xfrm>
            <a:custGeom>
              <a:avLst/>
              <a:gdLst>
                <a:gd name="T0" fmla="*/ 19 w 19"/>
                <a:gd name="T1" fmla="*/ 5 h 12"/>
                <a:gd name="T2" fmla="*/ 13 w 19"/>
                <a:gd name="T3" fmla="*/ 8 h 12"/>
                <a:gd name="T4" fmla="*/ 7 w 19"/>
                <a:gd name="T5" fmla="*/ 12 h 12"/>
                <a:gd name="T6" fmla="*/ 1 w 19"/>
                <a:gd name="T7" fmla="*/ 11 h 12"/>
                <a:gd name="T8" fmla="*/ 0 w 19"/>
                <a:gd name="T9" fmla="*/ 6 h 12"/>
                <a:gd name="T10" fmla="*/ 7 w 19"/>
                <a:gd name="T11" fmla="*/ 1 h 12"/>
                <a:gd name="T12" fmla="*/ 7 w 1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9" y="5"/>
                  </a:moveTo>
                  <a:lnTo>
                    <a:pt x="13" y="8"/>
                  </a:lnTo>
                  <a:lnTo>
                    <a:pt x="7" y="12"/>
                  </a:lnTo>
                  <a:lnTo>
                    <a:pt x="1" y="11"/>
                  </a:lnTo>
                  <a:lnTo>
                    <a:pt x="0" y="6"/>
                  </a:lnTo>
                  <a:lnTo>
                    <a:pt x="7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3" name="Freeform 675"/>
            <p:cNvSpPr>
              <a:spLocks/>
            </p:cNvSpPr>
            <p:nvPr/>
          </p:nvSpPr>
          <p:spPr bwMode="auto">
            <a:xfrm>
              <a:off x="3205" y="2493"/>
              <a:ext cx="1" cy="7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5 h 7"/>
                <a:gd name="T4" fmla="*/ 1 w 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lnTo>
                    <a:pt x="1" y="5"/>
                  </a:lnTo>
                  <a:lnTo>
                    <a:pt x="1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4" name="Line 676"/>
            <p:cNvSpPr>
              <a:spLocks noChangeShapeType="1"/>
            </p:cNvSpPr>
            <p:nvPr/>
          </p:nvSpPr>
          <p:spPr bwMode="auto">
            <a:xfrm>
              <a:off x="3206" y="2500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5" name="Freeform 677"/>
            <p:cNvSpPr>
              <a:spLocks/>
            </p:cNvSpPr>
            <p:nvPr/>
          </p:nvSpPr>
          <p:spPr bwMode="auto">
            <a:xfrm>
              <a:off x="3321" y="2482"/>
              <a:ext cx="18" cy="18"/>
            </a:xfrm>
            <a:custGeom>
              <a:avLst/>
              <a:gdLst>
                <a:gd name="T0" fmla="*/ 12 w 18"/>
                <a:gd name="T1" fmla="*/ 18 h 18"/>
                <a:gd name="T2" fmla="*/ 13 w 18"/>
                <a:gd name="T3" fmla="*/ 15 h 18"/>
                <a:gd name="T4" fmla="*/ 15 w 18"/>
                <a:gd name="T5" fmla="*/ 14 h 18"/>
                <a:gd name="T6" fmla="*/ 18 w 18"/>
                <a:gd name="T7" fmla="*/ 8 h 18"/>
                <a:gd name="T8" fmla="*/ 18 w 18"/>
                <a:gd name="T9" fmla="*/ 1 h 18"/>
                <a:gd name="T10" fmla="*/ 15 w 18"/>
                <a:gd name="T11" fmla="*/ 1 h 18"/>
                <a:gd name="T12" fmla="*/ 13 w 18"/>
                <a:gd name="T13" fmla="*/ 0 h 18"/>
                <a:gd name="T14" fmla="*/ 12 w 18"/>
                <a:gd name="T15" fmla="*/ 0 h 18"/>
                <a:gd name="T16" fmla="*/ 7 w 18"/>
                <a:gd name="T17" fmla="*/ 4 h 18"/>
                <a:gd name="T18" fmla="*/ 0 w 18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12" y="18"/>
                  </a:moveTo>
                  <a:lnTo>
                    <a:pt x="13" y="15"/>
                  </a:lnTo>
                  <a:lnTo>
                    <a:pt x="15" y="14"/>
                  </a:lnTo>
                  <a:lnTo>
                    <a:pt x="18" y="8"/>
                  </a:lnTo>
                  <a:lnTo>
                    <a:pt x="18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7" y="4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6" name="Freeform 678"/>
            <p:cNvSpPr>
              <a:spLocks/>
            </p:cNvSpPr>
            <p:nvPr/>
          </p:nvSpPr>
          <p:spPr bwMode="auto">
            <a:xfrm>
              <a:off x="3220" y="2491"/>
              <a:ext cx="3" cy="11"/>
            </a:xfrm>
            <a:custGeom>
              <a:avLst/>
              <a:gdLst>
                <a:gd name="T0" fmla="*/ 3 w 3"/>
                <a:gd name="T1" fmla="*/ 11 h 11"/>
                <a:gd name="T2" fmla="*/ 0 w 3"/>
                <a:gd name="T3" fmla="*/ 9 h 11"/>
                <a:gd name="T4" fmla="*/ 0 w 3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1">
                  <a:moveTo>
                    <a:pt x="3" y="11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7" name="Freeform 679"/>
            <p:cNvSpPr>
              <a:spLocks/>
            </p:cNvSpPr>
            <p:nvPr/>
          </p:nvSpPr>
          <p:spPr bwMode="auto">
            <a:xfrm>
              <a:off x="3223" y="2502"/>
              <a:ext cx="13" cy="2"/>
            </a:xfrm>
            <a:custGeom>
              <a:avLst/>
              <a:gdLst>
                <a:gd name="T0" fmla="*/ 13 w 13"/>
                <a:gd name="T1" fmla="*/ 2 h 2"/>
                <a:gd name="T2" fmla="*/ 4 w 13"/>
                <a:gd name="T3" fmla="*/ 2 h 2"/>
                <a:gd name="T4" fmla="*/ 0 w 1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">
                  <a:moveTo>
                    <a:pt x="13" y="2"/>
                  </a:move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8" name="Freeform 680"/>
            <p:cNvSpPr>
              <a:spLocks/>
            </p:cNvSpPr>
            <p:nvPr/>
          </p:nvSpPr>
          <p:spPr bwMode="auto">
            <a:xfrm>
              <a:off x="3236" y="2493"/>
              <a:ext cx="19" cy="12"/>
            </a:xfrm>
            <a:custGeom>
              <a:avLst/>
              <a:gdLst>
                <a:gd name="T0" fmla="*/ 19 w 19"/>
                <a:gd name="T1" fmla="*/ 0 h 12"/>
                <a:gd name="T2" fmla="*/ 19 w 19"/>
                <a:gd name="T3" fmla="*/ 1 h 12"/>
                <a:gd name="T4" fmla="*/ 11 w 19"/>
                <a:gd name="T5" fmla="*/ 7 h 12"/>
                <a:gd name="T6" fmla="*/ 10 w 19"/>
                <a:gd name="T7" fmla="*/ 8 h 12"/>
                <a:gd name="T8" fmla="*/ 0 w 19"/>
                <a:gd name="T9" fmla="*/ 12 h 12"/>
                <a:gd name="T10" fmla="*/ 0 w 19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9" y="0"/>
                  </a:moveTo>
                  <a:lnTo>
                    <a:pt x="19" y="1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0" y="12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09" name="Freeform 681"/>
            <p:cNvSpPr>
              <a:spLocks/>
            </p:cNvSpPr>
            <p:nvPr/>
          </p:nvSpPr>
          <p:spPr bwMode="auto">
            <a:xfrm>
              <a:off x="3206" y="2500"/>
              <a:ext cx="4" cy="8"/>
            </a:xfrm>
            <a:custGeom>
              <a:avLst/>
              <a:gdLst>
                <a:gd name="T0" fmla="*/ 0 w 4"/>
                <a:gd name="T1" fmla="*/ 0 h 8"/>
                <a:gd name="T2" fmla="*/ 3 w 4"/>
                <a:gd name="T3" fmla="*/ 4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3" y="4"/>
                  </a:lnTo>
                  <a:lnTo>
                    <a:pt x="4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0" name="Freeform 682"/>
            <p:cNvSpPr>
              <a:spLocks/>
            </p:cNvSpPr>
            <p:nvPr/>
          </p:nvSpPr>
          <p:spPr bwMode="auto">
            <a:xfrm>
              <a:off x="3127" y="2494"/>
              <a:ext cx="10" cy="15"/>
            </a:xfrm>
            <a:custGeom>
              <a:avLst/>
              <a:gdLst>
                <a:gd name="T0" fmla="*/ 8 w 10"/>
                <a:gd name="T1" fmla="*/ 15 h 15"/>
                <a:gd name="T2" fmla="*/ 6 w 10"/>
                <a:gd name="T3" fmla="*/ 15 h 15"/>
                <a:gd name="T4" fmla="*/ 2 w 10"/>
                <a:gd name="T5" fmla="*/ 10 h 15"/>
                <a:gd name="T6" fmla="*/ 0 w 10"/>
                <a:gd name="T7" fmla="*/ 6 h 15"/>
                <a:gd name="T8" fmla="*/ 7 w 10"/>
                <a:gd name="T9" fmla="*/ 0 h 15"/>
                <a:gd name="T10" fmla="*/ 10 w 10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lnTo>
                    <a:pt x="6" y="15"/>
                  </a:lnTo>
                  <a:lnTo>
                    <a:pt x="2" y="10"/>
                  </a:lnTo>
                  <a:lnTo>
                    <a:pt x="0" y="6"/>
                  </a:lnTo>
                  <a:lnTo>
                    <a:pt x="7" y="0"/>
                  </a:lnTo>
                  <a:lnTo>
                    <a:pt x="1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1" name="Freeform 683"/>
            <p:cNvSpPr>
              <a:spLocks/>
            </p:cNvSpPr>
            <p:nvPr/>
          </p:nvSpPr>
          <p:spPr bwMode="auto">
            <a:xfrm>
              <a:off x="3135" y="2504"/>
              <a:ext cx="35" cy="9"/>
            </a:xfrm>
            <a:custGeom>
              <a:avLst/>
              <a:gdLst>
                <a:gd name="T0" fmla="*/ 24 w 35"/>
                <a:gd name="T1" fmla="*/ 9 h 9"/>
                <a:gd name="T2" fmla="*/ 29 w 35"/>
                <a:gd name="T3" fmla="*/ 8 h 9"/>
                <a:gd name="T4" fmla="*/ 35 w 35"/>
                <a:gd name="T5" fmla="*/ 5 h 9"/>
                <a:gd name="T6" fmla="*/ 33 w 35"/>
                <a:gd name="T7" fmla="*/ 1 h 9"/>
                <a:gd name="T8" fmla="*/ 22 w 35"/>
                <a:gd name="T9" fmla="*/ 1 h 9"/>
                <a:gd name="T10" fmla="*/ 10 w 35"/>
                <a:gd name="T11" fmla="*/ 0 h 9"/>
                <a:gd name="T12" fmla="*/ 7 w 35"/>
                <a:gd name="T13" fmla="*/ 4 h 9"/>
                <a:gd name="T14" fmla="*/ 0 w 35"/>
                <a:gd name="T1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9">
                  <a:moveTo>
                    <a:pt x="24" y="9"/>
                  </a:moveTo>
                  <a:lnTo>
                    <a:pt x="29" y="8"/>
                  </a:lnTo>
                  <a:lnTo>
                    <a:pt x="35" y="5"/>
                  </a:lnTo>
                  <a:lnTo>
                    <a:pt x="33" y="1"/>
                  </a:lnTo>
                  <a:lnTo>
                    <a:pt x="22" y="1"/>
                  </a:lnTo>
                  <a:lnTo>
                    <a:pt x="10" y="0"/>
                  </a:lnTo>
                  <a:lnTo>
                    <a:pt x="7" y="4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2" name="Freeform 684"/>
            <p:cNvSpPr>
              <a:spLocks/>
            </p:cNvSpPr>
            <p:nvPr/>
          </p:nvSpPr>
          <p:spPr bwMode="auto">
            <a:xfrm>
              <a:off x="3144" y="2513"/>
              <a:ext cx="15" cy="2"/>
            </a:xfrm>
            <a:custGeom>
              <a:avLst/>
              <a:gdLst>
                <a:gd name="T0" fmla="*/ 0 w 15"/>
                <a:gd name="T1" fmla="*/ 2 h 2"/>
                <a:gd name="T2" fmla="*/ 4 w 15"/>
                <a:gd name="T3" fmla="*/ 2 h 2"/>
                <a:gd name="T4" fmla="*/ 15 w 1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">
                  <a:moveTo>
                    <a:pt x="0" y="2"/>
                  </a:moveTo>
                  <a:lnTo>
                    <a:pt x="4" y="2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3" name="Line 685"/>
            <p:cNvSpPr>
              <a:spLocks noChangeShapeType="1"/>
            </p:cNvSpPr>
            <p:nvPr/>
          </p:nvSpPr>
          <p:spPr bwMode="auto">
            <a:xfrm>
              <a:off x="3138" y="2515"/>
              <a:ext cx="6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4" name="Freeform 686"/>
            <p:cNvSpPr>
              <a:spLocks/>
            </p:cNvSpPr>
            <p:nvPr/>
          </p:nvSpPr>
          <p:spPr bwMode="auto">
            <a:xfrm>
              <a:off x="3105" y="2509"/>
              <a:ext cx="17" cy="10"/>
            </a:xfrm>
            <a:custGeom>
              <a:avLst/>
              <a:gdLst>
                <a:gd name="T0" fmla="*/ 0 w 17"/>
                <a:gd name="T1" fmla="*/ 10 h 10"/>
                <a:gd name="T2" fmla="*/ 5 w 17"/>
                <a:gd name="T3" fmla="*/ 10 h 10"/>
                <a:gd name="T4" fmla="*/ 3 w 17"/>
                <a:gd name="T5" fmla="*/ 0 h 10"/>
                <a:gd name="T6" fmla="*/ 6 w 17"/>
                <a:gd name="T7" fmla="*/ 0 h 10"/>
                <a:gd name="T8" fmla="*/ 10 w 17"/>
                <a:gd name="T9" fmla="*/ 2 h 10"/>
                <a:gd name="T10" fmla="*/ 11 w 17"/>
                <a:gd name="T11" fmla="*/ 2 h 10"/>
                <a:gd name="T12" fmla="*/ 17 w 17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lnTo>
                    <a:pt x="5" y="10"/>
                  </a:lnTo>
                  <a:lnTo>
                    <a:pt x="3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7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5" name="Line 687"/>
            <p:cNvSpPr>
              <a:spLocks noChangeShapeType="1"/>
            </p:cNvSpPr>
            <p:nvPr/>
          </p:nvSpPr>
          <p:spPr bwMode="auto">
            <a:xfrm>
              <a:off x="3081" y="2512"/>
              <a:ext cx="11" cy="7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6" name="Freeform 688"/>
            <p:cNvSpPr>
              <a:spLocks/>
            </p:cNvSpPr>
            <p:nvPr/>
          </p:nvSpPr>
          <p:spPr bwMode="auto">
            <a:xfrm>
              <a:off x="3092" y="2517"/>
              <a:ext cx="13" cy="4"/>
            </a:xfrm>
            <a:custGeom>
              <a:avLst/>
              <a:gdLst>
                <a:gd name="T0" fmla="*/ 0 w 13"/>
                <a:gd name="T1" fmla="*/ 2 h 4"/>
                <a:gd name="T2" fmla="*/ 1 w 13"/>
                <a:gd name="T3" fmla="*/ 2 h 4"/>
                <a:gd name="T4" fmla="*/ 7 w 13"/>
                <a:gd name="T5" fmla="*/ 4 h 4"/>
                <a:gd name="T6" fmla="*/ 11 w 13"/>
                <a:gd name="T7" fmla="*/ 0 h 4"/>
                <a:gd name="T8" fmla="*/ 13 w 1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0" y="2"/>
                  </a:moveTo>
                  <a:lnTo>
                    <a:pt x="1" y="2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3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7" name="Freeform 689"/>
            <p:cNvSpPr>
              <a:spLocks/>
            </p:cNvSpPr>
            <p:nvPr/>
          </p:nvSpPr>
          <p:spPr bwMode="auto">
            <a:xfrm>
              <a:off x="3130" y="2515"/>
              <a:ext cx="8" cy="11"/>
            </a:xfrm>
            <a:custGeom>
              <a:avLst/>
              <a:gdLst>
                <a:gd name="T0" fmla="*/ 1 w 8"/>
                <a:gd name="T1" fmla="*/ 11 h 11"/>
                <a:gd name="T2" fmla="*/ 0 w 8"/>
                <a:gd name="T3" fmla="*/ 5 h 11"/>
                <a:gd name="T4" fmla="*/ 5 w 8"/>
                <a:gd name="T5" fmla="*/ 1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1" y="11"/>
                  </a:moveTo>
                  <a:lnTo>
                    <a:pt x="0" y="5"/>
                  </a:lnTo>
                  <a:lnTo>
                    <a:pt x="5" y="1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8" name="Freeform 690"/>
            <p:cNvSpPr>
              <a:spLocks/>
            </p:cNvSpPr>
            <p:nvPr/>
          </p:nvSpPr>
          <p:spPr bwMode="auto">
            <a:xfrm>
              <a:off x="3243" y="2519"/>
              <a:ext cx="25" cy="7"/>
            </a:xfrm>
            <a:custGeom>
              <a:avLst/>
              <a:gdLst>
                <a:gd name="T0" fmla="*/ 0 w 25"/>
                <a:gd name="T1" fmla="*/ 4 h 7"/>
                <a:gd name="T2" fmla="*/ 1 w 25"/>
                <a:gd name="T3" fmla="*/ 4 h 7"/>
                <a:gd name="T4" fmla="*/ 11 w 25"/>
                <a:gd name="T5" fmla="*/ 1 h 7"/>
                <a:gd name="T6" fmla="*/ 14 w 25"/>
                <a:gd name="T7" fmla="*/ 0 h 7"/>
                <a:gd name="T8" fmla="*/ 21 w 25"/>
                <a:gd name="T9" fmla="*/ 4 h 7"/>
                <a:gd name="T10" fmla="*/ 25 w 2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7">
                  <a:moveTo>
                    <a:pt x="0" y="4"/>
                  </a:moveTo>
                  <a:lnTo>
                    <a:pt x="1" y="4"/>
                  </a:lnTo>
                  <a:lnTo>
                    <a:pt x="11" y="1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5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19" name="Freeform 691"/>
            <p:cNvSpPr>
              <a:spLocks/>
            </p:cNvSpPr>
            <p:nvPr/>
          </p:nvSpPr>
          <p:spPr bwMode="auto">
            <a:xfrm>
              <a:off x="3318" y="2500"/>
              <a:ext cx="18" cy="28"/>
            </a:xfrm>
            <a:custGeom>
              <a:avLst/>
              <a:gdLst>
                <a:gd name="T0" fmla="*/ 14 w 18"/>
                <a:gd name="T1" fmla="*/ 28 h 28"/>
                <a:gd name="T2" fmla="*/ 16 w 18"/>
                <a:gd name="T3" fmla="*/ 27 h 28"/>
                <a:gd name="T4" fmla="*/ 18 w 18"/>
                <a:gd name="T5" fmla="*/ 21 h 28"/>
                <a:gd name="T6" fmla="*/ 6 w 18"/>
                <a:gd name="T7" fmla="*/ 17 h 28"/>
                <a:gd name="T8" fmla="*/ 0 w 18"/>
                <a:gd name="T9" fmla="*/ 13 h 28"/>
                <a:gd name="T10" fmla="*/ 0 w 18"/>
                <a:gd name="T11" fmla="*/ 5 h 28"/>
                <a:gd name="T12" fmla="*/ 8 w 18"/>
                <a:gd name="T13" fmla="*/ 1 h 28"/>
                <a:gd name="T14" fmla="*/ 15 w 18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8">
                  <a:moveTo>
                    <a:pt x="14" y="28"/>
                  </a:moveTo>
                  <a:lnTo>
                    <a:pt x="16" y="27"/>
                  </a:lnTo>
                  <a:lnTo>
                    <a:pt x="18" y="21"/>
                  </a:lnTo>
                  <a:lnTo>
                    <a:pt x="6" y="17"/>
                  </a:lnTo>
                  <a:lnTo>
                    <a:pt x="0" y="13"/>
                  </a:lnTo>
                  <a:lnTo>
                    <a:pt x="0" y="5"/>
                  </a:lnTo>
                  <a:lnTo>
                    <a:pt x="8" y="1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0" name="Freeform 692"/>
            <p:cNvSpPr>
              <a:spLocks/>
            </p:cNvSpPr>
            <p:nvPr/>
          </p:nvSpPr>
          <p:spPr bwMode="auto">
            <a:xfrm>
              <a:off x="3161" y="2528"/>
              <a:ext cx="7" cy="2"/>
            </a:xfrm>
            <a:custGeom>
              <a:avLst/>
              <a:gdLst>
                <a:gd name="T0" fmla="*/ 6 w 7"/>
                <a:gd name="T1" fmla="*/ 2 h 2"/>
                <a:gd name="T2" fmla="*/ 7 w 7"/>
                <a:gd name="T3" fmla="*/ 0 h 2"/>
                <a:gd name="T4" fmla="*/ 0 w 7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6" y="2"/>
                  </a:moveTo>
                  <a:lnTo>
                    <a:pt x="7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1" name="Freeform 693"/>
            <p:cNvSpPr>
              <a:spLocks/>
            </p:cNvSpPr>
            <p:nvPr/>
          </p:nvSpPr>
          <p:spPr bwMode="auto">
            <a:xfrm>
              <a:off x="3268" y="2521"/>
              <a:ext cx="47" cy="10"/>
            </a:xfrm>
            <a:custGeom>
              <a:avLst/>
              <a:gdLst>
                <a:gd name="T0" fmla="*/ 0 w 47"/>
                <a:gd name="T1" fmla="*/ 5 h 10"/>
                <a:gd name="T2" fmla="*/ 0 w 47"/>
                <a:gd name="T3" fmla="*/ 6 h 10"/>
                <a:gd name="T4" fmla="*/ 6 w 47"/>
                <a:gd name="T5" fmla="*/ 5 h 10"/>
                <a:gd name="T6" fmla="*/ 12 w 47"/>
                <a:gd name="T7" fmla="*/ 0 h 10"/>
                <a:gd name="T8" fmla="*/ 17 w 47"/>
                <a:gd name="T9" fmla="*/ 3 h 10"/>
                <a:gd name="T10" fmla="*/ 21 w 47"/>
                <a:gd name="T11" fmla="*/ 9 h 10"/>
                <a:gd name="T12" fmla="*/ 27 w 47"/>
                <a:gd name="T13" fmla="*/ 7 h 10"/>
                <a:gd name="T14" fmla="*/ 32 w 47"/>
                <a:gd name="T15" fmla="*/ 6 h 10"/>
                <a:gd name="T16" fmla="*/ 45 w 47"/>
                <a:gd name="T17" fmla="*/ 9 h 10"/>
                <a:gd name="T18" fmla="*/ 47 w 47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0">
                  <a:moveTo>
                    <a:pt x="0" y="5"/>
                  </a:moveTo>
                  <a:lnTo>
                    <a:pt x="0" y="6"/>
                  </a:lnTo>
                  <a:lnTo>
                    <a:pt x="6" y="5"/>
                  </a:lnTo>
                  <a:lnTo>
                    <a:pt x="12" y="0"/>
                  </a:lnTo>
                  <a:lnTo>
                    <a:pt x="17" y="3"/>
                  </a:lnTo>
                  <a:lnTo>
                    <a:pt x="21" y="9"/>
                  </a:lnTo>
                  <a:lnTo>
                    <a:pt x="27" y="7"/>
                  </a:lnTo>
                  <a:lnTo>
                    <a:pt x="32" y="6"/>
                  </a:lnTo>
                  <a:lnTo>
                    <a:pt x="45" y="9"/>
                  </a:lnTo>
                  <a:lnTo>
                    <a:pt x="47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2" name="Freeform 694"/>
            <p:cNvSpPr>
              <a:spLocks/>
            </p:cNvSpPr>
            <p:nvPr/>
          </p:nvSpPr>
          <p:spPr bwMode="auto">
            <a:xfrm>
              <a:off x="2962" y="2493"/>
              <a:ext cx="48" cy="38"/>
            </a:xfrm>
            <a:custGeom>
              <a:avLst/>
              <a:gdLst>
                <a:gd name="T0" fmla="*/ 37 w 48"/>
                <a:gd name="T1" fmla="*/ 38 h 38"/>
                <a:gd name="T2" fmla="*/ 48 w 48"/>
                <a:gd name="T3" fmla="*/ 28 h 38"/>
                <a:gd name="T4" fmla="*/ 43 w 48"/>
                <a:gd name="T5" fmla="*/ 0 h 38"/>
                <a:gd name="T6" fmla="*/ 13 w 48"/>
                <a:gd name="T7" fmla="*/ 5 h 38"/>
                <a:gd name="T8" fmla="*/ 6 w 48"/>
                <a:gd name="T9" fmla="*/ 9 h 38"/>
                <a:gd name="T10" fmla="*/ 0 w 48"/>
                <a:gd name="T11" fmla="*/ 20 h 38"/>
                <a:gd name="T12" fmla="*/ 2 w 48"/>
                <a:gd name="T13" fmla="*/ 20 h 38"/>
                <a:gd name="T14" fmla="*/ 17 w 48"/>
                <a:gd name="T15" fmla="*/ 27 h 38"/>
                <a:gd name="T16" fmla="*/ 22 w 48"/>
                <a:gd name="T17" fmla="*/ 35 h 38"/>
                <a:gd name="T18" fmla="*/ 37 w 48"/>
                <a:gd name="T1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38">
                  <a:moveTo>
                    <a:pt x="37" y="38"/>
                  </a:moveTo>
                  <a:lnTo>
                    <a:pt x="48" y="28"/>
                  </a:lnTo>
                  <a:lnTo>
                    <a:pt x="43" y="0"/>
                  </a:lnTo>
                  <a:lnTo>
                    <a:pt x="13" y="5"/>
                  </a:lnTo>
                  <a:lnTo>
                    <a:pt x="6" y="9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17" y="27"/>
                  </a:lnTo>
                  <a:lnTo>
                    <a:pt x="22" y="35"/>
                  </a:lnTo>
                  <a:lnTo>
                    <a:pt x="37" y="3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3" name="Freeform 695"/>
            <p:cNvSpPr>
              <a:spLocks/>
            </p:cNvSpPr>
            <p:nvPr/>
          </p:nvSpPr>
          <p:spPr bwMode="auto">
            <a:xfrm>
              <a:off x="3146" y="2530"/>
              <a:ext cx="15" cy="1"/>
            </a:xfrm>
            <a:custGeom>
              <a:avLst/>
              <a:gdLst>
                <a:gd name="T0" fmla="*/ 15 w 15"/>
                <a:gd name="T1" fmla="*/ 0 h 1"/>
                <a:gd name="T2" fmla="*/ 11 w 15"/>
                <a:gd name="T3" fmla="*/ 0 h 1"/>
                <a:gd name="T4" fmla="*/ 0 w 1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1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4" name="Freeform 696"/>
            <p:cNvSpPr>
              <a:spLocks/>
            </p:cNvSpPr>
            <p:nvPr/>
          </p:nvSpPr>
          <p:spPr bwMode="auto">
            <a:xfrm>
              <a:off x="3069" y="2512"/>
              <a:ext cx="13" cy="19"/>
            </a:xfrm>
            <a:custGeom>
              <a:avLst/>
              <a:gdLst>
                <a:gd name="T0" fmla="*/ 13 w 13"/>
                <a:gd name="T1" fmla="*/ 19 h 19"/>
                <a:gd name="T2" fmla="*/ 4 w 13"/>
                <a:gd name="T3" fmla="*/ 19 h 19"/>
                <a:gd name="T4" fmla="*/ 0 w 13"/>
                <a:gd name="T5" fmla="*/ 8 h 19"/>
                <a:gd name="T6" fmla="*/ 0 w 13"/>
                <a:gd name="T7" fmla="*/ 3 h 19"/>
                <a:gd name="T8" fmla="*/ 0 w 13"/>
                <a:gd name="T9" fmla="*/ 1 h 19"/>
                <a:gd name="T10" fmla="*/ 8 w 13"/>
                <a:gd name="T11" fmla="*/ 1 h 19"/>
                <a:gd name="T12" fmla="*/ 11 w 13"/>
                <a:gd name="T13" fmla="*/ 0 h 19"/>
                <a:gd name="T14" fmla="*/ 12 w 13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4" y="19"/>
                  </a:lnTo>
                  <a:lnTo>
                    <a:pt x="0" y="8"/>
                  </a:lnTo>
                  <a:lnTo>
                    <a:pt x="0" y="3"/>
                  </a:lnTo>
                  <a:lnTo>
                    <a:pt x="0" y="1"/>
                  </a:lnTo>
                  <a:lnTo>
                    <a:pt x="8" y="1"/>
                  </a:lnTo>
                  <a:lnTo>
                    <a:pt x="11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5" name="Freeform 697"/>
            <p:cNvSpPr>
              <a:spLocks/>
            </p:cNvSpPr>
            <p:nvPr/>
          </p:nvSpPr>
          <p:spPr bwMode="auto">
            <a:xfrm>
              <a:off x="3315" y="2528"/>
              <a:ext cx="17" cy="4"/>
            </a:xfrm>
            <a:custGeom>
              <a:avLst/>
              <a:gdLst>
                <a:gd name="T0" fmla="*/ 0 w 17"/>
                <a:gd name="T1" fmla="*/ 3 h 4"/>
                <a:gd name="T2" fmla="*/ 3 w 17"/>
                <a:gd name="T3" fmla="*/ 4 h 4"/>
                <a:gd name="T4" fmla="*/ 11 w 17"/>
                <a:gd name="T5" fmla="*/ 3 h 4"/>
                <a:gd name="T6" fmla="*/ 17 w 1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4">
                  <a:moveTo>
                    <a:pt x="0" y="3"/>
                  </a:moveTo>
                  <a:lnTo>
                    <a:pt x="3" y="4"/>
                  </a:lnTo>
                  <a:lnTo>
                    <a:pt x="11" y="3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6" name="Freeform 698"/>
            <p:cNvSpPr>
              <a:spLocks/>
            </p:cNvSpPr>
            <p:nvPr/>
          </p:nvSpPr>
          <p:spPr bwMode="auto">
            <a:xfrm>
              <a:off x="3131" y="2526"/>
              <a:ext cx="15" cy="6"/>
            </a:xfrm>
            <a:custGeom>
              <a:avLst/>
              <a:gdLst>
                <a:gd name="T0" fmla="*/ 15 w 15"/>
                <a:gd name="T1" fmla="*/ 5 h 6"/>
                <a:gd name="T2" fmla="*/ 7 w 15"/>
                <a:gd name="T3" fmla="*/ 6 h 6"/>
                <a:gd name="T4" fmla="*/ 2 w 15"/>
                <a:gd name="T5" fmla="*/ 2 h 6"/>
                <a:gd name="T6" fmla="*/ 0 w 1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15" y="5"/>
                  </a:moveTo>
                  <a:lnTo>
                    <a:pt x="7" y="6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7" name="Freeform 699"/>
            <p:cNvSpPr>
              <a:spLocks/>
            </p:cNvSpPr>
            <p:nvPr/>
          </p:nvSpPr>
          <p:spPr bwMode="auto">
            <a:xfrm>
              <a:off x="3082" y="2531"/>
              <a:ext cx="4" cy="3"/>
            </a:xfrm>
            <a:custGeom>
              <a:avLst/>
              <a:gdLst>
                <a:gd name="T0" fmla="*/ 4 w 4"/>
                <a:gd name="T1" fmla="*/ 3 h 3"/>
                <a:gd name="T2" fmla="*/ 2 w 4"/>
                <a:gd name="T3" fmla="*/ 0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8" name="Freeform 700"/>
            <p:cNvSpPr>
              <a:spLocks/>
            </p:cNvSpPr>
            <p:nvPr/>
          </p:nvSpPr>
          <p:spPr bwMode="auto">
            <a:xfrm>
              <a:off x="3156" y="2530"/>
              <a:ext cx="11" cy="5"/>
            </a:xfrm>
            <a:custGeom>
              <a:avLst/>
              <a:gdLst>
                <a:gd name="T0" fmla="*/ 0 w 11"/>
                <a:gd name="T1" fmla="*/ 5 h 5"/>
                <a:gd name="T2" fmla="*/ 7 w 11"/>
                <a:gd name="T3" fmla="*/ 4 h 5"/>
                <a:gd name="T4" fmla="*/ 11 w 11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lnTo>
                    <a:pt x="7" y="4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29" name="Freeform 701"/>
            <p:cNvSpPr>
              <a:spLocks/>
            </p:cNvSpPr>
            <p:nvPr/>
          </p:nvSpPr>
          <p:spPr bwMode="auto">
            <a:xfrm>
              <a:off x="3040" y="2519"/>
              <a:ext cx="25" cy="17"/>
            </a:xfrm>
            <a:custGeom>
              <a:avLst/>
              <a:gdLst>
                <a:gd name="T0" fmla="*/ 12 w 25"/>
                <a:gd name="T1" fmla="*/ 17 h 17"/>
                <a:gd name="T2" fmla="*/ 25 w 25"/>
                <a:gd name="T3" fmla="*/ 15 h 17"/>
                <a:gd name="T4" fmla="*/ 21 w 25"/>
                <a:gd name="T5" fmla="*/ 0 h 17"/>
                <a:gd name="T6" fmla="*/ 14 w 25"/>
                <a:gd name="T7" fmla="*/ 0 h 17"/>
                <a:gd name="T8" fmla="*/ 7 w 25"/>
                <a:gd name="T9" fmla="*/ 0 h 17"/>
                <a:gd name="T10" fmla="*/ 6 w 25"/>
                <a:gd name="T11" fmla="*/ 2 h 17"/>
                <a:gd name="T12" fmla="*/ 3 w 25"/>
                <a:gd name="T13" fmla="*/ 5 h 17"/>
                <a:gd name="T14" fmla="*/ 0 w 25"/>
                <a:gd name="T15" fmla="*/ 11 h 17"/>
                <a:gd name="T16" fmla="*/ 4 w 25"/>
                <a:gd name="T17" fmla="*/ 13 h 17"/>
                <a:gd name="T18" fmla="*/ 12 w 25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7">
                  <a:moveTo>
                    <a:pt x="12" y="17"/>
                  </a:moveTo>
                  <a:lnTo>
                    <a:pt x="25" y="15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6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2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0" name="Freeform 702"/>
            <p:cNvSpPr>
              <a:spLocks/>
            </p:cNvSpPr>
            <p:nvPr/>
          </p:nvSpPr>
          <p:spPr bwMode="auto">
            <a:xfrm>
              <a:off x="3120" y="2519"/>
              <a:ext cx="3" cy="17"/>
            </a:xfrm>
            <a:custGeom>
              <a:avLst/>
              <a:gdLst>
                <a:gd name="T0" fmla="*/ 2 w 3"/>
                <a:gd name="T1" fmla="*/ 0 h 17"/>
                <a:gd name="T2" fmla="*/ 2 w 3"/>
                <a:gd name="T3" fmla="*/ 1 h 17"/>
                <a:gd name="T4" fmla="*/ 3 w 3"/>
                <a:gd name="T5" fmla="*/ 9 h 17"/>
                <a:gd name="T6" fmla="*/ 0 w 3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7">
                  <a:moveTo>
                    <a:pt x="2" y="0"/>
                  </a:moveTo>
                  <a:lnTo>
                    <a:pt x="2" y="1"/>
                  </a:lnTo>
                  <a:lnTo>
                    <a:pt x="3" y="9"/>
                  </a:lnTo>
                  <a:lnTo>
                    <a:pt x="0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1" name="Freeform 703"/>
            <p:cNvSpPr>
              <a:spLocks/>
            </p:cNvSpPr>
            <p:nvPr/>
          </p:nvSpPr>
          <p:spPr bwMode="auto">
            <a:xfrm>
              <a:off x="3069" y="2534"/>
              <a:ext cx="17" cy="5"/>
            </a:xfrm>
            <a:custGeom>
              <a:avLst/>
              <a:gdLst>
                <a:gd name="T0" fmla="*/ 0 w 17"/>
                <a:gd name="T1" fmla="*/ 5 h 5"/>
                <a:gd name="T2" fmla="*/ 17 w 17"/>
                <a:gd name="T3" fmla="*/ 0 h 5"/>
                <a:gd name="T4" fmla="*/ 17 w 1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5">
                  <a:moveTo>
                    <a:pt x="0" y="5"/>
                  </a:moveTo>
                  <a:lnTo>
                    <a:pt x="17" y="0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2" name="Freeform 704"/>
            <p:cNvSpPr>
              <a:spLocks/>
            </p:cNvSpPr>
            <p:nvPr/>
          </p:nvSpPr>
          <p:spPr bwMode="auto">
            <a:xfrm>
              <a:off x="3118" y="2536"/>
              <a:ext cx="2" cy="6"/>
            </a:xfrm>
            <a:custGeom>
              <a:avLst/>
              <a:gdLst>
                <a:gd name="T0" fmla="*/ 2 w 2"/>
                <a:gd name="T1" fmla="*/ 0 h 6"/>
                <a:gd name="T2" fmla="*/ 1 w 2"/>
                <a:gd name="T3" fmla="*/ 2 h 6"/>
                <a:gd name="T4" fmla="*/ 0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lnTo>
                    <a:pt x="1" y="2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3" name="Line 705"/>
            <p:cNvSpPr>
              <a:spLocks noChangeShapeType="1"/>
            </p:cNvSpPr>
            <p:nvPr/>
          </p:nvSpPr>
          <p:spPr bwMode="auto">
            <a:xfrm flipV="1">
              <a:off x="3058" y="2539"/>
              <a:ext cx="11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4" name="Freeform 706"/>
            <p:cNvSpPr>
              <a:spLocks/>
            </p:cNvSpPr>
            <p:nvPr/>
          </p:nvSpPr>
          <p:spPr bwMode="auto">
            <a:xfrm>
              <a:off x="3234" y="2523"/>
              <a:ext cx="13" cy="24"/>
            </a:xfrm>
            <a:custGeom>
              <a:avLst/>
              <a:gdLst>
                <a:gd name="T0" fmla="*/ 13 w 13"/>
                <a:gd name="T1" fmla="*/ 24 h 24"/>
                <a:gd name="T2" fmla="*/ 4 w 13"/>
                <a:gd name="T3" fmla="*/ 23 h 24"/>
                <a:gd name="T4" fmla="*/ 0 w 13"/>
                <a:gd name="T5" fmla="*/ 13 h 24"/>
                <a:gd name="T6" fmla="*/ 1 w 13"/>
                <a:gd name="T7" fmla="*/ 5 h 24"/>
                <a:gd name="T8" fmla="*/ 9 w 13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13" y="24"/>
                  </a:moveTo>
                  <a:lnTo>
                    <a:pt x="4" y="23"/>
                  </a:lnTo>
                  <a:lnTo>
                    <a:pt x="0" y="13"/>
                  </a:lnTo>
                  <a:lnTo>
                    <a:pt x="1" y="5"/>
                  </a:lnTo>
                  <a:lnTo>
                    <a:pt x="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5" name="Freeform 707"/>
            <p:cNvSpPr>
              <a:spLocks/>
            </p:cNvSpPr>
            <p:nvPr/>
          </p:nvSpPr>
          <p:spPr bwMode="auto">
            <a:xfrm>
              <a:off x="3247" y="2547"/>
              <a:ext cx="7" cy="3"/>
            </a:xfrm>
            <a:custGeom>
              <a:avLst/>
              <a:gdLst>
                <a:gd name="T0" fmla="*/ 7 w 7"/>
                <a:gd name="T1" fmla="*/ 3 h 3"/>
                <a:gd name="T2" fmla="*/ 4 w 7"/>
                <a:gd name="T3" fmla="*/ 2 h 3"/>
                <a:gd name="T4" fmla="*/ 0 w 7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6" name="Freeform 708"/>
            <p:cNvSpPr>
              <a:spLocks/>
            </p:cNvSpPr>
            <p:nvPr/>
          </p:nvSpPr>
          <p:spPr bwMode="auto">
            <a:xfrm>
              <a:off x="3202" y="2508"/>
              <a:ext cx="18" cy="46"/>
            </a:xfrm>
            <a:custGeom>
              <a:avLst/>
              <a:gdLst>
                <a:gd name="T0" fmla="*/ 8 w 18"/>
                <a:gd name="T1" fmla="*/ 0 h 46"/>
                <a:gd name="T2" fmla="*/ 17 w 18"/>
                <a:gd name="T3" fmla="*/ 11 h 46"/>
                <a:gd name="T4" fmla="*/ 18 w 18"/>
                <a:gd name="T5" fmla="*/ 12 h 46"/>
                <a:gd name="T6" fmla="*/ 18 w 18"/>
                <a:gd name="T7" fmla="*/ 15 h 46"/>
                <a:gd name="T8" fmla="*/ 15 w 18"/>
                <a:gd name="T9" fmla="*/ 20 h 46"/>
                <a:gd name="T10" fmla="*/ 11 w 18"/>
                <a:gd name="T11" fmla="*/ 31 h 46"/>
                <a:gd name="T12" fmla="*/ 4 w 18"/>
                <a:gd name="T13" fmla="*/ 38 h 46"/>
                <a:gd name="T14" fmla="*/ 0 w 18"/>
                <a:gd name="T15" fmla="*/ 43 h 46"/>
                <a:gd name="T16" fmla="*/ 2 w 18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46">
                  <a:moveTo>
                    <a:pt x="8" y="0"/>
                  </a:moveTo>
                  <a:lnTo>
                    <a:pt x="17" y="11"/>
                  </a:lnTo>
                  <a:lnTo>
                    <a:pt x="18" y="12"/>
                  </a:lnTo>
                  <a:lnTo>
                    <a:pt x="18" y="15"/>
                  </a:lnTo>
                  <a:lnTo>
                    <a:pt x="15" y="20"/>
                  </a:lnTo>
                  <a:lnTo>
                    <a:pt x="11" y="31"/>
                  </a:lnTo>
                  <a:lnTo>
                    <a:pt x="4" y="38"/>
                  </a:lnTo>
                  <a:lnTo>
                    <a:pt x="0" y="43"/>
                  </a:lnTo>
                  <a:lnTo>
                    <a:pt x="2" y="4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7" name="Freeform 709"/>
            <p:cNvSpPr>
              <a:spLocks/>
            </p:cNvSpPr>
            <p:nvPr/>
          </p:nvSpPr>
          <p:spPr bwMode="auto">
            <a:xfrm>
              <a:off x="3246" y="2550"/>
              <a:ext cx="8" cy="4"/>
            </a:xfrm>
            <a:custGeom>
              <a:avLst/>
              <a:gdLst>
                <a:gd name="T0" fmla="*/ 0 w 8"/>
                <a:gd name="T1" fmla="*/ 4 h 4"/>
                <a:gd name="T2" fmla="*/ 1 w 8"/>
                <a:gd name="T3" fmla="*/ 4 h 4"/>
                <a:gd name="T4" fmla="*/ 3 w 8"/>
                <a:gd name="T5" fmla="*/ 4 h 4"/>
                <a:gd name="T6" fmla="*/ 8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1" y="4"/>
                  </a:lnTo>
                  <a:lnTo>
                    <a:pt x="3" y="4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8" name="Freeform 710"/>
            <p:cNvSpPr>
              <a:spLocks/>
            </p:cNvSpPr>
            <p:nvPr/>
          </p:nvSpPr>
          <p:spPr bwMode="auto">
            <a:xfrm>
              <a:off x="3115" y="2542"/>
              <a:ext cx="3" cy="14"/>
            </a:xfrm>
            <a:custGeom>
              <a:avLst/>
              <a:gdLst>
                <a:gd name="T0" fmla="*/ 3 w 3"/>
                <a:gd name="T1" fmla="*/ 0 h 14"/>
                <a:gd name="T2" fmla="*/ 0 w 3"/>
                <a:gd name="T3" fmla="*/ 7 h 14"/>
                <a:gd name="T4" fmla="*/ 1 w 3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4">
                  <a:moveTo>
                    <a:pt x="3" y="0"/>
                  </a:moveTo>
                  <a:lnTo>
                    <a:pt x="0" y="7"/>
                  </a:lnTo>
                  <a:lnTo>
                    <a:pt x="1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39" name="Freeform 711"/>
            <p:cNvSpPr>
              <a:spLocks/>
            </p:cNvSpPr>
            <p:nvPr/>
          </p:nvSpPr>
          <p:spPr bwMode="auto">
            <a:xfrm>
              <a:off x="3116" y="2535"/>
              <a:ext cx="40" cy="21"/>
            </a:xfrm>
            <a:custGeom>
              <a:avLst/>
              <a:gdLst>
                <a:gd name="T0" fmla="*/ 0 w 40"/>
                <a:gd name="T1" fmla="*/ 21 h 21"/>
                <a:gd name="T2" fmla="*/ 7 w 40"/>
                <a:gd name="T3" fmla="*/ 12 h 21"/>
                <a:gd name="T4" fmla="*/ 17 w 40"/>
                <a:gd name="T5" fmla="*/ 6 h 21"/>
                <a:gd name="T6" fmla="*/ 18 w 40"/>
                <a:gd name="T7" fmla="*/ 6 h 21"/>
                <a:gd name="T8" fmla="*/ 28 w 40"/>
                <a:gd name="T9" fmla="*/ 3 h 21"/>
                <a:gd name="T10" fmla="*/ 40 w 4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1">
                  <a:moveTo>
                    <a:pt x="0" y="21"/>
                  </a:moveTo>
                  <a:lnTo>
                    <a:pt x="7" y="12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28" y="3"/>
                  </a:lnTo>
                  <a:lnTo>
                    <a:pt x="4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0" name="Freeform 712"/>
            <p:cNvSpPr>
              <a:spLocks/>
            </p:cNvSpPr>
            <p:nvPr/>
          </p:nvSpPr>
          <p:spPr bwMode="auto">
            <a:xfrm>
              <a:off x="3206" y="2546"/>
              <a:ext cx="40" cy="10"/>
            </a:xfrm>
            <a:custGeom>
              <a:avLst/>
              <a:gdLst>
                <a:gd name="T0" fmla="*/ 0 w 40"/>
                <a:gd name="T1" fmla="*/ 10 h 10"/>
                <a:gd name="T2" fmla="*/ 4 w 40"/>
                <a:gd name="T3" fmla="*/ 7 h 10"/>
                <a:gd name="T4" fmla="*/ 6 w 40"/>
                <a:gd name="T5" fmla="*/ 5 h 10"/>
                <a:gd name="T6" fmla="*/ 14 w 40"/>
                <a:gd name="T7" fmla="*/ 1 h 10"/>
                <a:gd name="T8" fmla="*/ 22 w 40"/>
                <a:gd name="T9" fmla="*/ 0 h 10"/>
                <a:gd name="T10" fmla="*/ 23 w 40"/>
                <a:gd name="T11" fmla="*/ 1 h 10"/>
                <a:gd name="T12" fmla="*/ 28 w 40"/>
                <a:gd name="T13" fmla="*/ 5 h 10"/>
                <a:gd name="T14" fmla="*/ 33 w 40"/>
                <a:gd name="T15" fmla="*/ 10 h 10"/>
                <a:gd name="T16" fmla="*/ 40 w 40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0" y="10"/>
                  </a:moveTo>
                  <a:lnTo>
                    <a:pt x="4" y="7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8" y="5"/>
                  </a:lnTo>
                  <a:lnTo>
                    <a:pt x="33" y="10"/>
                  </a:lnTo>
                  <a:lnTo>
                    <a:pt x="4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1" name="Freeform 713"/>
            <p:cNvSpPr>
              <a:spLocks/>
            </p:cNvSpPr>
            <p:nvPr/>
          </p:nvSpPr>
          <p:spPr bwMode="auto">
            <a:xfrm>
              <a:off x="3204" y="2554"/>
              <a:ext cx="2" cy="4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4"/>
                  </a:lnTo>
                  <a:lnTo>
                    <a:pt x="2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2" name="Freeform 714"/>
            <p:cNvSpPr>
              <a:spLocks/>
            </p:cNvSpPr>
            <p:nvPr/>
          </p:nvSpPr>
          <p:spPr bwMode="auto">
            <a:xfrm>
              <a:off x="3046" y="2543"/>
              <a:ext cx="12" cy="26"/>
            </a:xfrm>
            <a:custGeom>
              <a:avLst/>
              <a:gdLst>
                <a:gd name="T0" fmla="*/ 9 w 12"/>
                <a:gd name="T1" fmla="*/ 26 h 26"/>
                <a:gd name="T2" fmla="*/ 8 w 12"/>
                <a:gd name="T3" fmla="*/ 22 h 26"/>
                <a:gd name="T4" fmla="*/ 6 w 12"/>
                <a:gd name="T5" fmla="*/ 15 h 26"/>
                <a:gd name="T6" fmla="*/ 0 w 12"/>
                <a:gd name="T7" fmla="*/ 4 h 26"/>
                <a:gd name="T8" fmla="*/ 6 w 12"/>
                <a:gd name="T9" fmla="*/ 2 h 26"/>
                <a:gd name="T10" fmla="*/ 12 w 1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6">
                  <a:moveTo>
                    <a:pt x="9" y="26"/>
                  </a:moveTo>
                  <a:lnTo>
                    <a:pt x="8" y="22"/>
                  </a:lnTo>
                  <a:lnTo>
                    <a:pt x="6" y="15"/>
                  </a:lnTo>
                  <a:lnTo>
                    <a:pt x="0" y="4"/>
                  </a:lnTo>
                  <a:lnTo>
                    <a:pt x="6" y="2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3" name="Freeform 715"/>
            <p:cNvSpPr>
              <a:spLocks/>
            </p:cNvSpPr>
            <p:nvPr/>
          </p:nvSpPr>
          <p:spPr bwMode="auto">
            <a:xfrm>
              <a:off x="2992" y="2557"/>
              <a:ext cx="19" cy="12"/>
            </a:xfrm>
            <a:custGeom>
              <a:avLst/>
              <a:gdLst>
                <a:gd name="T0" fmla="*/ 19 w 19"/>
                <a:gd name="T1" fmla="*/ 12 h 12"/>
                <a:gd name="T2" fmla="*/ 15 w 19"/>
                <a:gd name="T3" fmla="*/ 1 h 12"/>
                <a:gd name="T4" fmla="*/ 6 w 19"/>
                <a:gd name="T5" fmla="*/ 7 h 12"/>
                <a:gd name="T6" fmla="*/ 3 w 19"/>
                <a:gd name="T7" fmla="*/ 0 h 12"/>
                <a:gd name="T8" fmla="*/ 0 w 19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9" y="12"/>
                  </a:moveTo>
                  <a:lnTo>
                    <a:pt x="15" y="1"/>
                  </a:lnTo>
                  <a:lnTo>
                    <a:pt x="6" y="7"/>
                  </a:lnTo>
                  <a:lnTo>
                    <a:pt x="3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4" name="Freeform 716"/>
            <p:cNvSpPr>
              <a:spLocks/>
            </p:cNvSpPr>
            <p:nvPr/>
          </p:nvSpPr>
          <p:spPr bwMode="auto">
            <a:xfrm>
              <a:off x="3014" y="2550"/>
              <a:ext cx="32" cy="21"/>
            </a:xfrm>
            <a:custGeom>
              <a:avLst/>
              <a:gdLst>
                <a:gd name="T0" fmla="*/ 32 w 32"/>
                <a:gd name="T1" fmla="*/ 14 h 21"/>
                <a:gd name="T2" fmla="*/ 26 w 32"/>
                <a:gd name="T3" fmla="*/ 12 h 21"/>
                <a:gd name="T4" fmla="*/ 25 w 32"/>
                <a:gd name="T5" fmla="*/ 3 h 21"/>
                <a:gd name="T6" fmla="*/ 23 w 32"/>
                <a:gd name="T7" fmla="*/ 0 h 21"/>
                <a:gd name="T8" fmla="*/ 3 w 32"/>
                <a:gd name="T9" fmla="*/ 0 h 21"/>
                <a:gd name="T10" fmla="*/ 0 w 32"/>
                <a:gd name="T11" fmla="*/ 10 h 21"/>
                <a:gd name="T12" fmla="*/ 6 w 32"/>
                <a:gd name="T13" fmla="*/ 19 h 21"/>
                <a:gd name="T14" fmla="*/ 6 w 3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1">
                  <a:moveTo>
                    <a:pt x="32" y="14"/>
                  </a:moveTo>
                  <a:lnTo>
                    <a:pt x="26" y="12"/>
                  </a:lnTo>
                  <a:lnTo>
                    <a:pt x="25" y="3"/>
                  </a:lnTo>
                  <a:lnTo>
                    <a:pt x="23" y="0"/>
                  </a:lnTo>
                  <a:lnTo>
                    <a:pt x="3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6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5" name="Freeform 717"/>
            <p:cNvSpPr>
              <a:spLocks/>
            </p:cNvSpPr>
            <p:nvPr/>
          </p:nvSpPr>
          <p:spPr bwMode="auto">
            <a:xfrm>
              <a:off x="3055" y="2569"/>
              <a:ext cx="45" cy="2"/>
            </a:xfrm>
            <a:custGeom>
              <a:avLst/>
              <a:gdLst>
                <a:gd name="T0" fmla="*/ 45 w 45"/>
                <a:gd name="T1" fmla="*/ 2 h 2"/>
                <a:gd name="T2" fmla="*/ 44 w 45"/>
                <a:gd name="T3" fmla="*/ 0 h 2"/>
                <a:gd name="T4" fmla="*/ 40 w 45"/>
                <a:gd name="T5" fmla="*/ 0 h 2"/>
                <a:gd name="T6" fmla="*/ 30 w 45"/>
                <a:gd name="T7" fmla="*/ 0 h 2"/>
                <a:gd name="T8" fmla="*/ 1 w 45"/>
                <a:gd name="T9" fmla="*/ 2 h 2"/>
                <a:gd name="T10" fmla="*/ 0 w 45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">
                  <a:moveTo>
                    <a:pt x="45" y="2"/>
                  </a:moveTo>
                  <a:lnTo>
                    <a:pt x="44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6" name="Freeform 718"/>
            <p:cNvSpPr>
              <a:spLocks/>
            </p:cNvSpPr>
            <p:nvPr/>
          </p:nvSpPr>
          <p:spPr bwMode="auto">
            <a:xfrm>
              <a:off x="2973" y="2558"/>
              <a:ext cx="19" cy="17"/>
            </a:xfrm>
            <a:custGeom>
              <a:avLst/>
              <a:gdLst>
                <a:gd name="T0" fmla="*/ 19 w 19"/>
                <a:gd name="T1" fmla="*/ 0 h 17"/>
                <a:gd name="T2" fmla="*/ 0 w 19"/>
                <a:gd name="T3" fmla="*/ 8 h 17"/>
                <a:gd name="T4" fmla="*/ 3 w 19"/>
                <a:gd name="T5" fmla="*/ 15 h 17"/>
                <a:gd name="T6" fmla="*/ 4 w 19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lnTo>
                    <a:pt x="0" y="8"/>
                  </a:lnTo>
                  <a:lnTo>
                    <a:pt x="3" y="15"/>
                  </a:lnTo>
                  <a:lnTo>
                    <a:pt x="4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7" name="Freeform 719"/>
            <p:cNvSpPr>
              <a:spLocks/>
            </p:cNvSpPr>
            <p:nvPr/>
          </p:nvSpPr>
          <p:spPr bwMode="auto">
            <a:xfrm>
              <a:off x="3003" y="2569"/>
              <a:ext cx="13" cy="7"/>
            </a:xfrm>
            <a:custGeom>
              <a:avLst/>
              <a:gdLst>
                <a:gd name="T0" fmla="*/ 0 w 13"/>
                <a:gd name="T1" fmla="*/ 7 h 7"/>
                <a:gd name="T2" fmla="*/ 13 w 13"/>
                <a:gd name="T3" fmla="*/ 4 h 7"/>
                <a:gd name="T4" fmla="*/ 8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0" y="7"/>
                  </a:moveTo>
                  <a:lnTo>
                    <a:pt x="13" y="4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8" name="Freeform 720"/>
            <p:cNvSpPr>
              <a:spLocks/>
            </p:cNvSpPr>
            <p:nvPr/>
          </p:nvSpPr>
          <p:spPr bwMode="auto">
            <a:xfrm>
              <a:off x="2977" y="2575"/>
              <a:ext cx="26" cy="4"/>
            </a:xfrm>
            <a:custGeom>
              <a:avLst/>
              <a:gdLst>
                <a:gd name="T0" fmla="*/ 0 w 26"/>
                <a:gd name="T1" fmla="*/ 0 h 4"/>
                <a:gd name="T2" fmla="*/ 7 w 26"/>
                <a:gd name="T3" fmla="*/ 1 h 4"/>
                <a:gd name="T4" fmla="*/ 14 w 26"/>
                <a:gd name="T5" fmla="*/ 2 h 4"/>
                <a:gd name="T6" fmla="*/ 18 w 26"/>
                <a:gd name="T7" fmla="*/ 4 h 4"/>
                <a:gd name="T8" fmla="*/ 26 w 2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">
                  <a:moveTo>
                    <a:pt x="0" y="0"/>
                  </a:moveTo>
                  <a:lnTo>
                    <a:pt x="7" y="1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6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49" name="Freeform 721"/>
            <p:cNvSpPr>
              <a:spLocks/>
            </p:cNvSpPr>
            <p:nvPr/>
          </p:nvSpPr>
          <p:spPr bwMode="auto">
            <a:xfrm>
              <a:off x="3020" y="2564"/>
              <a:ext cx="27" cy="15"/>
            </a:xfrm>
            <a:custGeom>
              <a:avLst/>
              <a:gdLst>
                <a:gd name="T0" fmla="*/ 0 w 27"/>
                <a:gd name="T1" fmla="*/ 7 h 15"/>
                <a:gd name="T2" fmla="*/ 0 w 27"/>
                <a:gd name="T3" fmla="*/ 9 h 15"/>
                <a:gd name="T4" fmla="*/ 9 w 27"/>
                <a:gd name="T5" fmla="*/ 15 h 15"/>
                <a:gd name="T6" fmla="*/ 27 w 27"/>
                <a:gd name="T7" fmla="*/ 8 h 15"/>
                <a:gd name="T8" fmla="*/ 27 w 27"/>
                <a:gd name="T9" fmla="*/ 1 h 15"/>
                <a:gd name="T10" fmla="*/ 26 w 27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5">
                  <a:moveTo>
                    <a:pt x="0" y="7"/>
                  </a:moveTo>
                  <a:lnTo>
                    <a:pt x="0" y="9"/>
                  </a:lnTo>
                  <a:lnTo>
                    <a:pt x="9" y="15"/>
                  </a:lnTo>
                  <a:lnTo>
                    <a:pt x="27" y="8"/>
                  </a:lnTo>
                  <a:lnTo>
                    <a:pt x="27" y="1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0" name="Freeform 722"/>
            <p:cNvSpPr>
              <a:spLocks/>
            </p:cNvSpPr>
            <p:nvPr/>
          </p:nvSpPr>
          <p:spPr bwMode="auto">
            <a:xfrm>
              <a:off x="3048" y="2571"/>
              <a:ext cx="52" cy="15"/>
            </a:xfrm>
            <a:custGeom>
              <a:avLst/>
              <a:gdLst>
                <a:gd name="T0" fmla="*/ 3 w 52"/>
                <a:gd name="T1" fmla="*/ 15 h 15"/>
                <a:gd name="T2" fmla="*/ 2 w 52"/>
                <a:gd name="T3" fmla="*/ 12 h 15"/>
                <a:gd name="T4" fmla="*/ 0 w 52"/>
                <a:gd name="T5" fmla="*/ 10 h 15"/>
                <a:gd name="T6" fmla="*/ 8 w 52"/>
                <a:gd name="T7" fmla="*/ 8 h 15"/>
                <a:gd name="T8" fmla="*/ 23 w 52"/>
                <a:gd name="T9" fmla="*/ 6 h 15"/>
                <a:gd name="T10" fmla="*/ 26 w 52"/>
                <a:gd name="T11" fmla="*/ 6 h 15"/>
                <a:gd name="T12" fmla="*/ 36 w 52"/>
                <a:gd name="T13" fmla="*/ 5 h 15"/>
                <a:gd name="T14" fmla="*/ 49 w 52"/>
                <a:gd name="T15" fmla="*/ 2 h 15"/>
                <a:gd name="T16" fmla="*/ 52 w 52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5">
                  <a:moveTo>
                    <a:pt x="3" y="15"/>
                  </a:moveTo>
                  <a:lnTo>
                    <a:pt x="2" y="12"/>
                  </a:lnTo>
                  <a:lnTo>
                    <a:pt x="0" y="10"/>
                  </a:lnTo>
                  <a:lnTo>
                    <a:pt x="8" y="8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36" y="5"/>
                  </a:lnTo>
                  <a:lnTo>
                    <a:pt x="49" y="2"/>
                  </a:lnTo>
                  <a:lnTo>
                    <a:pt x="5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1" name="Freeform 723"/>
            <p:cNvSpPr>
              <a:spLocks/>
            </p:cNvSpPr>
            <p:nvPr/>
          </p:nvSpPr>
          <p:spPr bwMode="auto">
            <a:xfrm>
              <a:off x="3011" y="2580"/>
              <a:ext cx="24" cy="7"/>
            </a:xfrm>
            <a:custGeom>
              <a:avLst/>
              <a:gdLst>
                <a:gd name="T0" fmla="*/ 2 w 24"/>
                <a:gd name="T1" fmla="*/ 7 h 7"/>
                <a:gd name="T2" fmla="*/ 0 w 24"/>
                <a:gd name="T3" fmla="*/ 1 h 7"/>
                <a:gd name="T4" fmla="*/ 9 w 24"/>
                <a:gd name="T5" fmla="*/ 1 h 7"/>
                <a:gd name="T6" fmla="*/ 10 w 24"/>
                <a:gd name="T7" fmla="*/ 0 h 7"/>
                <a:gd name="T8" fmla="*/ 13 w 24"/>
                <a:gd name="T9" fmla="*/ 3 h 7"/>
                <a:gd name="T10" fmla="*/ 15 w 24"/>
                <a:gd name="T11" fmla="*/ 4 h 7"/>
                <a:gd name="T12" fmla="*/ 24 w 24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">
                  <a:moveTo>
                    <a:pt x="2" y="7"/>
                  </a:moveTo>
                  <a:lnTo>
                    <a:pt x="0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24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2" name="Line 724"/>
            <p:cNvSpPr>
              <a:spLocks noChangeShapeType="1"/>
            </p:cNvSpPr>
            <p:nvPr/>
          </p:nvSpPr>
          <p:spPr bwMode="auto">
            <a:xfrm flipV="1">
              <a:off x="3013" y="2587"/>
              <a:ext cx="0" cy="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3" name="Line 725"/>
            <p:cNvSpPr>
              <a:spLocks noChangeShapeType="1"/>
            </p:cNvSpPr>
            <p:nvPr/>
          </p:nvSpPr>
          <p:spPr bwMode="auto">
            <a:xfrm flipH="1" flipV="1">
              <a:off x="3051" y="2586"/>
              <a:ext cx="3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4" name="Freeform 726"/>
            <p:cNvSpPr>
              <a:spLocks/>
            </p:cNvSpPr>
            <p:nvPr/>
          </p:nvSpPr>
          <p:spPr bwMode="auto">
            <a:xfrm>
              <a:off x="3050" y="2592"/>
              <a:ext cx="4" cy="3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0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5" name="Freeform 727"/>
            <p:cNvSpPr>
              <a:spLocks/>
            </p:cNvSpPr>
            <p:nvPr/>
          </p:nvSpPr>
          <p:spPr bwMode="auto">
            <a:xfrm>
              <a:off x="3035" y="2586"/>
              <a:ext cx="15" cy="9"/>
            </a:xfrm>
            <a:custGeom>
              <a:avLst/>
              <a:gdLst>
                <a:gd name="T0" fmla="*/ 0 w 15"/>
                <a:gd name="T1" fmla="*/ 0 h 9"/>
                <a:gd name="T2" fmla="*/ 5 w 15"/>
                <a:gd name="T3" fmla="*/ 0 h 9"/>
                <a:gd name="T4" fmla="*/ 6 w 15"/>
                <a:gd name="T5" fmla="*/ 2 h 9"/>
                <a:gd name="T6" fmla="*/ 15 w 15"/>
                <a:gd name="T7" fmla="*/ 9 h 9"/>
                <a:gd name="T8" fmla="*/ 15 w 1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5" y="0"/>
                  </a:lnTo>
                  <a:lnTo>
                    <a:pt x="6" y="2"/>
                  </a:lnTo>
                  <a:lnTo>
                    <a:pt x="15" y="9"/>
                  </a:lnTo>
                  <a:lnTo>
                    <a:pt x="15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6" name="Freeform 728"/>
            <p:cNvSpPr>
              <a:spLocks/>
            </p:cNvSpPr>
            <p:nvPr/>
          </p:nvSpPr>
          <p:spPr bwMode="auto">
            <a:xfrm>
              <a:off x="2999" y="2584"/>
              <a:ext cx="14" cy="15"/>
            </a:xfrm>
            <a:custGeom>
              <a:avLst/>
              <a:gdLst>
                <a:gd name="T0" fmla="*/ 6 w 14"/>
                <a:gd name="T1" fmla="*/ 15 h 15"/>
                <a:gd name="T2" fmla="*/ 2 w 14"/>
                <a:gd name="T3" fmla="*/ 7 h 15"/>
                <a:gd name="T4" fmla="*/ 0 w 14"/>
                <a:gd name="T5" fmla="*/ 0 h 15"/>
                <a:gd name="T6" fmla="*/ 7 w 14"/>
                <a:gd name="T7" fmla="*/ 2 h 15"/>
                <a:gd name="T8" fmla="*/ 14 w 14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6" y="15"/>
                  </a:moveTo>
                  <a:lnTo>
                    <a:pt x="2" y="7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7" name="Freeform 729"/>
            <p:cNvSpPr>
              <a:spLocks/>
            </p:cNvSpPr>
            <p:nvPr/>
          </p:nvSpPr>
          <p:spPr bwMode="auto">
            <a:xfrm>
              <a:off x="2947" y="2587"/>
              <a:ext cx="18" cy="18"/>
            </a:xfrm>
            <a:custGeom>
              <a:avLst/>
              <a:gdLst>
                <a:gd name="T0" fmla="*/ 4 w 18"/>
                <a:gd name="T1" fmla="*/ 18 h 18"/>
                <a:gd name="T2" fmla="*/ 15 w 18"/>
                <a:gd name="T3" fmla="*/ 12 h 18"/>
                <a:gd name="T4" fmla="*/ 18 w 18"/>
                <a:gd name="T5" fmla="*/ 0 h 18"/>
                <a:gd name="T6" fmla="*/ 11 w 18"/>
                <a:gd name="T7" fmla="*/ 1 h 18"/>
                <a:gd name="T8" fmla="*/ 0 w 18"/>
                <a:gd name="T9" fmla="*/ 3 h 18"/>
                <a:gd name="T10" fmla="*/ 0 w 18"/>
                <a:gd name="T1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8">
                  <a:moveTo>
                    <a:pt x="4" y="18"/>
                  </a:moveTo>
                  <a:lnTo>
                    <a:pt x="15" y="12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0" y="3"/>
                  </a:lnTo>
                  <a:lnTo>
                    <a:pt x="0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8" name="Freeform 730"/>
            <p:cNvSpPr>
              <a:spLocks/>
            </p:cNvSpPr>
            <p:nvPr/>
          </p:nvSpPr>
          <p:spPr bwMode="auto">
            <a:xfrm>
              <a:off x="2946" y="2601"/>
              <a:ext cx="5" cy="5"/>
            </a:xfrm>
            <a:custGeom>
              <a:avLst/>
              <a:gdLst>
                <a:gd name="T0" fmla="*/ 1 w 5"/>
                <a:gd name="T1" fmla="*/ 0 h 5"/>
                <a:gd name="T2" fmla="*/ 0 w 5"/>
                <a:gd name="T3" fmla="*/ 5 h 5"/>
                <a:gd name="T4" fmla="*/ 1 w 5"/>
                <a:gd name="T5" fmla="*/ 5 h 5"/>
                <a:gd name="T6" fmla="*/ 4 w 5"/>
                <a:gd name="T7" fmla="*/ 5 h 5"/>
                <a:gd name="T8" fmla="*/ 5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0"/>
                  </a:moveTo>
                  <a:lnTo>
                    <a:pt x="0" y="5"/>
                  </a:lnTo>
                  <a:lnTo>
                    <a:pt x="1" y="5"/>
                  </a:lnTo>
                  <a:lnTo>
                    <a:pt x="4" y="5"/>
                  </a:lnTo>
                  <a:lnTo>
                    <a:pt x="5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59" name="Freeform 731"/>
            <p:cNvSpPr>
              <a:spLocks/>
            </p:cNvSpPr>
            <p:nvPr/>
          </p:nvSpPr>
          <p:spPr bwMode="auto">
            <a:xfrm>
              <a:off x="3005" y="2599"/>
              <a:ext cx="1" cy="8"/>
            </a:xfrm>
            <a:custGeom>
              <a:avLst/>
              <a:gdLst>
                <a:gd name="T0" fmla="*/ 1 w 1"/>
                <a:gd name="T1" fmla="*/ 8 h 8"/>
                <a:gd name="T2" fmla="*/ 0 w 1"/>
                <a:gd name="T3" fmla="*/ 7 h 8"/>
                <a:gd name="T4" fmla="*/ 0 w 1"/>
                <a:gd name="T5" fmla="*/ 3 h 8"/>
                <a:gd name="T6" fmla="*/ 1 w 1"/>
                <a:gd name="T7" fmla="*/ 0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1" y="8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0" name="Line 732"/>
            <p:cNvSpPr>
              <a:spLocks noChangeShapeType="1"/>
            </p:cNvSpPr>
            <p:nvPr/>
          </p:nvSpPr>
          <p:spPr bwMode="auto">
            <a:xfrm flipH="1" flipV="1">
              <a:off x="3006" y="2607"/>
              <a:ext cx="1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1" name="Freeform 733"/>
            <p:cNvSpPr>
              <a:spLocks/>
            </p:cNvSpPr>
            <p:nvPr/>
          </p:nvSpPr>
          <p:spPr bwMode="auto">
            <a:xfrm>
              <a:off x="3007" y="2610"/>
              <a:ext cx="14" cy="6"/>
            </a:xfrm>
            <a:custGeom>
              <a:avLst/>
              <a:gdLst>
                <a:gd name="T0" fmla="*/ 14 w 14"/>
                <a:gd name="T1" fmla="*/ 4 h 6"/>
                <a:gd name="T2" fmla="*/ 6 w 14"/>
                <a:gd name="T3" fmla="*/ 6 h 6"/>
                <a:gd name="T4" fmla="*/ 3 w 14"/>
                <a:gd name="T5" fmla="*/ 3 h 6"/>
                <a:gd name="T6" fmla="*/ 0 w 1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4"/>
                  </a:moveTo>
                  <a:lnTo>
                    <a:pt x="6" y="6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2" name="Freeform 734"/>
            <p:cNvSpPr>
              <a:spLocks/>
            </p:cNvSpPr>
            <p:nvPr/>
          </p:nvSpPr>
          <p:spPr bwMode="auto">
            <a:xfrm>
              <a:off x="3036" y="2614"/>
              <a:ext cx="11" cy="3"/>
            </a:xfrm>
            <a:custGeom>
              <a:avLst/>
              <a:gdLst>
                <a:gd name="T0" fmla="*/ 11 w 11"/>
                <a:gd name="T1" fmla="*/ 3 h 3"/>
                <a:gd name="T2" fmla="*/ 8 w 11"/>
                <a:gd name="T3" fmla="*/ 3 h 3"/>
                <a:gd name="T4" fmla="*/ 5 w 11"/>
                <a:gd name="T5" fmla="*/ 0 h 3"/>
                <a:gd name="T6" fmla="*/ 1 w 11"/>
                <a:gd name="T7" fmla="*/ 2 h 3"/>
                <a:gd name="T8" fmla="*/ 0 w 1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">
                  <a:moveTo>
                    <a:pt x="11" y="3"/>
                  </a:moveTo>
                  <a:lnTo>
                    <a:pt x="8" y="3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3" name="Line 735"/>
            <p:cNvSpPr>
              <a:spLocks noChangeShapeType="1"/>
            </p:cNvSpPr>
            <p:nvPr/>
          </p:nvSpPr>
          <p:spPr bwMode="auto">
            <a:xfrm>
              <a:off x="2902" y="2609"/>
              <a:ext cx="11" cy="9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4" name="Freeform 736"/>
            <p:cNvSpPr>
              <a:spLocks/>
            </p:cNvSpPr>
            <p:nvPr/>
          </p:nvSpPr>
          <p:spPr bwMode="auto">
            <a:xfrm>
              <a:off x="2926" y="2591"/>
              <a:ext cx="15" cy="29"/>
            </a:xfrm>
            <a:custGeom>
              <a:avLst/>
              <a:gdLst>
                <a:gd name="T0" fmla="*/ 0 w 15"/>
                <a:gd name="T1" fmla="*/ 29 h 29"/>
                <a:gd name="T2" fmla="*/ 15 w 15"/>
                <a:gd name="T3" fmla="*/ 20 h 29"/>
                <a:gd name="T4" fmla="*/ 13 w 1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9">
                  <a:moveTo>
                    <a:pt x="0" y="29"/>
                  </a:moveTo>
                  <a:lnTo>
                    <a:pt x="15" y="20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5" name="Freeform 737"/>
            <p:cNvSpPr>
              <a:spLocks/>
            </p:cNvSpPr>
            <p:nvPr/>
          </p:nvSpPr>
          <p:spPr bwMode="auto">
            <a:xfrm>
              <a:off x="2950" y="2613"/>
              <a:ext cx="11" cy="9"/>
            </a:xfrm>
            <a:custGeom>
              <a:avLst/>
              <a:gdLst>
                <a:gd name="T0" fmla="*/ 3 w 11"/>
                <a:gd name="T1" fmla="*/ 9 h 9"/>
                <a:gd name="T2" fmla="*/ 0 w 11"/>
                <a:gd name="T3" fmla="*/ 7 h 9"/>
                <a:gd name="T4" fmla="*/ 1 w 11"/>
                <a:gd name="T5" fmla="*/ 3 h 9"/>
                <a:gd name="T6" fmla="*/ 3 w 11"/>
                <a:gd name="T7" fmla="*/ 1 h 9"/>
                <a:gd name="T8" fmla="*/ 4 w 11"/>
                <a:gd name="T9" fmla="*/ 1 h 9"/>
                <a:gd name="T10" fmla="*/ 8 w 11"/>
                <a:gd name="T11" fmla="*/ 0 h 9"/>
                <a:gd name="T12" fmla="*/ 11 w 11"/>
                <a:gd name="T13" fmla="*/ 4 h 9"/>
                <a:gd name="T14" fmla="*/ 11 w 11"/>
                <a:gd name="T15" fmla="*/ 5 h 9"/>
                <a:gd name="T16" fmla="*/ 8 w 11"/>
                <a:gd name="T17" fmla="*/ 8 h 9"/>
                <a:gd name="T18" fmla="*/ 3 w 11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8" y="8"/>
                  </a:lnTo>
                  <a:lnTo>
                    <a:pt x="3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6" name="Freeform 738"/>
            <p:cNvSpPr>
              <a:spLocks/>
            </p:cNvSpPr>
            <p:nvPr/>
          </p:nvSpPr>
          <p:spPr bwMode="auto">
            <a:xfrm>
              <a:off x="2913" y="2618"/>
              <a:ext cx="13" cy="4"/>
            </a:xfrm>
            <a:custGeom>
              <a:avLst/>
              <a:gdLst>
                <a:gd name="T0" fmla="*/ 0 w 13"/>
                <a:gd name="T1" fmla="*/ 0 h 4"/>
                <a:gd name="T2" fmla="*/ 4 w 13"/>
                <a:gd name="T3" fmla="*/ 4 h 4"/>
                <a:gd name="T4" fmla="*/ 13 w 1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">
                  <a:moveTo>
                    <a:pt x="0" y="0"/>
                  </a:moveTo>
                  <a:lnTo>
                    <a:pt x="4" y="4"/>
                  </a:lnTo>
                  <a:lnTo>
                    <a:pt x="13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7" name="Freeform 739"/>
            <p:cNvSpPr>
              <a:spLocks/>
            </p:cNvSpPr>
            <p:nvPr/>
          </p:nvSpPr>
          <p:spPr bwMode="auto">
            <a:xfrm>
              <a:off x="3017" y="2614"/>
              <a:ext cx="19" cy="11"/>
            </a:xfrm>
            <a:custGeom>
              <a:avLst/>
              <a:gdLst>
                <a:gd name="T0" fmla="*/ 19 w 19"/>
                <a:gd name="T1" fmla="*/ 3 h 11"/>
                <a:gd name="T2" fmla="*/ 18 w 19"/>
                <a:gd name="T3" fmla="*/ 3 h 11"/>
                <a:gd name="T4" fmla="*/ 5 w 19"/>
                <a:gd name="T5" fmla="*/ 11 h 11"/>
                <a:gd name="T6" fmla="*/ 0 w 19"/>
                <a:gd name="T7" fmla="*/ 8 h 11"/>
                <a:gd name="T8" fmla="*/ 4 w 19"/>
                <a:gd name="T9" fmla="*/ 4 h 11"/>
                <a:gd name="T10" fmla="*/ 4 w 19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1">
                  <a:moveTo>
                    <a:pt x="19" y="3"/>
                  </a:moveTo>
                  <a:lnTo>
                    <a:pt x="18" y="3"/>
                  </a:lnTo>
                  <a:lnTo>
                    <a:pt x="5" y="11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8" name="Freeform 740"/>
            <p:cNvSpPr>
              <a:spLocks/>
            </p:cNvSpPr>
            <p:nvPr/>
          </p:nvSpPr>
          <p:spPr bwMode="auto">
            <a:xfrm>
              <a:off x="2987" y="2622"/>
              <a:ext cx="3" cy="4"/>
            </a:xfrm>
            <a:custGeom>
              <a:avLst/>
              <a:gdLst>
                <a:gd name="T0" fmla="*/ 3 w 3"/>
                <a:gd name="T1" fmla="*/ 4 h 4"/>
                <a:gd name="T2" fmla="*/ 3 w 3"/>
                <a:gd name="T3" fmla="*/ 3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69" name="Freeform 741"/>
            <p:cNvSpPr>
              <a:spLocks/>
            </p:cNvSpPr>
            <p:nvPr/>
          </p:nvSpPr>
          <p:spPr bwMode="auto">
            <a:xfrm>
              <a:off x="2842" y="2603"/>
              <a:ext cx="54" cy="25"/>
            </a:xfrm>
            <a:custGeom>
              <a:avLst/>
              <a:gdLst>
                <a:gd name="T0" fmla="*/ 3 w 54"/>
                <a:gd name="T1" fmla="*/ 25 h 25"/>
                <a:gd name="T2" fmla="*/ 0 w 54"/>
                <a:gd name="T3" fmla="*/ 21 h 25"/>
                <a:gd name="T4" fmla="*/ 24 w 54"/>
                <a:gd name="T5" fmla="*/ 6 h 25"/>
                <a:gd name="T6" fmla="*/ 35 w 54"/>
                <a:gd name="T7" fmla="*/ 0 h 25"/>
                <a:gd name="T8" fmla="*/ 44 w 54"/>
                <a:gd name="T9" fmla="*/ 0 h 25"/>
                <a:gd name="T10" fmla="*/ 48 w 54"/>
                <a:gd name="T11" fmla="*/ 0 h 25"/>
                <a:gd name="T12" fmla="*/ 48 w 54"/>
                <a:gd name="T13" fmla="*/ 2 h 25"/>
                <a:gd name="T14" fmla="*/ 52 w 54"/>
                <a:gd name="T15" fmla="*/ 7 h 25"/>
                <a:gd name="T16" fmla="*/ 54 w 54"/>
                <a:gd name="T17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25">
                  <a:moveTo>
                    <a:pt x="3" y="25"/>
                  </a:moveTo>
                  <a:lnTo>
                    <a:pt x="0" y="21"/>
                  </a:lnTo>
                  <a:lnTo>
                    <a:pt x="24" y="6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48" y="2"/>
                  </a:lnTo>
                  <a:lnTo>
                    <a:pt x="52" y="7"/>
                  </a:lnTo>
                  <a:lnTo>
                    <a:pt x="54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0" name="Freeform 742"/>
            <p:cNvSpPr>
              <a:spLocks/>
            </p:cNvSpPr>
            <p:nvPr/>
          </p:nvSpPr>
          <p:spPr bwMode="auto">
            <a:xfrm>
              <a:off x="2896" y="2613"/>
              <a:ext cx="9" cy="15"/>
            </a:xfrm>
            <a:custGeom>
              <a:avLst/>
              <a:gdLst>
                <a:gd name="T0" fmla="*/ 0 w 9"/>
                <a:gd name="T1" fmla="*/ 0 h 15"/>
                <a:gd name="T2" fmla="*/ 5 w 9"/>
                <a:gd name="T3" fmla="*/ 8 h 15"/>
                <a:gd name="T4" fmla="*/ 6 w 9"/>
                <a:gd name="T5" fmla="*/ 9 h 15"/>
                <a:gd name="T6" fmla="*/ 9 w 9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5" y="8"/>
                  </a:lnTo>
                  <a:lnTo>
                    <a:pt x="6" y="9"/>
                  </a:lnTo>
                  <a:lnTo>
                    <a:pt x="9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1" name="Line 743"/>
            <p:cNvSpPr>
              <a:spLocks noChangeShapeType="1"/>
            </p:cNvSpPr>
            <p:nvPr/>
          </p:nvSpPr>
          <p:spPr bwMode="auto">
            <a:xfrm flipV="1">
              <a:off x="2927" y="2620"/>
              <a:ext cx="12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2" name="Freeform 744"/>
            <p:cNvSpPr>
              <a:spLocks/>
            </p:cNvSpPr>
            <p:nvPr/>
          </p:nvSpPr>
          <p:spPr bwMode="auto">
            <a:xfrm>
              <a:off x="2939" y="2620"/>
              <a:ext cx="11" cy="8"/>
            </a:xfrm>
            <a:custGeom>
              <a:avLst/>
              <a:gdLst>
                <a:gd name="T0" fmla="*/ 0 w 11"/>
                <a:gd name="T1" fmla="*/ 0 h 8"/>
                <a:gd name="T2" fmla="*/ 3 w 11"/>
                <a:gd name="T3" fmla="*/ 0 h 8"/>
                <a:gd name="T4" fmla="*/ 8 w 11"/>
                <a:gd name="T5" fmla="*/ 2 h 8"/>
                <a:gd name="T6" fmla="*/ 11 w 11"/>
                <a:gd name="T7" fmla="*/ 4 h 8"/>
                <a:gd name="T8" fmla="*/ 6 w 1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3" y="0"/>
                  </a:lnTo>
                  <a:lnTo>
                    <a:pt x="8" y="2"/>
                  </a:lnTo>
                  <a:lnTo>
                    <a:pt x="11" y="4"/>
                  </a:lnTo>
                  <a:lnTo>
                    <a:pt x="6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3" name="Freeform 745"/>
            <p:cNvSpPr>
              <a:spLocks/>
            </p:cNvSpPr>
            <p:nvPr/>
          </p:nvSpPr>
          <p:spPr bwMode="auto">
            <a:xfrm>
              <a:off x="2956" y="2624"/>
              <a:ext cx="15" cy="4"/>
            </a:xfrm>
            <a:custGeom>
              <a:avLst/>
              <a:gdLst>
                <a:gd name="T0" fmla="*/ 0 w 15"/>
                <a:gd name="T1" fmla="*/ 4 h 4"/>
                <a:gd name="T2" fmla="*/ 1 w 15"/>
                <a:gd name="T3" fmla="*/ 2 h 4"/>
                <a:gd name="T4" fmla="*/ 15 w 1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">
                  <a:moveTo>
                    <a:pt x="0" y="4"/>
                  </a:moveTo>
                  <a:lnTo>
                    <a:pt x="1" y="2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4" name="Freeform 746"/>
            <p:cNvSpPr>
              <a:spLocks/>
            </p:cNvSpPr>
            <p:nvPr/>
          </p:nvSpPr>
          <p:spPr bwMode="auto">
            <a:xfrm>
              <a:off x="2971" y="2624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4 w 10"/>
                <a:gd name="T3" fmla="*/ 0 h 4"/>
                <a:gd name="T4" fmla="*/ 9 w 10"/>
                <a:gd name="T5" fmla="*/ 1 h 4"/>
                <a:gd name="T6" fmla="*/ 10 w 1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4" y="0"/>
                  </a:lnTo>
                  <a:lnTo>
                    <a:pt x="9" y="1"/>
                  </a:lnTo>
                  <a:lnTo>
                    <a:pt x="1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5" name="Line 747"/>
            <p:cNvSpPr>
              <a:spLocks noChangeShapeType="1"/>
            </p:cNvSpPr>
            <p:nvPr/>
          </p:nvSpPr>
          <p:spPr bwMode="auto">
            <a:xfrm flipH="1" flipV="1">
              <a:off x="2990" y="2626"/>
              <a:ext cx="1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6" name="Freeform 748"/>
            <p:cNvSpPr>
              <a:spLocks/>
            </p:cNvSpPr>
            <p:nvPr/>
          </p:nvSpPr>
          <p:spPr bwMode="auto">
            <a:xfrm>
              <a:off x="2964" y="2588"/>
              <a:ext cx="49" cy="40"/>
            </a:xfrm>
            <a:custGeom>
              <a:avLst/>
              <a:gdLst>
                <a:gd name="T0" fmla="*/ 23 w 49"/>
                <a:gd name="T1" fmla="*/ 34 h 40"/>
                <a:gd name="T2" fmla="*/ 19 w 49"/>
                <a:gd name="T3" fmla="*/ 30 h 40"/>
                <a:gd name="T4" fmla="*/ 12 w 49"/>
                <a:gd name="T5" fmla="*/ 21 h 40"/>
                <a:gd name="T6" fmla="*/ 7 w 49"/>
                <a:gd name="T7" fmla="*/ 28 h 40"/>
                <a:gd name="T8" fmla="*/ 0 w 49"/>
                <a:gd name="T9" fmla="*/ 28 h 40"/>
                <a:gd name="T10" fmla="*/ 0 w 49"/>
                <a:gd name="T11" fmla="*/ 26 h 40"/>
                <a:gd name="T12" fmla="*/ 2 w 49"/>
                <a:gd name="T13" fmla="*/ 17 h 40"/>
                <a:gd name="T14" fmla="*/ 5 w 49"/>
                <a:gd name="T15" fmla="*/ 17 h 40"/>
                <a:gd name="T16" fmla="*/ 11 w 49"/>
                <a:gd name="T17" fmla="*/ 14 h 40"/>
                <a:gd name="T18" fmla="*/ 13 w 49"/>
                <a:gd name="T19" fmla="*/ 4 h 40"/>
                <a:gd name="T20" fmla="*/ 27 w 49"/>
                <a:gd name="T21" fmla="*/ 0 h 40"/>
                <a:gd name="T22" fmla="*/ 30 w 49"/>
                <a:gd name="T23" fmla="*/ 11 h 40"/>
                <a:gd name="T24" fmla="*/ 30 w 49"/>
                <a:gd name="T25" fmla="*/ 15 h 40"/>
                <a:gd name="T26" fmla="*/ 30 w 49"/>
                <a:gd name="T27" fmla="*/ 19 h 40"/>
                <a:gd name="T28" fmla="*/ 38 w 49"/>
                <a:gd name="T29" fmla="*/ 28 h 40"/>
                <a:gd name="T30" fmla="*/ 43 w 49"/>
                <a:gd name="T31" fmla="*/ 32 h 40"/>
                <a:gd name="T32" fmla="*/ 42 w 49"/>
                <a:gd name="T33" fmla="*/ 37 h 40"/>
                <a:gd name="T34" fmla="*/ 46 w 49"/>
                <a:gd name="T35" fmla="*/ 36 h 40"/>
                <a:gd name="T36" fmla="*/ 49 w 49"/>
                <a:gd name="T3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0">
                  <a:moveTo>
                    <a:pt x="23" y="34"/>
                  </a:moveTo>
                  <a:lnTo>
                    <a:pt x="19" y="30"/>
                  </a:lnTo>
                  <a:lnTo>
                    <a:pt x="12" y="21"/>
                  </a:lnTo>
                  <a:lnTo>
                    <a:pt x="7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17"/>
                  </a:lnTo>
                  <a:lnTo>
                    <a:pt x="5" y="17"/>
                  </a:lnTo>
                  <a:lnTo>
                    <a:pt x="11" y="14"/>
                  </a:lnTo>
                  <a:lnTo>
                    <a:pt x="13" y="4"/>
                  </a:lnTo>
                  <a:lnTo>
                    <a:pt x="27" y="0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0" y="19"/>
                  </a:lnTo>
                  <a:lnTo>
                    <a:pt x="38" y="28"/>
                  </a:lnTo>
                  <a:lnTo>
                    <a:pt x="43" y="32"/>
                  </a:lnTo>
                  <a:lnTo>
                    <a:pt x="42" y="37"/>
                  </a:lnTo>
                  <a:lnTo>
                    <a:pt x="46" y="36"/>
                  </a:lnTo>
                  <a:lnTo>
                    <a:pt x="49" y="4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7" name="Freeform 749"/>
            <p:cNvSpPr>
              <a:spLocks/>
            </p:cNvSpPr>
            <p:nvPr/>
          </p:nvSpPr>
          <p:spPr bwMode="auto">
            <a:xfrm>
              <a:off x="3035" y="2617"/>
              <a:ext cx="13" cy="11"/>
            </a:xfrm>
            <a:custGeom>
              <a:avLst/>
              <a:gdLst>
                <a:gd name="T0" fmla="*/ 0 w 13"/>
                <a:gd name="T1" fmla="*/ 11 h 11"/>
                <a:gd name="T2" fmla="*/ 0 w 13"/>
                <a:gd name="T3" fmla="*/ 7 h 11"/>
                <a:gd name="T4" fmla="*/ 13 w 13"/>
                <a:gd name="T5" fmla="*/ 1 h 11"/>
                <a:gd name="T6" fmla="*/ 12 w 1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lnTo>
                    <a:pt x="0" y="7"/>
                  </a:lnTo>
                  <a:lnTo>
                    <a:pt x="13" y="1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8" name="Freeform 750"/>
            <p:cNvSpPr>
              <a:spLocks/>
            </p:cNvSpPr>
            <p:nvPr/>
          </p:nvSpPr>
          <p:spPr bwMode="auto">
            <a:xfrm>
              <a:off x="3040" y="2625"/>
              <a:ext cx="11" cy="3"/>
            </a:xfrm>
            <a:custGeom>
              <a:avLst/>
              <a:gdLst>
                <a:gd name="T0" fmla="*/ 11 w 11"/>
                <a:gd name="T1" fmla="*/ 1 h 3"/>
                <a:gd name="T2" fmla="*/ 6 w 11"/>
                <a:gd name="T3" fmla="*/ 0 h 3"/>
                <a:gd name="T4" fmla="*/ 0 w 11"/>
                <a:gd name="T5" fmla="*/ 3 h 3"/>
                <a:gd name="T6" fmla="*/ 0 w 1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79" name="Freeform 751"/>
            <p:cNvSpPr>
              <a:spLocks/>
            </p:cNvSpPr>
            <p:nvPr/>
          </p:nvSpPr>
          <p:spPr bwMode="auto">
            <a:xfrm>
              <a:off x="3051" y="2626"/>
              <a:ext cx="3" cy="2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0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0" name="Freeform 752"/>
            <p:cNvSpPr>
              <a:spLocks/>
            </p:cNvSpPr>
            <p:nvPr/>
          </p:nvSpPr>
          <p:spPr bwMode="auto">
            <a:xfrm>
              <a:off x="3035" y="2628"/>
              <a:ext cx="5" cy="0"/>
            </a:xfrm>
            <a:custGeom>
              <a:avLst/>
              <a:gdLst>
                <a:gd name="T0" fmla="*/ 5 w 5"/>
                <a:gd name="T1" fmla="*/ 0 w 5"/>
                <a:gd name="T2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1" name="Freeform 753"/>
            <p:cNvSpPr>
              <a:spLocks/>
            </p:cNvSpPr>
            <p:nvPr/>
          </p:nvSpPr>
          <p:spPr bwMode="auto">
            <a:xfrm>
              <a:off x="3050" y="2628"/>
              <a:ext cx="4" cy="4"/>
            </a:xfrm>
            <a:custGeom>
              <a:avLst/>
              <a:gdLst>
                <a:gd name="T0" fmla="*/ 0 w 4"/>
                <a:gd name="T1" fmla="*/ 4 h 4"/>
                <a:gd name="T2" fmla="*/ 2 w 4"/>
                <a:gd name="T3" fmla="*/ 3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2" y="3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2" name="Line 754"/>
            <p:cNvSpPr>
              <a:spLocks noChangeShapeType="1"/>
            </p:cNvSpPr>
            <p:nvPr/>
          </p:nvSpPr>
          <p:spPr bwMode="auto">
            <a:xfrm flipV="1">
              <a:off x="3048" y="2632"/>
              <a:ext cx="2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3" name="Freeform 755"/>
            <p:cNvSpPr>
              <a:spLocks/>
            </p:cNvSpPr>
            <p:nvPr/>
          </p:nvSpPr>
          <p:spPr bwMode="auto">
            <a:xfrm>
              <a:off x="2905" y="2628"/>
              <a:ext cx="22" cy="7"/>
            </a:xfrm>
            <a:custGeom>
              <a:avLst/>
              <a:gdLst>
                <a:gd name="T0" fmla="*/ 0 w 22"/>
                <a:gd name="T1" fmla="*/ 0 h 7"/>
                <a:gd name="T2" fmla="*/ 2 w 22"/>
                <a:gd name="T3" fmla="*/ 3 h 7"/>
                <a:gd name="T4" fmla="*/ 3 w 22"/>
                <a:gd name="T5" fmla="*/ 5 h 7"/>
                <a:gd name="T6" fmla="*/ 12 w 22"/>
                <a:gd name="T7" fmla="*/ 7 h 7"/>
                <a:gd name="T8" fmla="*/ 19 w 22"/>
                <a:gd name="T9" fmla="*/ 1 h 7"/>
                <a:gd name="T10" fmla="*/ 22 w 22"/>
                <a:gd name="T11" fmla="*/ 0 h 7"/>
                <a:gd name="T12" fmla="*/ 22 w 2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7">
                  <a:moveTo>
                    <a:pt x="0" y="0"/>
                  </a:moveTo>
                  <a:lnTo>
                    <a:pt x="2" y="3"/>
                  </a:lnTo>
                  <a:lnTo>
                    <a:pt x="3" y="5"/>
                  </a:lnTo>
                  <a:lnTo>
                    <a:pt x="12" y="7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4" name="Freeform 756"/>
            <p:cNvSpPr>
              <a:spLocks/>
            </p:cNvSpPr>
            <p:nvPr/>
          </p:nvSpPr>
          <p:spPr bwMode="auto">
            <a:xfrm>
              <a:off x="3011" y="2628"/>
              <a:ext cx="2" cy="7"/>
            </a:xfrm>
            <a:custGeom>
              <a:avLst/>
              <a:gdLst>
                <a:gd name="T0" fmla="*/ 2 w 2"/>
                <a:gd name="T1" fmla="*/ 0 h 7"/>
                <a:gd name="T2" fmla="*/ 2 w 2"/>
                <a:gd name="T3" fmla="*/ 1 h 7"/>
                <a:gd name="T4" fmla="*/ 0 w 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lnTo>
                    <a:pt x="2" y="1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5" name="Freeform 757"/>
            <p:cNvSpPr>
              <a:spLocks/>
            </p:cNvSpPr>
            <p:nvPr/>
          </p:nvSpPr>
          <p:spPr bwMode="auto">
            <a:xfrm>
              <a:off x="2938" y="2628"/>
              <a:ext cx="7" cy="7"/>
            </a:xfrm>
            <a:custGeom>
              <a:avLst/>
              <a:gdLst>
                <a:gd name="T0" fmla="*/ 7 w 7"/>
                <a:gd name="T1" fmla="*/ 0 h 7"/>
                <a:gd name="T2" fmla="*/ 3 w 7"/>
                <a:gd name="T3" fmla="*/ 4 h 7"/>
                <a:gd name="T4" fmla="*/ 0 w 7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lnTo>
                    <a:pt x="3" y="4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6" name="Freeform 758"/>
            <p:cNvSpPr>
              <a:spLocks/>
            </p:cNvSpPr>
            <p:nvPr/>
          </p:nvSpPr>
          <p:spPr bwMode="auto">
            <a:xfrm>
              <a:off x="3035" y="2633"/>
              <a:ext cx="13" cy="2"/>
            </a:xfrm>
            <a:custGeom>
              <a:avLst/>
              <a:gdLst>
                <a:gd name="T0" fmla="*/ 0 w 13"/>
                <a:gd name="T1" fmla="*/ 2 h 2"/>
                <a:gd name="T2" fmla="*/ 4 w 13"/>
                <a:gd name="T3" fmla="*/ 2 h 2"/>
                <a:gd name="T4" fmla="*/ 11 w 13"/>
                <a:gd name="T5" fmla="*/ 2 h 2"/>
                <a:gd name="T6" fmla="*/ 13 w 1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">
                  <a:moveTo>
                    <a:pt x="0" y="2"/>
                  </a:moveTo>
                  <a:lnTo>
                    <a:pt x="4" y="2"/>
                  </a:lnTo>
                  <a:lnTo>
                    <a:pt x="11" y="2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7" name="Freeform 759"/>
            <p:cNvSpPr>
              <a:spLocks/>
            </p:cNvSpPr>
            <p:nvPr/>
          </p:nvSpPr>
          <p:spPr bwMode="auto">
            <a:xfrm>
              <a:off x="2937" y="2628"/>
              <a:ext cx="19" cy="9"/>
            </a:xfrm>
            <a:custGeom>
              <a:avLst/>
              <a:gdLst>
                <a:gd name="T0" fmla="*/ 1 w 19"/>
                <a:gd name="T1" fmla="*/ 7 h 9"/>
                <a:gd name="T2" fmla="*/ 0 w 19"/>
                <a:gd name="T3" fmla="*/ 9 h 9"/>
                <a:gd name="T4" fmla="*/ 2 w 19"/>
                <a:gd name="T5" fmla="*/ 9 h 9"/>
                <a:gd name="T6" fmla="*/ 19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1" y="7"/>
                  </a:moveTo>
                  <a:lnTo>
                    <a:pt x="0" y="9"/>
                  </a:lnTo>
                  <a:lnTo>
                    <a:pt x="2" y="9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8" name="Freeform 760"/>
            <p:cNvSpPr>
              <a:spLocks/>
            </p:cNvSpPr>
            <p:nvPr/>
          </p:nvSpPr>
          <p:spPr bwMode="auto">
            <a:xfrm>
              <a:off x="3010" y="2635"/>
              <a:ext cx="1" cy="4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0 h 4"/>
                <a:gd name="T4" fmla="*/ 1 w 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0" y="0"/>
                  </a:lnTo>
                  <a:lnTo>
                    <a:pt x="1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89" name="Freeform 761"/>
            <p:cNvSpPr>
              <a:spLocks/>
            </p:cNvSpPr>
            <p:nvPr/>
          </p:nvSpPr>
          <p:spPr bwMode="auto">
            <a:xfrm>
              <a:off x="2981" y="2628"/>
              <a:ext cx="7" cy="22"/>
            </a:xfrm>
            <a:custGeom>
              <a:avLst/>
              <a:gdLst>
                <a:gd name="T0" fmla="*/ 0 w 7"/>
                <a:gd name="T1" fmla="*/ 0 h 22"/>
                <a:gd name="T2" fmla="*/ 7 w 7"/>
                <a:gd name="T3" fmla="*/ 8 h 22"/>
                <a:gd name="T4" fmla="*/ 5 w 7"/>
                <a:gd name="T5" fmla="*/ 18 h 22"/>
                <a:gd name="T6" fmla="*/ 5 w 7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2">
                  <a:moveTo>
                    <a:pt x="0" y="0"/>
                  </a:moveTo>
                  <a:lnTo>
                    <a:pt x="7" y="8"/>
                  </a:lnTo>
                  <a:lnTo>
                    <a:pt x="5" y="18"/>
                  </a:lnTo>
                  <a:lnTo>
                    <a:pt x="5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0" name="Freeform 762"/>
            <p:cNvSpPr>
              <a:spLocks/>
            </p:cNvSpPr>
            <p:nvPr/>
          </p:nvSpPr>
          <p:spPr bwMode="auto">
            <a:xfrm>
              <a:off x="2862" y="2651"/>
              <a:ext cx="6" cy="1"/>
            </a:xfrm>
            <a:custGeom>
              <a:avLst/>
              <a:gdLst>
                <a:gd name="T0" fmla="*/ 0 w 6"/>
                <a:gd name="T1" fmla="*/ 0 h 1"/>
                <a:gd name="T2" fmla="*/ 4 w 6"/>
                <a:gd name="T3" fmla="*/ 0 h 1"/>
                <a:gd name="T4" fmla="*/ 6 w 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4" y="0"/>
                  </a:lnTo>
                  <a:lnTo>
                    <a:pt x="6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1" name="Line 763"/>
            <p:cNvSpPr>
              <a:spLocks noChangeShapeType="1"/>
            </p:cNvSpPr>
            <p:nvPr/>
          </p:nvSpPr>
          <p:spPr bwMode="auto">
            <a:xfrm>
              <a:off x="2868" y="2652"/>
              <a:ext cx="6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2" name="Freeform 764"/>
            <p:cNvSpPr>
              <a:spLocks/>
            </p:cNvSpPr>
            <p:nvPr/>
          </p:nvSpPr>
          <p:spPr bwMode="auto">
            <a:xfrm>
              <a:off x="2845" y="2628"/>
              <a:ext cx="30" cy="24"/>
            </a:xfrm>
            <a:custGeom>
              <a:avLst/>
              <a:gdLst>
                <a:gd name="T0" fmla="*/ 29 w 30"/>
                <a:gd name="T1" fmla="*/ 24 h 24"/>
                <a:gd name="T2" fmla="*/ 30 w 30"/>
                <a:gd name="T3" fmla="*/ 20 h 24"/>
                <a:gd name="T4" fmla="*/ 30 w 30"/>
                <a:gd name="T5" fmla="*/ 15 h 24"/>
                <a:gd name="T6" fmla="*/ 22 w 30"/>
                <a:gd name="T7" fmla="*/ 13 h 24"/>
                <a:gd name="T8" fmla="*/ 14 w 30"/>
                <a:gd name="T9" fmla="*/ 16 h 24"/>
                <a:gd name="T10" fmla="*/ 7 w 30"/>
                <a:gd name="T11" fmla="*/ 16 h 24"/>
                <a:gd name="T12" fmla="*/ 8 w 30"/>
                <a:gd name="T13" fmla="*/ 7 h 24"/>
                <a:gd name="T14" fmla="*/ 3 w 30"/>
                <a:gd name="T15" fmla="*/ 1 h 24"/>
                <a:gd name="T16" fmla="*/ 0 w 30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29" y="24"/>
                  </a:moveTo>
                  <a:lnTo>
                    <a:pt x="30" y="20"/>
                  </a:lnTo>
                  <a:lnTo>
                    <a:pt x="30" y="15"/>
                  </a:lnTo>
                  <a:lnTo>
                    <a:pt x="22" y="13"/>
                  </a:lnTo>
                  <a:lnTo>
                    <a:pt x="14" y="16"/>
                  </a:lnTo>
                  <a:lnTo>
                    <a:pt x="7" y="16"/>
                  </a:lnTo>
                  <a:lnTo>
                    <a:pt x="8" y="7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3" name="Freeform 765"/>
            <p:cNvSpPr>
              <a:spLocks/>
            </p:cNvSpPr>
            <p:nvPr/>
          </p:nvSpPr>
          <p:spPr bwMode="auto">
            <a:xfrm>
              <a:off x="2822" y="2636"/>
              <a:ext cx="22" cy="26"/>
            </a:xfrm>
            <a:custGeom>
              <a:avLst/>
              <a:gdLst>
                <a:gd name="T0" fmla="*/ 16 w 22"/>
                <a:gd name="T1" fmla="*/ 26 h 26"/>
                <a:gd name="T2" fmla="*/ 20 w 22"/>
                <a:gd name="T3" fmla="*/ 19 h 26"/>
                <a:gd name="T4" fmla="*/ 22 w 22"/>
                <a:gd name="T5" fmla="*/ 5 h 26"/>
                <a:gd name="T6" fmla="*/ 5 w 22"/>
                <a:gd name="T7" fmla="*/ 0 h 26"/>
                <a:gd name="T8" fmla="*/ 0 w 22"/>
                <a:gd name="T9" fmla="*/ 10 h 26"/>
                <a:gd name="T10" fmla="*/ 1 w 22"/>
                <a:gd name="T11" fmla="*/ 11 h 26"/>
                <a:gd name="T12" fmla="*/ 16 w 22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6">
                  <a:moveTo>
                    <a:pt x="16" y="26"/>
                  </a:moveTo>
                  <a:lnTo>
                    <a:pt x="20" y="19"/>
                  </a:lnTo>
                  <a:lnTo>
                    <a:pt x="22" y="5"/>
                  </a:lnTo>
                  <a:lnTo>
                    <a:pt x="5" y="0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16" y="2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4" name="Freeform 766"/>
            <p:cNvSpPr>
              <a:spLocks/>
            </p:cNvSpPr>
            <p:nvPr/>
          </p:nvSpPr>
          <p:spPr bwMode="auto">
            <a:xfrm>
              <a:off x="2777" y="2647"/>
              <a:ext cx="11" cy="18"/>
            </a:xfrm>
            <a:custGeom>
              <a:avLst/>
              <a:gdLst>
                <a:gd name="T0" fmla="*/ 4 w 11"/>
                <a:gd name="T1" fmla="*/ 18 h 18"/>
                <a:gd name="T2" fmla="*/ 7 w 11"/>
                <a:gd name="T3" fmla="*/ 16 h 18"/>
                <a:gd name="T4" fmla="*/ 10 w 11"/>
                <a:gd name="T5" fmla="*/ 12 h 18"/>
                <a:gd name="T6" fmla="*/ 11 w 11"/>
                <a:gd name="T7" fmla="*/ 0 h 18"/>
                <a:gd name="T8" fmla="*/ 1 w 11"/>
                <a:gd name="T9" fmla="*/ 7 h 18"/>
                <a:gd name="T10" fmla="*/ 0 w 11"/>
                <a:gd name="T11" fmla="*/ 12 h 18"/>
                <a:gd name="T12" fmla="*/ 4 w 11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4" y="18"/>
                  </a:moveTo>
                  <a:lnTo>
                    <a:pt x="7" y="16"/>
                  </a:lnTo>
                  <a:lnTo>
                    <a:pt x="10" y="12"/>
                  </a:lnTo>
                  <a:lnTo>
                    <a:pt x="11" y="0"/>
                  </a:lnTo>
                  <a:lnTo>
                    <a:pt x="1" y="7"/>
                  </a:lnTo>
                  <a:lnTo>
                    <a:pt x="0" y="12"/>
                  </a:lnTo>
                  <a:lnTo>
                    <a:pt x="4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5" name="Freeform 767"/>
            <p:cNvSpPr>
              <a:spLocks/>
            </p:cNvSpPr>
            <p:nvPr/>
          </p:nvSpPr>
          <p:spPr bwMode="auto">
            <a:xfrm>
              <a:off x="3007" y="2639"/>
              <a:ext cx="43" cy="31"/>
            </a:xfrm>
            <a:custGeom>
              <a:avLst/>
              <a:gdLst>
                <a:gd name="T0" fmla="*/ 4 w 43"/>
                <a:gd name="T1" fmla="*/ 0 h 31"/>
                <a:gd name="T2" fmla="*/ 6 w 43"/>
                <a:gd name="T3" fmla="*/ 5 h 31"/>
                <a:gd name="T4" fmla="*/ 0 w 43"/>
                <a:gd name="T5" fmla="*/ 13 h 31"/>
                <a:gd name="T6" fmla="*/ 9 w 43"/>
                <a:gd name="T7" fmla="*/ 16 h 31"/>
                <a:gd name="T8" fmla="*/ 14 w 43"/>
                <a:gd name="T9" fmla="*/ 17 h 31"/>
                <a:gd name="T10" fmla="*/ 24 w 43"/>
                <a:gd name="T11" fmla="*/ 26 h 31"/>
                <a:gd name="T12" fmla="*/ 26 w 43"/>
                <a:gd name="T13" fmla="*/ 26 h 31"/>
                <a:gd name="T14" fmla="*/ 19 w 43"/>
                <a:gd name="T15" fmla="*/ 13 h 31"/>
                <a:gd name="T16" fmla="*/ 22 w 43"/>
                <a:gd name="T17" fmla="*/ 11 h 31"/>
                <a:gd name="T18" fmla="*/ 29 w 43"/>
                <a:gd name="T19" fmla="*/ 17 h 31"/>
                <a:gd name="T20" fmla="*/ 34 w 43"/>
                <a:gd name="T21" fmla="*/ 22 h 31"/>
                <a:gd name="T22" fmla="*/ 39 w 43"/>
                <a:gd name="T23" fmla="*/ 28 h 31"/>
                <a:gd name="T24" fmla="*/ 43 w 43"/>
                <a:gd name="T2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1">
                  <a:moveTo>
                    <a:pt x="4" y="0"/>
                  </a:moveTo>
                  <a:lnTo>
                    <a:pt x="6" y="5"/>
                  </a:lnTo>
                  <a:lnTo>
                    <a:pt x="0" y="13"/>
                  </a:lnTo>
                  <a:lnTo>
                    <a:pt x="9" y="16"/>
                  </a:lnTo>
                  <a:lnTo>
                    <a:pt x="14" y="17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19" y="13"/>
                  </a:lnTo>
                  <a:lnTo>
                    <a:pt x="22" y="11"/>
                  </a:lnTo>
                  <a:lnTo>
                    <a:pt x="29" y="17"/>
                  </a:lnTo>
                  <a:lnTo>
                    <a:pt x="34" y="22"/>
                  </a:lnTo>
                  <a:lnTo>
                    <a:pt x="39" y="28"/>
                  </a:lnTo>
                  <a:lnTo>
                    <a:pt x="43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6" name="Line 768"/>
            <p:cNvSpPr>
              <a:spLocks noChangeShapeType="1"/>
            </p:cNvSpPr>
            <p:nvPr/>
          </p:nvSpPr>
          <p:spPr bwMode="auto">
            <a:xfrm>
              <a:off x="3050" y="2670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7" name="Freeform 769"/>
            <p:cNvSpPr>
              <a:spLocks/>
            </p:cNvSpPr>
            <p:nvPr/>
          </p:nvSpPr>
          <p:spPr bwMode="auto">
            <a:xfrm>
              <a:off x="3029" y="2635"/>
              <a:ext cx="26" cy="35"/>
            </a:xfrm>
            <a:custGeom>
              <a:avLst/>
              <a:gdLst>
                <a:gd name="T0" fmla="*/ 21 w 26"/>
                <a:gd name="T1" fmla="*/ 35 h 35"/>
                <a:gd name="T2" fmla="*/ 22 w 26"/>
                <a:gd name="T3" fmla="*/ 35 h 35"/>
                <a:gd name="T4" fmla="*/ 26 w 26"/>
                <a:gd name="T5" fmla="*/ 30 h 35"/>
                <a:gd name="T6" fmla="*/ 21 w 26"/>
                <a:gd name="T7" fmla="*/ 27 h 35"/>
                <a:gd name="T8" fmla="*/ 21 w 26"/>
                <a:gd name="T9" fmla="*/ 21 h 35"/>
                <a:gd name="T10" fmla="*/ 18 w 26"/>
                <a:gd name="T11" fmla="*/ 16 h 35"/>
                <a:gd name="T12" fmla="*/ 11 w 26"/>
                <a:gd name="T13" fmla="*/ 17 h 35"/>
                <a:gd name="T14" fmla="*/ 7 w 26"/>
                <a:gd name="T15" fmla="*/ 11 h 35"/>
                <a:gd name="T16" fmla="*/ 2 w 26"/>
                <a:gd name="T17" fmla="*/ 5 h 35"/>
                <a:gd name="T18" fmla="*/ 0 w 26"/>
                <a:gd name="T19" fmla="*/ 0 h 35"/>
                <a:gd name="T20" fmla="*/ 6 w 26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5">
                  <a:moveTo>
                    <a:pt x="21" y="35"/>
                  </a:moveTo>
                  <a:lnTo>
                    <a:pt x="22" y="35"/>
                  </a:lnTo>
                  <a:lnTo>
                    <a:pt x="26" y="30"/>
                  </a:lnTo>
                  <a:lnTo>
                    <a:pt x="21" y="27"/>
                  </a:lnTo>
                  <a:lnTo>
                    <a:pt x="21" y="21"/>
                  </a:lnTo>
                  <a:lnTo>
                    <a:pt x="18" y="16"/>
                  </a:lnTo>
                  <a:lnTo>
                    <a:pt x="11" y="17"/>
                  </a:lnTo>
                  <a:lnTo>
                    <a:pt x="7" y="11"/>
                  </a:lnTo>
                  <a:lnTo>
                    <a:pt x="2" y="5"/>
                  </a:ln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8" name="Freeform 770"/>
            <p:cNvSpPr>
              <a:spLocks/>
            </p:cNvSpPr>
            <p:nvPr/>
          </p:nvSpPr>
          <p:spPr bwMode="auto">
            <a:xfrm>
              <a:off x="2991" y="2628"/>
              <a:ext cx="20" cy="43"/>
            </a:xfrm>
            <a:custGeom>
              <a:avLst/>
              <a:gdLst>
                <a:gd name="T0" fmla="*/ 20 w 20"/>
                <a:gd name="T1" fmla="*/ 43 h 43"/>
                <a:gd name="T2" fmla="*/ 19 w 20"/>
                <a:gd name="T3" fmla="*/ 41 h 43"/>
                <a:gd name="T4" fmla="*/ 12 w 20"/>
                <a:gd name="T5" fmla="*/ 39 h 43"/>
                <a:gd name="T6" fmla="*/ 4 w 20"/>
                <a:gd name="T7" fmla="*/ 31 h 43"/>
                <a:gd name="T8" fmla="*/ 1 w 20"/>
                <a:gd name="T9" fmla="*/ 22 h 43"/>
                <a:gd name="T10" fmla="*/ 7 w 20"/>
                <a:gd name="T11" fmla="*/ 12 h 43"/>
                <a:gd name="T12" fmla="*/ 1 w 20"/>
                <a:gd name="T13" fmla="*/ 7 h 43"/>
                <a:gd name="T14" fmla="*/ 0 w 20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43">
                  <a:moveTo>
                    <a:pt x="20" y="43"/>
                  </a:moveTo>
                  <a:lnTo>
                    <a:pt x="19" y="41"/>
                  </a:lnTo>
                  <a:lnTo>
                    <a:pt x="12" y="39"/>
                  </a:lnTo>
                  <a:lnTo>
                    <a:pt x="4" y="31"/>
                  </a:lnTo>
                  <a:lnTo>
                    <a:pt x="1" y="22"/>
                  </a:lnTo>
                  <a:lnTo>
                    <a:pt x="7" y="12"/>
                  </a:lnTo>
                  <a:lnTo>
                    <a:pt x="1" y="7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699" name="Freeform 771"/>
            <p:cNvSpPr>
              <a:spLocks/>
            </p:cNvSpPr>
            <p:nvPr/>
          </p:nvSpPr>
          <p:spPr bwMode="auto">
            <a:xfrm>
              <a:off x="2976" y="2677"/>
              <a:ext cx="0" cy="1"/>
            </a:xfrm>
            <a:custGeom>
              <a:avLst/>
              <a:gdLst>
                <a:gd name="T0" fmla="*/ 1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0" name="Freeform 772"/>
            <p:cNvSpPr>
              <a:spLocks/>
            </p:cNvSpPr>
            <p:nvPr/>
          </p:nvSpPr>
          <p:spPr bwMode="auto">
            <a:xfrm>
              <a:off x="2754" y="2669"/>
              <a:ext cx="16" cy="15"/>
            </a:xfrm>
            <a:custGeom>
              <a:avLst/>
              <a:gdLst>
                <a:gd name="T0" fmla="*/ 11 w 16"/>
                <a:gd name="T1" fmla="*/ 15 h 15"/>
                <a:gd name="T2" fmla="*/ 16 w 16"/>
                <a:gd name="T3" fmla="*/ 4 h 15"/>
                <a:gd name="T4" fmla="*/ 4 w 16"/>
                <a:gd name="T5" fmla="*/ 0 h 15"/>
                <a:gd name="T6" fmla="*/ 0 w 16"/>
                <a:gd name="T7" fmla="*/ 0 h 15"/>
                <a:gd name="T8" fmla="*/ 0 w 16"/>
                <a:gd name="T9" fmla="*/ 2 h 15"/>
                <a:gd name="T10" fmla="*/ 3 w 16"/>
                <a:gd name="T11" fmla="*/ 8 h 15"/>
                <a:gd name="T12" fmla="*/ 11 w 1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11" y="15"/>
                  </a:moveTo>
                  <a:lnTo>
                    <a:pt x="16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8"/>
                  </a:lnTo>
                  <a:lnTo>
                    <a:pt x="11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1" name="Freeform 773"/>
            <p:cNvSpPr>
              <a:spLocks/>
            </p:cNvSpPr>
            <p:nvPr/>
          </p:nvSpPr>
          <p:spPr bwMode="auto">
            <a:xfrm>
              <a:off x="2808" y="2667"/>
              <a:ext cx="32" cy="19"/>
            </a:xfrm>
            <a:custGeom>
              <a:avLst/>
              <a:gdLst>
                <a:gd name="T0" fmla="*/ 0 w 32"/>
                <a:gd name="T1" fmla="*/ 19 h 19"/>
                <a:gd name="T2" fmla="*/ 3 w 32"/>
                <a:gd name="T3" fmla="*/ 17 h 19"/>
                <a:gd name="T4" fmla="*/ 15 w 32"/>
                <a:gd name="T5" fmla="*/ 15 h 19"/>
                <a:gd name="T6" fmla="*/ 32 w 32"/>
                <a:gd name="T7" fmla="*/ 13 h 19"/>
                <a:gd name="T8" fmla="*/ 30 w 32"/>
                <a:gd name="T9" fmla="*/ 0 h 19"/>
                <a:gd name="T10" fmla="*/ 14 w 32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9">
                  <a:moveTo>
                    <a:pt x="0" y="19"/>
                  </a:moveTo>
                  <a:lnTo>
                    <a:pt x="3" y="17"/>
                  </a:lnTo>
                  <a:lnTo>
                    <a:pt x="15" y="15"/>
                  </a:lnTo>
                  <a:lnTo>
                    <a:pt x="32" y="13"/>
                  </a:lnTo>
                  <a:lnTo>
                    <a:pt x="30" y="0"/>
                  </a:lnTo>
                  <a:lnTo>
                    <a:pt x="14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2" name="Freeform 774"/>
            <p:cNvSpPr>
              <a:spLocks/>
            </p:cNvSpPr>
            <p:nvPr/>
          </p:nvSpPr>
          <p:spPr bwMode="auto">
            <a:xfrm>
              <a:off x="2804" y="2666"/>
              <a:ext cx="18" cy="20"/>
            </a:xfrm>
            <a:custGeom>
              <a:avLst/>
              <a:gdLst>
                <a:gd name="T0" fmla="*/ 18 w 18"/>
                <a:gd name="T1" fmla="*/ 3 h 20"/>
                <a:gd name="T2" fmla="*/ 17 w 18"/>
                <a:gd name="T3" fmla="*/ 3 h 20"/>
                <a:gd name="T4" fmla="*/ 7 w 18"/>
                <a:gd name="T5" fmla="*/ 0 h 20"/>
                <a:gd name="T6" fmla="*/ 6 w 18"/>
                <a:gd name="T7" fmla="*/ 8 h 20"/>
                <a:gd name="T8" fmla="*/ 2 w 18"/>
                <a:gd name="T9" fmla="*/ 14 h 20"/>
                <a:gd name="T10" fmla="*/ 0 w 18"/>
                <a:gd name="T11" fmla="*/ 18 h 20"/>
                <a:gd name="T12" fmla="*/ 4 w 18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">
                  <a:moveTo>
                    <a:pt x="18" y="3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6" y="8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4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3" name="Freeform 775"/>
            <p:cNvSpPr>
              <a:spLocks/>
            </p:cNvSpPr>
            <p:nvPr/>
          </p:nvSpPr>
          <p:spPr bwMode="auto">
            <a:xfrm>
              <a:off x="3011" y="2671"/>
              <a:ext cx="15" cy="15"/>
            </a:xfrm>
            <a:custGeom>
              <a:avLst/>
              <a:gdLst>
                <a:gd name="T0" fmla="*/ 15 w 15"/>
                <a:gd name="T1" fmla="*/ 15 h 15"/>
                <a:gd name="T2" fmla="*/ 11 w 15"/>
                <a:gd name="T3" fmla="*/ 11 h 15"/>
                <a:gd name="T4" fmla="*/ 2 w 15"/>
                <a:gd name="T5" fmla="*/ 3 h 15"/>
                <a:gd name="T6" fmla="*/ 0 w 15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15" y="15"/>
                  </a:moveTo>
                  <a:lnTo>
                    <a:pt x="11" y="11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4" name="Freeform 776"/>
            <p:cNvSpPr>
              <a:spLocks/>
            </p:cNvSpPr>
            <p:nvPr/>
          </p:nvSpPr>
          <p:spPr bwMode="auto">
            <a:xfrm>
              <a:off x="2972" y="2678"/>
              <a:ext cx="8" cy="10"/>
            </a:xfrm>
            <a:custGeom>
              <a:avLst/>
              <a:gdLst>
                <a:gd name="T0" fmla="*/ 8 w 8"/>
                <a:gd name="T1" fmla="*/ 10 h 10"/>
                <a:gd name="T2" fmla="*/ 8 w 8"/>
                <a:gd name="T3" fmla="*/ 8 h 10"/>
                <a:gd name="T4" fmla="*/ 3 w 8"/>
                <a:gd name="T5" fmla="*/ 7 h 10"/>
                <a:gd name="T6" fmla="*/ 0 w 8"/>
                <a:gd name="T7" fmla="*/ 2 h 10"/>
                <a:gd name="T8" fmla="*/ 4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lnTo>
                    <a:pt x="8" y="8"/>
                  </a:lnTo>
                  <a:lnTo>
                    <a:pt x="3" y="7"/>
                  </a:lnTo>
                  <a:lnTo>
                    <a:pt x="0" y="2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5" name="Freeform 777"/>
            <p:cNvSpPr>
              <a:spLocks/>
            </p:cNvSpPr>
            <p:nvPr/>
          </p:nvSpPr>
          <p:spPr bwMode="auto">
            <a:xfrm>
              <a:off x="2890" y="2680"/>
              <a:ext cx="10" cy="8"/>
            </a:xfrm>
            <a:custGeom>
              <a:avLst/>
              <a:gdLst>
                <a:gd name="T0" fmla="*/ 6 w 10"/>
                <a:gd name="T1" fmla="*/ 8 h 8"/>
                <a:gd name="T2" fmla="*/ 0 w 10"/>
                <a:gd name="T3" fmla="*/ 6 h 8"/>
                <a:gd name="T4" fmla="*/ 10 w 10"/>
                <a:gd name="T5" fmla="*/ 2 h 8"/>
                <a:gd name="T6" fmla="*/ 8 w 10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6" y="8"/>
                  </a:moveTo>
                  <a:lnTo>
                    <a:pt x="0" y="6"/>
                  </a:lnTo>
                  <a:lnTo>
                    <a:pt x="10" y="2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6" name="Freeform 778"/>
            <p:cNvSpPr>
              <a:spLocks/>
            </p:cNvSpPr>
            <p:nvPr/>
          </p:nvSpPr>
          <p:spPr bwMode="auto">
            <a:xfrm>
              <a:off x="2896" y="2674"/>
              <a:ext cx="80" cy="15"/>
            </a:xfrm>
            <a:custGeom>
              <a:avLst/>
              <a:gdLst>
                <a:gd name="T0" fmla="*/ 80 w 80"/>
                <a:gd name="T1" fmla="*/ 3 h 15"/>
                <a:gd name="T2" fmla="*/ 80 w 80"/>
                <a:gd name="T3" fmla="*/ 0 h 15"/>
                <a:gd name="T4" fmla="*/ 73 w 80"/>
                <a:gd name="T5" fmla="*/ 0 h 15"/>
                <a:gd name="T6" fmla="*/ 62 w 80"/>
                <a:gd name="T7" fmla="*/ 2 h 15"/>
                <a:gd name="T8" fmla="*/ 51 w 80"/>
                <a:gd name="T9" fmla="*/ 3 h 15"/>
                <a:gd name="T10" fmla="*/ 39 w 80"/>
                <a:gd name="T11" fmla="*/ 8 h 15"/>
                <a:gd name="T12" fmla="*/ 34 w 80"/>
                <a:gd name="T13" fmla="*/ 8 h 15"/>
                <a:gd name="T14" fmla="*/ 24 w 80"/>
                <a:gd name="T15" fmla="*/ 11 h 15"/>
                <a:gd name="T16" fmla="*/ 13 w 80"/>
                <a:gd name="T17" fmla="*/ 14 h 15"/>
                <a:gd name="T18" fmla="*/ 8 w 80"/>
                <a:gd name="T19" fmla="*/ 15 h 15"/>
                <a:gd name="T20" fmla="*/ 6 w 80"/>
                <a:gd name="T21" fmla="*/ 15 h 15"/>
                <a:gd name="T22" fmla="*/ 2 w 80"/>
                <a:gd name="T23" fmla="*/ 14 h 15"/>
                <a:gd name="T24" fmla="*/ 0 w 80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5">
                  <a:moveTo>
                    <a:pt x="80" y="3"/>
                  </a:moveTo>
                  <a:lnTo>
                    <a:pt x="80" y="0"/>
                  </a:lnTo>
                  <a:lnTo>
                    <a:pt x="73" y="0"/>
                  </a:lnTo>
                  <a:lnTo>
                    <a:pt x="62" y="2"/>
                  </a:lnTo>
                  <a:lnTo>
                    <a:pt x="51" y="3"/>
                  </a:lnTo>
                  <a:lnTo>
                    <a:pt x="39" y="8"/>
                  </a:lnTo>
                  <a:lnTo>
                    <a:pt x="34" y="8"/>
                  </a:lnTo>
                  <a:lnTo>
                    <a:pt x="24" y="11"/>
                  </a:lnTo>
                  <a:lnTo>
                    <a:pt x="13" y="14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2" y="14"/>
                  </a:lnTo>
                  <a:lnTo>
                    <a:pt x="0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7" name="Freeform 779"/>
            <p:cNvSpPr>
              <a:spLocks/>
            </p:cNvSpPr>
            <p:nvPr/>
          </p:nvSpPr>
          <p:spPr bwMode="auto">
            <a:xfrm>
              <a:off x="2740" y="2670"/>
              <a:ext cx="18" cy="21"/>
            </a:xfrm>
            <a:custGeom>
              <a:avLst/>
              <a:gdLst>
                <a:gd name="T0" fmla="*/ 15 w 18"/>
                <a:gd name="T1" fmla="*/ 21 h 21"/>
                <a:gd name="T2" fmla="*/ 18 w 18"/>
                <a:gd name="T3" fmla="*/ 18 h 21"/>
                <a:gd name="T4" fmla="*/ 13 w 18"/>
                <a:gd name="T5" fmla="*/ 7 h 21"/>
                <a:gd name="T6" fmla="*/ 10 w 18"/>
                <a:gd name="T7" fmla="*/ 8 h 21"/>
                <a:gd name="T8" fmla="*/ 6 w 18"/>
                <a:gd name="T9" fmla="*/ 0 h 21"/>
                <a:gd name="T10" fmla="*/ 2 w 18"/>
                <a:gd name="T11" fmla="*/ 7 h 21"/>
                <a:gd name="T12" fmla="*/ 0 w 18"/>
                <a:gd name="T13" fmla="*/ 8 h 21"/>
                <a:gd name="T14" fmla="*/ 15 w 1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1">
                  <a:moveTo>
                    <a:pt x="15" y="21"/>
                  </a:moveTo>
                  <a:lnTo>
                    <a:pt x="18" y="18"/>
                  </a:lnTo>
                  <a:lnTo>
                    <a:pt x="13" y="7"/>
                  </a:lnTo>
                  <a:lnTo>
                    <a:pt x="10" y="8"/>
                  </a:lnTo>
                  <a:lnTo>
                    <a:pt x="6" y="0"/>
                  </a:lnTo>
                  <a:lnTo>
                    <a:pt x="2" y="7"/>
                  </a:lnTo>
                  <a:lnTo>
                    <a:pt x="0" y="8"/>
                  </a:lnTo>
                  <a:lnTo>
                    <a:pt x="15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8" name="Freeform 780"/>
            <p:cNvSpPr>
              <a:spLocks/>
            </p:cNvSpPr>
            <p:nvPr/>
          </p:nvSpPr>
          <p:spPr bwMode="auto">
            <a:xfrm>
              <a:off x="3026" y="2686"/>
              <a:ext cx="9" cy="9"/>
            </a:xfrm>
            <a:custGeom>
              <a:avLst/>
              <a:gdLst>
                <a:gd name="T0" fmla="*/ 9 w 9"/>
                <a:gd name="T1" fmla="*/ 9 h 9"/>
                <a:gd name="T2" fmla="*/ 3 w 9"/>
                <a:gd name="T3" fmla="*/ 2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09" name="Freeform 781"/>
            <p:cNvSpPr>
              <a:spLocks/>
            </p:cNvSpPr>
            <p:nvPr/>
          </p:nvSpPr>
          <p:spPr bwMode="auto">
            <a:xfrm>
              <a:off x="2781" y="2695"/>
              <a:ext cx="10" cy="1"/>
            </a:xfrm>
            <a:custGeom>
              <a:avLst/>
              <a:gdLst>
                <a:gd name="T0" fmla="*/ 0 w 10"/>
                <a:gd name="T1" fmla="*/ 1 h 1"/>
                <a:gd name="T2" fmla="*/ 10 w 10"/>
                <a:gd name="T3" fmla="*/ 0 h 1"/>
                <a:gd name="T4" fmla="*/ 10 w 1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">
                  <a:moveTo>
                    <a:pt x="0" y="1"/>
                  </a:moveTo>
                  <a:lnTo>
                    <a:pt x="10" y="0"/>
                  </a:lnTo>
                  <a:lnTo>
                    <a:pt x="1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0" name="Freeform 782"/>
            <p:cNvSpPr>
              <a:spLocks/>
            </p:cNvSpPr>
            <p:nvPr/>
          </p:nvSpPr>
          <p:spPr bwMode="auto">
            <a:xfrm>
              <a:off x="2980" y="2688"/>
              <a:ext cx="3" cy="8"/>
            </a:xfrm>
            <a:custGeom>
              <a:avLst/>
              <a:gdLst>
                <a:gd name="T0" fmla="*/ 3 w 3"/>
                <a:gd name="T1" fmla="*/ 8 h 8"/>
                <a:gd name="T2" fmla="*/ 3 w 3"/>
                <a:gd name="T3" fmla="*/ 5 h 8"/>
                <a:gd name="T4" fmla="*/ 0 w 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lnTo>
                    <a:pt x="3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1" name="Freeform 783"/>
            <p:cNvSpPr>
              <a:spLocks/>
            </p:cNvSpPr>
            <p:nvPr/>
          </p:nvSpPr>
          <p:spPr bwMode="auto">
            <a:xfrm>
              <a:off x="2800" y="2692"/>
              <a:ext cx="11" cy="4"/>
            </a:xfrm>
            <a:custGeom>
              <a:avLst/>
              <a:gdLst>
                <a:gd name="T0" fmla="*/ 0 w 11"/>
                <a:gd name="T1" fmla="*/ 4 h 4"/>
                <a:gd name="T2" fmla="*/ 0 w 11"/>
                <a:gd name="T3" fmla="*/ 1 h 4"/>
                <a:gd name="T4" fmla="*/ 8 w 11"/>
                <a:gd name="T5" fmla="*/ 0 h 4"/>
                <a:gd name="T6" fmla="*/ 11 w 1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0" y="4"/>
                  </a:moveTo>
                  <a:lnTo>
                    <a:pt x="0" y="1"/>
                  </a:lnTo>
                  <a:lnTo>
                    <a:pt x="8" y="0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2" name="Freeform 784"/>
            <p:cNvSpPr>
              <a:spLocks/>
            </p:cNvSpPr>
            <p:nvPr/>
          </p:nvSpPr>
          <p:spPr bwMode="auto">
            <a:xfrm>
              <a:off x="2966" y="2684"/>
              <a:ext cx="13" cy="15"/>
            </a:xfrm>
            <a:custGeom>
              <a:avLst/>
              <a:gdLst>
                <a:gd name="T0" fmla="*/ 0 w 13"/>
                <a:gd name="T1" fmla="*/ 0 h 15"/>
                <a:gd name="T2" fmla="*/ 5 w 13"/>
                <a:gd name="T3" fmla="*/ 7 h 15"/>
                <a:gd name="T4" fmla="*/ 10 w 13"/>
                <a:gd name="T5" fmla="*/ 13 h 15"/>
                <a:gd name="T6" fmla="*/ 13 w 13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lnTo>
                    <a:pt x="5" y="7"/>
                  </a:lnTo>
                  <a:lnTo>
                    <a:pt x="10" y="13"/>
                  </a:lnTo>
                  <a:lnTo>
                    <a:pt x="13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3" name="Freeform 785"/>
            <p:cNvSpPr>
              <a:spLocks/>
            </p:cNvSpPr>
            <p:nvPr/>
          </p:nvSpPr>
          <p:spPr bwMode="auto">
            <a:xfrm>
              <a:off x="2979" y="2696"/>
              <a:ext cx="4" cy="4"/>
            </a:xfrm>
            <a:custGeom>
              <a:avLst/>
              <a:gdLst>
                <a:gd name="T0" fmla="*/ 0 w 4"/>
                <a:gd name="T1" fmla="*/ 3 h 4"/>
                <a:gd name="T2" fmla="*/ 4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4" name="Freeform 786"/>
            <p:cNvSpPr>
              <a:spLocks/>
            </p:cNvSpPr>
            <p:nvPr/>
          </p:nvSpPr>
          <p:spPr bwMode="auto">
            <a:xfrm>
              <a:off x="2777" y="2696"/>
              <a:ext cx="4" cy="4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1" y="4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5" name="Freeform 787"/>
            <p:cNvSpPr>
              <a:spLocks/>
            </p:cNvSpPr>
            <p:nvPr/>
          </p:nvSpPr>
          <p:spPr bwMode="auto">
            <a:xfrm>
              <a:off x="3035" y="2695"/>
              <a:ext cx="1" cy="9"/>
            </a:xfrm>
            <a:custGeom>
              <a:avLst/>
              <a:gdLst>
                <a:gd name="T0" fmla="*/ 1 w 1"/>
                <a:gd name="T1" fmla="*/ 9 h 9"/>
                <a:gd name="T2" fmla="*/ 1 w 1"/>
                <a:gd name="T3" fmla="*/ 1 h 9"/>
                <a:gd name="T4" fmla="*/ 0 w 1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9">
                  <a:moveTo>
                    <a:pt x="1" y="9"/>
                  </a:move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6" name="Freeform 788"/>
            <p:cNvSpPr>
              <a:spLocks/>
            </p:cNvSpPr>
            <p:nvPr/>
          </p:nvSpPr>
          <p:spPr bwMode="auto">
            <a:xfrm>
              <a:off x="2791" y="2696"/>
              <a:ext cx="9" cy="11"/>
            </a:xfrm>
            <a:custGeom>
              <a:avLst/>
              <a:gdLst>
                <a:gd name="T0" fmla="*/ 0 w 9"/>
                <a:gd name="T1" fmla="*/ 0 h 11"/>
                <a:gd name="T2" fmla="*/ 1 w 9"/>
                <a:gd name="T3" fmla="*/ 1 h 11"/>
                <a:gd name="T4" fmla="*/ 1 w 9"/>
                <a:gd name="T5" fmla="*/ 4 h 11"/>
                <a:gd name="T6" fmla="*/ 2 w 9"/>
                <a:gd name="T7" fmla="*/ 4 h 11"/>
                <a:gd name="T8" fmla="*/ 4 w 9"/>
                <a:gd name="T9" fmla="*/ 7 h 11"/>
                <a:gd name="T10" fmla="*/ 7 w 9"/>
                <a:gd name="T11" fmla="*/ 11 h 11"/>
                <a:gd name="T12" fmla="*/ 8 w 9"/>
                <a:gd name="T13" fmla="*/ 4 h 11"/>
                <a:gd name="T14" fmla="*/ 9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1" y="1"/>
                  </a:lnTo>
                  <a:lnTo>
                    <a:pt x="1" y="4"/>
                  </a:lnTo>
                  <a:lnTo>
                    <a:pt x="2" y="4"/>
                  </a:lnTo>
                  <a:lnTo>
                    <a:pt x="4" y="7"/>
                  </a:lnTo>
                  <a:lnTo>
                    <a:pt x="7" y="11"/>
                  </a:lnTo>
                  <a:lnTo>
                    <a:pt x="8" y="4"/>
                  </a:lnTo>
                  <a:lnTo>
                    <a:pt x="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7" name="Freeform 789"/>
            <p:cNvSpPr>
              <a:spLocks/>
            </p:cNvSpPr>
            <p:nvPr/>
          </p:nvSpPr>
          <p:spPr bwMode="auto">
            <a:xfrm>
              <a:off x="2811" y="2691"/>
              <a:ext cx="46" cy="19"/>
            </a:xfrm>
            <a:custGeom>
              <a:avLst/>
              <a:gdLst>
                <a:gd name="T0" fmla="*/ 0 w 46"/>
                <a:gd name="T1" fmla="*/ 1 h 19"/>
                <a:gd name="T2" fmla="*/ 10 w 46"/>
                <a:gd name="T3" fmla="*/ 0 h 19"/>
                <a:gd name="T4" fmla="*/ 15 w 46"/>
                <a:gd name="T5" fmla="*/ 6 h 19"/>
                <a:gd name="T6" fmla="*/ 16 w 46"/>
                <a:gd name="T7" fmla="*/ 9 h 19"/>
                <a:gd name="T8" fmla="*/ 16 w 46"/>
                <a:gd name="T9" fmla="*/ 10 h 19"/>
                <a:gd name="T10" fmla="*/ 18 w 46"/>
                <a:gd name="T11" fmla="*/ 12 h 19"/>
                <a:gd name="T12" fmla="*/ 21 w 46"/>
                <a:gd name="T13" fmla="*/ 19 h 19"/>
                <a:gd name="T14" fmla="*/ 25 w 46"/>
                <a:gd name="T15" fmla="*/ 13 h 19"/>
                <a:gd name="T16" fmla="*/ 27 w 46"/>
                <a:gd name="T17" fmla="*/ 6 h 19"/>
                <a:gd name="T18" fmla="*/ 26 w 46"/>
                <a:gd name="T19" fmla="*/ 5 h 19"/>
                <a:gd name="T20" fmla="*/ 26 w 46"/>
                <a:gd name="T21" fmla="*/ 2 h 19"/>
                <a:gd name="T22" fmla="*/ 27 w 46"/>
                <a:gd name="T23" fmla="*/ 2 h 19"/>
                <a:gd name="T24" fmla="*/ 42 w 46"/>
                <a:gd name="T25" fmla="*/ 2 h 19"/>
                <a:gd name="T26" fmla="*/ 45 w 46"/>
                <a:gd name="T27" fmla="*/ 4 h 19"/>
                <a:gd name="T28" fmla="*/ 46 w 46"/>
                <a:gd name="T29" fmla="*/ 4 h 19"/>
                <a:gd name="T30" fmla="*/ 46 w 46"/>
                <a:gd name="T31" fmla="*/ 9 h 19"/>
                <a:gd name="T32" fmla="*/ 46 w 46"/>
                <a:gd name="T3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9">
                  <a:moveTo>
                    <a:pt x="0" y="1"/>
                  </a:moveTo>
                  <a:lnTo>
                    <a:pt x="10" y="0"/>
                  </a:lnTo>
                  <a:lnTo>
                    <a:pt x="15" y="6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21" y="19"/>
                  </a:lnTo>
                  <a:lnTo>
                    <a:pt x="25" y="13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42" y="2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6" y="9"/>
                  </a:lnTo>
                  <a:lnTo>
                    <a:pt x="46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8" name="Freeform 790"/>
            <p:cNvSpPr>
              <a:spLocks/>
            </p:cNvSpPr>
            <p:nvPr/>
          </p:nvSpPr>
          <p:spPr bwMode="auto">
            <a:xfrm>
              <a:off x="2986" y="2650"/>
              <a:ext cx="50" cy="60"/>
            </a:xfrm>
            <a:custGeom>
              <a:avLst/>
              <a:gdLst>
                <a:gd name="T0" fmla="*/ 0 w 50"/>
                <a:gd name="T1" fmla="*/ 0 h 60"/>
                <a:gd name="T2" fmla="*/ 1 w 50"/>
                <a:gd name="T3" fmla="*/ 8 h 60"/>
                <a:gd name="T4" fmla="*/ 1 w 50"/>
                <a:gd name="T5" fmla="*/ 12 h 60"/>
                <a:gd name="T6" fmla="*/ 8 w 50"/>
                <a:gd name="T7" fmla="*/ 19 h 60"/>
                <a:gd name="T8" fmla="*/ 12 w 50"/>
                <a:gd name="T9" fmla="*/ 21 h 60"/>
                <a:gd name="T10" fmla="*/ 21 w 50"/>
                <a:gd name="T11" fmla="*/ 28 h 60"/>
                <a:gd name="T12" fmla="*/ 21 w 50"/>
                <a:gd name="T13" fmla="*/ 30 h 60"/>
                <a:gd name="T14" fmla="*/ 28 w 50"/>
                <a:gd name="T15" fmla="*/ 38 h 60"/>
                <a:gd name="T16" fmla="*/ 40 w 50"/>
                <a:gd name="T17" fmla="*/ 49 h 60"/>
                <a:gd name="T18" fmla="*/ 45 w 50"/>
                <a:gd name="T19" fmla="*/ 56 h 60"/>
                <a:gd name="T20" fmla="*/ 49 w 50"/>
                <a:gd name="T21" fmla="*/ 60 h 60"/>
                <a:gd name="T22" fmla="*/ 50 w 50"/>
                <a:gd name="T23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60">
                  <a:moveTo>
                    <a:pt x="0" y="0"/>
                  </a:moveTo>
                  <a:lnTo>
                    <a:pt x="1" y="8"/>
                  </a:lnTo>
                  <a:lnTo>
                    <a:pt x="1" y="12"/>
                  </a:lnTo>
                  <a:lnTo>
                    <a:pt x="8" y="19"/>
                  </a:lnTo>
                  <a:lnTo>
                    <a:pt x="12" y="21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28" y="38"/>
                  </a:lnTo>
                  <a:lnTo>
                    <a:pt x="40" y="49"/>
                  </a:lnTo>
                  <a:lnTo>
                    <a:pt x="45" y="56"/>
                  </a:lnTo>
                  <a:lnTo>
                    <a:pt x="49" y="60"/>
                  </a:lnTo>
                  <a:lnTo>
                    <a:pt x="50" y="5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19" name="Freeform 791"/>
            <p:cNvSpPr>
              <a:spLocks/>
            </p:cNvSpPr>
            <p:nvPr/>
          </p:nvSpPr>
          <p:spPr bwMode="auto">
            <a:xfrm>
              <a:off x="2909" y="2682"/>
              <a:ext cx="57" cy="28"/>
            </a:xfrm>
            <a:custGeom>
              <a:avLst/>
              <a:gdLst>
                <a:gd name="T0" fmla="*/ 3 w 57"/>
                <a:gd name="T1" fmla="*/ 28 h 28"/>
                <a:gd name="T2" fmla="*/ 3 w 57"/>
                <a:gd name="T3" fmla="*/ 26 h 28"/>
                <a:gd name="T4" fmla="*/ 2 w 57"/>
                <a:gd name="T5" fmla="*/ 24 h 28"/>
                <a:gd name="T6" fmla="*/ 0 w 57"/>
                <a:gd name="T7" fmla="*/ 24 h 28"/>
                <a:gd name="T8" fmla="*/ 0 w 57"/>
                <a:gd name="T9" fmla="*/ 19 h 28"/>
                <a:gd name="T10" fmla="*/ 0 w 57"/>
                <a:gd name="T11" fmla="*/ 18 h 28"/>
                <a:gd name="T12" fmla="*/ 0 w 57"/>
                <a:gd name="T13" fmla="*/ 17 h 28"/>
                <a:gd name="T14" fmla="*/ 6 w 57"/>
                <a:gd name="T15" fmla="*/ 13 h 28"/>
                <a:gd name="T16" fmla="*/ 28 w 57"/>
                <a:gd name="T17" fmla="*/ 6 h 28"/>
                <a:gd name="T18" fmla="*/ 29 w 57"/>
                <a:gd name="T19" fmla="*/ 6 h 28"/>
                <a:gd name="T20" fmla="*/ 44 w 57"/>
                <a:gd name="T21" fmla="*/ 3 h 28"/>
                <a:gd name="T22" fmla="*/ 52 w 57"/>
                <a:gd name="T23" fmla="*/ 6 h 28"/>
                <a:gd name="T24" fmla="*/ 57 w 57"/>
                <a:gd name="T25" fmla="*/ 0 h 28"/>
                <a:gd name="T26" fmla="*/ 57 w 57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28">
                  <a:moveTo>
                    <a:pt x="3" y="28"/>
                  </a:moveTo>
                  <a:lnTo>
                    <a:pt x="3" y="26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44" y="3"/>
                  </a:lnTo>
                  <a:lnTo>
                    <a:pt x="52" y="6"/>
                  </a:lnTo>
                  <a:lnTo>
                    <a:pt x="57" y="0"/>
                  </a:lnTo>
                  <a:lnTo>
                    <a:pt x="57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0" name="Freeform 792"/>
            <p:cNvSpPr>
              <a:spLocks/>
            </p:cNvSpPr>
            <p:nvPr/>
          </p:nvSpPr>
          <p:spPr bwMode="auto">
            <a:xfrm>
              <a:off x="2855" y="2703"/>
              <a:ext cx="2" cy="9"/>
            </a:xfrm>
            <a:custGeom>
              <a:avLst/>
              <a:gdLst>
                <a:gd name="T0" fmla="*/ 2 w 2"/>
                <a:gd name="T1" fmla="*/ 0 h 9"/>
                <a:gd name="T2" fmla="*/ 2 w 2"/>
                <a:gd name="T3" fmla="*/ 3 h 9"/>
                <a:gd name="T4" fmla="*/ 0 w 2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2" y="0"/>
                  </a:moveTo>
                  <a:lnTo>
                    <a:pt x="2" y="3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1" name="Freeform 793"/>
            <p:cNvSpPr>
              <a:spLocks/>
            </p:cNvSpPr>
            <p:nvPr/>
          </p:nvSpPr>
          <p:spPr bwMode="auto">
            <a:xfrm>
              <a:off x="2904" y="2706"/>
              <a:ext cx="8" cy="9"/>
            </a:xfrm>
            <a:custGeom>
              <a:avLst/>
              <a:gdLst>
                <a:gd name="T0" fmla="*/ 0 w 8"/>
                <a:gd name="T1" fmla="*/ 0 h 9"/>
                <a:gd name="T2" fmla="*/ 7 w 8"/>
                <a:gd name="T3" fmla="*/ 9 h 9"/>
                <a:gd name="T4" fmla="*/ 8 w 8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lnTo>
                    <a:pt x="7" y="9"/>
                  </a:lnTo>
                  <a:lnTo>
                    <a:pt x="8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2" name="Freeform 794"/>
            <p:cNvSpPr>
              <a:spLocks/>
            </p:cNvSpPr>
            <p:nvPr/>
          </p:nvSpPr>
          <p:spPr bwMode="auto">
            <a:xfrm>
              <a:off x="2750" y="2693"/>
              <a:ext cx="27" cy="22"/>
            </a:xfrm>
            <a:custGeom>
              <a:avLst/>
              <a:gdLst>
                <a:gd name="T0" fmla="*/ 23 w 27"/>
                <a:gd name="T1" fmla="*/ 22 h 22"/>
                <a:gd name="T2" fmla="*/ 0 w 27"/>
                <a:gd name="T3" fmla="*/ 21 h 22"/>
                <a:gd name="T4" fmla="*/ 3 w 27"/>
                <a:gd name="T5" fmla="*/ 13 h 22"/>
                <a:gd name="T6" fmla="*/ 3 w 27"/>
                <a:gd name="T7" fmla="*/ 7 h 22"/>
                <a:gd name="T8" fmla="*/ 8 w 27"/>
                <a:gd name="T9" fmla="*/ 4 h 22"/>
                <a:gd name="T10" fmla="*/ 16 w 27"/>
                <a:gd name="T11" fmla="*/ 0 h 22"/>
                <a:gd name="T12" fmla="*/ 26 w 27"/>
                <a:gd name="T13" fmla="*/ 3 h 22"/>
                <a:gd name="T14" fmla="*/ 27 w 27"/>
                <a:gd name="T15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2">
                  <a:moveTo>
                    <a:pt x="23" y="22"/>
                  </a:moveTo>
                  <a:lnTo>
                    <a:pt x="0" y="21"/>
                  </a:lnTo>
                  <a:lnTo>
                    <a:pt x="3" y="13"/>
                  </a:lnTo>
                  <a:lnTo>
                    <a:pt x="3" y="7"/>
                  </a:lnTo>
                  <a:lnTo>
                    <a:pt x="8" y="4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27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3" name="Line 795"/>
            <p:cNvSpPr>
              <a:spLocks noChangeShapeType="1"/>
            </p:cNvSpPr>
            <p:nvPr/>
          </p:nvSpPr>
          <p:spPr bwMode="auto">
            <a:xfrm>
              <a:off x="2855" y="2712"/>
              <a:ext cx="0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4" name="Freeform 796"/>
            <p:cNvSpPr>
              <a:spLocks/>
            </p:cNvSpPr>
            <p:nvPr/>
          </p:nvSpPr>
          <p:spPr bwMode="auto">
            <a:xfrm>
              <a:off x="2892" y="2719"/>
              <a:ext cx="2" cy="6"/>
            </a:xfrm>
            <a:custGeom>
              <a:avLst/>
              <a:gdLst>
                <a:gd name="T0" fmla="*/ 0 w 2"/>
                <a:gd name="T1" fmla="*/ 0 h 6"/>
                <a:gd name="T2" fmla="*/ 1 w 2"/>
                <a:gd name="T3" fmla="*/ 4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1" y="4"/>
                  </a:lnTo>
                  <a:lnTo>
                    <a:pt x="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5" name="Freeform 797"/>
            <p:cNvSpPr>
              <a:spLocks/>
            </p:cNvSpPr>
            <p:nvPr/>
          </p:nvSpPr>
          <p:spPr bwMode="auto">
            <a:xfrm>
              <a:off x="2894" y="2704"/>
              <a:ext cx="43" cy="21"/>
            </a:xfrm>
            <a:custGeom>
              <a:avLst/>
              <a:gdLst>
                <a:gd name="T0" fmla="*/ 43 w 43"/>
                <a:gd name="T1" fmla="*/ 19 h 21"/>
                <a:gd name="T2" fmla="*/ 40 w 43"/>
                <a:gd name="T3" fmla="*/ 17 h 21"/>
                <a:gd name="T4" fmla="*/ 30 w 43"/>
                <a:gd name="T5" fmla="*/ 17 h 21"/>
                <a:gd name="T6" fmla="*/ 29 w 43"/>
                <a:gd name="T7" fmla="*/ 17 h 21"/>
                <a:gd name="T8" fmla="*/ 25 w 43"/>
                <a:gd name="T9" fmla="*/ 19 h 21"/>
                <a:gd name="T10" fmla="*/ 22 w 43"/>
                <a:gd name="T11" fmla="*/ 19 h 21"/>
                <a:gd name="T12" fmla="*/ 19 w 43"/>
                <a:gd name="T13" fmla="*/ 21 h 21"/>
                <a:gd name="T14" fmla="*/ 18 w 43"/>
                <a:gd name="T15" fmla="*/ 21 h 21"/>
                <a:gd name="T16" fmla="*/ 14 w 43"/>
                <a:gd name="T17" fmla="*/ 21 h 21"/>
                <a:gd name="T18" fmla="*/ 7 w 43"/>
                <a:gd name="T19" fmla="*/ 15 h 21"/>
                <a:gd name="T20" fmla="*/ 4 w 43"/>
                <a:gd name="T21" fmla="*/ 8 h 21"/>
                <a:gd name="T22" fmla="*/ 3 w 43"/>
                <a:gd name="T23" fmla="*/ 8 h 21"/>
                <a:gd name="T24" fmla="*/ 0 w 43"/>
                <a:gd name="T25" fmla="*/ 2 h 21"/>
                <a:gd name="T26" fmla="*/ 8 w 43"/>
                <a:gd name="T27" fmla="*/ 0 h 21"/>
                <a:gd name="T28" fmla="*/ 10 w 43"/>
                <a:gd name="T2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21">
                  <a:moveTo>
                    <a:pt x="43" y="19"/>
                  </a:moveTo>
                  <a:lnTo>
                    <a:pt x="40" y="17"/>
                  </a:lnTo>
                  <a:lnTo>
                    <a:pt x="30" y="17"/>
                  </a:lnTo>
                  <a:lnTo>
                    <a:pt x="29" y="17"/>
                  </a:lnTo>
                  <a:lnTo>
                    <a:pt x="25" y="19"/>
                  </a:lnTo>
                  <a:lnTo>
                    <a:pt x="22" y="19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4" y="21"/>
                  </a:lnTo>
                  <a:lnTo>
                    <a:pt x="7" y="15"/>
                  </a:lnTo>
                  <a:lnTo>
                    <a:pt x="4" y="8"/>
                  </a:lnTo>
                  <a:lnTo>
                    <a:pt x="3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6" name="Freeform 798"/>
            <p:cNvSpPr>
              <a:spLocks/>
            </p:cNvSpPr>
            <p:nvPr/>
          </p:nvSpPr>
          <p:spPr bwMode="auto">
            <a:xfrm>
              <a:off x="2856" y="2700"/>
              <a:ext cx="36" cy="27"/>
            </a:xfrm>
            <a:custGeom>
              <a:avLst/>
              <a:gdLst>
                <a:gd name="T0" fmla="*/ 0 w 36"/>
                <a:gd name="T1" fmla="*/ 27 h 27"/>
                <a:gd name="T2" fmla="*/ 4 w 36"/>
                <a:gd name="T3" fmla="*/ 27 h 27"/>
                <a:gd name="T4" fmla="*/ 6 w 36"/>
                <a:gd name="T5" fmla="*/ 16 h 27"/>
                <a:gd name="T6" fmla="*/ 6 w 36"/>
                <a:gd name="T7" fmla="*/ 6 h 27"/>
                <a:gd name="T8" fmla="*/ 8 w 36"/>
                <a:gd name="T9" fmla="*/ 0 h 27"/>
                <a:gd name="T10" fmla="*/ 15 w 36"/>
                <a:gd name="T11" fmla="*/ 4 h 27"/>
                <a:gd name="T12" fmla="*/ 22 w 36"/>
                <a:gd name="T13" fmla="*/ 8 h 27"/>
                <a:gd name="T14" fmla="*/ 27 w 36"/>
                <a:gd name="T15" fmla="*/ 10 h 27"/>
                <a:gd name="T16" fmla="*/ 33 w 36"/>
                <a:gd name="T17" fmla="*/ 14 h 27"/>
                <a:gd name="T18" fmla="*/ 36 w 36"/>
                <a:gd name="T19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0" y="27"/>
                  </a:moveTo>
                  <a:lnTo>
                    <a:pt x="4" y="27"/>
                  </a:lnTo>
                  <a:lnTo>
                    <a:pt x="6" y="16"/>
                  </a:lnTo>
                  <a:lnTo>
                    <a:pt x="6" y="6"/>
                  </a:lnTo>
                  <a:lnTo>
                    <a:pt x="8" y="0"/>
                  </a:lnTo>
                  <a:lnTo>
                    <a:pt x="15" y="4"/>
                  </a:lnTo>
                  <a:lnTo>
                    <a:pt x="22" y="8"/>
                  </a:lnTo>
                  <a:lnTo>
                    <a:pt x="27" y="10"/>
                  </a:lnTo>
                  <a:lnTo>
                    <a:pt x="33" y="14"/>
                  </a:lnTo>
                  <a:lnTo>
                    <a:pt x="36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7" name="Line 799"/>
            <p:cNvSpPr>
              <a:spLocks noChangeShapeType="1"/>
            </p:cNvSpPr>
            <p:nvPr/>
          </p:nvSpPr>
          <p:spPr bwMode="auto">
            <a:xfrm>
              <a:off x="2855" y="2718"/>
              <a:ext cx="1" cy="9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8" name="Freeform 800"/>
            <p:cNvSpPr>
              <a:spLocks/>
            </p:cNvSpPr>
            <p:nvPr/>
          </p:nvSpPr>
          <p:spPr bwMode="auto">
            <a:xfrm>
              <a:off x="2894" y="2725"/>
              <a:ext cx="4" cy="4"/>
            </a:xfrm>
            <a:custGeom>
              <a:avLst/>
              <a:gdLst>
                <a:gd name="T0" fmla="*/ 0 w 4"/>
                <a:gd name="T1" fmla="*/ 0 h 4"/>
                <a:gd name="T2" fmla="*/ 3 w 4"/>
                <a:gd name="T3" fmla="*/ 2 h 4"/>
                <a:gd name="T4" fmla="*/ 4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3" y="2"/>
                  </a:lnTo>
                  <a:lnTo>
                    <a:pt x="4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29" name="Freeform 801"/>
            <p:cNvSpPr>
              <a:spLocks/>
            </p:cNvSpPr>
            <p:nvPr/>
          </p:nvSpPr>
          <p:spPr bwMode="auto">
            <a:xfrm>
              <a:off x="2927" y="2723"/>
              <a:ext cx="14" cy="6"/>
            </a:xfrm>
            <a:custGeom>
              <a:avLst/>
              <a:gdLst>
                <a:gd name="T0" fmla="*/ 0 w 14"/>
                <a:gd name="T1" fmla="*/ 6 h 6"/>
                <a:gd name="T2" fmla="*/ 0 w 14"/>
                <a:gd name="T3" fmla="*/ 3 h 6"/>
                <a:gd name="T4" fmla="*/ 14 w 14"/>
                <a:gd name="T5" fmla="*/ 4 h 6"/>
                <a:gd name="T6" fmla="*/ 10 w 1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0" y="6"/>
                  </a:moveTo>
                  <a:lnTo>
                    <a:pt x="0" y="3"/>
                  </a:lnTo>
                  <a:lnTo>
                    <a:pt x="14" y="4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0" name="Freeform 802"/>
            <p:cNvSpPr>
              <a:spLocks/>
            </p:cNvSpPr>
            <p:nvPr/>
          </p:nvSpPr>
          <p:spPr bwMode="auto">
            <a:xfrm>
              <a:off x="2923" y="2729"/>
              <a:ext cx="4" cy="2"/>
            </a:xfrm>
            <a:custGeom>
              <a:avLst/>
              <a:gdLst>
                <a:gd name="T0" fmla="*/ 0 w 4"/>
                <a:gd name="T1" fmla="*/ 2 h 2"/>
                <a:gd name="T2" fmla="*/ 4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4" y="2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1" name="Freeform 803"/>
            <p:cNvSpPr>
              <a:spLocks/>
            </p:cNvSpPr>
            <p:nvPr/>
          </p:nvSpPr>
          <p:spPr bwMode="auto">
            <a:xfrm>
              <a:off x="2762" y="2712"/>
              <a:ext cx="44" cy="19"/>
            </a:xfrm>
            <a:custGeom>
              <a:avLst/>
              <a:gdLst>
                <a:gd name="T0" fmla="*/ 0 w 44"/>
                <a:gd name="T1" fmla="*/ 17 h 19"/>
                <a:gd name="T2" fmla="*/ 10 w 44"/>
                <a:gd name="T3" fmla="*/ 14 h 19"/>
                <a:gd name="T4" fmla="*/ 11 w 44"/>
                <a:gd name="T5" fmla="*/ 14 h 19"/>
                <a:gd name="T6" fmla="*/ 16 w 44"/>
                <a:gd name="T7" fmla="*/ 14 h 19"/>
                <a:gd name="T8" fmla="*/ 27 w 44"/>
                <a:gd name="T9" fmla="*/ 17 h 19"/>
                <a:gd name="T10" fmla="*/ 33 w 44"/>
                <a:gd name="T11" fmla="*/ 19 h 19"/>
                <a:gd name="T12" fmla="*/ 44 w 44"/>
                <a:gd name="T13" fmla="*/ 18 h 19"/>
                <a:gd name="T14" fmla="*/ 36 w 44"/>
                <a:gd name="T15" fmla="*/ 13 h 19"/>
                <a:gd name="T16" fmla="*/ 27 w 44"/>
                <a:gd name="T17" fmla="*/ 10 h 19"/>
                <a:gd name="T18" fmla="*/ 19 w 44"/>
                <a:gd name="T19" fmla="*/ 7 h 19"/>
                <a:gd name="T20" fmla="*/ 18 w 44"/>
                <a:gd name="T21" fmla="*/ 7 h 19"/>
                <a:gd name="T22" fmla="*/ 21 w 44"/>
                <a:gd name="T23" fmla="*/ 7 h 19"/>
                <a:gd name="T24" fmla="*/ 30 w 44"/>
                <a:gd name="T25" fmla="*/ 4 h 19"/>
                <a:gd name="T26" fmla="*/ 29 w 44"/>
                <a:gd name="T27" fmla="*/ 3 h 19"/>
                <a:gd name="T28" fmla="*/ 27 w 44"/>
                <a:gd name="T29" fmla="*/ 2 h 19"/>
                <a:gd name="T30" fmla="*/ 16 w 44"/>
                <a:gd name="T31" fmla="*/ 0 h 19"/>
                <a:gd name="T32" fmla="*/ 11 w 44"/>
                <a:gd name="T3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19">
                  <a:moveTo>
                    <a:pt x="0" y="17"/>
                  </a:moveTo>
                  <a:lnTo>
                    <a:pt x="10" y="14"/>
                  </a:lnTo>
                  <a:lnTo>
                    <a:pt x="11" y="14"/>
                  </a:lnTo>
                  <a:lnTo>
                    <a:pt x="16" y="14"/>
                  </a:lnTo>
                  <a:lnTo>
                    <a:pt x="27" y="17"/>
                  </a:lnTo>
                  <a:lnTo>
                    <a:pt x="33" y="19"/>
                  </a:lnTo>
                  <a:lnTo>
                    <a:pt x="44" y="18"/>
                  </a:lnTo>
                  <a:lnTo>
                    <a:pt x="36" y="13"/>
                  </a:lnTo>
                  <a:lnTo>
                    <a:pt x="27" y="10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16" y="0"/>
                  </a:lnTo>
                  <a:lnTo>
                    <a:pt x="11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2" name="Freeform 804"/>
            <p:cNvSpPr>
              <a:spLocks/>
            </p:cNvSpPr>
            <p:nvPr/>
          </p:nvSpPr>
          <p:spPr bwMode="auto">
            <a:xfrm>
              <a:off x="2911" y="2731"/>
              <a:ext cx="12" cy="3"/>
            </a:xfrm>
            <a:custGeom>
              <a:avLst/>
              <a:gdLst>
                <a:gd name="T0" fmla="*/ 0 w 12"/>
                <a:gd name="T1" fmla="*/ 3 h 3"/>
                <a:gd name="T2" fmla="*/ 11 w 12"/>
                <a:gd name="T3" fmla="*/ 0 h 3"/>
                <a:gd name="T4" fmla="*/ 12 w 1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lnTo>
                    <a:pt x="11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3" name="Freeform 805"/>
            <p:cNvSpPr>
              <a:spLocks/>
            </p:cNvSpPr>
            <p:nvPr/>
          </p:nvSpPr>
          <p:spPr bwMode="auto">
            <a:xfrm>
              <a:off x="2898" y="2729"/>
              <a:ext cx="7" cy="8"/>
            </a:xfrm>
            <a:custGeom>
              <a:avLst/>
              <a:gdLst>
                <a:gd name="T0" fmla="*/ 0 w 7"/>
                <a:gd name="T1" fmla="*/ 0 h 8"/>
                <a:gd name="T2" fmla="*/ 6 w 7"/>
                <a:gd name="T3" fmla="*/ 4 h 8"/>
                <a:gd name="T4" fmla="*/ 7 w 7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6" y="4"/>
                  </a:lnTo>
                  <a:lnTo>
                    <a:pt x="7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4" name="Freeform 806"/>
            <p:cNvSpPr>
              <a:spLocks/>
            </p:cNvSpPr>
            <p:nvPr/>
          </p:nvSpPr>
          <p:spPr bwMode="auto">
            <a:xfrm>
              <a:off x="2724" y="2736"/>
              <a:ext cx="19" cy="2"/>
            </a:xfrm>
            <a:custGeom>
              <a:avLst/>
              <a:gdLst>
                <a:gd name="T0" fmla="*/ 19 w 19"/>
                <a:gd name="T1" fmla="*/ 0 h 2"/>
                <a:gd name="T2" fmla="*/ 0 w 19"/>
                <a:gd name="T3" fmla="*/ 0 h 2"/>
                <a:gd name="T4" fmla="*/ 3 w 19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0" y="0"/>
                  </a:lnTo>
                  <a:lnTo>
                    <a:pt x="3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735" name="Freeform 807"/>
            <p:cNvSpPr>
              <a:spLocks/>
            </p:cNvSpPr>
            <p:nvPr/>
          </p:nvSpPr>
          <p:spPr bwMode="auto">
            <a:xfrm>
              <a:off x="2905" y="2734"/>
              <a:ext cx="6" cy="4"/>
            </a:xfrm>
            <a:custGeom>
              <a:avLst/>
              <a:gdLst>
                <a:gd name="T0" fmla="*/ 0 w 6"/>
                <a:gd name="T1" fmla="*/ 3 h 4"/>
                <a:gd name="T2" fmla="*/ 2 w 6"/>
                <a:gd name="T3" fmla="*/ 4 h 4"/>
                <a:gd name="T4" fmla="*/ 6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lnTo>
                    <a:pt x="2" y="4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grpSp>
        <p:nvGrpSpPr>
          <p:cNvPr id="11" name="Group 1009"/>
          <p:cNvGrpSpPr>
            <a:grpSpLocks/>
          </p:cNvGrpSpPr>
          <p:nvPr/>
        </p:nvGrpSpPr>
        <p:grpSpPr bwMode="auto">
          <a:xfrm>
            <a:off x="3952875" y="4338638"/>
            <a:ext cx="633413" cy="768350"/>
            <a:chOff x="2490" y="2733"/>
            <a:chExt cx="399" cy="484"/>
          </a:xfrm>
        </p:grpSpPr>
        <p:sp>
          <p:nvSpPr>
            <p:cNvPr id="336" name="Freeform 809"/>
            <p:cNvSpPr>
              <a:spLocks/>
            </p:cNvSpPr>
            <p:nvPr/>
          </p:nvSpPr>
          <p:spPr bwMode="auto">
            <a:xfrm>
              <a:off x="2727" y="2736"/>
              <a:ext cx="30" cy="12"/>
            </a:xfrm>
            <a:custGeom>
              <a:avLst/>
              <a:gdLst>
                <a:gd name="T0" fmla="*/ 0 w 30"/>
                <a:gd name="T1" fmla="*/ 2 h 12"/>
                <a:gd name="T2" fmla="*/ 4 w 30"/>
                <a:gd name="T3" fmla="*/ 8 h 12"/>
                <a:gd name="T4" fmla="*/ 5 w 30"/>
                <a:gd name="T5" fmla="*/ 9 h 12"/>
                <a:gd name="T6" fmla="*/ 6 w 30"/>
                <a:gd name="T7" fmla="*/ 12 h 12"/>
                <a:gd name="T8" fmla="*/ 27 w 30"/>
                <a:gd name="T9" fmla="*/ 12 h 12"/>
                <a:gd name="T10" fmla="*/ 30 w 30"/>
                <a:gd name="T11" fmla="*/ 12 h 12"/>
                <a:gd name="T12" fmla="*/ 24 w 30"/>
                <a:gd name="T13" fmla="*/ 6 h 12"/>
                <a:gd name="T14" fmla="*/ 17 w 30"/>
                <a:gd name="T15" fmla="*/ 1 h 12"/>
                <a:gd name="T16" fmla="*/ 17 w 30"/>
                <a:gd name="T17" fmla="*/ 0 h 12"/>
                <a:gd name="T18" fmla="*/ 16 w 30"/>
                <a:gd name="T19" fmla="*/ 0 h 12"/>
                <a:gd name="T20" fmla="*/ 16 w 30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">
                  <a:moveTo>
                    <a:pt x="0" y="2"/>
                  </a:moveTo>
                  <a:lnTo>
                    <a:pt x="4" y="8"/>
                  </a:lnTo>
                  <a:lnTo>
                    <a:pt x="5" y="9"/>
                  </a:lnTo>
                  <a:lnTo>
                    <a:pt x="6" y="12"/>
                  </a:lnTo>
                  <a:lnTo>
                    <a:pt x="27" y="12"/>
                  </a:lnTo>
                  <a:lnTo>
                    <a:pt x="30" y="12"/>
                  </a:lnTo>
                  <a:lnTo>
                    <a:pt x="24" y="6"/>
                  </a:lnTo>
                  <a:lnTo>
                    <a:pt x="17" y="1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7" name="Freeform 810"/>
            <p:cNvSpPr>
              <a:spLocks/>
            </p:cNvSpPr>
            <p:nvPr/>
          </p:nvSpPr>
          <p:spPr bwMode="auto">
            <a:xfrm>
              <a:off x="2763" y="2733"/>
              <a:ext cx="71" cy="19"/>
            </a:xfrm>
            <a:custGeom>
              <a:avLst/>
              <a:gdLst>
                <a:gd name="T0" fmla="*/ 71 w 71"/>
                <a:gd name="T1" fmla="*/ 19 h 19"/>
                <a:gd name="T2" fmla="*/ 69 w 71"/>
                <a:gd name="T3" fmla="*/ 16 h 19"/>
                <a:gd name="T4" fmla="*/ 63 w 71"/>
                <a:gd name="T5" fmla="*/ 12 h 19"/>
                <a:gd name="T6" fmla="*/ 59 w 71"/>
                <a:gd name="T7" fmla="*/ 7 h 19"/>
                <a:gd name="T8" fmla="*/ 51 w 71"/>
                <a:gd name="T9" fmla="*/ 5 h 19"/>
                <a:gd name="T10" fmla="*/ 49 w 71"/>
                <a:gd name="T11" fmla="*/ 3 h 19"/>
                <a:gd name="T12" fmla="*/ 43 w 71"/>
                <a:gd name="T13" fmla="*/ 0 h 19"/>
                <a:gd name="T14" fmla="*/ 40 w 71"/>
                <a:gd name="T15" fmla="*/ 0 h 19"/>
                <a:gd name="T16" fmla="*/ 22 w 71"/>
                <a:gd name="T17" fmla="*/ 8 h 19"/>
                <a:gd name="T18" fmla="*/ 20 w 71"/>
                <a:gd name="T19" fmla="*/ 9 h 19"/>
                <a:gd name="T20" fmla="*/ 15 w 71"/>
                <a:gd name="T21" fmla="*/ 9 h 19"/>
                <a:gd name="T22" fmla="*/ 14 w 71"/>
                <a:gd name="T23" fmla="*/ 9 h 19"/>
                <a:gd name="T24" fmla="*/ 0 w 71"/>
                <a:gd name="T25" fmla="*/ 11 h 19"/>
                <a:gd name="T26" fmla="*/ 0 w 71"/>
                <a:gd name="T27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19">
                  <a:moveTo>
                    <a:pt x="71" y="19"/>
                  </a:moveTo>
                  <a:lnTo>
                    <a:pt x="69" y="16"/>
                  </a:lnTo>
                  <a:lnTo>
                    <a:pt x="63" y="12"/>
                  </a:lnTo>
                  <a:lnTo>
                    <a:pt x="59" y="7"/>
                  </a:lnTo>
                  <a:lnTo>
                    <a:pt x="51" y="5"/>
                  </a:lnTo>
                  <a:lnTo>
                    <a:pt x="49" y="3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22" y="8"/>
                  </a:lnTo>
                  <a:lnTo>
                    <a:pt x="20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0" y="11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8" name="Freeform 811"/>
            <p:cNvSpPr>
              <a:spLocks/>
            </p:cNvSpPr>
            <p:nvPr/>
          </p:nvSpPr>
          <p:spPr bwMode="auto">
            <a:xfrm>
              <a:off x="2753" y="2757"/>
              <a:ext cx="4" cy="2"/>
            </a:xfrm>
            <a:custGeom>
              <a:avLst/>
              <a:gdLst>
                <a:gd name="T0" fmla="*/ 0 w 4"/>
                <a:gd name="T1" fmla="*/ 0 h 2"/>
                <a:gd name="T2" fmla="*/ 2 w 4"/>
                <a:gd name="T3" fmla="*/ 0 h 2"/>
                <a:gd name="T4" fmla="*/ 4 w 4"/>
                <a:gd name="T5" fmla="*/ 0 h 2"/>
                <a:gd name="T6" fmla="*/ 4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9" name="Freeform 812"/>
            <p:cNvSpPr>
              <a:spLocks/>
            </p:cNvSpPr>
            <p:nvPr/>
          </p:nvSpPr>
          <p:spPr bwMode="auto">
            <a:xfrm>
              <a:off x="2653" y="2741"/>
              <a:ext cx="31" cy="19"/>
            </a:xfrm>
            <a:custGeom>
              <a:avLst/>
              <a:gdLst>
                <a:gd name="T0" fmla="*/ 29 w 31"/>
                <a:gd name="T1" fmla="*/ 19 h 19"/>
                <a:gd name="T2" fmla="*/ 29 w 31"/>
                <a:gd name="T3" fmla="*/ 14 h 19"/>
                <a:gd name="T4" fmla="*/ 29 w 31"/>
                <a:gd name="T5" fmla="*/ 12 h 19"/>
                <a:gd name="T6" fmla="*/ 30 w 31"/>
                <a:gd name="T7" fmla="*/ 5 h 19"/>
                <a:gd name="T8" fmla="*/ 31 w 31"/>
                <a:gd name="T9" fmla="*/ 1 h 19"/>
                <a:gd name="T10" fmla="*/ 29 w 31"/>
                <a:gd name="T11" fmla="*/ 1 h 19"/>
                <a:gd name="T12" fmla="*/ 18 w 31"/>
                <a:gd name="T13" fmla="*/ 1 h 19"/>
                <a:gd name="T14" fmla="*/ 1 w 31"/>
                <a:gd name="T15" fmla="*/ 0 h 19"/>
                <a:gd name="T16" fmla="*/ 0 w 31"/>
                <a:gd name="T17" fmla="*/ 12 h 19"/>
                <a:gd name="T18" fmla="*/ 10 w 31"/>
                <a:gd name="T19" fmla="*/ 14 h 19"/>
                <a:gd name="T20" fmla="*/ 18 w 31"/>
                <a:gd name="T21" fmla="*/ 18 h 19"/>
                <a:gd name="T22" fmla="*/ 29 w 31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9">
                  <a:moveTo>
                    <a:pt x="29" y="19"/>
                  </a:moveTo>
                  <a:lnTo>
                    <a:pt x="29" y="14"/>
                  </a:lnTo>
                  <a:lnTo>
                    <a:pt x="29" y="12"/>
                  </a:lnTo>
                  <a:lnTo>
                    <a:pt x="30" y="5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18" y="1"/>
                  </a:lnTo>
                  <a:lnTo>
                    <a:pt x="1" y="0"/>
                  </a:lnTo>
                  <a:lnTo>
                    <a:pt x="0" y="12"/>
                  </a:lnTo>
                  <a:lnTo>
                    <a:pt x="10" y="14"/>
                  </a:lnTo>
                  <a:lnTo>
                    <a:pt x="18" y="18"/>
                  </a:lnTo>
                  <a:lnTo>
                    <a:pt x="29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0" name="Freeform 813"/>
            <p:cNvSpPr>
              <a:spLocks/>
            </p:cNvSpPr>
            <p:nvPr/>
          </p:nvSpPr>
          <p:spPr bwMode="auto">
            <a:xfrm>
              <a:off x="2833" y="2752"/>
              <a:ext cx="1" cy="8"/>
            </a:xfrm>
            <a:custGeom>
              <a:avLst/>
              <a:gdLst>
                <a:gd name="T0" fmla="*/ 0 w 1"/>
                <a:gd name="T1" fmla="*/ 8 h 8"/>
                <a:gd name="T2" fmla="*/ 1 w 1"/>
                <a:gd name="T3" fmla="*/ 0 h 8"/>
                <a:gd name="T4" fmla="*/ 1 w 1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8">
                  <a:moveTo>
                    <a:pt x="0" y="8"/>
                  </a:move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1" name="Freeform 814"/>
            <p:cNvSpPr>
              <a:spLocks/>
            </p:cNvSpPr>
            <p:nvPr/>
          </p:nvSpPr>
          <p:spPr bwMode="auto">
            <a:xfrm>
              <a:off x="2785" y="2744"/>
              <a:ext cx="30" cy="19"/>
            </a:xfrm>
            <a:custGeom>
              <a:avLst/>
              <a:gdLst>
                <a:gd name="T0" fmla="*/ 2 w 30"/>
                <a:gd name="T1" fmla="*/ 19 h 19"/>
                <a:gd name="T2" fmla="*/ 2 w 30"/>
                <a:gd name="T3" fmla="*/ 13 h 19"/>
                <a:gd name="T4" fmla="*/ 2 w 30"/>
                <a:gd name="T5" fmla="*/ 9 h 19"/>
                <a:gd name="T6" fmla="*/ 0 w 30"/>
                <a:gd name="T7" fmla="*/ 4 h 19"/>
                <a:gd name="T8" fmla="*/ 15 w 30"/>
                <a:gd name="T9" fmla="*/ 0 h 19"/>
                <a:gd name="T10" fmla="*/ 21 w 30"/>
                <a:gd name="T11" fmla="*/ 0 h 19"/>
                <a:gd name="T12" fmla="*/ 23 w 30"/>
                <a:gd name="T13" fmla="*/ 5 h 19"/>
                <a:gd name="T14" fmla="*/ 30 w 30"/>
                <a:gd name="T1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9">
                  <a:moveTo>
                    <a:pt x="2" y="19"/>
                  </a:moveTo>
                  <a:lnTo>
                    <a:pt x="2" y="13"/>
                  </a:lnTo>
                  <a:lnTo>
                    <a:pt x="2" y="9"/>
                  </a:lnTo>
                  <a:lnTo>
                    <a:pt x="0" y="4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3" y="5"/>
                  </a:lnTo>
                  <a:lnTo>
                    <a:pt x="3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2" name="Freeform 815"/>
            <p:cNvSpPr>
              <a:spLocks/>
            </p:cNvSpPr>
            <p:nvPr/>
          </p:nvSpPr>
          <p:spPr bwMode="auto">
            <a:xfrm>
              <a:off x="2784" y="2763"/>
              <a:ext cx="3" cy="1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3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1" y="1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3" name="Freeform 816"/>
            <p:cNvSpPr>
              <a:spLocks/>
            </p:cNvSpPr>
            <p:nvPr/>
          </p:nvSpPr>
          <p:spPr bwMode="auto">
            <a:xfrm>
              <a:off x="2783" y="2760"/>
              <a:ext cx="1" cy="4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4 h 4"/>
                <a:gd name="T4" fmla="*/ 1 w 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4"/>
                  </a:lnTo>
                  <a:lnTo>
                    <a:pt x="1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4" name="Freeform 817"/>
            <p:cNvSpPr>
              <a:spLocks/>
            </p:cNvSpPr>
            <p:nvPr/>
          </p:nvSpPr>
          <p:spPr bwMode="auto">
            <a:xfrm>
              <a:off x="2815" y="2751"/>
              <a:ext cx="7" cy="13"/>
            </a:xfrm>
            <a:custGeom>
              <a:avLst/>
              <a:gdLst>
                <a:gd name="T0" fmla="*/ 0 w 7"/>
                <a:gd name="T1" fmla="*/ 0 h 13"/>
                <a:gd name="T2" fmla="*/ 6 w 7"/>
                <a:gd name="T3" fmla="*/ 0 h 13"/>
                <a:gd name="T4" fmla="*/ 6 w 7"/>
                <a:gd name="T5" fmla="*/ 2 h 13"/>
                <a:gd name="T6" fmla="*/ 7 w 7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7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5" name="Freeform 818"/>
            <p:cNvSpPr>
              <a:spLocks/>
            </p:cNvSpPr>
            <p:nvPr/>
          </p:nvSpPr>
          <p:spPr bwMode="auto">
            <a:xfrm>
              <a:off x="2833" y="2760"/>
              <a:ext cx="4" cy="6"/>
            </a:xfrm>
            <a:custGeom>
              <a:avLst/>
              <a:gdLst>
                <a:gd name="T0" fmla="*/ 4 w 4"/>
                <a:gd name="T1" fmla="*/ 6 h 6"/>
                <a:gd name="T2" fmla="*/ 0 w 4"/>
                <a:gd name="T3" fmla="*/ 3 h 6"/>
                <a:gd name="T4" fmla="*/ 0 w 4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6" name="Freeform 819"/>
            <p:cNvSpPr>
              <a:spLocks/>
            </p:cNvSpPr>
            <p:nvPr/>
          </p:nvSpPr>
          <p:spPr bwMode="auto">
            <a:xfrm>
              <a:off x="2703" y="2759"/>
              <a:ext cx="21" cy="16"/>
            </a:xfrm>
            <a:custGeom>
              <a:avLst/>
              <a:gdLst>
                <a:gd name="T0" fmla="*/ 0 w 21"/>
                <a:gd name="T1" fmla="*/ 16 h 16"/>
                <a:gd name="T2" fmla="*/ 2 w 21"/>
                <a:gd name="T3" fmla="*/ 15 h 16"/>
                <a:gd name="T4" fmla="*/ 21 w 21"/>
                <a:gd name="T5" fmla="*/ 1 h 16"/>
                <a:gd name="T6" fmla="*/ 21 w 21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6">
                  <a:moveTo>
                    <a:pt x="0" y="16"/>
                  </a:moveTo>
                  <a:lnTo>
                    <a:pt x="2" y="15"/>
                  </a:lnTo>
                  <a:lnTo>
                    <a:pt x="21" y="1"/>
                  </a:lnTo>
                  <a:lnTo>
                    <a:pt x="2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7" name="Freeform 820"/>
            <p:cNvSpPr>
              <a:spLocks/>
            </p:cNvSpPr>
            <p:nvPr/>
          </p:nvSpPr>
          <p:spPr bwMode="auto">
            <a:xfrm>
              <a:off x="2638" y="2766"/>
              <a:ext cx="10" cy="12"/>
            </a:xfrm>
            <a:custGeom>
              <a:avLst/>
              <a:gdLst>
                <a:gd name="T0" fmla="*/ 0 w 10"/>
                <a:gd name="T1" fmla="*/ 12 h 12"/>
                <a:gd name="T2" fmla="*/ 8 w 10"/>
                <a:gd name="T3" fmla="*/ 10 h 12"/>
                <a:gd name="T4" fmla="*/ 10 w 10"/>
                <a:gd name="T5" fmla="*/ 2 h 12"/>
                <a:gd name="T6" fmla="*/ 6 w 10"/>
                <a:gd name="T7" fmla="*/ 0 h 12"/>
                <a:gd name="T8" fmla="*/ 3 w 10"/>
                <a:gd name="T9" fmla="*/ 0 h 12"/>
                <a:gd name="T10" fmla="*/ 0 w 10"/>
                <a:gd name="T11" fmla="*/ 0 h 12"/>
                <a:gd name="T12" fmla="*/ 0 w 10"/>
                <a:gd name="T13" fmla="*/ 10 h 12"/>
                <a:gd name="T14" fmla="*/ 0 w 10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lnTo>
                    <a:pt x="8" y="1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8" name="Freeform 821"/>
            <p:cNvSpPr>
              <a:spLocks/>
            </p:cNvSpPr>
            <p:nvPr/>
          </p:nvSpPr>
          <p:spPr bwMode="auto">
            <a:xfrm>
              <a:off x="2833" y="2766"/>
              <a:ext cx="4" cy="13"/>
            </a:xfrm>
            <a:custGeom>
              <a:avLst/>
              <a:gdLst>
                <a:gd name="T0" fmla="*/ 3 w 4"/>
                <a:gd name="T1" fmla="*/ 13 h 13"/>
                <a:gd name="T2" fmla="*/ 1 w 4"/>
                <a:gd name="T3" fmla="*/ 8 h 13"/>
                <a:gd name="T4" fmla="*/ 0 w 4"/>
                <a:gd name="T5" fmla="*/ 2 h 13"/>
                <a:gd name="T6" fmla="*/ 4 w 4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3">
                  <a:moveTo>
                    <a:pt x="3" y="13"/>
                  </a:moveTo>
                  <a:lnTo>
                    <a:pt x="1" y="8"/>
                  </a:lnTo>
                  <a:lnTo>
                    <a:pt x="0" y="2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9" name="Freeform 822"/>
            <p:cNvSpPr>
              <a:spLocks/>
            </p:cNvSpPr>
            <p:nvPr/>
          </p:nvSpPr>
          <p:spPr bwMode="auto">
            <a:xfrm>
              <a:off x="2822" y="2764"/>
              <a:ext cx="7" cy="22"/>
            </a:xfrm>
            <a:custGeom>
              <a:avLst/>
              <a:gdLst>
                <a:gd name="T0" fmla="*/ 0 w 7"/>
                <a:gd name="T1" fmla="*/ 0 h 22"/>
                <a:gd name="T2" fmla="*/ 1 w 7"/>
                <a:gd name="T3" fmla="*/ 2 h 22"/>
                <a:gd name="T4" fmla="*/ 4 w 7"/>
                <a:gd name="T5" fmla="*/ 8 h 22"/>
                <a:gd name="T6" fmla="*/ 5 w 7"/>
                <a:gd name="T7" fmla="*/ 15 h 22"/>
                <a:gd name="T8" fmla="*/ 7 w 7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2">
                  <a:moveTo>
                    <a:pt x="0" y="0"/>
                  </a:moveTo>
                  <a:lnTo>
                    <a:pt x="1" y="2"/>
                  </a:lnTo>
                  <a:lnTo>
                    <a:pt x="4" y="8"/>
                  </a:lnTo>
                  <a:lnTo>
                    <a:pt x="5" y="15"/>
                  </a:lnTo>
                  <a:lnTo>
                    <a:pt x="7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0" name="Freeform 823"/>
            <p:cNvSpPr>
              <a:spLocks/>
            </p:cNvSpPr>
            <p:nvPr/>
          </p:nvSpPr>
          <p:spPr bwMode="auto">
            <a:xfrm>
              <a:off x="2763" y="2751"/>
              <a:ext cx="20" cy="39"/>
            </a:xfrm>
            <a:custGeom>
              <a:avLst/>
              <a:gdLst>
                <a:gd name="T0" fmla="*/ 11 w 20"/>
                <a:gd name="T1" fmla="*/ 39 h 39"/>
                <a:gd name="T2" fmla="*/ 9 w 20"/>
                <a:gd name="T3" fmla="*/ 28 h 39"/>
                <a:gd name="T4" fmla="*/ 6 w 20"/>
                <a:gd name="T5" fmla="*/ 17 h 39"/>
                <a:gd name="T6" fmla="*/ 6 w 20"/>
                <a:gd name="T7" fmla="*/ 15 h 39"/>
                <a:gd name="T8" fmla="*/ 0 w 20"/>
                <a:gd name="T9" fmla="*/ 9 h 39"/>
                <a:gd name="T10" fmla="*/ 2 w 20"/>
                <a:gd name="T11" fmla="*/ 2 h 39"/>
                <a:gd name="T12" fmla="*/ 11 w 20"/>
                <a:gd name="T13" fmla="*/ 0 h 39"/>
                <a:gd name="T14" fmla="*/ 20 w 20"/>
                <a:gd name="T15" fmla="*/ 4 h 39"/>
                <a:gd name="T16" fmla="*/ 20 w 20"/>
                <a:gd name="T17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9">
                  <a:moveTo>
                    <a:pt x="11" y="39"/>
                  </a:moveTo>
                  <a:lnTo>
                    <a:pt x="9" y="28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0" y="9"/>
                  </a:lnTo>
                  <a:lnTo>
                    <a:pt x="2" y="2"/>
                  </a:lnTo>
                  <a:lnTo>
                    <a:pt x="11" y="0"/>
                  </a:lnTo>
                  <a:lnTo>
                    <a:pt x="20" y="4"/>
                  </a:lnTo>
                  <a:lnTo>
                    <a:pt x="2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1" name="Freeform 824"/>
            <p:cNvSpPr>
              <a:spLocks/>
            </p:cNvSpPr>
            <p:nvPr/>
          </p:nvSpPr>
          <p:spPr bwMode="auto">
            <a:xfrm>
              <a:off x="2757" y="2759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5 w 8"/>
                <a:gd name="T3" fmla="*/ 15 h 32"/>
                <a:gd name="T4" fmla="*/ 5 w 8"/>
                <a:gd name="T5" fmla="*/ 26 h 32"/>
                <a:gd name="T6" fmla="*/ 8 w 8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5" y="15"/>
                  </a:lnTo>
                  <a:lnTo>
                    <a:pt x="5" y="26"/>
                  </a:lnTo>
                  <a:lnTo>
                    <a:pt x="8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2" name="Freeform 825"/>
            <p:cNvSpPr>
              <a:spLocks/>
            </p:cNvSpPr>
            <p:nvPr/>
          </p:nvSpPr>
          <p:spPr bwMode="auto">
            <a:xfrm>
              <a:off x="2652" y="2764"/>
              <a:ext cx="36" cy="27"/>
            </a:xfrm>
            <a:custGeom>
              <a:avLst/>
              <a:gdLst>
                <a:gd name="T0" fmla="*/ 27 w 36"/>
                <a:gd name="T1" fmla="*/ 27 h 27"/>
                <a:gd name="T2" fmla="*/ 27 w 36"/>
                <a:gd name="T3" fmla="*/ 26 h 27"/>
                <a:gd name="T4" fmla="*/ 36 w 36"/>
                <a:gd name="T5" fmla="*/ 7 h 27"/>
                <a:gd name="T6" fmla="*/ 28 w 36"/>
                <a:gd name="T7" fmla="*/ 2 h 27"/>
                <a:gd name="T8" fmla="*/ 13 w 36"/>
                <a:gd name="T9" fmla="*/ 0 h 27"/>
                <a:gd name="T10" fmla="*/ 8 w 36"/>
                <a:gd name="T11" fmla="*/ 2 h 27"/>
                <a:gd name="T12" fmla="*/ 6 w 36"/>
                <a:gd name="T13" fmla="*/ 2 h 27"/>
                <a:gd name="T14" fmla="*/ 2 w 36"/>
                <a:gd name="T15" fmla="*/ 14 h 27"/>
                <a:gd name="T16" fmla="*/ 13 w 36"/>
                <a:gd name="T17" fmla="*/ 19 h 27"/>
                <a:gd name="T18" fmla="*/ 0 w 36"/>
                <a:gd name="T19" fmla="*/ 22 h 27"/>
                <a:gd name="T20" fmla="*/ 1 w 36"/>
                <a:gd name="T21" fmla="*/ 27 h 27"/>
                <a:gd name="T22" fmla="*/ 9 w 36"/>
                <a:gd name="T23" fmla="*/ 27 h 27"/>
                <a:gd name="T24" fmla="*/ 27 w 36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7">
                  <a:moveTo>
                    <a:pt x="27" y="27"/>
                  </a:moveTo>
                  <a:lnTo>
                    <a:pt x="27" y="26"/>
                  </a:lnTo>
                  <a:lnTo>
                    <a:pt x="36" y="7"/>
                  </a:lnTo>
                  <a:lnTo>
                    <a:pt x="28" y="2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14"/>
                  </a:lnTo>
                  <a:lnTo>
                    <a:pt x="13" y="19"/>
                  </a:lnTo>
                  <a:lnTo>
                    <a:pt x="0" y="22"/>
                  </a:lnTo>
                  <a:lnTo>
                    <a:pt x="1" y="27"/>
                  </a:lnTo>
                  <a:lnTo>
                    <a:pt x="9" y="27"/>
                  </a:lnTo>
                  <a:lnTo>
                    <a:pt x="27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3" name="Freeform 826"/>
            <p:cNvSpPr>
              <a:spLocks/>
            </p:cNvSpPr>
            <p:nvPr/>
          </p:nvSpPr>
          <p:spPr bwMode="auto">
            <a:xfrm>
              <a:off x="2836" y="2779"/>
              <a:ext cx="39" cy="12"/>
            </a:xfrm>
            <a:custGeom>
              <a:avLst/>
              <a:gdLst>
                <a:gd name="T0" fmla="*/ 39 w 39"/>
                <a:gd name="T1" fmla="*/ 11 h 12"/>
                <a:gd name="T2" fmla="*/ 27 w 39"/>
                <a:gd name="T3" fmla="*/ 12 h 12"/>
                <a:gd name="T4" fmla="*/ 26 w 39"/>
                <a:gd name="T5" fmla="*/ 12 h 12"/>
                <a:gd name="T6" fmla="*/ 20 w 39"/>
                <a:gd name="T7" fmla="*/ 12 h 12"/>
                <a:gd name="T8" fmla="*/ 16 w 39"/>
                <a:gd name="T9" fmla="*/ 11 h 12"/>
                <a:gd name="T10" fmla="*/ 11 w 39"/>
                <a:gd name="T11" fmla="*/ 8 h 12"/>
                <a:gd name="T12" fmla="*/ 0 w 39"/>
                <a:gd name="T13" fmla="*/ 3 h 12"/>
                <a:gd name="T14" fmla="*/ 0 w 3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2">
                  <a:moveTo>
                    <a:pt x="39" y="11"/>
                  </a:moveTo>
                  <a:lnTo>
                    <a:pt x="27" y="12"/>
                  </a:lnTo>
                  <a:lnTo>
                    <a:pt x="26" y="12"/>
                  </a:lnTo>
                  <a:lnTo>
                    <a:pt x="20" y="12"/>
                  </a:lnTo>
                  <a:lnTo>
                    <a:pt x="16" y="11"/>
                  </a:lnTo>
                  <a:lnTo>
                    <a:pt x="11" y="8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4" name="Freeform 827"/>
            <p:cNvSpPr>
              <a:spLocks/>
            </p:cNvSpPr>
            <p:nvPr/>
          </p:nvSpPr>
          <p:spPr bwMode="auto">
            <a:xfrm>
              <a:off x="2875" y="2790"/>
              <a:ext cx="2" cy="1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5" name="Line 828"/>
            <p:cNvSpPr>
              <a:spLocks noChangeShapeType="1"/>
            </p:cNvSpPr>
            <p:nvPr/>
          </p:nvSpPr>
          <p:spPr bwMode="auto">
            <a:xfrm>
              <a:off x="2765" y="2791"/>
              <a:ext cx="3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6" name="Freeform 829"/>
            <p:cNvSpPr>
              <a:spLocks/>
            </p:cNvSpPr>
            <p:nvPr/>
          </p:nvSpPr>
          <p:spPr bwMode="auto">
            <a:xfrm>
              <a:off x="2706" y="2757"/>
              <a:ext cx="47" cy="40"/>
            </a:xfrm>
            <a:custGeom>
              <a:avLst/>
              <a:gdLst>
                <a:gd name="T0" fmla="*/ 17 w 47"/>
                <a:gd name="T1" fmla="*/ 40 h 40"/>
                <a:gd name="T2" fmla="*/ 14 w 47"/>
                <a:gd name="T3" fmla="*/ 39 h 40"/>
                <a:gd name="T4" fmla="*/ 7 w 47"/>
                <a:gd name="T5" fmla="*/ 36 h 40"/>
                <a:gd name="T6" fmla="*/ 4 w 47"/>
                <a:gd name="T7" fmla="*/ 28 h 40"/>
                <a:gd name="T8" fmla="*/ 0 w 47"/>
                <a:gd name="T9" fmla="*/ 25 h 40"/>
                <a:gd name="T10" fmla="*/ 10 w 47"/>
                <a:gd name="T11" fmla="*/ 17 h 40"/>
                <a:gd name="T12" fmla="*/ 34 w 47"/>
                <a:gd name="T13" fmla="*/ 3 h 40"/>
                <a:gd name="T14" fmla="*/ 47 w 47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0">
                  <a:moveTo>
                    <a:pt x="17" y="40"/>
                  </a:moveTo>
                  <a:lnTo>
                    <a:pt x="14" y="39"/>
                  </a:lnTo>
                  <a:lnTo>
                    <a:pt x="7" y="36"/>
                  </a:lnTo>
                  <a:lnTo>
                    <a:pt x="4" y="28"/>
                  </a:lnTo>
                  <a:lnTo>
                    <a:pt x="0" y="25"/>
                  </a:lnTo>
                  <a:lnTo>
                    <a:pt x="10" y="17"/>
                  </a:lnTo>
                  <a:lnTo>
                    <a:pt x="34" y="3"/>
                  </a:lnTo>
                  <a:lnTo>
                    <a:pt x="4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7" name="Freeform 830"/>
            <p:cNvSpPr>
              <a:spLocks/>
            </p:cNvSpPr>
            <p:nvPr/>
          </p:nvSpPr>
          <p:spPr bwMode="auto">
            <a:xfrm>
              <a:off x="2717" y="2797"/>
              <a:ext cx="7" cy="3"/>
            </a:xfrm>
            <a:custGeom>
              <a:avLst/>
              <a:gdLst>
                <a:gd name="T0" fmla="*/ 0 w 7"/>
                <a:gd name="T1" fmla="*/ 1 h 3"/>
                <a:gd name="T2" fmla="*/ 6 w 7"/>
                <a:gd name="T3" fmla="*/ 3 h 3"/>
                <a:gd name="T4" fmla="*/ 7 w 7"/>
                <a:gd name="T5" fmla="*/ 1 h 3"/>
                <a:gd name="T6" fmla="*/ 6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1"/>
                  </a:moveTo>
                  <a:lnTo>
                    <a:pt x="6" y="3"/>
                  </a:lnTo>
                  <a:lnTo>
                    <a:pt x="7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8" name="Freeform 831"/>
            <p:cNvSpPr>
              <a:spLocks/>
            </p:cNvSpPr>
            <p:nvPr/>
          </p:nvSpPr>
          <p:spPr bwMode="auto">
            <a:xfrm>
              <a:off x="2852" y="2797"/>
              <a:ext cx="16" cy="4"/>
            </a:xfrm>
            <a:custGeom>
              <a:avLst/>
              <a:gdLst>
                <a:gd name="T0" fmla="*/ 0 w 16"/>
                <a:gd name="T1" fmla="*/ 1 h 4"/>
                <a:gd name="T2" fmla="*/ 1 w 16"/>
                <a:gd name="T3" fmla="*/ 1 h 4"/>
                <a:gd name="T4" fmla="*/ 10 w 16"/>
                <a:gd name="T5" fmla="*/ 4 h 4"/>
                <a:gd name="T6" fmla="*/ 16 w 16"/>
                <a:gd name="T7" fmla="*/ 0 h 4"/>
                <a:gd name="T8" fmla="*/ 16 w 1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0" y="1"/>
                  </a:moveTo>
                  <a:lnTo>
                    <a:pt x="1" y="1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1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9" name="Freeform 832"/>
            <p:cNvSpPr>
              <a:spLocks/>
            </p:cNvSpPr>
            <p:nvPr/>
          </p:nvSpPr>
          <p:spPr bwMode="auto">
            <a:xfrm>
              <a:off x="2877" y="2791"/>
              <a:ext cx="9" cy="13"/>
            </a:xfrm>
            <a:custGeom>
              <a:avLst/>
              <a:gdLst>
                <a:gd name="T0" fmla="*/ 9 w 9"/>
                <a:gd name="T1" fmla="*/ 13 h 13"/>
                <a:gd name="T2" fmla="*/ 5 w 9"/>
                <a:gd name="T3" fmla="*/ 7 h 13"/>
                <a:gd name="T4" fmla="*/ 0 w 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3">
                  <a:moveTo>
                    <a:pt x="9" y="13"/>
                  </a:moveTo>
                  <a:lnTo>
                    <a:pt x="5" y="7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0" name="Freeform 833"/>
            <p:cNvSpPr>
              <a:spLocks/>
            </p:cNvSpPr>
            <p:nvPr/>
          </p:nvSpPr>
          <p:spPr bwMode="auto">
            <a:xfrm>
              <a:off x="2774" y="2790"/>
              <a:ext cx="11" cy="15"/>
            </a:xfrm>
            <a:custGeom>
              <a:avLst/>
              <a:gdLst>
                <a:gd name="T0" fmla="*/ 11 w 11"/>
                <a:gd name="T1" fmla="*/ 15 h 15"/>
                <a:gd name="T2" fmla="*/ 9 w 11"/>
                <a:gd name="T3" fmla="*/ 12 h 15"/>
                <a:gd name="T4" fmla="*/ 2 w 11"/>
                <a:gd name="T5" fmla="*/ 11 h 15"/>
                <a:gd name="T6" fmla="*/ 0 w 1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5">
                  <a:moveTo>
                    <a:pt x="11" y="15"/>
                  </a:moveTo>
                  <a:lnTo>
                    <a:pt x="9" y="12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1" name="Freeform 834"/>
            <p:cNvSpPr>
              <a:spLocks/>
            </p:cNvSpPr>
            <p:nvPr/>
          </p:nvSpPr>
          <p:spPr bwMode="auto">
            <a:xfrm>
              <a:off x="2768" y="2797"/>
              <a:ext cx="2" cy="8"/>
            </a:xfrm>
            <a:custGeom>
              <a:avLst/>
              <a:gdLst>
                <a:gd name="T0" fmla="*/ 0 w 2"/>
                <a:gd name="T1" fmla="*/ 0 h 8"/>
                <a:gd name="T2" fmla="*/ 1 w 2"/>
                <a:gd name="T3" fmla="*/ 1 h 8"/>
                <a:gd name="T4" fmla="*/ 2 w 2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0" y="0"/>
                  </a:moveTo>
                  <a:lnTo>
                    <a:pt x="1" y="1"/>
                  </a:lnTo>
                  <a:lnTo>
                    <a:pt x="2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2" name="Line 835"/>
            <p:cNvSpPr>
              <a:spLocks noChangeShapeType="1"/>
            </p:cNvSpPr>
            <p:nvPr/>
          </p:nvSpPr>
          <p:spPr bwMode="auto">
            <a:xfrm flipV="1">
              <a:off x="2778" y="2805"/>
              <a:ext cx="7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3" name="Freeform 836"/>
            <p:cNvSpPr>
              <a:spLocks/>
            </p:cNvSpPr>
            <p:nvPr/>
          </p:nvSpPr>
          <p:spPr bwMode="auto">
            <a:xfrm>
              <a:off x="2886" y="2804"/>
              <a:ext cx="0" cy="2"/>
            </a:xfrm>
            <a:custGeom>
              <a:avLst/>
              <a:gdLst>
                <a:gd name="T0" fmla="*/ 2 h 2"/>
                <a:gd name="T1" fmla="*/ 1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4" name="Line 837"/>
            <p:cNvSpPr>
              <a:spLocks noChangeShapeType="1"/>
            </p:cNvSpPr>
            <p:nvPr/>
          </p:nvSpPr>
          <p:spPr bwMode="auto">
            <a:xfrm flipV="1">
              <a:off x="2883" y="2806"/>
              <a:ext cx="3" cy="6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5" name="Freeform 838"/>
            <p:cNvSpPr>
              <a:spLocks/>
            </p:cNvSpPr>
            <p:nvPr/>
          </p:nvSpPr>
          <p:spPr bwMode="auto">
            <a:xfrm>
              <a:off x="2868" y="2797"/>
              <a:ext cx="15" cy="15"/>
            </a:xfrm>
            <a:custGeom>
              <a:avLst/>
              <a:gdLst>
                <a:gd name="T0" fmla="*/ 0 w 15"/>
                <a:gd name="T1" fmla="*/ 0 h 15"/>
                <a:gd name="T2" fmla="*/ 6 w 15"/>
                <a:gd name="T3" fmla="*/ 1 h 15"/>
                <a:gd name="T4" fmla="*/ 10 w 15"/>
                <a:gd name="T5" fmla="*/ 7 h 15"/>
                <a:gd name="T6" fmla="*/ 15 w 15"/>
                <a:gd name="T7" fmla="*/ 15 h 15"/>
                <a:gd name="T8" fmla="*/ 15 w 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0"/>
                  </a:moveTo>
                  <a:lnTo>
                    <a:pt x="6" y="1"/>
                  </a:lnTo>
                  <a:lnTo>
                    <a:pt x="10" y="7"/>
                  </a:lnTo>
                  <a:lnTo>
                    <a:pt x="15" y="15"/>
                  </a:lnTo>
                  <a:lnTo>
                    <a:pt x="15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6" name="Freeform 839"/>
            <p:cNvSpPr>
              <a:spLocks/>
            </p:cNvSpPr>
            <p:nvPr/>
          </p:nvSpPr>
          <p:spPr bwMode="auto">
            <a:xfrm>
              <a:off x="2669" y="2811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4 w 4"/>
                <a:gd name="T3" fmla="*/ 9 h 10"/>
                <a:gd name="T4" fmla="*/ 3 w 4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lnTo>
                    <a:pt x="4" y="9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7" name="Freeform 840"/>
            <p:cNvSpPr>
              <a:spLocks/>
            </p:cNvSpPr>
            <p:nvPr/>
          </p:nvSpPr>
          <p:spPr bwMode="auto">
            <a:xfrm>
              <a:off x="2769" y="2805"/>
              <a:ext cx="8" cy="23"/>
            </a:xfrm>
            <a:custGeom>
              <a:avLst/>
              <a:gdLst>
                <a:gd name="T0" fmla="*/ 1 w 8"/>
                <a:gd name="T1" fmla="*/ 0 h 23"/>
                <a:gd name="T2" fmla="*/ 3 w 8"/>
                <a:gd name="T3" fmla="*/ 4 h 23"/>
                <a:gd name="T4" fmla="*/ 8 w 8"/>
                <a:gd name="T5" fmla="*/ 14 h 23"/>
                <a:gd name="T6" fmla="*/ 4 w 8"/>
                <a:gd name="T7" fmla="*/ 19 h 23"/>
                <a:gd name="T8" fmla="*/ 0 w 8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1" y="0"/>
                  </a:moveTo>
                  <a:lnTo>
                    <a:pt x="3" y="4"/>
                  </a:lnTo>
                  <a:lnTo>
                    <a:pt x="8" y="14"/>
                  </a:lnTo>
                  <a:lnTo>
                    <a:pt x="4" y="19"/>
                  </a:lnTo>
                  <a:lnTo>
                    <a:pt x="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8" name="Freeform 841"/>
            <p:cNvSpPr>
              <a:spLocks/>
            </p:cNvSpPr>
            <p:nvPr/>
          </p:nvSpPr>
          <p:spPr bwMode="auto">
            <a:xfrm>
              <a:off x="2769" y="2806"/>
              <a:ext cx="12" cy="22"/>
            </a:xfrm>
            <a:custGeom>
              <a:avLst/>
              <a:gdLst>
                <a:gd name="T0" fmla="*/ 0 w 12"/>
                <a:gd name="T1" fmla="*/ 22 h 22"/>
                <a:gd name="T2" fmla="*/ 7 w 12"/>
                <a:gd name="T3" fmla="*/ 22 h 22"/>
                <a:gd name="T4" fmla="*/ 9 w 12"/>
                <a:gd name="T5" fmla="*/ 20 h 22"/>
                <a:gd name="T6" fmla="*/ 12 w 12"/>
                <a:gd name="T7" fmla="*/ 20 h 22"/>
                <a:gd name="T8" fmla="*/ 12 w 12"/>
                <a:gd name="T9" fmla="*/ 13 h 22"/>
                <a:gd name="T10" fmla="*/ 8 w 12"/>
                <a:gd name="T11" fmla="*/ 0 h 22"/>
                <a:gd name="T12" fmla="*/ 9 w 1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0" y="22"/>
                  </a:moveTo>
                  <a:lnTo>
                    <a:pt x="7" y="22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2" y="13"/>
                  </a:lnTo>
                  <a:lnTo>
                    <a:pt x="8" y="0"/>
                  </a:lnTo>
                  <a:lnTo>
                    <a:pt x="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9" name="Freeform 842"/>
            <p:cNvSpPr>
              <a:spLocks/>
            </p:cNvSpPr>
            <p:nvPr/>
          </p:nvSpPr>
          <p:spPr bwMode="auto">
            <a:xfrm>
              <a:off x="2634" y="2790"/>
              <a:ext cx="35" cy="40"/>
            </a:xfrm>
            <a:custGeom>
              <a:avLst/>
              <a:gdLst>
                <a:gd name="T0" fmla="*/ 10 w 35"/>
                <a:gd name="T1" fmla="*/ 40 h 40"/>
                <a:gd name="T2" fmla="*/ 11 w 35"/>
                <a:gd name="T3" fmla="*/ 40 h 40"/>
                <a:gd name="T4" fmla="*/ 11 w 35"/>
                <a:gd name="T5" fmla="*/ 31 h 40"/>
                <a:gd name="T6" fmla="*/ 14 w 35"/>
                <a:gd name="T7" fmla="*/ 33 h 40"/>
                <a:gd name="T8" fmla="*/ 19 w 35"/>
                <a:gd name="T9" fmla="*/ 34 h 40"/>
                <a:gd name="T10" fmla="*/ 19 w 35"/>
                <a:gd name="T11" fmla="*/ 30 h 40"/>
                <a:gd name="T12" fmla="*/ 16 w 35"/>
                <a:gd name="T13" fmla="*/ 27 h 40"/>
                <a:gd name="T14" fmla="*/ 15 w 35"/>
                <a:gd name="T15" fmla="*/ 25 h 40"/>
                <a:gd name="T16" fmla="*/ 5 w 35"/>
                <a:gd name="T17" fmla="*/ 19 h 40"/>
                <a:gd name="T18" fmla="*/ 0 w 35"/>
                <a:gd name="T19" fmla="*/ 14 h 40"/>
                <a:gd name="T20" fmla="*/ 10 w 35"/>
                <a:gd name="T21" fmla="*/ 0 h 40"/>
                <a:gd name="T22" fmla="*/ 15 w 35"/>
                <a:gd name="T23" fmla="*/ 1 h 40"/>
                <a:gd name="T24" fmla="*/ 20 w 35"/>
                <a:gd name="T25" fmla="*/ 8 h 40"/>
                <a:gd name="T26" fmla="*/ 29 w 35"/>
                <a:gd name="T27" fmla="*/ 8 h 40"/>
                <a:gd name="T28" fmla="*/ 30 w 35"/>
                <a:gd name="T29" fmla="*/ 8 h 40"/>
                <a:gd name="T30" fmla="*/ 30 w 35"/>
                <a:gd name="T31" fmla="*/ 16 h 40"/>
                <a:gd name="T32" fmla="*/ 31 w 35"/>
                <a:gd name="T33" fmla="*/ 25 h 40"/>
                <a:gd name="T34" fmla="*/ 35 w 35"/>
                <a:gd name="T35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0">
                  <a:moveTo>
                    <a:pt x="10" y="40"/>
                  </a:moveTo>
                  <a:lnTo>
                    <a:pt x="11" y="40"/>
                  </a:lnTo>
                  <a:lnTo>
                    <a:pt x="11" y="31"/>
                  </a:lnTo>
                  <a:lnTo>
                    <a:pt x="14" y="33"/>
                  </a:lnTo>
                  <a:lnTo>
                    <a:pt x="19" y="34"/>
                  </a:lnTo>
                  <a:lnTo>
                    <a:pt x="19" y="30"/>
                  </a:lnTo>
                  <a:lnTo>
                    <a:pt x="16" y="27"/>
                  </a:lnTo>
                  <a:lnTo>
                    <a:pt x="15" y="25"/>
                  </a:lnTo>
                  <a:lnTo>
                    <a:pt x="5" y="19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5" y="1"/>
                  </a:lnTo>
                  <a:lnTo>
                    <a:pt x="20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31" y="25"/>
                  </a:lnTo>
                  <a:lnTo>
                    <a:pt x="35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0" name="Freeform 843"/>
            <p:cNvSpPr>
              <a:spLocks/>
            </p:cNvSpPr>
            <p:nvPr/>
          </p:nvSpPr>
          <p:spPr bwMode="auto">
            <a:xfrm>
              <a:off x="2630" y="2813"/>
              <a:ext cx="8" cy="19"/>
            </a:xfrm>
            <a:custGeom>
              <a:avLst/>
              <a:gdLst>
                <a:gd name="T0" fmla="*/ 0 w 8"/>
                <a:gd name="T1" fmla="*/ 0 h 19"/>
                <a:gd name="T2" fmla="*/ 7 w 8"/>
                <a:gd name="T3" fmla="*/ 10 h 19"/>
                <a:gd name="T4" fmla="*/ 8 w 8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lnTo>
                    <a:pt x="7" y="10"/>
                  </a:lnTo>
                  <a:lnTo>
                    <a:pt x="8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1" name="Freeform 844"/>
            <p:cNvSpPr>
              <a:spLocks/>
            </p:cNvSpPr>
            <p:nvPr/>
          </p:nvSpPr>
          <p:spPr bwMode="auto">
            <a:xfrm>
              <a:off x="2597" y="2781"/>
              <a:ext cx="33" cy="51"/>
            </a:xfrm>
            <a:custGeom>
              <a:avLst/>
              <a:gdLst>
                <a:gd name="T0" fmla="*/ 33 w 33"/>
                <a:gd name="T1" fmla="*/ 51 h 51"/>
                <a:gd name="T2" fmla="*/ 25 w 33"/>
                <a:gd name="T3" fmla="*/ 46 h 51"/>
                <a:gd name="T4" fmla="*/ 19 w 33"/>
                <a:gd name="T5" fmla="*/ 32 h 51"/>
                <a:gd name="T6" fmla="*/ 17 w 33"/>
                <a:gd name="T7" fmla="*/ 25 h 51"/>
                <a:gd name="T8" fmla="*/ 2 w 33"/>
                <a:gd name="T9" fmla="*/ 23 h 51"/>
                <a:gd name="T10" fmla="*/ 2 w 33"/>
                <a:gd name="T11" fmla="*/ 17 h 51"/>
                <a:gd name="T12" fmla="*/ 8 w 33"/>
                <a:gd name="T13" fmla="*/ 17 h 51"/>
                <a:gd name="T14" fmla="*/ 0 w 33"/>
                <a:gd name="T15" fmla="*/ 10 h 51"/>
                <a:gd name="T16" fmla="*/ 3 w 33"/>
                <a:gd name="T17" fmla="*/ 1 h 51"/>
                <a:gd name="T18" fmla="*/ 17 w 33"/>
                <a:gd name="T19" fmla="*/ 0 h 51"/>
                <a:gd name="T20" fmla="*/ 19 w 33"/>
                <a:gd name="T21" fmla="*/ 9 h 51"/>
                <a:gd name="T22" fmla="*/ 29 w 33"/>
                <a:gd name="T23" fmla="*/ 15 h 51"/>
                <a:gd name="T24" fmla="*/ 25 w 33"/>
                <a:gd name="T25" fmla="*/ 20 h 51"/>
                <a:gd name="T26" fmla="*/ 33 w 33"/>
                <a:gd name="T27" fmla="*/ 32 h 51"/>
                <a:gd name="T28" fmla="*/ 33 w 33"/>
                <a:gd name="T29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1">
                  <a:moveTo>
                    <a:pt x="33" y="51"/>
                  </a:moveTo>
                  <a:lnTo>
                    <a:pt x="25" y="46"/>
                  </a:lnTo>
                  <a:lnTo>
                    <a:pt x="19" y="32"/>
                  </a:lnTo>
                  <a:lnTo>
                    <a:pt x="17" y="25"/>
                  </a:lnTo>
                  <a:lnTo>
                    <a:pt x="2" y="23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0"/>
                  </a:lnTo>
                  <a:lnTo>
                    <a:pt x="3" y="1"/>
                  </a:lnTo>
                  <a:lnTo>
                    <a:pt x="17" y="0"/>
                  </a:lnTo>
                  <a:lnTo>
                    <a:pt x="19" y="9"/>
                  </a:lnTo>
                  <a:lnTo>
                    <a:pt x="29" y="15"/>
                  </a:lnTo>
                  <a:lnTo>
                    <a:pt x="25" y="20"/>
                  </a:lnTo>
                  <a:lnTo>
                    <a:pt x="33" y="32"/>
                  </a:lnTo>
                  <a:lnTo>
                    <a:pt x="33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2" name="Freeform 845"/>
            <p:cNvSpPr>
              <a:spLocks/>
            </p:cNvSpPr>
            <p:nvPr/>
          </p:nvSpPr>
          <p:spPr bwMode="auto">
            <a:xfrm>
              <a:off x="2630" y="2832"/>
              <a:ext cx="1" cy="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3" name="Freeform 846"/>
            <p:cNvSpPr>
              <a:spLocks/>
            </p:cNvSpPr>
            <p:nvPr/>
          </p:nvSpPr>
          <p:spPr bwMode="auto">
            <a:xfrm>
              <a:off x="2638" y="2830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4 h 4"/>
                <a:gd name="T4" fmla="*/ 3 w 6"/>
                <a:gd name="T5" fmla="*/ 1 h 4"/>
                <a:gd name="T6" fmla="*/ 6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4" name="Freeform 847"/>
            <p:cNvSpPr>
              <a:spLocks/>
            </p:cNvSpPr>
            <p:nvPr/>
          </p:nvSpPr>
          <p:spPr bwMode="auto">
            <a:xfrm>
              <a:off x="2710" y="2831"/>
              <a:ext cx="10" cy="3"/>
            </a:xfrm>
            <a:custGeom>
              <a:avLst/>
              <a:gdLst>
                <a:gd name="T0" fmla="*/ 0 w 10"/>
                <a:gd name="T1" fmla="*/ 3 h 3"/>
                <a:gd name="T2" fmla="*/ 6 w 10"/>
                <a:gd name="T3" fmla="*/ 1 h 3"/>
                <a:gd name="T4" fmla="*/ 10 w 10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3">
                  <a:moveTo>
                    <a:pt x="0" y="3"/>
                  </a:moveTo>
                  <a:lnTo>
                    <a:pt x="6" y="1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5" name="Freeform 848"/>
            <p:cNvSpPr>
              <a:spLocks/>
            </p:cNvSpPr>
            <p:nvPr/>
          </p:nvSpPr>
          <p:spPr bwMode="auto">
            <a:xfrm>
              <a:off x="2720" y="2831"/>
              <a:ext cx="20" cy="5"/>
            </a:xfrm>
            <a:custGeom>
              <a:avLst/>
              <a:gdLst>
                <a:gd name="T0" fmla="*/ 0 w 20"/>
                <a:gd name="T1" fmla="*/ 0 h 5"/>
                <a:gd name="T2" fmla="*/ 1 w 20"/>
                <a:gd name="T3" fmla="*/ 0 h 5"/>
                <a:gd name="T4" fmla="*/ 9 w 20"/>
                <a:gd name="T5" fmla="*/ 1 h 5"/>
                <a:gd name="T6" fmla="*/ 15 w 20"/>
                <a:gd name="T7" fmla="*/ 4 h 5"/>
                <a:gd name="T8" fmla="*/ 20 w 2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0"/>
                  </a:lnTo>
                  <a:lnTo>
                    <a:pt x="9" y="1"/>
                  </a:lnTo>
                  <a:lnTo>
                    <a:pt x="15" y="4"/>
                  </a:lnTo>
                  <a:lnTo>
                    <a:pt x="2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6" name="Freeform 849"/>
            <p:cNvSpPr>
              <a:spLocks/>
            </p:cNvSpPr>
            <p:nvPr/>
          </p:nvSpPr>
          <p:spPr bwMode="auto">
            <a:xfrm>
              <a:off x="2825" y="2793"/>
              <a:ext cx="27" cy="45"/>
            </a:xfrm>
            <a:custGeom>
              <a:avLst/>
              <a:gdLst>
                <a:gd name="T0" fmla="*/ 23 w 27"/>
                <a:gd name="T1" fmla="*/ 39 h 45"/>
                <a:gd name="T2" fmla="*/ 17 w 27"/>
                <a:gd name="T3" fmla="*/ 39 h 45"/>
                <a:gd name="T4" fmla="*/ 12 w 27"/>
                <a:gd name="T5" fmla="*/ 45 h 45"/>
                <a:gd name="T6" fmla="*/ 7 w 27"/>
                <a:gd name="T7" fmla="*/ 43 h 45"/>
                <a:gd name="T8" fmla="*/ 0 w 27"/>
                <a:gd name="T9" fmla="*/ 39 h 45"/>
                <a:gd name="T10" fmla="*/ 5 w 27"/>
                <a:gd name="T11" fmla="*/ 35 h 45"/>
                <a:gd name="T12" fmla="*/ 12 w 27"/>
                <a:gd name="T13" fmla="*/ 30 h 45"/>
                <a:gd name="T14" fmla="*/ 13 w 27"/>
                <a:gd name="T15" fmla="*/ 24 h 45"/>
                <a:gd name="T16" fmla="*/ 13 w 27"/>
                <a:gd name="T17" fmla="*/ 23 h 45"/>
                <a:gd name="T18" fmla="*/ 13 w 27"/>
                <a:gd name="T19" fmla="*/ 13 h 45"/>
                <a:gd name="T20" fmla="*/ 16 w 27"/>
                <a:gd name="T21" fmla="*/ 3 h 45"/>
                <a:gd name="T22" fmla="*/ 16 w 27"/>
                <a:gd name="T23" fmla="*/ 0 h 45"/>
                <a:gd name="T24" fmla="*/ 23 w 27"/>
                <a:gd name="T25" fmla="*/ 1 h 45"/>
                <a:gd name="T26" fmla="*/ 27 w 27"/>
                <a:gd name="T2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45">
                  <a:moveTo>
                    <a:pt x="23" y="39"/>
                  </a:moveTo>
                  <a:lnTo>
                    <a:pt x="17" y="39"/>
                  </a:lnTo>
                  <a:lnTo>
                    <a:pt x="12" y="45"/>
                  </a:lnTo>
                  <a:lnTo>
                    <a:pt x="7" y="43"/>
                  </a:lnTo>
                  <a:lnTo>
                    <a:pt x="0" y="39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16" y="3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7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7" name="Freeform 850"/>
            <p:cNvSpPr>
              <a:spLocks/>
            </p:cNvSpPr>
            <p:nvPr/>
          </p:nvSpPr>
          <p:spPr bwMode="auto">
            <a:xfrm>
              <a:off x="2811" y="2786"/>
              <a:ext cx="25" cy="52"/>
            </a:xfrm>
            <a:custGeom>
              <a:avLst/>
              <a:gdLst>
                <a:gd name="T0" fmla="*/ 18 w 25"/>
                <a:gd name="T1" fmla="*/ 0 h 52"/>
                <a:gd name="T2" fmla="*/ 25 w 25"/>
                <a:gd name="T3" fmla="*/ 4 h 52"/>
                <a:gd name="T4" fmla="*/ 21 w 25"/>
                <a:gd name="T5" fmla="*/ 19 h 52"/>
                <a:gd name="T6" fmla="*/ 19 w 25"/>
                <a:gd name="T7" fmla="*/ 33 h 52"/>
                <a:gd name="T8" fmla="*/ 11 w 25"/>
                <a:gd name="T9" fmla="*/ 42 h 52"/>
                <a:gd name="T10" fmla="*/ 6 w 25"/>
                <a:gd name="T11" fmla="*/ 46 h 52"/>
                <a:gd name="T12" fmla="*/ 0 w 2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2">
                  <a:moveTo>
                    <a:pt x="18" y="0"/>
                  </a:moveTo>
                  <a:lnTo>
                    <a:pt x="25" y="4"/>
                  </a:lnTo>
                  <a:lnTo>
                    <a:pt x="21" y="19"/>
                  </a:lnTo>
                  <a:lnTo>
                    <a:pt x="19" y="33"/>
                  </a:lnTo>
                  <a:lnTo>
                    <a:pt x="11" y="42"/>
                  </a:lnTo>
                  <a:lnTo>
                    <a:pt x="6" y="46"/>
                  </a:lnTo>
                  <a:lnTo>
                    <a:pt x="0" y="5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8" name="Freeform 851"/>
            <p:cNvSpPr>
              <a:spLocks/>
            </p:cNvSpPr>
            <p:nvPr/>
          </p:nvSpPr>
          <p:spPr bwMode="auto">
            <a:xfrm>
              <a:off x="2811" y="2838"/>
              <a:ext cx="6" cy="3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1 h 3"/>
                <a:gd name="T4" fmla="*/ 3 w 6"/>
                <a:gd name="T5" fmla="*/ 3 h 3"/>
                <a:gd name="T6" fmla="*/ 6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1"/>
                  </a:lnTo>
                  <a:lnTo>
                    <a:pt x="3" y="3"/>
                  </a:lnTo>
                  <a:lnTo>
                    <a:pt x="6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9" name="Freeform 852"/>
            <p:cNvSpPr>
              <a:spLocks/>
            </p:cNvSpPr>
            <p:nvPr/>
          </p:nvSpPr>
          <p:spPr bwMode="auto">
            <a:xfrm>
              <a:off x="2671" y="2797"/>
              <a:ext cx="26" cy="44"/>
            </a:xfrm>
            <a:custGeom>
              <a:avLst/>
              <a:gdLst>
                <a:gd name="T0" fmla="*/ 1 w 26"/>
                <a:gd name="T1" fmla="*/ 14 h 44"/>
                <a:gd name="T2" fmla="*/ 0 w 26"/>
                <a:gd name="T3" fmla="*/ 7 h 44"/>
                <a:gd name="T4" fmla="*/ 0 w 26"/>
                <a:gd name="T5" fmla="*/ 1 h 44"/>
                <a:gd name="T6" fmla="*/ 9 w 26"/>
                <a:gd name="T7" fmla="*/ 1 h 44"/>
                <a:gd name="T8" fmla="*/ 19 w 26"/>
                <a:gd name="T9" fmla="*/ 0 h 44"/>
                <a:gd name="T10" fmla="*/ 23 w 26"/>
                <a:gd name="T11" fmla="*/ 1 h 44"/>
                <a:gd name="T12" fmla="*/ 26 w 26"/>
                <a:gd name="T13" fmla="*/ 8 h 44"/>
                <a:gd name="T14" fmla="*/ 24 w 26"/>
                <a:gd name="T15" fmla="*/ 16 h 44"/>
                <a:gd name="T16" fmla="*/ 22 w 26"/>
                <a:gd name="T17" fmla="*/ 23 h 44"/>
                <a:gd name="T18" fmla="*/ 16 w 26"/>
                <a:gd name="T19" fmla="*/ 34 h 44"/>
                <a:gd name="T20" fmla="*/ 12 w 26"/>
                <a:gd name="T21" fmla="*/ 37 h 44"/>
                <a:gd name="T22" fmla="*/ 9 w 26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44">
                  <a:moveTo>
                    <a:pt x="1" y="14"/>
                  </a:moveTo>
                  <a:lnTo>
                    <a:pt x="0" y="7"/>
                  </a:lnTo>
                  <a:lnTo>
                    <a:pt x="0" y="1"/>
                  </a:lnTo>
                  <a:lnTo>
                    <a:pt x="9" y="1"/>
                  </a:lnTo>
                  <a:lnTo>
                    <a:pt x="19" y="0"/>
                  </a:lnTo>
                  <a:lnTo>
                    <a:pt x="23" y="1"/>
                  </a:lnTo>
                  <a:lnTo>
                    <a:pt x="26" y="8"/>
                  </a:lnTo>
                  <a:lnTo>
                    <a:pt x="24" y="16"/>
                  </a:lnTo>
                  <a:lnTo>
                    <a:pt x="22" y="23"/>
                  </a:lnTo>
                  <a:lnTo>
                    <a:pt x="16" y="34"/>
                  </a:lnTo>
                  <a:lnTo>
                    <a:pt x="12" y="37"/>
                  </a:lnTo>
                  <a:lnTo>
                    <a:pt x="9" y="4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0" name="Freeform 853"/>
            <p:cNvSpPr>
              <a:spLocks/>
            </p:cNvSpPr>
            <p:nvPr/>
          </p:nvSpPr>
          <p:spPr bwMode="auto">
            <a:xfrm>
              <a:off x="2838" y="2838"/>
              <a:ext cx="10" cy="5"/>
            </a:xfrm>
            <a:custGeom>
              <a:avLst/>
              <a:gdLst>
                <a:gd name="T0" fmla="*/ 0 w 10"/>
                <a:gd name="T1" fmla="*/ 5 h 5"/>
                <a:gd name="T2" fmla="*/ 2 w 10"/>
                <a:gd name="T3" fmla="*/ 4 h 5"/>
                <a:gd name="T4" fmla="*/ 6 w 10"/>
                <a:gd name="T5" fmla="*/ 0 h 5"/>
                <a:gd name="T6" fmla="*/ 10 w 10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0" y="5"/>
                  </a:moveTo>
                  <a:lnTo>
                    <a:pt x="2" y="4"/>
                  </a:lnTo>
                  <a:lnTo>
                    <a:pt x="6" y="0"/>
                  </a:lnTo>
                  <a:lnTo>
                    <a:pt x="1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1" name="Freeform 854"/>
            <p:cNvSpPr>
              <a:spLocks/>
            </p:cNvSpPr>
            <p:nvPr/>
          </p:nvSpPr>
          <p:spPr bwMode="auto">
            <a:xfrm>
              <a:off x="2848" y="2832"/>
              <a:ext cx="8" cy="11"/>
            </a:xfrm>
            <a:custGeom>
              <a:avLst/>
              <a:gdLst>
                <a:gd name="T0" fmla="*/ 4 w 8"/>
                <a:gd name="T1" fmla="*/ 11 h 11"/>
                <a:gd name="T2" fmla="*/ 5 w 8"/>
                <a:gd name="T3" fmla="*/ 10 h 11"/>
                <a:gd name="T4" fmla="*/ 8 w 8"/>
                <a:gd name="T5" fmla="*/ 7 h 11"/>
                <a:gd name="T6" fmla="*/ 1 w 8"/>
                <a:gd name="T7" fmla="*/ 0 h 11"/>
                <a:gd name="T8" fmla="*/ 0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5" y="10"/>
                  </a:lnTo>
                  <a:lnTo>
                    <a:pt x="8" y="7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2" name="Freeform 855"/>
            <p:cNvSpPr>
              <a:spLocks/>
            </p:cNvSpPr>
            <p:nvPr/>
          </p:nvSpPr>
          <p:spPr bwMode="auto">
            <a:xfrm>
              <a:off x="2848" y="2842"/>
              <a:ext cx="4" cy="3"/>
            </a:xfrm>
            <a:custGeom>
              <a:avLst/>
              <a:gdLst>
                <a:gd name="T0" fmla="*/ 0 w 4"/>
                <a:gd name="T1" fmla="*/ 0 h 3"/>
                <a:gd name="T2" fmla="*/ 1 w 4"/>
                <a:gd name="T3" fmla="*/ 0 h 3"/>
                <a:gd name="T4" fmla="*/ 4 w 4"/>
                <a:gd name="T5" fmla="*/ 3 h 3"/>
                <a:gd name="T6" fmla="*/ 4 w 4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1" y="0"/>
                  </a:lnTo>
                  <a:lnTo>
                    <a:pt x="4" y="3"/>
                  </a:lnTo>
                  <a:lnTo>
                    <a:pt x="4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3" name="Freeform 856"/>
            <p:cNvSpPr>
              <a:spLocks/>
            </p:cNvSpPr>
            <p:nvPr/>
          </p:nvSpPr>
          <p:spPr bwMode="auto">
            <a:xfrm>
              <a:off x="2680" y="2841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1 h 4"/>
                <a:gd name="T4" fmla="*/ 4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1"/>
                  </a:lnTo>
                  <a:lnTo>
                    <a:pt x="4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4" name="Freeform 857"/>
            <p:cNvSpPr>
              <a:spLocks/>
            </p:cNvSpPr>
            <p:nvPr/>
          </p:nvSpPr>
          <p:spPr bwMode="auto">
            <a:xfrm>
              <a:off x="2684" y="2815"/>
              <a:ext cx="29" cy="30"/>
            </a:xfrm>
            <a:custGeom>
              <a:avLst/>
              <a:gdLst>
                <a:gd name="T0" fmla="*/ 0 w 29"/>
                <a:gd name="T1" fmla="*/ 30 h 30"/>
                <a:gd name="T2" fmla="*/ 7 w 29"/>
                <a:gd name="T3" fmla="*/ 21 h 30"/>
                <a:gd name="T4" fmla="*/ 18 w 29"/>
                <a:gd name="T5" fmla="*/ 6 h 30"/>
                <a:gd name="T6" fmla="*/ 22 w 29"/>
                <a:gd name="T7" fmla="*/ 0 h 30"/>
                <a:gd name="T8" fmla="*/ 26 w 29"/>
                <a:gd name="T9" fmla="*/ 2 h 30"/>
                <a:gd name="T10" fmla="*/ 29 w 29"/>
                <a:gd name="T11" fmla="*/ 11 h 30"/>
                <a:gd name="T12" fmla="*/ 26 w 29"/>
                <a:gd name="T13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0">
                  <a:moveTo>
                    <a:pt x="0" y="30"/>
                  </a:moveTo>
                  <a:lnTo>
                    <a:pt x="7" y="21"/>
                  </a:lnTo>
                  <a:lnTo>
                    <a:pt x="18" y="6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9" y="11"/>
                  </a:lnTo>
                  <a:lnTo>
                    <a:pt x="26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5" name="Freeform 858"/>
            <p:cNvSpPr>
              <a:spLocks/>
            </p:cNvSpPr>
            <p:nvPr/>
          </p:nvSpPr>
          <p:spPr bwMode="auto">
            <a:xfrm>
              <a:off x="2817" y="2839"/>
              <a:ext cx="21" cy="7"/>
            </a:xfrm>
            <a:custGeom>
              <a:avLst/>
              <a:gdLst>
                <a:gd name="T0" fmla="*/ 0 w 21"/>
                <a:gd name="T1" fmla="*/ 0 h 7"/>
                <a:gd name="T2" fmla="*/ 1 w 21"/>
                <a:gd name="T3" fmla="*/ 0 h 7"/>
                <a:gd name="T4" fmla="*/ 9 w 21"/>
                <a:gd name="T5" fmla="*/ 0 h 7"/>
                <a:gd name="T6" fmla="*/ 12 w 21"/>
                <a:gd name="T7" fmla="*/ 4 h 7"/>
                <a:gd name="T8" fmla="*/ 19 w 21"/>
                <a:gd name="T9" fmla="*/ 7 h 7"/>
                <a:gd name="T10" fmla="*/ 21 w 21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0" y="0"/>
                  </a:moveTo>
                  <a:lnTo>
                    <a:pt x="1" y="0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9" y="7"/>
                  </a:lnTo>
                  <a:lnTo>
                    <a:pt x="21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6" name="Freeform 859"/>
            <p:cNvSpPr>
              <a:spLocks/>
            </p:cNvSpPr>
            <p:nvPr/>
          </p:nvSpPr>
          <p:spPr bwMode="auto">
            <a:xfrm>
              <a:off x="2575" y="2821"/>
              <a:ext cx="21" cy="32"/>
            </a:xfrm>
            <a:custGeom>
              <a:avLst/>
              <a:gdLst>
                <a:gd name="T0" fmla="*/ 10 w 21"/>
                <a:gd name="T1" fmla="*/ 32 h 32"/>
                <a:gd name="T2" fmla="*/ 13 w 21"/>
                <a:gd name="T3" fmla="*/ 29 h 32"/>
                <a:gd name="T4" fmla="*/ 15 w 21"/>
                <a:gd name="T5" fmla="*/ 26 h 32"/>
                <a:gd name="T6" fmla="*/ 21 w 21"/>
                <a:gd name="T7" fmla="*/ 17 h 32"/>
                <a:gd name="T8" fmla="*/ 21 w 21"/>
                <a:gd name="T9" fmla="*/ 6 h 32"/>
                <a:gd name="T10" fmla="*/ 14 w 21"/>
                <a:gd name="T11" fmla="*/ 9 h 32"/>
                <a:gd name="T12" fmla="*/ 10 w 21"/>
                <a:gd name="T13" fmla="*/ 2 h 32"/>
                <a:gd name="T14" fmla="*/ 4 w 21"/>
                <a:gd name="T15" fmla="*/ 0 h 32"/>
                <a:gd name="T16" fmla="*/ 0 w 21"/>
                <a:gd name="T17" fmla="*/ 10 h 32"/>
                <a:gd name="T18" fmla="*/ 6 w 21"/>
                <a:gd name="T19" fmla="*/ 10 h 32"/>
                <a:gd name="T20" fmla="*/ 6 w 21"/>
                <a:gd name="T21" fmla="*/ 20 h 32"/>
                <a:gd name="T22" fmla="*/ 3 w 21"/>
                <a:gd name="T23" fmla="*/ 21 h 32"/>
                <a:gd name="T24" fmla="*/ 2 w 21"/>
                <a:gd name="T25" fmla="*/ 25 h 32"/>
                <a:gd name="T26" fmla="*/ 4 w 21"/>
                <a:gd name="T27" fmla="*/ 29 h 32"/>
                <a:gd name="T28" fmla="*/ 7 w 21"/>
                <a:gd name="T29" fmla="*/ 32 h 32"/>
                <a:gd name="T30" fmla="*/ 10 w 21"/>
                <a:gd name="T3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32">
                  <a:moveTo>
                    <a:pt x="10" y="32"/>
                  </a:moveTo>
                  <a:lnTo>
                    <a:pt x="13" y="29"/>
                  </a:lnTo>
                  <a:lnTo>
                    <a:pt x="15" y="26"/>
                  </a:lnTo>
                  <a:lnTo>
                    <a:pt x="21" y="17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6" y="20"/>
                  </a:lnTo>
                  <a:lnTo>
                    <a:pt x="3" y="21"/>
                  </a:lnTo>
                  <a:lnTo>
                    <a:pt x="2" y="25"/>
                  </a:lnTo>
                  <a:lnTo>
                    <a:pt x="4" y="29"/>
                  </a:lnTo>
                  <a:lnTo>
                    <a:pt x="7" y="32"/>
                  </a:lnTo>
                  <a:lnTo>
                    <a:pt x="10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7" name="Freeform 860"/>
            <p:cNvSpPr>
              <a:spLocks/>
            </p:cNvSpPr>
            <p:nvPr/>
          </p:nvSpPr>
          <p:spPr bwMode="auto">
            <a:xfrm>
              <a:off x="2594" y="2831"/>
              <a:ext cx="36" cy="27"/>
            </a:xfrm>
            <a:custGeom>
              <a:avLst/>
              <a:gdLst>
                <a:gd name="T0" fmla="*/ 6 w 36"/>
                <a:gd name="T1" fmla="*/ 27 h 27"/>
                <a:gd name="T2" fmla="*/ 0 w 36"/>
                <a:gd name="T3" fmla="*/ 27 h 27"/>
                <a:gd name="T4" fmla="*/ 0 w 36"/>
                <a:gd name="T5" fmla="*/ 22 h 27"/>
                <a:gd name="T6" fmla="*/ 0 w 36"/>
                <a:gd name="T7" fmla="*/ 20 h 27"/>
                <a:gd name="T8" fmla="*/ 9 w 36"/>
                <a:gd name="T9" fmla="*/ 8 h 27"/>
                <a:gd name="T10" fmla="*/ 15 w 36"/>
                <a:gd name="T11" fmla="*/ 12 h 27"/>
                <a:gd name="T12" fmla="*/ 21 w 36"/>
                <a:gd name="T13" fmla="*/ 11 h 27"/>
                <a:gd name="T14" fmla="*/ 29 w 36"/>
                <a:gd name="T15" fmla="*/ 0 h 27"/>
                <a:gd name="T16" fmla="*/ 36 w 36"/>
                <a:gd name="T17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7">
                  <a:moveTo>
                    <a:pt x="6" y="27"/>
                  </a:moveTo>
                  <a:lnTo>
                    <a:pt x="0" y="27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9" y="8"/>
                  </a:lnTo>
                  <a:lnTo>
                    <a:pt x="15" y="12"/>
                  </a:lnTo>
                  <a:lnTo>
                    <a:pt x="21" y="11"/>
                  </a:lnTo>
                  <a:lnTo>
                    <a:pt x="29" y="0"/>
                  </a:lnTo>
                  <a:lnTo>
                    <a:pt x="36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8" name="Freeform 861"/>
            <p:cNvSpPr>
              <a:spLocks/>
            </p:cNvSpPr>
            <p:nvPr/>
          </p:nvSpPr>
          <p:spPr bwMode="auto">
            <a:xfrm>
              <a:off x="2600" y="2856"/>
              <a:ext cx="30" cy="4"/>
            </a:xfrm>
            <a:custGeom>
              <a:avLst/>
              <a:gdLst>
                <a:gd name="T0" fmla="*/ 30 w 30"/>
                <a:gd name="T1" fmla="*/ 1 h 4"/>
                <a:gd name="T2" fmla="*/ 27 w 30"/>
                <a:gd name="T3" fmla="*/ 0 h 4"/>
                <a:gd name="T4" fmla="*/ 18 w 30"/>
                <a:gd name="T5" fmla="*/ 2 h 4"/>
                <a:gd name="T6" fmla="*/ 11 w 30"/>
                <a:gd name="T7" fmla="*/ 4 h 4"/>
                <a:gd name="T8" fmla="*/ 1 w 30"/>
                <a:gd name="T9" fmla="*/ 2 h 4"/>
                <a:gd name="T10" fmla="*/ 0 w 30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">
                  <a:moveTo>
                    <a:pt x="30" y="1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11" y="4"/>
                  </a:lnTo>
                  <a:lnTo>
                    <a:pt x="1" y="2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9" name="Freeform 862"/>
            <p:cNvSpPr>
              <a:spLocks/>
            </p:cNvSpPr>
            <p:nvPr/>
          </p:nvSpPr>
          <p:spPr bwMode="auto">
            <a:xfrm>
              <a:off x="2614" y="2864"/>
              <a:ext cx="16" cy="9"/>
            </a:xfrm>
            <a:custGeom>
              <a:avLst/>
              <a:gdLst>
                <a:gd name="T0" fmla="*/ 0 w 16"/>
                <a:gd name="T1" fmla="*/ 9 h 9"/>
                <a:gd name="T2" fmla="*/ 2 w 16"/>
                <a:gd name="T3" fmla="*/ 4 h 9"/>
                <a:gd name="T4" fmla="*/ 9 w 16"/>
                <a:gd name="T5" fmla="*/ 0 h 9"/>
                <a:gd name="T6" fmla="*/ 16 w 16"/>
                <a:gd name="T7" fmla="*/ 0 h 9"/>
                <a:gd name="T8" fmla="*/ 16 w 1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0" y="9"/>
                  </a:moveTo>
                  <a:lnTo>
                    <a:pt x="2" y="4"/>
                  </a:lnTo>
                  <a:lnTo>
                    <a:pt x="9" y="0"/>
                  </a:lnTo>
                  <a:lnTo>
                    <a:pt x="16" y="0"/>
                  </a:lnTo>
                  <a:lnTo>
                    <a:pt x="1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0" name="Freeform 863"/>
            <p:cNvSpPr>
              <a:spLocks/>
            </p:cNvSpPr>
            <p:nvPr/>
          </p:nvSpPr>
          <p:spPr bwMode="auto">
            <a:xfrm>
              <a:off x="2630" y="2864"/>
              <a:ext cx="28" cy="16"/>
            </a:xfrm>
            <a:custGeom>
              <a:avLst/>
              <a:gdLst>
                <a:gd name="T0" fmla="*/ 0 w 28"/>
                <a:gd name="T1" fmla="*/ 0 h 16"/>
                <a:gd name="T2" fmla="*/ 5 w 28"/>
                <a:gd name="T3" fmla="*/ 2 h 16"/>
                <a:gd name="T4" fmla="*/ 14 w 28"/>
                <a:gd name="T5" fmla="*/ 5 h 16"/>
                <a:gd name="T6" fmla="*/ 22 w 28"/>
                <a:gd name="T7" fmla="*/ 9 h 16"/>
                <a:gd name="T8" fmla="*/ 27 w 28"/>
                <a:gd name="T9" fmla="*/ 11 h 16"/>
                <a:gd name="T10" fmla="*/ 28 w 2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5" y="2"/>
                  </a:lnTo>
                  <a:lnTo>
                    <a:pt x="14" y="5"/>
                  </a:lnTo>
                  <a:lnTo>
                    <a:pt x="22" y="9"/>
                  </a:lnTo>
                  <a:lnTo>
                    <a:pt x="27" y="11"/>
                  </a:lnTo>
                  <a:lnTo>
                    <a:pt x="28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1" name="Freeform 864"/>
            <p:cNvSpPr>
              <a:spLocks/>
            </p:cNvSpPr>
            <p:nvPr/>
          </p:nvSpPr>
          <p:spPr bwMode="auto">
            <a:xfrm>
              <a:off x="2614" y="2873"/>
              <a:ext cx="1" cy="8"/>
            </a:xfrm>
            <a:custGeom>
              <a:avLst/>
              <a:gdLst>
                <a:gd name="T0" fmla="*/ 1 w 1"/>
                <a:gd name="T1" fmla="*/ 8 h 8"/>
                <a:gd name="T2" fmla="*/ 1 w 1"/>
                <a:gd name="T3" fmla="*/ 4 h 8"/>
                <a:gd name="T4" fmla="*/ 0 w 1"/>
                <a:gd name="T5" fmla="*/ 0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1" y="8"/>
                  </a:move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2" name="Freeform 865"/>
            <p:cNvSpPr>
              <a:spLocks/>
            </p:cNvSpPr>
            <p:nvPr/>
          </p:nvSpPr>
          <p:spPr bwMode="auto">
            <a:xfrm>
              <a:off x="2601" y="2881"/>
              <a:ext cx="14" cy="3"/>
            </a:xfrm>
            <a:custGeom>
              <a:avLst/>
              <a:gdLst>
                <a:gd name="T0" fmla="*/ 0 w 14"/>
                <a:gd name="T1" fmla="*/ 2 h 3"/>
                <a:gd name="T2" fmla="*/ 7 w 14"/>
                <a:gd name="T3" fmla="*/ 3 h 3"/>
                <a:gd name="T4" fmla="*/ 13 w 14"/>
                <a:gd name="T5" fmla="*/ 2 h 3"/>
                <a:gd name="T6" fmla="*/ 14 w 1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">
                  <a:moveTo>
                    <a:pt x="0" y="2"/>
                  </a:moveTo>
                  <a:lnTo>
                    <a:pt x="7" y="3"/>
                  </a:lnTo>
                  <a:lnTo>
                    <a:pt x="13" y="2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3" name="Freeform 866"/>
            <p:cNvSpPr>
              <a:spLocks/>
            </p:cNvSpPr>
            <p:nvPr/>
          </p:nvSpPr>
          <p:spPr bwMode="auto">
            <a:xfrm>
              <a:off x="2551" y="2854"/>
              <a:ext cx="50" cy="36"/>
            </a:xfrm>
            <a:custGeom>
              <a:avLst/>
              <a:gdLst>
                <a:gd name="T0" fmla="*/ 15 w 50"/>
                <a:gd name="T1" fmla="*/ 36 h 36"/>
                <a:gd name="T2" fmla="*/ 35 w 50"/>
                <a:gd name="T3" fmla="*/ 25 h 36"/>
                <a:gd name="T4" fmla="*/ 50 w 50"/>
                <a:gd name="T5" fmla="*/ 25 h 36"/>
                <a:gd name="T6" fmla="*/ 50 w 50"/>
                <a:gd name="T7" fmla="*/ 17 h 36"/>
                <a:gd name="T8" fmla="*/ 31 w 50"/>
                <a:gd name="T9" fmla="*/ 12 h 36"/>
                <a:gd name="T10" fmla="*/ 16 w 50"/>
                <a:gd name="T11" fmla="*/ 0 h 36"/>
                <a:gd name="T12" fmla="*/ 8 w 50"/>
                <a:gd name="T13" fmla="*/ 3 h 36"/>
                <a:gd name="T14" fmla="*/ 12 w 50"/>
                <a:gd name="T15" fmla="*/ 8 h 36"/>
                <a:gd name="T16" fmla="*/ 0 w 50"/>
                <a:gd name="T17" fmla="*/ 11 h 36"/>
                <a:gd name="T18" fmla="*/ 18 w 50"/>
                <a:gd name="T19" fmla="*/ 19 h 36"/>
                <a:gd name="T20" fmla="*/ 8 w 50"/>
                <a:gd name="T21" fmla="*/ 26 h 36"/>
                <a:gd name="T22" fmla="*/ 15 w 50"/>
                <a:gd name="T23" fmla="*/ 36 h 36"/>
                <a:gd name="T24" fmla="*/ 15 w 50"/>
                <a:gd name="T2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6">
                  <a:moveTo>
                    <a:pt x="15" y="36"/>
                  </a:moveTo>
                  <a:lnTo>
                    <a:pt x="35" y="25"/>
                  </a:lnTo>
                  <a:lnTo>
                    <a:pt x="50" y="25"/>
                  </a:lnTo>
                  <a:lnTo>
                    <a:pt x="50" y="17"/>
                  </a:lnTo>
                  <a:lnTo>
                    <a:pt x="31" y="12"/>
                  </a:lnTo>
                  <a:lnTo>
                    <a:pt x="16" y="0"/>
                  </a:lnTo>
                  <a:lnTo>
                    <a:pt x="8" y="3"/>
                  </a:lnTo>
                  <a:lnTo>
                    <a:pt x="12" y="8"/>
                  </a:lnTo>
                  <a:lnTo>
                    <a:pt x="0" y="11"/>
                  </a:lnTo>
                  <a:lnTo>
                    <a:pt x="18" y="19"/>
                  </a:lnTo>
                  <a:lnTo>
                    <a:pt x="8" y="26"/>
                  </a:lnTo>
                  <a:lnTo>
                    <a:pt x="15" y="36"/>
                  </a:lnTo>
                  <a:lnTo>
                    <a:pt x="15" y="3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4" name="Freeform 867"/>
            <p:cNvSpPr>
              <a:spLocks/>
            </p:cNvSpPr>
            <p:nvPr/>
          </p:nvSpPr>
          <p:spPr bwMode="auto">
            <a:xfrm>
              <a:off x="2646" y="2880"/>
              <a:ext cx="14" cy="11"/>
            </a:xfrm>
            <a:custGeom>
              <a:avLst/>
              <a:gdLst>
                <a:gd name="T0" fmla="*/ 12 w 14"/>
                <a:gd name="T1" fmla="*/ 0 h 11"/>
                <a:gd name="T2" fmla="*/ 14 w 14"/>
                <a:gd name="T3" fmla="*/ 3 h 11"/>
                <a:gd name="T4" fmla="*/ 7 w 14"/>
                <a:gd name="T5" fmla="*/ 6 h 11"/>
                <a:gd name="T6" fmla="*/ 0 w 14"/>
                <a:gd name="T7" fmla="*/ 10 h 11"/>
                <a:gd name="T8" fmla="*/ 2 w 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2" y="0"/>
                  </a:moveTo>
                  <a:lnTo>
                    <a:pt x="14" y="3"/>
                  </a:lnTo>
                  <a:lnTo>
                    <a:pt x="7" y="6"/>
                  </a:lnTo>
                  <a:lnTo>
                    <a:pt x="0" y="10"/>
                  </a:lnTo>
                  <a:lnTo>
                    <a:pt x="2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5" name="Freeform 868"/>
            <p:cNvSpPr>
              <a:spLocks/>
            </p:cNvSpPr>
            <p:nvPr/>
          </p:nvSpPr>
          <p:spPr bwMode="auto">
            <a:xfrm>
              <a:off x="2544" y="2880"/>
              <a:ext cx="11" cy="14"/>
            </a:xfrm>
            <a:custGeom>
              <a:avLst/>
              <a:gdLst>
                <a:gd name="T0" fmla="*/ 4 w 11"/>
                <a:gd name="T1" fmla="*/ 14 h 14"/>
                <a:gd name="T2" fmla="*/ 11 w 11"/>
                <a:gd name="T3" fmla="*/ 8 h 14"/>
                <a:gd name="T4" fmla="*/ 8 w 11"/>
                <a:gd name="T5" fmla="*/ 0 h 14"/>
                <a:gd name="T6" fmla="*/ 0 w 11"/>
                <a:gd name="T7" fmla="*/ 1 h 14"/>
                <a:gd name="T8" fmla="*/ 4 w 1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4" y="14"/>
                  </a:moveTo>
                  <a:lnTo>
                    <a:pt x="11" y="8"/>
                  </a:lnTo>
                  <a:lnTo>
                    <a:pt x="8" y="0"/>
                  </a:lnTo>
                  <a:lnTo>
                    <a:pt x="0" y="1"/>
                  </a:lnTo>
                  <a:lnTo>
                    <a:pt x="4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6" name="Freeform 869"/>
            <p:cNvSpPr>
              <a:spLocks/>
            </p:cNvSpPr>
            <p:nvPr/>
          </p:nvSpPr>
          <p:spPr bwMode="auto">
            <a:xfrm>
              <a:off x="2581" y="2883"/>
              <a:ext cx="20" cy="13"/>
            </a:xfrm>
            <a:custGeom>
              <a:avLst/>
              <a:gdLst>
                <a:gd name="T0" fmla="*/ 13 w 20"/>
                <a:gd name="T1" fmla="*/ 13 h 13"/>
                <a:gd name="T2" fmla="*/ 18 w 20"/>
                <a:gd name="T3" fmla="*/ 13 h 13"/>
                <a:gd name="T4" fmla="*/ 18 w 20"/>
                <a:gd name="T5" fmla="*/ 12 h 13"/>
                <a:gd name="T6" fmla="*/ 11 w 20"/>
                <a:gd name="T7" fmla="*/ 11 h 13"/>
                <a:gd name="T8" fmla="*/ 3 w 20"/>
                <a:gd name="T9" fmla="*/ 11 h 13"/>
                <a:gd name="T10" fmla="*/ 0 w 20"/>
                <a:gd name="T11" fmla="*/ 11 h 13"/>
                <a:gd name="T12" fmla="*/ 0 w 20"/>
                <a:gd name="T13" fmla="*/ 11 h 13"/>
                <a:gd name="T14" fmla="*/ 0 w 20"/>
                <a:gd name="T15" fmla="*/ 8 h 13"/>
                <a:gd name="T16" fmla="*/ 7 w 20"/>
                <a:gd name="T17" fmla="*/ 3 h 13"/>
                <a:gd name="T18" fmla="*/ 11 w 20"/>
                <a:gd name="T19" fmla="*/ 0 h 13"/>
                <a:gd name="T20" fmla="*/ 20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3" y="13"/>
                  </a:moveTo>
                  <a:lnTo>
                    <a:pt x="18" y="13"/>
                  </a:lnTo>
                  <a:lnTo>
                    <a:pt x="18" y="12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7" y="3"/>
                  </a:lnTo>
                  <a:lnTo>
                    <a:pt x="11" y="0"/>
                  </a:lnTo>
                  <a:lnTo>
                    <a:pt x="2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7" name="Freeform 870"/>
            <p:cNvSpPr>
              <a:spLocks/>
            </p:cNvSpPr>
            <p:nvPr/>
          </p:nvSpPr>
          <p:spPr bwMode="auto">
            <a:xfrm>
              <a:off x="2710" y="2896"/>
              <a:ext cx="7" cy="3"/>
            </a:xfrm>
            <a:custGeom>
              <a:avLst/>
              <a:gdLst>
                <a:gd name="T0" fmla="*/ 2 w 7"/>
                <a:gd name="T1" fmla="*/ 3 h 3"/>
                <a:gd name="T2" fmla="*/ 0 w 7"/>
                <a:gd name="T3" fmla="*/ 0 h 3"/>
                <a:gd name="T4" fmla="*/ 7 w 7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2" y="3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8" name="Freeform 871"/>
            <p:cNvSpPr>
              <a:spLocks/>
            </p:cNvSpPr>
            <p:nvPr/>
          </p:nvSpPr>
          <p:spPr bwMode="auto">
            <a:xfrm>
              <a:off x="2569" y="2896"/>
              <a:ext cx="12" cy="6"/>
            </a:xfrm>
            <a:custGeom>
              <a:avLst/>
              <a:gdLst>
                <a:gd name="T0" fmla="*/ 0 w 12"/>
                <a:gd name="T1" fmla="*/ 3 h 6"/>
                <a:gd name="T2" fmla="*/ 0 w 12"/>
                <a:gd name="T3" fmla="*/ 2 h 6"/>
                <a:gd name="T4" fmla="*/ 6 w 12"/>
                <a:gd name="T5" fmla="*/ 0 h 6"/>
                <a:gd name="T6" fmla="*/ 10 w 12"/>
                <a:gd name="T7" fmla="*/ 3 h 6"/>
                <a:gd name="T8" fmla="*/ 12 w 1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0" y="3"/>
                  </a:moveTo>
                  <a:lnTo>
                    <a:pt x="0" y="2"/>
                  </a:lnTo>
                  <a:lnTo>
                    <a:pt x="6" y="0"/>
                  </a:lnTo>
                  <a:lnTo>
                    <a:pt x="10" y="3"/>
                  </a:lnTo>
                  <a:lnTo>
                    <a:pt x="1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99" name="Freeform 872"/>
            <p:cNvSpPr>
              <a:spLocks/>
            </p:cNvSpPr>
            <p:nvPr/>
          </p:nvSpPr>
          <p:spPr bwMode="auto">
            <a:xfrm>
              <a:off x="2780" y="2896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9 w 12"/>
                <a:gd name="T3" fmla="*/ 3 h 6"/>
                <a:gd name="T4" fmla="*/ 12 w 1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lnTo>
                    <a:pt x="9" y="3"/>
                  </a:lnTo>
                  <a:lnTo>
                    <a:pt x="1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0" name="Freeform 873"/>
            <p:cNvSpPr>
              <a:spLocks/>
            </p:cNvSpPr>
            <p:nvPr/>
          </p:nvSpPr>
          <p:spPr bwMode="auto">
            <a:xfrm>
              <a:off x="2630" y="2857"/>
              <a:ext cx="169" cy="48"/>
            </a:xfrm>
            <a:custGeom>
              <a:avLst/>
              <a:gdLst>
                <a:gd name="T0" fmla="*/ 162 w 169"/>
                <a:gd name="T1" fmla="*/ 45 h 48"/>
                <a:gd name="T2" fmla="*/ 163 w 169"/>
                <a:gd name="T3" fmla="*/ 48 h 48"/>
                <a:gd name="T4" fmla="*/ 169 w 169"/>
                <a:gd name="T5" fmla="*/ 41 h 48"/>
                <a:gd name="T6" fmla="*/ 163 w 169"/>
                <a:gd name="T7" fmla="*/ 39 h 48"/>
                <a:gd name="T8" fmla="*/ 154 w 169"/>
                <a:gd name="T9" fmla="*/ 35 h 48"/>
                <a:gd name="T10" fmla="*/ 154 w 169"/>
                <a:gd name="T11" fmla="*/ 30 h 48"/>
                <a:gd name="T12" fmla="*/ 148 w 169"/>
                <a:gd name="T13" fmla="*/ 33 h 48"/>
                <a:gd name="T14" fmla="*/ 136 w 169"/>
                <a:gd name="T15" fmla="*/ 31 h 48"/>
                <a:gd name="T16" fmla="*/ 135 w 169"/>
                <a:gd name="T17" fmla="*/ 34 h 48"/>
                <a:gd name="T18" fmla="*/ 132 w 169"/>
                <a:gd name="T19" fmla="*/ 38 h 48"/>
                <a:gd name="T20" fmla="*/ 129 w 169"/>
                <a:gd name="T21" fmla="*/ 41 h 48"/>
                <a:gd name="T22" fmla="*/ 127 w 169"/>
                <a:gd name="T23" fmla="*/ 44 h 48"/>
                <a:gd name="T24" fmla="*/ 117 w 169"/>
                <a:gd name="T25" fmla="*/ 42 h 48"/>
                <a:gd name="T26" fmla="*/ 112 w 169"/>
                <a:gd name="T27" fmla="*/ 37 h 48"/>
                <a:gd name="T28" fmla="*/ 106 w 169"/>
                <a:gd name="T29" fmla="*/ 33 h 48"/>
                <a:gd name="T30" fmla="*/ 99 w 169"/>
                <a:gd name="T31" fmla="*/ 33 h 48"/>
                <a:gd name="T32" fmla="*/ 97 w 169"/>
                <a:gd name="T33" fmla="*/ 31 h 48"/>
                <a:gd name="T34" fmla="*/ 87 w 169"/>
                <a:gd name="T35" fmla="*/ 34 h 48"/>
                <a:gd name="T36" fmla="*/ 83 w 169"/>
                <a:gd name="T37" fmla="*/ 34 h 48"/>
                <a:gd name="T38" fmla="*/ 76 w 169"/>
                <a:gd name="T39" fmla="*/ 29 h 48"/>
                <a:gd name="T40" fmla="*/ 73 w 169"/>
                <a:gd name="T41" fmla="*/ 26 h 48"/>
                <a:gd name="T42" fmla="*/ 64 w 169"/>
                <a:gd name="T43" fmla="*/ 23 h 48"/>
                <a:gd name="T44" fmla="*/ 53 w 169"/>
                <a:gd name="T45" fmla="*/ 22 h 48"/>
                <a:gd name="T46" fmla="*/ 43 w 169"/>
                <a:gd name="T47" fmla="*/ 26 h 48"/>
                <a:gd name="T48" fmla="*/ 39 w 169"/>
                <a:gd name="T49" fmla="*/ 15 h 48"/>
                <a:gd name="T50" fmla="*/ 64 w 169"/>
                <a:gd name="T51" fmla="*/ 19 h 48"/>
                <a:gd name="T52" fmla="*/ 65 w 169"/>
                <a:gd name="T53" fmla="*/ 16 h 48"/>
                <a:gd name="T54" fmla="*/ 67 w 169"/>
                <a:gd name="T55" fmla="*/ 15 h 48"/>
                <a:gd name="T56" fmla="*/ 56 w 169"/>
                <a:gd name="T57" fmla="*/ 11 h 48"/>
                <a:gd name="T58" fmla="*/ 49 w 169"/>
                <a:gd name="T59" fmla="*/ 9 h 48"/>
                <a:gd name="T60" fmla="*/ 35 w 169"/>
                <a:gd name="T61" fmla="*/ 9 h 48"/>
                <a:gd name="T62" fmla="*/ 26 w 169"/>
                <a:gd name="T63" fmla="*/ 8 h 48"/>
                <a:gd name="T64" fmla="*/ 11 w 169"/>
                <a:gd name="T65" fmla="*/ 4 h 48"/>
                <a:gd name="T66" fmla="*/ 5 w 169"/>
                <a:gd name="T67" fmla="*/ 1 h 48"/>
                <a:gd name="T68" fmla="*/ 1 w 169"/>
                <a:gd name="T69" fmla="*/ 0 h 48"/>
                <a:gd name="T70" fmla="*/ 0 w 169"/>
                <a:gd name="T7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9" h="48">
                  <a:moveTo>
                    <a:pt x="162" y="45"/>
                  </a:moveTo>
                  <a:lnTo>
                    <a:pt x="163" y="48"/>
                  </a:lnTo>
                  <a:lnTo>
                    <a:pt x="169" y="41"/>
                  </a:lnTo>
                  <a:lnTo>
                    <a:pt x="163" y="39"/>
                  </a:lnTo>
                  <a:lnTo>
                    <a:pt x="154" y="35"/>
                  </a:lnTo>
                  <a:lnTo>
                    <a:pt x="154" y="30"/>
                  </a:lnTo>
                  <a:lnTo>
                    <a:pt x="148" y="33"/>
                  </a:lnTo>
                  <a:lnTo>
                    <a:pt x="136" y="31"/>
                  </a:lnTo>
                  <a:lnTo>
                    <a:pt x="135" y="34"/>
                  </a:lnTo>
                  <a:lnTo>
                    <a:pt x="132" y="38"/>
                  </a:lnTo>
                  <a:lnTo>
                    <a:pt x="129" y="41"/>
                  </a:lnTo>
                  <a:lnTo>
                    <a:pt x="127" y="44"/>
                  </a:lnTo>
                  <a:lnTo>
                    <a:pt x="117" y="42"/>
                  </a:lnTo>
                  <a:lnTo>
                    <a:pt x="112" y="37"/>
                  </a:lnTo>
                  <a:lnTo>
                    <a:pt x="106" y="33"/>
                  </a:lnTo>
                  <a:lnTo>
                    <a:pt x="99" y="33"/>
                  </a:lnTo>
                  <a:lnTo>
                    <a:pt x="97" y="31"/>
                  </a:lnTo>
                  <a:lnTo>
                    <a:pt x="87" y="34"/>
                  </a:lnTo>
                  <a:lnTo>
                    <a:pt x="83" y="34"/>
                  </a:lnTo>
                  <a:lnTo>
                    <a:pt x="76" y="29"/>
                  </a:lnTo>
                  <a:lnTo>
                    <a:pt x="73" y="26"/>
                  </a:lnTo>
                  <a:lnTo>
                    <a:pt x="64" y="23"/>
                  </a:lnTo>
                  <a:lnTo>
                    <a:pt x="53" y="22"/>
                  </a:lnTo>
                  <a:lnTo>
                    <a:pt x="43" y="26"/>
                  </a:lnTo>
                  <a:lnTo>
                    <a:pt x="39" y="15"/>
                  </a:lnTo>
                  <a:lnTo>
                    <a:pt x="64" y="19"/>
                  </a:lnTo>
                  <a:lnTo>
                    <a:pt x="65" y="16"/>
                  </a:lnTo>
                  <a:lnTo>
                    <a:pt x="67" y="15"/>
                  </a:lnTo>
                  <a:lnTo>
                    <a:pt x="56" y="11"/>
                  </a:lnTo>
                  <a:lnTo>
                    <a:pt x="49" y="9"/>
                  </a:lnTo>
                  <a:lnTo>
                    <a:pt x="35" y="9"/>
                  </a:lnTo>
                  <a:lnTo>
                    <a:pt x="26" y="8"/>
                  </a:lnTo>
                  <a:lnTo>
                    <a:pt x="11" y="4"/>
                  </a:lnTo>
                  <a:lnTo>
                    <a:pt x="5" y="1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1" name="Freeform 874"/>
            <p:cNvSpPr>
              <a:spLocks/>
            </p:cNvSpPr>
            <p:nvPr/>
          </p:nvSpPr>
          <p:spPr bwMode="auto">
            <a:xfrm>
              <a:off x="2690" y="2894"/>
              <a:ext cx="11" cy="12"/>
            </a:xfrm>
            <a:custGeom>
              <a:avLst/>
              <a:gdLst>
                <a:gd name="T0" fmla="*/ 0 w 11"/>
                <a:gd name="T1" fmla="*/ 12 h 12"/>
                <a:gd name="T2" fmla="*/ 1 w 11"/>
                <a:gd name="T3" fmla="*/ 11 h 12"/>
                <a:gd name="T4" fmla="*/ 5 w 11"/>
                <a:gd name="T5" fmla="*/ 2 h 12"/>
                <a:gd name="T6" fmla="*/ 9 w 11"/>
                <a:gd name="T7" fmla="*/ 0 h 12"/>
                <a:gd name="T8" fmla="*/ 11 w 11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0" y="12"/>
                  </a:moveTo>
                  <a:lnTo>
                    <a:pt x="1" y="11"/>
                  </a:lnTo>
                  <a:lnTo>
                    <a:pt x="5" y="2"/>
                  </a:lnTo>
                  <a:lnTo>
                    <a:pt x="9" y="0"/>
                  </a:lnTo>
                  <a:lnTo>
                    <a:pt x="11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2" name="Freeform 875"/>
            <p:cNvSpPr>
              <a:spLocks/>
            </p:cNvSpPr>
            <p:nvPr/>
          </p:nvSpPr>
          <p:spPr bwMode="auto">
            <a:xfrm>
              <a:off x="2588" y="2896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5 w 6"/>
                <a:gd name="T3" fmla="*/ 10 h 11"/>
                <a:gd name="T4" fmla="*/ 0 w 6"/>
                <a:gd name="T5" fmla="*/ 6 h 11"/>
                <a:gd name="T6" fmla="*/ 0 w 6"/>
                <a:gd name="T7" fmla="*/ 2 h 11"/>
                <a:gd name="T8" fmla="*/ 6 w 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lnTo>
                    <a:pt x="5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3" name="Freeform 876"/>
            <p:cNvSpPr>
              <a:spLocks/>
            </p:cNvSpPr>
            <p:nvPr/>
          </p:nvSpPr>
          <p:spPr bwMode="auto">
            <a:xfrm>
              <a:off x="2717" y="2896"/>
              <a:ext cx="33" cy="13"/>
            </a:xfrm>
            <a:custGeom>
              <a:avLst/>
              <a:gdLst>
                <a:gd name="T0" fmla="*/ 0 w 33"/>
                <a:gd name="T1" fmla="*/ 0 h 13"/>
                <a:gd name="T2" fmla="*/ 3 w 33"/>
                <a:gd name="T3" fmla="*/ 0 h 13"/>
                <a:gd name="T4" fmla="*/ 12 w 33"/>
                <a:gd name="T5" fmla="*/ 0 h 13"/>
                <a:gd name="T6" fmla="*/ 15 w 33"/>
                <a:gd name="T7" fmla="*/ 0 h 13"/>
                <a:gd name="T8" fmla="*/ 26 w 33"/>
                <a:gd name="T9" fmla="*/ 10 h 13"/>
                <a:gd name="T10" fmla="*/ 33 w 33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3">
                  <a:moveTo>
                    <a:pt x="0" y="0"/>
                  </a:moveTo>
                  <a:lnTo>
                    <a:pt x="3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26" y="10"/>
                  </a:lnTo>
                  <a:lnTo>
                    <a:pt x="33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4" name="Freeform 877"/>
            <p:cNvSpPr>
              <a:spLocks/>
            </p:cNvSpPr>
            <p:nvPr/>
          </p:nvSpPr>
          <p:spPr bwMode="auto">
            <a:xfrm>
              <a:off x="2581" y="2902"/>
              <a:ext cx="7" cy="7"/>
            </a:xfrm>
            <a:custGeom>
              <a:avLst/>
              <a:gdLst>
                <a:gd name="T0" fmla="*/ 0 w 7"/>
                <a:gd name="T1" fmla="*/ 0 h 7"/>
                <a:gd name="T2" fmla="*/ 0 w 7"/>
                <a:gd name="T3" fmla="*/ 3 h 7"/>
                <a:gd name="T4" fmla="*/ 5 w 7"/>
                <a:gd name="T5" fmla="*/ 7 h 7"/>
                <a:gd name="T6" fmla="*/ 7 w 7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0" y="3"/>
                  </a:lnTo>
                  <a:lnTo>
                    <a:pt x="5" y="7"/>
                  </a:lnTo>
                  <a:lnTo>
                    <a:pt x="7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5" name="Freeform 878"/>
            <p:cNvSpPr>
              <a:spLocks/>
            </p:cNvSpPr>
            <p:nvPr/>
          </p:nvSpPr>
          <p:spPr bwMode="auto">
            <a:xfrm>
              <a:off x="2750" y="2895"/>
              <a:ext cx="30" cy="15"/>
            </a:xfrm>
            <a:custGeom>
              <a:avLst/>
              <a:gdLst>
                <a:gd name="T0" fmla="*/ 0 w 30"/>
                <a:gd name="T1" fmla="*/ 14 h 15"/>
                <a:gd name="T2" fmla="*/ 5 w 30"/>
                <a:gd name="T3" fmla="*/ 15 h 15"/>
                <a:gd name="T4" fmla="*/ 8 w 30"/>
                <a:gd name="T5" fmla="*/ 14 h 15"/>
                <a:gd name="T6" fmla="*/ 16 w 30"/>
                <a:gd name="T7" fmla="*/ 8 h 15"/>
                <a:gd name="T8" fmla="*/ 18 w 30"/>
                <a:gd name="T9" fmla="*/ 7 h 15"/>
                <a:gd name="T10" fmla="*/ 24 w 30"/>
                <a:gd name="T11" fmla="*/ 3 h 15"/>
                <a:gd name="T12" fmla="*/ 24 w 30"/>
                <a:gd name="T13" fmla="*/ 1 h 15"/>
                <a:gd name="T14" fmla="*/ 23 w 30"/>
                <a:gd name="T15" fmla="*/ 1 h 15"/>
                <a:gd name="T16" fmla="*/ 20 w 30"/>
                <a:gd name="T17" fmla="*/ 0 h 15"/>
                <a:gd name="T18" fmla="*/ 30 w 30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5">
                  <a:moveTo>
                    <a:pt x="0" y="14"/>
                  </a:moveTo>
                  <a:lnTo>
                    <a:pt x="5" y="15"/>
                  </a:lnTo>
                  <a:lnTo>
                    <a:pt x="8" y="14"/>
                  </a:lnTo>
                  <a:lnTo>
                    <a:pt x="16" y="8"/>
                  </a:lnTo>
                  <a:lnTo>
                    <a:pt x="18" y="7"/>
                  </a:lnTo>
                  <a:lnTo>
                    <a:pt x="24" y="3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3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6" name="Freeform 879"/>
            <p:cNvSpPr>
              <a:spLocks/>
            </p:cNvSpPr>
            <p:nvPr/>
          </p:nvSpPr>
          <p:spPr bwMode="auto">
            <a:xfrm>
              <a:off x="2648" y="2888"/>
              <a:ext cx="42" cy="22"/>
            </a:xfrm>
            <a:custGeom>
              <a:avLst/>
              <a:gdLst>
                <a:gd name="T0" fmla="*/ 0 w 42"/>
                <a:gd name="T1" fmla="*/ 3 h 22"/>
                <a:gd name="T2" fmla="*/ 1 w 42"/>
                <a:gd name="T3" fmla="*/ 6 h 22"/>
                <a:gd name="T4" fmla="*/ 6 w 42"/>
                <a:gd name="T5" fmla="*/ 2 h 22"/>
                <a:gd name="T6" fmla="*/ 17 w 42"/>
                <a:gd name="T7" fmla="*/ 0 h 22"/>
                <a:gd name="T8" fmla="*/ 27 w 42"/>
                <a:gd name="T9" fmla="*/ 0 h 22"/>
                <a:gd name="T10" fmla="*/ 28 w 42"/>
                <a:gd name="T11" fmla="*/ 0 h 22"/>
                <a:gd name="T12" fmla="*/ 36 w 42"/>
                <a:gd name="T13" fmla="*/ 0 h 22"/>
                <a:gd name="T14" fmla="*/ 42 w 42"/>
                <a:gd name="T15" fmla="*/ 2 h 22"/>
                <a:gd name="T16" fmla="*/ 36 w 42"/>
                <a:gd name="T17" fmla="*/ 14 h 22"/>
                <a:gd name="T18" fmla="*/ 34 w 42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2">
                  <a:moveTo>
                    <a:pt x="0" y="3"/>
                  </a:moveTo>
                  <a:lnTo>
                    <a:pt x="1" y="6"/>
                  </a:lnTo>
                  <a:lnTo>
                    <a:pt x="6" y="2"/>
                  </a:lnTo>
                  <a:lnTo>
                    <a:pt x="1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36" y="14"/>
                  </a:lnTo>
                  <a:lnTo>
                    <a:pt x="34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7" name="Freeform 880"/>
            <p:cNvSpPr>
              <a:spLocks/>
            </p:cNvSpPr>
            <p:nvPr/>
          </p:nvSpPr>
          <p:spPr bwMode="auto">
            <a:xfrm>
              <a:off x="2712" y="2899"/>
              <a:ext cx="4" cy="14"/>
            </a:xfrm>
            <a:custGeom>
              <a:avLst/>
              <a:gdLst>
                <a:gd name="T0" fmla="*/ 1 w 4"/>
                <a:gd name="T1" fmla="*/ 14 h 14"/>
                <a:gd name="T2" fmla="*/ 4 w 4"/>
                <a:gd name="T3" fmla="*/ 12 h 14"/>
                <a:gd name="T4" fmla="*/ 1 w 4"/>
                <a:gd name="T5" fmla="*/ 3 h 14"/>
                <a:gd name="T6" fmla="*/ 0 w 4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4">
                  <a:moveTo>
                    <a:pt x="1" y="14"/>
                  </a:moveTo>
                  <a:lnTo>
                    <a:pt x="4" y="12"/>
                  </a:lnTo>
                  <a:lnTo>
                    <a:pt x="1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8" name="Freeform 881"/>
            <p:cNvSpPr>
              <a:spLocks/>
            </p:cNvSpPr>
            <p:nvPr/>
          </p:nvSpPr>
          <p:spPr bwMode="auto">
            <a:xfrm>
              <a:off x="2701" y="2895"/>
              <a:ext cx="12" cy="19"/>
            </a:xfrm>
            <a:custGeom>
              <a:avLst/>
              <a:gdLst>
                <a:gd name="T0" fmla="*/ 0 w 12"/>
                <a:gd name="T1" fmla="*/ 0 h 19"/>
                <a:gd name="T2" fmla="*/ 1 w 12"/>
                <a:gd name="T3" fmla="*/ 1 h 19"/>
                <a:gd name="T4" fmla="*/ 2 w 12"/>
                <a:gd name="T5" fmla="*/ 10 h 19"/>
                <a:gd name="T6" fmla="*/ 7 w 12"/>
                <a:gd name="T7" fmla="*/ 15 h 19"/>
                <a:gd name="T8" fmla="*/ 12 w 12"/>
                <a:gd name="T9" fmla="*/ 19 h 19"/>
                <a:gd name="T10" fmla="*/ 12 w 12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9">
                  <a:moveTo>
                    <a:pt x="0" y="0"/>
                  </a:moveTo>
                  <a:lnTo>
                    <a:pt x="1" y="1"/>
                  </a:lnTo>
                  <a:lnTo>
                    <a:pt x="2" y="10"/>
                  </a:lnTo>
                  <a:lnTo>
                    <a:pt x="7" y="15"/>
                  </a:lnTo>
                  <a:lnTo>
                    <a:pt x="12" y="19"/>
                  </a:lnTo>
                  <a:lnTo>
                    <a:pt x="12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09" name="Freeform 882"/>
            <p:cNvSpPr>
              <a:spLocks/>
            </p:cNvSpPr>
            <p:nvPr/>
          </p:nvSpPr>
          <p:spPr bwMode="auto">
            <a:xfrm>
              <a:off x="2680" y="2906"/>
              <a:ext cx="10" cy="8"/>
            </a:xfrm>
            <a:custGeom>
              <a:avLst/>
              <a:gdLst>
                <a:gd name="T0" fmla="*/ 2 w 10"/>
                <a:gd name="T1" fmla="*/ 4 h 8"/>
                <a:gd name="T2" fmla="*/ 0 w 10"/>
                <a:gd name="T3" fmla="*/ 8 h 8"/>
                <a:gd name="T4" fmla="*/ 6 w 10"/>
                <a:gd name="T5" fmla="*/ 8 h 8"/>
                <a:gd name="T6" fmla="*/ 10 w 10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2" y="4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0" name="Freeform 883"/>
            <p:cNvSpPr>
              <a:spLocks/>
            </p:cNvSpPr>
            <p:nvPr/>
          </p:nvSpPr>
          <p:spPr bwMode="auto">
            <a:xfrm>
              <a:off x="2545" y="2903"/>
              <a:ext cx="9" cy="17"/>
            </a:xfrm>
            <a:custGeom>
              <a:avLst/>
              <a:gdLst>
                <a:gd name="T0" fmla="*/ 6 w 9"/>
                <a:gd name="T1" fmla="*/ 17 h 17"/>
                <a:gd name="T2" fmla="*/ 7 w 9"/>
                <a:gd name="T3" fmla="*/ 14 h 17"/>
                <a:gd name="T4" fmla="*/ 9 w 9"/>
                <a:gd name="T5" fmla="*/ 0 h 17"/>
                <a:gd name="T6" fmla="*/ 2 w 9"/>
                <a:gd name="T7" fmla="*/ 4 h 17"/>
                <a:gd name="T8" fmla="*/ 0 w 9"/>
                <a:gd name="T9" fmla="*/ 17 h 17"/>
                <a:gd name="T10" fmla="*/ 6 w 9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lnTo>
                    <a:pt x="7" y="14"/>
                  </a:lnTo>
                  <a:lnTo>
                    <a:pt x="9" y="0"/>
                  </a:lnTo>
                  <a:lnTo>
                    <a:pt x="2" y="4"/>
                  </a:lnTo>
                  <a:lnTo>
                    <a:pt x="0" y="17"/>
                  </a:lnTo>
                  <a:lnTo>
                    <a:pt x="6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1" name="Freeform 884"/>
            <p:cNvSpPr>
              <a:spLocks/>
            </p:cNvSpPr>
            <p:nvPr/>
          </p:nvSpPr>
          <p:spPr bwMode="auto">
            <a:xfrm>
              <a:off x="2563" y="2899"/>
              <a:ext cx="6" cy="23"/>
            </a:xfrm>
            <a:custGeom>
              <a:avLst/>
              <a:gdLst>
                <a:gd name="T0" fmla="*/ 4 w 6"/>
                <a:gd name="T1" fmla="*/ 23 h 23"/>
                <a:gd name="T2" fmla="*/ 1 w 6"/>
                <a:gd name="T3" fmla="*/ 22 h 23"/>
                <a:gd name="T4" fmla="*/ 0 w 6"/>
                <a:gd name="T5" fmla="*/ 17 h 23"/>
                <a:gd name="T6" fmla="*/ 3 w 6"/>
                <a:gd name="T7" fmla="*/ 12 h 23"/>
                <a:gd name="T8" fmla="*/ 4 w 6"/>
                <a:gd name="T9" fmla="*/ 6 h 23"/>
                <a:gd name="T10" fmla="*/ 6 w 6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3">
                  <a:moveTo>
                    <a:pt x="4" y="23"/>
                  </a:moveTo>
                  <a:lnTo>
                    <a:pt x="1" y="22"/>
                  </a:lnTo>
                  <a:lnTo>
                    <a:pt x="0" y="17"/>
                  </a:lnTo>
                  <a:lnTo>
                    <a:pt x="3" y="12"/>
                  </a:lnTo>
                  <a:lnTo>
                    <a:pt x="4" y="6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2" name="Freeform 885"/>
            <p:cNvSpPr>
              <a:spLocks/>
            </p:cNvSpPr>
            <p:nvPr/>
          </p:nvSpPr>
          <p:spPr bwMode="auto">
            <a:xfrm>
              <a:off x="2567" y="2922"/>
              <a:ext cx="33" cy="4"/>
            </a:xfrm>
            <a:custGeom>
              <a:avLst/>
              <a:gdLst>
                <a:gd name="T0" fmla="*/ 33 w 33"/>
                <a:gd name="T1" fmla="*/ 4 h 4"/>
                <a:gd name="T2" fmla="*/ 23 w 33"/>
                <a:gd name="T3" fmla="*/ 3 h 4"/>
                <a:gd name="T4" fmla="*/ 14 w 33"/>
                <a:gd name="T5" fmla="*/ 3 h 4"/>
                <a:gd name="T6" fmla="*/ 4 w 33"/>
                <a:gd name="T7" fmla="*/ 3 h 4"/>
                <a:gd name="T8" fmla="*/ 0 w 3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">
                  <a:moveTo>
                    <a:pt x="33" y="4"/>
                  </a:moveTo>
                  <a:lnTo>
                    <a:pt x="23" y="3"/>
                  </a:lnTo>
                  <a:lnTo>
                    <a:pt x="14" y="3"/>
                  </a:lnTo>
                  <a:lnTo>
                    <a:pt x="4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3" name="Freeform 886"/>
            <p:cNvSpPr>
              <a:spLocks/>
            </p:cNvSpPr>
            <p:nvPr/>
          </p:nvSpPr>
          <p:spPr bwMode="auto">
            <a:xfrm>
              <a:off x="2559" y="2926"/>
              <a:ext cx="61" cy="47"/>
            </a:xfrm>
            <a:custGeom>
              <a:avLst/>
              <a:gdLst>
                <a:gd name="T0" fmla="*/ 60 w 61"/>
                <a:gd name="T1" fmla="*/ 47 h 47"/>
                <a:gd name="T2" fmla="*/ 61 w 61"/>
                <a:gd name="T3" fmla="*/ 47 h 47"/>
                <a:gd name="T4" fmla="*/ 56 w 61"/>
                <a:gd name="T5" fmla="*/ 45 h 47"/>
                <a:gd name="T6" fmla="*/ 48 w 61"/>
                <a:gd name="T7" fmla="*/ 44 h 47"/>
                <a:gd name="T8" fmla="*/ 37 w 61"/>
                <a:gd name="T9" fmla="*/ 41 h 47"/>
                <a:gd name="T10" fmla="*/ 31 w 61"/>
                <a:gd name="T11" fmla="*/ 39 h 47"/>
                <a:gd name="T12" fmla="*/ 27 w 61"/>
                <a:gd name="T13" fmla="*/ 37 h 47"/>
                <a:gd name="T14" fmla="*/ 23 w 61"/>
                <a:gd name="T15" fmla="*/ 36 h 47"/>
                <a:gd name="T16" fmla="*/ 22 w 61"/>
                <a:gd name="T17" fmla="*/ 36 h 47"/>
                <a:gd name="T18" fmla="*/ 22 w 61"/>
                <a:gd name="T19" fmla="*/ 32 h 47"/>
                <a:gd name="T20" fmla="*/ 23 w 61"/>
                <a:gd name="T21" fmla="*/ 30 h 47"/>
                <a:gd name="T22" fmla="*/ 25 w 61"/>
                <a:gd name="T23" fmla="*/ 25 h 47"/>
                <a:gd name="T24" fmla="*/ 34 w 61"/>
                <a:gd name="T25" fmla="*/ 30 h 47"/>
                <a:gd name="T26" fmla="*/ 40 w 61"/>
                <a:gd name="T27" fmla="*/ 30 h 47"/>
                <a:gd name="T28" fmla="*/ 41 w 61"/>
                <a:gd name="T29" fmla="*/ 26 h 47"/>
                <a:gd name="T30" fmla="*/ 34 w 61"/>
                <a:gd name="T31" fmla="*/ 21 h 47"/>
                <a:gd name="T32" fmla="*/ 30 w 61"/>
                <a:gd name="T33" fmla="*/ 18 h 47"/>
                <a:gd name="T34" fmla="*/ 49 w 61"/>
                <a:gd name="T35" fmla="*/ 20 h 47"/>
                <a:gd name="T36" fmla="*/ 53 w 61"/>
                <a:gd name="T37" fmla="*/ 14 h 47"/>
                <a:gd name="T38" fmla="*/ 42 w 61"/>
                <a:gd name="T39" fmla="*/ 14 h 47"/>
                <a:gd name="T40" fmla="*/ 34 w 61"/>
                <a:gd name="T41" fmla="*/ 13 h 47"/>
                <a:gd name="T42" fmla="*/ 22 w 61"/>
                <a:gd name="T43" fmla="*/ 11 h 47"/>
                <a:gd name="T44" fmla="*/ 3 w 61"/>
                <a:gd name="T45" fmla="*/ 17 h 47"/>
                <a:gd name="T46" fmla="*/ 0 w 61"/>
                <a:gd name="T47" fmla="*/ 14 h 47"/>
                <a:gd name="T48" fmla="*/ 1 w 61"/>
                <a:gd name="T49" fmla="*/ 10 h 47"/>
                <a:gd name="T50" fmla="*/ 7 w 61"/>
                <a:gd name="T51" fmla="*/ 7 h 47"/>
                <a:gd name="T52" fmla="*/ 22 w 61"/>
                <a:gd name="T53" fmla="*/ 7 h 47"/>
                <a:gd name="T54" fmla="*/ 29 w 61"/>
                <a:gd name="T55" fmla="*/ 7 h 47"/>
                <a:gd name="T56" fmla="*/ 38 w 61"/>
                <a:gd name="T57" fmla="*/ 9 h 47"/>
                <a:gd name="T58" fmla="*/ 45 w 61"/>
                <a:gd name="T59" fmla="*/ 9 h 47"/>
                <a:gd name="T60" fmla="*/ 49 w 61"/>
                <a:gd name="T61" fmla="*/ 9 h 47"/>
                <a:gd name="T62" fmla="*/ 52 w 61"/>
                <a:gd name="T63" fmla="*/ 6 h 47"/>
                <a:gd name="T64" fmla="*/ 52 w 61"/>
                <a:gd name="T65" fmla="*/ 3 h 47"/>
                <a:gd name="T66" fmla="*/ 41 w 61"/>
                <a:gd name="T6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7">
                  <a:moveTo>
                    <a:pt x="60" y="47"/>
                  </a:moveTo>
                  <a:lnTo>
                    <a:pt x="61" y="47"/>
                  </a:lnTo>
                  <a:lnTo>
                    <a:pt x="56" y="45"/>
                  </a:lnTo>
                  <a:lnTo>
                    <a:pt x="48" y="44"/>
                  </a:lnTo>
                  <a:lnTo>
                    <a:pt x="37" y="41"/>
                  </a:lnTo>
                  <a:lnTo>
                    <a:pt x="31" y="39"/>
                  </a:lnTo>
                  <a:lnTo>
                    <a:pt x="27" y="37"/>
                  </a:lnTo>
                  <a:lnTo>
                    <a:pt x="23" y="36"/>
                  </a:lnTo>
                  <a:lnTo>
                    <a:pt x="22" y="36"/>
                  </a:lnTo>
                  <a:lnTo>
                    <a:pt x="22" y="32"/>
                  </a:lnTo>
                  <a:lnTo>
                    <a:pt x="23" y="30"/>
                  </a:lnTo>
                  <a:lnTo>
                    <a:pt x="25" y="25"/>
                  </a:lnTo>
                  <a:lnTo>
                    <a:pt x="34" y="30"/>
                  </a:lnTo>
                  <a:lnTo>
                    <a:pt x="40" y="30"/>
                  </a:lnTo>
                  <a:lnTo>
                    <a:pt x="41" y="26"/>
                  </a:lnTo>
                  <a:lnTo>
                    <a:pt x="34" y="21"/>
                  </a:lnTo>
                  <a:lnTo>
                    <a:pt x="30" y="18"/>
                  </a:lnTo>
                  <a:lnTo>
                    <a:pt x="49" y="20"/>
                  </a:lnTo>
                  <a:lnTo>
                    <a:pt x="53" y="14"/>
                  </a:lnTo>
                  <a:lnTo>
                    <a:pt x="42" y="14"/>
                  </a:lnTo>
                  <a:lnTo>
                    <a:pt x="34" y="13"/>
                  </a:lnTo>
                  <a:lnTo>
                    <a:pt x="22" y="11"/>
                  </a:lnTo>
                  <a:lnTo>
                    <a:pt x="3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7" y="7"/>
                  </a:lnTo>
                  <a:lnTo>
                    <a:pt x="22" y="7"/>
                  </a:lnTo>
                  <a:lnTo>
                    <a:pt x="29" y="7"/>
                  </a:lnTo>
                  <a:lnTo>
                    <a:pt x="38" y="9"/>
                  </a:lnTo>
                  <a:lnTo>
                    <a:pt x="45" y="9"/>
                  </a:lnTo>
                  <a:lnTo>
                    <a:pt x="49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4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4" name="Freeform 887"/>
            <p:cNvSpPr>
              <a:spLocks/>
            </p:cNvSpPr>
            <p:nvPr/>
          </p:nvSpPr>
          <p:spPr bwMode="auto">
            <a:xfrm>
              <a:off x="2571" y="2976"/>
              <a:ext cx="8" cy="1"/>
            </a:xfrm>
            <a:custGeom>
              <a:avLst/>
              <a:gdLst>
                <a:gd name="T0" fmla="*/ 0 w 8"/>
                <a:gd name="T1" fmla="*/ 0 h 1"/>
                <a:gd name="T2" fmla="*/ 7 w 8"/>
                <a:gd name="T3" fmla="*/ 0 h 1"/>
                <a:gd name="T4" fmla="*/ 8 w 8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0" y="0"/>
                  </a:moveTo>
                  <a:lnTo>
                    <a:pt x="7" y="0"/>
                  </a:lnTo>
                  <a:lnTo>
                    <a:pt x="8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5" name="Freeform 888"/>
            <p:cNvSpPr>
              <a:spLocks/>
            </p:cNvSpPr>
            <p:nvPr/>
          </p:nvSpPr>
          <p:spPr bwMode="auto">
            <a:xfrm>
              <a:off x="2637" y="2971"/>
              <a:ext cx="11" cy="6"/>
            </a:xfrm>
            <a:custGeom>
              <a:avLst/>
              <a:gdLst>
                <a:gd name="T0" fmla="*/ 11 w 11"/>
                <a:gd name="T1" fmla="*/ 0 h 6"/>
                <a:gd name="T2" fmla="*/ 0 w 11"/>
                <a:gd name="T3" fmla="*/ 5 h 6"/>
                <a:gd name="T4" fmla="*/ 0 w 1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0"/>
                  </a:moveTo>
                  <a:lnTo>
                    <a:pt x="0" y="5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6" name="Freeform 889"/>
            <p:cNvSpPr>
              <a:spLocks/>
            </p:cNvSpPr>
            <p:nvPr/>
          </p:nvSpPr>
          <p:spPr bwMode="auto">
            <a:xfrm>
              <a:off x="2579" y="2977"/>
              <a:ext cx="6" cy="0"/>
            </a:xfrm>
            <a:custGeom>
              <a:avLst/>
              <a:gdLst>
                <a:gd name="T0" fmla="*/ 0 w 6"/>
                <a:gd name="T1" fmla="*/ 6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7" name="Freeform 890"/>
            <p:cNvSpPr>
              <a:spLocks/>
            </p:cNvSpPr>
            <p:nvPr/>
          </p:nvSpPr>
          <p:spPr bwMode="auto">
            <a:xfrm>
              <a:off x="2615" y="2973"/>
              <a:ext cx="8" cy="8"/>
            </a:xfrm>
            <a:custGeom>
              <a:avLst/>
              <a:gdLst>
                <a:gd name="T0" fmla="*/ 8 w 8"/>
                <a:gd name="T1" fmla="*/ 8 h 8"/>
                <a:gd name="T2" fmla="*/ 3 w 8"/>
                <a:gd name="T3" fmla="*/ 8 h 8"/>
                <a:gd name="T4" fmla="*/ 0 w 8"/>
                <a:gd name="T5" fmla="*/ 5 h 8"/>
                <a:gd name="T6" fmla="*/ 4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3" y="8"/>
                  </a:lnTo>
                  <a:lnTo>
                    <a:pt x="0" y="5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8" name="Line 891"/>
            <p:cNvSpPr>
              <a:spLocks noChangeShapeType="1"/>
            </p:cNvSpPr>
            <p:nvPr/>
          </p:nvSpPr>
          <p:spPr bwMode="auto">
            <a:xfrm flipH="1" flipV="1">
              <a:off x="2623" y="2981"/>
              <a:ext cx="7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19" name="Freeform 892"/>
            <p:cNvSpPr>
              <a:spLocks/>
            </p:cNvSpPr>
            <p:nvPr/>
          </p:nvSpPr>
          <p:spPr bwMode="auto">
            <a:xfrm>
              <a:off x="2630" y="2977"/>
              <a:ext cx="7" cy="5"/>
            </a:xfrm>
            <a:custGeom>
              <a:avLst/>
              <a:gdLst>
                <a:gd name="T0" fmla="*/ 7 w 7"/>
                <a:gd name="T1" fmla="*/ 0 h 5"/>
                <a:gd name="T2" fmla="*/ 3 w 7"/>
                <a:gd name="T3" fmla="*/ 5 h 5"/>
                <a:gd name="T4" fmla="*/ 0 w 7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3" y="5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0" name="Freeform 893"/>
            <p:cNvSpPr>
              <a:spLocks/>
            </p:cNvSpPr>
            <p:nvPr/>
          </p:nvSpPr>
          <p:spPr bwMode="auto">
            <a:xfrm>
              <a:off x="2585" y="2971"/>
              <a:ext cx="26" cy="11"/>
            </a:xfrm>
            <a:custGeom>
              <a:avLst/>
              <a:gdLst>
                <a:gd name="T0" fmla="*/ 0 w 26"/>
                <a:gd name="T1" fmla="*/ 6 h 11"/>
                <a:gd name="T2" fmla="*/ 3 w 26"/>
                <a:gd name="T3" fmla="*/ 0 h 11"/>
                <a:gd name="T4" fmla="*/ 16 w 26"/>
                <a:gd name="T5" fmla="*/ 7 h 11"/>
                <a:gd name="T6" fmla="*/ 16 w 26"/>
                <a:gd name="T7" fmla="*/ 3 h 11"/>
                <a:gd name="T8" fmla="*/ 26 w 26"/>
                <a:gd name="T9" fmla="*/ 6 h 11"/>
                <a:gd name="T10" fmla="*/ 24 w 26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1">
                  <a:moveTo>
                    <a:pt x="0" y="6"/>
                  </a:moveTo>
                  <a:lnTo>
                    <a:pt x="3" y="0"/>
                  </a:lnTo>
                  <a:lnTo>
                    <a:pt x="16" y="7"/>
                  </a:lnTo>
                  <a:lnTo>
                    <a:pt x="16" y="3"/>
                  </a:lnTo>
                  <a:lnTo>
                    <a:pt x="26" y="6"/>
                  </a:lnTo>
                  <a:lnTo>
                    <a:pt x="24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1" name="Freeform 894"/>
            <p:cNvSpPr>
              <a:spLocks/>
            </p:cNvSpPr>
            <p:nvPr/>
          </p:nvSpPr>
          <p:spPr bwMode="auto">
            <a:xfrm>
              <a:off x="2637" y="2981"/>
              <a:ext cx="16" cy="4"/>
            </a:xfrm>
            <a:custGeom>
              <a:avLst/>
              <a:gdLst>
                <a:gd name="T0" fmla="*/ 0 w 16"/>
                <a:gd name="T1" fmla="*/ 4 h 4"/>
                <a:gd name="T2" fmla="*/ 8 w 16"/>
                <a:gd name="T3" fmla="*/ 0 h 4"/>
                <a:gd name="T4" fmla="*/ 15 w 16"/>
                <a:gd name="T5" fmla="*/ 3 h 4"/>
                <a:gd name="T6" fmla="*/ 16 w 1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">
                  <a:moveTo>
                    <a:pt x="0" y="4"/>
                  </a:moveTo>
                  <a:lnTo>
                    <a:pt x="8" y="0"/>
                  </a:lnTo>
                  <a:lnTo>
                    <a:pt x="15" y="3"/>
                  </a:lnTo>
                  <a:lnTo>
                    <a:pt x="16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2" name="Freeform 895"/>
            <p:cNvSpPr>
              <a:spLocks/>
            </p:cNvSpPr>
            <p:nvPr/>
          </p:nvSpPr>
          <p:spPr bwMode="auto">
            <a:xfrm>
              <a:off x="2570" y="2982"/>
              <a:ext cx="5" cy="3"/>
            </a:xfrm>
            <a:custGeom>
              <a:avLst/>
              <a:gdLst>
                <a:gd name="T0" fmla="*/ 5 w 5"/>
                <a:gd name="T1" fmla="*/ 3 h 3"/>
                <a:gd name="T2" fmla="*/ 4 w 5"/>
                <a:gd name="T3" fmla="*/ 0 h 3"/>
                <a:gd name="T4" fmla="*/ 0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3" name="Freeform 896"/>
            <p:cNvSpPr>
              <a:spLocks/>
            </p:cNvSpPr>
            <p:nvPr/>
          </p:nvSpPr>
          <p:spPr bwMode="auto">
            <a:xfrm>
              <a:off x="2554" y="2976"/>
              <a:ext cx="17" cy="10"/>
            </a:xfrm>
            <a:custGeom>
              <a:avLst/>
              <a:gdLst>
                <a:gd name="T0" fmla="*/ 16 w 17"/>
                <a:gd name="T1" fmla="*/ 6 h 10"/>
                <a:gd name="T2" fmla="*/ 1 w 17"/>
                <a:gd name="T3" fmla="*/ 10 h 10"/>
                <a:gd name="T4" fmla="*/ 0 w 17"/>
                <a:gd name="T5" fmla="*/ 5 h 10"/>
                <a:gd name="T6" fmla="*/ 10 w 17"/>
                <a:gd name="T7" fmla="*/ 0 h 10"/>
                <a:gd name="T8" fmla="*/ 17 w 1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6" y="6"/>
                  </a:moveTo>
                  <a:lnTo>
                    <a:pt x="1" y="10"/>
                  </a:lnTo>
                  <a:lnTo>
                    <a:pt x="0" y="5"/>
                  </a:lnTo>
                  <a:lnTo>
                    <a:pt x="10" y="0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4" name="Freeform 897"/>
            <p:cNvSpPr>
              <a:spLocks/>
            </p:cNvSpPr>
            <p:nvPr/>
          </p:nvSpPr>
          <p:spPr bwMode="auto">
            <a:xfrm>
              <a:off x="2648" y="2971"/>
              <a:ext cx="15" cy="18"/>
            </a:xfrm>
            <a:custGeom>
              <a:avLst/>
              <a:gdLst>
                <a:gd name="T0" fmla="*/ 5 w 15"/>
                <a:gd name="T1" fmla="*/ 13 h 18"/>
                <a:gd name="T2" fmla="*/ 12 w 15"/>
                <a:gd name="T3" fmla="*/ 18 h 18"/>
                <a:gd name="T4" fmla="*/ 13 w 15"/>
                <a:gd name="T5" fmla="*/ 17 h 18"/>
                <a:gd name="T6" fmla="*/ 13 w 15"/>
                <a:gd name="T7" fmla="*/ 15 h 18"/>
                <a:gd name="T8" fmla="*/ 15 w 15"/>
                <a:gd name="T9" fmla="*/ 14 h 18"/>
                <a:gd name="T10" fmla="*/ 10 w 15"/>
                <a:gd name="T11" fmla="*/ 13 h 18"/>
                <a:gd name="T12" fmla="*/ 10 w 15"/>
                <a:gd name="T13" fmla="*/ 9 h 18"/>
                <a:gd name="T14" fmla="*/ 6 w 15"/>
                <a:gd name="T15" fmla="*/ 3 h 18"/>
                <a:gd name="T16" fmla="*/ 2 w 15"/>
                <a:gd name="T17" fmla="*/ 2 h 18"/>
                <a:gd name="T18" fmla="*/ 0 w 15"/>
                <a:gd name="T19" fmla="*/ 0 h 18"/>
                <a:gd name="T20" fmla="*/ 0 w 15"/>
                <a:gd name="T21" fmla="*/ 0 h 18"/>
                <a:gd name="T22" fmla="*/ 0 w 15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5" y="13"/>
                  </a:moveTo>
                  <a:lnTo>
                    <a:pt x="12" y="18"/>
                  </a:lnTo>
                  <a:lnTo>
                    <a:pt x="13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0" y="13"/>
                  </a:lnTo>
                  <a:lnTo>
                    <a:pt x="10" y="9"/>
                  </a:lnTo>
                  <a:lnTo>
                    <a:pt x="6" y="3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5" name="Freeform 898"/>
            <p:cNvSpPr>
              <a:spLocks/>
            </p:cNvSpPr>
            <p:nvPr/>
          </p:nvSpPr>
          <p:spPr bwMode="auto">
            <a:xfrm>
              <a:off x="2631" y="2985"/>
              <a:ext cx="6" cy="4"/>
            </a:xfrm>
            <a:custGeom>
              <a:avLst/>
              <a:gdLst>
                <a:gd name="T0" fmla="*/ 0 w 6"/>
                <a:gd name="T1" fmla="*/ 4 h 4"/>
                <a:gd name="T2" fmla="*/ 6 w 6"/>
                <a:gd name="T3" fmla="*/ 0 h 4"/>
                <a:gd name="T4" fmla="*/ 6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6" name="Line 899"/>
            <p:cNvSpPr>
              <a:spLocks noChangeShapeType="1"/>
            </p:cNvSpPr>
            <p:nvPr/>
          </p:nvSpPr>
          <p:spPr bwMode="auto">
            <a:xfrm>
              <a:off x="2630" y="2989"/>
              <a:ext cx="1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7" name="Freeform 900"/>
            <p:cNvSpPr>
              <a:spLocks/>
            </p:cNvSpPr>
            <p:nvPr/>
          </p:nvSpPr>
          <p:spPr bwMode="auto">
            <a:xfrm>
              <a:off x="2609" y="2982"/>
              <a:ext cx="21" cy="7"/>
            </a:xfrm>
            <a:custGeom>
              <a:avLst/>
              <a:gdLst>
                <a:gd name="T0" fmla="*/ 0 w 21"/>
                <a:gd name="T1" fmla="*/ 0 h 7"/>
                <a:gd name="T2" fmla="*/ 0 w 21"/>
                <a:gd name="T3" fmla="*/ 2 h 7"/>
                <a:gd name="T4" fmla="*/ 6 w 21"/>
                <a:gd name="T5" fmla="*/ 4 h 7"/>
                <a:gd name="T6" fmla="*/ 11 w 21"/>
                <a:gd name="T7" fmla="*/ 6 h 7"/>
                <a:gd name="T8" fmla="*/ 13 w 21"/>
                <a:gd name="T9" fmla="*/ 7 h 7"/>
                <a:gd name="T10" fmla="*/ 21 w 21"/>
                <a:gd name="T11" fmla="*/ 7 h 7"/>
                <a:gd name="T12" fmla="*/ 21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0" y="0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11" y="6"/>
                  </a:lnTo>
                  <a:lnTo>
                    <a:pt x="13" y="7"/>
                  </a:lnTo>
                  <a:lnTo>
                    <a:pt x="21" y="7"/>
                  </a:lnTo>
                  <a:lnTo>
                    <a:pt x="21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8" name="Freeform 901"/>
            <p:cNvSpPr>
              <a:spLocks/>
            </p:cNvSpPr>
            <p:nvPr/>
          </p:nvSpPr>
          <p:spPr bwMode="auto">
            <a:xfrm>
              <a:off x="2593" y="2997"/>
              <a:ext cx="11" cy="3"/>
            </a:xfrm>
            <a:custGeom>
              <a:avLst/>
              <a:gdLst>
                <a:gd name="T0" fmla="*/ 11 w 11"/>
                <a:gd name="T1" fmla="*/ 0 h 3"/>
                <a:gd name="T2" fmla="*/ 3 w 11"/>
                <a:gd name="T3" fmla="*/ 3 h 3"/>
                <a:gd name="T4" fmla="*/ 0 w 1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3">
                  <a:moveTo>
                    <a:pt x="11" y="0"/>
                  </a:moveTo>
                  <a:lnTo>
                    <a:pt x="3" y="3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29" name="Freeform 902"/>
            <p:cNvSpPr>
              <a:spLocks/>
            </p:cNvSpPr>
            <p:nvPr/>
          </p:nvSpPr>
          <p:spPr bwMode="auto">
            <a:xfrm>
              <a:off x="2575" y="3000"/>
              <a:ext cx="18" cy="0"/>
            </a:xfrm>
            <a:custGeom>
              <a:avLst/>
              <a:gdLst>
                <a:gd name="T0" fmla="*/ 18 w 18"/>
                <a:gd name="T1" fmla="*/ 11 w 18"/>
                <a:gd name="T2" fmla="*/ 0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0" name="Freeform 903"/>
            <p:cNvSpPr>
              <a:spLocks/>
            </p:cNvSpPr>
            <p:nvPr/>
          </p:nvSpPr>
          <p:spPr bwMode="auto">
            <a:xfrm>
              <a:off x="2604" y="2997"/>
              <a:ext cx="26" cy="7"/>
            </a:xfrm>
            <a:custGeom>
              <a:avLst/>
              <a:gdLst>
                <a:gd name="T0" fmla="*/ 26 w 26"/>
                <a:gd name="T1" fmla="*/ 7 h 7"/>
                <a:gd name="T2" fmla="*/ 23 w 26"/>
                <a:gd name="T3" fmla="*/ 6 h 7"/>
                <a:gd name="T4" fmla="*/ 5 w 26"/>
                <a:gd name="T5" fmla="*/ 2 h 7"/>
                <a:gd name="T6" fmla="*/ 1 w 26"/>
                <a:gd name="T7" fmla="*/ 0 h 7"/>
                <a:gd name="T8" fmla="*/ 0 w 2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">
                  <a:moveTo>
                    <a:pt x="26" y="7"/>
                  </a:moveTo>
                  <a:lnTo>
                    <a:pt x="23" y="6"/>
                  </a:lnTo>
                  <a:lnTo>
                    <a:pt x="5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1" name="Freeform 904"/>
            <p:cNvSpPr>
              <a:spLocks/>
            </p:cNvSpPr>
            <p:nvPr/>
          </p:nvSpPr>
          <p:spPr bwMode="auto">
            <a:xfrm>
              <a:off x="2556" y="2985"/>
              <a:ext cx="19" cy="23"/>
            </a:xfrm>
            <a:custGeom>
              <a:avLst/>
              <a:gdLst>
                <a:gd name="T0" fmla="*/ 19 w 19"/>
                <a:gd name="T1" fmla="*/ 15 h 23"/>
                <a:gd name="T2" fmla="*/ 18 w 19"/>
                <a:gd name="T3" fmla="*/ 21 h 23"/>
                <a:gd name="T4" fmla="*/ 10 w 19"/>
                <a:gd name="T5" fmla="*/ 23 h 23"/>
                <a:gd name="T6" fmla="*/ 6 w 19"/>
                <a:gd name="T7" fmla="*/ 22 h 23"/>
                <a:gd name="T8" fmla="*/ 8 w 19"/>
                <a:gd name="T9" fmla="*/ 18 h 23"/>
                <a:gd name="T10" fmla="*/ 0 w 19"/>
                <a:gd name="T11" fmla="*/ 19 h 23"/>
                <a:gd name="T12" fmla="*/ 2 w 19"/>
                <a:gd name="T13" fmla="*/ 7 h 23"/>
                <a:gd name="T14" fmla="*/ 11 w 19"/>
                <a:gd name="T15" fmla="*/ 10 h 23"/>
                <a:gd name="T16" fmla="*/ 13 w 19"/>
                <a:gd name="T17" fmla="*/ 3 h 23"/>
                <a:gd name="T18" fmla="*/ 19 w 19"/>
                <a:gd name="T19" fmla="*/ 1 h 23"/>
                <a:gd name="T20" fmla="*/ 19 w 19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3">
                  <a:moveTo>
                    <a:pt x="19" y="15"/>
                  </a:moveTo>
                  <a:lnTo>
                    <a:pt x="18" y="21"/>
                  </a:lnTo>
                  <a:lnTo>
                    <a:pt x="10" y="23"/>
                  </a:lnTo>
                  <a:lnTo>
                    <a:pt x="6" y="22"/>
                  </a:lnTo>
                  <a:lnTo>
                    <a:pt x="8" y="18"/>
                  </a:lnTo>
                  <a:lnTo>
                    <a:pt x="0" y="19"/>
                  </a:lnTo>
                  <a:lnTo>
                    <a:pt x="2" y="7"/>
                  </a:lnTo>
                  <a:lnTo>
                    <a:pt x="11" y="10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2" name="Freeform 905"/>
            <p:cNvSpPr>
              <a:spLocks/>
            </p:cNvSpPr>
            <p:nvPr/>
          </p:nvSpPr>
          <p:spPr bwMode="auto">
            <a:xfrm>
              <a:off x="2537" y="2992"/>
              <a:ext cx="17" cy="18"/>
            </a:xfrm>
            <a:custGeom>
              <a:avLst/>
              <a:gdLst>
                <a:gd name="T0" fmla="*/ 10 w 17"/>
                <a:gd name="T1" fmla="*/ 18 h 18"/>
                <a:gd name="T2" fmla="*/ 15 w 17"/>
                <a:gd name="T3" fmla="*/ 14 h 18"/>
                <a:gd name="T4" fmla="*/ 17 w 17"/>
                <a:gd name="T5" fmla="*/ 12 h 18"/>
                <a:gd name="T6" fmla="*/ 15 w 17"/>
                <a:gd name="T7" fmla="*/ 3 h 18"/>
                <a:gd name="T8" fmla="*/ 8 w 17"/>
                <a:gd name="T9" fmla="*/ 0 h 18"/>
                <a:gd name="T10" fmla="*/ 0 w 17"/>
                <a:gd name="T11" fmla="*/ 7 h 18"/>
                <a:gd name="T12" fmla="*/ 10 w 17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0" y="18"/>
                  </a:moveTo>
                  <a:lnTo>
                    <a:pt x="15" y="14"/>
                  </a:lnTo>
                  <a:lnTo>
                    <a:pt x="17" y="12"/>
                  </a:lnTo>
                  <a:lnTo>
                    <a:pt x="15" y="3"/>
                  </a:lnTo>
                  <a:lnTo>
                    <a:pt x="8" y="0"/>
                  </a:lnTo>
                  <a:lnTo>
                    <a:pt x="0" y="7"/>
                  </a:lnTo>
                  <a:lnTo>
                    <a:pt x="1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3" name="Line 906"/>
            <p:cNvSpPr>
              <a:spLocks noChangeShapeType="1"/>
            </p:cNvSpPr>
            <p:nvPr/>
          </p:nvSpPr>
          <p:spPr bwMode="auto">
            <a:xfrm>
              <a:off x="2630" y="3010"/>
              <a:ext cx="5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4" name="Freeform 907"/>
            <p:cNvSpPr>
              <a:spLocks/>
            </p:cNvSpPr>
            <p:nvPr/>
          </p:nvSpPr>
          <p:spPr bwMode="auto">
            <a:xfrm>
              <a:off x="2630" y="3004"/>
              <a:ext cx="7" cy="6"/>
            </a:xfrm>
            <a:custGeom>
              <a:avLst/>
              <a:gdLst>
                <a:gd name="T0" fmla="*/ 5 w 7"/>
                <a:gd name="T1" fmla="*/ 6 h 6"/>
                <a:gd name="T2" fmla="*/ 7 w 7"/>
                <a:gd name="T3" fmla="*/ 6 h 6"/>
                <a:gd name="T4" fmla="*/ 5 w 7"/>
                <a:gd name="T5" fmla="*/ 3 h 6"/>
                <a:gd name="T6" fmla="*/ 0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6"/>
                  </a:moveTo>
                  <a:lnTo>
                    <a:pt x="7" y="6"/>
                  </a:lnTo>
                  <a:lnTo>
                    <a:pt x="5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5" name="Freeform 908"/>
            <p:cNvSpPr>
              <a:spLocks/>
            </p:cNvSpPr>
            <p:nvPr/>
          </p:nvSpPr>
          <p:spPr bwMode="auto">
            <a:xfrm>
              <a:off x="2564" y="3004"/>
              <a:ext cx="43" cy="12"/>
            </a:xfrm>
            <a:custGeom>
              <a:avLst/>
              <a:gdLst>
                <a:gd name="T0" fmla="*/ 0 w 43"/>
                <a:gd name="T1" fmla="*/ 11 h 12"/>
                <a:gd name="T2" fmla="*/ 7 w 43"/>
                <a:gd name="T3" fmla="*/ 11 h 12"/>
                <a:gd name="T4" fmla="*/ 14 w 43"/>
                <a:gd name="T5" fmla="*/ 12 h 12"/>
                <a:gd name="T6" fmla="*/ 15 w 43"/>
                <a:gd name="T7" fmla="*/ 8 h 12"/>
                <a:gd name="T8" fmla="*/ 17 w 43"/>
                <a:gd name="T9" fmla="*/ 4 h 12"/>
                <a:gd name="T10" fmla="*/ 17 w 43"/>
                <a:gd name="T11" fmla="*/ 4 h 12"/>
                <a:gd name="T12" fmla="*/ 24 w 43"/>
                <a:gd name="T13" fmla="*/ 4 h 12"/>
                <a:gd name="T14" fmla="*/ 26 w 43"/>
                <a:gd name="T15" fmla="*/ 11 h 12"/>
                <a:gd name="T16" fmla="*/ 28 w 43"/>
                <a:gd name="T17" fmla="*/ 10 h 12"/>
                <a:gd name="T18" fmla="*/ 26 w 43"/>
                <a:gd name="T19" fmla="*/ 4 h 12"/>
                <a:gd name="T20" fmla="*/ 39 w 43"/>
                <a:gd name="T21" fmla="*/ 0 h 12"/>
                <a:gd name="T22" fmla="*/ 43 w 43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12">
                  <a:moveTo>
                    <a:pt x="0" y="11"/>
                  </a:moveTo>
                  <a:lnTo>
                    <a:pt x="7" y="11"/>
                  </a:lnTo>
                  <a:lnTo>
                    <a:pt x="14" y="12"/>
                  </a:lnTo>
                  <a:lnTo>
                    <a:pt x="15" y="8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24" y="4"/>
                  </a:lnTo>
                  <a:lnTo>
                    <a:pt x="26" y="11"/>
                  </a:lnTo>
                  <a:lnTo>
                    <a:pt x="28" y="10"/>
                  </a:lnTo>
                  <a:lnTo>
                    <a:pt x="26" y="4"/>
                  </a:lnTo>
                  <a:lnTo>
                    <a:pt x="39" y="0"/>
                  </a:lnTo>
                  <a:lnTo>
                    <a:pt x="4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6" name="Freeform 909"/>
            <p:cNvSpPr>
              <a:spLocks/>
            </p:cNvSpPr>
            <p:nvPr/>
          </p:nvSpPr>
          <p:spPr bwMode="auto">
            <a:xfrm>
              <a:off x="2774" y="3015"/>
              <a:ext cx="3" cy="8"/>
            </a:xfrm>
            <a:custGeom>
              <a:avLst/>
              <a:gdLst>
                <a:gd name="T0" fmla="*/ 0 w 3"/>
                <a:gd name="T1" fmla="*/ 8 h 8"/>
                <a:gd name="T2" fmla="*/ 2 w 3"/>
                <a:gd name="T3" fmla="*/ 7 h 8"/>
                <a:gd name="T4" fmla="*/ 3 w 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8"/>
                  </a:moveTo>
                  <a:lnTo>
                    <a:pt x="2" y="7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7" name="Freeform 910"/>
            <p:cNvSpPr>
              <a:spLocks/>
            </p:cNvSpPr>
            <p:nvPr/>
          </p:nvSpPr>
          <p:spPr bwMode="auto">
            <a:xfrm>
              <a:off x="2868" y="3010"/>
              <a:ext cx="15" cy="17"/>
            </a:xfrm>
            <a:custGeom>
              <a:avLst/>
              <a:gdLst>
                <a:gd name="T0" fmla="*/ 0 w 15"/>
                <a:gd name="T1" fmla="*/ 17 h 17"/>
                <a:gd name="T2" fmla="*/ 4 w 15"/>
                <a:gd name="T3" fmla="*/ 11 h 17"/>
                <a:gd name="T4" fmla="*/ 11 w 15"/>
                <a:gd name="T5" fmla="*/ 4 h 17"/>
                <a:gd name="T6" fmla="*/ 15 w 1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0" y="17"/>
                  </a:moveTo>
                  <a:lnTo>
                    <a:pt x="4" y="11"/>
                  </a:lnTo>
                  <a:lnTo>
                    <a:pt x="11" y="4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8" name="Freeform 911"/>
            <p:cNvSpPr>
              <a:spLocks/>
            </p:cNvSpPr>
            <p:nvPr/>
          </p:nvSpPr>
          <p:spPr bwMode="auto">
            <a:xfrm>
              <a:off x="2547" y="3015"/>
              <a:ext cx="17" cy="14"/>
            </a:xfrm>
            <a:custGeom>
              <a:avLst/>
              <a:gdLst>
                <a:gd name="T0" fmla="*/ 7 w 17"/>
                <a:gd name="T1" fmla="*/ 14 h 14"/>
                <a:gd name="T2" fmla="*/ 5 w 17"/>
                <a:gd name="T3" fmla="*/ 12 h 14"/>
                <a:gd name="T4" fmla="*/ 0 w 17"/>
                <a:gd name="T5" fmla="*/ 6 h 14"/>
                <a:gd name="T6" fmla="*/ 12 w 17"/>
                <a:gd name="T7" fmla="*/ 1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7" y="14"/>
                  </a:moveTo>
                  <a:lnTo>
                    <a:pt x="5" y="12"/>
                  </a:lnTo>
                  <a:lnTo>
                    <a:pt x="0" y="6"/>
                  </a:lnTo>
                  <a:lnTo>
                    <a:pt x="12" y="1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39" name="Freeform 912"/>
            <p:cNvSpPr>
              <a:spLocks/>
            </p:cNvSpPr>
            <p:nvPr/>
          </p:nvSpPr>
          <p:spPr bwMode="auto">
            <a:xfrm>
              <a:off x="2761" y="3014"/>
              <a:ext cx="16" cy="23"/>
            </a:xfrm>
            <a:custGeom>
              <a:avLst/>
              <a:gdLst>
                <a:gd name="T0" fmla="*/ 16 w 16"/>
                <a:gd name="T1" fmla="*/ 1 h 23"/>
                <a:gd name="T2" fmla="*/ 16 w 16"/>
                <a:gd name="T3" fmla="*/ 0 h 23"/>
                <a:gd name="T4" fmla="*/ 11 w 16"/>
                <a:gd name="T5" fmla="*/ 2 h 23"/>
                <a:gd name="T6" fmla="*/ 8 w 16"/>
                <a:gd name="T7" fmla="*/ 12 h 23"/>
                <a:gd name="T8" fmla="*/ 7 w 16"/>
                <a:gd name="T9" fmla="*/ 16 h 23"/>
                <a:gd name="T10" fmla="*/ 0 w 16"/>
                <a:gd name="T11" fmla="*/ 23 h 23"/>
                <a:gd name="T12" fmla="*/ 0 w 16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6" y="1"/>
                  </a:moveTo>
                  <a:lnTo>
                    <a:pt x="16" y="0"/>
                  </a:lnTo>
                  <a:lnTo>
                    <a:pt x="11" y="2"/>
                  </a:lnTo>
                  <a:lnTo>
                    <a:pt x="8" y="12"/>
                  </a:lnTo>
                  <a:lnTo>
                    <a:pt x="7" y="16"/>
                  </a:ln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0" name="Freeform 913"/>
            <p:cNvSpPr>
              <a:spLocks/>
            </p:cNvSpPr>
            <p:nvPr/>
          </p:nvSpPr>
          <p:spPr bwMode="auto">
            <a:xfrm>
              <a:off x="2548" y="3029"/>
              <a:ext cx="26" cy="11"/>
            </a:xfrm>
            <a:custGeom>
              <a:avLst/>
              <a:gdLst>
                <a:gd name="T0" fmla="*/ 26 w 26"/>
                <a:gd name="T1" fmla="*/ 11 h 11"/>
                <a:gd name="T2" fmla="*/ 22 w 26"/>
                <a:gd name="T3" fmla="*/ 7 h 11"/>
                <a:gd name="T4" fmla="*/ 15 w 26"/>
                <a:gd name="T5" fmla="*/ 7 h 11"/>
                <a:gd name="T6" fmla="*/ 0 w 26"/>
                <a:gd name="T7" fmla="*/ 5 h 11"/>
                <a:gd name="T8" fmla="*/ 7 w 26"/>
                <a:gd name="T9" fmla="*/ 1 h 11"/>
                <a:gd name="T10" fmla="*/ 6 w 2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1">
                  <a:moveTo>
                    <a:pt x="26" y="11"/>
                  </a:moveTo>
                  <a:lnTo>
                    <a:pt x="22" y="7"/>
                  </a:lnTo>
                  <a:lnTo>
                    <a:pt x="15" y="7"/>
                  </a:lnTo>
                  <a:lnTo>
                    <a:pt x="0" y="5"/>
                  </a:lnTo>
                  <a:lnTo>
                    <a:pt x="7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1" name="Freeform 914"/>
            <p:cNvSpPr>
              <a:spLocks/>
            </p:cNvSpPr>
            <p:nvPr/>
          </p:nvSpPr>
          <p:spPr bwMode="auto">
            <a:xfrm>
              <a:off x="2747" y="3041"/>
              <a:ext cx="0" cy="5"/>
            </a:xfrm>
            <a:custGeom>
              <a:avLst/>
              <a:gdLst>
                <a:gd name="T0" fmla="*/ 5 h 5"/>
                <a:gd name="T1" fmla="*/ 0 h 5"/>
                <a:gd name="T2" fmla="*/ 1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2" name="Freeform 915"/>
            <p:cNvSpPr>
              <a:spLocks/>
            </p:cNvSpPr>
            <p:nvPr/>
          </p:nvSpPr>
          <p:spPr bwMode="auto">
            <a:xfrm>
              <a:off x="2755" y="3037"/>
              <a:ext cx="6" cy="9"/>
            </a:xfrm>
            <a:custGeom>
              <a:avLst/>
              <a:gdLst>
                <a:gd name="T0" fmla="*/ 6 w 6"/>
                <a:gd name="T1" fmla="*/ 0 h 9"/>
                <a:gd name="T2" fmla="*/ 2 w 6"/>
                <a:gd name="T3" fmla="*/ 9 h 9"/>
                <a:gd name="T4" fmla="*/ 0 w 6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2" y="9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3" name="Freeform 916"/>
            <p:cNvSpPr>
              <a:spLocks/>
            </p:cNvSpPr>
            <p:nvPr/>
          </p:nvSpPr>
          <p:spPr bwMode="auto">
            <a:xfrm>
              <a:off x="2763" y="3023"/>
              <a:ext cx="11" cy="23"/>
            </a:xfrm>
            <a:custGeom>
              <a:avLst/>
              <a:gdLst>
                <a:gd name="T0" fmla="*/ 0 w 11"/>
                <a:gd name="T1" fmla="*/ 23 h 23"/>
                <a:gd name="T2" fmla="*/ 6 w 11"/>
                <a:gd name="T3" fmla="*/ 13 h 23"/>
                <a:gd name="T4" fmla="*/ 11 w 11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3">
                  <a:moveTo>
                    <a:pt x="0" y="23"/>
                  </a:moveTo>
                  <a:lnTo>
                    <a:pt x="6" y="13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4" name="Line 917"/>
            <p:cNvSpPr>
              <a:spLocks noChangeShapeType="1"/>
            </p:cNvSpPr>
            <p:nvPr/>
          </p:nvSpPr>
          <p:spPr bwMode="auto">
            <a:xfrm flipH="1" flipV="1">
              <a:off x="2574" y="3040"/>
              <a:ext cx="7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5" name="Freeform 918"/>
            <p:cNvSpPr>
              <a:spLocks/>
            </p:cNvSpPr>
            <p:nvPr/>
          </p:nvSpPr>
          <p:spPr bwMode="auto">
            <a:xfrm>
              <a:off x="2564" y="304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3 w 10"/>
                <a:gd name="T3" fmla="*/ 0 h 5"/>
                <a:gd name="T4" fmla="*/ 9 w 10"/>
                <a:gd name="T5" fmla="*/ 4 h 5"/>
                <a:gd name="T6" fmla="*/ 10 w 10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3" y="0"/>
                  </a:lnTo>
                  <a:lnTo>
                    <a:pt x="9" y="4"/>
                  </a:lnTo>
                  <a:lnTo>
                    <a:pt x="1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6" name="Freeform 919"/>
            <p:cNvSpPr>
              <a:spLocks/>
            </p:cNvSpPr>
            <p:nvPr/>
          </p:nvSpPr>
          <p:spPr bwMode="auto">
            <a:xfrm>
              <a:off x="2739" y="3042"/>
              <a:ext cx="8" cy="9"/>
            </a:xfrm>
            <a:custGeom>
              <a:avLst/>
              <a:gdLst>
                <a:gd name="T0" fmla="*/ 8 w 8"/>
                <a:gd name="T1" fmla="*/ 0 h 9"/>
                <a:gd name="T2" fmla="*/ 5 w 8"/>
                <a:gd name="T3" fmla="*/ 2 h 9"/>
                <a:gd name="T4" fmla="*/ 4 w 8"/>
                <a:gd name="T5" fmla="*/ 7 h 9"/>
                <a:gd name="T6" fmla="*/ 0 w 8"/>
                <a:gd name="T7" fmla="*/ 6 h 9"/>
                <a:gd name="T8" fmla="*/ 1 w 8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lnTo>
                    <a:pt x="5" y="2"/>
                  </a:lnTo>
                  <a:lnTo>
                    <a:pt x="4" y="7"/>
                  </a:lnTo>
                  <a:lnTo>
                    <a:pt x="0" y="6"/>
                  </a:lnTo>
                  <a:lnTo>
                    <a:pt x="1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7" name="Freeform 920"/>
            <p:cNvSpPr>
              <a:spLocks/>
            </p:cNvSpPr>
            <p:nvPr/>
          </p:nvSpPr>
          <p:spPr bwMode="auto">
            <a:xfrm>
              <a:off x="2556" y="3042"/>
              <a:ext cx="8" cy="9"/>
            </a:xfrm>
            <a:custGeom>
              <a:avLst/>
              <a:gdLst>
                <a:gd name="T0" fmla="*/ 4 w 8"/>
                <a:gd name="T1" fmla="*/ 9 h 9"/>
                <a:gd name="T2" fmla="*/ 2 w 8"/>
                <a:gd name="T3" fmla="*/ 7 h 9"/>
                <a:gd name="T4" fmla="*/ 0 w 8"/>
                <a:gd name="T5" fmla="*/ 7 h 9"/>
                <a:gd name="T6" fmla="*/ 4 w 8"/>
                <a:gd name="T7" fmla="*/ 2 h 9"/>
                <a:gd name="T8" fmla="*/ 4 w 8"/>
                <a:gd name="T9" fmla="*/ 0 h 9"/>
                <a:gd name="T10" fmla="*/ 8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4" y="2"/>
                  </a:lnTo>
                  <a:lnTo>
                    <a:pt x="4" y="0"/>
                  </a:lnTo>
                  <a:lnTo>
                    <a:pt x="8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8" name="Freeform 921"/>
            <p:cNvSpPr>
              <a:spLocks/>
            </p:cNvSpPr>
            <p:nvPr/>
          </p:nvSpPr>
          <p:spPr bwMode="auto">
            <a:xfrm>
              <a:off x="2574" y="3048"/>
              <a:ext cx="7" cy="5"/>
            </a:xfrm>
            <a:custGeom>
              <a:avLst/>
              <a:gdLst>
                <a:gd name="T0" fmla="*/ 0 w 7"/>
                <a:gd name="T1" fmla="*/ 1 h 5"/>
                <a:gd name="T2" fmla="*/ 5 w 7"/>
                <a:gd name="T3" fmla="*/ 5 h 5"/>
                <a:gd name="T4" fmla="*/ 7 w 7"/>
                <a:gd name="T5" fmla="*/ 0 h 5"/>
                <a:gd name="T6" fmla="*/ 7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lnTo>
                    <a:pt x="5" y="5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49" name="Freeform 922"/>
            <p:cNvSpPr>
              <a:spLocks/>
            </p:cNvSpPr>
            <p:nvPr/>
          </p:nvSpPr>
          <p:spPr bwMode="auto">
            <a:xfrm>
              <a:off x="2747" y="3046"/>
              <a:ext cx="8" cy="9"/>
            </a:xfrm>
            <a:custGeom>
              <a:avLst/>
              <a:gdLst>
                <a:gd name="T0" fmla="*/ 8 w 8"/>
                <a:gd name="T1" fmla="*/ 0 h 9"/>
                <a:gd name="T2" fmla="*/ 7 w 8"/>
                <a:gd name="T3" fmla="*/ 3 h 9"/>
                <a:gd name="T4" fmla="*/ 4 w 8"/>
                <a:gd name="T5" fmla="*/ 6 h 9"/>
                <a:gd name="T6" fmla="*/ 0 w 8"/>
                <a:gd name="T7" fmla="*/ 9 h 9"/>
                <a:gd name="T8" fmla="*/ 0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lnTo>
                    <a:pt x="7" y="3"/>
                  </a:lnTo>
                  <a:lnTo>
                    <a:pt x="4" y="6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0" name="Freeform 923"/>
            <p:cNvSpPr>
              <a:spLocks/>
            </p:cNvSpPr>
            <p:nvPr/>
          </p:nvSpPr>
          <p:spPr bwMode="auto">
            <a:xfrm>
              <a:off x="2560" y="3051"/>
              <a:ext cx="13" cy="5"/>
            </a:xfrm>
            <a:custGeom>
              <a:avLst/>
              <a:gdLst>
                <a:gd name="T0" fmla="*/ 13 w 13"/>
                <a:gd name="T1" fmla="*/ 4 h 5"/>
                <a:gd name="T2" fmla="*/ 7 w 13"/>
                <a:gd name="T3" fmla="*/ 5 h 5"/>
                <a:gd name="T4" fmla="*/ 0 w 1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5">
                  <a:moveTo>
                    <a:pt x="13" y="4"/>
                  </a:moveTo>
                  <a:lnTo>
                    <a:pt x="7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1" name="Freeform 924"/>
            <p:cNvSpPr>
              <a:spLocks/>
            </p:cNvSpPr>
            <p:nvPr/>
          </p:nvSpPr>
          <p:spPr bwMode="auto">
            <a:xfrm>
              <a:off x="2740" y="3051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4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2" name="Line 925"/>
            <p:cNvSpPr>
              <a:spLocks noChangeShapeType="1"/>
            </p:cNvSpPr>
            <p:nvPr/>
          </p:nvSpPr>
          <p:spPr bwMode="auto">
            <a:xfrm flipH="1" flipV="1">
              <a:off x="2573" y="3055"/>
              <a:ext cx="4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3" name="Freeform 926"/>
            <p:cNvSpPr>
              <a:spLocks/>
            </p:cNvSpPr>
            <p:nvPr/>
          </p:nvSpPr>
          <p:spPr bwMode="auto">
            <a:xfrm>
              <a:off x="2645" y="3055"/>
              <a:ext cx="4" cy="5"/>
            </a:xfrm>
            <a:custGeom>
              <a:avLst/>
              <a:gdLst>
                <a:gd name="T0" fmla="*/ 4 w 4"/>
                <a:gd name="T1" fmla="*/ 5 h 5"/>
                <a:gd name="T2" fmla="*/ 4 w 4"/>
                <a:gd name="T3" fmla="*/ 0 h 5"/>
                <a:gd name="T4" fmla="*/ 0 w 4"/>
                <a:gd name="T5" fmla="*/ 5 h 5"/>
                <a:gd name="T6" fmla="*/ 0 w 4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4" name="Freeform 927"/>
            <p:cNvSpPr>
              <a:spLocks/>
            </p:cNvSpPr>
            <p:nvPr/>
          </p:nvSpPr>
          <p:spPr bwMode="auto">
            <a:xfrm>
              <a:off x="2571" y="3059"/>
              <a:ext cx="7" cy="5"/>
            </a:xfrm>
            <a:custGeom>
              <a:avLst/>
              <a:gdLst>
                <a:gd name="T0" fmla="*/ 0 w 7"/>
                <a:gd name="T1" fmla="*/ 5 h 5"/>
                <a:gd name="T2" fmla="*/ 2 w 7"/>
                <a:gd name="T3" fmla="*/ 2 h 5"/>
                <a:gd name="T4" fmla="*/ 6 w 7"/>
                <a:gd name="T5" fmla="*/ 2 h 5"/>
                <a:gd name="T6" fmla="*/ 7 w 7"/>
                <a:gd name="T7" fmla="*/ 1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0" y="5"/>
                  </a:moveTo>
                  <a:lnTo>
                    <a:pt x="2" y="2"/>
                  </a:lnTo>
                  <a:lnTo>
                    <a:pt x="6" y="2"/>
                  </a:lnTo>
                  <a:lnTo>
                    <a:pt x="7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5" name="Freeform 928"/>
            <p:cNvSpPr>
              <a:spLocks/>
            </p:cNvSpPr>
            <p:nvPr/>
          </p:nvSpPr>
          <p:spPr bwMode="auto">
            <a:xfrm>
              <a:off x="2736" y="3057"/>
              <a:ext cx="7" cy="9"/>
            </a:xfrm>
            <a:custGeom>
              <a:avLst/>
              <a:gdLst>
                <a:gd name="T0" fmla="*/ 6 w 7"/>
                <a:gd name="T1" fmla="*/ 0 h 9"/>
                <a:gd name="T2" fmla="*/ 7 w 7"/>
                <a:gd name="T3" fmla="*/ 6 h 9"/>
                <a:gd name="T4" fmla="*/ 0 w 7"/>
                <a:gd name="T5" fmla="*/ 3 h 9"/>
                <a:gd name="T6" fmla="*/ 0 w 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6" y="0"/>
                  </a:moveTo>
                  <a:lnTo>
                    <a:pt x="7" y="6"/>
                  </a:lnTo>
                  <a:lnTo>
                    <a:pt x="0" y="3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6" name="Line 929"/>
            <p:cNvSpPr>
              <a:spLocks noChangeShapeType="1"/>
            </p:cNvSpPr>
            <p:nvPr/>
          </p:nvSpPr>
          <p:spPr bwMode="auto">
            <a:xfrm flipH="1" flipV="1">
              <a:off x="2622" y="3064"/>
              <a:ext cx="8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7" name="Freeform 930"/>
            <p:cNvSpPr>
              <a:spLocks/>
            </p:cNvSpPr>
            <p:nvPr/>
          </p:nvSpPr>
          <p:spPr bwMode="auto">
            <a:xfrm>
              <a:off x="2630" y="3060"/>
              <a:ext cx="15" cy="8"/>
            </a:xfrm>
            <a:custGeom>
              <a:avLst/>
              <a:gdLst>
                <a:gd name="T0" fmla="*/ 15 w 15"/>
                <a:gd name="T1" fmla="*/ 0 h 8"/>
                <a:gd name="T2" fmla="*/ 14 w 15"/>
                <a:gd name="T3" fmla="*/ 4 h 8"/>
                <a:gd name="T4" fmla="*/ 5 w 15"/>
                <a:gd name="T5" fmla="*/ 1 h 8"/>
                <a:gd name="T6" fmla="*/ 3 w 15"/>
                <a:gd name="T7" fmla="*/ 8 h 8"/>
                <a:gd name="T8" fmla="*/ 0 w 15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5" y="0"/>
                  </a:moveTo>
                  <a:lnTo>
                    <a:pt x="14" y="4"/>
                  </a:lnTo>
                  <a:lnTo>
                    <a:pt x="5" y="1"/>
                  </a:lnTo>
                  <a:lnTo>
                    <a:pt x="3" y="8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8" name="Freeform 931"/>
            <p:cNvSpPr>
              <a:spLocks/>
            </p:cNvSpPr>
            <p:nvPr/>
          </p:nvSpPr>
          <p:spPr bwMode="auto">
            <a:xfrm>
              <a:off x="2570" y="3061"/>
              <a:ext cx="19" cy="9"/>
            </a:xfrm>
            <a:custGeom>
              <a:avLst/>
              <a:gdLst>
                <a:gd name="T0" fmla="*/ 19 w 19"/>
                <a:gd name="T1" fmla="*/ 7 h 9"/>
                <a:gd name="T2" fmla="*/ 18 w 19"/>
                <a:gd name="T3" fmla="*/ 0 h 9"/>
                <a:gd name="T4" fmla="*/ 12 w 19"/>
                <a:gd name="T5" fmla="*/ 3 h 9"/>
                <a:gd name="T6" fmla="*/ 5 w 19"/>
                <a:gd name="T7" fmla="*/ 9 h 9"/>
                <a:gd name="T8" fmla="*/ 3 w 19"/>
                <a:gd name="T9" fmla="*/ 9 h 9"/>
                <a:gd name="T10" fmla="*/ 0 w 19"/>
                <a:gd name="T11" fmla="*/ 7 h 9"/>
                <a:gd name="T12" fmla="*/ 1 w 19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9" y="7"/>
                  </a:moveTo>
                  <a:lnTo>
                    <a:pt x="18" y="0"/>
                  </a:lnTo>
                  <a:lnTo>
                    <a:pt x="12" y="3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1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59" name="Freeform 932"/>
            <p:cNvSpPr>
              <a:spLocks/>
            </p:cNvSpPr>
            <p:nvPr/>
          </p:nvSpPr>
          <p:spPr bwMode="auto">
            <a:xfrm>
              <a:off x="2747" y="3046"/>
              <a:ext cx="16" cy="25"/>
            </a:xfrm>
            <a:custGeom>
              <a:avLst/>
              <a:gdLst>
                <a:gd name="T0" fmla="*/ 12 w 16"/>
                <a:gd name="T1" fmla="*/ 25 h 25"/>
                <a:gd name="T2" fmla="*/ 11 w 16"/>
                <a:gd name="T3" fmla="*/ 24 h 25"/>
                <a:gd name="T4" fmla="*/ 3 w 16"/>
                <a:gd name="T5" fmla="*/ 20 h 25"/>
                <a:gd name="T6" fmla="*/ 1 w 16"/>
                <a:gd name="T7" fmla="*/ 20 h 25"/>
                <a:gd name="T8" fmla="*/ 0 w 16"/>
                <a:gd name="T9" fmla="*/ 17 h 25"/>
                <a:gd name="T10" fmla="*/ 0 w 16"/>
                <a:gd name="T11" fmla="*/ 15 h 25"/>
                <a:gd name="T12" fmla="*/ 3 w 16"/>
                <a:gd name="T13" fmla="*/ 13 h 25"/>
                <a:gd name="T14" fmla="*/ 6 w 16"/>
                <a:gd name="T15" fmla="*/ 11 h 25"/>
                <a:gd name="T16" fmla="*/ 11 w 16"/>
                <a:gd name="T17" fmla="*/ 7 h 25"/>
                <a:gd name="T18" fmla="*/ 15 w 16"/>
                <a:gd name="T19" fmla="*/ 5 h 25"/>
                <a:gd name="T20" fmla="*/ 16 w 16"/>
                <a:gd name="T2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5">
                  <a:moveTo>
                    <a:pt x="12" y="25"/>
                  </a:moveTo>
                  <a:lnTo>
                    <a:pt x="11" y="24"/>
                  </a:lnTo>
                  <a:lnTo>
                    <a:pt x="3" y="20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" y="13"/>
                  </a:lnTo>
                  <a:lnTo>
                    <a:pt x="6" y="11"/>
                  </a:lnTo>
                  <a:lnTo>
                    <a:pt x="11" y="7"/>
                  </a:lnTo>
                  <a:lnTo>
                    <a:pt x="15" y="5"/>
                  </a:lnTo>
                  <a:lnTo>
                    <a:pt x="1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0" name="Freeform 933"/>
            <p:cNvSpPr>
              <a:spLocks/>
            </p:cNvSpPr>
            <p:nvPr/>
          </p:nvSpPr>
          <p:spPr bwMode="auto">
            <a:xfrm>
              <a:off x="2680" y="3071"/>
              <a:ext cx="6" cy="1"/>
            </a:xfrm>
            <a:custGeom>
              <a:avLst/>
              <a:gdLst>
                <a:gd name="T0" fmla="*/ 6 w 6"/>
                <a:gd name="T1" fmla="*/ 0 h 1"/>
                <a:gd name="T2" fmla="*/ 4 w 6"/>
                <a:gd name="T3" fmla="*/ 1 h 1"/>
                <a:gd name="T4" fmla="*/ 0 w 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4" y="1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1" name="Freeform 934"/>
            <p:cNvSpPr>
              <a:spLocks/>
            </p:cNvSpPr>
            <p:nvPr/>
          </p:nvSpPr>
          <p:spPr bwMode="auto">
            <a:xfrm>
              <a:off x="2649" y="3056"/>
              <a:ext cx="34" cy="16"/>
            </a:xfrm>
            <a:custGeom>
              <a:avLst/>
              <a:gdLst>
                <a:gd name="T0" fmla="*/ 31 w 34"/>
                <a:gd name="T1" fmla="*/ 16 h 16"/>
                <a:gd name="T2" fmla="*/ 24 w 34"/>
                <a:gd name="T3" fmla="*/ 12 h 16"/>
                <a:gd name="T4" fmla="*/ 31 w 34"/>
                <a:gd name="T5" fmla="*/ 7 h 16"/>
                <a:gd name="T6" fmla="*/ 34 w 34"/>
                <a:gd name="T7" fmla="*/ 4 h 16"/>
                <a:gd name="T8" fmla="*/ 33 w 34"/>
                <a:gd name="T9" fmla="*/ 1 h 16"/>
                <a:gd name="T10" fmla="*/ 31 w 34"/>
                <a:gd name="T11" fmla="*/ 0 h 16"/>
                <a:gd name="T12" fmla="*/ 30 w 34"/>
                <a:gd name="T13" fmla="*/ 4 h 16"/>
                <a:gd name="T14" fmla="*/ 22 w 34"/>
                <a:gd name="T15" fmla="*/ 7 h 16"/>
                <a:gd name="T16" fmla="*/ 15 w 34"/>
                <a:gd name="T17" fmla="*/ 12 h 16"/>
                <a:gd name="T18" fmla="*/ 7 w 34"/>
                <a:gd name="T19" fmla="*/ 12 h 16"/>
                <a:gd name="T20" fmla="*/ 0 w 34"/>
                <a:gd name="T21" fmla="*/ 8 h 16"/>
                <a:gd name="T22" fmla="*/ 0 w 34"/>
                <a:gd name="T23" fmla="*/ 4 h 16"/>
                <a:gd name="T24" fmla="*/ 0 w 3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6">
                  <a:moveTo>
                    <a:pt x="31" y="16"/>
                  </a:moveTo>
                  <a:lnTo>
                    <a:pt x="24" y="12"/>
                  </a:lnTo>
                  <a:lnTo>
                    <a:pt x="31" y="7"/>
                  </a:lnTo>
                  <a:lnTo>
                    <a:pt x="34" y="4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0" y="4"/>
                  </a:lnTo>
                  <a:lnTo>
                    <a:pt x="22" y="7"/>
                  </a:lnTo>
                  <a:lnTo>
                    <a:pt x="15" y="12"/>
                  </a:lnTo>
                  <a:lnTo>
                    <a:pt x="7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2" name="Freeform 935"/>
            <p:cNvSpPr>
              <a:spLocks/>
            </p:cNvSpPr>
            <p:nvPr/>
          </p:nvSpPr>
          <p:spPr bwMode="auto">
            <a:xfrm>
              <a:off x="2686" y="3066"/>
              <a:ext cx="15" cy="9"/>
            </a:xfrm>
            <a:custGeom>
              <a:avLst/>
              <a:gdLst>
                <a:gd name="T0" fmla="*/ 15 w 15"/>
                <a:gd name="T1" fmla="*/ 9 h 9"/>
                <a:gd name="T2" fmla="*/ 13 w 15"/>
                <a:gd name="T3" fmla="*/ 6 h 9"/>
                <a:gd name="T4" fmla="*/ 13 w 15"/>
                <a:gd name="T5" fmla="*/ 0 h 9"/>
                <a:gd name="T6" fmla="*/ 5 w 15"/>
                <a:gd name="T7" fmla="*/ 4 h 9"/>
                <a:gd name="T8" fmla="*/ 1 w 15"/>
                <a:gd name="T9" fmla="*/ 5 h 9"/>
                <a:gd name="T10" fmla="*/ 0 w 15"/>
                <a:gd name="T1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9"/>
                  </a:moveTo>
                  <a:lnTo>
                    <a:pt x="13" y="6"/>
                  </a:lnTo>
                  <a:lnTo>
                    <a:pt x="13" y="0"/>
                  </a:lnTo>
                  <a:lnTo>
                    <a:pt x="5" y="4"/>
                  </a:lnTo>
                  <a:lnTo>
                    <a:pt x="1" y="5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3" name="Freeform 936"/>
            <p:cNvSpPr>
              <a:spLocks/>
            </p:cNvSpPr>
            <p:nvPr/>
          </p:nvSpPr>
          <p:spPr bwMode="auto">
            <a:xfrm>
              <a:off x="2596" y="3064"/>
              <a:ext cx="26" cy="15"/>
            </a:xfrm>
            <a:custGeom>
              <a:avLst/>
              <a:gdLst>
                <a:gd name="T0" fmla="*/ 26 w 26"/>
                <a:gd name="T1" fmla="*/ 0 h 15"/>
                <a:gd name="T2" fmla="*/ 22 w 26"/>
                <a:gd name="T3" fmla="*/ 7 h 15"/>
                <a:gd name="T4" fmla="*/ 11 w 26"/>
                <a:gd name="T5" fmla="*/ 14 h 15"/>
                <a:gd name="T6" fmla="*/ 9 w 26"/>
                <a:gd name="T7" fmla="*/ 15 h 15"/>
                <a:gd name="T8" fmla="*/ 1 w 26"/>
                <a:gd name="T9" fmla="*/ 15 h 15"/>
                <a:gd name="T10" fmla="*/ 0 w 2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5">
                  <a:moveTo>
                    <a:pt x="26" y="0"/>
                  </a:moveTo>
                  <a:lnTo>
                    <a:pt x="22" y="7"/>
                  </a:lnTo>
                  <a:lnTo>
                    <a:pt x="11" y="14"/>
                  </a:lnTo>
                  <a:lnTo>
                    <a:pt x="9" y="15"/>
                  </a:lnTo>
                  <a:lnTo>
                    <a:pt x="1" y="15"/>
                  </a:lnTo>
                  <a:lnTo>
                    <a:pt x="0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4" name="Freeform 937"/>
            <p:cNvSpPr>
              <a:spLocks/>
            </p:cNvSpPr>
            <p:nvPr/>
          </p:nvSpPr>
          <p:spPr bwMode="auto">
            <a:xfrm>
              <a:off x="2736" y="3066"/>
              <a:ext cx="6" cy="13"/>
            </a:xfrm>
            <a:custGeom>
              <a:avLst/>
              <a:gdLst>
                <a:gd name="T0" fmla="*/ 0 w 6"/>
                <a:gd name="T1" fmla="*/ 0 h 13"/>
                <a:gd name="T2" fmla="*/ 6 w 6"/>
                <a:gd name="T3" fmla="*/ 1 h 13"/>
                <a:gd name="T4" fmla="*/ 4 w 6"/>
                <a:gd name="T5" fmla="*/ 10 h 13"/>
                <a:gd name="T6" fmla="*/ 4 w 6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3">
                  <a:moveTo>
                    <a:pt x="0" y="0"/>
                  </a:moveTo>
                  <a:lnTo>
                    <a:pt x="6" y="1"/>
                  </a:lnTo>
                  <a:lnTo>
                    <a:pt x="4" y="10"/>
                  </a:lnTo>
                  <a:lnTo>
                    <a:pt x="4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5" name="Freeform 938"/>
            <p:cNvSpPr>
              <a:spLocks/>
            </p:cNvSpPr>
            <p:nvPr/>
          </p:nvSpPr>
          <p:spPr bwMode="auto">
            <a:xfrm>
              <a:off x="2589" y="3068"/>
              <a:ext cx="7" cy="13"/>
            </a:xfrm>
            <a:custGeom>
              <a:avLst/>
              <a:gdLst>
                <a:gd name="T0" fmla="*/ 7 w 7"/>
                <a:gd name="T1" fmla="*/ 11 h 13"/>
                <a:gd name="T2" fmla="*/ 3 w 7"/>
                <a:gd name="T3" fmla="*/ 13 h 13"/>
                <a:gd name="T4" fmla="*/ 0 w 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3">
                  <a:moveTo>
                    <a:pt x="7" y="11"/>
                  </a:moveTo>
                  <a:lnTo>
                    <a:pt x="3" y="1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6" name="Freeform 939"/>
            <p:cNvSpPr>
              <a:spLocks/>
            </p:cNvSpPr>
            <p:nvPr/>
          </p:nvSpPr>
          <p:spPr bwMode="auto">
            <a:xfrm>
              <a:off x="2510" y="3034"/>
              <a:ext cx="37" cy="47"/>
            </a:xfrm>
            <a:custGeom>
              <a:avLst/>
              <a:gdLst>
                <a:gd name="T0" fmla="*/ 0 w 37"/>
                <a:gd name="T1" fmla="*/ 47 h 47"/>
                <a:gd name="T2" fmla="*/ 8 w 37"/>
                <a:gd name="T3" fmla="*/ 38 h 47"/>
                <a:gd name="T4" fmla="*/ 19 w 37"/>
                <a:gd name="T5" fmla="*/ 30 h 47"/>
                <a:gd name="T6" fmla="*/ 22 w 37"/>
                <a:gd name="T7" fmla="*/ 40 h 47"/>
                <a:gd name="T8" fmla="*/ 26 w 37"/>
                <a:gd name="T9" fmla="*/ 36 h 47"/>
                <a:gd name="T10" fmla="*/ 34 w 37"/>
                <a:gd name="T11" fmla="*/ 29 h 47"/>
                <a:gd name="T12" fmla="*/ 37 w 37"/>
                <a:gd name="T13" fmla="*/ 12 h 47"/>
                <a:gd name="T14" fmla="*/ 37 w 37"/>
                <a:gd name="T15" fmla="*/ 8 h 47"/>
                <a:gd name="T16" fmla="*/ 22 w 37"/>
                <a:gd name="T17" fmla="*/ 0 h 47"/>
                <a:gd name="T18" fmla="*/ 20 w 37"/>
                <a:gd name="T19" fmla="*/ 21 h 47"/>
                <a:gd name="T20" fmla="*/ 15 w 37"/>
                <a:gd name="T21" fmla="*/ 12 h 47"/>
                <a:gd name="T22" fmla="*/ 11 w 37"/>
                <a:gd name="T23" fmla="*/ 15 h 47"/>
                <a:gd name="T24" fmla="*/ 10 w 37"/>
                <a:gd name="T25" fmla="*/ 26 h 47"/>
                <a:gd name="T26" fmla="*/ 0 w 37"/>
                <a:gd name="T27" fmla="*/ 30 h 47"/>
                <a:gd name="T28" fmla="*/ 0 w 37"/>
                <a:gd name="T2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7">
                  <a:moveTo>
                    <a:pt x="0" y="47"/>
                  </a:moveTo>
                  <a:lnTo>
                    <a:pt x="8" y="38"/>
                  </a:lnTo>
                  <a:lnTo>
                    <a:pt x="19" y="30"/>
                  </a:lnTo>
                  <a:lnTo>
                    <a:pt x="22" y="40"/>
                  </a:lnTo>
                  <a:lnTo>
                    <a:pt x="26" y="36"/>
                  </a:lnTo>
                  <a:lnTo>
                    <a:pt x="34" y="29"/>
                  </a:lnTo>
                  <a:lnTo>
                    <a:pt x="37" y="12"/>
                  </a:lnTo>
                  <a:lnTo>
                    <a:pt x="37" y="8"/>
                  </a:lnTo>
                  <a:lnTo>
                    <a:pt x="22" y="0"/>
                  </a:lnTo>
                  <a:lnTo>
                    <a:pt x="20" y="21"/>
                  </a:lnTo>
                  <a:lnTo>
                    <a:pt x="15" y="12"/>
                  </a:lnTo>
                  <a:lnTo>
                    <a:pt x="11" y="15"/>
                  </a:lnTo>
                  <a:lnTo>
                    <a:pt x="10" y="26"/>
                  </a:lnTo>
                  <a:lnTo>
                    <a:pt x="0" y="30"/>
                  </a:lnTo>
                  <a:lnTo>
                    <a:pt x="0" y="4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7" name="Line 940"/>
            <p:cNvSpPr>
              <a:spLocks noChangeShapeType="1"/>
            </p:cNvSpPr>
            <p:nvPr/>
          </p:nvSpPr>
          <p:spPr bwMode="auto">
            <a:xfrm>
              <a:off x="2630" y="3081"/>
              <a:ext cx="1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8" name="Freeform 941"/>
            <p:cNvSpPr>
              <a:spLocks/>
            </p:cNvSpPr>
            <p:nvPr/>
          </p:nvSpPr>
          <p:spPr bwMode="auto">
            <a:xfrm>
              <a:off x="2549" y="3074"/>
              <a:ext cx="26" cy="8"/>
            </a:xfrm>
            <a:custGeom>
              <a:avLst/>
              <a:gdLst>
                <a:gd name="T0" fmla="*/ 0 w 26"/>
                <a:gd name="T1" fmla="*/ 4 h 8"/>
                <a:gd name="T2" fmla="*/ 13 w 26"/>
                <a:gd name="T3" fmla="*/ 0 h 8"/>
                <a:gd name="T4" fmla="*/ 14 w 26"/>
                <a:gd name="T5" fmla="*/ 1 h 8"/>
                <a:gd name="T6" fmla="*/ 17 w 26"/>
                <a:gd name="T7" fmla="*/ 2 h 8"/>
                <a:gd name="T8" fmla="*/ 25 w 26"/>
                <a:gd name="T9" fmla="*/ 7 h 8"/>
                <a:gd name="T10" fmla="*/ 26 w 26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">
                  <a:moveTo>
                    <a:pt x="0" y="4"/>
                  </a:moveTo>
                  <a:lnTo>
                    <a:pt x="13" y="0"/>
                  </a:lnTo>
                  <a:lnTo>
                    <a:pt x="14" y="1"/>
                  </a:lnTo>
                  <a:lnTo>
                    <a:pt x="17" y="2"/>
                  </a:lnTo>
                  <a:lnTo>
                    <a:pt x="25" y="7"/>
                  </a:lnTo>
                  <a:lnTo>
                    <a:pt x="26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69" name="Line 942"/>
            <p:cNvSpPr>
              <a:spLocks noChangeShapeType="1"/>
            </p:cNvSpPr>
            <p:nvPr/>
          </p:nvSpPr>
          <p:spPr bwMode="auto">
            <a:xfrm>
              <a:off x="2575" y="3082"/>
              <a:ext cx="2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0" name="Freeform 943"/>
            <p:cNvSpPr>
              <a:spLocks/>
            </p:cNvSpPr>
            <p:nvPr/>
          </p:nvSpPr>
          <p:spPr bwMode="auto">
            <a:xfrm>
              <a:off x="2544" y="3078"/>
              <a:ext cx="5" cy="5"/>
            </a:xfrm>
            <a:custGeom>
              <a:avLst/>
              <a:gdLst>
                <a:gd name="T0" fmla="*/ 0 w 5"/>
                <a:gd name="T1" fmla="*/ 5 h 5"/>
                <a:gd name="T2" fmla="*/ 0 w 5"/>
                <a:gd name="T3" fmla="*/ 4 h 5"/>
                <a:gd name="T4" fmla="*/ 4 w 5"/>
                <a:gd name="T5" fmla="*/ 0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1" name="Freeform 944"/>
            <p:cNvSpPr>
              <a:spLocks/>
            </p:cNvSpPr>
            <p:nvPr/>
          </p:nvSpPr>
          <p:spPr bwMode="auto">
            <a:xfrm>
              <a:off x="2652" y="3075"/>
              <a:ext cx="16" cy="10"/>
            </a:xfrm>
            <a:custGeom>
              <a:avLst/>
              <a:gdLst>
                <a:gd name="T0" fmla="*/ 0 w 16"/>
                <a:gd name="T1" fmla="*/ 10 h 10"/>
                <a:gd name="T2" fmla="*/ 0 w 16"/>
                <a:gd name="T3" fmla="*/ 6 h 10"/>
                <a:gd name="T4" fmla="*/ 4 w 16"/>
                <a:gd name="T5" fmla="*/ 0 h 10"/>
                <a:gd name="T6" fmla="*/ 15 w 16"/>
                <a:gd name="T7" fmla="*/ 3 h 10"/>
                <a:gd name="T8" fmla="*/ 16 w 16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0" y="10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15" y="3"/>
                  </a:lnTo>
                  <a:lnTo>
                    <a:pt x="16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2" name="Freeform 945"/>
            <p:cNvSpPr>
              <a:spLocks/>
            </p:cNvSpPr>
            <p:nvPr/>
          </p:nvSpPr>
          <p:spPr bwMode="auto">
            <a:xfrm>
              <a:off x="2668" y="3079"/>
              <a:ext cx="20" cy="7"/>
            </a:xfrm>
            <a:custGeom>
              <a:avLst/>
              <a:gdLst>
                <a:gd name="T0" fmla="*/ 0 w 20"/>
                <a:gd name="T1" fmla="*/ 0 h 7"/>
                <a:gd name="T2" fmla="*/ 7 w 20"/>
                <a:gd name="T3" fmla="*/ 6 h 7"/>
                <a:gd name="T4" fmla="*/ 10 w 20"/>
                <a:gd name="T5" fmla="*/ 6 h 7"/>
                <a:gd name="T6" fmla="*/ 18 w 20"/>
                <a:gd name="T7" fmla="*/ 6 h 7"/>
                <a:gd name="T8" fmla="*/ 20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7" y="6"/>
                  </a:lnTo>
                  <a:lnTo>
                    <a:pt x="10" y="6"/>
                  </a:lnTo>
                  <a:lnTo>
                    <a:pt x="18" y="6"/>
                  </a:lnTo>
                  <a:lnTo>
                    <a:pt x="2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3" name="Line 946"/>
            <p:cNvSpPr>
              <a:spLocks noChangeShapeType="1"/>
            </p:cNvSpPr>
            <p:nvPr/>
          </p:nvSpPr>
          <p:spPr bwMode="auto">
            <a:xfrm flipH="1" flipV="1">
              <a:off x="2544" y="3083"/>
              <a:ext cx="1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4" name="Freeform 947"/>
            <p:cNvSpPr>
              <a:spLocks/>
            </p:cNvSpPr>
            <p:nvPr/>
          </p:nvSpPr>
          <p:spPr bwMode="auto">
            <a:xfrm>
              <a:off x="2701" y="3075"/>
              <a:ext cx="39" cy="15"/>
            </a:xfrm>
            <a:custGeom>
              <a:avLst/>
              <a:gdLst>
                <a:gd name="T0" fmla="*/ 39 w 39"/>
                <a:gd name="T1" fmla="*/ 4 h 15"/>
                <a:gd name="T2" fmla="*/ 38 w 39"/>
                <a:gd name="T3" fmla="*/ 8 h 15"/>
                <a:gd name="T4" fmla="*/ 28 w 39"/>
                <a:gd name="T5" fmla="*/ 11 h 15"/>
                <a:gd name="T6" fmla="*/ 28 w 39"/>
                <a:gd name="T7" fmla="*/ 15 h 15"/>
                <a:gd name="T8" fmla="*/ 17 w 39"/>
                <a:gd name="T9" fmla="*/ 14 h 15"/>
                <a:gd name="T10" fmla="*/ 0 w 3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5">
                  <a:moveTo>
                    <a:pt x="39" y="4"/>
                  </a:moveTo>
                  <a:lnTo>
                    <a:pt x="38" y="8"/>
                  </a:lnTo>
                  <a:lnTo>
                    <a:pt x="28" y="11"/>
                  </a:lnTo>
                  <a:lnTo>
                    <a:pt x="28" y="15"/>
                  </a:lnTo>
                  <a:lnTo>
                    <a:pt x="17" y="14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5" name="Freeform 948"/>
            <p:cNvSpPr>
              <a:spLocks/>
            </p:cNvSpPr>
            <p:nvPr/>
          </p:nvSpPr>
          <p:spPr bwMode="auto">
            <a:xfrm>
              <a:off x="2688" y="3086"/>
              <a:ext cx="13" cy="4"/>
            </a:xfrm>
            <a:custGeom>
              <a:avLst/>
              <a:gdLst>
                <a:gd name="T0" fmla="*/ 0 w 13"/>
                <a:gd name="T1" fmla="*/ 0 h 4"/>
                <a:gd name="T2" fmla="*/ 3 w 13"/>
                <a:gd name="T3" fmla="*/ 1 h 4"/>
                <a:gd name="T4" fmla="*/ 9 w 13"/>
                <a:gd name="T5" fmla="*/ 4 h 4"/>
                <a:gd name="T6" fmla="*/ 13 w 1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">
                  <a:moveTo>
                    <a:pt x="0" y="0"/>
                  </a:moveTo>
                  <a:lnTo>
                    <a:pt x="3" y="1"/>
                  </a:lnTo>
                  <a:lnTo>
                    <a:pt x="9" y="4"/>
                  </a:lnTo>
                  <a:lnTo>
                    <a:pt x="13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6" name="Freeform 949"/>
            <p:cNvSpPr>
              <a:spLocks/>
            </p:cNvSpPr>
            <p:nvPr/>
          </p:nvSpPr>
          <p:spPr bwMode="auto">
            <a:xfrm>
              <a:off x="2492" y="3066"/>
              <a:ext cx="15" cy="24"/>
            </a:xfrm>
            <a:custGeom>
              <a:avLst/>
              <a:gdLst>
                <a:gd name="T0" fmla="*/ 10 w 15"/>
                <a:gd name="T1" fmla="*/ 24 h 24"/>
                <a:gd name="T2" fmla="*/ 15 w 15"/>
                <a:gd name="T3" fmla="*/ 15 h 24"/>
                <a:gd name="T4" fmla="*/ 14 w 15"/>
                <a:gd name="T5" fmla="*/ 12 h 24"/>
                <a:gd name="T6" fmla="*/ 11 w 15"/>
                <a:gd name="T7" fmla="*/ 9 h 24"/>
                <a:gd name="T8" fmla="*/ 13 w 15"/>
                <a:gd name="T9" fmla="*/ 1 h 24"/>
                <a:gd name="T10" fmla="*/ 7 w 15"/>
                <a:gd name="T11" fmla="*/ 0 h 24"/>
                <a:gd name="T12" fmla="*/ 0 w 15"/>
                <a:gd name="T13" fmla="*/ 12 h 24"/>
                <a:gd name="T14" fmla="*/ 4 w 15"/>
                <a:gd name="T15" fmla="*/ 21 h 24"/>
                <a:gd name="T16" fmla="*/ 10 w 15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0" y="24"/>
                  </a:moveTo>
                  <a:lnTo>
                    <a:pt x="15" y="15"/>
                  </a:lnTo>
                  <a:lnTo>
                    <a:pt x="14" y="12"/>
                  </a:lnTo>
                  <a:lnTo>
                    <a:pt x="11" y="9"/>
                  </a:lnTo>
                  <a:lnTo>
                    <a:pt x="13" y="1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21"/>
                  </a:lnTo>
                  <a:lnTo>
                    <a:pt x="10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7" name="Freeform 950"/>
            <p:cNvSpPr>
              <a:spLocks/>
            </p:cNvSpPr>
            <p:nvPr/>
          </p:nvSpPr>
          <p:spPr bwMode="auto">
            <a:xfrm>
              <a:off x="2642" y="3085"/>
              <a:ext cx="10" cy="8"/>
            </a:xfrm>
            <a:custGeom>
              <a:avLst/>
              <a:gdLst>
                <a:gd name="T0" fmla="*/ 0 w 10"/>
                <a:gd name="T1" fmla="*/ 8 h 8"/>
                <a:gd name="T2" fmla="*/ 4 w 10"/>
                <a:gd name="T3" fmla="*/ 6 h 8"/>
                <a:gd name="T4" fmla="*/ 6 w 10"/>
                <a:gd name="T5" fmla="*/ 1 h 8"/>
                <a:gd name="T6" fmla="*/ 8 w 10"/>
                <a:gd name="T7" fmla="*/ 0 h 8"/>
                <a:gd name="T8" fmla="*/ 10 w 1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4" y="6"/>
                  </a:lnTo>
                  <a:lnTo>
                    <a:pt x="6" y="1"/>
                  </a:lnTo>
                  <a:lnTo>
                    <a:pt x="8" y="0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8" name="Freeform 951"/>
            <p:cNvSpPr>
              <a:spLocks/>
            </p:cNvSpPr>
            <p:nvPr/>
          </p:nvSpPr>
          <p:spPr bwMode="auto">
            <a:xfrm>
              <a:off x="2631" y="3076"/>
              <a:ext cx="15" cy="17"/>
            </a:xfrm>
            <a:custGeom>
              <a:avLst/>
              <a:gdLst>
                <a:gd name="T0" fmla="*/ 0 w 15"/>
                <a:gd name="T1" fmla="*/ 5 h 17"/>
                <a:gd name="T2" fmla="*/ 10 w 15"/>
                <a:gd name="T3" fmla="*/ 3 h 17"/>
                <a:gd name="T4" fmla="*/ 11 w 15"/>
                <a:gd name="T5" fmla="*/ 0 h 17"/>
                <a:gd name="T6" fmla="*/ 15 w 15"/>
                <a:gd name="T7" fmla="*/ 2 h 17"/>
                <a:gd name="T8" fmla="*/ 14 w 15"/>
                <a:gd name="T9" fmla="*/ 10 h 17"/>
                <a:gd name="T10" fmla="*/ 11 w 15"/>
                <a:gd name="T11" fmla="*/ 14 h 17"/>
                <a:gd name="T12" fmla="*/ 11 w 15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0" y="5"/>
                  </a:moveTo>
                  <a:lnTo>
                    <a:pt x="10" y="3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4" y="10"/>
                  </a:lnTo>
                  <a:lnTo>
                    <a:pt x="11" y="14"/>
                  </a:lnTo>
                  <a:lnTo>
                    <a:pt x="11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79" name="Freeform 952"/>
            <p:cNvSpPr>
              <a:spLocks/>
            </p:cNvSpPr>
            <p:nvPr/>
          </p:nvSpPr>
          <p:spPr bwMode="auto">
            <a:xfrm>
              <a:off x="2577" y="3083"/>
              <a:ext cx="15" cy="11"/>
            </a:xfrm>
            <a:custGeom>
              <a:avLst/>
              <a:gdLst>
                <a:gd name="T0" fmla="*/ 0 w 15"/>
                <a:gd name="T1" fmla="*/ 0 h 11"/>
                <a:gd name="T2" fmla="*/ 2 w 15"/>
                <a:gd name="T3" fmla="*/ 2 h 11"/>
                <a:gd name="T4" fmla="*/ 4 w 15"/>
                <a:gd name="T5" fmla="*/ 8 h 11"/>
                <a:gd name="T6" fmla="*/ 15 w 1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2" y="2"/>
                  </a:lnTo>
                  <a:lnTo>
                    <a:pt x="4" y="8"/>
                  </a:lnTo>
                  <a:lnTo>
                    <a:pt x="15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0" name="Freeform 953"/>
            <p:cNvSpPr>
              <a:spLocks/>
            </p:cNvSpPr>
            <p:nvPr/>
          </p:nvSpPr>
          <p:spPr bwMode="auto">
            <a:xfrm>
              <a:off x="2592" y="3093"/>
              <a:ext cx="5" cy="3"/>
            </a:xfrm>
            <a:custGeom>
              <a:avLst/>
              <a:gdLst>
                <a:gd name="T0" fmla="*/ 0 w 5"/>
                <a:gd name="T1" fmla="*/ 1 h 3"/>
                <a:gd name="T2" fmla="*/ 5 w 5"/>
                <a:gd name="T3" fmla="*/ 0 h 3"/>
                <a:gd name="T4" fmla="*/ 5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5" y="0"/>
                  </a:lnTo>
                  <a:lnTo>
                    <a:pt x="5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1" name="Freeform 954"/>
            <p:cNvSpPr>
              <a:spLocks/>
            </p:cNvSpPr>
            <p:nvPr/>
          </p:nvSpPr>
          <p:spPr bwMode="auto">
            <a:xfrm>
              <a:off x="2731" y="3078"/>
              <a:ext cx="38" cy="20"/>
            </a:xfrm>
            <a:custGeom>
              <a:avLst/>
              <a:gdLst>
                <a:gd name="T0" fmla="*/ 0 w 38"/>
                <a:gd name="T1" fmla="*/ 20 h 20"/>
                <a:gd name="T2" fmla="*/ 7 w 38"/>
                <a:gd name="T3" fmla="*/ 15 h 20"/>
                <a:gd name="T4" fmla="*/ 11 w 38"/>
                <a:gd name="T5" fmla="*/ 18 h 20"/>
                <a:gd name="T6" fmla="*/ 12 w 38"/>
                <a:gd name="T7" fmla="*/ 20 h 20"/>
                <a:gd name="T8" fmla="*/ 13 w 38"/>
                <a:gd name="T9" fmla="*/ 16 h 20"/>
                <a:gd name="T10" fmla="*/ 19 w 38"/>
                <a:gd name="T11" fmla="*/ 3 h 20"/>
                <a:gd name="T12" fmla="*/ 20 w 38"/>
                <a:gd name="T13" fmla="*/ 0 h 20"/>
                <a:gd name="T14" fmla="*/ 23 w 38"/>
                <a:gd name="T15" fmla="*/ 3 h 20"/>
                <a:gd name="T16" fmla="*/ 30 w 38"/>
                <a:gd name="T17" fmla="*/ 8 h 20"/>
                <a:gd name="T18" fmla="*/ 32 w 38"/>
                <a:gd name="T19" fmla="*/ 9 h 20"/>
                <a:gd name="T20" fmla="*/ 35 w 38"/>
                <a:gd name="T21" fmla="*/ 9 h 20"/>
                <a:gd name="T22" fmla="*/ 38 w 38"/>
                <a:gd name="T2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0">
                  <a:moveTo>
                    <a:pt x="0" y="20"/>
                  </a:moveTo>
                  <a:lnTo>
                    <a:pt x="7" y="15"/>
                  </a:lnTo>
                  <a:lnTo>
                    <a:pt x="11" y="18"/>
                  </a:lnTo>
                  <a:lnTo>
                    <a:pt x="12" y="20"/>
                  </a:lnTo>
                  <a:lnTo>
                    <a:pt x="13" y="16"/>
                  </a:lnTo>
                  <a:lnTo>
                    <a:pt x="19" y="3"/>
                  </a:lnTo>
                  <a:lnTo>
                    <a:pt x="20" y="0"/>
                  </a:lnTo>
                  <a:lnTo>
                    <a:pt x="23" y="3"/>
                  </a:lnTo>
                  <a:lnTo>
                    <a:pt x="30" y="8"/>
                  </a:lnTo>
                  <a:lnTo>
                    <a:pt x="32" y="9"/>
                  </a:lnTo>
                  <a:lnTo>
                    <a:pt x="35" y="9"/>
                  </a:lnTo>
                  <a:lnTo>
                    <a:pt x="38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2" name="Freeform 955"/>
            <p:cNvSpPr>
              <a:spLocks/>
            </p:cNvSpPr>
            <p:nvPr/>
          </p:nvSpPr>
          <p:spPr bwMode="auto">
            <a:xfrm>
              <a:off x="2759" y="3007"/>
              <a:ext cx="124" cy="91"/>
            </a:xfrm>
            <a:custGeom>
              <a:avLst/>
              <a:gdLst>
                <a:gd name="T0" fmla="*/ 124 w 124"/>
                <a:gd name="T1" fmla="*/ 1 h 91"/>
                <a:gd name="T2" fmla="*/ 112 w 124"/>
                <a:gd name="T3" fmla="*/ 8 h 91"/>
                <a:gd name="T4" fmla="*/ 105 w 124"/>
                <a:gd name="T5" fmla="*/ 11 h 91"/>
                <a:gd name="T6" fmla="*/ 103 w 124"/>
                <a:gd name="T7" fmla="*/ 15 h 91"/>
                <a:gd name="T8" fmla="*/ 93 w 124"/>
                <a:gd name="T9" fmla="*/ 23 h 91"/>
                <a:gd name="T10" fmla="*/ 90 w 124"/>
                <a:gd name="T11" fmla="*/ 24 h 91"/>
                <a:gd name="T12" fmla="*/ 86 w 124"/>
                <a:gd name="T13" fmla="*/ 22 h 91"/>
                <a:gd name="T14" fmla="*/ 83 w 124"/>
                <a:gd name="T15" fmla="*/ 20 h 91"/>
                <a:gd name="T16" fmla="*/ 82 w 124"/>
                <a:gd name="T17" fmla="*/ 26 h 91"/>
                <a:gd name="T18" fmla="*/ 85 w 124"/>
                <a:gd name="T19" fmla="*/ 27 h 91"/>
                <a:gd name="T20" fmla="*/ 85 w 124"/>
                <a:gd name="T21" fmla="*/ 38 h 91"/>
                <a:gd name="T22" fmla="*/ 75 w 124"/>
                <a:gd name="T23" fmla="*/ 46 h 91"/>
                <a:gd name="T24" fmla="*/ 83 w 124"/>
                <a:gd name="T25" fmla="*/ 57 h 91"/>
                <a:gd name="T26" fmla="*/ 85 w 124"/>
                <a:gd name="T27" fmla="*/ 72 h 91"/>
                <a:gd name="T28" fmla="*/ 86 w 124"/>
                <a:gd name="T29" fmla="*/ 79 h 91"/>
                <a:gd name="T30" fmla="*/ 89 w 124"/>
                <a:gd name="T31" fmla="*/ 80 h 91"/>
                <a:gd name="T32" fmla="*/ 83 w 124"/>
                <a:gd name="T33" fmla="*/ 83 h 91"/>
                <a:gd name="T34" fmla="*/ 78 w 124"/>
                <a:gd name="T35" fmla="*/ 84 h 91"/>
                <a:gd name="T36" fmla="*/ 70 w 124"/>
                <a:gd name="T37" fmla="*/ 79 h 91"/>
                <a:gd name="T38" fmla="*/ 64 w 124"/>
                <a:gd name="T39" fmla="*/ 79 h 91"/>
                <a:gd name="T40" fmla="*/ 58 w 124"/>
                <a:gd name="T41" fmla="*/ 86 h 91"/>
                <a:gd name="T42" fmla="*/ 47 w 124"/>
                <a:gd name="T43" fmla="*/ 84 h 91"/>
                <a:gd name="T44" fmla="*/ 43 w 124"/>
                <a:gd name="T45" fmla="*/ 86 h 91"/>
                <a:gd name="T46" fmla="*/ 34 w 124"/>
                <a:gd name="T47" fmla="*/ 90 h 91"/>
                <a:gd name="T48" fmla="*/ 29 w 124"/>
                <a:gd name="T49" fmla="*/ 83 h 91"/>
                <a:gd name="T50" fmla="*/ 37 w 124"/>
                <a:gd name="T51" fmla="*/ 83 h 91"/>
                <a:gd name="T52" fmla="*/ 43 w 124"/>
                <a:gd name="T53" fmla="*/ 79 h 91"/>
                <a:gd name="T54" fmla="*/ 53 w 124"/>
                <a:gd name="T55" fmla="*/ 72 h 91"/>
                <a:gd name="T56" fmla="*/ 60 w 124"/>
                <a:gd name="T57" fmla="*/ 71 h 91"/>
                <a:gd name="T58" fmla="*/ 56 w 124"/>
                <a:gd name="T59" fmla="*/ 65 h 91"/>
                <a:gd name="T60" fmla="*/ 59 w 124"/>
                <a:gd name="T61" fmla="*/ 60 h 91"/>
                <a:gd name="T62" fmla="*/ 63 w 124"/>
                <a:gd name="T63" fmla="*/ 54 h 91"/>
                <a:gd name="T64" fmla="*/ 56 w 124"/>
                <a:gd name="T65" fmla="*/ 57 h 91"/>
                <a:gd name="T66" fmla="*/ 53 w 124"/>
                <a:gd name="T67" fmla="*/ 60 h 91"/>
                <a:gd name="T68" fmla="*/ 51 w 124"/>
                <a:gd name="T69" fmla="*/ 65 h 91"/>
                <a:gd name="T70" fmla="*/ 39 w 124"/>
                <a:gd name="T71" fmla="*/ 76 h 91"/>
                <a:gd name="T72" fmla="*/ 25 w 124"/>
                <a:gd name="T73" fmla="*/ 75 h 91"/>
                <a:gd name="T74" fmla="*/ 22 w 124"/>
                <a:gd name="T75" fmla="*/ 74 h 91"/>
                <a:gd name="T76" fmla="*/ 6 w 124"/>
                <a:gd name="T77" fmla="*/ 68 h 91"/>
                <a:gd name="T78" fmla="*/ 0 w 124"/>
                <a:gd name="T79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91">
                  <a:moveTo>
                    <a:pt x="124" y="3"/>
                  </a:moveTo>
                  <a:lnTo>
                    <a:pt x="124" y="1"/>
                  </a:lnTo>
                  <a:lnTo>
                    <a:pt x="123" y="0"/>
                  </a:lnTo>
                  <a:lnTo>
                    <a:pt x="112" y="8"/>
                  </a:lnTo>
                  <a:lnTo>
                    <a:pt x="108" y="9"/>
                  </a:lnTo>
                  <a:lnTo>
                    <a:pt x="105" y="11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93" y="23"/>
                  </a:lnTo>
                  <a:lnTo>
                    <a:pt x="92" y="23"/>
                  </a:lnTo>
                  <a:lnTo>
                    <a:pt x="90" y="24"/>
                  </a:lnTo>
                  <a:lnTo>
                    <a:pt x="86" y="23"/>
                  </a:lnTo>
                  <a:lnTo>
                    <a:pt x="86" y="22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83" y="22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5" y="27"/>
                  </a:lnTo>
                  <a:lnTo>
                    <a:pt x="88" y="31"/>
                  </a:lnTo>
                  <a:lnTo>
                    <a:pt x="85" y="38"/>
                  </a:lnTo>
                  <a:lnTo>
                    <a:pt x="77" y="45"/>
                  </a:lnTo>
                  <a:lnTo>
                    <a:pt x="75" y="46"/>
                  </a:lnTo>
                  <a:lnTo>
                    <a:pt x="75" y="49"/>
                  </a:lnTo>
                  <a:lnTo>
                    <a:pt x="83" y="57"/>
                  </a:lnTo>
                  <a:lnTo>
                    <a:pt x="85" y="69"/>
                  </a:lnTo>
                  <a:lnTo>
                    <a:pt x="85" y="72"/>
                  </a:lnTo>
                  <a:lnTo>
                    <a:pt x="85" y="76"/>
                  </a:lnTo>
                  <a:lnTo>
                    <a:pt x="86" y="79"/>
                  </a:lnTo>
                  <a:lnTo>
                    <a:pt x="88" y="79"/>
                  </a:lnTo>
                  <a:lnTo>
                    <a:pt x="89" y="80"/>
                  </a:lnTo>
                  <a:lnTo>
                    <a:pt x="86" y="82"/>
                  </a:lnTo>
                  <a:lnTo>
                    <a:pt x="83" y="83"/>
                  </a:lnTo>
                  <a:lnTo>
                    <a:pt x="81" y="83"/>
                  </a:lnTo>
                  <a:lnTo>
                    <a:pt x="78" y="84"/>
                  </a:lnTo>
                  <a:lnTo>
                    <a:pt x="75" y="83"/>
                  </a:lnTo>
                  <a:lnTo>
                    <a:pt x="70" y="79"/>
                  </a:lnTo>
                  <a:lnTo>
                    <a:pt x="68" y="78"/>
                  </a:lnTo>
                  <a:lnTo>
                    <a:pt x="64" y="79"/>
                  </a:lnTo>
                  <a:lnTo>
                    <a:pt x="59" y="83"/>
                  </a:lnTo>
                  <a:lnTo>
                    <a:pt x="58" y="86"/>
                  </a:lnTo>
                  <a:lnTo>
                    <a:pt x="49" y="86"/>
                  </a:lnTo>
                  <a:lnTo>
                    <a:pt x="47" y="84"/>
                  </a:lnTo>
                  <a:lnTo>
                    <a:pt x="44" y="86"/>
                  </a:lnTo>
                  <a:lnTo>
                    <a:pt x="43" y="86"/>
                  </a:lnTo>
                  <a:lnTo>
                    <a:pt x="36" y="91"/>
                  </a:lnTo>
                  <a:lnTo>
                    <a:pt x="34" y="90"/>
                  </a:lnTo>
                  <a:lnTo>
                    <a:pt x="30" y="89"/>
                  </a:lnTo>
                  <a:lnTo>
                    <a:pt x="29" y="83"/>
                  </a:lnTo>
                  <a:lnTo>
                    <a:pt x="30" y="83"/>
                  </a:lnTo>
                  <a:lnTo>
                    <a:pt x="37" y="83"/>
                  </a:lnTo>
                  <a:lnTo>
                    <a:pt x="39" y="82"/>
                  </a:lnTo>
                  <a:lnTo>
                    <a:pt x="43" y="79"/>
                  </a:lnTo>
                  <a:lnTo>
                    <a:pt x="49" y="72"/>
                  </a:lnTo>
                  <a:lnTo>
                    <a:pt x="53" y="72"/>
                  </a:lnTo>
                  <a:lnTo>
                    <a:pt x="59" y="71"/>
                  </a:lnTo>
                  <a:lnTo>
                    <a:pt x="60" y="71"/>
                  </a:lnTo>
                  <a:lnTo>
                    <a:pt x="55" y="68"/>
                  </a:lnTo>
                  <a:lnTo>
                    <a:pt x="56" y="65"/>
                  </a:lnTo>
                  <a:lnTo>
                    <a:pt x="56" y="64"/>
                  </a:lnTo>
                  <a:lnTo>
                    <a:pt x="59" y="60"/>
                  </a:lnTo>
                  <a:lnTo>
                    <a:pt x="63" y="57"/>
                  </a:lnTo>
                  <a:lnTo>
                    <a:pt x="63" y="54"/>
                  </a:lnTo>
                  <a:lnTo>
                    <a:pt x="63" y="53"/>
                  </a:lnTo>
                  <a:lnTo>
                    <a:pt x="56" y="57"/>
                  </a:lnTo>
                  <a:lnTo>
                    <a:pt x="55" y="60"/>
                  </a:lnTo>
                  <a:lnTo>
                    <a:pt x="53" y="60"/>
                  </a:lnTo>
                  <a:lnTo>
                    <a:pt x="51" y="64"/>
                  </a:lnTo>
                  <a:lnTo>
                    <a:pt x="51" y="65"/>
                  </a:lnTo>
                  <a:lnTo>
                    <a:pt x="45" y="69"/>
                  </a:lnTo>
                  <a:lnTo>
                    <a:pt x="39" y="76"/>
                  </a:lnTo>
                  <a:lnTo>
                    <a:pt x="33" y="79"/>
                  </a:lnTo>
                  <a:lnTo>
                    <a:pt x="25" y="75"/>
                  </a:lnTo>
                  <a:lnTo>
                    <a:pt x="24" y="74"/>
                  </a:lnTo>
                  <a:lnTo>
                    <a:pt x="22" y="74"/>
                  </a:lnTo>
                  <a:lnTo>
                    <a:pt x="15" y="68"/>
                  </a:lnTo>
                  <a:lnTo>
                    <a:pt x="6" y="68"/>
                  </a:lnTo>
                  <a:lnTo>
                    <a:pt x="3" y="68"/>
                  </a:lnTo>
                  <a:lnTo>
                    <a:pt x="0" y="6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3" name="Freeform 956"/>
            <p:cNvSpPr>
              <a:spLocks/>
            </p:cNvSpPr>
            <p:nvPr/>
          </p:nvSpPr>
          <p:spPr bwMode="auto">
            <a:xfrm>
              <a:off x="2701" y="3090"/>
              <a:ext cx="7" cy="8"/>
            </a:xfrm>
            <a:custGeom>
              <a:avLst/>
              <a:gdLst>
                <a:gd name="T0" fmla="*/ 0 w 7"/>
                <a:gd name="T1" fmla="*/ 0 h 8"/>
                <a:gd name="T2" fmla="*/ 5 w 7"/>
                <a:gd name="T3" fmla="*/ 1 h 8"/>
                <a:gd name="T4" fmla="*/ 7 w 7"/>
                <a:gd name="T5" fmla="*/ 6 h 8"/>
                <a:gd name="T6" fmla="*/ 5 w 7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5" y="1"/>
                  </a:lnTo>
                  <a:lnTo>
                    <a:pt x="7" y="6"/>
                  </a:lnTo>
                  <a:lnTo>
                    <a:pt x="5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4" name="Freeform 957"/>
            <p:cNvSpPr>
              <a:spLocks/>
            </p:cNvSpPr>
            <p:nvPr/>
          </p:nvSpPr>
          <p:spPr bwMode="auto">
            <a:xfrm>
              <a:off x="2833" y="3097"/>
              <a:ext cx="8" cy="3"/>
            </a:xfrm>
            <a:custGeom>
              <a:avLst/>
              <a:gdLst>
                <a:gd name="T0" fmla="*/ 0 w 8"/>
                <a:gd name="T1" fmla="*/ 0 h 3"/>
                <a:gd name="T2" fmla="*/ 3 w 8"/>
                <a:gd name="T3" fmla="*/ 1 h 3"/>
                <a:gd name="T4" fmla="*/ 5 w 8"/>
                <a:gd name="T5" fmla="*/ 1 h 3"/>
                <a:gd name="T6" fmla="*/ 8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0" y="0"/>
                  </a:moveTo>
                  <a:lnTo>
                    <a:pt x="3" y="1"/>
                  </a:lnTo>
                  <a:lnTo>
                    <a:pt x="5" y="1"/>
                  </a:lnTo>
                  <a:lnTo>
                    <a:pt x="8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5" name="Freeform 958"/>
            <p:cNvSpPr>
              <a:spLocks/>
            </p:cNvSpPr>
            <p:nvPr/>
          </p:nvSpPr>
          <p:spPr bwMode="auto">
            <a:xfrm>
              <a:off x="2544" y="3087"/>
              <a:ext cx="18" cy="15"/>
            </a:xfrm>
            <a:custGeom>
              <a:avLst/>
              <a:gdLst>
                <a:gd name="T0" fmla="*/ 18 w 18"/>
                <a:gd name="T1" fmla="*/ 15 h 15"/>
                <a:gd name="T2" fmla="*/ 16 w 18"/>
                <a:gd name="T3" fmla="*/ 13 h 15"/>
                <a:gd name="T4" fmla="*/ 16 w 18"/>
                <a:gd name="T5" fmla="*/ 11 h 15"/>
                <a:gd name="T6" fmla="*/ 15 w 18"/>
                <a:gd name="T7" fmla="*/ 10 h 15"/>
                <a:gd name="T8" fmla="*/ 5 w 18"/>
                <a:gd name="T9" fmla="*/ 11 h 15"/>
                <a:gd name="T10" fmla="*/ 3 w 18"/>
                <a:gd name="T11" fmla="*/ 14 h 15"/>
                <a:gd name="T12" fmla="*/ 0 w 18"/>
                <a:gd name="T13" fmla="*/ 13 h 15"/>
                <a:gd name="T14" fmla="*/ 0 w 18"/>
                <a:gd name="T15" fmla="*/ 10 h 15"/>
                <a:gd name="T16" fmla="*/ 1 w 18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5">
                  <a:moveTo>
                    <a:pt x="18" y="15"/>
                  </a:moveTo>
                  <a:lnTo>
                    <a:pt x="16" y="13"/>
                  </a:lnTo>
                  <a:lnTo>
                    <a:pt x="16" y="11"/>
                  </a:lnTo>
                  <a:lnTo>
                    <a:pt x="15" y="10"/>
                  </a:lnTo>
                  <a:lnTo>
                    <a:pt x="5" y="11"/>
                  </a:lnTo>
                  <a:lnTo>
                    <a:pt x="3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6" name="Freeform 959"/>
            <p:cNvSpPr>
              <a:spLocks/>
            </p:cNvSpPr>
            <p:nvPr/>
          </p:nvSpPr>
          <p:spPr bwMode="auto">
            <a:xfrm>
              <a:off x="2818" y="3096"/>
              <a:ext cx="15" cy="6"/>
            </a:xfrm>
            <a:custGeom>
              <a:avLst/>
              <a:gdLst>
                <a:gd name="T0" fmla="*/ 0 w 15"/>
                <a:gd name="T1" fmla="*/ 6 h 6"/>
                <a:gd name="T2" fmla="*/ 3 w 15"/>
                <a:gd name="T3" fmla="*/ 6 h 6"/>
                <a:gd name="T4" fmla="*/ 11 w 15"/>
                <a:gd name="T5" fmla="*/ 0 h 6"/>
                <a:gd name="T6" fmla="*/ 15 w 15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0" y="6"/>
                  </a:moveTo>
                  <a:lnTo>
                    <a:pt x="3" y="6"/>
                  </a:lnTo>
                  <a:lnTo>
                    <a:pt x="11" y="0"/>
                  </a:lnTo>
                  <a:lnTo>
                    <a:pt x="15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7" name="Line 960"/>
            <p:cNvSpPr>
              <a:spLocks noChangeShapeType="1"/>
            </p:cNvSpPr>
            <p:nvPr/>
          </p:nvSpPr>
          <p:spPr bwMode="auto">
            <a:xfrm flipH="1">
              <a:off x="2562" y="3102"/>
              <a:ext cx="1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8" name="Freeform 961"/>
            <p:cNvSpPr>
              <a:spLocks/>
            </p:cNvSpPr>
            <p:nvPr/>
          </p:nvSpPr>
          <p:spPr bwMode="auto">
            <a:xfrm>
              <a:off x="2597" y="3096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6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6"/>
                  </a:lnTo>
                  <a:lnTo>
                    <a:pt x="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89" name="Freeform 962"/>
            <p:cNvSpPr>
              <a:spLocks/>
            </p:cNvSpPr>
            <p:nvPr/>
          </p:nvSpPr>
          <p:spPr bwMode="auto">
            <a:xfrm>
              <a:off x="2600" y="3078"/>
              <a:ext cx="30" cy="24"/>
            </a:xfrm>
            <a:custGeom>
              <a:avLst/>
              <a:gdLst>
                <a:gd name="T0" fmla="*/ 0 w 30"/>
                <a:gd name="T1" fmla="*/ 24 h 24"/>
                <a:gd name="T2" fmla="*/ 3 w 30"/>
                <a:gd name="T3" fmla="*/ 15 h 24"/>
                <a:gd name="T4" fmla="*/ 3 w 30"/>
                <a:gd name="T5" fmla="*/ 11 h 24"/>
                <a:gd name="T6" fmla="*/ 4 w 30"/>
                <a:gd name="T7" fmla="*/ 11 h 24"/>
                <a:gd name="T8" fmla="*/ 9 w 30"/>
                <a:gd name="T9" fmla="*/ 9 h 24"/>
                <a:gd name="T10" fmla="*/ 12 w 30"/>
                <a:gd name="T11" fmla="*/ 8 h 24"/>
                <a:gd name="T12" fmla="*/ 15 w 30"/>
                <a:gd name="T13" fmla="*/ 7 h 24"/>
                <a:gd name="T14" fmla="*/ 16 w 30"/>
                <a:gd name="T15" fmla="*/ 7 h 24"/>
                <a:gd name="T16" fmla="*/ 20 w 30"/>
                <a:gd name="T17" fmla="*/ 9 h 24"/>
                <a:gd name="T18" fmla="*/ 22 w 30"/>
                <a:gd name="T19" fmla="*/ 11 h 24"/>
                <a:gd name="T20" fmla="*/ 24 w 30"/>
                <a:gd name="T21" fmla="*/ 9 h 24"/>
                <a:gd name="T22" fmla="*/ 23 w 30"/>
                <a:gd name="T23" fmla="*/ 8 h 24"/>
                <a:gd name="T24" fmla="*/ 22 w 30"/>
                <a:gd name="T25" fmla="*/ 5 h 24"/>
                <a:gd name="T26" fmla="*/ 26 w 30"/>
                <a:gd name="T27" fmla="*/ 0 h 24"/>
                <a:gd name="T28" fmla="*/ 30 w 30"/>
                <a:gd name="T2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lnTo>
                    <a:pt x="3" y="15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9" y="9"/>
                  </a:lnTo>
                  <a:lnTo>
                    <a:pt x="12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3" y="8"/>
                  </a:lnTo>
                  <a:lnTo>
                    <a:pt x="22" y="5"/>
                  </a:lnTo>
                  <a:lnTo>
                    <a:pt x="26" y="0"/>
                  </a:lnTo>
                  <a:lnTo>
                    <a:pt x="3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0" name="Line 963"/>
            <p:cNvSpPr>
              <a:spLocks noChangeShapeType="1"/>
            </p:cNvSpPr>
            <p:nvPr/>
          </p:nvSpPr>
          <p:spPr bwMode="auto">
            <a:xfrm flipH="1">
              <a:off x="2703" y="3098"/>
              <a:ext cx="3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1" name="Freeform 964"/>
            <p:cNvSpPr>
              <a:spLocks/>
            </p:cNvSpPr>
            <p:nvPr/>
          </p:nvSpPr>
          <p:spPr bwMode="auto">
            <a:xfrm>
              <a:off x="2709" y="3100"/>
              <a:ext cx="8" cy="2"/>
            </a:xfrm>
            <a:custGeom>
              <a:avLst/>
              <a:gdLst>
                <a:gd name="T0" fmla="*/ 0 w 8"/>
                <a:gd name="T1" fmla="*/ 2 h 2"/>
                <a:gd name="T2" fmla="*/ 1 w 8"/>
                <a:gd name="T3" fmla="*/ 0 h 2"/>
                <a:gd name="T4" fmla="*/ 8 w 8"/>
                <a:gd name="T5" fmla="*/ 1 h 2"/>
                <a:gd name="T6" fmla="*/ 7 w 8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1" y="0"/>
                  </a:lnTo>
                  <a:lnTo>
                    <a:pt x="8" y="1"/>
                  </a:lnTo>
                  <a:lnTo>
                    <a:pt x="7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2" name="Line 965"/>
            <p:cNvSpPr>
              <a:spLocks noChangeShapeType="1"/>
            </p:cNvSpPr>
            <p:nvPr/>
          </p:nvSpPr>
          <p:spPr bwMode="auto">
            <a:xfrm flipV="1">
              <a:off x="2723" y="3098"/>
              <a:ext cx="8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3" name="Freeform 966"/>
            <p:cNvSpPr>
              <a:spLocks/>
            </p:cNvSpPr>
            <p:nvPr/>
          </p:nvSpPr>
          <p:spPr bwMode="auto">
            <a:xfrm>
              <a:off x="2769" y="3087"/>
              <a:ext cx="9" cy="15"/>
            </a:xfrm>
            <a:custGeom>
              <a:avLst/>
              <a:gdLst>
                <a:gd name="T0" fmla="*/ 0 w 9"/>
                <a:gd name="T1" fmla="*/ 0 h 15"/>
                <a:gd name="T2" fmla="*/ 5 w 9"/>
                <a:gd name="T3" fmla="*/ 2 h 15"/>
                <a:gd name="T4" fmla="*/ 9 w 9"/>
                <a:gd name="T5" fmla="*/ 7 h 15"/>
                <a:gd name="T6" fmla="*/ 9 w 9"/>
                <a:gd name="T7" fmla="*/ 14 h 15"/>
                <a:gd name="T8" fmla="*/ 9 w 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5" y="2"/>
                  </a:lnTo>
                  <a:lnTo>
                    <a:pt x="9" y="7"/>
                  </a:lnTo>
                  <a:lnTo>
                    <a:pt x="9" y="14"/>
                  </a:lnTo>
                  <a:lnTo>
                    <a:pt x="9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4" name="Freeform 967"/>
            <p:cNvSpPr>
              <a:spLocks/>
            </p:cNvSpPr>
            <p:nvPr/>
          </p:nvSpPr>
          <p:spPr bwMode="auto">
            <a:xfrm>
              <a:off x="2802" y="3101"/>
              <a:ext cx="16" cy="1"/>
            </a:xfrm>
            <a:custGeom>
              <a:avLst/>
              <a:gdLst>
                <a:gd name="T0" fmla="*/ 0 w 16"/>
                <a:gd name="T1" fmla="*/ 1 h 1"/>
                <a:gd name="T2" fmla="*/ 2 w 16"/>
                <a:gd name="T3" fmla="*/ 0 h 1"/>
                <a:gd name="T4" fmla="*/ 16 w 1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2" y="0"/>
                  </a:lnTo>
                  <a:lnTo>
                    <a:pt x="16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5" name="Freeform 968"/>
            <p:cNvSpPr>
              <a:spLocks/>
            </p:cNvSpPr>
            <p:nvPr/>
          </p:nvSpPr>
          <p:spPr bwMode="auto">
            <a:xfrm>
              <a:off x="2841" y="3100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6" name="Freeform 969"/>
            <p:cNvSpPr>
              <a:spLocks/>
            </p:cNvSpPr>
            <p:nvPr/>
          </p:nvSpPr>
          <p:spPr bwMode="auto">
            <a:xfrm>
              <a:off x="2842" y="3027"/>
              <a:ext cx="47" cy="75"/>
            </a:xfrm>
            <a:custGeom>
              <a:avLst/>
              <a:gdLst>
                <a:gd name="T0" fmla="*/ 10 w 47"/>
                <a:gd name="T1" fmla="*/ 75 h 75"/>
                <a:gd name="T2" fmla="*/ 5 w 47"/>
                <a:gd name="T3" fmla="*/ 70 h 75"/>
                <a:gd name="T4" fmla="*/ 2 w 47"/>
                <a:gd name="T5" fmla="*/ 69 h 75"/>
                <a:gd name="T6" fmla="*/ 2 w 47"/>
                <a:gd name="T7" fmla="*/ 67 h 75"/>
                <a:gd name="T8" fmla="*/ 6 w 47"/>
                <a:gd name="T9" fmla="*/ 66 h 75"/>
                <a:gd name="T10" fmla="*/ 15 w 47"/>
                <a:gd name="T11" fmla="*/ 63 h 75"/>
                <a:gd name="T12" fmla="*/ 18 w 47"/>
                <a:gd name="T13" fmla="*/ 63 h 75"/>
                <a:gd name="T14" fmla="*/ 28 w 47"/>
                <a:gd name="T15" fmla="*/ 60 h 75"/>
                <a:gd name="T16" fmla="*/ 35 w 47"/>
                <a:gd name="T17" fmla="*/ 62 h 75"/>
                <a:gd name="T18" fmla="*/ 36 w 47"/>
                <a:gd name="T19" fmla="*/ 60 h 75"/>
                <a:gd name="T20" fmla="*/ 41 w 47"/>
                <a:gd name="T21" fmla="*/ 55 h 75"/>
                <a:gd name="T22" fmla="*/ 47 w 47"/>
                <a:gd name="T23" fmla="*/ 52 h 75"/>
                <a:gd name="T24" fmla="*/ 44 w 47"/>
                <a:gd name="T25" fmla="*/ 48 h 75"/>
                <a:gd name="T26" fmla="*/ 39 w 47"/>
                <a:gd name="T27" fmla="*/ 48 h 75"/>
                <a:gd name="T28" fmla="*/ 35 w 47"/>
                <a:gd name="T29" fmla="*/ 52 h 75"/>
                <a:gd name="T30" fmla="*/ 24 w 47"/>
                <a:gd name="T31" fmla="*/ 52 h 75"/>
                <a:gd name="T32" fmla="*/ 13 w 47"/>
                <a:gd name="T33" fmla="*/ 55 h 75"/>
                <a:gd name="T34" fmla="*/ 9 w 47"/>
                <a:gd name="T35" fmla="*/ 54 h 75"/>
                <a:gd name="T36" fmla="*/ 6 w 47"/>
                <a:gd name="T37" fmla="*/ 51 h 75"/>
                <a:gd name="T38" fmla="*/ 7 w 47"/>
                <a:gd name="T39" fmla="*/ 36 h 75"/>
                <a:gd name="T40" fmla="*/ 2 w 47"/>
                <a:gd name="T41" fmla="*/ 29 h 75"/>
                <a:gd name="T42" fmla="*/ 0 w 47"/>
                <a:gd name="T43" fmla="*/ 28 h 75"/>
                <a:gd name="T44" fmla="*/ 7 w 47"/>
                <a:gd name="T45" fmla="*/ 22 h 75"/>
                <a:gd name="T46" fmla="*/ 10 w 47"/>
                <a:gd name="T47" fmla="*/ 19 h 75"/>
                <a:gd name="T48" fmla="*/ 13 w 47"/>
                <a:gd name="T49" fmla="*/ 11 h 75"/>
                <a:gd name="T50" fmla="*/ 18 w 47"/>
                <a:gd name="T51" fmla="*/ 3 h 75"/>
                <a:gd name="T52" fmla="*/ 26 w 47"/>
                <a:gd name="T5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75">
                  <a:moveTo>
                    <a:pt x="10" y="75"/>
                  </a:moveTo>
                  <a:lnTo>
                    <a:pt x="5" y="70"/>
                  </a:lnTo>
                  <a:lnTo>
                    <a:pt x="2" y="69"/>
                  </a:lnTo>
                  <a:lnTo>
                    <a:pt x="2" y="67"/>
                  </a:lnTo>
                  <a:lnTo>
                    <a:pt x="6" y="66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28" y="60"/>
                  </a:lnTo>
                  <a:lnTo>
                    <a:pt x="35" y="62"/>
                  </a:lnTo>
                  <a:lnTo>
                    <a:pt x="36" y="60"/>
                  </a:lnTo>
                  <a:lnTo>
                    <a:pt x="41" y="55"/>
                  </a:lnTo>
                  <a:lnTo>
                    <a:pt x="47" y="52"/>
                  </a:lnTo>
                  <a:lnTo>
                    <a:pt x="44" y="48"/>
                  </a:lnTo>
                  <a:lnTo>
                    <a:pt x="39" y="48"/>
                  </a:lnTo>
                  <a:lnTo>
                    <a:pt x="35" y="52"/>
                  </a:lnTo>
                  <a:lnTo>
                    <a:pt x="24" y="52"/>
                  </a:lnTo>
                  <a:lnTo>
                    <a:pt x="13" y="55"/>
                  </a:lnTo>
                  <a:lnTo>
                    <a:pt x="9" y="54"/>
                  </a:lnTo>
                  <a:lnTo>
                    <a:pt x="6" y="51"/>
                  </a:lnTo>
                  <a:lnTo>
                    <a:pt x="7" y="36"/>
                  </a:lnTo>
                  <a:lnTo>
                    <a:pt x="2" y="29"/>
                  </a:lnTo>
                  <a:lnTo>
                    <a:pt x="0" y="28"/>
                  </a:lnTo>
                  <a:lnTo>
                    <a:pt x="7" y="22"/>
                  </a:lnTo>
                  <a:lnTo>
                    <a:pt x="10" y="19"/>
                  </a:lnTo>
                  <a:lnTo>
                    <a:pt x="13" y="11"/>
                  </a:lnTo>
                  <a:lnTo>
                    <a:pt x="18" y="3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7" name="Freeform 970"/>
            <p:cNvSpPr>
              <a:spLocks/>
            </p:cNvSpPr>
            <p:nvPr/>
          </p:nvSpPr>
          <p:spPr bwMode="auto">
            <a:xfrm>
              <a:off x="2599" y="3102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8" name="Freeform 971"/>
            <p:cNvSpPr>
              <a:spLocks/>
            </p:cNvSpPr>
            <p:nvPr/>
          </p:nvSpPr>
          <p:spPr bwMode="auto">
            <a:xfrm>
              <a:off x="2563" y="3102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2 h 4"/>
                <a:gd name="T4" fmla="*/ 0 w 6"/>
                <a:gd name="T5" fmla="*/ 2 h 4"/>
                <a:gd name="T6" fmla="*/ 0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499" name="Freeform 972"/>
            <p:cNvSpPr>
              <a:spLocks/>
            </p:cNvSpPr>
            <p:nvPr/>
          </p:nvSpPr>
          <p:spPr bwMode="auto">
            <a:xfrm>
              <a:off x="2702" y="3102"/>
              <a:ext cx="7" cy="4"/>
            </a:xfrm>
            <a:custGeom>
              <a:avLst/>
              <a:gdLst>
                <a:gd name="T0" fmla="*/ 1 w 7"/>
                <a:gd name="T1" fmla="*/ 0 h 4"/>
                <a:gd name="T2" fmla="*/ 0 w 7"/>
                <a:gd name="T3" fmla="*/ 2 h 4"/>
                <a:gd name="T4" fmla="*/ 3 w 7"/>
                <a:gd name="T5" fmla="*/ 4 h 4"/>
                <a:gd name="T6" fmla="*/ 7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lnTo>
                    <a:pt x="0" y="2"/>
                  </a:lnTo>
                  <a:lnTo>
                    <a:pt x="3" y="4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0" name="Line 973"/>
            <p:cNvSpPr>
              <a:spLocks noChangeShapeType="1"/>
            </p:cNvSpPr>
            <p:nvPr/>
          </p:nvSpPr>
          <p:spPr bwMode="auto">
            <a:xfrm>
              <a:off x="2844" y="3102"/>
              <a:ext cx="3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1" name="Freeform 974"/>
            <p:cNvSpPr>
              <a:spLocks/>
            </p:cNvSpPr>
            <p:nvPr/>
          </p:nvSpPr>
          <p:spPr bwMode="auto">
            <a:xfrm>
              <a:off x="2778" y="3102"/>
              <a:ext cx="3" cy="6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3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3" y="6"/>
                  </a:lnTo>
                  <a:lnTo>
                    <a:pt x="3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2" name="Freeform 975"/>
            <p:cNvSpPr>
              <a:spLocks/>
            </p:cNvSpPr>
            <p:nvPr/>
          </p:nvSpPr>
          <p:spPr bwMode="auto">
            <a:xfrm>
              <a:off x="2847" y="3102"/>
              <a:ext cx="8" cy="7"/>
            </a:xfrm>
            <a:custGeom>
              <a:avLst/>
              <a:gdLst>
                <a:gd name="T0" fmla="*/ 0 w 8"/>
                <a:gd name="T1" fmla="*/ 4 h 7"/>
                <a:gd name="T2" fmla="*/ 1 w 8"/>
                <a:gd name="T3" fmla="*/ 7 h 7"/>
                <a:gd name="T4" fmla="*/ 8 w 8"/>
                <a:gd name="T5" fmla="*/ 7 h 7"/>
                <a:gd name="T6" fmla="*/ 5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0" y="4"/>
                  </a:moveTo>
                  <a:lnTo>
                    <a:pt x="1" y="7"/>
                  </a:lnTo>
                  <a:lnTo>
                    <a:pt x="8" y="7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3" name="Freeform 976"/>
            <p:cNvSpPr>
              <a:spLocks/>
            </p:cNvSpPr>
            <p:nvPr/>
          </p:nvSpPr>
          <p:spPr bwMode="auto">
            <a:xfrm>
              <a:off x="2713" y="3102"/>
              <a:ext cx="3" cy="10"/>
            </a:xfrm>
            <a:custGeom>
              <a:avLst/>
              <a:gdLst>
                <a:gd name="T0" fmla="*/ 3 w 3"/>
                <a:gd name="T1" fmla="*/ 0 h 10"/>
                <a:gd name="T2" fmla="*/ 0 w 3"/>
                <a:gd name="T3" fmla="*/ 10 h 10"/>
                <a:gd name="T4" fmla="*/ 0 w 3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lnTo>
                    <a:pt x="0" y="10"/>
                  </a:lnTo>
                  <a:lnTo>
                    <a:pt x="0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4" name="Freeform 977"/>
            <p:cNvSpPr>
              <a:spLocks/>
            </p:cNvSpPr>
            <p:nvPr/>
          </p:nvSpPr>
          <p:spPr bwMode="auto">
            <a:xfrm>
              <a:off x="2717" y="3102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4 w 6"/>
                <a:gd name="T3" fmla="*/ 6 h 11"/>
                <a:gd name="T4" fmla="*/ 6 w 6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lnTo>
                    <a:pt x="4" y="6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5" name="Freeform 978"/>
            <p:cNvSpPr>
              <a:spLocks/>
            </p:cNvSpPr>
            <p:nvPr/>
          </p:nvSpPr>
          <p:spPr bwMode="auto">
            <a:xfrm>
              <a:off x="2713" y="3112"/>
              <a:ext cx="4" cy="3"/>
            </a:xfrm>
            <a:custGeom>
              <a:avLst/>
              <a:gdLst>
                <a:gd name="T0" fmla="*/ 0 w 4"/>
                <a:gd name="T1" fmla="*/ 0 h 3"/>
                <a:gd name="T2" fmla="*/ 3 w 4"/>
                <a:gd name="T3" fmla="*/ 3 h 3"/>
                <a:gd name="T4" fmla="*/ 4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3" y="3"/>
                  </a:lnTo>
                  <a:lnTo>
                    <a:pt x="4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6" name="Freeform 979"/>
            <p:cNvSpPr>
              <a:spLocks/>
            </p:cNvSpPr>
            <p:nvPr/>
          </p:nvSpPr>
          <p:spPr bwMode="auto">
            <a:xfrm>
              <a:off x="2799" y="3102"/>
              <a:ext cx="3" cy="17"/>
            </a:xfrm>
            <a:custGeom>
              <a:avLst/>
              <a:gdLst>
                <a:gd name="T0" fmla="*/ 1 w 3"/>
                <a:gd name="T1" fmla="*/ 17 h 17"/>
                <a:gd name="T2" fmla="*/ 0 w 3"/>
                <a:gd name="T3" fmla="*/ 14 h 17"/>
                <a:gd name="T4" fmla="*/ 1 w 3"/>
                <a:gd name="T5" fmla="*/ 11 h 17"/>
                <a:gd name="T6" fmla="*/ 1 w 3"/>
                <a:gd name="T7" fmla="*/ 10 h 17"/>
                <a:gd name="T8" fmla="*/ 0 w 3"/>
                <a:gd name="T9" fmla="*/ 3 h 17"/>
                <a:gd name="T10" fmla="*/ 3 w 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7">
                  <a:moveTo>
                    <a:pt x="1" y="17"/>
                  </a:moveTo>
                  <a:lnTo>
                    <a:pt x="0" y="14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0" y="3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7" name="Freeform 980"/>
            <p:cNvSpPr>
              <a:spLocks/>
            </p:cNvSpPr>
            <p:nvPr/>
          </p:nvSpPr>
          <p:spPr bwMode="auto">
            <a:xfrm>
              <a:off x="2781" y="3108"/>
              <a:ext cx="12" cy="13"/>
            </a:xfrm>
            <a:custGeom>
              <a:avLst/>
              <a:gdLst>
                <a:gd name="T0" fmla="*/ 0 w 12"/>
                <a:gd name="T1" fmla="*/ 0 h 13"/>
                <a:gd name="T2" fmla="*/ 6 w 12"/>
                <a:gd name="T3" fmla="*/ 0 h 13"/>
                <a:gd name="T4" fmla="*/ 7 w 12"/>
                <a:gd name="T5" fmla="*/ 0 h 13"/>
                <a:gd name="T6" fmla="*/ 10 w 12"/>
                <a:gd name="T7" fmla="*/ 0 h 13"/>
                <a:gd name="T8" fmla="*/ 11 w 12"/>
                <a:gd name="T9" fmla="*/ 8 h 13"/>
                <a:gd name="T10" fmla="*/ 12 w 1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">
                  <a:moveTo>
                    <a:pt x="0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1" y="8"/>
                  </a:lnTo>
                  <a:lnTo>
                    <a:pt x="12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8" name="Freeform 981"/>
            <p:cNvSpPr>
              <a:spLocks/>
            </p:cNvSpPr>
            <p:nvPr/>
          </p:nvSpPr>
          <p:spPr bwMode="auto">
            <a:xfrm>
              <a:off x="2509" y="3113"/>
              <a:ext cx="13" cy="17"/>
            </a:xfrm>
            <a:custGeom>
              <a:avLst/>
              <a:gdLst>
                <a:gd name="T0" fmla="*/ 12 w 13"/>
                <a:gd name="T1" fmla="*/ 17 h 17"/>
                <a:gd name="T2" fmla="*/ 13 w 13"/>
                <a:gd name="T3" fmla="*/ 7 h 17"/>
                <a:gd name="T4" fmla="*/ 11 w 13"/>
                <a:gd name="T5" fmla="*/ 2 h 17"/>
                <a:gd name="T6" fmla="*/ 2 w 13"/>
                <a:gd name="T7" fmla="*/ 0 h 17"/>
                <a:gd name="T8" fmla="*/ 0 w 13"/>
                <a:gd name="T9" fmla="*/ 2 h 17"/>
                <a:gd name="T10" fmla="*/ 1 w 13"/>
                <a:gd name="T11" fmla="*/ 6 h 17"/>
                <a:gd name="T12" fmla="*/ 4 w 13"/>
                <a:gd name="T13" fmla="*/ 7 h 17"/>
                <a:gd name="T14" fmla="*/ 6 w 13"/>
                <a:gd name="T15" fmla="*/ 8 h 17"/>
                <a:gd name="T16" fmla="*/ 6 w 13"/>
                <a:gd name="T17" fmla="*/ 13 h 17"/>
                <a:gd name="T18" fmla="*/ 12 w 13"/>
                <a:gd name="T19" fmla="*/ 17 h 17"/>
                <a:gd name="T20" fmla="*/ 12 w 13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7">
                  <a:moveTo>
                    <a:pt x="12" y="17"/>
                  </a:moveTo>
                  <a:lnTo>
                    <a:pt x="13" y="7"/>
                  </a:lnTo>
                  <a:lnTo>
                    <a:pt x="11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1" y="6"/>
                  </a:lnTo>
                  <a:lnTo>
                    <a:pt x="4" y="7"/>
                  </a:lnTo>
                  <a:lnTo>
                    <a:pt x="6" y="8"/>
                  </a:lnTo>
                  <a:lnTo>
                    <a:pt x="6" y="13"/>
                  </a:lnTo>
                  <a:lnTo>
                    <a:pt x="12" y="17"/>
                  </a:lnTo>
                  <a:lnTo>
                    <a:pt x="12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09" name="Freeform 982"/>
            <p:cNvSpPr>
              <a:spLocks/>
            </p:cNvSpPr>
            <p:nvPr/>
          </p:nvSpPr>
          <p:spPr bwMode="auto">
            <a:xfrm>
              <a:off x="2520" y="3108"/>
              <a:ext cx="14" cy="24"/>
            </a:xfrm>
            <a:custGeom>
              <a:avLst/>
              <a:gdLst>
                <a:gd name="T0" fmla="*/ 14 w 14"/>
                <a:gd name="T1" fmla="*/ 24 h 24"/>
                <a:gd name="T2" fmla="*/ 8 w 14"/>
                <a:gd name="T3" fmla="*/ 23 h 24"/>
                <a:gd name="T4" fmla="*/ 5 w 14"/>
                <a:gd name="T5" fmla="*/ 12 h 24"/>
                <a:gd name="T6" fmla="*/ 0 w 14"/>
                <a:gd name="T7" fmla="*/ 0 h 24"/>
                <a:gd name="T8" fmla="*/ 13 w 14"/>
                <a:gd name="T9" fmla="*/ 1 h 24"/>
                <a:gd name="T10" fmla="*/ 14 w 14"/>
                <a:gd name="T11" fmla="*/ 13 h 24"/>
                <a:gd name="T12" fmla="*/ 14 w 1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4">
                  <a:moveTo>
                    <a:pt x="14" y="24"/>
                  </a:moveTo>
                  <a:lnTo>
                    <a:pt x="8" y="23"/>
                  </a:lnTo>
                  <a:lnTo>
                    <a:pt x="5" y="12"/>
                  </a:lnTo>
                  <a:lnTo>
                    <a:pt x="0" y="0"/>
                  </a:lnTo>
                  <a:lnTo>
                    <a:pt x="13" y="1"/>
                  </a:lnTo>
                  <a:lnTo>
                    <a:pt x="14" y="13"/>
                  </a:lnTo>
                  <a:lnTo>
                    <a:pt x="14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0" name="Freeform 983"/>
            <p:cNvSpPr>
              <a:spLocks/>
            </p:cNvSpPr>
            <p:nvPr/>
          </p:nvSpPr>
          <p:spPr bwMode="auto">
            <a:xfrm>
              <a:off x="2582" y="3136"/>
              <a:ext cx="10" cy="0"/>
            </a:xfrm>
            <a:custGeom>
              <a:avLst/>
              <a:gdLst>
                <a:gd name="T0" fmla="*/ 0 w 10"/>
                <a:gd name="T1" fmla="*/ 10 w 10"/>
                <a:gd name="T2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1" name="Freeform 984"/>
            <p:cNvSpPr>
              <a:spLocks/>
            </p:cNvSpPr>
            <p:nvPr/>
          </p:nvSpPr>
          <p:spPr bwMode="auto">
            <a:xfrm>
              <a:off x="2539" y="3104"/>
              <a:ext cx="30" cy="35"/>
            </a:xfrm>
            <a:custGeom>
              <a:avLst/>
              <a:gdLst>
                <a:gd name="T0" fmla="*/ 12 w 30"/>
                <a:gd name="T1" fmla="*/ 34 h 35"/>
                <a:gd name="T2" fmla="*/ 8 w 30"/>
                <a:gd name="T3" fmla="*/ 35 h 35"/>
                <a:gd name="T4" fmla="*/ 6 w 30"/>
                <a:gd name="T5" fmla="*/ 35 h 35"/>
                <a:gd name="T6" fmla="*/ 1 w 30"/>
                <a:gd name="T7" fmla="*/ 31 h 35"/>
                <a:gd name="T8" fmla="*/ 1 w 30"/>
                <a:gd name="T9" fmla="*/ 30 h 35"/>
                <a:gd name="T10" fmla="*/ 2 w 30"/>
                <a:gd name="T11" fmla="*/ 23 h 35"/>
                <a:gd name="T12" fmla="*/ 4 w 30"/>
                <a:gd name="T13" fmla="*/ 13 h 35"/>
                <a:gd name="T14" fmla="*/ 0 w 30"/>
                <a:gd name="T15" fmla="*/ 5 h 35"/>
                <a:gd name="T16" fmla="*/ 0 w 30"/>
                <a:gd name="T17" fmla="*/ 0 h 35"/>
                <a:gd name="T18" fmla="*/ 9 w 30"/>
                <a:gd name="T19" fmla="*/ 5 h 35"/>
                <a:gd name="T20" fmla="*/ 10 w 30"/>
                <a:gd name="T21" fmla="*/ 9 h 35"/>
                <a:gd name="T22" fmla="*/ 12 w 30"/>
                <a:gd name="T23" fmla="*/ 8 h 35"/>
                <a:gd name="T24" fmla="*/ 13 w 30"/>
                <a:gd name="T25" fmla="*/ 8 h 35"/>
                <a:gd name="T26" fmla="*/ 13 w 30"/>
                <a:gd name="T27" fmla="*/ 5 h 35"/>
                <a:gd name="T28" fmla="*/ 13 w 30"/>
                <a:gd name="T29" fmla="*/ 2 h 35"/>
                <a:gd name="T30" fmla="*/ 17 w 30"/>
                <a:gd name="T31" fmla="*/ 2 h 35"/>
                <a:gd name="T32" fmla="*/ 19 w 30"/>
                <a:gd name="T33" fmla="*/ 2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12" y="34"/>
                  </a:moveTo>
                  <a:lnTo>
                    <a:pt x="8" y="35"/>
                  </a:lnTo>
                  <a:lnTo>
                    <a:pt x="6" y="35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2" y="23"/>
                  </a:lnTo>
                  <a:lnTo>
                    <a:pt x="4" y="13"/>
                  </a:lnTo>
                  <a:lnTo>
                    <a:pt x="0" y="5"/>
                  </a:lnTo>
                  <a:lnTo>
                    <a:pt x="0" y="0"/>
                  </a:lnTo>
                  <a:lnTo>
                    <a:pt x="9" y="5"/>
                  </a:lnTo>
                  <a:lnTo>
                    <a:pt x="10" y="9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30" y="2"/>
                  </a:lnTo>
                  <a:lnTo>
                    <a:pt x="3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2" name="Freeform 985"/>
            <p:cNvSpPr>
              <a:spLocks/>
            </p:cNvSpPr>
            <p:nvPr/>
          </p:nvSpPr>
          <p:spPr bwMode="auto">
            <a:xfrm>
              <a:off x="2600" y="3138"/>
              <a:ext cx="8" cy="1"/>
            </a:xfrm>
            <a:custGeom>
              <a:avLst/>
              <a:gdLst>
                <a:gd name="T0" fmla="*/ 0 w 8"/>
                <a:gd name="T1" fmla="*/ 1 h 1"/>
                <a:gd name="T2" fmla="*/ 7 w 8"/>
                <a:gd name="T3" fmla="*/ 1 h 1"/>
                <a:gd name="T4" fmla="*/ 8 w 8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">
                  <a:moveTo>
                    <a:pt x="0" y="1"/>
                  </a:moveTo>
                  <a:lnTo>
                    <a:pt x="7" y="1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3" name="Freeform 986"/>
            <p:cNvSpPr>
              <a:spLocks/>
            </p:cNvSpPr>
            <p:nvPr/>
          </p:nvSpPr>
          <p:spPr bwMode="auto">
            <a:xfrm>
              <a:off x="2592" y="3136"/>
              <a:ext cx="8" cy="5"/>
            </a:xfrm>
            <a:custGeom>
              <a:avLst/>
              <a:gdLst>
                <a:gd name="T0" fmla="*/ 0 w 8"/>
                <a:gd name="T1" fmla="*/ 0 h 5"/>
                <a:gd name="T2" fmla="*/ 4 w 8"/>
                <a:gd name="T3" fmla="*/ 5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lnTo>
                    <a:pt x="4" y="5"/>
                  </a:lnTo>
                  <a:lnTo>
                    <a:pt x="8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4" name="Freeform 987"/>
            <p:cNvSpPr>
              <a:spLocks/>
            </p:cNvSpPr>
            <p:nvPr/>
          </p:nvSpPr>
          <p:spPr bwMode="auto">
            <a:xfrm>
              <a:off x="2551" y="3126"/>
              <a:ext cx="57" cy="19"/>
            </a:xfrm>
            <a:custGeom>
              <a:avLst/>
              <a:gdLst>
                <a:gd name="T0" fmla="*/ 57 w 57"/>
                <a:gd name="T1" fmla="*/ 12 h 19"/>
                <a:gd name="T2" fmla="*/ 57 w 57"/>
                <a:gd name="T3" fmla="*/ 10 h 19"/>
                <a:gd name="T4" fmla="*/ 56 w 57"/>
                <a:gd name="T5" fmla="*/ 10 h 19"/>
                <a:gd name="T6" fmla="*/ 52 w 57"/>
                <a:gd name="T7" fmla="*/ 9 h 19"/>
                <a:gd name="T8" fmla="*/ 49 w 57"/>
                <a:gd name="T9" fmla="*/ 9 h 19"/>
                <a:gd name="T10" fmla="*/ 45 w 57"/>
                <a:gd name="T11" fmla="*/ 6 h 19"/>
                <a:gd name="T12" fmla="*/ 50 w 57"/>
                <a:gd name="T13" fmla="*/ 1 h 19"/>
                <a:gd name="T14" fmla="*/ 46 w 57"/>
                <a:gd name="T15" fmla="*/ 0 h 19"/>
                <a:gd name="T16" fmla="*/ 39 w 57"/>
                <a:gd name="T17" fmla="*/ 5 h 19"/>
                <a:gd name="T18" fmla="*/ 30 w 57"/>
                <a:gd name="T19" fmla="*/ 5 h 19"/>
                <a:gd name="T20" fmla="*/ 27 w 57"/>
                <a:gd name="T21" fmla="*/ 5 h 19"/>
                <a:gd name="T22" fmla="*/ 23 w 57"/>
                <a:gd name="T23" fmla="*/ 15 h 19"/>
                <a:gd name="T24" fmla="*/ 18 w 57"/>
                <a:gd name="T25" fmla="*/ 19 h 19"/>
                <a:gd name="T26" fmla="*/ 12 w 57"/>
                <a:gd name="T27" fmla="*/ 17 h 19"/>
                <a:gd name="T28" fmla="*/ 7 w 57"/>
                <a:gd name="T29" fmla="*/ 16 h 19"/>
                <a:gd name="T30" fmla="*/ 4 w 57"/>
                <a:gd name="T31" fmla="*/ 9 h 19"/>
                <a:gd name="T32" fmla="*/ 0 w 57"/>
                <a:gd name="T3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19">
                  <a:moveTo>
                    <a:pt x="57" y="12"/>
                  </a:moveTo>
                  <a:lnTo>
                    <a:pt x="57" y="10"/>
                  </a:lnTo>
                  <a:lnTo>
                    <a:pt x="56" y="10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5" y="6"/>
                  </a:lnTo>
                  <a:lnTo>
                    <a:pt x="50" y="1"/>
                  </a:lnTo>
                  <a:lnTo>
                    <a:pt x="46" y="0"/>
                  </a:lnTo>
                  <a:lnTo>
                    <a:pt x="39" y="5"/>
                  </a:lnTo>
                  <a:lnTo>
                    <a:pt x="30" y="5"/>
                  </a:lnTo>
                  <a:lnTo>
                    <a:pt x="27" y="5"/>
                  </a:lnTo>
                  <a:lnTo>
                    <a:pt x="23" y="15"/>
                  </a:lnTo>
                  <a:lnTo>
                    <a:pt x="18" y="19"/>
                  </a:lnTo>
                  <a:lnTo>
                    <a:pt x="12" y="1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5" name="Freeform 988"/>
            <p:cNvSpPr>
              <a:spLocks/>
            </p:cNvSpPr>
            <p:nvPr/>
          </p:nvSpPr>
          <p:spPr bwMode="auto">
            <a:xfrm>
              <a:off x="2800" y="3119"/>
              <a:ext cx="15" cy="27"/>
            </a:xfrm>
            <a:custGeom>
              <a:avLst/>
              <a:gdLst>
                <a:gd name="T0" fmla="*/ 15 w 15"/>
                <a:gd name="T1" fmla="*/ 27 h 27"/>
                <a:gd name="T2" fmla="*/ 15 w 15"/>
                <a:gd name="T3" fmla="*/ 26 h 27"/>
                <a:gd name="T4" fmla="*/ 8 w 15"/>
                <a:gd name="T5" fmla="*/ 22 h 27"/>
                <a:gd name="T6" fmla="*/ 4 w 15"/>
                <a:gd name="T7" fmla="*/ 17 h 27"/>
                <a:gd name="T8" fmla="*/ 2 w 15"/>
                <a:gd name="T9" fmla="*/ 5 h 27"/>
                <a:gd name="T10" fmla="*/ 0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5" y="27"/>
                  </a:moveTo>
                  <a:lnTo>
                    <a:pt x="15" y="26"/>
                  </a:lnTo>
                  <a:lnTo>
                    <a:pt x="8" y="22"/>
                  </a:lnTo>
                  <a:lnTo>
                    <a:pt x="4" y="17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6" name="Freeform 989"/>
            <p:cNvSpPr>
              <a:spLocks/>
            </p:cNvSpPr>
            <p:nvPr/>
          </p:nvSpPr>
          <p:spPr bwMode="auto">
            <a:xfrm>
              <a:off x="2490" y="3142"/>
              <a:ext cx="6" cy="11"/>
            </a:xfrm>
            <a:custGeom>
              <a:avLst/>
              <a:gdLst>
                <a:gd name="T0" fmla="*/ 5 w 6"/>
                <a:gd name="T1" fmla="*/ 11 h 11"/>
                <a:gd name="T2" fmla="*/ 6 w 6"/>
                <a:gd name="T3" fmla="*/ 9 h 11"/>
                <a:gd name="T4" fmla="*/ 6 w 6"/>
                <a:gd name="T5" fmla="*/ 5 h 11"/>
                <a:gd name="T6" fmla="*/ 5 w 6"/>
                <a:gd name="T7" fmla="*/ 1 h 11"/>
                <a:gd name="T8" fmla="*/ 4 w 6"/>
                <a:gd name="T9" fmla="*/ 3 h 11"/>
                <a:gd name="T10" fmla="*/ 1 w 6"/>
                <a:gd name="T11" fmla="*/ 0 h 11"/>
                <a:gd name="T12" fmla="*/ 0 w 6"/>
                <a:gd name="T13" fmla="*/ 1 h 11"/>
                <a:gd name="T14" fmla="*/ 0 w 6"/>
                <a:gd name="T15" fmla="*/ 5 h 11"/>
                <a:gd name="T16" fmla="*/ 0 w 6"/>
                <a:gd name="T17" fmla="*/ 7 h 11"/>
                <a:gd name="T18" fmla="*/ 1 w 6"/>
                <a:gd name="T19" fmla="*/ 11 h 11"/>
                <a:gd name="T20" fmla="*/ 5 w 6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1">
                  <a:moveTo>
                    <a:pt x="5" y="11"/>
                  </a:moveTo>
                  <a:lnTo>
                    <a:pt x="6" y="9"/>
                  </a:lnTo>
                  <a:lnTo>
                    <a:pt x="6" y="5"/>
                  </a:lnTo>
                  <a:lnTo>
                    <a:pt x="5" y="1"/>
                  </a:lnTo>
                  <a:lnTo>
                    <a:pt x="4" y="3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11"/>
                  </a:lnTo>
                  <a:lnTo>
                    <a:pt x="5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7" name="Line 990"/>
            <p:cNvSpPr>
              <a:spLocks noChangeShapeType="1"/>
            </p:cNvSpPr>
            <p:nvPr/>
          </p:nvSpPr>
          <p:spPr bwMode="auto">
            <a:xfrm flipV="1">
              <a:off x="2770" y="3153"/>
              <a:ext cx="4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8" name="Freeform 991"/>
            <p:cNvSpPr>
              <a:spLocks/>
            </p:cNvSpPr>
            <p:nvPr/>
          </p:nvSpPr>
          <p:spPr bwMode="auto">
            <a:xfrm>
              <a:off x="2770" y="3121"/>
              <a:ext cx="23" cy="33"/>
            </a:xfrm>
            <a:custGeom>
              <a:avLst/>
              <a:gdLst>
                <a:gd name="T0" fmla="*/ 23 w 23"/>
                <a:gd name="T1" fmla="*/ 0 h 33"/>
                <a:gd name="T2" fmla="*/ 23 w 23"/>
                <a:gd name="T3" fmla="*/ 2 h 33"/>
                <a:gd name="T4" fmla="*/ 23 w 23"/>
                <a:gd name="T5" fmla="*/ 7 h 33"/>
                <a:gd name="T6" fmla="*/ 19 w 23"/>
                <a:gd name="T7" fmla="*/ 11 h 33"/>
                <a:gd name="T8" fmla="*/ 8 w 23"/>
                <a:gd name="T9" fmla="*/ 18 h 33"/>
                <a:gd name="T10" fmla="*/ 4 w 23"/>
                <a:gd name="T11" fmla="*/ 22 h 33"/>
                <a:gd name="T12" fmla="*/ 0 w 23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3">
                  <a:moveTo>
                    <a:pt x="23" y="0"/>
                  </a:moveTo>
                  <a:lnTo>
                    <a:pt x="23" y="2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8" y="18"/>
                  </a:lnTo>
                  <a:lnTo>
                    <a:pt x="4" y="22"/>
                  </a:lnTo>
                  <a:lnTo>
                    <a:pt x="0" y="3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19" name="Freeform 992"/>
            <p:cNvSpPr>
              <a:spLocks/>
            </p:cNvSpPr>
            <p:nvPr/>
          </p:nvSpPr>
          <p:spPr bwMode="auto">
            <a:xfrm>
              <a:off x="2811" y="3146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1 w 4"/>
                <a:gd name="T3" fmla="*/ 11 h 11"/>
                <a:gd name="T4" fmla="*/ 4 w 4"/>
                <a:gd name="T5" fmla="*/ 5 h 11"/>
                <a:gd name="T6" fmla="*/ 4 w 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0" y="11"/>
                  </a:moveTo>
                  <a:lnTo>
                    <a:pt x="1" y="11"/>
                  </a:lnTo>
                  <a:lnTo>
                    <a:pt x="4" y="5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0" name="Freeform 993"/>
            <p:cNvSpPr>
              <a:spLocks/>
            </p:cNvSpPr>
            <p:nvPr/>
          </p:nvSpPr>
          <p:spPr bwMode="auto">
            <a:xfrm>
              <a:off x="2630" y="3156"/>
              <a:ext cx="1" cy="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1" name="Freeform 994"/>
            <p:cNvSpPr>
              <a:spLocks/>
            </p:cNvSpPr>
            <p:nvPr/>
          </p:nvSpPr>
          <p:spPr bwMode="auto">
            <a:xfrm>
              <a:off x="2774" y="3135"/>
              <a:ext cx="34" cy="23"/>
            </a:xfrm>
            <a:custGeom>
              <a:avLst/>
              <a:gdLst>
                <a:gd name="T0" fmla="*/ 0 w 34"/>
                <a:gd name="T1" fmla="*/ 18 h 23"/>
                <a:gd name="T2" fmla="*/ 3 w 34"/>
                <a:gd name="T3" fmla="*/ 11 h 23"/>
                <a:gd name="T4" fmla="*/ 10 w 34"/>
                <a:gd name="T5" fmla="*/ 8 h 23"/>
                <a:gd name="T6" fmla="*/ 15 w 34"/>
                <a:gd name="T7" fmla="*/ 4 h 23"/>
                <a:gd name="T8" fmla="*/ 22 w 34"/>
                <a:gd name="T9" fmla="*/ 0 h 23"/>
                <a:gd name="T10" fmla="*/ 28 w 34"/>
                <a:gd name="T11" fmla="*/ 8 h 23"/>
                <a:gd name="T12" fmla="*/ 34 w 34"/>
                <a:gd name="T13" fmla="*/ 14 h 23"/>
                <a:gd name="T14" fmla="*/ 34 w 34"/>
                <a:gd name="T15" fmla="*/ 19 h 23"/>
                <a:gd name="T16" fmla="*/ 32 w 34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0" y="18"/>
                  </a:moveTo>
                  <a:lnTo>
                    <a:pt x="3" y="11"/>
                  </a:lnTo>
                  <a:lnTo>
                    <a:pt x="10" y="8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8" y="8"/>
                  </a:lnTo>
                  <a:lnTo>
                    <a:pt x="34" y="14"/>
                  </a:lnTo>
                  <a:lnTo>
                    <a:pt x="34" y="19"/>
                  </a:lnTo>
                  <a:lnTo>
                    <a:pt x="32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2" name="Freeform 995"/>
            <p:cNvSpPr>
              <a:spLocks/>
            </p:cNvSpPr>
            <p:nvPr/>
          </p:nvSpPr>
          <p:spPr bwMode="auto">
            <a:xfrm>
              <a:off x="2513" y="3142"/>
              <a:ext cx="9" cy="18"/>
            </a:xfrm>
            <a:custGeom>
              <a:avLst/>
              <a:gdLst>
                <a:gd name="T0" fmla="*/ 9 w 9"/>
                <a:gd name="T1" fmla="*/ 18 h 18"/>
                <a:gd name="T2" fmla="*/ 7 w 9"/>
                <a:gd name="T3" fmla="*/ 4 h 18"/>
                <a:gd name="T4" fmla="*/ 0 w 9"/>
                <a:gd name="T5" fmla="*/ 0 h 18"/>
                <a:gd name="T6" fmla="*/ 2 w 9"/>
                <a:gd name="T7" fmla="*/ 11 h 18"/>
                <a:gd name="T8" fmla="*/ 9 w 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9" y="18"/>
                  </a:moveTo>
                  <a:lnTo>
                    <a:pt x="7" y="4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3" name="Freeform 996"/>
            <p:cNvSpPr>
              <a:spLocks/>
            </p:cNvSpPr>
            <p:nvPr/>
          </p:nvSpPr>
          <p:spPr bwMode="auto">
            <a:xfrm>
              <a:off x="2630" y="3158"/>
              <a:ext cx="0" cy="3"/>
            </a:xfrm>
            <a:custGeom>
              <a:avLst/>
              <a:gdLst>
                <a:gd name="T0" fmla="*/ 3 h 3"/>
                <a:gd name="T1" fmla="*/ 0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4" name="Freeform 997"/>
            <p:cNvSpPr>
              <a:spLocks/>
            </p:cNvSpPr>
            <p:nvPr/>
          </p:nvSpPr>
          <p:spPr bwMode="auto">
            <a:xfrm>
              <a:off x="2804" y="3157"/>
              <a:ext cx="7" cy="8"/>
            </a:xfrm>
            <a:custGeom>
              <a:avLst/>
              <a:gdLst>
                <a:gd name="T0" fmla="*/ 0 w 7"/>
                <a:gd name="T1" fmla="*/ 8 h 8"/>
                <a:gd name="T2" fmla="*/ 7 w 7"/>
                <a:gd name="T3" fmla="*/ 1 h 8"/>
                <a:gd name="T4" fmla="*/ 7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0" y="8"/>
                  </a:moveTo>
                  <a:lnTo>
                    <a:pt x="7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5" name="Freeform 998"/>
            <p:cNvSpPr>
              <a:spLocks/>
            </p:cNvSpPr>
            <p:nvPr/>
          </p:nvSpPr>
          <p:spPr bwMode="auto">
            <a:xfrm>
              <a:off x="2804" y="3158"/>
              <a:ext cx="2" cy="7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4 h 7"/>
                <a:gd name="T4" fmla="*/ 0 w 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lnTo>
                    <a:pt x="0" y="4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6" name="Freeform 999"/>
            <p:cNvSpPr>
              <a:spLocks/>
            </p:cNvSpPr>
            <p:nvPr/>
          </p:nvSpPr>
          <p:spPr bwMode="auto">
            <a:xfrm>
              <a:off x="2524" y="3141"/>
              <a:ext cx="30" cy="28"/>
            </a:xfrm>
            <a:custGeom>
              <a:avLst/>
              <a:gdLst>
                <a:gd name="T0" fmla="*/ 27 w 30"/>
                <a:gd name="T1" fmla="*/ 28 h 28"/>
                <a:gd name="T2" fmla="*/ 23 w 30"/>
                <a:gd name="T3" fmla="*/ 25 h 28"/>
                <a:gd name="T4" fmla="*/ 16 w 30"/>
                <a:gd name="T5" fmla="*/ 24 h 28"/>
                <a:gd name="T6" fmla="*/ 12 w 30"/>
                <a:gd name="T7" fmla="*/ 19 h 28"/>
                <a:gd name="T8" fmla="*/ 9 w 30"/>
                <a:gd name="T9" fmla="*/ 12 h 28"/>
                <a:gd name="T10" fmla="*/ 6 w 30"/>
                <a:gd name="T11" fmla="*/ 9 h 28"/>
                <a:gd name="T12" fmla="*/ 0 w 30"/>
                <a:gd name="T13" fmla="*/ 2 h 28"/>
                <a:gd name="T14" fmla="*/ 4 w 30"/>
                <a:gd name="T15" fmla="*/ 1 h 28"/>
                <a:gd name="T16" fmla="*/ 5 w 30"/>
                <a:gd name="T17" fmla="*/ 1 h 28"/>
                <a:gd name="T18" fmla="*/ 10 w 30"/>
                <a:gd name="T19" fmla="*/ 0 h 28"/>
                <a:gd name="T20" fmla="*/ 19 w 30"/>
                <a:gd name="T21" fmla="*/ 13 h 28"/>
                <a:gd name="T22" fmla="*/ 24 w 30"/>
                <a:gd name="T23" fmla="*/ 15 h 28"/>
                <a:gd name="T24" fmla="*/ 30 w 30"/>
                <a:gd name="T25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8">
                  <a:moveTo>
                    <a:pt x="27" y="28"/>
                  </a:moveTo>
                  <a:lnTo>
                    <a:pt x="23" y="25"/>
                  </a:lnTo>
                  <a:lnTo>
                    <a:pt x="16" y="24"/>
                  </a:lnTo>
                  <a:lnTo>
                    <a:pt x="12" y="19"/>
                  </a:lnTo>
                  <a:lnTo>
                    <a:pt x="9" y="12"/>
                  </a:lnTo>
                  <a:lnTo>
                    <a:pt x="6" y="9"/>
                  </a:lnTo>
                  <a:lnTo>
                    <a:pt x="0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9" y="13"/>
                  </a:lnTo>
                  <a:lnTo>
                    <a:pt x="24" y="15"/>
                  </a:lnTo>
                  <a:lnTo>
                    <a:pt x="3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7" name="Line 1000"/>
            <p:cNvSpPr>
              <a:spLocks noChangeShapeType="1"/>
            </p:cNvSpPr>
            <p:nvPr/>
          </p:nvSpPr>
          <p:spPr bwMode="auto">
            <a:xfrm flipV="1">
              <a:off x="2622" y="3161"/>
              <a:ext cx="8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8" name="Freeform 1001"/>
            <p:cNvSpPr>
              <a:spLocks/>
            </p:cNvSpPr>
            <p:nvPr/>
          </p:nvSpPr>
          <p:spPr bwMode="auto">
            <a:xfrm>
              <a:off x="2563" y="3136"/>
              <a:ext cx="19" cy="39"/>
            </a:xfrm>
            <a:custGeom>
              <a:avLst/>
              <a:gdLst>
                <a:gd name="T0" fmla="*/ 18 w 19"/>
                <a:gd name="T1" fmla="*/ 39 h 39"/>
                <a:gd name="T2" fmla="*/ 15 w 19"/>
                <a:gd name="T3" fmla="*/ 36 h 39"/>
                <a:gd name="T4" fmla="*/ 10 w 19"/>
                <a:gd name="T5" fmla="*/ 26 h 39"/>
                <a:gd name="T6" fmla="*/ 6 w 19"/>
                <a:gd name="T7" fmla="*/ 28 h 39"/>
                <a:gd name="T8" fmla="*/ 0 w 19"/>
                <a:gd name="T9" fmla="*/ 22 h 39"/>
                <a:gd name="T10" fmla="*/ 6 w 19"/>
                <a:gd name="T11" fmla="*/ 15 h 39"/>
                <a:gd name="T12" fmla="*/ 7 w 19"/>
                <a:gd name="T13" fmla="*/ 14 h 39"/>
                <a:gd name="T14" fmla="*/ 12 w 19"/>
                <a:gd name="T15" fmla="*/ 13 h 39"/>
                <a:gd name="T16" fmla="*/ 18 w 19"/>
                <a:gd name="T17" fmla="*/ 11 h 39"/>
                <a:gd name="T18" fmla="*/ 15 w 19"/>
                <a:gd name="T19" fmla="*/ 5 h 39"/>
                <a:gd name="T20" fmla="*/ 18 w 19"/>
                <a:gd name="T21" fmla="*/ 0 h 39"/>
                <a:gd name="T22" fmla="*/ 18 w 19"/>
                <a:gd name="T23" fmla="*/ 0 h 39"/>
                <a:gd name="T24" fmla="*/ 19 w 19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9">
                  <a:moveTo>
                    <a:pt x="18" y="39"/>
                  </a:moveTo>
                  <a:lnTo>
                    <a:pt x="15" y="36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7" y="14"/>
                  </a:lnTo>
                  <a:lnTo>
                    <a:pt x="12" y="13"/>
                  </a:lnTo>
                  <a:lnTo>
                    <a:pt x="18" y="11"/>
                  </a:lnTo>
                  <a:lnTo>
                    <a:pt x="15" y="5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29" name="Freeform 1002"/>
            <p:cNvSpPr>
              <a:spLocks/>
            </p:cNvSpPr>
            <p:nvPr/>
          </p:nvSpPr>
          <p:spPr bwMode="auto">
            <a:xfrm>
              <a:off x="2581" y="3175"/>
              <a:ext cx="3" cy="12"/>
            </a:xfrm>
            <a:custGeom>
              <a:avLst/>
              <a:gdLst>
                <a:gd name="T0" fmla="*/ 3 w 3"/>
                <a:gd name="T1" fmla="*/ 12 h 12"/>
                <a:gd name="T2" fmla="*/ 1 w 3"/>
                <a:gd name="T3" fmla="*/ 2 h 12"/>
                <a:gd name="T4" fmla="*/ 0 w 3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2">
                  <a:moveTo>
                    <a:pt x="3" y="12"/>
                  </a:move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0" name="Freeform 1003"/>
            <p:cNvSpPr>
              <a:spLocks/>
            </p:cNvSpPr>
            <p:nvPr/>
          </p:nvSpPr>
          <p:spPr bwMode="auto">
            <a:xfrm>
              <a:off x="2554" y="3160"/>
              <a:ext cx="30" cy="31"/>
            </a:xfrm>
            <a:custGeom>
              <a:avLst/>
              <a:gdLst>
                <a:gd name="T0" fmla="*/ 0 w 30"/>
                <a:gd name="T1" fmla="*/ 0 h 31"/>
                <a:gd name="T2" fmla="*/ 4 w 30"/>
                <a:gd name="T3" fmla="*/ 5 h 31"/>
                <a:gd name="T4" fmla="*/ 15 w 30"/>
                <a:gd name="T5" fmla="*/ 11 h 31"/>
                <a:gd name="T6" fmla="*/ 15 w 30"/>
                <a:gd name="T7" fmla="*/ 26 h 31"/>
                <a:gd name="T8" fmla="*/ 23 w 30"/>
                <a:gd name="T9" fmla="*/ 31 h 31"/>
                <a:gd name="T10" fmla="*/ 21 w 30"/>
                <a:gd name="T11" fmla="*/ 20 h 31"/>
                <a:gd name="T12" fmla="*/ 23 w 30"/>
                <a:gd name="T13" fmla="*/ 20 h 31"/>
                <a:gd name="T14" fmla="*/ 27 w 30"/>
                <a:gd name="T15" fmla="*/ 28 h 31"/>
                <a:gd name="T16" fmla="*/ 30 w 30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4" y="5"/>
                  </a:lnTo>
                  <a:lnTo>
                    <a:pt x="15" y="11"/>
                  </a:lnTo>
                  <a:lnTo>
                    <a:pt x="15" y="26"/>
                  </a:lnTo>
                  <a:lnTo>
                    <a:pt x="23" y="31"/>
                  </a:lnTo>
                  <a:lnTo>
                    <a:pt x="21" y="20"/>
                  </a:lnTo>
                  <a:lnTo>
                    <a:pt x="23" y="20"/>
                  </a:lnTo>
                  <a:lnTo>
                    <a:pt x="27" y="28"/>
                  </a:lnTo>
                  <a:lnTo>
                    <a:pt x="30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1" name="Freeform 1004"/>
            <p:cNvSpPr>
              <a:spLocks/>
            </p:cNvSpPr>
            <p:nvPr/>
          </p:nvSpPr>
          <p:spPr bwMode="auto">
            <a:xfrm>
              <a:off x="2494" y="3173"/>
              <a:ext cx="12" cy="25"/>
            </a:xfrm>
            <a:custGeom>
              <a:avLst/>
              <a:gdLst>
                <a:gd name="T0" fmla="*/ 8 w 12"/>
                <a:gd name="T1" fmla="*/ 25 h 25"/>
                <a:gd name="T2" fmla="*/ 11 w 12"/>
                <a:gd name="T3" fmla="*/ 18 h 25"/>
                <a:gd name="T4" fmla="*/ 12 w 12"/>
                <a:gd name="T5" fmla="*/ 17 h 25"/>
                <a:gd name="T6" fmla="*/ 6 w 12"/>
                <a:gd name="T7" fmla="*/ 15 h 25"/>
                <a:gd name="T8" fmla="*/ 8 w 12"/>
                <a:gd name="T9" fmla="*/ 10 h 25"/>
                <a:gd name="T10" fmla="*/ 1 w 12"/>
                <a:gd name="T11" fmla="*/ 0 h 25"/>
                <a:gd name="T12" fmla="*/ 0 w 12"/>
                <a:gd name="T13" fmla="*/ 21 h 25"/>
                <a:gd name="T14" fmla="*/ 8 w 12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5">
                  <a:moveTo>
                    <a:pt x="8" y="25"/>
                  </a:moveTo>
                  <a:lnTo>
                    <a:pt x="11" y="18"/>
                  </a:lnTo>
                  <a:lnTo>
                    <a:pt x="12" y="17"/>
                  </a:lnTo>
                  <a:lnTo>
                    <a:pt x="6" y="15"/>
                  </a:lnTo>
                  <a:lnTo>
                    <a:pt x="8" y="10"/>
                  </a:lnTo>
                  <a:lnTo>
                    <a:pt x="1" y="0"/>
                  </a:lnTo>
                  <a:lnTo>
                    <a:pt x="0" y="21"/>
                  </a:lnTo>
                  <a:lnTo>
                    <a:pt x="8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2" name="Freeform 1005"/>
            <p:cNvSpPr>
              <a:spLocks/>
            </p:cNvSpPr>
            <p:nvPr/>
          </p:nvSpPr>
          <p:spPr bwMode="auto">
            <a:xfrm>
              <a:off x="2514" y="3161"/>
              <a:ext cx="33" cy="44"/>
            </a:xfrm>
            <a:custGeom>
              <a:avLst/>
              <a:gdLst>
                <a:gd name="T0" fmla="*/ 30 w 33"/>
                <a:gd name="T1" fmla="*/ 44 h 44"/>
                <a:gd name="T2" fmla="*/ 33 w 33"/>
                <a:gd name="T3" fmla="*/ 38 h 44"/>
                <a:gd name="T4" fmla="*/ 22 w 33"/>
                <a:gd name="T5" fmla="*/ 25 h 44"/>
                <a:gd name="T6" fmla="*/ 20 w 33"/>
                <a:gd name="T7" fmla="*/ 19 h 44"/>
                <a:gd name="T8" fmla="*/ 19 w 33"/>
                <a:gd name="T9" fmla="*/ 12 h 44"/>
                <a:gd name="T10" fmla="*/ 18 w 33"/>
                <a:gd name="T11" fmla="*/ 11 h 44"/>
                <a:gd name="T12" fmla="*/ 1 w 33"/>
                <a:gd name="T13" fmla="*/ 0 h 44"/>
                <a:gd name="T14" fmla="*/ 0 w 33"/>
                <a:gd name="T15" fmla="*/ 4 h 44"/>
                <a:gd name="T16" fmla="*/ 0 w 33"/>
                <a:gd name="T17" fmla="*/ 12 h 44"/>
                <a:gd name="T18" fmla="*/ 3 w 33"/>
                <a:gd name="T19" fmla="*/ 18 h 44"/>
                <a:gd name="T20" fmla="*/ 8 w 33"/>
                <a:gd name="T21" fmla="*/ 27 h 44"/>
                <a:gd name="T22" fmla="*/ 30 w 33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4">
                  <a:moveTo>
                    <a:pt x="30" y="44"/>
                  </a:moveTo>
                  <a:lnTo>
                    <a:pt x="33" y="38"/>
                  </a:lnTo>
                  <a:lnTo>
                    <a:pt x="22" y="25"/>
                  </a:lnTo>
                  <a:lnTo>
                    <a:pt x="20" y="19"/>
                  </a:lnTo>
                  <a:lnTo>
                    <a:pt x="19" y="12"/>
                  </a:lnTo>
                  <a:lnTo>
                    <a:pt x="18" y="11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8" y="27"/>
                  </a:lnTo>
                  <a:lnTo>
                    <a:pt x="30" y="4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3" name="Freeform 1006"/>
            <p:cNvSpPr>
              <a:spLocks/>
            </p:cNvSpPr>
            <p:nvPr/>
          </p:nvSpPr>
          <p:spPr bwMode="auto">
            <a:xfrm>
              <a:off x="2517" y="3195"/>
              <a:ext cx="13" cy="19"/>
            </a:xfrm>
            <a:custGeom>
              <a:avLst/>
              <a:gdLst>
                <a:gd name="T0" fmla="*/ 13 w 13"/>
                <a:gd name="T1" fmla="*/ 6 h 19"/>
                <a:gd name="T2" fmla="*/ 5 w 13"/>
                <a:gd name="T3" fmla="*/ 3 h 19"/>
                <a:gd name="T4" fmla="*/ 0 w 13"/>
                <a:gd name="T5" fmla="*/ 0 h 19"/>
                <a:gd name="T6" fmla="*/ 7 w 13"/>
                <a:gd name="T7" fmla="*/ 16 h 19"/>
                <a:gd name="T8" fmla="*/ 11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6"/>
                  </a:moveTo>
                  <a:lnTo>
                    <a:pt x="5" y="3"/>
                  </a:lnTo>
                  <a:lnTo>
                    <a:pt x="0" y="0"/>
                  </a:lnTo>
                  <a:lnTo>
                    <a:pt x="7" y="16"/>
                  </a:lnTo>
                  <a:lnTo>
                    <a:pt x="11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4" name="Freeform 1007"/>
            <p:cNvSpPr>
              <a:spLocks/>
            </p:cNvSpPr>
            <p:nvPr/>
          </p:nvSpPr>
          <p:spPr bwMode="auto">
            <a:xfrm>
              <a:off x="2543" y="3157"/>
              <a:ext cx="87" cy="60"/>
            </a:xfrm>
            <a:custGeom>
              <a:avLst/>
              <a:gdLst>
                <a:gd name="T0" fmla="*/ 87 w 87"/>
                <a:gd name="T1" fmla="*/ 0 h 60"/>
                <a:gd name="T2" fmla="*/ 81 w 87"/>
                <a:gd name="T3" fmla="*/ 4 h 60"/>
                <a:gd name="T4" fmla="*/ 73 w 87"/>
                <a:gd name="T5" fmla="*/ 11 h 60"/>
                <a:gd name="T6" fmla="*/ 71 w 87"/>
                <a:gd name="T7" fmla="*/ 18 h 60"/>
                <a:gd name="T8" fmla="*/ 69 w 87"/>
                <a:gd name="T9" fmla="*/ 20 h 60"/>
                <a:gd name="T10" fmla="*/ 66 w 87"/>
                <a:gd name="T11" fmla="*/ 19 h 60"/>
                <a:gd name="T12" fmla="*/ 60 w 87"/>
                <a:gd name="T13" fmla="*/ 26 h 60"/>
                <a:gd name="T14" fmla="*/ 56 w 87"/>
                <a:gd name="T15" fmla="*/ 27 h 60"/>
                <a:gd name="T16" fmla="*/ 53 w 87"/>
                <a:gd name="T17" fmla="*/ 26 h 60"/>
                <a:gd name="T18" fmla="*/ 53 w 87"/>
                <a:gd name="T19" fmla="*/ 27 h 60"/>
                <a:gd name="T20" fmla="*/ 53 w 87"/>
                <a:gd name="T21" fmla="*/ 34 h 60"/>
                <a:gd name="T22" fmla="*/ 51 w 87"/>
                <a:gd name="T23" fmla="*/ 39 h 60"/>
                <a:gd name="T24" fmla="*/ 45 w 87"/>
                <a:gd name="T25" fmla="*/ 42 h 60"/>
                <a:gd name="T26" fmla="*/ 36 w 87"/>
                <a:gd name="T27" fmla="*/ 46 h 60"/>
                <a:gd name="T28" fmla="*/ 30 w 87"/>
                <a:gd name="T29" fmla="*/ 48 h 60"/>
                <a:gd name="T30" fmla="*/ 26 w 87"/>
                <a:gd name="T31" fmla="*/ 49 h 60"/>
                <a:gd name="T32" fmla="*/ 27 w 87"/>
                <a:gd name="T33" fmla="*/ 56 h 60"/>
                <a:gd name="T34" fmla="*/ 13 w 87"/>
                <a:gd name="T35" fmla="*/ 60 h 60"/>
                <a:gd name="T36" fmla="*/ 12 w 87"/>
                <a:gd name="T37" fmla="*/ 59 h 60"/>
                <a:gd name="T38" fmla="*/ 9 w 87"/>
                <a:gd name="T39" fmla="*/ 56 h 60"/>
                <a:gd name="T40" fmla="*/ 8 w 87"/>
                <a:gd name="T41" fmla="*/ 56 h 60"/>
                <a:gd name="T42" fmla="*/ 8 w 87"/>
                <a:gd name="T43" fmla="*/ 42 h 60"/>
                <a:gd name="T44" fmla="*/ 4 w 87"/>
                <a:gd name="T45" fmla="*/ 34 h 60"/>
                <a:gd name="T46" fmla="*/ 0 w 87"/>
                <a:gd name="T47" fmla="*/ 30 h 60"/>
                <a:gd name="T48" fmla="*/ 2 w 87"/>
                <a:gd name="T49" fmla="*/ 27 h 60"/>
                <a:gd name="T50" fmla="*/ 6 w 87"/>
                <a:gd name="T51" fmla="*/ 31 h 60"/>
                <a:gd name="T52" fmla="*/ 9 w 87"/>
                <a:gd name="T53" fmla="*/ 35 h 60"/>
                <a:gd name="T54" fmla="*/ 11 w 87"/>
                <a:gd name="T55" fmla="*/ 30 h 60"/>
                <a:gd name="T56" fmla="*/ 9 w 87"/>
                <a:gd name="T57" fmla="*/ 27 h 60"/>
                <a:gd name="T58" fmla="*/ 2 w 87"/>
                <a:gd name="T59" fmla="*/ 15 h 60"/>
                <a:gd name="T60" fmla="*/ 8 w 87"/>
                <a:gd name="T61" fmla="*/ 15 h 60"/>
                <a:gd name="T62" fmla="*/ 8 w 87"/>
                <a:gd name="T63" fmla="*/ 12 h 60"/>
                <a:gd name="T64" fmla="*/ 8 w 87"/>
                <a:gd name="T65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" h="60">
                  <a:moveTo>
                    <a:pt x="87" y="0"/>
                  </a:moveTo>
                  <a:lnTo>
                    <a:pt x="81" y="4"/>
                  </a:lnTo>
                  <a:lnTo>
                    <a:pt x="73" y="11"/>
                  </a:lnTo>
                  <a:lnTo>
                    <a:pt x="71" y="18"/>
                  </a:lnTo>
                  <a:lnTo>
                    <a:pt x="69" y="20"/>
                  </a:lnTo>
                  <a:lnTo>
                    <a:pt x="66" y="19"/>
                  </a:lnTo>
                  <a:lnTo>
                    <a:pt x="60" y="26"/>
                  </a:lnTo>
                  <a:lnTo>
                    <a:pt x="56" y="27"/>
                  </a:lnTo>
                  <a:lnTo>
                    <a:pt x="53" y="26"/>
                  </a:lnTo>
                  <a:lnTo>
                    <a:pt x="53" y="27"/>
                  </a:lnTo>
                  <a:lnTo>
                    <a:pt x="53" y="34"/>
                  </a:lnTo>
                  <a:lnTo>
                    <a:pt x="51" y="39"/>
                  </a:lnTo>
                  <a:lnTo>
                    <a:pt x="45" y="42"/>
                  </a:lnTo>
                  <a:lnTo>
                    <a:pt x="36" y="46"/>
                  </a:lnTo>
                  <a:lnTo>
                    <a:pt x="30" y="48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13" y="60"/>
                  </a:lnTo>
                  <a:lnTo>
                    <a:pt x="12" y="59"/>
                  </a:lnTo>
                  <a:lnTo>
                    <a:pt x="9" y="56"/>
                  </a:lnTo>
                  <a:lnTo>
                    <a:pt x="8" y="56"/>
                  </a:lnTo>
                  <a:lnTo>
                    <a:pt x="8" y="42"/>
                  </a:lnTo>
                  <a:lnTo>
                    <a:pt x="4" y="34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6" y="31"/>
                  </a:lnTo>
                  <a:lnTo>
                    <a:pt x="9" y="35"/>
                  </a:lnTo>
                  <a:lnTo>
                    <a:pt x="11" y="30"/>
                  </a:lnTo>
                  <a:lnTo>
                    <a:pt x="9" y="27"/>
                  </a:lnTo>
                  <a:lnTo>
                    <a:pt x="2" y="15"/>
                  </a:lnTo>
                  <a:lnTo>
                    <a:pt x="8" y="15"/>
                  </a:lnTo>
                  <a:lnTo>
                    <a:pt x="8" y="12"/>
                  </a:lnTo>
                  <a:lnTo>
                    <a:pt x="8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35" name="Line 1008"/>
            <p:cNvSpPr>
              <a:spLocks noChangeShapeType="1"/>
            </p:cNvSpPr>
            <p:nvPr/>
          </p:nvSpPr>
          <p:spPr bwMode="auto">
            <a:xfrm flipV="1">
              <a:off x="2608" y="3199"/>
              <a:ext cx="6" cy="1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grpSp>
        <p:nvGrpSpPr>
          <p:cNvPr id="12" name="Group 1210"/>
          <p:cNvGrpSpPr>
            <a:grpSpLocks/>
          </p:cNvGrpSpPr>
          <p:nvPr/>
        </p:nvGrpSpPr>
        <p:grpSpPr bwMode="auto">
          <a:xfrm>
            <a:off x="3887788" y="5030788"/>
            <a:ext cx="1412875" cy="1128713"/>
            <a:chOff x="2449" y="3169"/>
            <a:chExt cx="890" cy="711"/>
          </a:xfrm>
        </p:grpSpPr>
        <p:sp>
          <p:nvSpPr>
            <p:cNvPr id="136" name="Freeform 1010"/>
            <p:cNvSpPr>
              <a:spLocks/>
            </p:cNvSpPr>
            <p:nvPr/>
          </p:nvSpPr>
          <p:spPr bwMode="auto">
            <a:xfrm>
              <a:off x="2612" y="3169"/>
              <a:ext cx="12" cy="55"/>
            </a:xfrm>
            <a:custGeom>
              <a:avLst/>
              <a:gdLst>
                <a:gd name="T0" fmla="*/ 3 w 12"/>
                <a:gd name="T1" fmla="*/ 55 h 55"/>
                <a:gd name="T2" fmla="*/ 6 w 12"/>
                <a:gd name="T3" fmla="*/ 45 h 55"/>
                <a:gd name="T4" fmla="*/ 6 w 12"/>
                <a:gd name="T5" fmla="*/ 37 h 55"/>
                <a:gd name="T6" fmla="*/ 8 w 12"/>
                <a:gd name="T7" fmla="*/ 30 h 55"/>
                <a:gd name="T8" fmla="*/ 8 w 12"/>
                <a:gd name="T9" fmla="*/ 23 h 55"/>
                <a:gd name="T10" fmla="*/ 10 w 12"/>
                <a:gd name="T11" fmla="*/ 19 h 55"/>
                <a:gd name="T12" fmla="*/ 12 w 12"/>
                <a:gd name="T13" fmla="*/ 17 h 55"/>
                <a:gd name="T14" fmla="*/ 0 w 12"/>
                <a:gd name="T15" fmla="*/ 14 h 55"/>
                <a:gd name="T16" fmla="*/ 2 w 12"/>
                <a:gd name="T17" fmla="*/ 10 h 55"/>
                <a:gd name="T18" fmla="*/ 3 w 12"/>
                <a:gd name="T19" fmla="*/ 7 h 55"/>
                <a:gd name="T20" fmla="*/ 6 w 12"/>
                <a:gd name="T21" fmla="*/ 4 h 55"/>
                <a:gd name="T22" fmla="*/ 10 w 12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5">
                  <a:moveTo>
                    <a:pt x="3" y="55"/>
                  </a:moveTo>
                  <a:lnTo>
                    <a:pt x="6" y="45"/>
                  </a:lnTo>
                  <a:lnTo>
                    <a:pt x="6" y="37"/>
                  </a:lnTo>
                  <a:lnTo>
                    <a:pt x="8" y="30"/>
                  </a:lnTo>
                  <a:lnTo>
                    <a:pt x="8" y="23"/>
                  </a:lnTo>
                  <a:lnTo>
                    <a:pt x="10" y="19"/>
                  </a:lnTo>
                  <a:lnTo>
                    <a:pt x="12" y="17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3" y="7"/>
                  </a:lnTo>
                  <a:lnTo>
                    <a:pt x="6" y="4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" name="Line 1011"/>
            <p:cNvSpPr>
              <a:spLocks noChangeShapeType="1"/>
            </p:cNvSpPr>
            <p:nvPr/>
          </p:nvSpPr>
          <p:spPr bwMode="auto">
            <a:xfrm flipV="1">
              <a:off x="2607" y="3217"/>
              <a:ext cx="1" cy="7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" name="Freeform 1012"/>
            <p:cNvSpPr>
              <a:spLocks/>
            </p:cNvSpPr>
            <p:nvPr/>
          </p:nvSpPr>
          <p:spPr bwMode="auto">
            <a:xfrm>
              <a:off x="2528" y="3201"/>
              <a:ext cx="21" cy="24"/>
            </a:xfrm>
            <a:custGeom>
              <a:avLst/>
              <a:gdLst>
                <a:gd name="T0" fmla="*/ 0 w 21"/>
                <a:gd name="T1" fmla="*/ 13 h 24"/>
                <a:gd name="T2" fmla="*/ 20 w 21"/>
                <a:gd name="T3" fmla="*/ 24 h 24"/>
                <a:gd name="T4" fmla="*/ 21 w 21"/>
                <a:gd name="T5" fmla="*/ 20 h 24"/>
                <a:gd name="T6" fmla="*/ 19 w 21"/>
                <a:gd name="T7" fmla="*/ 13 h 24"/>
                <a:gd name="T8" fmla="*/ 15 w 21"/>
                <a:gd name="T9" fmla="*/ 6 h 24"/>
                <a:gd name="T10" fmla="*/ 13 w 21"/>
                <a:gd name="T11" fmla="*/ 4 h 24"/>
                <a:gd name="T12" fmla="*/ 11 w 21"/>
                <a:gd name="T13" fmla="*/ 2 h 24"/>
                <a:gd name="T14" fmla="*/ 9 w 21"/>
                <a:gd name="T15" fmla="*/ 2 h 24"/>
                <a:gd name="T16" fmla="*/ 2 w 2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4">
                  <a:moveTo>
                    <a:pt x="0" y="13"/>
                  </a:moveTo>
                  <a:lnTo>
                    <a:pt x="20" y="24"/>
                  </a:lnTo>
                  <a:lnTo>
                    <a:pt x="21" y="20"/>
                  </a:lnTo>
                  <a:lnTo>
                    <a:pt x="19" y="13"/>
                  </a:lnTo>
                  <a:lnTo>
                    <a:pt x="15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2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" name="Freeform 1013"/>
            <p:cNvSpPr>
              <a:spLocks/>
            </p:cNvSpPr>
            <p:nvPr/>
          </p:nvSpPr>
          <p:spPr bwMode="auto">
            <a:xfrm>
              <a:off x="2496" y="3199"/>
              <a:ext cx="15" cy="32"/>
            </a:xfrm>
            <a:custGeom>
              <a:avLst/>
              <a:gdLst>
                <a:gd name="T0" fmla="*/ 15 w 15"/>
                <a:gd name="T1" fmla="*/ 32 h 32"/>
                <a:gd name="T2" fmla="*/ 6 w 15"/>
                <a:gd name="T3" fmla="*/ 23 h 32"/>
                <a:gd name="T4" fmla="*/ 0 w 15"/>
                <a:gd name="T5" fmla="*/ 4 h 32"/>
                <a:gd name="T6" fmla="*/ 7 w 15"/>
                <a:gd name="T7" fmla="*/ 0 h 32"/>
                <a:gd name="T8" fmla="*/ 15 w 15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2">
                  <a:moveTo>
                    <a:pt x="15" y="32"/>
                  </a:moveTo>
                  <a:lnTo>
                    <a:pt x="6" y="23"/>
                  </a:lnTo>
                  <a:lnTo>
                    <a:pt x="0" y="4"/>
                  </a:lnTo>
                  <a:lnTo>
                    <a:pt x="7" y="0"/>
                  </a:lnTo>
                  <a:lnTo>
                    <a:pt x="15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" name="Freeform 1014"/>
            <p:cNvSpPr>
              <a:spLocks/>
            </p:cNvSpPr>
            <p:nvPr/>
          </p:nvSpPr>
          <p:spPr bwMode="auto">
            <a:xfrm>
              <a:off x="2529" y="3221"/>
              <a:ext cx="16" cy="19"/>
            </a:xfrm>
            <a:custGeom>
              <a:avLst/>
              <a:gdLst>
                <a:gd name="T0" fmla="*/ 16 w 16"/>
                <a:gd name="T1" fmla="*/ 19 h 19"/>
                <a:gd name="T2" fmla="*/ 16 w 16"/>
                <a:gd name="T3" fmla="*/ 12 h 19"/>
                <a:gd name="T4" fmla="*/ 0 w 16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lnTo>
                    <a:pt x="16" y="1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" name="Freeform 1015"/>
            <p:cNvSpPr>
              <a:spLocks/>
            </p:cNvSpPr>
            <p:nvPr/>
          </p:nvSpPr>
          <p:spPr bwMode="auto">
            <a:xfrm>
              <a:off x="2564" y="3187"/>
              <a:ext cx="51" cy="60"/>
            </a:xfrm>
            <a:custGeom>
              <a:avLst/>
              <a:gdLst>
                <a:gd name="T0" fmla="*/ 50 w 51"/>
                <a:gd name="T1" fmla="*/ 12 h 60"/>
                <a:gd name="T2" fmla="*/ 51 w 51"/>
                <a:gd name="T3" fmla="*/ 5 h 60"/>
                <a:gd name="T4" fmla="*/ 47 w 51"/>
                <a:gd name="T5" fmla="*/ 1 h 60"/>
                <a:gd name="T6" fmla="*/ 45 w 51"/>
                <a:gd name="T7" fmla="*/ 0 h 60"/>
                <a:gd name="T8" fmla="*/ 33 w 51"/>
                <a:gd name="T9" fmla="*/ 18 h 60"/>
                <a:gd name="T10" fmla="*/ 17 w 51"/>
                <a:gd name="T11" fmla="*/ 24 h 60"/>
                <a:gd name="T12" fmla="*/ 17 w 51"/>
                <a:gd name="T13" fmla="*/ 31 h 60"/>
                <a:gd name="T14" fmla="*/ 0 w 51"/>
                <a:gd name="T15" fmla="*/ 35 h 60"/>
                <a:gd name="T16" fmla="*/ 9 w 51"/>
                <a:gd name="T17" fmla="*/ 45 h 60"/>
                <a:gd name="T18" fmla="*/ 21 w 51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60">
                  <a:moveTo>
                    <a:pt x="50" y="12"/>
                  </a:moveTo>
                  <a:lnTo>
                    <a:pt x="51" y="5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33" y="18"/>
                  </a:lnTo>
                  <a:lnTo>
                    <a:pt x="17" y="24"/>
                  </a:lnTo>
                  <a:lnTo>
                    <a:pt x="17" y="31"/>
                  </a:lnTo>
                  <a:lnTo>
                    <a:pt x="0" y="35"/>
                  </a:lnTo>
                  <a:lnTo>
                    <a:pt x="9" y="45"/>
                  </a:lnTo>
                  <a:lnTo>
                    <a:pt x="21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" name="Freeform 1016"/>
            <p:cNvSpPr>
              <a:spLocks/>
            </p:cNvSpPr>
            <p:nvPr/>
          </p:nvSpPr>
          <p:spPr bwMode="auto">
            <a:xfrm>
              <a:off x="2585" y="3224"/>
              <a:ext cx="22" cy="27"/>
            </a:xfrm>
            <a:custGeom>
              <a:avLst/>
              <a:gdLst>
                <a:gd name="T0" fmla="*/ 0 w 22"/>
                <a:gd name="T1" fmla="*/ 23 h 27"/>
                <a:gd name="T2" fmla="*/ 3 w 22"/>
                <a:gd name="T3" fmla="*/ 27 h 27"/>
                <a:gd name="T4" fmla="*/ 9 w 22"/>
                <a:gd name="T5" fmla="*/ 26 h 27"/>
                <a:gd name="T6" fmla="*/ 9 w 22"/>
                <a:gd name="T7" fmla="*/ 20 h 27"/>
                <a:gd name="T8" fmla="*/ 20 w 22"/>
                <a:gd name="T9" fmla="*/ 17 h 27"/>
                <a:gd name="T10" fmla="*/ 20 w 22"/>
                <a:gd name="T11" fmla="*/ 4 h 27"/>
                <a:gd name="T12" fmla="*/ 20 w 22"/>
                <a:gd name="T13" fmla="*/ 1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0" y="23"/>
                  </a:moveTo>
                  <a:lnTo>
                    <a:pt x="3" y="27"/>
                  </a:lnTo>
                  <a:lnTo>
                    <a:pt x="9" y="26"/>
                  </a:lnTo>
                  <a:lnTo>
                    <a:pt x="9" y="20"/>
                  </a:lnTo>
                  <a:lnTo>
                    <a:pt x="20" y="17"/>
                  </a:lnTo>
                  <a:lnTo>
                    <a:pt x="20" y="4"/>
                  </a:lnTo>
                  <a:lnTo>
                    <a:pt x="20" y="1"/>
                  </a:lnTo>
                  <a:lnTo>
                    <a:pt x="2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" name="Freeform 1017"/>
            <p:cNvSpPr>
              <a:spLocks/>
            </p:cNvSpPr>
            <p:nvPr/>
          </p:nvSpPr>
          <p:spPr bwMode="auto">
            <a:xfrm>
              <a:off x="2551" y="3224"/>
              <a:ext cx="27" cy="30"/>
            </a:xfrm>
            <a:custGeom>
              <a:avLst/>
              <a:gdLst>
                <a:gd name="T0" fmla="*/ 0 w 27"/>
                <a:gd name="T1" fmla="*/ 4 h 30"/>
                <a:gd name="T2" fmla="*/ 4 w 27"/>
                <a:gd name="T3" fmla="*/ 1 h 30"/>
                <a:gd name="T4" fmla="*/ 4 w 27"/>
                <a:gd name="T5" fmla="*/ 0 h 30"/>
                <a:gd name="T6" fmla="*/ 12 w 27"/>
                <a:gd name="T7" fmla="*/ 4 h 30"/>
                <a:gd name="T8" fmla="*/ 16 w 27"/>
                <a:gd name="T9" fmla="*/ 12 h 30"/>
                <a:gd name="T10" fmla="*/ 23 w 27"/>
                <a:gd name="T11" fmla="*/ 20 h 30"/>
                <a:gd name="T12" fmla="*/ 27 w 27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0">
                  <a:moveTo>
                    <a:pt x="0" y="4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12" y="4"/>
                  </a:lnTo>
                  <a:lnTo>
                    <a:pt x="16" y="12"/>
                  </a:lnTo>
                  <a:lnTo>
                    <a:pt x="23" y="20"/>
                  </a:lnTo>
                  <a:lnTo>
                    <a:pt x="27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" name="Freeform 1018"/>
            <p:cNvSpPr>
              <a:spLocks/>
            </p:cNvSpPr>
            <p:nvPr/>
          </p:nvSpPr>
          <p:spPr bwMode="auto">
            <a:xfrm>
              <a:off x="2515" y="3211"/>
              <a:ext cx="33" cy="44"/>
            </a:xfrm>
            <a:custGeom>
              <a:avLst/>
              <a:gdLst>
                <a:gd name="T0" fmla="*/ 14 w 33"/>
                <a:gd name="T1" fmla="*/ 10 h 44"/>
                <a:gd name="T2" fmla="*/ 0 w 33"/>
                <a:gd name="T3" fmla="*/ 0 h 44"/>
                <a:gd name="T4" fmla="*/ 25 w 33"/>
                <a:gd name="T5" fmla="*/ 44 h 44"/>
                <a:gd name="T6" fmla="*/ 33 w 33"/>
                <a:gd name="T7" fmla="*/ 40 h 44"/>
                <a:gd name="T8" fmla="*/ 30 w 33"/>
                <a:gd name="T9" fmla="*/ 33 h 44"/>
                <a:gd name="T10" fmla="*/ 30 w 33"/>
                <a:gd name="T1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4">
                  <a:moveTo>
                    <a:pt x="14" y="10"/>
                  </a:moveTo>
                  <a:lnTo>
                    <a:pt x="0" y="0"/>
                  </a:lnTo>
                  <a:lnTo>
                    <a:pt x="25" y="44"/>
                  </a:lnTo>
                  <a:lnTo>
                    <a:pt x="33" y="40"/>
                  </a:lnTo>
                  <a:lnTo>
                    <a:pt x="30" y="33"/>
                  </a:lnTo>
                  <a:lnTo>
                    <a:pt x="30" y="2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" name="Freeform 1019"/>
            <p:cNvSpPr>
              <a:spLocks/>
            </p:cNvSpPr>
            <p:nvPr/>
          </p:nvSpPr>
          <p:spPr bwMode="auto">
            <a:xfrm>
              <a:off x="2578" y="3224"/>
              <a:ext cx="37" cy="32"/>
            </a:xfrm>
            <a:custGeom>
              <a:avLst/>
              <a:gdLst>
                <a:gd name="T0" fmla="*/ 0 w 37"/>
                <a:gd name="T1" fmla="*/ 30 h 32"/>
                <a:gd name="T2" fmla="*/ 3 w 37"/>
                <a:gd name="T3" fmla="*/ 32 h 32"/>
                <a:gd name="T4" fmla="*/ 6 w 37"/>
                <a:gd name="T5" fmla="*/ 32 h 32"/>
                <a:gd name="T6" fmla="*/ 11 w 37"/>
                <a:gd name="T7" fmla="*/ 32 h 32"/>
                <a:gd name="T8" fmla="*/ 16 w 37"/>
                <a:gd name="T9" fmla="*/ 31 h 32"/>
                <a:gd name="T10" fmla="*/ 18 w 37"/>
                <a:gd name="T11" fmla="*/ 30 h 32"/>
                <a:gd name="T12" fmla="*/ 21 w 37"/>
                <a:gd name="T13" fmla="*/ 27 h 32"/>
                <a:gd name="T14" fmla="*/ 25 w 37"/>
                <a:gd name="T15" fmla="*/ 24 h 32"/>
                <a:gd name="T16" fmla="*/ 30 w 37"/>
                <a:gd name="T17" fmla="*/ 26 h 32"/>
                <a:gd name="T18" fmla="*/ 31 w 37"/>
                <a:gd name="T19" fmla="*/ 22 h 32"/>
                <a:gd name="T20" fmla="*/ 33 w 37"/>
                <a:gd name="T21" fmla="*/ 17 h 32"/>
                <a:gd name="T22" fmla="*/ 34 w 37"/>
                <a:gd name="T23" fmla="*/ 1 h 32"/>
                <a:gd name="T24" fmla="*/ 37 w 37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2">
                  <a:moveTo>
                    <a:pt x="0" y="30"/>
                  </a:moveTo>
                  <a:lnTo>
                    <a:pt x="3" y="32"/>
                  </a:lnTo>
                  <a:lnTo>
                    <a:pt x="6" y="32"/>
                  </a:lnTo>
                  <a:lnTo>
                    <a:pt x="11" y="32"/>
                  </a:lnTo>
                  <a:lnTo>
                    <a:pt x="16" y="31"/>
                  </a:lnTo>
                  <a:lnTo>
                    <a:pt x="18" y="30"/>
                  </a:lnTo>
                  <a:lnTo>
                    <a:pt x="21" y="27"/>
                  </a:lnTo>
                  <a:lnTo>
                    <a:pt x="25" y="24"/>
                  </a:lnTo>
                  <a:lnTo>
                    <a:pt x="30" y="26"/>
                  </a:lnTo>
                  <a:lnTo>
                    <a:pt x="31" y="22"/>
                  </a:lnTo>
                  <a:lnTo>
                    <a:pt x="33" y="17"/>
                  </a:lnTo>
                  <a:lnTo>
                    <a:pt x="34" y="1"/>
                  </a:lnTo>
                  <a:lnTo>
                    <a:pt x="3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" name="Freeform 1020"/>
            <p:cNvSpPr>
              <a:spLocks/>
            </p:cNvSpPr>
            <p:nvPr/>
          </p:nvSpPr>
          <p:spPr bwMode="auto">
            <a:xfrm>
              <a:off x="2788" y="3262"/>
              <a:ext cx="4" cy="5"/>
            </a:xfrm>
            <a:custGeom>
              <a:avLst/>
              <a:gdLst>
                <a:gd name="T0" fmla="*/ 0 w 4"/>
                <a:gd name="T1" fmla="*/ 5 h 5"/>
                <a:gd name="T2" fmla="*/ 4 w 4"/>
                <a:gd name="T3" fmla="*/ 3 h 5"/>
                <a:gd name="T4" fmla="*/ 3 w 4"/>
                <a:gd name="T5" fmla="*/ 0 h 5"/>
                <a:gd name="T6" fmla="*/ 0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" name="Freeform 1021"/>
            <p:cNvSpPr>
              <a:spLocks/>
            </p:cNvSpPr>
            <p:nvPr/>
          </p:nvSpPr>
          <p:spPr bwMode="auto">
            <a:xfrm>
              <a:off x="2783" y="3267"/>
              <a:ext cx="5" cy="4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4 h 4"/>
                <a:gd name="T4" fmla="*/ 5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4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8" name="Freeform 1022"/>
            <p:cNvSpPr>
              <a:spLocks/>
            </p:cNvSpPr>
            <p:nvPr/>
          </p:nvSpPr>
          <p:spPr bwMode="auto">
            <a:xfrm>
              <a:off x="2724" y="3239"/>
              <a:ext cx="64" cy="34"/>
            </a:xfrm>
            <a:custGeom>
              <a:avLst/>
              <a:gdLst>
                <a:gd name="T0" fmla="*/ 64 w 64"/>
                <a:gd name="T1" fmla="*/ 23 h 34"/>
                <a:gd name="T2" fmla="*/ 60 w 64"/>
                <a:gd name="T3" fmla="*/ 23 h 34"/>
                <a:gd name="T4" fmla="*/ 53 w 64"/>
                <a:gd name="T5" fmla="*/ 19 h 34"/>
                <a:gd name="T6" fmla="*/ 48 w 64"/>
                <a:gd name="T7" fmla="*/ 20 h 34"/>
                <a:gd name="T8" fmla="*/ 46 w 64"/>
                <a:gd name="T9" fmla="*/ 20 h 34"/>
                <a:gd name="T10" fmla="*/ 42 w 64"/>
                <a:gd name="T11" fmla="*/ 20 h 34"/>
                <a:gd name="T12" fmla="*/ 48 w 64"/>
                <a:gd name="T13" fmla="*/ 13 h 34"/>
                <a:gd name="T14" fmla="*/ 54 w 64"/>
                <a:gd name="T15" fmla="*/ 5 h 34"/>
                <a:gd name="T16" fmla="*/ 56 w 64"/>
                <a:gd name="T17" fmla="*/ 2 h 34"/>
                <a:gd name="T18" fmla="*/ 54 w 64"/>
                <a:gd name="T19" fmla="*/ 0 h 34"/>
                <a:gd name="T20" fmla="*/ 49 w 64"/>
                <a:gd name="T21" fmla="*/ 4 h 34"/>
                <a:gd name="T22" fmla="*/ 45 w 64"/>
                <a:gd name="T23" fmla="*/ 11 h 34"/>
                <a:gd name="T24" fmla="*/ 45 w 64"/>
                <a:gd name="T25" fmla="*/ 4 h 34"/>
                <a:gd name="T26" fmla="*/ 42 w 64"/>
                <a:gd name="T27" fmla="*/ 5 h 34"/>
                <a:gd name="T28" fmla="*/ 39 w 64"/>
                <a:gd name="T29" fmla="*/ 12 h 34"/>
                <a:gd name="T30" fmla="*/ 41 w 64"/>
                <a:gd name="T31" fmla="*/ 15 h 34"/>
                <a:gd name="T32" fmla="*/ 37 w 64"/>
                <a:gd name="T33" fmla="*/ 22 h 34"/>
                <a:gd name="T34" fmla="*/ 35 w 64"/>
                <a:gd name="T35" fmla="*/ 23 h 34"/>
                <a:gd name="T36" fmla="*/ 30 w 64"/>
                <a:gd name="T37" fmla="*/ 20 h 34"/>
                <a:gd name="T38" fmla="*/ 24 w 64"/>
                <a:gd name="T39" fmla="*/ 23 h 34"/>
                <a:gd name="T40" fmla="*/ 19 w 64"/>
                <a:gd name="T41" fmla="*/ 26 h 34"/>
                <a:gd name="T42" fmla="*/ 11 w 64"/>
                <a:gd name="T43" fmla="*/ 34 h 34"/>
                <a:gd name="T44" fmla="*/ 7 w 64"/>
                <a:gd name="T45" fmla="*/ 31 h 34"/>
                <a:gd name="T46" fmla="*/ 3 w 64"/>
                <a:gd name="T47" fmla="*/ 26 h 34"/>
                <a:gd name="T48" fmla="*/ 4 w 64"/>
                <a:gd name="T49" fmla="*/ 24 h 34"/>
                <a:gd name="T50" fmla="*/ 12 w 64"/>
                <a:gd name="T51" fmla="*/ 17 h 34"/>
                <a:gd name="T52" fmla="*/ 16 w 64"/>
                <a:gd name="T53" fmla="*/ 12 h 34"/>
                <a:gd name="T54" fmla="*/ 15 w 64"/>
                <a:gd name="T55" fmla="*/ 11 h 34"/>
                <a:gd name="T56" fmla="*/ 9 w 64"/>
                <a:gd name="T57" fmla="*/ 16 h 34"/>
                <a:gd name="T58" fmla="*/ 4 w 64"/>
                <a:gd name="T59" fmla="*/ 20 h 34"/>
                <a:gd name="T60" fmla="*/ 0 w 64"/>
                <a:gd name="T61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34">
                  <a:moveTo>
                    <a:pt x="64" y="23"/>
                  </a:moveTo>
                  <a:lnTo>
                    <a:pt x="60" y="23"/>
                  </a:lnTo>
                  <a:lnTo>
                    <a:pt x="53" y="19"/>
                  </a:lnTo>
                  <a:lnTo>
                    <a:pt x="48" y="20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48" y="13"/>
                  </a:lnTo>
                  <a:lnTo>
                    <a:pt x="54" y="5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49" y="4"/>
                  </a:lnTo>
                  <a:lnTo>
                    <a:pt x="45" y="11"/>
                  </a:lnTo>
                  <a:lnTo>
                    <a:pt x="45" y="4"/>
                  </a:lnTo>
                  <a:lnTo>
                    <a:pt x="42" y="5"/>
                  </a:lnTo>
                  <a:lnTo>
                    <a:pt x="39" y="12"/>
                  </a:lnTo>
                  <a:lnTo>
                    <a:pt x="41" y="15"/>
                  </a:lnTo>
                  <a:lnTo>
                    <a:pt x="37" y="22"/>
                  </a:lnTo>
                  <a:lnTo>
                    <a:pt x="35" y="23"/>
                  </a:lnTo>
                  <a:lnTo>
                    <a:pt x="30" y="20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1" y="34"/>
                  </a:lnTo>
                  <a:lnTo>
                    <a:pt x="7" y="31"/>
                  </a:lnTo>
                  <a:lnTo>
                    <a:pt x="3" y="26"/>
                  </a:lnTo>
                  <a:lnTo>
                    <a:pt x="4" y="24"/>
                  </a:lnTo>
                  <a:lnTo>
                    <a:pt x="12" y="17"/>
                  </a:lnTo>
                  <a:lnTo>
                    <a:pt x="16" y="12"/>
                  </a:lnTo>
                  <a:lnTo>
                    <a:pt x="15" y="11"/>
                  </a:lnTo>
                  <a:lnTo>
                    <a:pt x="9" y="16"/>
                  </a:lnTo>
                  <a:lnTo>
                    <a:pt x="4" y="20"/>
                  </a:lnTo>
                  <a:lnTo>
                    <a:pt x="0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9" name="Freeform 1023"/>
            <p:cNvSpPr>
              <a:spLocks/>
            </p:cNvSpPr>
            <p:nvPr/>
          </p:nvSpPr>
          <p:spPr bwMode="auto">
            <a:xfrm>
              <a:off x="2688" y="3261"/>
              <a:ext cx="36" cy="12"/>
            </a:xfrm>
            <a:custGeom>
              <a:avLst/>
              <a:gdLst>
                <a:gd name="T0" fmla="*/ 36 w 36"/>
                <a:gd name="T1" fmla="*/ 0 h 12"/>
                <a:gd name="T2" fmla="*/ 35 w 36"/>
                <a:gd name="T3" fmla="*/ 4 h 12"/>
                <a:gd name="T4" fmla="*/ 28 w 36"/>
                <a:gd name="T5" fmla="*/ 4 h 12"/>
                <a:gd name="T6" fmla="*/ 25 w 36"/>
                <a:gd name="T7" fmla="*/ 4 h 12"/>
                <a:gd name="T8" fmla="*/ 21 w 36"/>
                <a:gd name="T9" fmla="*/ 5 h 12"/>
                <a:gd name="T10" fmla="*/ 14 w 36"/>
                <a:gd name="T11" fmla="*/ 8 h 12"/>
                <a:gd name="T12" fmla="*/ 10 w 36"/>
                <a:gd name="T13" fmla="*/ 8 h 12"/>
                <a:gd name="T14" fmla="*/ 7 w 36"/>
                <a:gd name="T15" fmla="*/ 12 h 12"/>
                <a:gd name="T16" fmla="*/ 0 w 36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2">
                  <a:moveTo>
                    <a:pt x="36" y="0"/>
                  </a:moveTo>
                  <a:lnTo>
                    <a:pt x="35" y="4"/>
                  </a:lnTo>
                  <a:lnTo>
                    <a:pt x="28" y="4"/>
                  </a:lnTo>
                  <a:lnTo>
                    <a:pt x="25" y="4"/>
                  </a:lnTo>
                  <a:lnTo>
                    <a:pt x="21" y="5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0" name="Freeform 1024"/>
            <p:cNvSpPr>
              <a:spLocks/>
            </p:cNvSpPr>
            <p:nvPr/>
          </p:nvSpPr>
          <p:spPr bwMode="auto">
            <a:xfrm>
              <a:off x="2739" y="3265"/>
              <a:ext cx="44" cy="13"/>
            </a:xfrm>
            <a:custGeom>
              <a:avLst/>
              <a:gdLst>
                <a:gd name="T0" fmla="*/ 0 w 44"/>
                <a:gd name="T1" fmla="*/ 13 h 13"/>
                <a:gd name="T2" fmla="*/ 4 w 44"/>
                <a:gd name="T3" fmla="*/ 9 h 13"/>
                <a:gd name="T4" fmla="*/ 15 w 44"/>
                <a:gd name="T5" fmla="*/ 0 h 13"/>
                <a:gd name="T6" fmla="*/ 16 w 44"/>
                <a:gd name="T7" fmla="*/ 0 h 13"/>
                <a:gd name="T8" fmla="*/ 22 w 44"/>
                <a:gd name="T9" fmla="*/ 1 h 13"/>
                <a:gd name="T10" fmla="*/ 23 w 44"/>
                <a:gd name="T11" fmla="*/ 1 h 13"/>
                <a:gd name="T12" fmla="*/ 35 w 44"/>
                <a:gd name="T13" fmla="*/ 0 h 13"/>
                <a:gd name="T14" fmla="*/ 41 w 44"/>
                <a:gd name="T15" fmla="*/ 2 h 13"/>
                <a:gd name="T16" fmla="*/ 44 w 44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3">
                  <a:moveTo>
                    <a:pt x="0" y="13"/>
                  </a:moveTo>
                  <a:lnTo>
                    <a:pt x="4" y="9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35" y="0"/>
                  </a:lnTo>
                  <a:lnTo>
                    <a:pt x="41" y="2"/>
                  </a:lnTo>
                  <a:lnTo>
                    <a:pt x="44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1" name="Freeform 1025"/>
            <p:cNvSpPr>
              <a:spLocks/>
            </p:cNvSpPr>
            <p:nvPr/>
          </p:nvSpPr>
          <p:spPr bwMode="auto">
            <a:xfrm>
              <a:off x="2716" y="3270"/>
              <a:ext cx="13" cy="11"/>
            </a:xfrm>
            <a:custGeom>
              <a:avLst/>
              <a:gdLst>
                <a:gd name="T0" fmla="*/ 0 w 13"/>
                <a:gd name="T1" fmla="*/ 1 h 11"/>
                <a:gd name="T2" fmla="*/ 1 w 13"/>
                <a:gd name="T3" fmla="*/ 0 h 11"/>
                <a:gd name="T4" fmla="*/ 7 w 13"/>
                <a:gd name="T5" fmla="*/ 3 h 11"/>
                <a:gd name="T6" fmla="*/ 13 w 13"/>
                <a:gd name="T7" fmla="*/ 10 h 11"/>
                <a:gd name="T8" fmla="*/ 12 w 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0" y="1"/>
                  </a:moveTo>
                  <a:lnTo>
                    <a:pt x="1" y="0"/>
                  </a:lnTo>
                  <a:lnTo>
                    <a:pt x="7" y="3"/>
                  </a:lnTo>
                  <a:lnTo>
                    <a:pt x="13" y="10"/>
                  </a:lnTo>
                  <a:lnTo>
                    <a:pt x="12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2" name="Freeform 1026"/>
            <p:cNvSpPr>
              <a:spLocks/>
            </p:cNvSpPr>
            <p:nvPr/>
          </p:nvSpPr>
          <p:spPr bwMode="auto">
            <a:xfrm>
              <a:off x="2729" y="3278"/>
              <a:ext cx="10" cy="11"/>
            </a:xfrm>
            <a:custGeom>
              <a:avLst/>
              <a:gdLst>
                <a:gd name="T0" fmla="*/ 0 w 10"/>
                <a:gd name="T1" fmla="*/ 11 h 11"/>
                <a:gd name="T2" fmla="*/ 3 w 10"/>
                <a:gd name="T3" fmla="*/ 7 h 11"/>
                <a:gd name="T4" fmla="*/ 7 w 10"/>
                <a:gd name="T5" fmla="*/ 11 h 11"/>
                <a:gd name="T6" fmla="*/ 7 w 10"/>
                <a:gd name="T7" fmla="*/ 7 h 11"/>
                <a:gd name="T8" fmla="*/ 6 w 10"/>
                <a:gd name="T9" fmla="*/ 6 h 11"/>
                <a:gd name="T10" fmla="*/ 10 w 10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1">
                  <a:moveTo>
                    <a:pt x="0" y="11"/>
                  </a:moveTo>
                  <a:lnTo>
                    <a:pt x="3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6" y="6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3" name="Freeform 1027"/>
            <p:cNvSpPr>
              <a:spLocks/>
            </p:cNvSpPr>
            <p:nvPr/>
          </p:nvSpPr>
          <p:spPr bwMode="auto">
            <a:xfrm>
              <a:off x="2545" y="3289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0 h 4"/>
                <a:gd name="T4" fmla="*/ 0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4" name="Freeform 1028"/>
            <p:cNvSpPr>
              <a:spLocks/>
            </p:cNvSpPr>
            <p:nvPr/>
          </p:nvSpPr>
          <p:spPr bwMode="auto">
            <a:xfrm>
              <a:off x="2534" y="3276"/>
              <a:ext cx="11" cy="20"/>
            </a:xfrm>
            <a:custGeom>
              <a:avLst/>
              <a:gdLst>
                <a:gd name="T0" fmla="*/ 11 w 11"/>
                <a:gd name="T1" fmla="*/ 13 h 20"/>
                <a:gd name="T2" fmla="*/ 6 w 11"/>
                <a:gd name="T3" fmla="*/ 20 h 20"/>
                <a:gd name="T4" fmla="*/ 3 w 11"/>
                <a:gd name="T5" fmla="*/ 20 h 20"/>
                <a:gd name="T6" fmla="*/ 3 w 11"/>
                <a:gd name="T7" fmla="*/ 19 h 20"/>
                <a:gd name="T8" fmla="*/ 2 w 11"/>
                <a:gd name="T9" fmla="*/ 16 h 20"/>
                <a:gd name="T10" fmla="*/ 0 w 11"/>
                <a:gd name="T11" fmla="*/ 12 h 20"/>
                <a:gd name="T12" fmla="*/ 0 w 11"/>
                <a:gd name="T13" fmla="*/ 6 h 20"/>
                <a:gd name="T14" fmla="*/ 3 w 11"/>
                <a:gd name="T15" fmla="*/ 0 h 20"/>
                <a:gd name="T16" fmla="*/ 7 w 11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11" y="13"/>
                  </a:moveTo>
                  <a:lnTo>
                    <a:pt x="6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7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5" name="Freeform 1029"/>
            <p:cNvSpPr>
              <a:spLocks/>
            </p:cNvSpPr>
            <p:nvPr/>
          </p:nvSpPr>
          <p:spPr bwMode="auto">
            <a:xfrm>
              <a:off x="2654" y="3271"/>
              <a:ext cx="62" cy="51"/>
            </a:xfrm>
            <a:custGeom>
              <a:avLst/>
              <a:gdLst>
                <a:gd name="T0" fmla="*/ 0 w 62"/>
                <a:gd name="T1" fmla="*/ 51 h 51"/>
                <a:gd name="T2" fmla="*/ 2 w 62"/>
                <a:gd name="T3" fmla="*/ 50 h 51"/>
                <a:gd name="T4" fmla="*/ 10 w 62"/>
                <a:gd name="T5" fmla="*/ 47 h 51"/>
                <a:gd name="T6" fmla="*/ 11 w 62"/>
                <a:gd name="T7" fmla="*/ 41 h 51"/>
                <a:gd name="T8" fmla="*/ 14 w 62"/>
                <a:gd name="T9" fmla="*/ 37 h 51"/>
                <a:gd name="T10" fmla="*/ 18 w 62"/>
                <a:gd name="T11" fmla="*/ 29 h 51"/>
                <a:gd name="T12" fmla="*/ 26 w 62"/>
                <a:gd name="T13" fmla="*/ 26 h 51"/>
                <a:gd name="T14" fmla="*/ 32 w 62"/>
                <a:gd name="T15" fmla="*/ 22 h 51"/>
                <a:gd name="T16" fmla="*/ 33 w 62"/>
                <a:gd name="T17" fmla="*/ 20 h 51"/>
                <a:gd name="T18" fmla="*/ 33 w 62"/>
                <a:gd name="T19" fmla="*/ 14 h 51"/>
                <a:gd name="T20" fmla="*/ 36 w 62"/>
                <a:gd name="T21" fmla="*/ 14 h 51"/>
                <a:gd name="T22" fmla="*/ 37 w 62"/>
                <a:gd name="T23" fmla="*/ 14 h 51"/>
                <a:gd name="T24" fmla="*/ 44 w 62"/>
                <a:gd name="T25" fmla="*/ 15 h 51"/>
                <a:gd name="T26" fmla="*/ 52 w 62"/>
                <a:gd name="T27" fmla="*/ 13 h 51"/>
                <a:gd name="T28" fmla="*/ 55 w 62"/>
                <a:gd name="T29" fmla="*/ 7 h 51"/>
                <a:gd name="T30" fmla="*/ 62 w 62"/>
                <a:gd name="T3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1">
                  <a:moveTo>
                    <a:pt x="0" y="51"/>
                  </a:moveTo>
                  <a:lnTo>
                    <a:pt x="2" y="50"/>
                  </a:lnTo>
                  <a:lnTo>
                    <a:pt x="10" y="47"/>
                  </a:lnTo>
                  <a:lnTo>
                    <a:pt x="11" y="41"/>
                  </a:lnTo>
                  <a:lnTo>
                    <a:pt x="14" y="37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32" y="22"/>
                  </a:lnTo>
                  <a:lnTo>
                    <a:pt x="33" y="20"/>
                  </a:lnTo>
                  <a:lnTo>
                    <a:pt x="33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44" y="15"/>
                  </a:lnTo>
                  <a:lnTo>
                    <a:pt x="52" y="13"/>
                  </a:lnTo>
                  <a:lnTo>
                    <a:pt x="55" y="7"/>
                  </a:lnTo>
                  <a:lnTo>
                    <a:pt x="6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6" name="Freeform 1030"/>
            <p:cNvSpPr>
              <a:spLocks/>
            </p:cNvSpPr>
            <p:nvPr/>
          </p:nvSpPr>
          <p:spPr bwMode="auto">
            <a:xfrm>
              <a:off x="2630" y="3255"/>
              <a:ext cx="58" cy="67"/>
            </a:xfrm>
            <a:custGeom>
              <a:avLst/>
              <a:gdLst>
                <a:gd name="T0" fmla="*/ 58 w 58"/>
                <a:gd name="T1" fmla="*/ 18 h 67"/>
                <a:gd name="T2" fmla="*/ 50 w 58"/>
                <a:gd name="T3" fmla="*/ 22 h 67"/>
                <a:gd name="T4" fmla="*/ 49 w 58"/>
                <a:gd name="T5" fmla="*/ 21 h 67"/>
                <a:gd name="T6" fmla="*/ 46 w 58"/>
                <a:gd name="T7" fmla="*/ 12 h 67"/>
                <a:gd name="T8" fmla="*/ 46 w 58"/>
                <a:gd name="T9" fmla="*/ 10 h 67"/>
                <a:gd name="T10" fmla="*/ 45 w 58"/>
                <a:gd name="T11" fmla="*/ 0 h 67"/>
                <a:gd name="T12" fmla="*/ 41 w 58"/>
                <a:gd name="T13" fmla="*/ 1 h 67"/>
                <a:gd name="T14" fmla="*/ 42 w 58"/>
                <a:gd name="T15" fmla="*/ 14 h 67"/>
                <a:gd name="T16" fmla="*/ 45 w 58"/>
                <a:gd name="T17" fmla="*/ 19 h 67"/>
                <a:gd name="T18" fmla="*/ 46 w 58"/>
                <a:gd name="T19" fmla="*/ 22 h 67"/>
                <a:gd name="T20" fmla="*/ 48 w 58"/>
                <a:gd name="T21" fmla="*/ 25 h 67"/>
                <a:gd name="T22" fmla="*/ 37 w 58"/>
                <a:gd name="T23" fmla="*/ 25 h 67"/>
                <a:gd name="T24" fmla="*/ 31 w 58"/>
                <a:gd name="T25" fmla="*/ 26 h 67"/>
                <a:gd name="T26" fmla="*/ 38 w 58"/>
                <a:gd name="T27" fmla="*/ 34 h 67"/>
                <a:gd name="T28" fmla="*/ 38 w 58"/>
                <a:gd name="T29" fmla="*/ 37 h 67"/>
                <a:gd name="T30" fmla="*/ 34 w 58"/>
                <a:gd name="T31" fmla="*/ 38 h 67"/>
                <a:gd name="T32" fmla="*/ 31 w 58"/>
                <a:gd name="T33" fmla="*/ 40 h 67"/>
                <a:gd name="T34" fmla="*/ 33 w 58"/>
                <a:gd name="T35" fmla="*/ 42 h 67"/>
                <a:gd name="T36" fmla="*/ 33 w 58"/>
                <a:gd name="T37" fmla="*/ 49 h 67"/>
                <a:gd name="T38" fmla="*/ 27 w 58"/>
                <a:gd name="T39" fmla="*/ 59 h 67"/>
                <a:gd name="T40" fmla="*/ 24 w 58"/>
                <a:gd name="T41" fmla="*/ 57 h 67"/>
                <a:gd name="T42" fmla="*/ 12 w 58"/>
                <a:gd name="T43" fmla="*/ 48 h 67"/>
                <a:gd name="T44" fmla="*/ 11 w 58"/>
                <a:gd name="T45" fmla="*/ 51 h 67"/>
                <a:gd name="T46" fmla="*/ 11 w 58"/>
                <a:gd name="T47" fmla="*/ 52 h 67"/>
                <a:gd name="T48" fmla="*/ 7 w 58"/>
                <a:gd name="T49" fmla="*/ 57 h 67"/>
                <a:gd name="T50" fmla="*/ 0 w 58"/>
                <a:gd name="T5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67">
                  <a:moveTo>
                    <a:pt x="58" y="18"/>
                  </a:moveTo>
                  <a:lnTo>
                    <a:pt x="50" y="22"/>
                  </a:lnTo>
                  <a:lnTo>
                    <a:pt x="49" y="21"/>
                  </a:lnTo>
                  <a:lnTo>
                    <a:pt x="46" y="12"/>
                  </a:lnTo>
                  <a:lnTo>
                    <a:pt x="46" y="10"/>
                  </a:lnTo>
                  <a:lnTo>
                    <a:pt x="45" y="0"/>
                  </a:lnTo>
                  <a:lnTo>
                    <a:pt x="41" y="1"/>
                  </a:lnTo>
                  <a:lnTo>
                    <a:pt x="42" y="14"/>
                  </a:lnTo>
                  <a:lnTo>
                    <a:pt x="45" y="19"/>
                  </a:lnTo>
                  <a:lnTo>
                    <a:pt x="46" y="22"/>
                  </a:lnTo>
                  <a:lnTo>
                    <a:pt x="48" y="25"/>
                  </a:lnTo>
                  <a:lnTo>
                    <a:pt x="37" y="25"/>
                  </a:lnTo>
                  <a:lnTo>
                    <a:pt x="31" y="26"/>
                  </a:lnTo>
                  <a:lnTo>
                    <a:pt x="38" y="34"/>
                  </a:lnTo>
                  <a:lnTo>
                    <a:pt x="38" y="37"/>
                  </a:lnTo>
                  <a:lnTo>
                    <a:pt x="34" y="38"/>
                  </a:lnTo>
                  <a:lnTo>
                    <a:pt x="31" y="40"/>
                  </a:lnTo>
                  <a:lnTo>
                    <a:pt x="33" y="42"/>
                  </a:lnTo>
                  <a:lnTo>
                    <a:pt x="33" y="49"/>
                  </a:lnTo>
                  <a:lnTo>
                    <a:pt x="27" y="59"/>
                  </a:lnTo>
                  <a:lnTo>
                    <a:pt x="24" y="57"/>
                  </a:lnTo>
                  <a:lnTo>
                    <a:pt x="12" y="48"/>
                  </a:lnTo>
                  <a:lnTo>
                    <a:pt x="11" y="51"/>
                  </a:lnTo>
                  <a:lnTo>
                    <a:pt x="11" y="52"/>
                  </a:lnTo>
                  <a:lnTo>
                    <a:pt x="7" y="57"/>
                  </a:lnTo>
                  <a:lnTo>
                    <a:pt x="0" y="6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7" name="Line 1031"/>
            <p:cNvSpPr>
              <a:spLocks noChangeShapeType="1"/>
            </p:cNvSpPr>
            <p:nvPr/>
          </p:nvSpPr>
          <p:spPr bwMode="auto">
            <a:xfrm flipV="1">
              <a:off x="2607" y="3321"/>
              <a:ext cx="7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8" name="Freeform 1032"/>
            <p:cNvSpPr>
              <a:spLocks/>
            </p:cNvSpPr>
            <p:nvPr/>
          </p:nvSpPr>
          <p:spPr bwMode="auto">
            <a:xfrm>
              <a:off x="2648" y="3322"/>
              <a:ext cx="6" cy="5"/>
            </a:xfrm>
            <a:custGeom>
              <a:avLst/>
              <a:gdLst>
                <a:gd name="T0" fmla="*/ 0 w 6"/>
                <a:gd name="T1" fmla="*/ 5 h 5"/>
                <a:gd name="T2" fmla="*/ 0 w 6"/>
                <a:gd name="T3" fmla="*/ 4 h 5"/>
                <a:gd name="T4" fmla="*/ 1 w 6"/>
                <a:gd name="T5" fmla="*/ 0 h 5"/>
                <a:gd name="T6" fmla="*/ 6 w 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0" y="5"/>
                  </a:moveTo>
                  <a:lnTo>
                    <a:pt x="0" y="4"/>
                  </a:lnTo>
                  <a:lnTo>
                    <a:pt x="1" y="0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59" name="Freeform 1033"/>
            <p:cNvSpPr>
              <a:spLocks/>
            </p:cNvSpPr>
            <p:nvPr/>
          </p:nvSpPr>
          <p:spPr bwMode="auto">
            <a:xfrm>
              <a:off x="2629" y="3322"/>
              <a:ext cx="1" cy="5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0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0" name="Freeform 1034"/>
            <p:cNvSpPr>
              <a:spLocks/>
            </p:cNvSpPr>
            <p:nvPr/>
          </p:nvSpPr>
          <p:spPr bwMode="auto">
            <a:xfrm>
              <a:off x="2539" y="3262"/>
              <a:ext cx="76" cy="67"/>
            </a:xfrm>
            <a:custGeom>
              <a:avLst/>
              <a:gdLst>
                <a:gd name="T0" fmla="*/ 75 w 76"/>
                <a:gd name="T1" fmla="*/ 59 h 67"/>
                <a:gd name="T2" fmla="*/ 76 w 76"/>
                <a:gd name="T3" fmla="*/ 57 h 67"/>
                <a:gd name="T4" fmla="*/ 76 w 76"/>
                <a:gd name="T5" fmla="*/ 54 h 67"/>
                <a:gd name="T6" fmla="*/ 75 w 76"/>
                <a:gd name="T7" fmla="*/ 54 h 67"/>
                <a:gd name="T8" fmla="*/ 60 w 76"/>
                <a:gd name="T9" fmla="*/ 59 h 67"/>
                <a:gd name="T10" fmla="*/ 53 w 76"/>
                <a:gd name="T11" fmla="*/ 61 h 67"/>
                <a:gd name="T12" fmla="*/ 50 w 76"/>
                <a:gd name="T13" fmla="*/ 65 h 67"/>
                <a:gd name="T14" fmla="*/ 43 w 76"/>
                <a:gd name="T15" fmla="*/ 65 h 67"/>
                <a:gd name="T16" fmla="*/ 42 w 76"/>
                <a:gd name="T17" fmla="*/ 65 h 67"/>
                <a:gd name="T18" fmla="*/ 42 w 76"/>
                <a:gd name="T19" fmla="*/ 60 h 67"/>
                <a:gd name="T20" fmla="*/ 43 w 76"/>
                <a:gd name="T21" fmla="*/ 52 h 67"/>
                <a:gd name="T22" fmla="*/ 51 w 76"/>
                <a:gd name="T23" fmla="*/ 48 h 67"/>
                <a:gd name="T24" fmla="*/ 53 w 76"/>
                <a:gd name="T25" fmla="*/ 46 h 67"/>
                <a:gd name="T26" fmla="*/ 64 w 76"/>
                <a:gd name="T27" fmla="*/ 46 h 67"/>
                <a:gd name="T28" fmla="*/ 64 w 76"/>
                <a:gd name="T29" fmla="*/ 44 h 67"/>
                <a:gd name="T30" fmla="*/ 51 w 76"/>
                <a:gd name="T31" fmla="*/ 42 h 67"/>
                <a:gd name="T32" fmla="*/ 55 w 76"/>
                <a:gd name="T33" fmla="*/ 34 h 67"/>
                <a:gd name="T34" fmla="*/ 49 w 76"/>
                <a:gd name="T35" fmla="*/ 37 h 67"/>
                <a:gd name="T36" fmla="*/ 54 w 76"/>
                <a:gd name="T37" fmla="*/ 29 h 67"/>
                <a:gd name="T38" fmla="*/ 55 w 76"/>
                <a:gd name="T39" fmla="*/ 27 h 67"/>
                <a:gd name="T40" fmla="*/ 57 w 76"/>
                <a:gd name="T41" fmla="*/ 23 h 67"/>
                <a:gd name="T42" fmla="*/ 58 w 76"/>
                <a:gd name="T43" fmla="*/ 20 h 67"/>
                <a:gd name="T44" fmla="*/ 62 w 76"/>
                <a:gd name="T45" fmla="*/ 14 h 67"/>
                <a:gd name="T46" fmla="*/ 64 w 76"/>
                <a:gd name="T47" fmla="*/ 12 h 67"/>
                <a:gd name="T48" fmla="*/ 70 w 76"/>
                <a:gd name="T49" fmla="*/ 9 h 67"/>
                <a:gd name="T50" fmla="*/ 73 w 76"/>
                <a:gd name="T51" fmla="*/ 5 h 67"/>
                <a:gd name="T52" fmla="*/ 70 w 76"/>
                <a:gd name="T53" fmla="*/ 3 h 67"/>
                <a:gd name="T54" fmla="*/ 69 w 76"/>
                <a:gd name="T55" fmla="*/ 0 h 67"/>
                <a:gd name="T56" fmla="*/ 68 w 76"/>
                <a:gd name="T57" fmla="*/ 1 h 67"/>
                <a:gd name="T58" fmla="*/ 65 w 76"/>
                <a:gd name="T59" fmla="*/ 7 h 67"/>
                <a:gd name="T60" fmla="*/ 58 w 76"/>
                <a:gd name="T61" fmla="*/ 7 h 67"/>
                <a:gd name="T62" fmla="*/ 53 w 76"/>
                <a:gd name="T63" fmla="*/ 19 h 67"/>
                <a:gd name="T64" fmla="*/ 46 w 76"/>
                <a:gd name="T65" fmla="*/ 29 h 67"/>
                <a:gd name="T66" fmla="*/ 46 w 76"/>
                <a:gd name="T67" fmla="*/ 30 h 67"/>
                <a:gd name="T68" fmla="*/ 43 w 76"/>
                <a:gd name="T69" fmla="*/ 33 h 67"/>
                <a:gd name="T70" fmla="*/ 42 w 76"/>
                <a:gd name="T71" fmla="*/ 35 h 67"/>
                <a:gd name="T72" fmla="*/ 40 w 76"/>
                <a:gd name="T73" fmla="*/ 37 h 67"/>
                <a:gd name="T74" fmla="*/ 39 w 76"/>
                <a:gd name="T75" fmla="*/ 44 h 67"/>
                <a:gd name="T76" fmla="*/ 36 w 76"/>
                <a:gd name="T77" fmla="*/ 50 h 67"/>
                <a:gd name="T78" fmla="*/ 35 w 76"/>
                <a:gd name="T79" fmla="*/ 52 h 67"/>
                <a:gd name="T80" fmla="*/ 34 w 76"/>
                <a:gd name="T81" fmla="*/ 53 h 67"/>
                <a:gd name="T82" fmla="*/ 28 w 76"/>
                <a:gd name="T83" fmla="*/ 56 h 67"/>
                <a:gd name="T84" fmla="*/ 25 w 76"/>
                <a:gd name="T85" fmla="*/ 57 h 67"/>
                <a:gd name="T86" fmla="*/ 24 w 76"/>
                <a:gd name="T87" fmla="*/ 59 h 67"/>
                <a:gd name="T88" fmla="*/ 21 w 76"/>
                <a:gd name="T89" fmla="*/ 67 h 67"/>
                <a:gd name="T90" fmla="*/ 20 w 76"/>
                <a:gd name="T91" fmla="*/ 61 h 67"/>
                <a:gd name="T92" fmla="*/ 19 w 76"/>
                <a:gd name="T93" fmla="*/ 60 h 67"/>
                <a:gd name="T94" fmla="*/ 15 w 76"/>
                <a:gd name="T95" fmla="*/ 54 h 67"/>
                <a:gd name="T96" fmla="*/ 9 w 76"/>
                <a:gd name="T97" fmla="*/ 50 h 67"/>
                <a:gd name="T98" fmla="*/ 15 w 76"/>
                <a:gd name="T99" fmla="*/ 46 h 67"/>
                <a:gd name="T100" fmla="*/ 13 w 76"/>
                <a:gd name="T101" fmla="*/ 42 h 67"/>
                <a:gd name="T102" fmla="*/ 12 w 76"/>
                <a:gd name="T103" fmla="*/ 41 h 67"/>
                <a:gd name="T104" fmla="*/ 4 w 76"/>
                <a:gd name="T105" fmla="*/ 44 h 67"/>
                <a:gd name="T106" fmla="*/ 2 w 76"/>
                <a:gd name="T107" fmla="*/ 42 h 67"/>
                <a:gd name="T108" fmla="*/ 0 w 76"/>
                <a:gd name="T109" fmla="*/ 41 h 67"/>
                <a:gd name="T110" fmla="*/ 1 w 76"/>
                <a:gd name="T111" fmla="*/ 37 h 67"/>
                <a:gd name="T112" fmla="*/ 4 w 76"/>
                <a:gd name="T113" fmla="*/ 37 h 67"/>
                <a:gd name="T114" fmla="*/ 8 w 76"/>
                <a:gd name="T115" fmla="*/ 34 h 67"/>
                <a:gd name="T116" fmla="*/ 10 w 76"/>
                <a:gd name="T117" fmla="*/ 3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" h="67">
                  <a:moveTo>
                    <a:pt x="75" y="59"/>
                  </a:moveTo>
                  <a:lnTo>
                    <a:pt x="76" y="57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60" y="59"/>
                  </a:lnTo>
                  <a:lnTo>
                    <a:pt x="53" y="61"/>
                  </a:lnTo>
                  <a:lnTo>
                    <a:pt x="50" y="65"/>
                  </a:lnTo>
                  <a:lnTo>
                    <a:pt x="43" y="65"/>
                  </a:lnTo>
                  <a:lnTo>
                    <a:pt x="42" y="65"/>
                  </a:lnTo>
                  <a:lnTo>
                    <a:pt x="42" y="60"/>
                  </a:lnTo>
                  <a:lnTo>
                    <a:pt x="43" y="52"/>
                  </a:lnTo>
                  <a:lnTo>
                    <a:pt x="51" y="48"/>
                  </a:lnTo>
                  <a:lnTo>
                    <a:pt x="53" y="46"/>
                  </a:lnTo>
                  <a:lnTo>
                    <a:pt x="64" y="46"/>
                  </a:lnTo>
                  <a:lnTo>
                    <a:pt x="64" y="44"/>
                  </a:lnTo>
                  <a:lnTo>
                    <a:pt x="51" y="42"/>
                  </a:lnTo>
                  <a:lnTo>
                    <a:pt x="55" y="34"/>
                  </a:lnTo>
                  <a:lnTo>
                    <a:pt x="49" y="37"/>
                  </a:lnTo>
                  <a:lnTo>
                    <a:pt x="54" y="29"/>
                  </a:lnTo>
                  <a:lnTo>
                    <a:pt x="55" y="27"/>
                  </a:lnTo>
                  <a:lnTo>
                    <a:pt x="57" y="23"/>
                  </a:lnTo>
                  <a:lnTo>
                    <a:pt x="58" y="20"/>
                  </a:lnTo>
                  <a:lnTo>
                    <a:pt x="62" y="14"/>
                  </a:lnTo>
                  <a:lnTo>
                    <a:pt x="64" y="12"/>
                  </a:lnTo>
                  <a:lnTo>
                    <a:pt x="70" y="9"/>
                  </a:lnTo>
                  <a:lnTo>
                    <a:pt x="73" y="5"/>
                  </a:lnTo>
                  <a:lnTo>
                    <a:pt x="70" y="3"/>
                  </a:lnTo>
                  <a:lnTo>
                    <a:pt x="69" y="0"/>
                  </a:lnTo>
                  <a:lnTo>
                    <a:pt x="68" y="1"/>
                  </a:lnTo>
                  <a:lnTo>
                    <a:pt x="65" y="7"/>
                  </a:lnTo>
                  <a:lnTo>
                    <a:pt x="58" y="7"/>
                  </a:lnTo>
                  <a:lnTo>
                    <a:pt x="53" y="19"/>
                  </a:lnTo>
                  <a:lnTo>
                    <a:pt x="46" y="29"/>
                  </a:lnTo>
                  <a:lnTo>
                    <a:pt x="46" y="30"/>
                  </a:lnTo>
                  <a:lnTo>
                    <a:pt x="43" y="33"/>
                  </a:lnTo>
                  <a:lnTo>
                    <a:pt x="42" y="35"/>
                  </a:lnTo>
                  <a:lnTo>
                    <a:pt x="40" y="37"/>
                  </a:lnTo>
                  <a:lnTo>
                    <a:pt x="39" y="44"/>
                  </a:lnTo>
                  <a:lnTo>
                    <a:pt x="36" y="50"/>
                  </a:lnTo>
                  <a:lnTo>
                    <a:pt x="35" y="52"/>
                  </a:lnTo>
                  <a:lnTo>
                    <a:pt x="34" y="53"/>
                  </a:lnTo>
                  <a:lnTo>
                    <a:pt x="28" y="56"/>
                  </a:lnTo>
                  <a:lnTo>
                    <a:pt x="25" y="57"/>
                  </a:lnTo>
                  <a:lnTo>
                    <a:pt x="24" y="59"/>
                  </a:lnTo>
                  <a:lnTo>
                    <a:pt x="21" y="67"/>
                  </a:lnTo>
                  <a:lnTo>
                    <a:pt x="20" y="61"/>
                  </a:lnTo>
                  <a:lnTo>
                    <a:pt x="19" y="60"/>
                  </a:lnTo>
                  <a:lnTo>
                    <a:pt x="15" y="54"/>
                  </a:lnTo>
                  <a:lnTo>
                    <a:pt x="9" y="50"/>
                  </a:lnTo>
                  <a:lnTo>
                    <a:pt x="15" y="46"/>
                  </a:lnTo>
                  <a:lnTo>
                    <a:pt x="13" y="42"/>
                  </a:lnTo>
                  <a:lnTo>
                    <a:pt x="12" y="41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0" y="41"/>
                  </a:lnTo>
                  <a:lnTo>
                    <a:pt x="1" y="37"/>
                  </a:lnTo>
                  <a:lnTo>
                    <a:pt x="4" y="37"/>
                  </a:lnTo>
                  <a:lnTo>
                    <a:pt x="8" y="34"/>
                  </a:lnTo>
                  <a:lnTo>
                    <a:pt x="10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1" name="Freeform 1035"/>
            <p:cNvSpPr>
              <a:spLocks/>
            </p:cNvSpPr>
            <p:nvPr/>
          </p:nvSpPr>
          <p:spPr bwMode="auto">
            <a:xfrm>
              <a:off x="2515" y="3321"/>
              <a:ext cx="9" cy="12"/>
            </a:xfrm>
            <a:custGeom>
              <a:avLst/>
              <a:gdLst>
                <a:gd name="T0" fmla="*/ 9 w 9"/>
                <a:gd name="T1" fmla="*/ 12 h 12"/>
                <a:gd name="T2" fmla="*/ 3 w 9"/>
                <a:gd name="T3" fmla="*/ 12 h 12"/>
                <a:gd name="T4" fmla="*/ 0 w 9"/>
                <a:gd name="T5" fmla="*/ 0 h 12"/>
                <a:gd name="T6" fmla="*/ 6 w 9"/>
                <a:gd name="T7" fmla="*/ 0 h 12"/>
                <a:gd name="T8" fmla="*/ 9 w 9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9" y="12"/>
                  </a:moveTo>
                  <a:lnTo>
                    <a:pt x="3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9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2" name="Freeform 1036"/>
            <p:cNvSpPr>
              <a:spLocks/>
            </p:cNvSpPr>
            <p:nvPr/>
          </p:nvSpPr>
          <p:spPr bwMode="auto">
            <a:xfrm>
              <a:off x="2618" y="3327"/>
              <a:ext cx="11" cy="11"/>
            </a:xfrm>
            <a:custGeom>
              <a:avLst/>
              <a:gdLst>
                <a:gd name="T0" fmla="*/ 11 w 11"/>
                <a:gd name="T1" fmla="*/ 0 h 11"/>
                <a:gd name="T2" fmla="*/ 9 w 11"/>
                <a:gd name="T3" fmla="*/ 4 h 11"/>
                <a:gd name="T4" fmla="*/ 1 w 11"/>
                <a:gd name="T5" fmla="*/ 4 h 11"/>
                <a:gd name="T6" fmla="*/ 0 w 11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lnTo>
                    <a:pt x="9" y="4"/>
                  </a:lnTo>
                  <a:lnTo>
                    <a:pt x="1" y="4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3" name="Freeform 1037"/>
            <p:cNvSpPr>
              <a:spLocks/>
            </p:cNvSpPr>
            <p:nvPr/>
          </p:nvSpPr>
          <p:spPr bwMode="auto">
            <a:xfrm>
              <a:off x="2705" y="3281"/>
              <a:ext cx="23" cy="64"/>
            </a:xfrm>
            <a:custGeom>
              <a:avLst/>
              <a:gdLst>
                <a:gd name="T0" fmla="*/ 23 w 23"/>
                <a:gd name="T1" fmla="*/ 0 h 64"/>
                <a:gd name="T2" fmla="*/ 18 w 23"/>
                <a:gd name="T3" fmla="*/ 11 h 64"/>
                <a:gd name="T4" fmla="*/ 12 w 23"/>
                <a:gd name="T5" fmla="*/ 25 h 64"/>
                <a:gd name="T6" fmla="*/ 9 w 23"/>
                <a:gd name="T7" fmla="*/ 33 h 64"/>
                <a:gd name="T8" fmla="*/ 7 w 23"/>
                <a:gd name="T9" fmla="*/ 41 h 64"/>
                <a:gd name="T10" fmla="*/ 4 w 23"/>
                <a:gd name="T11" fmla="*/ 49 h 64"/>
                <a:gd name="T12" fmla="*/ 1 w 23"/>
                <a:gd name="T13" fmla="*/ 56 h 64"/>
                <a:gd name="T14" fmla="*/ 1 w 23"/>
                <a:gd name="T15" fmla="*/ 57 h 64"/>
                <a:gd name="T16" fmla="*/ 0 w 23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4">
                  <a:moveTo>
                    <a:pt x="23" y="0"/>
                  </a:moveTo>
                  <a:lnTo>
                    <a:pt x="18" y="11"/>
                  </a:lnTo>
                  <a:lnTo>
                    <a:pt x="12" y="25"/>
                  </a:lnTo>
                  <a:lnTo>
                    <a:pt x="9" y="33"/>
                  </a:lnTo>
                  <a:lnTo>
                    <a:pt x="7" y="41"/>
                  </a:lnTo>
                  <a:lnTo>
                    <a:pt x="4" y="49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0" y="6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4" name="Freeform 1038"/>
            <p:cNvSpPr>
              <a:spLocks/>
            </p:cNvSpPr>
            <p:nvPr/>
          </p:nvSpPr>
          <p:spPr bwMode="auto">
            <a:xfrm>
              <a:off x="2648" y="3327"/>
              <a:ext cx="5" cy="19"/>
            </a:xfrm>
            <a:custGeom>
              <a:avLst/>
              <a:gdLst>
                <a:gd name="T0" fmla="*/ 5 w 5"/>
                <a:gd name="T1" fmla="*/ 19 h 19"/>
                <a:gd name="T2" fmla="*/ 5 w 5"/>
                <a:gd name="T3" fmla="*/ 18 h 19"/>
                <a:gd name="T4" fmla="*/ 2 w 5"/>
                <a:gd name="T5" fmla="*/ 11 h 19"/>
                <a:gd name="T6" fmla="*/ 1 w 5"/>
                <a:gd name="T7" fmla="*/ 11 h 19"/>
                <a:gd name="T8" fmla="*/ 0 w 5"/>
                <a:gd name="T9" fmla="*/ 0 h 19"/>
                <a:gd name="T10" fmla="*/ 0 w 5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9">
                  <a:moveTo>
                    <a:pt x="5" y="19"/>
                  </a:moveTo>
                  <a:lnTo>
                    <a:pt x="5" y="18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5" name="Freeform 1039"/>
            <p:cNvSpPr>
              <a:spLocks/>
            </p:cNvSpPr>
            <p:nvPr/>
          </p:nvSpPr>
          <p:spPr bwMode="auto">
            <a:xfrm>
              <a:off x="2653" y="3336"/>
              <a:ext cx="20" cy="13"/>
            </a:xfrm>
            <a:custGeom>
              <a:avLst/>
              <a:gdLst>
                <a:gd name="T0" fmla="*/ 19 w 20"/>
                <a:gd name="T1" fmla="*/ 8 h 13"/>
                <a:gd name="T2" fmla="*/ 20 w 20"/>
                <a:gd name="T3" fmla="*/ 2 h 13"/>
                <a:gd name="T4" fmla="*/ 16 w 20"/>
                <a:gd name="T5" fmla="*/ 0 h 13"/>
                <a:gd name="T6" fmla="*/ 15 w 20"/>
                <a:gd name="T7" fmla="*/ 2 h 13"/>
                <a:gd name="T8" fmla="*/ 14 w 20"/>
                <a:gd name="T9" fmla="*/ 6 h 13"/>
                <a:gd name="T10" fmla="*/ 1 w 20"/>
                <a:gd name="T11" fmla="*/ 13 h 13"/>
                <a:gd name="T12" fmla="*/ 0 w 20"/>
                <a:gd name="T1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9" y="8"/>
                  </a:moveTo>
                  <a:lnTo>
                    <a:pt x="20" y="2"/>
                  </a:lnTo>
                  <a:lnTo>
                    <a:pt x="16" y="0"/>
                  </a:lnTo>
                  <a:lnTo>
                    <a:pt x="15" y="2"/>
                  </a:lnTo>
                  <a:lnTo>
                    <a:pt x="14" y="6"/>
                  </a:lnTo>
                  <a:lnTo>
                    <a:pt x="1" y="13"/>
                  </a:lnTo>
                  <a:lnTo>
                    <a:pt x="0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6" name="Freeform 1040"/>
            <p:cNvSpPr>
              <a:spLocks/>
            </p:cNvSpPr>
            <p:nvPr/>
          </p:nvSpPr>
          <p:spPr bwMode="auto">
            <a:xfrm>
              <a:off x="2663" y="3344"/>
              <a:ext cx="9" cy="8"/>
            </a:xfrm>
            <a:custGeom>
              <a:avLst/>
              <a:gdLst>
                <a:gd name="T0" fmla="*/ 0 w 9"/>
                <a:gd name="T1" fmla="*/ 8 h 8"/>
                <a:gd name="T2" fmla="*/ 5 w 9"/>
                <a:gd name="T3" fmla="*/ 5 h 8"/>
                <a:gd name="T4" fmla="*/ 9 w 9"/>
                <a:gd name="T5" fmla="*/ 2 h 8"/>
                <a:gd name="T6" fmla="*/ 9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5" y="5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7" name="Freeform 1041"/>
            <p:cNvSpPr>
              <a:spLocks/>
            </p:cNvSpPr>
            <p:nvPr/>
          </p:nvSpPr>
          <p:spPr bwMode="auto">
            <a:xfrm>
              <a:off x="2630" y="3331"/>
              <a:ext cx="12" cy="22"/>
            </a:xfrm>
            <a:custGeom>
              <a:avLst/>
              <a:gdLst>
                <a:gd name="T0" fmla="*/ 0 w 12"/>
                <a:gd name="T1" fmla="*/ 22 h 22"/>
                <a:gd name="T2" fmla="*/ 7 w 12"/>
                <a:gd name="T3" fmla="*/ 17 h 22"/>
                <a:gd name="T4" fmla="*/ 11 w 12"/>
                <a:gd name="T5" fmla="*/ 11 h 22"/>
                <a:gd name="T6" fmla="*/ 11 w 12"/>
                <a:gd name="T7" fmla="*/ 9 h 22"/>
                <a:gd name="T8" fmla="*/ 11 w 12"/>
                <a:gd name="T9" fmla="*/ 7 h 22"/>
                <a:gd name="T10" fmla="*/ 12 w 12"/>
                <a:gd name="T11" fmla="*/ 6 h 22"/>
                <a:gd name="T12" fmla="*/ 11 w 12"/>
                <a:gd name="T13" fmla="*/ 5 h 22"/>
                <a:gd name="T14" fmla="*/ 9 w 12"/>
                <a:gd name="T15" fmla="*/ 3 h 22"/>
                <a:gd name="T16" fmla="*/ 8 w 12"/>
                <a:gd name="T17" fmla="*/ 0 h 22"/>
                <a:gd name="T18" fmla="*/ 4 w 12"/>
                <a:gd name="T19" fmla="*/ 0 h 22"/>
                <a:gd name="T20" fmla="*/ 0 w 12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22">
                  <a:moveTo>
                    <a:pt x="0" y="22"/>
                  </a:moveTo>
                  <a:lnTo>
                    <a:pt x="7" y="17"/>
                  </a:lnTo>
                  <a:lnTo>
                    <a:pt x="11" y="11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1" y="5"/>
                  </a:lnTo>
                  <a:lnTo>
                    <a:pt x="9" y="3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8" name="Freeform 1042"/>
            <p:cNvSpPr>
              <a:spLocks/>
            </p:cNvSpPr>
            <p:nvPr/>
          </p:nvSpPr>
          <p:spPr bwMode="auto">
            <a:xfrm>
              <a:off x="2657" y="3352"/>
              <a:ext cx="6" cy="1"/>
            </a:xfrm>
            <a:custGeom>
              <a:avLst/>
              <a:gdLst>
                <a:gd name="T0" fmla="*/ 0 w 6"/>
                <a:gd name="T1" fmla="*/ 1 h 1"/>
                <a:gd name="T2" fmla="*/ 1 w 6"/>
                <a:gd name="T3" fmla="*/ 1 h 1"/>
                <a:gd name="T4" fmla="*/ 6 w 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1" y="1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69" name="Freeform 1043"/>
            <p:cNvSpPr>
              <a:spLocks/>
            </p:cNvSpPr>
            <p:nvPr/>
          </p:nvSpPr>
          <p:spPr bwMode="auto">
            <a:xfrm>
              <a:off x="2642" y="3353"/>
              <a:ext cx="15" cy="2"/>
            </a:xfrm>
            <a:custGeom>
              <a:avLst/>
              <a:gdLst>
                <a:gd name="T0" fmla="*/ 0 w 15"/>
                <a:gd name="T1" fmla="*/ 2 h 2"/>
                <a:gd name="T2" fmla="*/ 7 w 15"/>
                <a:gd name="T3" fmla="*/ 2 h 2"/>
                <a:gd name="T4" fmla="*/ 15 w 1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">
                  <a:moveTo>
                    <a:pt x="0" y="2"/>
                  </a:moveTo>
                  <a:lnTo>
                    <a:pt x="7" y="2"/>
                  </a:lnTo>
                  <a:lnTo>
                    <a:pt x="1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0" name="Freeform 1044"/>
            <p:cNvSpPr>
              <a:spLocks/>
            </p:cNvSpPr>
            <p:nvPr/>
          </p:nvSpPr>
          <p:spPr bwMode="auto">
            <a:xfrm>
              <a:off x="2624" y="3333"/>
              <a:ext cx="6" cy="22"/>
            </a:xfrm>
            <a:custGeom>
              <a:avLst/>
              <a:gdLst>
                <a:gd name="T0" fmla="*/ 6 w 6"/>
                <a:gd name="T1" fmla="*/ 0 h 22"/>
                <a:gd name="T2" fmla="*/ 0 w 6"/>
                <a:gd name="T3" fmla="*/ 4 h 22"/>
                <a:gd name="T4" fmla="*/ 5 w 6"/>
                <a:gd name="T5" fmla="*/ 22 h 22"/>
                <a:gd name="T6" fmla="*/ 6 w 6"/>
                <a:gd name="T7" fmla="*/ 20 h 22"/>
                <a:gd name="T8" fmla="*/ 6 w 6"/>
                <a:gd name="T9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2">
                  <a:moveTo>
                    <a:pt x="6" y="0"/>
                  </a:moveTo>
                  <a:lnTo>
                    <a:pt x="0" y="4"/>
                  </a:lnTo>
                  <a:lnTo>
                    <a:pt x="5" y="22"/>
                  </a:lnTo>
                  <a:lnTo>
                    <a:pt x="6" y="20"/>
                  </a:lnTo>
                  <a:lnTo>
                    <a:pt x="6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1" name="Freeform 1045"/>
            <p:cNvSpPr>
              <a:spLocks/>
            </p:cNvSpPr>
            <p:nvPr/>
          </p:nvSpPr>
          <p:spPr bwMode="auto">
            <a:xfrm>
              <a:off x="2701" y="3345"/>
              <a:ext cx="4" cy="11"/>
            </a:xfrm>
            <a:custGeom>
              <a:avLst/>
              <a:gdLst>
                <a:gd name="T0" fmla="*/ 4 w 4"/>
                <a:gd name="T1" fmla="*/ 0 h 11"/>
                <a:gd name="T2" fmla="*/ 1 w 4"/>
                <a:gd name="T3" fmla="*/ 6 h 11"/>
                <a:gd name="T4" fmla="*/ 0 w 4"/>
                <a:gd name="T5" fmla="*/ 10 h 11"/>
                <a:gd name="T6" fmla="*/ 0 w 4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lnTo>
                    <a:pt x="1" y="6"/>
                  </a:lnTo>
                  <a:lnTo>
                    <a:pt x="0" y="10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2" name="Freeform 1046"/>
            <p:cNvSpPr>
              <a:spLocks/>
            </p:cNvSpPr>
            <p:nvPr/>
          </p:nvSpPr>
          <p:spPr bwMode="auto">
            <a:xfrm>
              <a:off x="2524" y="3329"/>
              <a:ext cx="12" cy="28"/>
            </a:xfrm>
            <a:custGeom>
              <a:avLst/>
              <a:gdLst>
                <a:gd name="T0" fmla="*/ 12 w 12"/>
                <a:gd name="T1" fmla="*/ 7 h 28"/>
                <a:gd name="T2" fmla="*/ 8 w 12"/>
                <a:gd name="T3" fmla="*/ 0 h 28"/>
                <a:gd name="T4" fmla="*/ 5 w 12"/>
                <a:gd name="T5" fmla="*/ 1 h 28"/>
                <a:gd name="T6" fmla="*/ 0 w 12"/>
                <a:gd name="T7" fmla="*/ 15 h 28"/>
                <a:gd name="T8" fmla="*/ 1 w 12"/>
                <a:gd name="T9" fmla="*/ 26 h 28"/>
                <a:gd name="T10" fmla="*/ 4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lnTo>
                    <a:pt x="8" y="0"/>
                  </a:lnTo>
                  <a:lnTo>
                    <a:pt x="5" y="1"/>
                  </a:lnTo>
                  <a:lnTo>
                    <a:pt x="0" y="15"/>
                  </a:lnTo>
                  <a:lnTo>
                    <a:pt x="1" y="26"/>
                  </a:lnTo>
                  <a:lnTo>
                    <a:pt x="4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3" name="Freeform 1047"/>
            <p:cNvSpPr>
              <a:spLocks/>
            </p:cNvSpPr>
            <p:nvPr/>
          </p:nvSpPr>
          <p:spPr bwMode="auto">
            <a:xfrm>
              <a:off x="2528" y="3336"/>
              <a:ext cx="11" cy="25"/>
            </a:xfrm>
            <a:custGeom>
              <a:avLst/>
              <a:gdLst>
                <a:gd name="T0" fmla="*/ 0 w 11"/>
                <a:gd name="T1" fmla="*/ 21 h 25"/>
                <a:gd name="T2" fmla="*/ 2 w 11"/>
                <a:gd name="T3" fmla="*/ 24 h 25"/>
                <a:gd name="T4" fmla="*/ 4 w 11"/>
                <a:gd name="T5" fmla="*/ 25 h 25"/>
                <a:gd name="T6" fmla="*/ 4 w 11"/>
                <a:gd name="T7" fmla="*/ 24 h 25"/>
                <a:gd name="T8" fmla="*/ 11 w 11"/>
                <a:gd name="T9" fmla="*/ 9 h 25"/>
                <a:gd name="T10" fmla="*/ 8 w 11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5">
                  <a:moveTo>
                    <a:pt x="0" y="21"/>
                  </a:moveTo>
                  <a:lnTo>
                    <a:pt x="2" y="24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11" y="9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4" name="Freeform 1048"/>
            <p:cNvSpPr>
              <a:spLocks/>
            </p:cNvSpPr>
            <p:nvPr/>
          </p:nvSpPr>
          <p:spPr bwMode="auto">
            <a:xfrm>
              <a:off x="2703" y="3289"/>
              <a:ext cx="26" cy="72"/>
            </a:xfrm>
            <a:custGeom>
              <a:avLst/>
              <a:gdLst>
                <a:gd name="T0" fmla="*/ 0 w 26"/>
                <a:gd name="T1" fmla="*/ 72 h 72"/>
                <a:gd name="T2" fmla="*/ 3 w 26"/>
                <a:gd name="T3" fmla="*/ 63 h 72"/>
                <a:gd name="T4" fmla="*/ 6 w 26"/>
                <a:gd name="T5" fmla="*/ 59 h 72"/>
                <a:gd name="T6" fmla="*/ 7 w 26"/>
                <a:gd name="T7" fmla="*/ 52 h 72"/>
                <a:gd name="T8" fmla="*/ 7 w 26"/>
                <a:gd name="T9" fmla="*/ 51 h 72"/>
                <a:gd name="T10" fmla="*/ 14 w 26"/>
                <a:gd name="T11" fmla="*/ 33 h 72"/>
                <a:gd name="T12" fmla="*/ 17 w 26"/>
                <a:gd name="T13" fmla="*/ 22 h 72"/>
                <a:gd name="T14" fmla="*/ 22 w 26"/>
                <a:gd name="T15" fmla="*/ 7 h 72"/>
                <a:gd name="T16" fmla="*/ 26 w 2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72">
                  <a:moveTo>
                    <a:pt x="0" y="72"/>
                  </a:moveTo>
                  <a:lnTo>
                    <a:pt x="3" y="63"/>
                  </a:lnTo>
                  <a:lnTo>
                    <a:pt x="6" y="59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14" y="33"/>
                  </a:lnTo>
                  <a:lnTo>
                    <a:pt x="17" y="22"/>
                  </a:lnTo>
                  <a:lnTo>
                    <a:pt x="22" y="7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5" name="Freeform 1049"/>
            <p:cNvSpPr>
              <a:spLocks/>
            </p:cNvSpPr>
            <p:nvPr/>
          </p:nvSpPr>
          <p:spPr bwMode="auto">
            <a:xfrm>
              <a:off x="2701" y="3356"/>
              <a:ext cx="2" cy="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4 h 5"/>
                <a:gd name="T4" fmla="*/ 2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1" y="4"/>
                  </a:lnTo>
                  <a:lnTo>
                    <a:pt x="2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6" name="Freeform 1050"/>
            <p:cNvSpPr>
              <a:spLocks/>
            </p:cNvSpPr>
            <p:nvPr/>
          </p:nvSpPr>
          <p:spPr bwMode="auto">
            <a:xfrm>
              <a:off x="2544" y="3341"/>
              <a:ext cx="14" cy="22"/>
            </a:xfrm>
            <a:custGeom>
              <a:avLst/>
              <a:gdLst>
                <a:gd name="T0" fmla="*/ 4 w 14"/>
                <a:gd name="T1" fmla="*/ 22 h 22"/>
                <a:gd name="T2" fmla="*/ 5 w 14"/>
                <a:gd name="T3" fmla="*/ 16 h 22"/>
                <a:gd name="T4" fmla="*/ 12 w 14"/>
                <a:gd name="T5" fmla="*/ 16 h 22"/>
                <a:gd name="T6" fmla="*/ 14 w 14"/>
                <a:gd name="T7" fmla="*/ 15 h 22"/>
                <a:gd name="T8" fmla="*/ 14 w 14"/>
                <a:gd name="T9" fmla="*/ 10 h 22"/>
                <a:gd name="T10" fmla="*/ 12 w 14"/>
                <a:gd name="T11" fmla="*/ 1 h 22"/>
                <a:gd name="T12" fmla="*/ 4 w 14"/>
                <a:gd name="T13" fmla="*/ 0 h 22"/>
                <a:gd name="T14" fmla="*/ 4 w 14"/>
                <a:gd name="T15" fmla="*/ 1 h 22"/>
                <a:gd name="T16" fmla="*/ 0 w 14"/>
                <a:gd name="T17" fmla="*/ 20 h 22"/>
                <a:gd name="T18" fmla="*/ 4 w 14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2">
                  <a:moveTo>
                    <a:pt x="4" y="22"/>
                  </a:moveTo>
                  <a:lnTo>
                    <a:pt x="5" y="16"/>
                  </a:lnTo>
                  <a:lnTo>
                    <a:pt x="12" y="16"/>
                  </a:lnTo>
                  <a:lnTo>
                    <a:pt x="14" y="15"/>
                  </a:lnTo>
                  <a:lnTo>
                    <a:pt x="14" y="10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0" y="20"/>
                  </a:lnTo>
                  <a:lnTo>
                    <a:pt x="4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7" name="Freeform 1051"/>
            <p:cNvSpPr>
              <a:spLocks/>
            </p:cNvSpPr>
            <p:nvPr/>
          </p:nvSpPr>
          <p:spPr bwMode="auto">
            <a:xfrm>
              <a:off x="2511" y="335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11 w 14"/>
                <a:gd name="T3" fmla="*/ 11 h 12"/>
                <a:gd name="T4" fmla="*/ 14 w 14"/>
                <a:gd name="T5" fmla="*/ 6 h 12"/>
                <a:gd name="T6" fmla="*/ 13 w 14"/>
                <a:gd name="T7" fmla="*/ 1 h 12"/>
                <a:gd name="T8" fmla="*/ 11 w 14"/>
                <a:gd name="T9" fmla="*/ 0 h 12"/>
                <a:gd name="T10" fmla="*/ 0 w 14"/>
                <a:gd name="T11" fmla="*/ 2 h 12"/>
                <a:gd name="T12" fmla="*/ 0 w 1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1" y="11"/>
                  </a:lnTo>
                  <a:lnTo>
                    <a:pt x="14" y="6"/>
                  </a:lnTo>
                  <a:lnTo>
                    <a:pt x="13" y="1"/>
                  </a:lnTo>
                  <a:lnTo>
                    <a:pt x="11" y="0"/>
                  </a:lnTo>
                  <a:lnTo>
                    <a:pt x="0" y="2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8" name="Freeform 1052"/>
            <p:cNvSpPr>
              <a:spLocks/>
            </p:cNvSpPr>
            <p:nvPr/>
          </p:nvSpPr>
          <p:spPr bwMode="auto">
            <a:xfrm>
              <a:off x="2630" y="3355"/>
              <a:ext cx="12" cy="12"/>
            </a:xfrm>
            <a:custGeom>
              <a:avLst/>
              <a:gdLst>
                <a:gd name="T0" fmla="*/ 0 w 12"/>
                <a:gd name="T1" fmla="*/ 12 h 12"/>
                <a:gd name="T2" fmla="*/ 4 w 12"/>
                <a:gd name="T3" fmla="*/ 5 h 12"/>
                <a:gd name="T4" fmla="*/ 11 w 12"/>
                <a:gd name="T5" fmla="*/ 0 h 12"/>
                <a:gd name="T6" fmla="*/ 12 w 1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lnTo>
                    <a:pt x="4" y="5"/>
                  </a:lnTo>
                  <a:lnTo>
                    <a:pt x="11" y="0"/>
                  </a:lnTo>
                  <a:lnTo>
                    <a:pt x="1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79" name="Line 1053"/>
            <p:cNvSpPr>
              <a:spLocks noChangeShapeType="1"/>
            </p:cNvSpPr>
            <p:nvPr/>
          </p:nvSpPr>
          <p:spPr bwMode="auto">
            <a:xfrm flipV="1">
              <a:off x="2629" y="3367"/>
              <a:ext cx="1" cy="4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0" name="Freeform 1054"/>
            <p:cNvSpPr>
              <a:spLocks/>
            </p:cNvSpPr>
            <p:nvPr/>
          </p:nvSpPr>
          <p:spPr bwMode="auto">
            <a:xfrm>
              <a:off x="2594" y="3323"/>
              <a:ext cx="26" cy="52"/>
            </a:xfrm>
            <a:custGeom>
              <a:avLst/>
              <a:gdLst>
                <a:gd name="T0" fmla="*/ 24 w 26"/>
                <a:gd name="T1" fmla="*/ 15 h 52"/>
                <a:gd name="T2" fmla="*/ 25 w 26"/>
                <a:gd name="T3" fmla="*/ 21 h 52"/>
                <a:gd name="T4" fmla="*/ 26 w 26"/>
                <a:gd name="T5" fmla="*/ 26 h 52"/>
                <a:gd name="T6" fmla="*/ 25 w 26"/>
                <a:gd name="T7" fmla="*/ 33 h 52"/>
                <a:gd name="T8" fmla="*/ 24 w 26"/>
                <a:gd name="T9" fmla="*/ 37 h 52"/>
                <a:gd name="T10" fmla="*/ 22 w 26"/>
                <a:gd name="T11" fmla="*/ 41 h 52"/>
                <a:gd name="T12" fmla="*/ 18 w 26"/>
                <a:gd name="T13" fmla="*/ 48 h 52"/>
                <a:gd name="T14" fmla="*/ 14 w 26"/>
                <a:gd name="T15" fmla="*/ 51 h 52"/>
                <a:gd name="T16" fmla="*/ 11 w 26"/>
                <a:gd name="T17" fmla="*/ 52 h 52"/>
                <a:gd name="T18" fmla="*/ 11 w 26"/>
                <a:gd name="T19" fmla="*/ 47 h 52"/>
                <a:gd name="T20" fmla="*/ 5 w 26"/>
                <a:gd name="T21" fmla="*/ 51 h 52"/>
                <a:gd name="T22" fmla="*/ 3 w 26"/>
                <a:gd name="T23" fmla="*/ 52 h 52"/>
                <a:gd name="T24" fmla="*/ 0 w 26"/>
                <a:gd name="T25" fmla="*/ 52 h 52"/>
                <a:gd name="T26" fmla="*/ 2 w 26"/>
                <a:gd name="T27" fmla="*/ 49 h 52"/>
                <a:gd name="T28" fmla="*/ 2 w 26"/>
                <a:gd name="T29" fmla="*/ 45 h 52"/>
                <a:gd name="T30" fmla="*/ 2 w 26"/>
                <a:gd name="T31" fmla="*/ 40 h 52"/>
                <a:gd name="T32" fmla="*/ 0 w 26"/>
                <a:gd name="T33" fmla="*/ 33 h 52"/>
                <a:gd name="T34" fmla="*/ 2 w 26"/>
                <a:gd name="T35" fmla="*/ 30 h 52"/>
                <a:gd name="T36" fmla="*/ 7 w 26"/>
                <a:gd name="T37" fmla="*/ 32 h 52"/>
                <a:gd name="T38" fmla="*/ 10 w 26"/>
                <a:gd name="T39" fmla="*/ 32 h 52"/>
                <a:gd name="T40" fmla="*/ 14 w 26"/>
                <a:gd name="T41" fmla="*/ 26 h 52"/>
                <a:gd name="T42" fmla="*/ 10 w 26"/>
                <a:gd name="T43" fmla="*/ 25 h 52"/>
                <a:gd name="T44" fmla="*/ 7 w 26"/>
                <a:gd name="T45" fmla="*/ 26 h 52"/>
                <a:gd name="T46" fmla="*/ 5 w 26"/>
                <a:gd name="T47" fmla="*/ 23 h 52"/>
                <a:gd name="T48" fmla="*/ 5 w 26"/>
                <a:gd name="T49" fmla="*/ 17 h 52"/>
                <a:gd name="T50" fmla="*/ 6 w 26"/>
                <a:gd name="T51" fmla="*/ 4 h 52"/>
                <a:gd name="T52" fmla="*/ 13 w 26"/>
                <a:gd name="T53" fmla="*/ 0 h 52"/>
                <a:gd name="T54" fmla="*/ 13 w 26"/>
                <a:gd name="T5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2">
                  <a:moveTo>
                    <a:pt x="24" y="15"/>
                  </a:moveTo>
                  <a:lnTo>
                    <a:pt x="25" y="21"/>
                  </a:lnTo>
                  <a:lnTo>
                    <a:pt x="26" y="26"/>
                  </a:lnTo>
                  <a:lnTo>
                    <a:pt x="25" y="33"/>
                  </a:lnTo>
                  <a:lnTo>
                    <a:pt x="24" y="37"/>
                  </a:lnTo>
                  <a:lnTo>
                    <a:pt x="22" y="41"/>
                  </a:lnTo>
                  <a:lnTo>
                    <a:pt x="18" y="48"/>
                  </a:lnTo>
                  <a:lnTo>
                    <a:pt x="14" y="51"/>
                  </a:lnTo>
                  <a:lnTo>
                    <a:pt x="11" y="52"/>
                  </a:lnTo>
                  <a:lnTo>
                    <a:pt x="11" y="47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0" y="52"/>
                  </a:lnTo>
                  <a:lnTo>
                    <a:pt x="2" y="49"/>
                  </a:lnTo>
                  <a:lnTo>
                    <a:pt x="2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2" y="30"/>
                  </a:lnTo>
                  <a:lnTo>
                    <a:pt x="7" y="32"/>
                  </a:lnTo>
                  <a:lnTo>
                    <a:pt x="10" y="32"/>
                  </a:lnTo>
                  <a:lnTo>
                    <a:pt x="14" y="26"/>
                  </a:lnTo>
                  <a:lnTo>
                    <a:pt x="10" y="25"/>
                  </a:lnTo>
                  <a:lnTo>
                    <a:pt x="7" y="2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6" y="4"/>
                  </a:lnTo>
                  <a:lnTo>
                    <a:pt x="13" y="0"/>
                  </a:lnTo>
                  <a:lnTo>
                    <a:pt x="1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1" name="Freeform 1055"/>
            <p:cNvSpPr>
              <a:spLocks/>
            </p:cNvSpPr>
            <p:nvPr/>
          </p:nvSpPr>
          <p:spPr bwMode="auto">
            <a:xfrm>
              <a:off x="2627" y="3371"/>
              <a:ext cx="3" cy="10"/>
            </a:xfrm>
            <a:custGeom>
              <a:avLst/>
              <a:gdLst>
                <a:gd name="T0" fmla="*/ 3 w 3"/>
                <a:gd name="T1" fmla="*/ 10 h 10"/>
                <a:gd name="T2" fmla="*/ 3 w 3"/>
                <a:gd name="T3" fmla="*/ 8 h 10"/>
                <a:gd name="T4" fmla="*/ 0 w 3"/>
                <a:gd name="T5" fmla="*/ 5 h 10"/>
                <a:gd name="T6" fmla="*/ 2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3" y="10"/>
                  </a:moveTo>
                  <a:lnTo>
                    <a:pt x="3" y="8"/>
                  </a:lnTo>
                  <a:lnTo>
                    <a:pt x="0" y="5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2" name="Freeform 1056"/>
            <p:cNvSpPr>
              <a:spLocks/>
            </p:cNvSpPr>
            <p:nvPr/>
          </p:nvSpPr>
          <p:spPr bwMode="auto">
            <a:xfrm>
              <a:off x="2622" y="3381"/>
              <a:ext cx="8" cy="6"/>
            </a:xfrm>
            <a:custGeom>
              <a:avLst/>
              <a:gdLst>
                <a:gd name="T0" fmla="*/ 0 w 8"/>
                <a:gd name="T1" fmla="*/ 6 h 6"/>
                <a:gd name="T2" fmla="*/ 4 w 8"/>
                <a:gd name="T3" fmla="*/ 5 h 6"/>
                <a:gd name="T4" fmla="*/ 5 w 8"/>
                <a:gd name="T5" fmla="*/ 4 h 6"/>
                <a:gd name="T6" fmla="*/ 8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4" y="5"/>
                  </a:lnTo>
                  <a:lnTo>
                    <a:pt x="5" y="4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3" name="Freeform 1057"/>
            <p:cNvSpPr>
              <a:spLocks/>
            </p:cNvSpPr>
            <p:nvPr/>
          </p:nvSpPr>
          <p:spPr bwMode="auto">
            <a:xfrm>
              <a:off x="2616" y="3387"/>
              <a:ext cx="6" cy="0"/>
            </a:xfrm>
            <a:custGeom>
              <a:avLst/>
              <a:gdLst>
                <a:gd name="T0" fmla="*/ 0 w 6"/>
                <a:gd name="T1" fmla="*/ 2 w 6"/>
                <a:gd name="T2" fmla="*/ 3 w 6"/>
                <a:gd name="T3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" name="Freeform 1058"/>
            <p:cNvSpPr>
              <a:spLocks/>
            </p:cNvSpPr>
            <p:nvPr/>
          </p:nvSpPr>
          <p:spPr bwMode="auto">
            <a:xfrm>
              <a:off x="2611" y="3387"/>
              <a:ext cx="5" cy="2"/>
            </a:xfrm>
            <a:custGeom>
              <a:avLst/>
              <a:gdLst>
                <a:gd name="T0" fmla="*/ 0 w 5"/>
                <a:gd name="T1" fmla="*/ 2 h 2"/>
                <a:gd name="T2" fmla="*/ 1 w 5"/>
                <a:gd name="T3" fmla="*/ 2 h 2"/>
                <a:gd name="T4" fmla="*/ 5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1" y="2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5" name="Freeform 1059"/>
            <p:cNvSpPr>
              <a:spLocks/>
            </p:cNvSpPr>
            <p:nvPr/>
          </p:nvSpPr>
          <p:spPr bwMode="auto">
            <a:xfrm>
              <a:off x="2529" y="3367"/>
              <a:ext cx="31" cy="33"/>
            </a:xfrm>
            <a:custGeom>
              <a:avLst/>
              <a:gdLst>
                <a:gd name="T0" fmla="*/ 31 w 31"/>
                <a:gd name="T1" fmla="*/ 33 h 33"/>
                <a:gd name="T2" fmla="*/ 30 w 31"/>
                <a:gd name="T3" fmla="*/ 29 h 33"/>
                <a:gd name="T4" fmla="*/ 30 w 31"/>
                <a:gd name="T5" fmla="*/ 23 h 33"/>
                <a:gd name="T6" fmla="*/ 29 w 31"/>
                <a:gd name="T7" fmla="*/ 20 h 33"/>
                <a:gd name="T8" fmla="*/ 26 w 31"/>
                <a:gd name="T9" fmla="*/ 18 h 33"/>
                <a:gd name="T10" fmla="*/ 15 w 31"/>
                <a:gd name="T11" fmla="*/ 4 h 33"/>
                <a:gd name="T12" fmla="*/ 11 w 31"/>
                <a:gd name="T13" fmla="*/ 1 h 33"/>
                <a:gd name="T14" fmla="*/ 8 w 31"/>
                <a:gd name="T15" fmla="*/ 0 h 33"/>
                <a:gd name="T16" fmla="*/ 4 w 31"/>
                <a:gd name="T17" fmla="*/ 5 h 33"/>
                <a:gd name="T18" fmla="*/ 8 w 31"/>
                <a:gd name="T19" fmla="*/ 9 h 33"/>
                <a:gd name="T20" fmla="*/ 1 w 31"/>
                <a:gd name="T21" fmla="*/ 19 h 33"/>
                <a:gd name="T22" fmla="*/ 0 w 31"/>
                <a:gd name="T23" fmla="*/ 26 h 33"/>
                <a:gd name="T24" fmla="*/ 0 w 31"/>
                <a:gd name="T25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3">
                  <a:moveTo>
                    <a:pt x="31" y="33"/>
                  </a:moveTo>
                  <a:lnTo>
                    <a:pt x="30" y="29"/>
                  </a:lnTo>
                  <a:lnTo>
                    <a:pt x="30" y="23"/>
                  </a:lnTo>
                  <a:lnTo>
                    <a:pt x="29" y="20"/>
                  </a:lnTo>
                  <a:lnTo>
                    <a:pt x="26" y="18"/>
                  </a:lnTo>
                  <a:lnTo>
                    <a:pt x="15" y="4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5"/>
                  </a:lnTo>
                  <a:lnTo>
                    <a:pt x="8" y="9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0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6" name="Freeform 1060"/>
            <p:cNvSpPr>
              <a:spLocks/>
            </p:cNvSpPr>
            <p:nvPr/>
          </p:nvSpPr>
          <p:spPr bwMode="auto">
            <a:xfrm>
              <a:off x="2549" y="3349"/>
              <a:ext cx="40" cy="52"/>
            </a:xfrm>
            <a:custGeom>
              <a:avLst/>
              <a:gdLst>
                <a:gd name="T0" fmla="*/ 24 w 40"/>
                <a:gd name="T1" fmla="*/ 52 h 52"/>
                <a:gd name="T2" fmla="*/ 25 w 40"/>
                <a:gd name="T3" fmla="*/ 49 h 52"/>
                <a:gd name="T4" fmla="*/ 32 w 40"/>
                <a:gd name="T5" fmla="*/ 42 h 52"/>
                <a:gd name="T6" fmla="*/ 30 w 40"/>
                <a:gd name="T7" fmla="*/ 40 h 52"/>
                <a:gd name="T8" fmla="*/ 28 w 40"/>
                <a:gd name="T9" fmla="*/ 37 h 52"/>
                <a:gd name="T10" fmla="*/ 35 w 40"/>
                <a:gd name="T11" fmla="*/ 27 h 52"/>
                <a:gd name="T12" fmla="*/ 40 w 40"/>
                <a:gd name="T13" fmla="*/ 2 h 52"/>
                <a:gd name="T14" fmla="*/ 40 w 40"/>
                <a:gd name="T15" fmla="*/ 0 h 52"/>
                <a:gd name="T16" fmla="*/ 18 w 40"/>
                <a:gd name="T17" fmla="*/ 4 h 52"/>
                <a:gd name="T18" fmla="*/ 15 w 40"/>
                <a:gd name="T19" fmla="*/ 4 h 52"/>
                <a:gd name="T20" fmla="*/ 11 w 40"/>
                <a:gd name="T21" fmla="*/ 14 h 52"/>
                <a:gd name="T22" fmla="*/ 10 w 40"/>
                <a:gd name="T23" fmla="*/ 18 h 52"/>
                <a:gd name="T24" fmla="*/ 7 w 40"/>
                <a:gd name="T25" fmla="*/ 17 h 52"/>
                <a:gd name="T26" fmla="*/ 3 w 40"/>
                <a:gd name="T27" fmla="*/ 15 h 52"/>
                <a:gd name="T28" fmla="*/ 0 w 40"/>
                <a:gd name="T29" fmla="*/ 22 h 52"/>
                <a:gd name="T30" fmla="*/ 2 w 40"/>
                <a:gd name="T31" fmla="*/ 25 h 52"/>
                <a:gd name="T32" fmla="*/ 9 w 40"/>
                <a:gd name="T33" fmla="*/ 32 h 52"/>
                <a:gd name="T34" fmla="*/ 11 w 40"/>
                <a:gd name="T35" fmla="*/ 29 h 52"/>
                <a:gd name="T36" fmla="*/ 14 w 40"/>
                <a:gd name="T37" fmla="*/ 44 h 52"/>
                <a:gd name="T38" fmla="*/ 18 w 40"/>
                <a:gd name="T39" fmla="*/ 47 h 52"/>
                <a:gd name="T40" fmla="*/ 20 w 40"/>
                <a:gd name="T41" fmla="*/ 48 h 52"/>
                <a:gd name="T42" fmla="*/ 24 w 40"/>
                <a:gd name="T4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52">
                  <a:moveTo>
                    <a:pt x="24" y="52"/>
                  </a:moveTo>
                  <a:lnTo>
                    <a:pt x="25" y="49"/>
                  </a:lnTo>
                  <a:lnTo>
                    <a:pt x="32" y="42"/>
                  </a:lnTo>
                  <a:lnTo>
                    <a:pt x="30" y="40"/>
                  </a:lnTo>
                  <a:lnTo>
                    <a:pt x="28" y="37"/>
                  </a:lnTo>
                  <a:lnTo>
                    <a:pt x="35" y="27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1" y="14"/>
                  </a:lnTo>
                  <a:lnTo>
                    <a:pt x="10" y="18"/>
                  </a:lnTo>
                  <a:lnTo>
                    <a:pt x="7" y="17"/>
                  </a:lnTo>
                  <a:lnTo>
                    <a:pt x="3" y="15"/>
                  </a:lnTo>
                  <a:lnTo>
                    <a:pt x="0" y="22"/>
                  </a:lnTo>
                  <a:lnTo>
                    <a:pt x="2" y="25"/>
                  </a:lnTo>
                  <a:lnTo>
                    <a:pt x="9" y="32"/>
                  </a:lnTo>
                  <a:lnTo>
                    <a:pt x="11" y="29"/>
                  </a:lnTo>
                  <a:lnTo>
                    <a:pt x="14" y="44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4" y="5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7" name="Freeform 1061"/>
            <p:cNvSpPr>
              <a:spLocks/>
            </p:cNvSpPr>
            <p:nvPr/>
          </p:nvSpPr>
          <p:spPr bwMode="auto">
            <a:xfrm>
              <a:off x="2564" y="3400"/>
              <a:ext cx="9" cy="16"/>
            </a:xfrm>
            <a:custGeom>
              <a:avLst/>
              <a:gdLst>
                <a:gd name="T0" fmla="*/ 3 w 9"/>
                <a:gd name="T1" fmla="*/ 16 h 16"/>
                <a:gd name="T2" fmla="*/ 6 w 9"/>
                <a:gd name="T3" fmla="*/ 12 h 16"/>
                <a:gd name="T4" fmla="*/ 6 w 9"/>
                <a:gd name="T5" fmla="*/ 11 h 16"/>
                <a:gd name="T6" fmla="*/ 9 w 9"/>
                <a:gd name="T7" fmla="*/ 6 h 16"/>
                <a:gd name="T8" fmla="*/ 7 w 9"/>
                <a:gd name="T9" fmla="*/ 2 h 16"/>
                <a:gd name="T10" fmla="*/ 5 w 9"/>
                <a:gd name="T11" fmla="*/ 0 h 16"/>
                <a:gd name="T12" fmla="*/ 0 w 9"/>
                <a:gd name="T13" fmla="*/ 2 h 16"/>
                <a:gd name="T14" fmla="*/ 0 w 9"/>
                <a:gd name="T15" fmla="*/ 12 h 16"/>
                <a:gd name="T16" fmla="*/ 2 w 9"/>
                <a:gd name="T17" fmla="*/ 16 h 16"/>
                <a:gd name="T18" fmla="*/ 3 w 9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6">
                  <a:moveTo>
                    <a:pt x="3" y="16"/>
                  </a:moveTo>
                  <a:lnTo>
                    <a:pt x="6" y="12"/>
                  </a:lnTo>
                  <a:lnTo>
                    <a:pt x="6" y="11"/>
                  </a:lnTo>
                  <a:lnTo>
                    <a:pt x="9" y="6"/>
                  </a:lnTo>
                  <a:lnTo>
                    <a:pt x="7" y="2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3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8" name="Freeform 1062"/>
            <p:cNvSpPr>
              <a:spLocks/>
            </p:cNvSpPr>
            <p:nvPr/>
          </p:nvSpPr>
          <p:spPr bwMode="auto">
            <a:xfrm>
              <a:off x="2529" y="3397"/>
              <a:ext cx="4" cy="23"/>
            </a:xfrm>
            <a:custGeom>
              <a:avLst/>
              <a:gdLst>
                <a:gd name="T0" fmla="*/ 0 w 4"/>
                <a:gd name="T1" fmla="*/ 0 h 23"/>
                <a:gd name="T2" fmla="*/ 3 w 4"/>
                <a:gd name="T3" fmla="*/ 16 h 23"/>
                <a:gd name="T4" fmla="*/ 4 w 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3">
                  <a:moveTo>
                    <a:pt x="0" y="0"/>
                  </a:moveTo>
                  <a:lnTo>
                    <a:pt x="3" y="16"/>
                  </a:lnTo>
                  <a:lnTo>
                    <a:pt x="4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9" name="Line 1063"/>
            <p:cNvSpPr>
              <a:spLocks noChangeShapeType="1"/>
            </p:cNvSpPr>
            <p:nvPr/>
          </p:nvSpPr>
          <p:spPr bwMode="auto">
            <a:xfrm flipV="1">
              <a:off x="2559" y="3400"/>
              <a:ext cx="1" cy="2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0" name="Freeform 1064"/>
            <p:cNvSpPr>
              <a:spLocks/>
            </p:cNvSpPr>
            <p:nvPr/>
          </p:nvSpPr>
          <p:spPr bwMode="auto">
            <a:xfrm>
              <a:off x="2573" y="3419"/>
              <a:ext cx="12" cy="2"/>
            </a:xfrm>
            <a:custGeom>
              <a:avLst/>
              <a:gdLst>
                <a:gd name="T0" fmla="*/ 12 w 12"/>
                <a:gd name="T1" fmla="*/ 2 h 2"/>
                <a:gd name="T2" fmla="*/ 5 w 12"/>
                <a:gd name="T3" fmla="*/ 0 h 2"/>
                <a:gd name="T4" fmla="*/ 0 w 12"/>
                <a:gd name="T5" fmla="*/ 2 h 2"/>
                <a:gd name="T6" fmla="*/ 0 w 1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">
                  <a:moveTo>
                    <a:pt x="12" y="2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1" name="Freeform 1065"/>
            <p:cNvSpPr>
              <a:spLocks/>
            </p:cNvSpPr>
            <p:nvPr/>
          </p:nvSpPr>
          <p:spPr bwMode="auto">
            <a:xfrm>
              <a:off x="2615" y="3412"/>
              <a:ext cx="5" cy="9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9 h 9"/>
                <a:gd name="T4" fmla="*/ 5 w 5"/>
                <a:gd name="T5" fmla="*/ 4 h 9"/>
                <a:gd name="T6" fmla="*/ 5 w 5"/>
                <a:gd name="T7" fmla="*/ 0 h 9"/>
                <a:gd name="T8" fmla="*/ 3 w 5"/>
                <a:gd name="T9" fmla="*/ 1 h 9"/>
                <a:gd name="T10" fmla="*/ 0 w 5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lnTo>
                    <a:pt x="5" y="9"/>
                  </a:lnTo>
                  <a:lnTo>
                    <a:pt x="5" y="4"/>
                  </a:lnTo>
                  <a:lnTo>
                    <a:pt x="5" y="0"/>
                  </a:lnTo>
                  <a:lnTo>
                    <a:pt x="3" y="1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2" name="Freeform 1066"/>
            <p:cNvSpPr>
              <a:spLocks/>
            </p:cNvSpPr>
            <p:nvPr/>
          </p:nvSpPr>
          <p:spPr bwMode="auto">
            <a:xfrm>
              <a:off x="2652" y="3416"/>
              <a:ext cx="20" cy="7"/>
            </a:xfrm>
            <a:custGeom>
              <a:avLst/>
              <a:gdLst>
                <a:gd name="T0" fmla="*/ 17 w 20"/>
                <a:gd name="T1" fmla="*/ 5 h 7"/>
                <a:gd name="T2" fmla="*/ 19 w 20"/>
                <a:gd name="T3" fmla="*/ 5 h 7"/>
                <a:gd name="T4" fmla="*/ 20 w 20"/>
                <a:gd name="T5" fmla="*/ 0 h 7"/>
                <a:gd name="T6" fmla="*/ 16 w 20"/>
                <a:gd name="T7" fmla="*/ 1 h 7"/>
                <a:gd name="T8" fmla="*/ 15 w 20"/>
                <a:gd name="T9" fmla="*/ 3 h 7"/>
                <a:gd name="T10" fmla="*/ 12 w 20"/>
                <a:gd name="T11" fmla="*/ 5 h 7"/>
                <a:gd name="T12" fmla="*/ 1 w 20"/>
                <a:gd name="T13" fmla="*/ 7 h 7"/>
                <a:gd name="T14" fmla="*/ 0 w 20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17" y="5"/>
                  </a:moveTo>
                  <a:lnTo>
                    <a:pt x="19" y="5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1" y="7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3" name="Line 1067"/>
            <p:cNvSpPr>
              <a:spLocks noChangeShapeType="1"/>
            </p:cNvSpPr>
            <p:nvPr/>
          </p:nvSpPr>
          <p:spPr bwMode="auto">
            <a:xfrm flipV="1">
              <a:off x="2552" y="3427"/>
              <a:ext cx="2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4" name="Freeform 1068"/>
            <p:cNvSpPr>
              <a:spLocks/>
            </p:cNvSpPr>
            <p:nvPr/>
          </p:nvSpPr>
          <p:spPr bwMode="auto">
            <a:xfrm>
              <a:off x="2573" y="3421"/>
              <a:ext cx="12" cy="9"/>
            </a:xfrm>
            <a:custGeom>
              <a:avLst/>
              <a:gdLst>
                <a:gd name="T0" fmla="*/ 0 w 12"/>
                <a:gd name="T1" fmla="*/ 0 h 9"/>
                <a:gd name="T2" fmla="*/ 2 w 12"/>
                <a:gd name="T3" fmla="*/ 6 h 9"/>
                <a:gd name="T4" fmla="*/ 12 w 12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2" y="6"/>
                  </a:lnTo>
                  <a:lnTo>
                    <a:pt x="12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5" name="Freeform 1069"/>
            <p:cNvSpPr>
              <a:spLocks/>
            </p:cNvSpPr>
            <p:nvPr/>
          </p:nvSpPr>
          <p:spPr bwMode="auto">
            <a:xfrm>
              <a:off x="2641" y="3423"/>
              <a:ext cx="11" cy="7"/>
            </a:xfrm>
            <a:custGeom>
              <a:avLst/>
              <a:gdLst>
                <a:gd name="T0" fmla="*/ 11 w 11"/>
                <a:gd name="T1" fmla="*/ 0 h 7"/>
                <a:gd name="T2" fmla="*/ 5 w 11"/>
                <a:gd name="T3" fmla="*/ 4 h 7"/>
                <a:gd name="T4" fmla="*/ 0 w 11"/>
                <a:gd name="T5" fmla="*/ 7 h 7"/>
                <a:gd name="T6" fmla="*/ 0 w 11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lnTo>
                    <a:pt x="5" y="4"/>
                  </a:lnTo>
                  <a:lnTo>
                    <a:pt x="0" y="7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6" name="Freeform 1070"/>
            <p:cNvSpPr>
              <a:spLocks/>
            </p:cNvSpPr>
            <p:nvPr/>
          </p:nvSpPr>
          <p:spPr bwMode="auto">
            <a:xfrm>
              <a:off x="2533" y="3420"/>
              <a:ext cx="19" cy="11"/>
            </a:xfrm>
            <a:custGeom>
              <a:avLst/>
              <a:gdLst>
                <a:gd name="T0" fmla="*/ 0 w 19"/>
                <a:gd name="T1" fmla="*/ 0 h 11"/>
                <a:gd name="T2" fmla="*/ 6 w 19"/>
                <a:gd name="T3" fmla="*/ 3 h 11"/>
                <a:gd name="T4" fmla="*/ 8 w 19"/>
                <a:gd name="T5" fmla="*/ 10 h 11"/>
                <a:gd name="T6" fmla="*/ 15 w 19"/>
                <a:gd name="T7" fmla="*/ 11 h 11"/>
                <a:gd name="T8" fmla="*/ 19 w 19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0" y="0"/>
                  </a:moveTo>
                  <a:lnTo>
                    <a:pt x="6" y="3"/>
                  </a:lnTo>
                  <a:lnTo>
                    <a:pt x="8" y="10"/>
                  </a:lnTo>
                  <a:lnTo>
                    <a:pt x="15" y="11"/>
                  </a:lnTo>
                  <a:lnTo>
                    <a:pt x="19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7" name="Freeform 1071"/>
            <p:cNvSpPr>
              <a:spLocks/>
            </p:cNvSpPr>
            <p:nvPr/>
          </p:nvSpPr>
          <p:spPr bwMode="auto">
            <a:xfrm>
              <a:off x="2585" y="3421"/>
              <a:ext cx="14" cy="14"/>
            </a:xfrm>
            <a:custGeom>
              <a:avLst/>
              <a:gdLst>
                <a:gd name="T0" fmla="*/ 11 w 14"/>
                <a:gd name="T1" fmla="*/ 14 h 14"/>
                <a:gd name="T2" fmla="*/ 14 w 14"/>
                <a:gd name="T3" fmla="*/ 13 h 14"/>
                <a:gd name="T4" fmla="*/ 1 w 14"/>
                <a:gd name="T5" fmla="*/ 0 h 14"/>
                <a:gd name="T6" fmla="*/ 0 w 14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lnTo>
                    <a:pt x="14" y="13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8" name="Freeform 1072"/>
            <p:cNvSpPr>
              <a:spLocks/>
            </p:cNvSpPr>
            <p:nvPr/>
          </p:nvSpPr>
          <p:spPr bwMode="auto">
            <a:xfrm>
              <a:off x="2630" y="3430"/>
              <a:ext cx="11" cy="8"/>
            </a:xfrm>
            <a:custGeom>
              <a:avLst/>
              <a:gdLst>
                <a:gd name="T0" fmla="*/ 11 w 11"/>
                <a:gd name="T1" fmla="*/ 0 h 8"/>
                <a:gd name="T2" fmla="*/ 11 w 11"/>
                <a:gd name="T3" fmla="*/ 1 h 8"/>
                <a:gd name="T4" fmla="*/ 4 w 11"/>
                <a:gd name="T5" fmla="*/ 2 h 8"/>
                <a:gd name="T6" fmla="*/ 1 w 11"/>
                <a:gd name="T7" fmla="*/ 8 h 8"/>
                <a:gd name="T8" fmla="*/ 0 w 1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lnTo>
                    <a:pt x="11" y="1"/>
                  </a:lnTo>
                  <a:lnTo>
                    <a:pt x="4" y="2"/>
                  </a:lnTo>
                  <a:lnTo>
                    <a:pt x="1" y="8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9" name="Freeform 1073"/>
            <p:cNvSpPr>
              <a:spLocks/>
            </p:cNvSpPr>
            <p:nvPr/>
          </p:nvSpPr>
          <p:spPr bwMode="auto">
            <a:xfrm>
              <a:off x="2615" y="3421"/>
              <a:ext cx="15" cy="18"/>
            </a:xfrm>
            <a:custGeom>
              <a:avLst/>
              <a:gdLst>
                <a:gd name="T0" fmla="*/ 15 w 15"/>
                <a:gd name="T1" fmla="*/ 17 h 18"/>
                <a:gd name="T2" fmla="*/ 8 w 15"/>
                <a:gd name="T3" fmla="*/ 18 h 18"/>
                <a:gd name="T4" fmla="*/ 4 w 15"/>
                <a:gd name="T5" fmla="*/ 17 h 18"/>
                <a:gd name="T6" fmla="*/ 0 w 15"/>
                <a:gd name="T7" fmla="*/ 11 h 18"/>
                <a:gd name="T8" fmla="*/ 3 w 15"/>
                <a:gd name="T9" fmla="*/ 6 h 18"/>
                <a:gd name="T10" fmla="*/ 5 w 15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8">
                  <a:moveTo>
                    <a:pt x="15" y="17"/>
                  </a:moveTo>
                  <a:lnTo>
                    <a:pt x="8" y="18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3" y="6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0" name="Freeform 1074"/>
            <p:cNvSpPr>
              <a:spLocks/>
            </p:cNvSpPr>
            <p:nvPr/>
          </p:nvSpPr>
          <p:spPr bwMode="auto">
            <a:xfrm>
              <a:off x="2635" y="3421"/>
              <a:ext cx="34" cy="22"/>
            </a:xfrm>
            <a:custGeom>
              <a:avLst/>
              <a:gdLst>
                <a:gd name="T0" fmla="*/ 0 w 34"/>
                <a:gd name="T1" fmla="*/ 22 h 22"/>
                <a:gd name="T2" fmla="*/ 4 w 34"/>
                <a:gd name="T3" fmla="*/ 14 h 22"/>
                <a:gd name="T4" fmla="*/ 15 w 34"/>
                <a:gd name="T5" fmla="*/ 9 h 22"/>
                <a:gd name="T6" fmla="*/ 19 w 34"/>
                <a:gd name="T7" fmla="*/ 5 h 22"/>
                <a:gd name="T8" fmla="*/ 26 w 34"/>
                <a:gd name="T9" fmla="*/ 3 h 22"/>
                <a:gd name="T10" fmla="*/ 29 w 34"/>
                <a:gd name="T11" fmla="*/ 2 h 22"/>
                <a:gd name="T12" fmla="*/ 34 w 3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2">
                  <a:moveTo>
                    <a:pt x="0" y="22"/>
                  </a:moveTo>
                  <a:lnTo>
                    <a:pt x="4" y="14"/>
                  </a:lnTo>
                  <a:lnTo>
                    <a:pt x="15" y="9"/>
                  </a:lnTo>
                  <a:lnTo>
                    <a:pt x="19" y="5"/>
                  </a:lnTo>
                  <a:lnTo>
                    <a:pt x="26" y="3"/>
                  </a:lnTo>
                  <a:lnTo>
                    <a:pt x="29" y="2"/>
                  </a:lnTo>
                  <a:lnTo>
                    <a:pt x="3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1" name="Freeform 1075"/>
            <p:cNvSpPr>
              <a:spLocks/>
            </p:cNvSpPr>
            <p:nvPr/>
          </p:nvSpPr>
          <p:spPr bwMode="auto">
            <a:xfrm>
              <a:off x="2630" y="3443"/>
              <a:ext cx="5" cy="3"/>
            </a:xfrm>
            <a:custGeom>
              <a:avLst/>
              <a:gdLst>
                <a:gd name="T0" fmla="*/ 0 w 5"/>
                <a:gd name="T1" fmla="*/ 3 h 3"/>
                <a:gd name="T2" fmla="*/ 1 w 5"/>
                <a:gd name="T3" fmla="*/ 3 h 3"/>
                <a:gd name="T4" fmla="*/ 5 w 5"/>
                <a:gd name="T5" fmla="*/ 2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1" y="3"/>
                  </a:lnTo>
                  <a:lnTo>
                    <a:pt x="5" y="2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2" name="Freeform 1076"/>
            <p:cNvSpPr>
              <a:spLocks/>
            </p:cNvSpPr>
            <p:nvPr/>
          </p:nvSpPr>
          <p:spPr bwMode="auto">
            <a:xfrm>
              <a:off x="2571" y="3430"/>
              <a:ext cx="25" cy="17"/>
            </a:xfrm>
            <a:custGeom>
              <a:avLst/>
              <a:gdLst>
                <a:gd name="T0" fmla="*/ 14 w 25"/>
                <a:gd name="T1" fmla="*/ 0 h 17"/>
                <a:gd name="T2" fmla="*/ 13 w 25"/>
                <a:gd name="T3" fmla="*/ 1 h 17"/>
                <a:gd name="T4" fmla="*/ 0 w 25"/>
                <a:gd name="T5" fmla="*/ 8 h 17"/>
                <a:gd name="T6" fmla="*/ 7 w 25"/>
                <a:gd name="T7" fmla="*/ 17 h 17"/>
                <a:gd name="T8" fmla="*/ 8 w 25"/>
                <a:gd name="T9" fmla="*/ 17 h 17"/>
                <a:gd name="T10" fmla="*/ 25 w 25"/>
                <a:gd name="T11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4" y="0"/>
                  </a:moveTo>
                  <a:lnTo>
                    <a:pt x="13" y="1"/>
                  </a:lnTo>
                  <a:lnTo>
                    <a:pt x="0" y="8"/>
                  </a:lnTo>
                  <a:lnTo>
                    <a:pt x="7" y="17"/>
                  </a:lnTo>
                  <a:lnTo>
                    <a:pt x="8" y="17"/>
                  </a:lnTo>
                  <a:lnTo>
                    <a:pt x="25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3" name="Freeform 1077"/>
            <p:cNvSpPr>
              <a:spLocks/>
            </p:cNvSpPr>
            <p:nvPr/>
          </p:nvSpPr>
          <p:spPr bwMode="auto">
            <a:xfrm>
              <a:off x="2500" y="3394"/>
              <a:ext cx="37" cy="60"/>
            </a:xfrm>
            <a:custGeom>
              <a:avLst/>
              <a:gdLst>
                <a:gd name="T0" fmla="*/ 25 w 37"/>
                <a:gd name="T1" fmla="*/ 55 h 60"/>
                <a:gd name="T2" fmla="*/ 25 w 37"/>
                <a:gd name="T3" fmla="*/ 56 h 60"/>
                <a:gd name="T4" fmla="*/ 33 w 37"/>
                <a:gd name="T5" fmla="*/ 53 h 60"/>
                <a:gd name="T6" fmla="*/ 37 w 37"/>
                <a:gd name="T7" fmla="*/ 48 h 60"/>
                <a:gd name="T8" fmla="*/ 33 w 37"/>
                <a:gd name="T9" fmla="*/ 36 h 60"/>
                <a:gd name="T10" fmla="*/ 33 w 37"/>
                <a:gd name="T11" fmla="*/ 30 h 60"/>
                <a:gd name="T12" fmla="*/ 30 w 37"/>
                <a:gd name="T13" fmla="*/ 27 h 60"/>
                <a:gd name="T14" fmla="*/ 29 w 37"/>
                <a:gd name="T15" fmla="*/ 21 h 60"/>
                <a:gd name="T16" fmla="*/ 24 w 37"/>
                <a:gd name="T17" fmla="*/ 14 h 60"/>
                <a:gd name="T18" fmla="*/ 24 w 37"/>
                <a:gd name="T19" fmla="*/ 8 h 60"/>
                <a:gd name="T20" fmla="*/ 15 w 37"/>
                <a:gd name="T21" fmla="*/ 0 h 60"/>
                <a:gd name="T22" fmla="*/ 2 w 37"/>
                <a:gd name="T23" fmla="*/ 0 h 60"/>
                <a:gd name="T24" fmla="*/ 0 w 37"/>
                <a:gd name="T25" fmla="*/ 26 h 60"/>
                <a:gd name="T26" fmla="*/ 9 w 37"/>
                <a:gd name="T27" fmla="*/ 27 h 60"/>
                <a:gd name="T28" fmla="*/ 14 w 37"/>
                <a:gd name="T29" fmla="*/ 36 h 60"/>
                <a:gd name="T30" fmla="*/ 6 w 37"/>
                <a:gd name="T31" fmla="*/ 40 h 60"/>
                <a:gd name="T32" fmla="*/ 6 w 37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60">
                  <a:moveTo>
                    <a:pt x="25" y="55"/>
                  </a:moveTo>
                  <a:lnTo>
                    <a:pt x="25" y="56"/>
                  </a:lnTo>
                  <a:lnTo>
                    <a:pt x="33" y="53"/>
                  </a:lnTo>
                  <a:lnTo>
                    <a:pt x="37" y="48"/>
                  </a:lnTo>
                  <a:lnTo>
                    <a:pt x="33" y="36"/>
                  </a:lnTo>
                  <a:lnTo>
                    <a:pt x="33" y="30"/>
                  </a:lnTo>
                  <a:lnTo>
                    <a:pt x="30" y="27"/>
                  </a:lnTo>
                  <a:lnTo>
                    <a:pt x="29" y="21"/>
                  </a:lnTo>
                  <a:lnTo>
                    <a:pt x="24" y="14"/>
                  </a:lnTo>
                  <a:lnTo>
                    <a:pt x="24" y="8"/>
                  </a:lnTo>
                  <a:lnTo>
                    <a:pt x="15" y="0"/>
                  </a:lnTo>
                  <a:lnTo>
                    <a:pt x="2" y="0"/>
                  </a:lnTo>
                  <a:lnTo>
                    <a:pt x="0" y="26"/>
                  </a:lnTo>
                  <a:lnTo>
                    <a:pt x="9" y="27"/>
                  </a:lnTo>
                  <a:lnTo>
                    <a:pt x="14" y="36"/>
                  </a:lnTo>
                  <a:lnTo>
                    <a:pt x="6" y="40"/>
                  </a:lnTo>
                  <a:lnTo>
                    <a:pt x="6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4" name="Line 1078"/>
            <p:cNvSpPr>
              <a:spLocks noChangeShapeType="1"/>
            </p:cNvSpPr>
            <p:nvPr/>
          </p:nvSpPr>
          <p:spPr bwMode="auto">
            <a:xfrm>
              <a:off x="2506" y="3454"/>
              <a:ext cx="0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5" name="Freeform 1079"/>
            <p:cNvSpPr>
              <a:spLocks/>
            </p:cNvSpPr>
            <p:nvPr/>
          </p:nvSpPr>
          <p:spPr bwMode="auto">
            <a:xfrm>
              <a:off x="2513" y="3427"/>
              <a:ext cx="12" cy="33"/>
            </a:xfrm>
            <a:custGeom>
              <a:avLst/>
              <a:gdLst>
                <a:gd name="T0" fmla="*/ 0 w 12"/>
                <a:gd name="T1" fmla="*/ 33 h 33"/>
                <a:gd name="T2" fmla="*/ 1 w 12"/>
                <a:gd name="T3" fmla="*/ 19 h 33"/>
                <a:gd name="T4" fmla="*/ 11 w 12"/>
                <a:gd name="T5" fmla="*/ 0 h 33"/>
                <a:gd name="T6" fmla="*/ 12 w 12"/>
                <a:gd name="T7" fmla="*/ 12 h 33"/>
                <a:gd name="T8" fmla="*/ 12 w 12"/>
                <a:gd name="T9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3">
                  <a:moveTo>
                    <a:pt x="0" y="33"/>
                  </a:moveTo>
                  <a:lnTo>
                    <a:pt x="1" y="19"/>
                  </a:lnTo>
                  <a:lnTo>
                    <a:pt x="11" y="0"/>
                  </a:lnTo>
                  <a:lnTo>
                    <a:pt x="12" y="12"/>
                  </a:lnTo>
                  <a:lnTo>
                    <a:pt x="12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6" name="Freeform 1080"/>
            <p:cNvSpPr>
              <a:spLocks/>
            </p:cNvSpPr>
            <p:nvPr/>
          </p:nvSpPr>
          <p:spPr bwMode="auto">
            <a:xfrm>
              <a:off x="2589" y="3435"/>
              <a:ext cx="41" cy="34"/>
            </a:xfrm>
            <a:custGeom>
              <a:avLst/>
              <a:gdLst>
                <a:gd name="T0" fmla="*/ 0 w 41"/>
                <a:gd name="T1" fmla="*/ 34 h 34"/>
                <a:gd name="T2" fmla="*/ 0 w 41"/>
                <a:gd name="T3" fmla="*/ 33 h 34"/>
                <a:gd name="T4" fmla="*/ 0 w 41"/>
                <a:gd name="T5" fmla="*/ 31 h 34"/>
                <a:gd name="T6" fmla="*/ 4 w 41"/>
                <a:gd name="T7" fmla="*/ 31 h 34"/>
                <a:gd name="T8" fmla="*/ 12 w 41"/>
                <a:gd name="T9" fmla="*/ 33 h 34"/>
                <a:gd name="T10" fmla="*/ 19 w 41"/>
                <a:gd name="T11" fmla="*/ 27 h 34"/>
                <a:gd name="T12" fmla="*/ 18 w 41"/>
                <a:gd name="T13" fmla="*/ 23 h 34"/>
                <a:gd name="T14" fmla="*/ 7 w 41"/>
                <a:gd name="T15" fmla="*/ 26 h 34"/>
                <a:gd name="T16" fmla="*/ 0 w 41"/>
                <a:gd name="T17" fmla="*/ 27 h 34"/>
                <a:gd name="T18" fmla="*/ 0 w 41"/>
                <a:gd name="T19" fmla="*/ 21 h 34"/>
                <a:gd name="T20" fmla="*/ 5 w 41"/>
                <a:gd name="T21" fmla="*/ 16 h 34"/>
                <a:gd name="T22" fmla="*/ 11 w 41"/>
                <a:gd name="T23" fmla="*/ 12 h 34"/>
                <a:gd name="T24" fmla="*/ 20 w 41"/>
                <a:gd name="T25" fmla="*/ 8 h 34"/>
                <a:gd name="T26" fmla="*/ 20 w 41"/>
                <a:gd name="T27" fmla="*/ 6 h 34"/>
                <a:gd name="T28" fmla="*/ 22 w 41"/>
                <a:gd name="T29" fmla="*/ 3 h 34"/>
                <a:gd name="T30" fmla="*/ 23 w 41"/>
                <a:gd name="T31" fmla="*/ 0 h 34"/>
                <a:gd name="T32" fmla="*/ 26 w 41"/>
                <a:gd name="T33" fmla="*/ 6 h 34"/>
                <a:gd name="T34" fmla="*/ 29 w 41"/>
                <a:gd name="T35" fmla="*/ 8 h 34"/>
                <a:gd name="T36" fmla="*/ 41 w 41"/>
                <a:gd name="T37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34">
                  <a:moveTo>
                    <a:pt x="0" y="34"/>
                  </a:moveTo>
                  <a:lnTo>
                    <a:pt x="0" y="33"/>
                  </a:lnTo>
                  <a:lnTo>
                    <a:pt x="0" y="31"/>
                  </a:lnTo>
                  <a:lnTo>
                    <a:pt x="4" y="31"/>
                  </a:lnTo>
                  <a:lnTo>
                    <a:pt x="12" y="3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5" y="16"/>
                  </a:lnTo>
                  <a:lnTo>
                    <a:pt x="11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2" y="3"/>
                  </a:lnTo>
                  <a:lnTo>
                    <a:pt x="23" y="0"/>
                  </a:lnTo>
                  <a:lnTo>
                    <a:pt x="26" y="6"/>
                  </a:lnTo>
                  <a:lnTo>
                    <a:pt x="29" y="8"/>
                  </a:lnTo>
                  <a:lnTo>
                    <a:pt x="41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7" name="Freeform 1081"/>
            <p:cNvSpPr>
              <a:spLocks/>
            </p:cNvSpPr>
            <p:nvPr/>
          </p:nvSpPr>
          <p:spPr bwMode="auto">
            <a:xfrm>
              <a:off x="2506" y="3454"/>
              <a:ext cx="7" cy="17"/>
            </a:xfrm>
            <a:custGeom>
              <a:avLst/>
              <a:gdLst>
                <a:gd name="T0" fmla="*/ 0 w 7"/>
                <a:gd name="T1" fmla="*/ 0 h 17"/>
                <a:gd name="T2" fmla="*/ 0 w 7"/>
                <a:gd name="T3" fmla="*/ 17 h 17"/>
                <a:gd name="T4" fmla="*/ 7 w 7"/>
                <a:gd name="T5" fmla="*/ 14 h 17"/>
                <a:gd name="T6" fmla="*/ 7 w 7"/>
                <a:gd name="T7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7">
                  <a:moveTo>
                    <a:pt x="0" y="0"/>
                  </a:moveTo>
                  <a:lnTo>
                    <a:pt x="0" y="17"/>
                  </a:lnTo>
                  <a:lnTo>
                    <a:pt x="7" y="14"/>
                  </a:lnTo>
                  <a:lnTo>
                    <a:pt x="7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8" name="Freeform 1082"/>
            <p:cNvSpPr>
              <a:spLocks/>
            </p:cNvSpPr>
            <p:nvPr/>
          </p:nvSpPr>
          <p:spPr bwMode="auto">
            <a:xfrm>
              <a:off x="2582" y="3462"/>
              <a:ext cx="3" cy="11"/>
            </a:xfrm>
            <a:custGeom>
              <a:avLst/>
              <a:gdLst>
                <a:gd name="T0" fmla="*/ 0 w 3"/>
                <a:gd name="T1" fmla="*/ 0 h 11"/>
                <a:gd name="T2" fmla="*/ 3 w 3"/>
                <a:gd name="T3" fmla="*/ 6 h 11"/>
                <a:gd name="T4" fmla="*/ 0 w 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1">
                  <a:moveTo>
                    <a:pt x="0" y="0"/>
                  </a:moveTo>
                  <a:lnTo>
                    <a:pt x="3" y="6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9" name="Freeform 1083"/>
            <p:cNvSpPr>
              <a:spLocks/>
            </p:cNvSpPr>
            <p:nvPr/>
          </p:nvSpPr>
          <p:spPr bwMode="auto">
            <a:xfrm>
              <a:off x="2581" y="3469"/>
              <a:ext cx="8" cy="7"/>
            </a:xfrm>
            <a:custGeom>
              <a:avLst/>
              <a:gdLst>
                <a:gd name="T0" fmla="*/ 0 w 8"/>
                <a:gd name="T1" fmla="*/ 7 h 7"/>
                <a:gd name="T2" fmla="*/ 7 w 8"/>
                <a:gd name="T3" fmla="*/ 6 h 7"/>
                <a:gd name="T4" fmla="*/ 8 w 8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7"/>
                  </a:moveTo>
                  <a:lnTo>
                    <a:pt x="7" y="6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0" name="Freeform 1084"/>
            <p:cNvSpPr>
              <a:spLocks/>
            </p:cNvSpPr>
            <p:nvPr/>
          </p:nvSpPr>
          <p:spPr bwMode="auto">
            <a:xfrm>
              <a:off x="2581" y="3473"/>
              <a:ext cx="1" cy="3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0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1" name="Freeform 1085"/>
            <p:cNvSpPr>
              <a:spLocks/>
            </p:cNvSpPr>
            <p:nvPr/>
          </p:nvSpPr>
          <p:spPr bwMode="auto">
            <a:xfrm>
              <a:off x="3235" y="3472"/>
              <a:ext cx="11" cy="15"/>
            </a:xfrm>
            <a:custGeom>
              <a:avLst/>
              <a:gdLst>
                <a:gd name="T0" fmla="*/ 0 w 11"/>
                <a:gd name="T1" fmla="*/ 15 h 15"/>
                <a:gd name="T2" fmla="*/ 1 w 11"/>
                <a:gd name="T3" fmla="*/ 9 h 15"/>
                <a:gd name="T4" fmla="*/ 3 w 11"/>
                <a:gd name="T5" fmla="*/ 5 h 15"/>
                <a:gd name="T6" fmla="*/ 5 w 11"/>
                <a:gd name="T7" fmla="*/ 0 h 15"/>
                <a:gd name="T8" fmla="*/ 8 w 11"/>
                <a:gd name="T9" fmla="*/ 0 h 15"/>
                <a:gd name="T10" fmla="*/ 9 w 11"/>
                <a:gd name="T11" fmla="*/ 3 h 15"/>
                <a:gd name="T12" fmla="*/ 11 w 11"/>
                <a:gd name="T13" fmla="*/ 9 h 15"/>
                <a:gd name="T14" fmla="*/ 9 w 11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5">
                  <a:moveTo>
                    <a:pt x="0" y="15"/>
                  </a:moveTo>
                  <a:lnTo>
                    <a:pt x="1" y="9"/>
                  </a:lnTo>
                  <a:lnTo>
                    <a:pt x="3" y="5"/>
                  </a:lnTo>
                  <a:lnTo>
                    <a:pt x="5" y="0"/>
                  </a:lnTo>
                  <a:lnTo>
                    <a:pt x="8" y="0"/>
                  </a:lnTo>
                  <a:lnTo>
                    <a:pt x="9" y="3"/>
                  </a:lnTo>
                  <a:lnTo>
                    <a:pt x="11" y="9"/>
                  </a:lnTo>
                  <a:lnTo>
                    <a:pt x="9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2" name="Freeform 1086"/>
            <p:cNvSpPr>
              <a:spLocks/>
            </p:cNvSpPr>
            <p:nvPr/>
          </p:nvSpPr>
          <p:spPr bwMode="auto">
            <a:xfrm>
              <a:off x="2526" y="3436"/>
              <a:ext cx="29" cy="51"/>
            </a:xfrm>
            <a:custGeom>
              <a:avLst/>
              <a:gdLst>
                <a:gd name="T0" fmla="*/ 0 w 29"/>
                <a:gd name="T1" fmla="*/ 25 h 51"/>
                <a:gd name="T2" fmla="*/ 4 w 29"/>
                <a:gd name="T3" fmla="*/ 22 h 51"/>
                <a:gd name="T4" fmla="*/ 8 w 29"/>
                <a:gd name="T5" fmla="*/ 21 h 51"/>
                <a:gd name="T6" fmla="*/ 8 w 29"/>
                <a:gd name="T7" fmla="*/ 22 h 51"/>
                <a:gd name="T8" fmla="*/ 11 w 29"/>
                <a:gd name="T9" fmla="*/ 30 h 51"/>
                <a:gd name="T10" fmla="*/ 13 w 29"/>
                <a:gd name="T11" fmla="*/ 33 h 51"/>
                <a:gd name="T12" fmla="*/ 18 w 29"/>
                <a:gd name="T13" fmla="*/ 30 h 51"/>
                <a:gd name="T14" fmla="*/ 17 w 29"/>
                <a:gd name="T15" fmla="*/ 24 h 51"/>
                <a:gd name="T16" fmla="*/ 14 w 29"/>
                <a:gd name="T17" fmla="*/ 18 h 51"/>
                <a:gd name="T18" fmla="*/ 19 w 29"/>
                <a:gd name="T19" fmla="*/ 13 h 51"/>
                <a:gd name="T20" fmla="*/ 22 w 29"/>
                <a:gd name="T21" fmla="*/ 9 h 51"/>
                <a:gd name="T22" fmla="*/ 25 w 29"/>
                <a:gd name="T23" fmla="*/ 5 h 51"/>
                <a:gd name="T24" fmla="*/ 28 w 29"/>
                <a:gd name="T25" fmla="*/ 3 h 51"/>
                <a:gd name="T26" fmla="*/ 29 w 29"/>
                <a:gd name="T27" fmla="*/ 0 h 51"/>
                <a:gd name="T28" fmla="*/ 29 w 29"/>
                <a:gd name="T29" fmla="*/ 3 h 51"/>
                <a:gd name="T30" fmla="*/ 29 w 29"/>
                <a:gd name="T31" fmla="*/ 14 h 51"/>
                <a:gd name="T32" fmla="*/ 26 w 29"/>
                <a:gd name="T33" fmla="*/ 21 h 51"/>
                <a:gd name="T34" fmla="*/ 23 w 29"/>
                <a:gd name="T35" fmla="*/ 32 h 51"/>
                <a:gd name="T36" fmla="*/ 23 w 29"/>
                <a:gd name="T37" fmla="*/ 44 h 51"/>
                <a:gd name="T38" fmla="*/ 18 w 29"/>
                <a:gd name="T39" fmla="*/ 51 h 51"/>
                <a:gd name="T40" fmla="*/ 14 w 29"/>
                <a:gd name="T4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51">
                  <a:moveTo>
                    <a:pt x="0" y="25"/>
                  </a:moveTo>
                  <a:lnTo>
                    <a:pt x="4" y="22"/>
                  </a:lnTo>
                  <a:lnTo>
                    <a:pt x="8" y="21"/>
                  </a:lnTo>
                  <a:lnTo>
                    <a:pt x="8" y="22"/>
                  </a:lnTo>
                  <a:lnTo>
                    <a:pt x="11" y="30"/>
                  </a:lnTo>
                  <a:lnTo>
                    <a:pt x="13" y="33"/>
                  </a:lnTo>
                  <a:lnTo>
                    <a:pt x="18" y="30"/>
                  </a:lnTo>
                  <a:lnTo>
                    <a:pt x="17" y="24"/>
                  </a:lnTo>
                  <a:lnTo>
                    <a:pt x="14" y="18"/>
                  </a:lnTo>
                  <a:lnTo>
                    <a:pt x="19" y="13"/>
                  </a:lnTo>
                  <a:lnTo>
                    <a:pt x="22" y="9"/>
                  </a:lnTo>
                  <a:lnTo>
                    <a:pt x="25" y="5"/>
                  </a:lnTo>
                  <a:lnTo>
                    <a:pt x="28" y="3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29" y="14"/>
                  </a:lnTo>
                  <a:lnTo>
                    <a:pt x="26" y="21"/>
                  </a:lnTo>
                  <a:lnTo>
                    <a:pt x="23" y="32"/>
                  </a:lnTo>
                  <a:lnTo>
                    <a:pt x="23" y="44"/>
                  </a:lnTo>
                  <a:lnTo>
                    <a:pt x="18" y="51"/>
                  </a:lnTo>
                  <a:lnTo>
                    <a:pt x="14" y="5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3" name="Freeform 1087"/>
            <p:cNvSpPr>
              <a:spLocks/>
            </p:cNvSpPr>
            <p:nvPr/>
          </p:nvSpPr>
          <p:spPr bwMode="auto">
            <a:xfrm>
              <a:off x="2654" y="3479"/>
              <a:ext cx="7" cy="17"/>
            </a:xfrm>
            <a:custGeom>
              <a:avLst/>
              <a:gdLst>
                <a:gd name="T0" fmla="*/ 0 w 7"/>
                <a:gd name="T1" fmla="*/ 17 h 17"/>
                <a:gd name="T2" fmla="*/ 2 w 7"/>
                <a:gd name="T3" fmla="*/ 16 h 17"/>
                <a:gd name="T4" fmla="*/ 4 w 7"/>
                <a:gd name="T5" fmla="*/ 12 h 17"/>
                <a:gd name="T6" fmla="*/ 6 w 7"/>
                <a:gd name="T7" fmla="*/ 1 h 17"/>
                <a:gd name="T8" fmla="*/ 7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lnTo>
                    <a:pt x="2" y="16"/>
                  </a:lnTo>
                  <a:lnTo>
                    <a:pt x="4" y="12"/>
                  </a:lnTo>
                  <a:lnTo>
                    <a:pt x="6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4" name="Freeform 1088"/>
            <p:cNvSpPr>
              <a:spLocks/>
            </p:cNvSpPr>
            <p:nvPr/>
          </p:nvSpPr>
          <p:spPr bwMode="auto">
            <a:xfrm>
              <a:off x="3216" y="3460"/>
              <a:ext cx="41" cy="36"/>
            </a:xfrm>
            <a:custGeom>
              <a:avLst/>
              <a:gdLst>
                <a:gd name="T0" fmla="*/ 39 w 41"/>
                <a:gd name="T1" fmla="*/ 20 h 36"/>
                <a:gd name="T2" fmla="*/ 41 w 41"/>
                <a:gd name="T3" fmla="*/ 16 h 36"/>
                <a:gd name="T4" fmla="*/ 38 w 41"/>
                <a:gd name="T5" fmla="*/ 9 h 36"/>
                <a:gd name="T6" fmla="*/ 38 w 41"/>
                <a:gd name="T7" fmla="*/ 5 h 36"/>
                <a:gd name="T8" fmla="*/ 31 w 41"/>
                <a:gd name="T9" fmla="*/ 2 h 36"/>
                <a:gd name="T10" fmla="*/ 28 w 41"/>
                <a:gd name="T11" fmla="*/ 1 h 36"/>
                <a:gd name="T12" fmla="*/ 27 w 41"/>
                <a:gd name="T13" fmla="*/ 0 h 36"/>
                <a:gd name="T14" fmla="*/ 23 w 41"/>
                <a:gd name="T15" fmla="*/ 4 h 36"/>
                <a:gd name="T16" fmla="*/ 20 w 41"/>
                <a:gd name="T17" fmla="*/ 9 h 36"/>
                <a:gd name="T18" fmla="*/ 16 w 41"/>
                <a:gd name="T19" fmla="*/ 6 h 36"/>
                <a:gd name="T20" fmla="*/ 15 w 41"/>
                <a:gd name="T21" fmla="*/ 5 h 36"/>
                <a:gd name="T22" fmla="*/ 9 w 41"/>
                <a:gd name="T23" fmla="*/ 8 h 36"/>
                <a:gd name="T24" fmla="*/ 7 w 41"/>
                <a:gd name="T25" fmla="*/ 9 h 36"/>
                <a:gd name="T26" fmla="*/ 5 w 41"/>
                <a:gd name="T27" fmla="*/ 9 h 36"/>
                <a:gd name="T28" fmla="*/ 3 w 41"/>
                <a:gd name="T29" fmla="*/ 13 h 36"/>
                <a:gd name="T30" fmla="*/ 1 w 41"/>
                <a:gd name="T31" fmla="*/ 20 h 36"/>
                <a:gd name="T32" fmla="*/ 0 w 41"/>
                <a:gd name="T33" fmla="*/ 27 h 36"/>
                <a:gd name="T34" fmla="*/ 1 w 41"/>
                <a:gd name="T35" fmla="*/ 34 h 36"/>
                <a:gd name="T36" fmla="*/ 3 w 41"/>
                <a:gd name="T37" fmla="*/ 34 h 36"/>
                <a:gd name="T38" fmla="*/ 3 w 41"/>
                <a:gd name="T3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36">
                  <a:moveTo>
                    <a:pt x="39" y="20"/>
                  </a:moveTo>
                  <a:lnTo>
                    <a:pt x="41" y="16"/>
                  </a:lnTo>
                  <a:lnTo>
                    <a:pt x="38" y="9"/>
                  </a:lnTo>
                  <a:lnTo>
                    <a:pt x="38" y="5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7" y="0"/>
                  </a:lnTo>
                  <a:lnTo>
                    <a:pt x="23" y="4"/>
                  </a:lnTo>
                  <a:lnTo>
                    <a:pt x="20" y="9"/>
                  </a:lnTo>
                  <a:lnTo>
                    <a:pt x="16" y="6"/>
                  </a:lnTo>
                  <a:lnTo>
                    <a:pt x="15" y="5"/>
                  </a:lnTo>
                  <a:lnTo>
                    <a:pt x="9" y="8"/>
                  </a:lnTo>
                  <a:lnTo>
                    <a:pt x="7" y="9"/>
                  </a:lnTo>
                  <a:lnTo>
                    <a:pt x="5" y="9"/>
                  </a:lnTo>
                  <a:lnTo>
                    <a:pt x="3" y="13"/>
                  </a:lnTo>
                  <a:lnTo>
                    <a:pt x="1" y="20"/>
                  </a:lnTo>
                  <a:lnTo>
                    <a:pt x="0" y="27"/>
                  </a:lnTo>
                  <a:lnTo>
                    <a:pt x="1" y="34"/>
                  </a:lnTo>
                  <a:lnTo>
                    <a:pt x="3" y="34"/>
                  </a:lnTo>
                  <a:lnTo>
                    <a:pt x="3" y="3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5" name="Freeform 1089"/>
            <p:cNvSpPr>
              <a:spLocks/>
            </p:cNvSpPr>
            <p:nvPr/>
          </p:nvSpPr>
          <p:spPr bwMode="auto">
            <a:xfrm>
              <a:off x="2537" y="3487"/>
              <a:ext cx="17" cy="9"/>
            </a:xfrm>
            <a:custGeom>
              <a:avLst/>
              <a:gdLst>
                <a:gd name="T0" fmla="*/ 3 w 17"/>
                <a:gd name="T1" fmla="*/ 0 h 9"/>
                <a:gd name="T2" fmla="*/ 0 w 17"/>
                <a:gd name="T3" fmla="*/ 1 h 9"/>
                <a:gd name="T4" fmla="*/ 0 w 17"/>
                <a:gd name="T5" fmla="*/ 9 h 9"/>
                <a:gd name="T6" fmla="*/ 2 w 17"/>
                <a:gd name="T7" fmla="*/ 9 h 9"/>
                <a:gd name="T8" fmla="*/ 11 w 17"/>
                <a:gd name="T9" fmla="*/ 5 h 9"/>
                <a:gd name="T10" fmla="*/ 17 w 17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9">
                  <a:moveTo>
                    <a:pt x="3" y="0"/>
                  </a:moveTo>
                  <a:lnTo>
                    <a:pt x="0" y="1"/>
                  </a:lnTo>
                  <a:lnTo>
                    <a:pt x="0" y="9"/>
                  </a:lnTo>
                  <a:lnTo>
                    <a:pt x="2" y="9"/>
                  </a:lnTo>
                  <a:lnTo>
                    <a:pt x="11" y="5"/>
                  </a:lnTo>
                  <a:lnTo>
                    <a:pt x="1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6" name="Freeform 1090"/>
            <p:cNvSpPr>
              <a:spLocks/>
            </p:cNvSpPr>
            <p:nvPr/>
          </p:nvSpPr>
          <p:spPr bwMode="auto">
            <a:xfrm>
              <a:off x="2586" y="3492"/>
              <a:ext cx="8" cy="6"/>
            </a:xfrm>
            <a:custGeom>
              <a:avLst/>
              <a:gdLst>
                <a:gd name="T0" fmla="*/ 8 w 8"/>
                <a:gd name="T1" fmla="*/ 6 h 6"/>
                <a:gd name="T2" fmla="*/ 8 w 8"/>
                <a:gd name="T3" fmla="*/ 4 h 6"/>
                <a:gd name="T4" fmla="*/ 7 w 8"/>
                <a:gd name="T5" fmla="*/ 0 h 6"/>
                <a:gd name="T6" fmla="*/ 0 w 8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lnTo>
                    <a:pt x="8" y="4"/>
                  </a:lnTo>
                  <a:lnTo>
                    <a:pt x="7" y="0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7" name="Freeform 1091"/>
            <p:cNvSpPr>
              <a:spLocks/>
            </p:cNvSpPr>
            <p:nvPr/>
          </p:nvSpPr>
          <p:spPr bwMode="auto">
            <a:xfrm>
              <a:off x="2556" y="3501"/>
              <a:ext cx="3" cy="4"/>
            </a:xfrm>
            <a:custGeom>
              <a:avLst/>
              <a:gdLst>
                <a:gd name="T0" fmla="*/ 3 w 3"/>
                <a:gd name="T1" fmla="*/ 4 h 4"/>
                <a:gd name="T2" fmla="*/ 3 w 3"/>
                <a:gd name="T3" fmla="*/ 0 h 4"/>
                <a:gd name="T4" fmla="*/ 0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8" name="Freeform 1092"/>
            <p:cNvSpPr>
              <a:spLocks/>
            </p:cNvSpPr>
            <p:nvPr/>
          </p:nvSpPr>
          <p:spPr bwMode="auto">
            <a:xfrm>
              <a:off x="2649" y="3496"/>
              <a:ext cx="31" cy="13"/>
            </a:xfrm>
            <a:custGeom>
              <a:avLst/>
              <a:gdLst>
                <a:gd name="T0" fmla="*/ 11 w 31"/>
                <a:gd name="T1" fmla="*/ 13 h 13"/>
                <a:gd name="T2" fmla="*/ 20 w 31"/>
                <a:gd name="T3" fmla="*/ 10 h 13"/>
                <a:gd name="T4" fmla="*/ 27 w 31"/>
                <a:gd name="T5" fmla="*/ 7 h 13"/>
                <a:gd name="T6" fmla="*/ 31 w 31"/>
                <a:gd name="T7" fmla="*/ 6 h 13"/>
                <a:gd name="T8" fmla="*/ 26 w 31"/>
                <a:gd name="T9" fmla="*/ 3 h 13"/>
                <a:gd name="T10" fmla="*/ 12 w 31"/>
                <a:gd name="T11" fmla="*/ 7 h 13"/>
                <a:gd name="T12" fmla="*/ 0 w 31"/>
                <a:gd name="T13" fmla="*/ 10 h 13"/>
                <a:gd name="T14" fmla="*/ 5 w 31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3">
                  <a:moveTo>
                    <a:pt x="11" y="13"/>
                  </a:moveTo>
                  <a:lnTo>
                    <a:pt x="20" y="10"/>
                  </a:lnTo>
                  <a:lnTo>
                    <a:pt x="27" y="7"/>
                  </a:lnTo>
                  <a:lnTo>
                    <a:pt x="31" y="6"/>
                  </a:lnTo>
                  <a:lnTo>
                    <a:pt x="26" y="3"/>
                  </a:lnTo>
                  <a:lnTo>
                    <a:pt x="12" y="7"/>
                  </a:lnTo>
                  <a:lnTo>
                    <a:pt x="0" y="10"/>
                  </a:lnTo>
                  <a:lnTo>
                    <a:pt x="5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9" name="Freeform 1093"/>
            <p:cNvSpPr>
              <a:spLocks/>
            </p:cNvSpPr>
            <p:nvPr/>
          </p:nvSpPr>
          <p:spPr bwMode="auto">
            <a:xfrm>
              <a:off x="3244" y="3480"/>
              <a:ext cx="11" cy="33"/>
            </a:xfrm>
            <a:custGeom>
              <a:avLst/>
              <a:gdLst>
                <a:gd name="T0" fmla="*/ 0 w 11"/>
                <a:gd name="T1" fmla="*/ 7 h 33"/>
                <a:gd name="T2" fmla="*/ 0 w 11"/>
                <a:gd name="T3" fmla="*/ 7 h 33"/>
                <a:gd name="T4" fmla="*/ 0 w 11"/>
                <a:gd name="T5" fmla="*/ 16 h 33"/>
                <a:gd name="T6" fmla="*/ 0 w 11"/>
                <a:gd name="T7" fmla="*/ 18 h 33"/>
                <a:gd name="T8" fmla="*/ 0 w 11"/>
                <a:gd name="T9" fmla="*/ 25 h 33"/>
                <a:gd name="T10" fmla="*/ 0 w 11"/>
                <a:gd name="T11" fmla="*/ 31 h 33"/>
                <a:gd name="T12" fmla="*/ 3 w 11"/>
                <a:gd name="T13" fmla="*/ 33 h 33"/>
                <a:gd name="T14" fmla="*/ 5 w 11"/>
                <a:gd name="T15" fmla="*/ 33 h 33"/>
                <a:gd name="T16" fmla="*/ 5 w 11"/>
                <a:gd name="T17" fmla="*/ 31 h 33"/>
                <a:gd name="T18" fmla="*/ 6 w 11"/>
                <a:gd name="T19" fmla="*/ 31 h 33"/>
                <a:gd name="T20" fmla="*/ 6 w 11"/>
                <a:gd name="T21" fmla="*/ 26 h 33"/>
                <a:gd name="T22" fmla="*/ 5 w 11"/>
                <a:gd name="T23" fmla="*/ 22 h 33"/>
                <a:gd name="T24" fmla="*/ 5 w 11"/>
                <a:gd name="T25" fmla="*/ 21 h 33"/>
                <a:gd name="T26" fmla="*/ 6 w 11"/>
                <a:gd name="T27" fmla="*/ 16 h 33"/>
                <a:gd name="T28" fmla="*/ 6 w 11"/>
                <a:gd name="T29" fmla="*/ 10 h 33"/>
                <a:gd name="T30" fmla="*/ 10 w 11"/>
                <a:gd name="T31" fmla="*/ 4 h 33"/>
                <a:gd name="T32" fmla="*/ 10 w 11"/>
                <a:gd name="T33" fmla="*/ 3 h 33"/>
                <a:gd name="T34" fmla="*/ 11 w 11"/>
                <a:gd name="T3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33">
                  <a:moveTo>
                    <a:pt x="0" y="7"/>
                  </a:moveTo>
                  <a:lnTo>
                    <a:pt x="0" y="7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26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6" y="16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0" name="Freeform 1094"/>
            <p:cNvSpPr>
              <a:spLocks/>
            </p:cNvSpPr>
            <p:nvPr/>
          </p:nvSpPr>
          <p:spPr bwMode="auto">
            <a:xfrm>
              <a:off x="2637" y="3476"/>
              <a:ext cx="28" cy="38"/>
            </a:xfrm>
            <a:custGeom>
              <a:avLst/>
              <a:gdLst>
                <a:gd name="T0" fmla="*/ 24 w 28"/>
                <a:gd name="T1" fmla="*/ 3 h 38"/>
                <a:gd name="T2" fmla="*/ 28 w 28"/>
                <a:gd name="T3" fmla="*/ 0 h 38"/>
                <a:gd name="T4" fmla="*/ 23 w 28"/>
                <a:gd name="T5" fmla="*/ 0 h 38"/>
                <a:gd name="T6" fmla="*/ 15 w 28"/>
                <a:gd name="T7" fmla="*/ 10 h 38"/>
                <a:gd name="T8" fmla="*/ 12 w 28"/>
                <a:gd name="T9" fmla="*/ 18 h 38"/>
                <a:gd name="T10" fmla="*/ 12 w 28"/>
                <a:gd name="T11" fmla="*/ 19 h 38"/>
                <a:gd name="T12" fmla="*/ 8 w 28"/>
                <a:gd name="T13" fmla="*/ 26 h 38"/>
                <a:gd name="T14" fmla="*/ 2 w 28"/>
                <a:gd name="T15" fmla="*/ 34 h 38"/>
                <a:gd name="T16" fmla="*/ 0 w 28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8">
                  <a:moveTo>
                    <a:pt x="24" y="3"/>
                  </a:moveTo>
                  <a:lnTo>
                    <a:pt x="28" y="0"/>
                  </a:lnTo>
                  <a:lnTo>
                    <a:pt x="23" y="0"/>
                  </a:lnTo>
                  <a:lnTo>
                    <a:pt x="15" y="10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8" y="26"/>
                  </a:lnTo>
                  <a:lnTo>
                    <a:pt x="2" y="34"/>
                  </a:lnTo>
                  <a:lnTo>
                    <a:pt x="0" y="3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1" name="Freeform 1095"/>
            <p:cNvSpPr>
              <a:spLocks/>
            </p:cNvSpPr>
            <p:nvPr/>
          </p:nvSpPr>
          <p:spPr bwMode="auto">
            <a:xfrm>
              <a:off x="2594" y="3498"/>
              <a:ext cx="36" cy="18"/>
            </a:xfrm>
            <a:custGeom>
              <a:avLst/>
              <a:gdLst>
                <a:gd name="T0" fmla="*/ 36 w 36"/>
                <a:gd name="T1" fmla="*/ 18 h 18"/>
                <a:gd name="T2" fmla="*/ 25 w 36"/>
                <a:gd name="T3" fmla="*/ 18 h 18"/>
                <a:gd name="T4" fmla="*/ 5 w 36"/>
                <a:gd name="T5" fmla="*/ 13 h 18"/>
                <a:gd name="T6" fmla="*/ 3 w 36"/>
                <a:gd name="T7" fmla="*/ 13 h 18"/>
                <a:gd name="T8" fmla="*/ 3 w 36"/>
                <a:gd name="T9" fmla="*/ 12 h 18"/>
                <a:gd name="T10" fmla="*/ 0 w 36"/>
                <a:gd name="T11" fmla="*/ 9 h 18"/>
                <a:gd name="T12" fmla="*/ 0 w 36"/>
                <a:gd name="T13" fmla="*/ 5 h 18"/>
                <a:gd name="T14" fmla="*/ 0 w 36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8">
                  <a:moveTo>
                    <a:pt x="36" y="18"/>
                  </a:moveTo>
                  <a:lnTo>
                    <a:pt x="25" y="18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2" name="Freeform 1096"/>
            <p:cNvSpPr>
              <a:spLocks/>
            </p:cNvSpPr>
            <p:nvPr/>
          </p:nvSpPr>
          <p:spPr bwMode="auto">
            <a:xfrm>
              <a:off x="3178" y="3499"/>
              <a:ext cx="19" cy="19"/>
            </a:xfrm>
            <a:custGeom>
              <a:avLst/>
              <a:gdLst>
                <a:gd name="T0" fmla="*/ 13 w 19"/>
                <a:gd name="T1" fmla="*/ 6 h 19"/>
                <a:gd name="T2" fmla="*/ 12 w 19"/>
                <a:gd name="T3" fmla="*/ 3 h 19"/>
                <a:gd name="T4" fmla="*/ 8 w 19"/>
                <a:gd name="T5" fmla="*/ 2 h 19"/>
                <a:gd name="T6" fmla="*/ 5 w 19"/>
                <a:gd name="T7" fmla="*/ 0 h 19"/>
                <a:gd name="T8" fmla="*/ 4 w 19"/>
                <a:gd name="T9" fmla="*/ 2 h 19"/>
                <a:gd name="T10" fmla="*/ 0 w 19"/>
                <a:gd name="T11" fmla="*/ 3 h 19"/>
                <a:gd name="T12" fmla="*/ 1 w 19"/>
                <a:gd name="T13" fmla="*/ 4 h 19"/>
                <a:gd name="T14" fmla="*/ 1 w 19"/>
                <a:gd name="T15" fmla="*/ 6 h 19"/>
                <a:gd name="T16" fmla="*/ 4 w 19"/>
                <a:gd name="T17" fmla="*/ 8 h 19"/>
                <a:gd name="T18" fmla="*/ 15 w 19"/>
                <a:gd name="T19" fmla="*/ 18 h 19"/>
                <a:gd name="T20" fmla="*/ 15 w 19"/>
                <a:gd name="T21" fmla="*/ 19 h 19"/>
                <a:gd name="T22" fmla="*/ 19 w 19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13" y="6"/>
                  </a:moveTo>
                  <a:lnTo>
                    <a:pt x="12" y="3"/>
                  </a:lnTo>
                  <a:lnTo>
                    <a:pt x="8" y="2"/>
                  </a:lnTo>
                  <a:lnTo>
                    <a:pt x="5" y="0"/>
                  </a:lnTo>
                  <a:lnTo>
                    <a:pt x="4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6"/>
                  </a:lnTo>
                  <a:lnTo>
                    <a:pt x="4" y="8"/>
                  </a:lnTo>
                  <a:lnTo>
                    <a:pt x="15" y="18"/>
                  </a:lnTo>
                  <a:lnTo>
                    <a:pt x="15" y="19"/>
                  </a:lnTo>
                  <a:lnTo>
                    <a:pt x="19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3" name="Freeform 1097"/>
            <p:cNvSpPr>
              <a:spLocks/>
            </p:cNvSpPr>
            <p:nvPr/>
          </p:nvSpPr>
          <p:spPr bwMode="auto">
            <a:xfrm>
              <a:off x="2630" y="3516"/>
              <a:ext cx="3" cy="2"/>
            </a:xfrm>
            <a:custGeom>
              <a:avLst/>
              <a:gdLst>
                <a:gd name="T0" fmla="*/ 0 w 3"/>
                <a:gd name="T1" fmla="*/ 2 h 2"/>
                <a:gd name="T2" fmla="*/ 1 w 3"/>
                <a:gd name="T3" fmla="*/ 0 h 2"/>
                <a:gd name="T4" fmla="*/ 3 w 3"/>
                <a:gd name="T5" fmla="*/ 0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4" name="Freeform 1098"/>
            <p:cNvSpPr>
              <a:spLocks/>
            </p:cNvSpPr>
            <p:nvPr/>
          </p:nvSpPr>
          <p:spPr bwMode="auto">
            <a:xfrm>
              <a:off x="2642" y="3509"/>
              <a:ext cx="18" cy="9"/>
            </a:xfrm>
            <a:custGeom>
              <a:avLst/>
              <a:gdLst>
                <a:gd name="T0" fmla="*/ 2 w 18"/>
                <a:gd name="T1" fmla="*/ 9 h 9"/>
                <a:gd name="T2" fmla="*/ 2 w 18"/>
                <a:gd name="T3" fmla="*/ 7 h 9"/>
                <a:gd name="T4" fmla="*/ 0 w 18"/>
                <a:gd name="T5" fmla="*/ 7 h 9"/>
                <a:gd name="T6" fmla="*/ 4 w 18"/>
                <a:gd name="T7" fmla="*/ 2 h 9"/>
                <a:gd name="T8" fmla="*/ 18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2" y="9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4" y="2"/>
                  </a:lnTo>
                  <a:lnTo>
                    <a:pt x="1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5" name="Freeform 1099"/>
            <p:cNvSpPr>
              <a:spLocks/>
            </p:cNvSpPr>
            <p:nvPr/>
          </p:nvSpPr>
          <p:spPr bwMode="auto">
            <a:xfrm>
              <a:off x="2558" y="3505"/>
              <a:ext cx="1" cy="15"/>
            </a:xfrm>
            <a:custGeom>
              <a:avLst/>
              <a:gdLst>
                <a:gd name="T0" fmla="*/ 0 w 1"/>
                <a:gd name="T1" fmla="*/ 15 h 15"/>
                <a:gd name="T2" fmla="*/ 1 w 1"/>
                <a:gd name="T3" fmla="*/ 6 h 15"/>
                <a:gd name="T4" fmla="*/ 1 w 1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5">
                  <a:moveTo>
                    <a:pt x="0" y="15"/>
                  </a:moveTo>
                  <a:lnTo>
                    <a:pt x="1" y="6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6" name="Freeform 1100"/>
            <p:cNvSpPr>
              <a:spLocks/>
            </p:cNvSpPr>
            <p:nvPr/>
          </p:nvSpPr>
          <p:spPr bwMode="auto">
            <a:xfrm>
              <a:off x="2570" y="3498"/>
              <a:ext cx="19" cy="24"/>
            </a:xfrm>
            <a:custGeom>
              <a:avLst/>
              <a:gdLst>
                <a:gd name="T0" fmla="*/ 16 w 19"/>
                <a:gd name="T1" fmla="*/ 0 h 24"/>
                <a:gd name="T2" fmla="*/ 18 w 19"/>
                <a:gd name="T3" fmla="*/ 4 h 24"/>
                <a:gd name="T4" fmla="*/ 19 w 19"/>
                <a:gd name="T5" fmla="*/ 15 h 24"/>
                <a:gd name="T6" fmla="*/ 9 w 19"/>
                <a:gd name="T7" fmla="*/ 20 h 24"/>
                <a:gd name="T8" fmla="*/ 9 w 19"/>
                <a:gd name="T9" fmla="*/ 19 h 24"/>
                <a:gd name="T10" fmla="*/ 7 w 19"/>
                <a:gd name="T11" fmla="*/ 15 h 24"/>
                <a:gd name="T12" fmla="*/ 4 w 19"/>
                <a:gd name="T13" fmla="*/ 16 h 24"/>
                <a:gd name="T14" fmla="*/ 4 w 19"/>
                <a:gd name="T15" fmla="*/ 22 h 24"/>
                <a:gd name="T16" fmla="*/ 0 w 19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4">
                  <a:moveTo>
                    <a:pt x="16" y="0"/>
                  </a:moveTo>
                  <a:lnTo>
                    <a:pt x="18" y="4"/>
                  </a:lnTo>
                  <a:lnTo>
                    <a:pt x="19" y="15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7" y="15"/>
                  </a:lnTo>
                  <a:lnTo>
                    <a:pt x="4" y="16"/>
                  </a:lnTo>
                  <a:lnTo>
                    <a:pt x="4" y="22"/>
                  </a:lnTo>
                  <a:lnTo>
                    <a:pt x="0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7" name="Freeform 1101"/>
            <p:cNvSpPr>
              <a:spLocks/>
            </p:cNvSpPr>
            <p:nvPr/>
          </p:nvSpPr>
          <p:spPr bwMode="auto">
            <a:xfrm>
              <a:off x="3229" y="3487"/>
              <a:ext cx="6" cy="37"/>
            </a:xfrm>
            <a:custGeom>
              <a:avLst/>
              <a:gdLst>
                <a:gd name="T0" fmla="*/ 6 w 6"/>
                <a:gd name="T1" fmla="*/ 37 h 37"/>
                <a:gd name="T2" fmla="*/ 2 w 6"/>
                <a:gd name="T3" fmla="*/ 30 h 37"/>
                <a:gd name="T4" fmla="*/ 0 w 6"/>
                <a:gd name="T5" fmla="*/ 23 h 37"/>
                <a:gd name="T6" fmla="*/ 0 w 6"/>
                <a:gd name="T7" fmla="*/ 22 h 37"/>
                <a:gd name="T8" fmla="*/ 0 w 6"/>
                <a:gd name="T9" fmla="*/ 19 h 37"/>
                <a:gd name="T10" fmla="*/ 0 w 6"/>
                <a:gd name="T11" fmla="*/ 16 h 37"/>
                <a:gd name="T12" fmla="*/ 2 w 6"/>
                <a:gd name="T13" fmla="*/ 9 h 37"/>
                <a:gd name="T14" fmla="*/ 6 w 6"/>
                <a:gd name="T15" fmla="*/ 0 h 37"/>
                <a:gd name="T16" fmla="*/ 6 w 6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7">
                  <a:moveTo>
                    <a:pt x="6" y="37"/>
                  </a:moveTo>
                  <a:lnTo>
                    <a:pt x="2" y="30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8" name="Freeform 1102"/>
            <p:cNvSpPr>
              <a:spLocks/>
            </p:cNvSpPr>
            <p:nvPr/>
          </p:nvSpPr>
          <p:spPr bwMode="auto">
            <a:xfrm>
              <a:off x="2630" y="3514"/>
              <a:ext cx="8" cy="11"/>
            </a:xfrm>
            <a:custGeom>
              <a:avLst/>
              <a:gdLst>
                <a:gd name="T0" fmla="*/ 7 w 8"/>
                <a:gd name="T1" fmla="*/ 0 h 11"/>
                <a:gd name="T2" fmla="*/ 7 w 8"/>
                <a:gd name="T3" fmla="*/ 2 h 11"/>
                <a:gd name="T4" fmla="*/ 8 w 8"/>
                <a:gd name="T5" fmla="*/ 6 h 11"/>
                <a:gd name="T6" fmla="*/ 3 w 8"/>
                <a:gd name="T7" fmla="*/ 10 h 11"/>
                <a:gd name="T8" fmla="*/ 0 w 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7" y="0"/>
                  </a:moveTo>
                  <a:lnTo>
                    <a:pt x="7" y="2"/>
                  </a:lnTo>
                  <a:lnTo>
                    <a:pt x="8" y="6"/>
                  </a:lnTo>
                  <a:lnTo>
                    <a:pt x="3" y="10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9" name="Freeform 1103"/>
            <p:cNvSpPr>
              <a:spLocks/>
            </p:cNvSpPr>
            <p:nvPr/>
          </p:nvSpPr>
          <p:spPr bwMode="auto">
            <a:xfrm>
              <a:off x="3197" y="3518"/>
              <a:ext cx="5" cy="8"/>
            </a:xfrm>
            <a:custGeom>
              <a:avLst/>
              <a:gdLst>
                <a:gd name="T0" fmla="*/ 0 w 5"/>
                <a:gd name="T1" fmla="*/ 0 h 8"/>
                <a:gd name="T2" fmla="*/ 3 w 5"/>
                <a:gd name="T3" fmla="*/ 2 h 8"/>
                <a:gd name="T4" fmla="*/ 5 w 5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lnTo>
                    <a:pt x="3" y="2"/>
                  </a:lnTo>
                  <a:lnTo>
                    <a:pt x="5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0" name="Freeform 1104"/>
            <p:cNvSpPr>
              <a:spLocks/>
            </p:cNvSpPr>
            <p:nvPr/>
          </p:nvSpPr>
          <p:spPr bwMode="auto">
            <a:xfrm>
              <a:off x="2567" y="3522"/>
              <a:ext cx="3" cy="6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2 h 6"/>
                <a:gd name="T4" fmla="*/ 0 w 3"/>
                <a:gd name="T5" fmla="*/ 6 h 6"/>
                <a:gd name="T6" fmla="*/ 3 w 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3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1" name="Freeform 1105"/>
            <p:cNvSpPr>
              <a:spLocks/>
            </p:cNvSpPr>
            <p:nvPr/>
          </p:nvSpPr>
          <p:spPr bwMode="auto">
            <a:xfrm>
              <a:off x="3235" y="3524"/>
              <a:ext cx="0" cy="5"/>
            </a:xfrm>
            <a:custGeom>
              <a:avLst/>
              <a:gdLst>
                <a:gd name="T0" fmla="*/ 5 h 5"/>
                <a:gd name="T1" fmla="*/ 0 h 5"/>
                <a:gd name="T2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2" name="Freeform 1106"/>
            <p:cNvSpPr>
              <a:spLocks/>
            </p:cNvSpPr>
            <p:nvPr/>
          </p:nvSpPr>
          <p:spPr bwMode="auto">
            <a:xfrm>
              <a:off x="2616" y="3525"/>
              <a:ext cx="14" cy="6"/>
            </a:xfrm>
            <a:custGeom>
              <a:avLst/>
              <a:gdLst>
                <a:gd name="T0" fmla="*/ 14 w 14"/>
                <a:gd name="T1" fmla="*/ 0 h 6"/>
                <a:gd name="T2" fmla="*/ 8 w 14"/>
                <a:gd name="T3" fmla="*/ 6 h 6"/>
                <a:gd name="T4" fmla="*/ 0 w 14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8" y="6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3" name="Freeform 1107"/>
            <p:cNvSpPr>
              <a:spLocks/>
            </p:cNvSpPr>
            <p:nvPr/>
          </p:nvSpPr>
          <p:spPr bwMode="auto">
            <a:xfrm>
              <a:off x="2537" y="3501"/>
              <a:ext cx="19" cy="31"/>
            </a:xfrm>
            <a:custGeom>
              <a:avLst/>
              <a:gdLst>
                <a:gd name="T0" fmla="*/ 19 w 19"/>
                <a:gd name="T1" fmla="*/ 0 h 31"/>
                <a:gd name="T2" fmla="*/ 18 w 19"/>
                <a:gd name="T3" fmla="*/ 1 h 31"/>
                <a:gd name="T4" fmla="*/ 15 w 19"/>
                <a:gd name="T5" fmla="*/ 1 h 31"/>
                <a:gd name="T6" fmla="*/ 14 w 19"/>
                <a:gd name="T7" fmla="*/ 2 h 31"/>
                <a:gd name="T8" fmla="*/ 6 w 19"/>
                <a:gd name="T9" fmla="*/ 9 h 31"/>
                <a:gd name="T10" fmla="*/ 0 w 19"/>
                <a:gd name="T11" fmla="*/ 6 h 31"/>
                <a:gd name="T12" fmla="*/ 3 w 19"/>
                <a:gd name="T13" fmla="*/ 13 h 31"/>
                <a:gd name="T14" fmla="*/ 8 w 19"/>
                <a:gd name="T15" fmla="*/ 16 h 31"/>
                <a:gd name="T16" fmla="*/ 15 w 19"/>
                <a:gd name="T17" fmla="*/ 6 h 31"/>
                <a:gd name="T18" fmla="*/ 15 w 19"/>
                <a:gd name="T19" fmla="*/ 19 h 31"/>
                <a:gd name="T20" fmla="*/ 15 w 19"/>
                <a:gd name="T21" fmla="*/ 28 h 31"/>
                <a:gd name="T22" fmla="*/ 15 w 19"/>
                <a:gd name="T2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31">
                  <a:moveTo>
                    <a:pt x="19" y="0"/>
                  </a:moveTo>
                  <a:lnTo>
                    <a:pt x="18" y="1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6" y="9"/>
                  </a:lnTo>
                  <a:lnTo>
                    <a:pt x="0" y="6"/>
                  </a:lnTo>
                  <a:lnTo>
                    <a:pt x="3" y="13"/>
                  </a:lnTo>
                  <a:lnTo>
                    <a:pt x="8" y="16"/>
                  </a:lnTo>
                  <a:lnTo>
                    <a:pt x="15" y="6"/>
                  </a:lnTo>
                  <a:lnTo>
                    <a:pt x="15" y="19"/>
                  </a:lnTo>
                  <a:lnTo>
                    <a:pt x="15" y="28"/>
                  </a:lnTo>
                  <a:lnTo>
                    <a:pt x="15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4" name="Freeform 1108"/>
            <p:cNvSpPr>
              <a:spLocks/>
            </p:cNvSpPr>
            <p:nvPr/>
          </p:nvSpPr>
          <p:spPr bwMode="auto">
            <a:xfrm>
              <a:off x="2630" y="3518"/>
              <a:ext cx="14" cy="14"/>
            </a:xfrm>
            <a:custGeom>
              <a:avLst/>
              <a:gdLst>
                <a:gd name="T0" fmla="*/ 0 w 14"/>
                <a:gd name="T1" fmla="*/ 14 h 14"/>
                <a:gd name="T2" fmla="*/ 1 w 14"/>
                <a:gd name="T3" fmla="*/ 14 h 14"/>
                <a:gd name="T4" fmla="*/ 7 w 14"/>
                <a:gd name="T5" fmla="*/ 8 h 14"/>
                <a:gd name="T6" fmla="*/ 11 w 14"/>
                <a:gd name="T7" fmla="*/ 6 h 14"/>
                <a:gd name="T8" fmla="*/ 12 w 14"/>
                <a:gd name="T9" fmla="*/ 6 h 14"/>
                <a:gd name="T10" fmla="*/ 12 w 14"/>
                <a:gd name="T11" fmla="*/ 4 h 14"/>
                <a:gd name="T12" fmla="*/ 14 w 14"/>
                <a:gd name="T13" fmla="*/ 2 h 14"/>
                <a:gd name="T14" fmla="*/ 14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0" y="14"/>
                  </a:moveTo>
                  <a:lnTo>
                    <a:pt x="1" y="14"/>
                  </a:lnTo>
                  <a:lnTo>
                    <a:pt x="7" y="8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5" name="Freeform 1109"/>
            <p:cNvSpPr>
              <a:spLocks/>
            </p:cNvSpPr>
            <p:nvPr/>
          </p:nvSpPr>
          <p:spPr bwMode="auto">
            <a:xfrm>
              <a:off x="3191" y="3505"/>
              <a:ext cx="17" cy="32"/>
            </a:xfrm>
            <a:custGeom>
              <a:avLst/>
              <a:gdLst>
                <a:gd name="T0" fmla="*/ 15 w 17"/>
                <a:gd name="T1" fmla="*/ 32 h 32"/>
                <a:gd name="T2" fmla="*/ 15 w 17"/>
                <a:gd name="T3" fmla="*/ 27 h 32"/>
                <a:gd name="T4" fmla="*/ 17 w 17"/>
                <a:gd name="T5" fmla="*/ 20 h 32"/>
                <a:gd name="T6" fmla="*/ 15 w 17"/>
                <a:gd name="T7" fmla="*/ 16 h 32"/>
                <a:gd name="T8" fmla="*/ 13 w 17"/>
                <a:gd name="T9" fmla="*/ 11 h 32"/>
                <a:gd name="T10" fmla="*/ 6 w 17"/>
                <a:gd name="T11" fmla="*/ 6 h 32"/>
                <a:gd name="T12" fmla="*/ 4 w 17"/>
                <a:gd name="T13" fmla="*/ 5 h 32"/>
                <a:gd name="T14" fmla="*/ 3 w 17"/>
                <a:gd name="T15" fmla="*/ 2 h 32"/>
                <a:gd name="T16" fmla="*/ 2 w 17"/>
                <a:gd name="T17" fmla="*/ 0 h 32"/>
                <a:gd name="T18" fmla="*/ 0 w 17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2">
                  <a:moveTo>
                    <a:pt x="15" y="32"/>
                  </a:moveTo>
                  <a:lnTo>
                    <a:pt x="15" y="27"/>
                  </a:lnTo>
                  <a:lnTo>
                    <a:pt x="17" y="20"/>
                  </a:lnTo>
                  <a:lnTo>
                    <a:pt x="15" y="16"/>
                  </a:lnTo>
                  <a:lnTo>
                    <a:pt x="13" y="11"/>
                  </a:lnTo>
                  <a:lnTo>
                    <a:pt x="6" y="6"/>
                  </a:lnTo>
                  <a:lnTo>
                    <a:pt x="4" y="5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6" name="Line 1110"/>
            <p:cNvSpPr>
              <a:spLocks noChangeShapeType="1"/>
            </p:cNvSpPr>
            <p:nvPr/>
          </p:nvSpPr>
          <p:spPr bwMode="auto">
            <a:xfrm flipH="1">
              <a:off x="2551" y="3532"/>
              <a:ext cx="1" cy="8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7" name="Freeform 1111"/>
            <p:cNvSpPr>
              <a:spLocks/>
            </p:cNvSpPr>
            <p:nvPr/>
          </p:nvSpPr>
          <p:spPr bwMode="auto">
            <a:xfrm>
              <a:off x="2449" y="3529"/>
              <a:ext cx="11" cy="12"/>
            </a:xfrm>
            <a:custGeom>
              <a:avLst/>
              <a:gdLst>
                <a:gd name="T0" fmla="*/ 9 w 11"/>
                <a:gd name="T1" fmla="*/ 12 h 12"/>
                <a:gd name="T2" fmla="*/ 9 w 11"/>
                <a:gd name="T3" fmla="*/ 11 h 12"/>
                <a:gd name="T4" fmla="*/ 11 w 11"/>
                <a:gd name="T5" fmla="*/ 4 h 12"/>
                <a:gd name="T6" fmla="*/ 5 w 11"/>
                <a:gd name="T7" fmla="*/ 0 h 12"/>
                <a:gd name="T8" fmla="*/ 0 w 11"/>
                <a:gd name="T9" fmla="*/ 6 h 12"/>
                <a:gd name="T10" fmla="*/ 2 w 11"/>
                <a:gd name="T11" fmla="*/ 12 h 12"/>
                <a:gd name="T12" fmla="*/ 9 w 1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9" y="12"/>
                  </a:moveTo>
                  <a:lnTo>
                    <a:pt x="9" y="11"/>
                  </a:lnTo>
                  <a:lnTo>
                    <a:pt x="11" y="4"/>
                  </a:lnTo>
                  <a:lnTo>
                    <a:pt x="5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9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8" name="Freeform 1112"/>
            <p:cNvSpPr>
              <a:spLocks/>
            </p:cNvSpPr>
            <p:nvPr/>
          </p:nvSpPr>
          <p:spPr bwMode="auto">
            <a:xfrm>
              <a:off x="2596" y="3518"/>
              <a:ext cx="34" cy="28"/>
            </a:xfrm>
            <a:custGeom>
              <a:avLst/>
              <a:gdLst>
                <a:gd name="T0" fmla="*/ 20 w 34"/>
                <a:gd name="T1" fmla="*/ 13 h 28"/>
                <a:gd name="T2" fmla="*/ 13 w 34"/>
                <a:gd name="T3" fmla="*/ 14 h 28"/>
                <a:gd name="T4" fmla="*/ 11 w 34"/>
                <a:gd name="T5" fmla="*/ 19 h 28"/>
                <a:gd name="T6" fmla="*/ 5 w 34"/>
                <a:gd name="T7" fmla="*/ 28 h 28"/>
                <a:gd name="T8" fmla="*/ 1 w 34"/>
                <a:gd name="T9" fmla="*/ 25 h 28"/>
                <a:gd name="T10" fmla="*/ 1 w 34"/>
                <a:gd name="T11" fmla="*/ 22 h 28"/>
                <a:gd name="T12" fmla="*/ 0 w 34"/>
                <a:gd name="T13" fmla="*/ 4 h 28"/>
                <a:gd name="T14" fmla="*/ 16 w 34"/>
                <a:gd name="T15" fmla="*/ 2 h 28"/>
                <a:gd name="T16" fmla="*/ 34 w 3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8">
                  <a:moveTo>
                    <a:pt x="20" y="13"/>
                  </a:moveTo>
                  <a:lnTo>
                    <a:pt x="13" y="14"/>
                  </a:lnTo>
                  <a:lnTo>
                    <a:pt x="11" y="19"/>
                  </a:lnTo>
                  <a:lnTo>
                    <a:pt x="5" y="28"/>
                  </a:lnTo>
                  <a:lnTo>
                    <a:pt x="1" y="25"/>
                  </a:lnTo>
                  <a:lnTo>
                    <a:pt x="1" y="22"/>
                  </a:lnTo>
                  <a:lnTo>
                    <a:pt x="0" y="4"/>
                  </a:lnTo>
                  <a:lnTo>
                    <a:pt x="16" y="2"/>
                  </a:lnTo>
                  <a:lnTo>
                    <a:pt x="3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9" name="Freeform 1113"/>
            <p:cNvSpPr>
              <a:spLocks/>
            </p:cNvSpPr>
            <p:nvPr/>
          </p:nvSpPr>
          <p:spPr bwMode="auto">
            <a:xfrm>
              <a:off x="3205" y="3537"/>
              <a:ext cx="1" cy="10"/>
            </a:xfrm>
            <a:custGeom>
              <a:avLst/>
              <a:gdLst>
                <a:gd name="T0" fmla="*/ 0 w 1"/>
                <a:gd name="T1" fmla="*/ 10 h 10"/>
                <a:gd name="T2" fmla="*/ 1 w 1"/>
                <a:gd name="T3" fmla="*/ 7 h 10"/>
                <a:gd name="T4" fmla="*/ 1 w 1"/>
                <a:gd name="T5" fmla="*/ 2 h 10"/>
                <a:gd name="T6" fmla="*/ 1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10"/>
                  </a:moveTo>
                  <a:lnTo>
                    <a:pt x="1" y="7"/>
                  </a:lnTo>
                  <a:lnTo>
                    <a:pt x="1" y="2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0" name="Freeform 1114"/>
            <p:cNvSpPr>
              <a:spLocks/>
            </p:cNvSpPr>
            <p:nvPr/>
          </p:nvSpPr>
          <p:spPr bwMode="auto">
            <a:xfrm>
              <a:off x="2608" y="3532"/>
              <a:ext cx="22" cy="23"/>
            </a:xfrm>
            <a:custGeom>
              <a:avLst/>
              <a:gdLst>
                <a:gd name="T0" fmla="*/ 22 w 22"/>
                <a:gd name="T1" fmla="*/ 20 h 23"/>
                <a:gd name="T2" fmla="*/ 18 w 22"/>
                <a:gd name="T3" fmla="*/ 23 h 23"/>
                <a:gd name="T4" fmla="*/ 11 w 22"/>
                <a:gd name="T5" fmla="*/ 20 h 23"/>
                <a:gd name="T6" fmla="*/ 11 w 22"/>
                <a:gd name="T7" fmla="*/ 15 h 23"/>
                <a:gd name="T8" fmla="*/ 7 w 22"/>
                <a:gd name="T9" fmla="*/ 20 h 23"/>
                <a:gd name="T10" fmla="*/ 1 w 22"/>
                <a:gd name="T11" fmla="*/ 18 h 23"/>
                <a:gd name="T12" fmla="*/ 0 w 22"/>
                <a:gd name="T13" fmla="*/ 18 h 23"/>
                <a:gd name="T14" fmla="*/ 6 w 22"/>
                <a:gd name="T15" fmla="*/ 11 h 23"/>
                <a:gd name="T16" fmla="*/ 7 w 22"/>
                <a:gd name="T17" fmla="*/ 7 h 23"/>
                <a:gd name="T18" fmla="*/ 15 w 22"/>
                <a:gd name="T19" fmla="*/ 5 h 23"/>
                <a:gd name="T20" fmla="*/ 22 w 22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22" y="20"/>
                  </a:moveTo>
                  <a:lnTo>
                    <a:pt x="18" y="23"/>
                  </a:lnTo>
                  <a:lnTo>
                    <a:pt x="11" y="20"/>
                  </a:lnTo>
                  <a:lnTo>
                    <a:pt x="11" y="15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6" y="11"/>
                  </a:lnTo>
                  <a:lnTo>
                    <a:pt x="7" y="7"/>
                  </a:lnTo>
                  <a:lnTo>
                    <a:pt x="15" y="5"/>
                  </a:lnTo>
                  <a:lnTo>
                    <a:pt x="2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1" name="Freeform 1115"/>
            <p:cNvSpPr>
              <a:spLocks/>
            </p:cNvSpPr>
            <p:nvPr/>
          </p:nvSpPr>
          <p:spPr bwMode="auto">
            <a:xfrm>
              <a:off x="2506" y="3461"/>
              <a:ext cx="45" cy="95"/>
            </a:xfrm>
            <a:custGeom>
              <a:avLst/>
              <a:gdLst>
                <a:gd name="T0" fmla="*/ 45 w 45"/>
                <a:gd name="T1" fmla="*/ 79 h 95"/>
                <a:gd name="T2" fmla="*/ 45 w 45"/>
                <a:gd name="T3" fmla="*/ 82 h 95"/>
                <a:gd name="T4" fmla="*/ 42 w 45"/>
                <a:gd name="T5" fmla="*/ 91 h 95"/>
                <a:gd name="T6" fmla="*/ 35 w 45"/>
                <a:gd name="T7" fmla="*/ 95 h 95"/>
                <a:gd name="T8" fmla="*/ 27 w 45"/>
                <a:gd name="T9" fmla="*/ 94 h 95"/>
                <a:gd name="T10" fmla="*/ 27 w 45"/>
                <a:gd name="T11" fmla="*/ 91 h 95"/>
                <a:gd name="T12" fmla="*/ 26 w 45"/>
                <a:gd name="T13" fmla="*/ 86 h 95"/>
                <a:gd name="T14" fmla="*/ 22 w 45"/>
                <a:gd name="T15" fmla="*/ 87 h 95"/>
                <a:gd name="T16" fmla="*/ 18 w 45"/>
                <a:gd name="T17" fmla="*/ 85 h 95"/>
                <a:gd name="T18" fmla="*/ 19 w 45"/>
                <a:gd name="T19" fmla="*/ 67 h 95"/>
                <a:gd name="T20" fmla="*/ 19 w 45"/>
                <a:gd name="T21" fmla="*/ 59 h 95"/>
                <a:gd name="T22" fmla="*/ 16 w 45"/>
                <a:gd name="T23" fmla="*/ 57 h 95"/>
                <a:gd name="T24" fmla="*/ 16 w 45"/>
                <a:gd name="T25" fmla="*/ 59 h 95"/>
                <a:gd name="T26" fmla="*/ 16 w 45"/>
                <a:gd name="T27" fmla="*/ 63 h 95"/>
                <a:gd name="T28" fmla="*/ 12 w 45"/>
                <a:gd name="T29" fmla="*/ 65 h 95"/>
                <a:gd name="T30" fmla="*/ 12 w 45"/>
                <a:gd name="T31" fmla="*/ 72 h 95"/>
                <a:gd name="T32" fmla="*/ 12 w 45"/>
                <a:gd name="T33" fmla="*/ 75 h 95"/>
                <a:gd name="T34" fmla="*/ 9 w 45"/>
                <a:gd name="T35" fmla="*/ 75 h 95"/>
                <a:gd name="T36" fmla="*/ 9 w 45"/>
                <a:gd name="T37" fmla="*/ 71 h 95"/>
                <a:gd name="T38" fmla="*/ 8 w 45"/>
                <a:gd name="T39" fmla="*/ 67 h 95"/>
                <a:gd name="T40" fmla="*/ 7 w 45"/>
                <a:gd name="T41" fmla="*/ 64 h 95"/>
                <a:gd name="T42" fmla="*/ 7 w 45"/>
                <a:gd name="T43" fmla="*/ 63 h 95"/>
                <a:gd name="T44" fmla="*/ 5 w 45"/>
                <a:gd name="T45" fmla="*/ 59 h 95"/>
                <a:gd name="T46" fmla="*/ 4 w 45"/>
                <a:gd name="T47" fmla="*/ 56 h 95"/>
                <a:gd name="T48" fmla="*/ 1 w 45"/>
                <a:gd name="T49" fmla="*/ 49 h 95"/>
                <a:gd name="T50" fmla="*/ 0 w 45"/>
                <a:gd name="T51" fmla="*/ 33 h 95"/>
                <a:gd name="T52" fmla="*/ 5 w 45"/>
                <a:gd name="T53" fmla="*/ 33 h 95"/>
                <a:gd name="T54" fmla="*/ 8 w 45"/>
                <a:gd name="T55" fmla="*/ 27 h 95"/>
                <a:gd name="T56" fmla="*/ 3 w 45"/>
                <a:gd name="T57" fmla="*/ 23 h 95"/>
                <a:gd name="T58" fmla="*/ 7 w 45"/>
                <a:gd name="T59" fmla="*/ 19 h 95"/>
                <a:gd name="T60" fmla="*/ 11 w 45"/>
                <a:gd name="T61" fmla="*/ 11 h 95"/>
                <a:gd name="T62" fmla="*/ 16 w 45"/>
                <a:gd name="T63" fmla="*/ 3 h 95"/>
                <a:gd name="T64" fmla="*/ 20 w 45"/>
                <a:gd name="T6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95">
                  <a:moveTo>
                    <a:pt x="45" y="79"/>
                  </a:moveTo>
                  <a:lnTo>
                    <a:pt x="45" y="82"/>
                  </a:lnTo>
                  <a:lnTo>
                    <a:pt x="42" y="91"/>
                  </a:lnTo>
                  <a:lnTo>
                    <a:pt x="35" y="95"/>
                  </a:lnTo>
                  <a:lnTo>
                    <a:pt x="27" y="94"/>
                  </a:lnTo>
                  <a:lnTo>
                    <a:pt x="27" y="91"/>
                  </a:lnTo>
                  <a:lnTo>
                    <a:pt x="26" y="86"/>
                  </a:lnTo>
                  <a:lnTo>
                    <a:pt x="22" y="87"/>
                  </a:lnTo>
                  <a:lnTo>
                    <a:pt x="18" y="85"/>
                  </a:lnTo>
                  <a:lnTo>
                    <a:pt x="19" y="67"/>
                  </a:lnTo>
                  <a:lnTo>
                    <a:pt x="19" y="59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6" y="63"/>
                  </a:lnTo>
                  <a:lnTo>
                    <a:pt x="12" y="65"/>
                  </a:lnTo>
                  <a:lnTo>
                    <a:pt x="12" y="72"/>
                  </a:lnTo>
                  <a:lnTo>
                    <a:pt x="12" y="75"/>
                  </a:lnTo>
                  <a:lnTo>
                    <a:pt x="9" y="75"/>
                  </a:lnTo>
                  <a:lnTo>
                    <a:pt x="9" y="71"/>
                  </a:lnTo>
                  <a:lnTo>
                    <a:pt x="8" y="67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5" y="59"/>
                  </a:lnTo>
                  <a:lnTo>
                    <a:pt x="4" y="56"/>
                  </a:lnTo>
                  <a:lnTo>
                    <a:pt x="1" y="4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7"/>
                  </a:lnTo>
                  <a:lnTo>
                    <a:pt x="3" y="23"/>
                  </a:lnTo>
                  <a:lnTo>
                    <a:pt x="7" y="19"/>
                  </a:lnTo>
                  <a:lnTo>
                    <a:pt x="11" y="11"/>
                  </a:lnTo>
                  <a:lnTo>
                    <a:pt x="16" y="3"/>
                  </a:lnTo>
                  <a:lnTo>
                    <a:pt x="2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2" name="Freeform 1116"/>
            <p:cNvSpPr>
              <a:spLocks/>
            </p:cNvSpPr>
            <p:nvPr/>
          </p:nvSpPr>
          <p:spPr bwMode="auto">
            <a:xfrm>
              <a:off x="3176" y="3526"/>
              <a:ext cx="28" cy="33"/>
            </a:xfrm>
            <a:custGeom>
              <a:avLst/>
              <a:gdLst>
                <a:gd name="T0" fmla="*/ 26 w 28"/>
                <a:gd name="T1" fmla="*/ 0 h 33"/>
                <a:gd name="T2" fmla="*/ 28 w 28"/>
                <a:gd name="T3" fmla="*/ 9 h 33"/>
                <a:gd name="T4" fmla="*/ 25 w 28"/>
                <a:gd name="T5" fmla="*/ 24 h 33"/>
                <a:gd name="T6" fmla="*/ 25 w 28"/>
                <a:gd name="T7" fmla="*/ 29 h 33"/>
                <a:gd name="T8" fmla="*/ 24 w 28"/>
                <a:gd name="T9" fmla="*/ 30 h 33"/>
                <a:gd name="T10" fmla="*/ 22 w 28"/>
                <a:gd name="T11" fmla="*/ 33 h 33"/>
                <a:gd name="T12" fmla="*/ 17 w 28"/>
                <a:gd name="T13" fmla="*/ 32 h 33"/>
                <a:gd name="T14" fmla="*/ 7 w 28"/>
                <a:gd name="T15" fmla="*/ 26 h 33"/>
                <a:gd name="T16" fmla="*/ 3 w 28"/>
                <a:gd name="T17" fmla="*/ 21 h 33"/>
                <a:gd name="T18" fmla="*/ 0 w 28"/>
                <a:gd name="T19" fmla="*/ 24 h 33"/>
                <a:gd name="T20" fmla="*/ 3 w 28"/>
                <a:gd name="T21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3">
                  <a:moveTo>
                    <a:pt x="26" y="0"/>
                  </a:moveTo>
                  <a:lnTo>
                    <a:pt x="28" y="9"/>
                  </a:lnTo>
                  <a:lnTo>
                    <a:pt x="25" y="24"/>
                  </a:lnTo>
                  <a:lnTo>
                    <a:pt x="25" y="29"/>
                  </a:lnTo>
                  <a:lnTo>
                    <a:pt x="24" y="30"/>
                  </a:lnTo>
                  <a:lnTo>
                    <a:pt x="22" y="33"/>
                  </a:lnTo>
                  <a:lnTo>
                    <a:pt x="17" y="32"/>
                  </a:lnTo>
                  <a:lnTo>
                    <a:pt x="7" y="26"/>
                  </a:lnTo>
                  <a:lnTo>
                    <a:pt x="3" y="21"/>
                  </a:lnTo>
                  <a:lnTo>
                    <a:pt x="0" y="24"/>
                  </a:lnTo>
                  <a:lnTo>
                    <a:pt x="3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3" name="Freeform 1117"/>
            <p:cNvSpPr>
              <a:spLocks/>
            </p:cNvSpPr>
            <p:nvPr/>
          </p:nvSpPr>
          <p:spPr bwMode="auto">
            <a:xfrm>
              <a:off x="2555" y="3520"/>
              <a:ext cx="35" cy="39"/>
            </a:xfrm>
            <a:custGeom>
              <a:avLst/>
              <a:gdLst>
                <a:gd name="T0" fmla="*/ 15 w 35"/>
                <a:gd name="T1" fmla="*/ 6 h 39"/>
                <a:gd name="T2" fmla="*/ 24 w 35"/>
                <a:gd name="T3" fmla="*/ 2 h 39"/>
                <a:gd name="T4" fmla="*/ 30 w 35"/>
                <a:gd name="T5" fmla="*/ 1 h 39"/>
                <a:gd name="T6" fmla="*/ 35 w 35"/>
                <a:gd name="T7" fmla="*/ 21 h 39"/>
                <a:gd name="T8" fmla="*/ 35 w 35"/>
                <a:gd name="T9" fmla="*/ 23 h 39"/>
                <a:gd name="T10" fmla="*/ 34 w 35"/>
                <a:gd name="T11" fmla="*/ 23 h 39"/>
                <a:gd name="T12" fmla="*/ 24 w 35"/>
                <a:gd name="T13" fmla="*/ 27 h 39"/>
                <a:gd name="T14" fmla="*/ 19 w 35"/>
                <a:gd name="T15" fmla="*/ 30 h 39"/>
                <a:gd name="T16" fmla="*/ 16 w 35"/>
                <a:gd name="T17" fmla="*/ 23 h 39"/>
                <a:gd name="T18" fmla="*/ 11 w 35"/>
                <a:gd name="T19" fmla="*/ 30 h 39"/>
                <a:gd name="T20" fmla="*/ 0 w 35"/>
                <a:gd name="T21" fmla="*/ 39 h 39"/>
                <a:gd name="T22" fmla="*/ 0 w 35"/>
                <a:gd name="T23" fmla="*/ 31 h 39"/>
                <a:gd name="T24" fmla="*/ 1 w 35"/>
                <a:gd name="T25" fmla="*/ 30 h 39"/>
                <a:gd name="T26" fmla="*/ 4 w 35"/>
                <a:gd name="T27" fmla="*/ 23 h 39"/>
                <a:gd name="T28" fmla="*/ 4 w 35"/>
                <a:gd name="T29" fmla="*/ 21 h 39"/>
                <a:gd name="T30" fmla="*/ 3 w 35"/>
                <a:gd name="T31" fmla="*/ 8 h 39"/>
                <a:gd name="T32" fmla="*/ 3 w 35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39">
                  <a:moveTo>
                    <a:pt x="15" y="6"/>
                  </a:moveTo>
                  <a:lnTo>
                    <a:pt x="24" y="2"/>
                  </a:lnTo>
                  <a:lnTo>
                    <a:pt x="30" y="1"/>
                  </a:lnTo>
                  <a:lnTo>
                    <a:pt x="35" y="21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24" y="27"/>
                  </a:lnTo>
                  <a:lnTo>
                    <a:pt x="19" y="30"/>
                  </a:lnTo>
                  <a:lnTo>
                    <a:pt x="16" y="23"/>
                  </a:lnTo>
                  <a:lnTo>
                    <a:pt x="11" y="30"/>
                  </a:lnTo>
                  <a:lnTo>
                    <a:pt x="0" y="39"/>
                  </a:lnTo>
                  <a:lnTo>
                    <a:pt x="0" y="31"/>
                  </a:lnTo>
                  <a:lnTo>
                    <a:pt x="1" y="30"/>
                  </a:lnTo>
                  <a:lnTo>
                    <a:pt x="4" y="23"/>
                  </a:lnTo>
                  <a:lnTo>
                    <a:pt x="4" y="21"/>
                  </a:lnTo>
                  <a:lnTo>
                    <a:pt x="3" y="8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4" name="Freeform 1118"/>
            <p:cNvSpPr>
              <a:spLocks/>
            </p:cNvSpPr>
            <p:nvPr/>
          </p:nvSpPr>
          <p:spPr bwMode="auto">
            <a:xfrm>
              <a:off x="2630" y="3550"/>
              <a:ext cx="11" cy="13"/>
            </a:xfrm>
            <a:custGeom>
              <a:avLst/>
              <a:gdLst>
                <a:gd name="T0" fmla="*/ 0 w 11"/>
                <a:gd name="T1" fmla="*/ 12 h 13"/>
                <a:gd name="T2" fmla="*/ 5 w 11"/>
                <a:gd name="T3" fmla="*/ 12 h 13"/>
                <a:gd name="T4" fmla="*/ 7 w 11"/>
                <a:gd name="T5" fmla="*/ 12 h 13"/>
                <a:gd name="T6" fmla="*/ 8 w 11"/>
                <a:gd name="T7" fmla="*/ 12 h 13"/>
                <a:gd name="T8" fmla="*/ 11 w 11"/>
                <a:gd name="T9" fmla="*/ 13 h 13"/>
                <a:gd name="T10" fmla="*/ 9 w 11"/>
                <a:gd name="T11" fmla="*/ 5 h 13"/>
                <a:gd name="T12" fmla="*/ 7 w 11"/>
                <a:gd name="T13" fmla="*/ 1 h 13"/>
                <a:gd name="T14" fmla="*/ 7 w 11"/>
                <a:gd name="T15" fmla="*/ 0 h 13"/>
                <a:gd name="T16" fmla="*/ 3 w 11"/>
                <a:gd name="T17" fmla="*/ 4 h 13"/>
                <a:gd name="T18" fmla="*/ 0 w 11"/>
                <a:gd name="T1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3">
                  <a:moveTo>
                    <a:pt x="0" y="12"/>
                  </a:moveTo>
                  <a:lnTo>
                    <a:pt x="5" y="12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11" y="13"/>
                  </a:lnTo>
                  <a:lnTo>
                    <a:pt x="9" y="5"/>
                  </a:lnTo>
                  <a:lnTo>
                    <a:pt x="7" y="1"/>
                  </a:lnTo>
                  <a:lnTo>
                    <a:pt x="7" y="0"/>
                  </a:lnTo>
                  <a:lnTo>
                    <a:pt x="3" y="4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5" name="Freeform 1119"/>
            <p:cNvSpPr>
              <a:spLocks/>
            </p:cNvSpPr>
            <p:nvPr/>
          </p:nvSpPr>
          <p:spPr bwMode="auto">
            <a:xfrm>
              <a:off x="2649" y="3562"/>
              <a:ext cx="11" cy="1"/>
            </a:xfrm>
            <a:custGeom>
              <a:avLst/>
              <a:gdLst>
                <a:gd name="T0" fmla="*/ 11 w 11"/>
                <a:gd name="T1" fmla="*/ 0 h 1"/>
                <a:gd name="T2" fmla="*/ 3 w 11"/>
                <a:gd name="T3" fmla="*/ 0 h 1"/>
                <a:gd name="T4" fmla="*/ 0 w 1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lnTo>
                    <a:pt x="3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6" name="Freeform 1120"/>
            <p:cNvSpPr>
              <a:spLocks/>
            </p:cNvSpPr>
            <p:nvPr/>
          </p:nvSpPr>
          <p:spPr bwMode="auto">
            <a:xfrm>
              <a:off x="3204" y="3496"/>
              <a:ext cx="27" cy="67"/>
            </a:xfrm>
            <a:custGeom>
              <a:avLst/>
              <a:gdLst>
                <a:gd name="T0" fmla="*/ 15 w 27"/>
                <a:gd name="T1" fmla="*/ 0 h 67"/>
                <a:gd name="T2" fmla="*/ 17 w 27"/>
                <a:gd name="T3" fmla="*/ 2 h 67"/>
                <a:gd name="T4" fmla="*/ 16 w 27"/>
                <a:gd name="T5" fmla="*/ 10 h 67"/>
                <a:gd name="T6" fmla="*/ 16 w 27"/>
                <a:gd name="T7" fmla="*/ 15 h 67"/>
                <a:gd name="T8" fmla="*/ 16 w 27"/>
                <a:gd name="T9" fmla="*/ 20 h 67"/>
                <a:gd name="T10" fmla="*/ 16 w 27"/>
                <a:gd name="T11" fmla="*/ 24 h 67"/>
                <a:gd name="T12" fmla="*/ 21 w 27"/>
                <a:gd name="T13" fmla="*/ 26 h 67"/>
                <a:gd name="T14" fmla="*/ 25 w 27"/>
                <a:gd name="T15" fmla="*/ 30 h 67"/>
                <a:gd name="T16" fmla="*/ 25 w 27"/>
                <a:gd name="T17" fmla="*/ 32 h 67"/>
                <a:gd name="T18" fmla="*/ 27 w 27"/>
                <a:gd name="T19" fmla="*/ 44 h 67"/>
                <a:gd name="T20" fmla="*/ 27 w 27"/>
                <a:gd name="T21" fmla="*/ 55 h 67"/>
                <a:gd name="T22" fmla="*/ 21 w 27"/>
                <a:gd name="T23" fmla="*/ 62 h 67"/>
                <a:gd name="T24" fmla="*/ 9 w 27"/>
                <a:gd name="T25" fmla="*/ 67 h 67"/>
                <a:gd name="T26" fmla="*/ 5 w 27"/>
                <a:gd name="T27" fmla="*/ 67 h 67"/>
                <a:gd name="T28" fmla="*/ 0 w 27"/>
                <a:gd name="T29" fmla="*/ 65 h 67"/>
                <a:gd name="T30" fmla="*/ 0 w 27"/>
                <a:gd name="T31" fmla="*/ 56 h 67"/>
                <a:gd name="T32" fmla="*/ 1 w 27"/>
                <a:gd name="T33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67">
                  <a:moveTo>
                    <a:pt x="15" y="0"/>
                  </a:moveTo>
                  <a:lnTo>
                    <a:pt x="17" y="2"/>
                  </a:lnTo>
                  <a:lnTo>
                    <a:pt x="16" y="10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6" y="24"/>
                  </a:lnTo>
                  <a:lnTo>
                    <a:pt x="21" y="26"/>
                  </a:lnTo>
                  <a:lnTo>
                    <a:pt x="25" y="30"/>
                  </a:lnTo>
                  <a:lnTo>
                    <a:pt x="25" y="32"/>
                  </a:lnTo>
                  <a:lnTo>
                    <a:pt x="27" y="44"/>
                  </a:lnTo>
                  <a:lnTo>
                    <a:pt x="27" y="55"/>
                  </a:lnTo>
                  <a:lnTo>
                    <a:pt x="21" y="62"/>
                  </a:lnTo>
                  <a:lnTo>
                    <a:pt x="9" y="67"/>
                  </a:lnTo>
                  <a:lnTo>
                    <a:pt x="5" y="6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1" y="5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7" name="Freeform 1121"/>
            <p:cNvSpPr>
              <a:spLocks/>
            </p:cNvSpPr>
            <p:nvPr/>
          </p:nvSpPr>
          <p:spPr bwMode="auto">
            <a:xfrm>
              <a:off x="2660" y="3562"/>
              <a:ext cx="7" cy="3"/>
            </a:xfrm>
            <a:custGeom>
              <a:avLst/>
              <a:gdLst>
                <a:gd name="T0" fmla="*/ 7 w 7"/>
                <a:gd name="T1" fmla="*/ 3 h 3"/>
                <a:gd name="T2" fmla="*/ 3 w 7"/>
                <a:gd name="T3" fmla="*/ 0 h 3"/>
                <a:gd name="T4" fmla="*/ 0 w 7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8" name="Freeform 1122"/>
            <p:cNvSpPr>
              <a:spLocks/>
            </p:cNvSpPr>
            <p:nvPr/>
          </p:nvSpPr>
          <p:spPr bwMode="auto">
            <a:xfrm>
              <a:off x="2665" y="3565"/>
              <a:ext cx="3" cy="1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0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9" name="Freeform 1123"/>
            <p:cNvSpPr>
              <a:spLocks/>
            </p:cNvSpPr>
            <p:nvPr/>
          </p:nvSpPr>
          <p:spPr bwMode="auto">
            <a:xfrm>
              <a:off x="3179" y="3554"/>
              <a:ext cx="10" cy="13"/>
            </a:xfrm>
            <a:custGeom>
              <a:avLst/>
              <a:gdLst>
                <a:gd name="T0" fmla="*/ 0 w 10"/>
                <a:gd name="T1" fmla="*/ 0 h 13"/>
                <a:gd name="T2" fmla="*/ 3 w 10"/>
                <a:gd name="T3" fmla="*/ 1 h 13"/>
                <a:gd name="T4" fmla="*/ 4 w 10"/>
                <a:gd name="T5" fmla="*/ 5 h 13"/>
                <a:gd name="T6" fmla="*/ 8 w 10"/>
                <a:gd name="T7" fmla="*/ 9 h 13"/>
                <a:gd name="T8" fmla="*/ 10 w 10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0" y="0"/>
                  </a:moveTo>
                  <a:lnTo>
                    <a:pt x="3" y="1"/>
                  </a:lnTo>
                  <a:lnTo>
                    <a:pt x="4" y="5"/>
                  </a:lnTo>
                  <a:lnTo>
                    <a:pt x="8" y="9"/>
                  </a:lnTo>
                  <a:lnTo>
                    <a:pt x="10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0" name="Freeform 1124"/>
            <p:cNvSpPr>
              <a:spLocks/>
            </p:cNvSpPr>
            <p:nvPr/>
          </p:nvSpPr>
          <p:spPr bwMode="auto">
            <a:xfrm>
              <a:off x="2630" y="3563"/>
              <a:ext cx="19" cy="7"/>
            </a:xfrm>
            <a:custGeom>
              <a:avLst/>
              <a:gdLst>
                <a:gd name="T0" fmla="*/ 19 w 19"/>
                <a:gd name="T1" fmla="*/ 0 h 7"/>
                <a:gd name="T2" fmla="*/ 18 w 19"/>
                <a:gd name="T3" fmla="*/ 3 h 7"/>
                <a:gd name="T4" fmla="*/ 12 w 19"/>
                <a:gd name="T5" fmla="*/ 4 h 7"/>
                <a:gd name="T6" fmla="*/ 8 w 19"/>
                <a:gd name="T7" fmla="*/ 4 h 7"/>
                <a:gd name="T8" fmla="*/ 3 w 19"/>
                <a:gd name="T9" fmla="*/ 6 h 7"/>
                <a:gd name="T10" fmla="*/ 1 w 19"/>
                <a:gd name="T11" fmla="*/ 6 h 7"/>
                <a:gd name="T12" fmla="*/ 0 w 1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19" y="0"/>
                  </a:moveTo>
                  <a:lnTo>
                    <a:pt x="18" y="3"/>
                  </a:lnTo>
                  <a:lnTo>
                    <a:pt x="12" y="4"/>
                  </a:lnTo>
                  <a:lnTo>
                    <a:pt x="8" y="4"/>
                  </a:lnTo>
                  <a:lnTo>
                    <a:pt x="3" y="6"/>
                  </a:lnTo>
                  <a:lnTo>
                    <a:pt x="1" y="6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1" name="Freeform 1125"/>
            <p:cNvSpPr>
              <a:spLocks/>
            </p:cNvSpPr>
            <p:nvPr/>
          </p:nvSpPr>
          <p:spPr bwMode="auto">
            <a:xfrm>
              <a:off x="2620" y="3561"/>
              <a:ext cx="10" cy="10"/>
            </a:xfrm>
            <a:custGeom>
              <a:avLst/>
              <a:gdLst>
                <a:gd name="T0" fmla="*/ 10 w 10"/>
                <a:gd name="T1" fmla="*/ 9 h 10"/>
                <a:gd name="T2" fmla="*/ 6 w 10"/>
                <a:gd name="T3" fmla="*/ 10 h 10"/>
                <a:gd name="T4" fmla="*/ 0 w 10"/>
                <a:gd name="T5" fmla="*/ 1 h 10"/>
                <a:gd name="T6" fmla="*/ 2 w 10"/>
                <a:gd name="T7" fmla="*/ 0 h 10"/>
                <a:gd name="T8" fmla="*/ 4 w 10"/>
                <a:gd name="T9" fmla="*/ 0 h 10"/>
                <a:gd name="T10" fmla="*/ 7 w 10"/>
                <a:gd name="T11" fmla="*/ 0 h 10"/>
                <a:gd name="T12" fmla="*/ 9 w 10"/>
                <a:gd name="T13" fmla="*/ 1 h 10"/>
                <a:gd name="T14" fmla="*/ 10 w 10"/>
                <a:gd name="T1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10" y="9"/>
                  </a:moveTo>
                  <a:lnTo>
                    <a:pt x="6" y="10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2" name="Freeform 1126"/>
            <p:cNvSpPr>
              <a:spLocks/>
            </p:cNvSpPr>
            <p:nvPr/>
          </p:nvSpPr>
          <p:spPr bwMode="auto">
            <a:xfrm>
              <a:off x="2644" y="3566"/>
              <a:ext cx="21" cy="7"/>
            </a:xfrm>
            <a:custGeom>
              <a:avLst/>
              <a:gdLst>
                <a:gd name="T0" fmla="*/ 0 w 21"/>
                <a:gd name="T1" fmla="*/ 7 h 7"/>
                <a:gd name="T2" fmla="*/ 4 w 21"/>
                <a:gd name="T3" fmla="*/ 4 h 7"/>
                <a:gd name="T4" fmla="*/ 21 w 21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">
                  <a:moveTo>
                    <a:pt x="0" y="7"/>
                  </a:moveTo>
                  <a:lnTo>
                    <a:pt x="4" y="4"/>
                  </a:lnTo>
                  <a:lnTo>
                    <a:pt x="2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3" name="Freeform 1127"/>
            <p:cNvSpPr>
              <a:spLocks/>
            </p:cNvSpPr>
            <p:nvPr/>
          </p:nvSpPr>
          <p:spPr bwMode="auto">
            <a:xfrm>
              <a:off x="2634" y="3573"/>
              <a:ext cx="10" cy="1"/>
            </a:xfrm>
            <a:custGeom>
              <a:avLst/>
              <a:gdLst>
                <a:gd name="T0" fmla="*/ 0 w 10"/>
                <a:gd name="T1" fmla="*/ 1 h 1"/>
                <a:gd name="T2" fmla="*/ 5 w 10"/>
                <a:gd name="T3" fmla="*/ 1 h 1"/>
                <a:gd name="T4" fmla="*/ 10 w 10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">
                  <a:moveTo>
                    <a:pt x="0" y="1"/>
                  </a:moveTo>
                  <a:lnTo>
                    <a:pt x="5" y="1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4" name="Freeform 1128"/>
            <p:cNvSpPr>
              <a:spLocks/>
            </p:cNvSpPr>
            <p:nvPr/>
          </p:nvSpPr>
          <p:spPr bwMode="auto">
            <a:xfrm>
              <a:off x="2594" y="3562"/>
              <a:ext cx="21" cy="12"/>
            </a:xfrm>
            <a:custGeom>
              <a:avLst/>
              <a:gdLst>
                <a:gd name="T0" fmla="*/ 2 w 21"/>
                <a:gd name="T1" fmla="*/ 12 h 12"/>
                <a:gd name="T2" fmla="*/ 6 w 21"/>
                <a:gd name="T3" fmla="*/ 12 h 12"/>
                <a:gd name="T4" fmla="*/ 21 w 21"/>
                <a:gd name="T5" fmla="*/ 11 h 12"/>
                <a:gd name="T6" fmla="*/ 18 w 21"/>
                <a:gd name="T7" fmla="*/ 0 h 12"/>
                <a:gd name="T8" fmla="*/ 18 w 21"/>
                <a:gd name="T9" fmla="*/ 1 h 12"/>
                <a:gd name="T10" fmla="*/ 7 w 21"/>
                <a:gd name="T11" fmla="*/ 1 h 12"/>
                <a:gd name="T12" fmla="*/ 0 w 21"/>
                <a:gd name="T13" fmla="*/ 3 h 12"/>
                <a:gd name="T14" fmla="*/ 2 w 21"/>
                <a:gd name="T15" fmla="*/ 12 h 12"/>
                <a:gd name="T16" fmla="*/ 2 w 2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2">
                  <a:moveTo>
                    <a:pt x="2" y="12"/>
                  </a:moveTo>
                  <a:lnTo>
                    <a:pt x="6" y="12"/>
                  </a:lnTo>
                  <a:lnTo>
                    <a:pt x="21" y="11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7" y="1"/>
                  </a:lnTo>
                  <a:lnTo>
                    <a:pt x="0" y="3"/>
                  </a:lnTo>
                  <a:lnTo>
                    <a:pt x="2" y="12"/>
                  </a:lnTo>
                  <a:lnTo>
                    <a:pt x="2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5" name="Freeform 1129"/>
            <p:cNvSpPr>
              <a:spLocks/>
            </p:cNvSpPr>
            <p:nvPr/>
          </p:nvSpPr>
          <p:spPr bwMode="auto">
            <a:xfrm>
              <a:off x="2630" y="3574"/>
              <a:ext cx="4" cy="2"/>
            </a:xfrm>
            <a:custGeom>
              <a:avLst/>
              <a:gdLst>
                <a:gd name="T0" fmla="*/ 0 w 4"/>
                <a:gd name="T1" fmla="*/ 2 h 2"/>
                <a:gd name="T2" fmla="*/ 1 w 4"/>
                <a:gd name="T3" fmla="*/ 0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1" y="0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6" name="Freeform 1130"/>
            <p:cNvSpPr>
              <a:spLocks/>
            </p:cNvSpPr>
            <p:nvPr/>
          </p:nvSpPr>
          <p:spPr bwMode="auto">
            <a:xfrm>
              <a:off x="3189" y="3567"/>
              <a:ext cx="4" cy="11"/>
            </a:xfrm>
            <a:custGeom>
              <a:avLst/>
              <a:gdLst>
                <a:gd name="T0" fmla="*/ 0 w 4"/>
                <a:gd name="T1" fmla="*/ 0 h 11"/>
                <a:gd name="T2" fmla="*/ 2 w 4"/>
                <a:gd name="T3" fmla="*/ 7 h 11"/>
                <a:gd name="T4" fmla="*/ 4 w 4"/>
                <a:gd name="T5" fmla="*/ 10 h 11"/>
                <a:gd name="T6" fmla="*/ 4 w 4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2" y="7"/>
                  </a:lnTo>
                  <a:lnTo>
                    <a:pt x="4" y="10"/>
                  </a:lnTo>
                  <a:lnTo>
                    <a:pt x="4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7" name="Freeform 1131"/>
            <p:cNvSpPr>
              <a:spLocks/>
            </p:cNvSpPr>
            <p:nvPr/>
          </p:nvSpPr>
          <p:spPr bwMode="auto">
            <a:xfrm>
              <a:off x="2487" y="3518"/>
              <a:ext cx="24" cy="62"/>
            </a:xfrm>
            <a:custGeom>
              <a:avLst/>
              <a:gdLst>
                <a:gd name="T0" fmla="*/ 19 w 24"/>
                <a:gd name="T1" fmla="*/ 62 h 62"/>
                <a:gd name="T2" fmla="*/ 24 w 24"/>
                <a:gd name="T3" fmla="*/ 38 h 62"/>
                <a:gd name="T4" fmla="*/ 22 w 24"/>
                <a:gd name="T5" fmla="*/ 30 h 62"/>
                <a:gd name="T6" fmla="*/ 23 w 24"/>
                <a:gd name="T7" fmla="*/ 8 h 62"/>
                <a:gd name="T8" fmla="*/ 19 w 24"/>
                <a:gd name="T9" fmla="*/ 0 h 62"/>
                <a:gd name="T10" fmla="*/ 15 w 24"/>
                <a:gd name="T11" fmla="*/ 0 h 62"/>
                <a:gd name="T12" fmla="*/ 13 w 24"/>
                <a:gd name="T13" fmla="*/ 8 h 62"/>
                <a:gd name="T14" fmla="*/ 7 w 24"/>
                <a:gd name="T15" fmla="*/ 30 h 62"/>
                <a:gd name="T16" fmla="*/ 0 w 24"/>
                <a:gd name="T17" fmla="*/ 51 h 62"/>
                <a:gd name="T18" fmla="*/ 0 w 24"/>
                <a:gd name="T19" fmla="*/ 56 h 62"/>
                <a:gd name="T20" fmla="*/ 1 w 24"/>
                <a:gd name="T21" fmla="*/ 60 h 62"/>
                <a:gd name="T22" fmla="*/ 1 w 24"/>
                <a:gd name="T2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62">
                  <a:moveTo>
                    <a:pt x="19" y="62"/>
                  </a:moveTo>
                  <a:lnTo>
                    <a:pt x="24" y="38"/>
                  </a:lnTo>
                  <a:lnTo>
                    <a:pt x="22" y="30"/>
                  </a:lnTo>
                  <a:lnTo>
                    <a:pt x="23" y="8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8"/>
                  </a:lnTo>
                  <a:lnTo>
                    <a:pt x="7" y="30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1" y="60"/>
                  </a:lnTo>
                  <a:lnTo>
                    <a:pt x="1" y="6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8" name="Freeform 1132"/>
            <p:cNvSpPr>
              <a:spLocks/>
            </p:cNvSpPr>
            <p:nvPr/>
          </p:nvSpPr>
          <p:spPr bwMode="auto">
            <a:xfrm>
              <a:off x="2515" y="3565"/>
              <a:ext cx="13" cy="15"/>
            </a:xfrm>
            <a:custGeom>
              <a:avLst/>
              <a:gdLst>
                <a:gd name="T0" fmla="*/ 11 w 13"/>
                <a:gd name="T1" fmla="*/ 15 h 15"/>
                <a:gd name="T2" fmla="*/ 13 w 13"/>
                <a:gd name="T3" fmla="*/ 8 h 15"/>
                <a:gd name="T4" fmla="*/ 11 w 13"/>
                <a:gd name="T5" fmla="*/ 6 h 15"/>
                <a:gd name="T6" fmla="*/ 5 w 13"/>
                <a:gd name="T7" fmla="*/ 0 h 15"/>
                <a:gd name="T8" fmla="*/ 0 w 13"/>
                <a:gd name="T9" fmla="*/ 11 h 15"/>
                <a:gd name="T10" fmla="*/ 3 w 13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15"/>
                  </a:moveTo>
                  <a:lnTo>
                    <a:pt x="13" y="8"/>
                  </a:lnTo>
                  <a:lnTo>
                    <a:pt x="11" y="6"/>
                  </a:lnTo>
                  <a:lnTo>
                    <a:pt x="5" y="0"/>
                  </a:lnTo>
                  <a:lnTo>
                    <a:pt x="0" y="11"/>
                  </a:lnTo>
                  <a:lnTo>
                    <a:pt x="3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9" name="Freeform 1133"/>
            <p:cNvSpPr>
              <a:spLocks/>
            </p:cNvSpPr>
            <p:nvPr/>
          </p:nvSpPr>
          <p:spPr bwMode="auto">
            <a:xfrm>
              <a:off x="2623" y="3576"/>
              <a:ext cx="7" cy="4"/>
            </a:xfrm>
            <a:custGeom>
              <a:avLst/>
              <a:gdLst>
                <a:gd name="T0" fmla="*/ 0 w 7"/>
                <a:gd name="T1" fmla="*/ 4 h 4"/>
                <a:gd name="T2" fmla="*/ 6 w 7"/>
                <a:gd name="T3" fmla="*/ 1 h 4"/>
                <a:gd name="T4" fmla="*/ 7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0" y="4"/>
                  </a:moveTo>
                  <a:lnTo>
                    <a:pt x="6" y="1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0" name="Line 1134"/>
            <p:cNvSpPr>
              <a:spLocks noChangeShapeType="1"/>
            </p:cNvSpPr>
            <p:nvPr/>
          </p:nvSpPr>
          <p:spPr bwMode="auto">
            <a:xfrm>
              <a:off x="3193" y="3578"/>
              <a:ext cx="1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1" name="Freeform 1135"/>
            <p:cNvSpPr>
              <a:spLocks/>
            </p:cNvSpPr>
            <p:nvPr/>
          </p:nvSpPr>
          <p:spPr bwMode="auto">
            <a:xfrm>
              <a:off x="3228" y="3569"/>
              <a:ext cx="8" cy="11"/>
            </a:xfrm>
            <a:custGeom>
              <a:avLst/>
              <a:gdLst>
                <a:gd name="T0" fmla="*/ 0 w 8"/>
                <a:gd name="T1" fmla="*/ 11 h 11"/>
                <a:gd name="T2" fmla="*/ 6 w 8"/>
                <a:gd name="T3" fmla="*/ 0 h 11"/>
                <a:gd name="T4" fmla="*/ 8 w 8"/>
                <a:gd name="T5" fmla="*/ 4 h 11"/>
                <a:gd name="T6" fmla="*/ 7 w 8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lnTo>
                    <a:pt x="6" y="0"/>
                  </a:lnTo>
                  <a:lnTo>
                    <a:pt x="8" y="4"/>
                  </a:lnTo>
                  <a:lnTo>
                    <a:pt x="7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2" name="Freeform 1136"/>
            <p:cNvSpPr>
              <a:spLocks/>
            </p:cNvSpPr>
            <p:nvPr/>
          </p:nvSpPr>
          <p:spPr bwMode="auto">
            <a:xfrm>
              <a:off x="3234" y="3529"/>
              <a:ext cx="5" cy="51"/>
            </a:xfrm>
            <a:custGeom>
              <a:avLst/>
              <a:gdLst>
                <a:gd name="T0" fmla="*/ 4 w 5"/>
                <a:gd name="T1" fmla="*/ 51 h 51"/>
                <a:gd name="T2" fmla="*/ 5 w 5"/>
                <a:gd name="T3" fmla="*/ 48 h 51"/>
                <a:gd name="T4" fmla="*/ 5 w 5"/>
                <a:gd name="T5" fmla="*/ 47 h 51"/>
                <a:gd name="T6" fmla="*/ 5 w 5"/>
                <a:gd name="T7" fmla="*/ 44 h 51"/>
                <a:gd name="T8" fmla="*/ 4 w 5"/>
                <a:gd name="T9" fmla="*/ 38 h 51"/>
                <a:gd name="T10" fmla="*/ 2 w 5"/>
                <a:gd name="T11" fmla="*/ 36 h 51"/>
                <a:gd name="T12" fmla="*/ 0 w 5"/>
                <a:gd name="T13" fmla="*/ 27 h 51"/>
                <a:gd name="T14" fmla="*/ 1 w 5"/>
                <a:gd name="T15" fmla="*/ 22 h 51"/>
                <a:gd name="T16" fmla="*/ 2 w 5"/>
                <a:gd name="T17" fmla="*/ 17 h 51"/>
                <a:gd name="T18" fmla="*/ 2 w 5"/>
                <a:gd name="T19" fmla="*/ 10 h 51"/>
                <a:gd name="T20" fmla="*/ 2 w 5"/>
                <a:gd name="T21" fmla="*/ 4 h 51"/>
                <a:gd name="T22" fmla="*/ 1 w 5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1">
                  <a:moveTo>
                    <a:pt x="4" y="51"/>
                  </a:moveTo>
                  <a:lnTo>
                    <a:pt x="5" y="48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2" y="17"/>
                  </a:lnTo>
                  <a:lnTo>
                    <a:pt x="2" y="10"/>
                  </a:lnTo>
                  <a:lnTo>
                    <a:pt x="2" y="4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3" name="Freeform 1137"/>
            <p:cNvSpPr>
              <a:spLocks/>
            </p:cNvSpPr>
            <p:nvPr/>
          </p:nvSpPr>
          <p:spPr bwMode="auto">
            <a:xfrm>
              <a:off x="2622" y="3580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4" name="Freeform 1138"/>
            <p:cNvSpPr>
              <a:spLocks/>
            </p:cNvSpPr>
            <p:nvPr/>
          </p:nvSpPr>
          <p:spPr bwMode="auto">
            <a:xfrm>
              <a:off x="3194" y="358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1 w 10"/>
                <a:gd name="T3" fmla="*/ 1 h 5"/>
                <a:gd name="T4" fmla="*/ 1 w 10"/>
                <a:gd name="T5" fmla="*/ 2 h 5"/>
                <a:gd name="T6" fmla="*/ 7 w 10"/>
                <a:gd name="T7" fmla="*/ 4 h 5"/>
                <a:gd name="T8" fmla="*/ 10 w 10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7" y="4"/>
                  </a:lnTo>
                  <a:lnTo>
                    <a:pt x="10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5" name="Freeform 1139"/>
            <p:cNvSpPr>
              <a:spLocks/>
            </p:cNvSpPr>
            <p:nvPr/>
          </p:nvSpPr>
          <p:spPr bwMode="auto">
            <a:xfrm>
              <a:off x="2518" y="3580"/>
              <a:ext cx="8" cy="5"/>
            </a:xfrm>
            <a:custGeom>
              <a:avLst/>
              <a:gdLst>
                <a:gd name="T0" fmla="*/ 0 w 8"/>
                <a:gd name="T1" fmla="*/ 0 h 5"/>
                <a:gd name="T2" fmla="*/ 6 w 8"/>
                <a:gd name="T3" fmla="*/ 5 h 5"/>
                <a:gd name="T4" fmla="*/ 7 w 8"/>
                <a:gd name="T5" fmla="*/ 4 h 5"/>
                <a:gd name="T6" fmla="*/ 8 w 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lnTo>
                    <a:pt x="6" y="5"/>
                  </a:lnTo>
                  <a:lnTo>
                    <a:pt x="7" y="4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6" name="Freeform 1140"/>
            <p:cNvSpPr>
              <a:spLocks/>
            </p:cNvSpPr>
            <p:nvPr/>
          </p:nvSpPr>
          <p:spPr bwMode="auto">
            <a:xfrm>
              <a:off x="2487" y="3580"/>
              <a:ext cx="19" cy="6"/>
            </a:xfrm>
            <a:custGeom>
              <a:avLst/>
              <a:gdLst>
                <a:gd name="T0" fmla="*/ 1 w 19"/>
                <a:gd name="T1" fmla="*/ 0 h 6"/>
                <a:gd name="T2" fmla="*/ 0 w 19"/>
                <a:gd name="T3" fmla="*/ 5 h 6"/>
                <a:gd name="T4" fmla="*/ 5 w 19"/>
                <a:gd name="T5" fmla="*/ 5 h 6"/>
                <a:gd name="T6" fmla="*/ 8 w 19"/>
                <a:gd name="T7" fmla="*/ 6 h 6"/>
                <a:gd name="T8" fmla="*/ 12 w 19"/>
                <a:gd name="T9" fmla="*/ 6 h 6"/>
                <a:gd name="T10" fmla="*/ 16 w 19"/>
                <a:gd name="T11" fmla="*/ 5 h 6"/>
                <a:gd name="T12" fmla="*/ 19 w 1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">
                  <a:moveTo>
                    <a:pt x="1" y="0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6" y="5"/>
                  </a:lnTo>
                  <a:lnTo>
                    <a:pt x="19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7" name="Freeform 1141"/>
            <p:cNvSpPr>
              <a:spLocks/>
            </p:cNvSpPr>
            <p:nvPr/>
          </p:nvSpPr>
          <p:spPr bwMode="auto">
            <a:xfrm>
              <a:off x="3236" y="3580"/>
              <a:ext cx="2" cy="8"/>
            </a:xfrm>
            <a:custGeom>
              <a:avLst/>
              <a:gdLst>
                <a:gd name="T0" fmla="*/ 0 w 2"/>
                <a:gd name="T1" fmla="*/ 8 h 8"/>
                <a:gd name="T2" fmla="*/ 0 w 2"/>
                <a:gd name="T3" fmla="*/ 6 h 8"/>
                <a:gd name="T4" fmla="*/ 2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0" y="8"/>
                  </a:moveTo>
                  <a:lnTo>
                    <a:pt x="0" y="6"/>
                  </a:lnTo>
                  <a:lnTo>
                    <a:pt x="2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8" name="Freeform 1142"/>
            <p:cNvSpPr>
              <a:spLocks/>
            </p:cNvSpPr>
            <p:nvPr/>
          </p:nvSpPr>
          <p:spPr bwMode="auto">
            <a:xfrm>
              <a:off x="3224" y="3580"/>
              <a:ext cx="11" cy="11"/>
            </a:xfrm>
            <a:custGeom>
              <a:avLst/>
              <a:gdLst>
                <a:gd name="T0" fmla="*/ 11 w 11"/>
                <a:gd name="T1" fmla="*/ 0 h 11"/>
                <a:gd name="T2" fmla="*/ 8 w 11"/>
                <a:gd name="T3" fmla="*/ 8 h 11"/>
                <a:gd name="T4" fmla="*/ 0 w 11"/>
                <a:gd name="T5" fmla="*/ 11 h 11"/>
                <a:gd name="T6" fmla="*/ 4 w 1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lnTo>
                    <a:pt x="8" y="8"/>
                  </a:lnTo>
                  <a:lnTo>
                    <a:pt x="0" y="11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9" name="Freeform 1143"/>
            <p:cNvSpPr>
              <a:spLocks/>
            </p:cNvSpPr>
            <p:nvPr/>
          </p:nvSpPr>
          <p:spPr bwMode="auto">
            <a:xfrm>
              <a:off x="2612" y="3580"/>
              <a:ext cx="10" cy="11"/>
            </a:xfrm>
            <a:custGeom>
              <a:avLst/>
              <a:gdLst>
                <a:gd name="T0" fmla="*/ 0 w 10"/>
                <a:gd name="T1" fmla="*/ 11 h 11"/>
                <a:gd name="T2" fmla="*/ 3 w 10"/>
                <a:gd name="T3" fmla="*/ 4 h 11"/>
                <a:gd name="T4" fmla="*/ 10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0" y="11"/>
                  </a:moveTo>
                  <a:lnTo>
                    <a:pt x="3" y="4"/>
                  </a:lnTo>
                  <a:lnTo>
                    <a:pt x="1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0" name="Freeform 1144"/>
            <p:cNvSpPr>
              <a:spLocks/>
            </p:cNvSpPr>
            <p:nvPr/>
          </p:nvSpPr>
          <p:spPr bwMode="auto">
            <a:xfrm>
              <a:off x="2569" y="3582"/>
              <a:ext cx="15" cy="15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7 h 15"/>
                <a:gd name="T4" fmla="*/ 10 w 15"/>
                <a:gd name="T5" fmla="*/ 0 h 15"/>
                <a:gd name="T6" fmla="*/ 0 w 15"/>
                <a:gd name="T7" fmla="*/ 7 h 15"/>
                <a:gd name="T8" fmla="*/ 2 w 15"/>
                <a:gd name="T9" fmla="*/ 15 h 15"/>
                <a:gd name="T10" fmla="*/ 8 w 15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lnTo>
                    <a:pt x="15" y="7"/>
                  </a:lnTo>
                  <a:lnTo>
                    <a:pt x="10" y="0"/>
                  </a:lnTo>
                  <a:lnTo>
                    <a:pt x="0" y="7"/>
                  </a:lnTo>
                  <a:lnTo>
                    <a:pt x="2" y="15"/>
                  </a:lnTo>
                  <a:lnTo>
                    <a:pt x="8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1" name="Freeform 1145"/>
            <p:cNvSpPr>
              <a:spLocks/>
            </p:cNvSpPr>
            <p:nvPr/>
          </p:nvSpPr>
          <p:spPr bwMode="auto">
            <a:xfrm>
              <a:off x="3232" y="3588"/>
              <a:ext cx="4" cy="9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4 h 9"/>
                <a:gd name="T4" fmla="*/ 3 w 4"/>
                <a:gd name="T5" fmla="*/ 3 h 9"/>
                <a:gd name="T6" fmla="*/ 4 w 4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lnTo>
                    <a:pt x="2" y="4"/>
                  </a:lnTo>
                  <a:lnTo>
                    <a:pt x="3" y="3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2" name="Freeform 1146"/>
            <p:cNvSpPr>
              <a:spLocks/>
            </p:cNvSpPr>
            <p:nvPr/>
          </p:nvSpPr>
          <p:spPr bwMode="auto">
            <a:xfrm>
              <a:off x="3204" y="3585"/>
              <a:ext cx="6" cy="15"/>
            </a:xfrm>
            <a:custGeom>
              <a:avLst/>
              <a:gdLst>
                <a:gd name="T0" fmla="*/ 0 w 6"/>
                <a:gd name="T1" fmla="*/ 0 h 15"/>
                <a:gd name="T2" fmla="*/ 5 w 6"/>
                <a:gd name="T3" fmla="*/ 1 h 15"/>
                <a:gd name="T4" fmla="*/ 6 w 6"/>
                <a:gd name="T5" fmla="*/ 4 h 15"/>
                <a:gd name="T6" fmla="*/ 6 w 6"/>
                <a:gd name="T7" fmla="*/ 6 h 15"/>
                <a:gd name="T8" fmla="*/ 6 w 6"/>
                <a:gd name="T9" fmla="*/ 7 h 15"/>
                <a:gd name="T10" fmla="*/ 4 w 6"/>
                <a:gd name="T11" fmla="*/ 11 h 15"/>
                <a:gd name="T12" fmla="*/ 2 w 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">
                  <a:moveTo>
                    <a:pt x="0" y="0"/>
                  </a:moveTo>
                  <a:lnTo>
                    <a:pt x="5" y="1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7"/>
                  </a:lnTo>
                  <a:lnTo>
                    <a:pt x="4" y="11"/>
                  </a:lnTo>
                  <a:lnTo>
                    <a:pt x="2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3" name="Freeform 1147"/>
            <p:cNvSpPr>
              <a:spLocks/>
            </p:cNvSpPr>
            <p:nvPr/>
          </p:nvSpPr>
          <p:spPr bwMode="auto">
            <a:xfrm>
              <a:off x="2604" y="3591"/>
              <a:ext cx="11" cy="13"/>
            </a:xfrm>
            <a:custGeom>
              <a:avLst/>
              <a:gdLst>
                <a:gd name="T0" fmla="*/ 10 w 11"/>
                <a:gd name="T1" fmla="*/ 13 h 13"/>
                <a:gd name="T2" fmla="*/ 11 w 11"/>
                <a:gd name="T3" fmla="*/ 13 h 13"/>
                <a:gd name="T4" fmla="*/ 10 w 11"/>
                <a:gd name="T5" fmla="*/ 13 h 13"/>
                <a:gd name="T6" fmla="*/ 7 w 11"/>
                <a:gd name="T7" fmla="*/ 9 h 13"/>
                <a:gd name="T8" fmla="*/ 1 w 11"/>
                <a:gd name="T9" fmla="*/ 10 h 13"/>
                <a:gd name="T10" fmla="*/ 0 w 11"/>
                <a:gd name="T11" fmla="*/ 8 h 13"/>
                <a:gd name="T12" fmla="*/ 0 w 11"/>
                <a:gd name="T13" fmla="*/ 6 h 13"/>
                <a:gd name="T14" fmla="*/ 5 w 11"/>
                <a:gd name="T15" fmla="*/ 2 h 13"/>
                <a:gd name="T16" fmla="*/ 5 w 11"/>
                <a:gd name="T17" fmla="*/ 1 h 13"/>
                <a:gd name="T18" fmla="*/ 8 w 11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3">
                  <a:moveTo>
                    <a:pt x="10" y="13"/>
                  </a:moveTo>
                  <a:lnTo>
                    <a:pt x="11" y="13"/>
                  </a:lnTo>
                  <a:lnTo>
                    <a:pt x="10" y="13"/>
                  </a:lnTo>
                  <a:lnTo>
                    <a:pt x="7" y="9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5" y="2"/>
                  </a:lnTo>
                  <a:lnTo>
                    <a:pt x="5" y="1"/>
                  </a:lnTo>
                  <a:lnTo>
                    <a:pt x="8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4" name="Freeform 1148"/>
            <p:cNvSpPr>
              <a:spLocks/>
            </p:cNvSpPr>
            <p:nvPr/>
          </p:nvSpPr>
          <p:spPr bwMode="auto">
            <a:xfrm>
              <a:off x="3206" y="3600"/>
              <a:ext cx="0" cy="7"/>
            </a:xfrm>
            <a:custGeom>
              <a:avLst/>
              <a:gdLst>
                <a:gd name="T0" fmla="*/ 0 h 7"/>
                <a:gd name="T1" fmla="*/ 3 h 7"/>
                <a:gd name="T2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lnTo>
                    <a:pt x="0" y="3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5" name="Freeform 1149"/>
            <p:cNvSpPr>
              <a:spLocks/>
            </p:cNvSpPr>
            <p:nvPr/>
          </p:nvSpPr>
          <p:spPr bwMode="auto">
            <a:xfrm>
              <a:off x="2513" y="3610"/>
              <a:ext cx="4" cy="2"/>
            </a:xfrm>
            <a:custGeom>
              <a:avLst/>
              <a:gdLst>
                <a:gd name="T0" fmla="*/ 2 w 4"/>
                <a:gd name="T1" fmla="*/ 2 h 2"/>
                <a:gd name="T2" fmla="*/ 4 w 4"/>
                <a:gd name="T3" fmla="*/ 1 h 2"/>
                <a:gd name="T4" fmla="*/ 4 w 4"/>
                <a:gd name="T5" fmla="*/ 0 h 2"/>
                <a:gd name="T6" fmla="*/ 2 w 4"/>
                <a:gd name="T7" fmla="*/ 0 h 2"/>
                <a:gd name="T8" fmla="*/ 1 w 4"/>
                <a:gd name="T9" fmla="*/ 0 h 2"/>
                <a:gd name="T10" fmla="*/ 0 w 4"/>
                <a:gd name="T11" fmla="*/ 1 h 2"/>
                <a:gd name="T12" fmla="*/ 1 w 4"/>
                <a:gd name="T13" fmla="*/ 2 h 2"/>
                <a:gd name="T14" fmla="*/ 2 w 4"/>
                <a:gd name="T15" fmla="*/ 2 h 2"/>
                <a:gd name="T16" fmla="*/ 2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6" name="Freeform 1150"/>
            <p:cNvSpPr>
              <a:spLocks/>
            </p:cNvSpPr>
            <p:nvPr/>
          </p:nvSpPr>
          <p:spPr bwMode="auto">
            <a:xfrm>
              <a:off x="3206" y="3607"/>
              <a:ext cx="2" cy="7"/>
            </a:xfrm>
            <a:custGeom>
              <a:avLst/>
              <a:gdLst>
                <a:gd name="T0" fmla="*/ 0 w 2"/>
                <a:gd name="T1" fmla="*/ 0 h 7"/>
                <a:gd name="T2" fmla="*/ 2 w 2"/>
                <a:gd name="T3" fmla="*/ 1 h 7"/>
                <a:gd name="T4" fmla="*/ 2 w 2"/>
                <a:gd name="T5" fmla="*/ 5 h 7"/>
                <a:gd name="T6" fmla="*/ 2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2" y="1"/>
                  </a:lnTo>
                  <a:lnTo>
                    <a:pt x="2" y="5"/>
                  </a:lnTo>
                  <a:lnTo>
                    <a:pt x="2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7" name="Freeform 1151"/>
            <p:cNvSpPr>
              <a:spLocks/>
            </p:cNvSpPr>
            <p:nvPr/>
          </p:nvSpPr>
          <p:spPr bwMode="auto">
            <a:xfrm>
              <a:off x="2540" y="3593"/>
              <a:ext cx="27" cy="23"/>
            </a:xfrm>
            <a:custGeom>
              <a:avLst/>
              <a:gdLst>
                <a:gd name="T0" fmla="*/ 22 w 27"/>
                <a:gd name="T1" fmla="*/ 23 h 23"/>
                <a:gd name="T2" fmla="*/ 27 w 27"/>
                <a:gd name="T3" fmla="*/ 22 h 23"/>
                <a:gd name="T4" fmla="*/ 27 w 27"/>
                <a:gd name="T5" fmla="*/ 13 h 23"/>
                <a:gd name="T6" fmla="*/ 23 w 27"/>
                <a:gd name="T7" fmla="*/ 10 h 23"/>
                <a:gd name="T8" fmla="*/ 5 w 27"/>
                <a:gd name="T9" fmla="*/ 2 h 23"/>
                <a:gd name="T10" fmla="*/ 4 w 27"/>
                <a:gd name="T11" fmla="*/ 0 h 23"/>
                <a:gd name="T12" fmla="*/ 3 w 27"/>
                <a:gd name="T13" fmla="*/ 0 h 23"/>
                <a:gd name="T14" fmla="*/ 0 w 27"/>
                <a:gd name="T15" fmla="*/ 4 h 23"/>
                <a:gd name="T16" fmla="*/ 0 w 27"/>
                <a:gd name="T17" fmla="*/ 7 h 23"/>
                <a:gd name="T18" fmla="*/ 14 w 27"/>
                <a:gd name="T19" fmla="*/ 18 h 23"/>
                <a:gd name="T20" fmla="*/ 22 w 27"/>
                <a:gd name="T2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3">
                  <a:moveTo>
                    <a:pt x="22" y="23"/>
                  </a:moveTo>
                  <a:lnTo>
                    <a:pt x="27" y="22"/>
                  </a:lnTo>
                  <a:lnTo>
                    <a:pt x="27" y="13"/>
                  </a:lnTo>
                  <a:lnTo>
                    <a:pt x="23" y="10"/>
                  </a:lnTo>
                  <a:lnTo>
                    <a:pt x="5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14" y="18"/>
                  </a:lnTo>
                  <a:lnTo>
                    <a:pt x="22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8" name="Freeform 1152"/>
            <p:cNvSpPr>
              <a:spLocks/>
            </p:cNvSpPr>
            <p:nvPr/>
          </p:nvSpPr>
          <p:spPr bwMode="auto">
            <a:xfrm>
              <a:off x="3240" y="3614"/>
              <a:ext cx="6" cy="4"/>
            </a:xfrm>
            <a:custGeom>
              <a:avLst/>
              <a:gdLst>
                <a:gd name="T0" fmla="*/ 6 w 6"/>
                <a:gd name="T1" fmla="*/ 4 h 4"/>
                <a:gd name="T2" fmla="*/ 4 w 6"/>
                <a:gd name="T3" fmla="*/ 4 h 4"/>
                <a:gd name="T4" fmla="*/ 3 w 6"/>
                <a:gd name="T5" fmla="*/ 2 h 4"/>
                <a:gd name="T6" fmla="*/ 2 w 6"/>
                <a:gd name="T7" fmla="*/ 0 h 4"/>
                <a:gd name="T8" fmla="*/ 0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9" name="Freeform 1153"/>
            <p:cNvSpPr>
              <a:spLocks/>
            </p:cNvSpPr>
            <p:nvPr/>
          </p:nvSpPr>
          <p:spPr bwMode="auto">
            <a:xfrm>
              <a:off x="3232" y="3597"/>
              <a:ext cx="8" cy="25"/>
            </a:xfrm>
            <a:custGeom>
              <a:avLst/>
              <a:gdLst>
                <a:gd name="T0" fmla="*/ 8 w 8"/>
                <a:gd name="T1" fmla="*/ 18 h 25"/>
                <a:gd name="T2" fmla="*/ 4 w 8"/>
                <a:gd name="T3" fmla="*/ 24 h 25"/>
                <a:gd name="T4" fmla="*/ 3 w 8"/>
                <a:gd name="T5" fmla="*/ 25 h 25"/>
                <a:gd name="T6" fmla="*/ 2 w 8"/>
                <a:gd name="T7" fmla="*/ 22 h 25"/>
                <a:gd name="T8" fmla="*/ 0 w 8"/>
                <a:gd name="T9" fmla="*/ 15 h 25"/>
                <a:gd name="T10" fmla="*/ 0 w 8"/>
                <a:gd name="T11" fmla="*/ 3 h 25"/>
                <a:gd name="T12" fmla="*/ 0 w 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5">
                  <a:moveTo>
                    <a:pt x="8" y="18"/>
                  </a:moveTo>
                  <a:lnTo>
                    <a:pt x="4" y="24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0" y="1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0" name="Freeform 1154"/>
            <p:cNvSpPr>
              <a:spLocks/>
            </p:cNvSpPr>
            <p:nvPr/>
          </p:nvSpPr>
          <p:spPr bwMode="auto">
            <a:xfrm>
              <a:off x="3208" y="3614"/>
              <a:ext cx="4" cy="12"/>
            </a:xfrm>
            <a:custGeom>
              <a:avLst/>
              <a:gdLst>
                <a:gd name="T0" fmla="*/ 0 w 4"/>
                <a:gd name="T1" fmla="*/ 0 h 12"/>
                <a:gd name="T2" fmla="*/ 1 w 4"/>
                <a:gd name="T3" fmla="*/ 1 h 12"/>
                <a:gd name="T4" fmla="*/ 2 w 4"/>
                <a:gd name="T5" fmla="*/ 4 h 12"/>
                <a:gd name="T6" fmla="*/ 4 w 4"/>
                <a:gd name="T7" fmla="*/ 5 h 12"/>
                <a:gd name="T8" fmla="*/ 0 w 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0" y="0"/>
                  </a:moveTo>
                  <a:lnTo>
                    <a:pt x="1" y="1"/>
                  </a:lnTo>
                  <a:lnTo>
                    <a:pt x="2" y="4"/>
                  </a:lnTo>
                  <a:lnTo>
                    <a:pt x="4" y="5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1" name="Freeform 1155"/>
            <p:cNvSpPr>
              <a:spLocks/>
            </p:cNvSpPr>
            <p:nvPr/>
          </p:nvSpPr>
          <p:spPr bwMode="auto">
            <a:xfrm>
              <a:off x="2581" y="3604"/>
              <a:ext cx="33" cy="34"/>
            </a:xfrm>
            <a:custGeom>
              <a:avLst/>
              <a:gdLst>
                <a:gd name="T0" fmla="*/ 20 w 33"/>
                <a:gd name="T1" fmla="*/ 34 h 34"/>
                <a:gd name="T2" fmla="*/ 16 w 33"/>
                <a:gd name="T3" fmla="*/ 30 h 34"/>
                <a:gd name="T4" fmla="*/ 5 w 33"/>
                <a:gd name="T5" fmla="*/ 27 h 34"/>
                <a:gd name="T6" fmla="*/ 3 w 33"/>
                <a:gd name="T7" fmla="*/ 21 h 34"/>
                <a:gd name="T8" fmla="*/ 1 w 33"/>
                <a:gd name="T9" fmla="*/ 17 h 34"/>
                <a:gd name="T10" fmla="*/ 0 w 33"/>
                <a:gd name="T11" fmla="*/ 15 h 34"/>
                <a:gd name="T12" fmla="*/ 0 w 33"/>
                <a:gd name="T13" fmla="*/ 14 h 34"/>
                <a:gd name="T14" fmla="*/ 1 w 33"/>
                <a:gd name="T15" fmla="*/ 11 h 34"/>
                <a:gd name="T16" fmla="*/ 13 w 33"/>
                <a:gd name="T17" fmla="*/ 3 h 34"/>
                <a:gd name="T18" fmla="*/ 19 w 33"/>
                <a:gd name="T19" fmla="*/ 6 h 34"/>
                <a:gd name="T20" fmla="*/ 30 w 33"/>
                <a:gd name="T21" fmla="*/ 2 h 34"/>
                <a:gd name="T22" fmla="*/ 33 w 33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4">
                  <a:moveTo>
                    <a:pt x="20" y="34"/>
                  </a:moveTo>
                  <a:lnTo>
                    <a:pt x="16" y="30"/>
                  </a:lnTo>
                  <a:lnTo>
                    <a:pt x="5" y="27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30" y="2"/>
                  </a:lnTo>
                  <a:lnTo>
                    <a:pt x="3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2" name="Line 1156"/>
            <p:cNvSpPr>
              <a:spLocks noChangeShapeType="1"/>
            </p:cNvSpPr>
            <p:nvPr/>
          </p:nvSpPr>
          <p:spPr bwMode="auto">
            <a:xfrm flipH="1">
              <a:off x="2627" y="3641"/>
              <a:ext cx="3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3" name="Freeform 1157"/>
            <p:cNvSpPr>
              <a:spLocks/>
            </p:cNvSpPr>
            <p:nvPr/>
          </p:nvSpPr>
          <p:spPr bwMode="auto">
            <a:xfrm>
              <a:off x="2630" y="3637"/>
              <a:ext cx="37" cy="5"/>
            </a:xfrm>
            <a:custGeom>
              <a:avLst/>
              <a:gdLst>
                <a:gd name="T0" fmla="*/ 26 w 37"/>
                <a:gd name="T1" fmla="*/ 5 h 5"/>
                <a:gd name="T2" fmla="*/ 30 w 37"/>
                <a:gd name="T3" fmla="*/ 4 h 5"/>
                <a:gd name="T4" fmla="*/ 37 w 37"/>
                <a:gd name="T5" fmla="*/ 3 h 5"/>
                <a:gd name="T6" fmla="*/ 34 w 37"/>
                <a:gd name="T7" fmla="*/ 0 h 5"/>
                <a:gd name="T8" fmla="*/ 19 w 37"/>
                <a:gd name="T9" fmla="*/ 1 h 5"/>
                <a:gd name="T10" fmla="*/ 15 w 37"/>
                <a:gd name="T11" fmla="*/ 3 h 5"/>
                <a:gd name="T12" fmla="*/ 11 w 37"/>
                <a:gd name="T13" fmla="*/ 4 h 5"/>
                <a:gd name="T14" fmla="*/ 0 w 37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">
                  <a:moveTo>
                    <a:pt x="26" y="5"/>
                  </a:moveTo>
                  <a:lnTo>
                    <a:pt x="30" y="4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19" y="1"/>
                  </a:lnTo>
                  <a:lnTo>
                    <a:pt x="15" y="3"/>
                  </a:lnTo>
                  <a:lnTo>
                    <a:pt x="11" y="4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4" name="Line 1158"/>
            <p:cNvSpPr>
              <a:spLocks noChangeShapeType="1"/>
            </p:cNvSpPr>
            <p:nvPr/>
          </p:nvSpPr>
          <p:spPr bwMode="auto">
            <a:xfrm flipH="1">
              <a:off x="2623" y="3641"/>
              <a:ext cx="4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5" name="Freeform 1159"/>
            <p:cNvSpPr>
              <a:spLocks/>
            </p:cNvSpPr>
            <p:nvPr/>
          </p:nvSpPr>
          <p:spPr bwMode="auto">
            <a:xfrm>
              <a:off x="2630" y="3642"/>
              <a:ext cx="26" cy="4"/>
            </a:xfrm>
            <a:custGeom>
              <a:avLst/>
              <a:gdLst>
                <a:gd name="T0" fmla="*/ 0 w 26"/>
                <a:gd name="T1" fmla="*/ 4 h 4"/>
                <a:gd name="T2" fmla="*/ 8 w 26"/>
                <a:gd name="T3" fmla="*/ 4 h 4"/>
                <a:gd name="T4" fmla="*/ 19 w 26"/>
                <a:gd name="T5" fmla="*/ 3 h 4"/>
                <a:gd name="T6" fmla="*/ 26 w 2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">
                  <a:moveTo>
                    <a:pt x="0" y="4"/>
                  </a:moveTo>
                  <a:lnTo>
                    <a:pt x="8" y="4"/>
                  </a:lnTo>
                  <a:lnTo>
                    <a:pt x="19" y="3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6" name="Freeform 1160"/>
            <p:cNvSpPr>
              <a:spLocks/>
            </p:cNvSpPr>
            <p:nvPr/>
          </p:nvSpPr>
          <p:spPr bwMode="auto">
            <a:xfrm>
              <a:off x="2627" y="3646"/>
              <a:ext cx="3" cy="2"/>
            </a:xfrm>
            <a:custGeom>
              <a:avLst/>
              <a:gdLst>
                <a:gd name="T0" fmla="*/ 0 w 3"/>
                <a:gd name="T1" fmla="*/ 2 h 2"/>
                <a:gd name="T2" fmla="*/ 2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2" y="2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7" name="Freeform 1161"/>
            <p:cNvSpPr>
              <a:spLocks/>
            </p:cNvSpPr>
            <p:nvPr/>
          </p:nvSpPr>
          <p:spPr bwMode="auto">
            <a:xfrm>
              <a:off x="3193" y="3629"/>
              <a:ext cx="11" cy="20"/>
            </a:xfrm>
            <a:custGeom>
              <a:avLst/>
              <a:gdLst>
                <a:gd name="T0" fmla="*/ 0 w 11"/>
                <a:gd name="T1" fmla="*/ 12 h 20"/>
                <a:gd name="T2" fmla="*/ 1 w 11"/>
                <a:gd name="T3" fmla="*/ 5 h 20"/>
                <a:gd name="T4" fmla="*/ 1 w 11"/>
                <a:gd name="T5" fmla="*/ 1 h 20"/>
                <a:gd name="T6" fmla="*/ 1 w 11"/>
                <a:gd name="T7" fmla="*/ 0 h 20"/>
                <a:gd name="T8" fmla="*/ 5 w 11"/>
                <a:gd name="T9" fmla="*/ 2 h 20"/>
                <a:gd name="T10" fmla="*/ 8 w 11"/>
                <a:gd name="T11" fmla="*/ 5 h 20"/>
                <a:gd name="T12" fmla="*/ 9 w 11"/>
                <a:gd name="T13" fmla="*/ 11 h 20"/>
                <a:gd name="T14" fmla="*/ 11 w 11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0">
                  <a:moveTo>
                    <a:pt x="0" y="12"/>
                  </a:moveTo>
                  <a:lnTo>
                    <a:pt x="1" y="5"/>
                  </a:lnTo>
                  <a:lnTo>
                    <a:pt x="1" y="1"/>
                  </a:lnTo>
                  <a:lnTo>
                    <a:pt x="1" y="0"/>
                  </a:lnTo>
                  <a:lnTo>
                    <a:pt x="5" y="2"/>
                  </a:lnTo>
                  <a:lnTo>
                    <a:pt x="8" y="5"/>
                  </a:lnTo>
                  <a:lnTo>
                    <a:pt x="9" y="11"/>
                  </a:lnTo>
                  <a:lnTo>
                    <a:pt x="11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8" name="Line 1162"/>
            <p:cNvSpPr>
              <a:spLocks noChangeShapeType="1"/>
            </p:cNvSpPr>
            <p:nvPr/>
          </p:nvSpPr>
          <p:spPr bwMode="auto">
            <a:xfrm flipH="1">
              <a:off x="3261" y="3652"/>
              <a:ext cx="1" cy="0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9" name="Freeform 1163"/>
            <p:cNvSpPr>
              <a:spLocks/>
            </p:cNvSpPr>
            <p:nvPr/>
          </p:nvSpPr>
          <p:spPr bwMode="auto">
            <a:xfrm>
              <a:off x="3189" y="3641"/>
              <a:ext cx="15" cy="15"/>
            </a:xfrm>
            <a:custGeom>
              <a:avLst/>
              <a:gdLst>
                <a:gd name="T0" fmla="*/ 15 w 15"/>
                <a:gd name="T1" fmla="*/ 8 h 15"/>
                <a:gd name="T2" fmla="*/ 15 w 15"/>
                <a:gd name="T3" fmla="*/ 10 h 15"/>
                <a:gd name="T4" fmla="*/ 13 w 15"/>
                <a:gd name="T5" fmla="*/ 14 h 15"/>
                <a:gd name="T6" fmla="*/ 9 w 15"/>
                <a:gd name="T7" fmla="*/ 15 h 15"/>
                <a:gd name="T8" fmla="*/ 4 w 15"/>
                <a:gd name="T9" fmla="*/ 14 h 15"/>
                <a:gd name="T10" fmla="*/ 1 w 15"/>
                <a:gd name="T11" fmla="*/ 14 h 15"/>
                <a:gd name="T12" fmla="*/ 0 w 15"/>
                <a:gd name="T13" fmla="*/ 5 h 15"/>
                <a:gd name="T14" fmla="*/ 4 w 15"/>
                <a:gd name="T15" fmla="*/ 3 h 15"/>
                <a:gd name="T16" fmla="*/ 4 w 15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15" y="8"/>
                  </a:moveTo>
                  <a:lnTo>
                    <a:pt x="15" y="10"/>
                  </a:lnTo>
                  <a:lnTo>
                    <a:pt x="13" y="14"/>
                  </a:lnTo>
                  <a:lnTo>
                    <a:pt x="9" y="15"/>
                  </a:lnTo>
                  <a:lnTo>
                    <a:pt x="4" y="14"/>
                  </a:lnTo>
                  <a:lnTo>
                    <a:pt x="1" y="14"/>
                  </a:lnTo>
                  <a:lnTo>
                    <a:pt x="0" y="5"/>
                  </a:lnTo>
                  <a:lnTo>
                    <a:pt x="4" y="3"/>
                  </a:lnTo>
                  <a:lnTo>
                    <a:pt x="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0" name="Freeform 1164"/>
            <p:cNvSpPr>
              <a:spLocks/>
            </p:cNvSpPr>
            <p:nvPr/>
          </p:nvSpPr>
          <p:spPr bwMode="auto">
            <a:xfrm>
              <a:off x="3239" y="3618"/>
              <a:ext cx="22" cy="42"/>
            </a:xfrm>
            <a:custGeom>
              <a:avLst/>
              <a:gdLst>
                <a:gd name="T0" fmla="*/ 22 w 22"/>
                <a:gd name="T1" fmla="*/ 34 h 42"/>
                <a:gd name="T2" fmla="*/ 20 w 22"/>
                <a:gd name="T3" fmla="*/ 35 h 42"/>
                <a:gd name="T4" fmla="*/ 19 w 22"/>
                <a:gd name="T5" fmla="*/ 37 h 42"/>
                <a:gd name="T6" fmla="*/ 18 w 22"/>
                <a:gd name="T7" fmla="*/ 41 h 42"/>
                <a:gd name="T8" fmla="*/ 14 w 22"/>
                <a:gd name="T9" fmla="*/ 42 h 42"/>
                <a:gd name="T10" fmla="*/ 12 w 22"/>
                <a:gd name="T11" fmla="*/ 39 h 42"/>
                <a:gd name="T12" fmla="*/ 10 w 22"/>
                <a:gd name="T13" fmla="*/ 38 h 42"/>
                <a:gd name="T14" fmla="*/ 10 w 22"/>
                <a:gd name="T15" fmla="*/ 34 h 42"/>
                <a:gd name="T16" fmla="*/ 10 w 22"/>
                <a:gd name="T17" fmla="*/ 33 h 42"/>
                <a:gd name="T18" fmla="*/ 7 w 22"/>
                <a:gd name="T19" fmla="*/ 27 h 42"/>
                <a:gd name="T20" fmla="*/ 0 w 22"/>
                <a:gd name="T21" fmla="*/ 24 h 42"/>
                <a:gd name="T22" fmla="*/ 0 w 22"/>
                <a:gd name="T23" fmla="*/ 16 h 42"/>
                <a:gd name="T24" fmla="*/ 1 w 22"/>
                <a:gd name="T25" fmla="*/ 13 h 42"/>
                <a:gd name="T26" fmla="*/ 4 w 22"/>
                <a:gd name="T27" fmla="*/ 8 h 42"/>
                <a:gd name="T28" fmla="*/ 5 w 22"/>
                <a:gd name="T29" fmla="*/ 5 h 42"/>
                <a:gd name="T30" fmla="*/ 11 w 22"/>
                <a:gd name="T31" fmla="*/ 0 h 42"/>
                <a:gd name="T32" fmla="*/ 7 w 22"/>
                <a:gd name="T3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42">
                  <a:moveTo>
                    <a:pt x="22" y="34"/>
                  </a:moveTo>
                  <a:lnTo>
                    <a:pt x="20" y="35"/>
                  </a:lnTo>
                  <a:lnTo>
                    <a:pt x="19" y="37"/>
                  </a:lnTo>
                  <a:lnTo>
                    <a:pt x="18" y="41"/>
                  </a:lnTo>
                  <a:lnTo>
                    <a:pt x="14" y="42"/>
                  </a:lnTo>
                  <a:lnTo>
                    <a:pt x="12" y="39"/>
                  </a:lnTo>
                  <a:lnTo>
                    <a:pt x="10" y="38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7" y="27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4" y="8"/>
                  </a:lnTo>
                  <a:lnTo>
                    <a:pt x="5" y="5"/>
                  </a:lnTo>
                  <a:lnTo>
                    <a:pt x="11" y="0"/>
                  </a:lnTo>
                  <a:lnTo>
                    <a:pt x="7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1" name="Freeform 1165"/>
            <p:cNvSpPr>
              <a:spLocks/>
            </p:cNvSpPr>
            <p:nvPr/>
          </p:nvSpPr>
          <p:spPr bwMode="auto">
            <a:xfrm>
              <a:off x="2590" y="3638"/>
              <a:ext cx="33" cy="23"/>
            </a:xfrm>
            <a:custGeom>
              <a:avLst/>
              <a:gdLst>
                <a:gd name="T0" fmla="*/ 33 w 33"/>
                <a:gd name="T1" fmla="*/ 6 h 23"/>
                <a:gd name="T2" fmla="*/ 26 w 33"/>
                <a:gd name="T3" fmla="*/ 8 h 23"/>
                <a:gd name="T4" fmla="*/ 15 w 33"/>
                <a:gd name="T5" fmla="*/ 14 h 23"/>
                <a:gd name="T6" fmla="*/ 10 w 33"/>
                <a:gd name="T7" fmla="*/ 21 h 23"/>
                <a:gd name="T8" fmla="*/ 7 w 33"/>
                <a:gd name="T9" fmla="*/ 23 h 23"/>
                <a:gd name="T10" fmla="*/ 4 w 33"/>
                <a:gd name="T11" fmla="*/ 15 h 23"/>
                <a:gd name="T12" fmla="*/ 2 w 33"/>
                <a:gd name="T13" fmla="*/ 10 h 23"/>
                <a:gd name="T14" fmla="*/ 0 w 33"/>
                <a:gd name="T15" fmla="*/ 8 h 23"/>
                <a:gd name="T16" fmla="*/ 13 w 33"/>
                <a:gd name="T17" fmla="*/ 3 h 23"/>
                <a:gd name="T18" fmla="*/ 11 w 33"/>
                <a:gd name="T1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3">
                  <a:moveTo>
                    <a:pt x="33" y="6"/>
                  </a:moveTo>
                  <a:lnTo>
                    <a:pt x="26" y="8"/>
                  </a:lnTo>
                  <a:lnTo>
                    <a:pt x="15" y="14"/>
                  </a:lnTo>
                  <a:lnTo>
                    <a:pt x="10" y="21"/>
                  </a:lnTo>
                  <a:lnTo>
                    <a:pt x="7" y="23"/>
                  </a:lnTo>
                  <a:lnTo>
                    <a:pt x="4" y="15"/>
                  </a:lnTo>
                  <a:lnTo>
                    <a:pt x="2" y="10"/>
                  </a:lnTo>
                  <a:lnTo>
                    <a:pt x="0" y="8"/>
                  </a:lnTo>
                  <a:lnTo>
                    <a:pt x="13" y="3"/>
                  </a:lnTo>
                  <a:lnTo>
                    <a:pt x="1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2" name="Freeform 1166"/>
            <p:cNvSpPr>
              <a:spLocks/>
            </p:cNvSpPr>
            <p:nvPr/>
          </p:nvSpPr>
          <p:spPr bwMode="auto">
            <a:xfrm>
              <a:off x="3295" y="3655"/>
              <a:ext cx="7" cy="9"/>
            </a:xfrm>
            <a:custGeom>
              <a:avLst/>
              <a:gdLst>
                <a:gd name="T0" fmla="*/ 5 w 7"/>
                <a:gd name="T1" fmla="*/ 5 h 9"/>
                <a:gd name="T2" fmla="*/ 7 w 7"/>
                <a:gd name="T3" fmla="*/ 1 h 9"/>
                <a:gd name="T4" fmla="*/ 7 w 7"/>
                <a:gd name="T5" fmla="*/ 0 h 9"/>
                <a:gd name="T6" fmla="*/ 1 w 7"/>
                <a:gd name="T7" fmla="*/ 0 h 9"/>
                <a:gd name="T8" fmla="*/ 3 w 7"/>
                <a:gd name="T9" fmla="*/ 8 h 9"/>
                <a:gd name="T10" fmla="*/ 0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5" y="5"/>
                  </a:moveTo>
                  <a:lnTo>
                    <a:pt x="7" y="1"/>
                  </a:lnTo>
                  <a:lnTo>
                    <a:pt x="7" y="0"/>
                  </a:lnTo>
                  <a:lnTo>
                    <a:pt x="1" y="0"/>
                  </a:lnTo>
                  <a:lnTo>
                    <a:pt x="3" y="8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3" name="Freeform 1167"/>
            <p:cNvSpPr>
              <a:spLocks/>
            </p:cNvSpPr>
            <p:nvPr/>
          </p:nvSpPr>
          <p:spPr bwMode="auto">
            <a:xfrm>
              <a:off x="3084" y="3657"/>
              <a:ext cx="6" cy="9"/>
            </a:xfrm>
            <a:custGeom>
              <a:avLst/>
              <a:gdLst>
                <a:gd name="T0" fmla="*/ 6 w 6"/>
                <a:gd name="T1" fmla="*/ 9 h 9"/>
                <a:gd name="T2" fmla="*/ 6 w 6"/>
                <a:gd name="T3" fmla="*/ 7 h 9"/>
                <a:gd name="T4" fmla="*/ 2 w 6"/>
                <a:gd name="T5" fmla="*/ 0 h 9"/>
                <a:gd name="T6" fmla="*/ 0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lnTo>
                    <a:pt x="6" y="7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4" name="Freeform 1168"/>
            <p:cNvSpPr>
              <a:spLocks/>
            </p:cNvSpPr>
            <p:nvPr/>
          </p:nvSpPr>
          <p:spPr bwMode="auto">
            <a:xfrm>
              <a:off x="3268" y="3657"/>
              <a:ext cx="12" cy="11"/>
            </a:xfrm>
            <a:custGeom>
              <a:avLst/>
              <a:gdLst>
                <a:gd name="T0" fmla="*/ 12 w 12"/>
                <a:gd name="T1" fmla="*/ 11 h 11"/>
                <a:gd name="T2" fmla="*/ 11 w 12"/>
                <a:gd name="T3" fmla="*/ 10 h 11"/>
                <a:gd name="T4" fmla="*/ 9 w 12"/>
                <a:gd name="T5" fmla="*/ 3 h 11"/>
                <a:gd name="T6" fmla="*/ 6 w 12"/>
                <a:gd name="T7" fmla="*/ 0 h 11"/>
                <a:gd name="T8" fmla="*/ 2 w 12"/>
                <a:gd name="T9" fmla="*/ 0 h 11"/>
                <a:gd name="T10" fmla="*/ 0 w 12"/>
                <a:gd name="T1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12" y="11"/>
                  </a:moveTo>
                  <a:lnTo>
                    <a:pt x="11" y="10"/>
                  </a:lnTo>
                  <a:lnTo>
                    <a:pt x="9" y="3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5" name="Freeform 1169"/>
            <p:cNvSpPr>
              <a:spLocks/>
            </p:cNvSpPr>
            <p:nvPr/>
          </p:nvSpPr>
          <p:spPr bwMode="auto">
            <a:xfrm>
              <a:off x="3262" y="3652"/>
              <a:ext cx="6" cy="16"/>
            </a:xfrm>
            <a:custGeom>
              <a:avLst/>
              <a:gdLst>
                <a:gd name="T0" fmla="*/ 6 w 6"/>
                <a:gd name="T1" fmla="*/ 14 h 16"/>
                <a:gd name="T2" fmla="*/ 3 w 6"/>
                <a:gd name="T3" fmla="*/ 16 h 16"/>
                <a:gd name="T4" fmla="*/ 0 w 6"/>
                <a:gd name="T5" fmla="*/ 15 h 16"/>
                <a:gd name="T6" fmla="*/ 2 w 6"/>
                <a:gd name="T7" fmla="*/ 9 h 16"/>
                <a:gd name="T8" fmla="*/ 0 w 6"/>
                <a:gd name="T9" fmla="*/ 4 h 16"/>
                <a:gd name="T10" fmla="*/ 0 w 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6">
                  <a:moveTo>
                    <a:pt x="6" y="14"/>
                  </a:moveTo>
                  <a:lnTo>
                    <a:pt x="3" y="16"/>
                  </a:lnTo>
                  <a:lnTo>
                    <a:pt x="0" y="15"/>
                  </a:lnTo>
                  <a:lnTo>
                    <a:pt x="2" y="9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6" name="Freeform 1170"/>
            <p:cNvSpPr>
              <a:spLocks/>
            </p:cNvSpPr>
            <p:nvPr/>
          </p:nvSpPr>
          <p:spPr bwMode="auto">
            <a:xfrm>
              <a:off x="3280" y="3664"/>
              <a:ext cx="15" cy="10"/>
            </a:xfrm>
            <a:custGeom>
              <a:avLst/>
              <a:gdLst>
                <a:gd name="T0" fmla="*/ 15 w 15"/>
                <a:gd name="T1" fmla="*/ 0 h 10"/>
                <a:gd name="T2" fmla="*/ 11 w 15"/>
                <a:gd name="T3" fmla="*/ 2 h 10"/>
                <a:gd name="T4" fmla="*/ 11 w 15"/>
                <a:gd name="T5" fmla="*/ 3 h 10"/>
                <a:gd name="T6" fmla="*/ 5 w 15"/>
                <a:gd name="T7" fmla="*/ 10 h 10"/>
                <a:gd name="T8" fmla="*/ 3 w 15"/>
                <a:gd name="T9" fmla="*/ 8 h 10"/>
                <a:gd name="T10" fmla="*/ 0 w 15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0">
                  <a:moveTo>
                    <a:pt x="15" y="0"/>
                  </a:moveTo>
                  <a:lnTo>
                    <a:pt x="11" y="2"/>
                  </a:lnTo>
                  <a:lnTo>
                    <a:pt x="11" y="3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7" name="Freeform 1171"/>
            <p:cNvSpPr>
              <a:spLocks/>
            </p:cNvSpPr>
            <p:nvPr/>
          </p:nvSpPr>
          <p:spPr bwMode="auto">
            <a:xfrm>
              <a:off x="3090" y="3664"/>
              <a:ext cx="15" cy="15"/>
            </a:xfrm>
            <a:custGeom>
              <a:avLst/>
              <a:gdLst>
                <a:gd name="T0" fmla="*/ 15 w 15"/>
                <a:gd name="T1" fmla="*/ 12 h 15"/>
                <a:gd name="T2" fmla="*/ 15 w 15"/>
                <a:gd name="T3" fmla="*/ 12 h 15"/>
                <a:gd name="T4" fmla="*/ 11 w 15"/>
                <a:gd name="T5" fmla="*/ 6 h 15"/>
                <a:gd name="T6" fmla="*/ 13 w 15"/>
                <a:gd name="T7" fmla="*/ 0 h 15"/>
                <a:gd name="T8" fmla="*/ 7 w 15"/>
                <a:gd name="T9" fmla="*/ 0 h 15"/>
                <a:gd name="T10" fmla="*/ 7 w 15"/>
                <a:gd name="T11" fmla="*/ 15 h 15"/>
                <a:gd name="T12" fmla="*/ 3 w 15"/>
                <a:gd name="T13" fmla="*/ 14 h 15"/>
                <a:gd name="T14" fmla="*/ 2 w 15"/>
                <a:gd name="T15" fmla="*/ 12 h 15"/>
                <a:gd name="T16" fmla="*/ 2 w 15"/>
                <a:gd name="T17" fmla="*/ 11 h 15"/>
                <a:gd name="T18" fmla="*/ 0 w 15"/>
                <a:gd name="T1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15" y="12"/>
                  </a:moveTo>
                  <a:lnTo>
                    <a:pt x="15" y="12"/>
                  </a:lnTo>
                  <a:lnTo>
                    <a:pt x="11" y="6"/>
                  </a:lnTo>
                  <a:lnTo>
                    <a:pt x="13" y="0"/>
                  </a:lnTo>
                  <a:lnTo>
                    <a:pt x="7" y="0"/>
                  </a:lnTo>
                  <a:lnTo>
                    <a:pt x="7" y="15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8" name="Freeform 1172"/>
            <p:cNvSpPr>
              <a:spLocks/>
            </p:cNvSpPr>
            <p:nvPr/>
          </p:nvSpPr>
          <p:spPr bwMode="auto">
            <a:xfrm>
              <a:off x="2601" y="3648"/>
              <a:ext cx="26" cy="33"/>
            </a:xfrm>
            <a:custGeom>
              <a:avLst/>
              <a:gdLst>
                <a:gd name="T0" fmla="*/ 11 w 26"/>
                <a:gd name="T1" fmla="*/ 33 h 33"/>
                <a:gd name="T2" fmla="*/ 4 w 26"/>
                <a:gd name="T3" fmla="*/ 26 h 33"/>
                <a:gd name="T4" fmla="*/ 0 w 26"/>
                <a:gd name="T5" fmla="*/ 20 h 33"/>
                <a:gd name="T6" fmla="*/ 7 w 26"/>
                <a:gd name="T7" fmla="*/ 9 h 33"/>
                <a:gd name="T8" fmla="*/ 14 w 26"/>
                <a:gd name="T9" fmla="*/ 4 h 33"/>
                <a:gd name="T10" fmla="*/ 26 w 26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3">
                  <a:moveTo>
                    <a:pt x="11" y="33"/>
                  </a:moveTo>
                  <a:lnTo>
                    <a:pt x="4" y="26"/>
                  </a:lnTo>
                  <a:lnTo>
                    <a:pt x="0" y="20"/>
                  </a:lnTo>
                  <a:lnTo>
                    <a:pt x="7" y="9"/>
                  </a:lnTo>
                  <a:lnTo>
                    <a:pt x="14" y="4"/>
                  </a:lnTo>
                  <a:lnTo>
                    <a:pt x="26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9" name="Freeform 1173"/>
            <p:cNvSpPr>
              <a:spLocks/>
            </p:cNvSpPr>
            <p:nvPr/>
          </p:nvSpPr>
          <p:spPr bwMode="auto">
            <a:xfrm>
              <a:off x="3175" y="3672"/>
              <a:ext cx="3" cy="9"/>
            </a:xfrm>
            <a:custGeom>
              <a:avLst/>
              <a:gdLst>
                <a:gd name="T0" fmla="*/ 3 w 3"/>
                <a:gd name="T1" fmla="*/ 9 h 9"/>
                <a:gd name="T2" fmla="*/ 0 w 3"/>
                <a:gd name="T3" fmla="*/ 0 h 9"/>
                <a:gd name="T4" fmla="*/ 0 w 3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0" name="Freeform 1174"/>
            <p:cNvSpPr>
              <a:spLocks/>
            </p:cNvSpPr>
            <p:nvPr/>
          </p:nvSpPr>
          <p:spPr bwMode="auto">
            <a:xfrm>
              <a:off x="3167" y="3664"/>
              <a:ext cx="4" cy="18"/>
            </a:xfrm>
            <a:custGeom>
              <a:avLst/>
              <a:gdLst>
                <a:gd name="T0" fmla="*/ 4 w 4"/>
                <a:gd name="T1" fmla="*/ 4 h 18"/>
                <a:gd name="T2" fmla="*/ 4 w 4"/>
                <a:gd name="T3" fmla="*/ 2 h 18"/>
                <a:gd name="T4" fmla="*/ 4 w 4"/>
                <a:gd name="T5" fmla="*/ 0 h 18"/>
                <a:gd name="T6" fmla="*/ 0 w 4"/>
                <a:gd name="T7" fmla="*/ 10 h 18"/>
                <a:gd name="T8" fmla="*/ 0 w 4"/>
                <a:gd name="T9" fmla="*/ 11 h 18"/>
                <a:gd name="T10" fmla="*/ 0 w 4"/>
                <a:gd name="T11" fmla="*/ 15 h 18"/>
                <a:gd name="T12" fmla="*/ 0 w 4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4" y="4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1" name="Freeform 1175"/>
            <p:cNvSpPr>
              <a:spLocks/>
            </p:cNvSpPr>
            <p:nvPr/>
          </p:nvSpPr>
          <p:spPr bwMode="auto">
            <a:xfrm>
              <a:off x="2612" y="3681"/>
              <a:ext cx="10" cy="2"/>
            </a:xfrm>
            <a:custGeom>
              <a:avLst/>
              <a:gdLst>
                <a:gd name="T0" fmla="*/ 10 w 10"/>
                <a:gd name="T1" fmla="*/ 2 h 2"/>
                <a:gd name="T2" fmla="*/ 7 w 10"/>
                <a:gd name="T3" fmla="*/ 1 h 2"/>
                <a:gd name="T4" fmla="*/ 3 w 10"/>
                <a:gd name="T5" fmla="*/ 1 h 2"/>
                <a:gd name="T6" fmla="*/ 0 w 10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10" y="2"/>
                  </a:moveTo>
                  <a:lnTo>
                    <a:pt x="7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2" name="Line 1176"/>
            <p:cNvSpPr>
              <a:spLocks noChangeShapeType="1"/>
            </p:cNvSpPr>
            <p:nvPr/>
          </p:nvSpPr>
          <p:spPr bwMode="auto">
            <a:xfrm flipH="1" flipV="1">
              <a:off x="3171" y="3668"/>
              <a:ext cx="3" cy="1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3" name="Freeform 1177"/>
            <p:cNvSpPr>
              <a:spLocks/>
            </p:cNvSpPr>
            <p:nvPr/>
          </p:nvSpPr>
          <p:spPr bwMode="auto">
            <a:xfrm>
              <a:off x="3299" y="3660"/>
              <a:ext cx="8" cy="23"/>
            </a:xfrm>
            <a:custGeom>
              <a:avLst/>
              <a:gdLst>
                <a:gd name="T0" fmla="*/ 8 w 8"/>
                <a:gd name="T1" fmla="*/ 21 h 23"/>
                <a:gd name="T2" fmla="*/ 7 w 8"/>
                <a:gd name="T3" fmla="*/ 23 h 23"/>
                <a:gd name="T4" fmla="*/ 4 w 8"/>
                <a:gd name="T5" fmla="*/ 23 h 23"/>
                <a:gd name="T6" fmla="*/ 3 w 8"/>
                <a:gd name="T7" fmla="*/ 22 h 23"/>
                <a:gd name="T8" fmla="*/ 3 w 8"/>
                <a:gd name="T9" fmla="*/ 15 h 23"/>
                <a:gd name="T10" fmla="*/ 0 w 8"/>
                <a:gd name="T11" fmla="*/ 12 h 23"/>
                <a:gd name="T12" fmla="*/ 1 w 8"/>
                <a:gd name="T13" fmla="*/ 3 h 23"/>
                <a:gd name="T14" fmla="*/ 1 w 8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3">
                  <a:moveTo>
                    <a:pt x="8" y="21"/>
                  </a:moveTo>
                  <a:lnTo>
                    <a:pt x="7" y="23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1" y="3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4" name="Line 1178"/>
            <p:cNvSpPr>
              <a:spLocks noChangeShapeType="1"/>
            </p:cNvSpPr>
            <p:nvPr/>
          </p:nvSpPr>
          <p:spPr bwMode="auto">
            <a:xfrm>
              <a:off x="3167" y="3682"/>
              <a:ext cx="1" cy="1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5" name="Freeform 1179"/>
            <p:cNvSpPr>
              <a:spLocks/>
            </p:cNvSpPr>
            <p:nvPr/>
          </p:nvSpPr>
          <p:spPr bwMode="auto">
            <a:xfrm>
              <a:off x="3178" y="3625"/>
              <a:ext cx="30" cy="58"/>
            </a:xfrm>
            <a:custGeom>
              <a:avLst/>
              <a:gdLst>
                <a:gd name="T0" fmla="*/ 30 w 30"/>
                <a:gd name="T1" fmla="*/ 1 h 58"/>
                <a:gd name="T2" fmla="*/ 30 w 30"/>
                <a:gd name="T3" fmla="*/ 2 h 58"/>
                <a:gd name="T4" fmla="*/ 27 w 30"/>
                <a:gd name="T5" fmla="*/ 11 h 58"/>
                <a:gd name="T6" fmla="*/ 20 w 30"/>
                <a:gd name="T7" fmla="*/ 5 h 58"/>
                <a:gd name="T8" fmla="*/ 16 w 30"/>
                <a:gd name="T9" fmla="*/ 0 h 58"/>
                <a:gd name="T10" fmla="*/ 15 w 30"/>
                <a:gd name="T11" fmla="*/ 5 h 58"/>
                <a:gd name="T12" fmla="*/ 12 w 30"/>
                <a:gd name="T13" fmla="*/ 9 h 58"/>
                <a:gd name="T14" fmla="*/ 11 w 30"/>
                <a:gd name="T15" fmla="*/ 16 h 58"/>
                <a:gd name="T16" fmla="*/ 8 w 30"/>
                <a:gd name="T17" fmla="*/ 20 h 58"/>
                <a:gd name="T18" fmla="*/ 5 w 30"/>
                <a:gd name="T19" fmla="*/ 28 h 58"/>
                <a:gd name="T20" fmla="*/ 4 w 30"/>
                <a:gd name="T21" fmla="*/ 36 h 58"/>
                <a:gd name="T22" fmla="*/ 1 w 30"/>
                <a:gd name="T23" fmla="*/ 41 h 58"/>
                <a:gd name="T24" fmla="*/ 2 w 30"/>
                <a:gd name="T25" fmla="*/ 49 h 58"/>
                <a:gd name="T26" fmla="*/ 2 w 30"/>
                <a:gd name="T27" fmla="*/ 58 h 58"/>
                <a:gd name="T28" fmla="*/ 0 w 30"/>
                <a:gd name="T29" fmla="*/ 5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8">
                  <a:moveTo>
                    <a:pt x="30" y="1"/>
                  </a:moveTo>
                  <a:lnTo>
                    <a:pt x="30" y="2"/>
                  </a:lnTo>
                  <a:lnTo>
                    <a:pt x="27" y="11"/>
                  </a:lnTo>
                  <a:lnTo>
                    <a:pt x="20" y="5"/>
                  </a:lnTo>
                  <a:lnTo>
                    <a:pt x="16" y="0"/>
                  </a:lnTo>
                  <a:lnTo>
                    <a:pt x="15" y="5"/>
                  </a:lnTo>
                  <a:lnTo>
                    <a:pt x="12" y="9"/>
                  </a:lnTo>
                  <a:lnTo>
                    <a:pt x="11" y="16"/>
                  </a:lnTo>
                  <a:lnTo>
                    <a:pt x="8" y="20"/>
                  </a:lnTo>
                  <a:lnTo>
                    <a:pt x="5" y="28"/>
                  </a:lnTo>
                  <a:lnTo>
                    <a:pt x="4" y="36"/>
                  </a:lnTo>
                  <a:lnTo>
                    <a:pt x="1" y="41"/>
                  </a:lnTo>
                  <a:lnTo>
                    <a:pt x="2" y="49"/>
                  </a:lnTo>
                  <a:lnTo>
                    <a:pt x="2" y="58"/>
                  </a:lnTo>
                  <a:lnTo>
                    <a:pt x="0" y="5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6" name="Freeform 1180"/>
            <p:cNvSpPr>
              <a:spLocks/>
            </p:cNvSpPr>
            <p:nvPr/>
          </p:nvSpPr>
          <p:spPr bwMode="auto">
            <a:xfrm>
              <a:off x="3187" y="3661"/>
              <a:ext cx="15" cy="24"/>
            </a:xfrm>
            <a:custGeom>
              <a:avLst/>
              <a:gdLst>
                <a:gd name="T0" fmla="*/ 7 w 15"/>
                <a:gd name="T1" fmla="*/ 24 h 24"/>
                <a:gd name="T2" fmla="*/ 3 w 15"/>
                <a:gd name="T3" fmla="*/ 22 h 24"/>
                <a:gd name="T4" fmla="*/ 2 w 15"/>
                <a:gd name="T5" fmla="*/ 15 h 24"/>
                <a:gd name="T6" fmla="*/ 0 w 15"/>
                <a:gd name="T7" fmla="*/ 9 h 24"/>
                <a:gd name="T8" fmla="*/ 2 w 15"/>
                <a:gd name="T9" fmla="*/ 6 h 24"/>
                <a:gd name="T10" fmla="*/ 3 w 15"/>
                <a:gd name="T11" fmla="*/ 3 h 24"/>
                <a:gd name="T12" fmla="*/ 3 w 15"/>
                <a:gd name="T13" fmla="*/ 2 h 24"/>
                <a:gd name="T14" fmla="*/ 3 w 15"/>
                <a:gd name="T15" fmla="*/ 0 h 24"/>
                <a:gd name="T16" fmla="*/ 10 w 15"/>
                <a:gd name="T17" fmla="*/ 0 h 24"/>
                <a:gd name="T18" fmla="*/ 10 w 15"/>
                <a:gd name="T19" fmla="*/ 9 h 24"/>
                <a:gd name="T20" fmla="*/ 11 w 15"/>
                <a:gd name="T21" fmla="*/ 13 h 24"/>
                <a:gd name="T22" fmla="*/ 14 w 15"/>
                <a:gd name="T23" fmla="*/ 17 h 24"/>
                <a:gd name="T24" fmla="*/ 15 w 15"/>
                <a:gd name="T25" fmla="*/ 20 h 24"/>
                <a:gd name="T26" fmla="*/ 13 w 15"/>
                <a:gd name="T27" fmla="*/ 22 h 24"/>
                <a:gd name="T28" fmla="*/ 11 w 15"/>
                <a:gd name="T29" fmla="*/ 22 h 24"/>
                <a:gd name="T30" fmla="*/ 8 w 15"/>
                <a:gd name="T31" fmla="*/ 20 h 24"/>
                <a:gd name="T32" fmla="*/ 8 w 15"/>
                <a:gd name="T33" fmla="*/ 15 h 24"/>
                <a:gd name="T34" fmla="*/ 7 w 15"/>
                <a:gd name="T35" fmla="*/ 17 h 24"/>
                <a:gd name="T36" fmla="*/ 7 w 15"/>
                <a:gd name="T37" fmla="*/ 22 h 24"/>
                <a:gd name="T38" fmla="*/ 7 w 15"/>
                <a:gd name="T3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24">
                  <a:moveTo>
                    <a:pt x="7" y="24"/>
                  </a:moveTo>
                  <a:lnTo>
                    <a:pt x="3" y="22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6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0" y="9"/>
                  </a:lnTo>
                  <a:lnTo>
                    <a:pt x="11" y="13"/>
                  </a:lnTo>
                  <a:lnTo>
                    <a:pt x="14" y="17"/>
                  </a:lnTo>
                  <a:lnTo>
                    <a:pt x="15" y="20"/>
                  </a:lnTo>
                  <a:lnTo>
                    <a:pt x="13" y="22"/>
                  </a:lnTo>
                  <a:lnTo>
                    <a:pt x="11" y="22"/>
                  </a:lnTo>
                  <a:lnTo>
                    <a:pt x="8" y="20"/>
                  </a:lnTo>
                  <a:lnTo>
                    <a:pt x="8" y="15"/>
                  </a:lnTo>
                  <a:lnTo>
                    <a:pt x="7" y="17"/>
                  </a:lnTo>
                  <a:lnTo>
                    <a:pt x="7" y="22"/>
                  </a:lnTo>
                  <a:lnTo>
                    <a:pt x="7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7" name="Freeform 1181"/>
            <p:cNvSpPr>
              <a:spLocks/>
            </p:cNvSpPr>
            <p:nvPr/>
          </p:nvSpPr>
          <p:spPr bwMode="auto">
            <a:xfrm>
              <a:off x="2567" y="3648"/>
              <a:ext cx="56" cy="38"/>
            </a:xfrm>
            <a:custGeom>
              <a:avLst/>
              <a:gdLst>
                <a:gd name="T0" fmla="*/ 0 w 56"/>
                <a:gd name="T1" fmla="*/ 5 h 38"/>
                <a:gd name="T2" fmla="*/ 6 w 56"/>
                <a:gd name="T3" fmla="*/ 1 h 38"/>
                <a:gd name="T4" fmla="*/ 7 w 56"/>
                <a:gd name="T5" fmla="*/ 0 h 38"/>
                <a:gd name="T6" fmla="*/ 12 w 56"/>
                <a:gd name="T7" fmla="*/ 0 h 38"/>
                <a:gd name="T8" fmla="*/ 17 w 56"/>
                <a:gd name="T9" fmla="*/ 4 h 38"/>
                <a:gd name="T10" fmla="*/ 19 w 56"/>
                <a:gd name="T11" fmla="*/ 7 h 38"/>
                <a:gd name="T12" fmla="*/ 22 w 56"/>
                <a:gd name="T13" fmla="*/ 9 h 38"/>
                <a:gd name="T14" fmla="*/ 27 w 56"/>
                <a:gd name="T15" fmla="*/ 19 h 38"/>
                <a:gd name="T16" fmla="*/ 29 w 56"/>
                <a:gd name="T17" fmla="*/ 20 h 38"/>
                <a:gd name="T18" fmla="*/ 33 w 56"/>
                <a:gd name="T19" fmla="*/ 28 h 38"/>
                <a:gd name="T20" fmla="*/ 36 w 56"/>
                <a:gd name="T21" fmla="*/ 34 h 38"/>
                <a:gd name="T22" fmla="*/ 45 w 56"/>
                <a:gd name="T23" fmla="*/ 37 h 38"/>
                <a:gd name="T24" fmla="*/ 49 w 56"/>
                <a:gd name="T25" fmla="*/ 38 h 38"/>
                <a:gd name="T26" fmla="*/ 56 w 56"/>
                <a:gd name="T27" fmla="*/ 38 h 38"/>
                <a:gd name="T28" fmla="*/ 55 w 56"/>
                <a:gd name="T29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38">
                  <a:moveTo>
                    <a:pt x="0" y="5"/>
                  </a:moveTo>
                  <a:lnTo>
                    <a:pt x="6" y="1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9"/>
                  </a:lnTo>
                  <a:lnTo>
                    <a:pt x="27" y="19"/>
                  </a:lnTo>
                  <a:lnTo>
                    <a:pt x="29" y="20"/>
                  </a:lnTo>
                  <a:lnTo>
                    <a:pt x="33" y="28"/>
                  </a:lnTo>
                  <a:lnTo>
                    <a:pt x="36" y="34"/>
                  </a:lnTo>
                  <a:lnTo>
                    <a:pt x="45" y="37"/>
                  </a:lnTo>
                  <a:lnTo>
                    <a:pt x="49" y="38"/>
                  </a:lnTo>
                  <a:lnTo>
                    <a:pt x="56" y="38"/>
                  </a:lnTo>
                  <a:lnTo>
                    <a:pt x="55" y="3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8" name="Freeform 1182"/>
            <p:cNvSpPr>
              <a:spLocks/>
            </p:cNvSpPr>
            <p:nvPr/>
          </p:nvSpPr>
          <p:spPr bwMode="auto">
            <a:xfrm>
              <a:off x="3174" y="3675"/>
              <a:ext cx="2" cy="11"/>
            </a:xfrm>
            <a:custGeom>
              <a:avLst/>
              <a:gdLst>
                <a:gd name="T0" fmla="*/ 1 w 2"/>
                <a:gd name="T1" fmla="*/ 0 h 11"/>
                <a:gd name="T2" fmla="*/ 2 w 2"/>
                <a:gd name="T3" fmla="*/ 10 h 11"/>
                <a:gd name="T4" fmla="*/ 0 w 2"/>
                <a:gd name="T5" fmla="*/ 11 h 11"/>
                <a:gd name="T6" fmla="*/ 0 w 2"/>
                <a:gd name="T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lnTo>
                    <a:pt x="2" y="10"/>
                  </a:lnTo>
                  <a:lnTo>
                    <a:pt x="0" y="11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9" name="Freeform 1183"/>
            <p:cNvSpPr>
              <a:spLocks/>
            </p:cNvSpPr>
            <p:nvPr/>
          </p:nvSpPr>
          <p:spPr bwMode="auto">
            <a:xfrm>
              <a:off x="3328" y="3679"/>
              <a:ext cx="2" cy="10"/>
            </a:xfrm>
            <a:custGeom>
              <a:avLst/>
              <a:gdLst>
                <a:gd name="T0" fmla="*/ 2 w 2"/>
                <a:gd name="T1" fmla="*/ 10 h 10"/>
                <a:gd name="T2" fmla="*/ 0 w 2"/>
                <a:gd name="T3" fmla="*/ 3 h 10"/>
                <a:gd name="T4" fmla="*/ 0 w 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0">
                  <a:moveTo>
                    <a:pt x="2" y="1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0" name="Freeform 1184"/>
            <p:cNvSpPr>
              <a:spLocks/>
            </p:cNvSpPr>
            <p:nvPr/>
          </p:nvSpPr>
          <p:spPr bwMode="auto">
            <a:xfrm>
              <a:off x="3164" y="3683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4 h 10"/>
                <a:gd name="T4" fmla="*/ 0 w 4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4"/>
                  </a:lnTo>
                  <a:lnTo>
                    <a:pt x="0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1" name="Freeform 1185"/>
            <p:cNvSpPr>
              <a:spLocks/>
            </p:cNvSpPr>
            <p:nvPr/>
          </p:nvSpPr>
          <p:spPr bwMode="auto">
            <a:xfrm>
              <a:off x="3105" y="3676"/>
              <a:ext cx="11" cy="17"/>
            </a:xfrm>
            <a:custGeom>
              <a:avLst/>
              <a:gdLst>
                <a:gd name="T0" fmla="*/ 11 w 11"/>
                <a:gd name="T1" fmla="*/ 17 h 17"/>
                <a:gd name="T2" fmla="*/ 7 w 11"/>
                <a:gd name="T3" fmla="*/ 7 h 17"/>
                <a:gd name="T4" fmla="*/ 7 w 11"/>
                <a:gd name="T5" fmla="*/ 7 h 17"/>
                <a:gd name="T6" fmla="*/ 6 w 11"/>
                <a:gd name="T7" fmla="*/ 0 h 17"/>
                <a:gd name="T8" fmla="*/ 2 w 11"/>
                <a:gd name="T9" fmla="*/ 0 h 17"/>
                <a:gd name="T10" fmla="*/ 0 w 1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lnTo>
                    <a:pt x="7" y="7"/>
                  </a:lnTo>
                  <a:lnTo>
                    <a:pt x="7" y="7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2" name="Line 1186"/>
            <p:cNvSpPr>
              <a:spLocks noChangeShapeType="1"/>
            </p:cNvSpPr>
            <p:nvPr/>
          </p:nvSpPr>
          <p:spPr bwMode="auto">
            <a:xfrm flipH="1" flipV="1">
              <a:off x="3330" y="3689"/>
              <a:ext cx="2" cy="5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3" name="Freeform 1187"/>
            <p:cNvSpPr>
              <a:spLocks/>
            </p:cNvSpPr>
            <p:nvPr/>
          </p:nvSpPr>
          <p:spPr bwMode="auto">
            <a:xfrm>
              <a:off x="3155" y="3690"/>
              <a:ext cx="9" cy="4"/>
            </a:xfrm>
            <a:custGeom>
              <a:avLst/>
              <a:gdLst>
                <a:gd name="T0" fmla="*/ 9 w 9"/>
                <a:gd name="T1" fmla="*/ 3 h 4"/>
                <a:gd name="T2" fmla="*/ 2 w 9"/>
                <a:gd name="T3" fmla="*/ 4 h 4"/>
                <a:gd name="T4" fmla="*/ 0 w 9"/>
                <a:gd name="T5" fmla="*/ 1 h 4"/>
                <a:gd name="T6" fmla="*/ 1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9" y="3"/>
                  </a:moveTo>
                  <a:lnTo>
                    <a:pt x="2" y="4"/>
                  </a:lnTo>
                  <a:lnTo>
                    <a:pt x="0" y="1"/>
                  </a:lnTo>
                  <a:lnTo>
                    <a:pt x="1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4" name="Freeform 1188"/>
            <p:cNvSpPr>
              <a:spLocks/>
            </p:cNvSpPr>
            <p:nvPr/>
          </p:nvSpPr>
          <p:spPr bwMode="auto">
            <a:xfrm>
              <a:off x="3111" y="3683"/>
              <a:ext cx="46" cy="22"/>
            </a:xfrm>
            <a:custGeom>
              <a:avLst/>
              <a:gdLst>
                <a:gd name="T0" fmla="*/ 45 w 46"/>
                <a:gd name="T1" fmla="*/ 7 h 22"/>
                <a:gd name="T2" fmla="*/ 46 w 46"/>
                <a:gd name="T3" fmla="*/ 6 h 22"/>
                <a:gd name="T4" fmla="*/ 45 w 46"/>
                <a:gd name="T5" fmla="*/ 3 h 22"/>
                <a:gd name="T6" fmla="*/ 41 w 46"/>
                <a:gd name="T7" fmla="*/ 4 h 22"/>
                <a:gd name="T8" fmla="*/ 35 w 46"/>
                <a:gd name="T9" fmla="*/ 8 h 22"/>
                <a:gd name="T10" fmla="*/ 34 w 46"/>
                <a:gd name="T11" fmla="*/ 2 h 22"/>
                <a:gd name="T12" fmla="*/ 29 w 46"/>
                <a:gd name="T13" fmla="*/ 0 h 22"/>
                <a:gd name="T14" fmla="*/ 31 w 46"/>
                <a:gd name="T15" fmla="*/ 11 h 22"/>
                <a:gd name="T16" fmla="*/ 31 w 46"/>
                <a:gd name="T17" fmla="*/ 14 h 22"/>
                <a:gd name="T18" fmla="*/ 29 w 46"/>
                <a:gd name="T19" fmla="*/ 18 h 22"/>
                <a:gd name="T20" fmla="*/ 5 w 46"/>
                <a:gd name="T21" fmla="*/ 22 h 22"/>
                <a:gd name="T22" fmla="*/ 0 w 46"/>
                <a:gd name="T23" fmla="*/ 18 h 22"/>
                <a:gd name="T24" fmla="*/ 5 w 46"/>
                <a:gd name="T25" fmla="*/ 10 h 22"/>
                <a:gd name="T26" fmla="*/ 5 w 46"/>
                <a:gd name="T2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22">
                  <a:moveTo>
                    <a:pt x="45" y="7"/>
                  </a:moveTo>
                  <a:lnTo>
                    <a:pt x="46" y="6"/>
                  </a:lnTo>
                  <a:lnTo>
                    <a:pt x="45" y="3"/>
                  </a:lnTo>
                  <a:lnTo>
                    <a:pt x="41" y="4"/>
                  </a:lnTo>
                  <a:lnTo>
                    <a:pt x="35" y="8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31" y="11"/>
                  </a:lnTo>
                  <a:lnTo>
                    <a:pt x="31" y="14"/>
                  </a:lnTo>
                  <a:lnTo>
                    <a:pt x="29" y="18"/>
                  </a:lnTo>
                  <a:lnTo>
                    <a:pt x="5" y="22"/>
                  </a:lnTo>
                  <a:lnTo>
                    <a:pt x="0" y="18"/>
                  </a:lnTo>
                  <a:lnTo>
                    <a:pt x="5" y="10"/>
                  </a:lnTo>
                  <a:lnTo>
                    <a:pt x="5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5" name="Freeform 1189"/>
            <p:cNvSpPr>
              <a:spLocks/>
            </p:cNvSpPr>
            <p:nvPr/>
          </p:nvSpPr>
          <p:spPr bwMode="auto">
            <a:xfrm>
              <a:off x="3332" y="3694"/>
              <a:ext cx="7" cy="19"/>
            </a:xfrm>
            <a:custGeom>
              <a:avLst/>
              <a:gdLst>
                <a:gd name="T0" fmla="*/ 2 w 7"/>
                <a:gd name="T1" fmla="*/ 18 h 19"/>
                <a:gd name="T2" fmla="*/ 4 w 7"/>
                <a:gd name="T3" fmla="*/ 19 h 19"/>
                <a:gd name="T4" fmla="*/ 5 w 7"/>
                <a:gd name="T5" fmla="*/ 19 h 19"/>
                <a:gd name="T6" fmla="*/ 7 w 7"/>
                <a:gd name="T7" fmla="*/ 18 h 19"/>
                <a:gd name="T8" fmla="*/ 5 w 7"/>
                <a:gd name="T9" fmla="*/ 17 h 19"/>
                <a:gd name="T10" fmla="*/ 5 w 7"/>
                <a:gd name="T11" fmla="*/ 15 h 19"/>
                <a:gd name="T12" fmla="*/ 2 w 7"/>
                <a:gd name="T13" fmla="*/ 10 h 19"/>
                <a:gd name="T14" fmla="*/ 1 w 7"/>
                <a:gd name="T15" fmla="*/ 3 h 19"/>
                <a:gd name="T16" fmla="*/ 0 w 7"/>
                <a:gd name="T17" fmla="*/ 2 h 19"/>
                <a:gd name="T18" fmla="*/ 0 w 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9">
                  <a:moveTo>
                    <a:pt x="2" y="18"/>
                  </a:moveTo>
                  <a:lnTo>
                    <a:pt x="4" y="19"/>
                  </a:lnTo>
                  <a:lnTo>
                    <a:pt x="5" y="19"/>
                  </a:lnTo>
                  <a:lnTo>
                    <a:pt x="7" y="18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2" y="10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6" name="Freeform 1190"/>
            <p:cNvSpPr>
              <a:spLocks/>
            </p:cNvSpPr>
            <p:nvPr/>
          </p:nvSpPr>
          <p:spPr bwMode="auto">
            <a:xfrm>
              <a:off x="2555" y="3780"/>
              <a:ext cx="15" cy="12"/>
            </a:xfrm>
            <a:custGeom>
              <a:avLst/>
              <a:gdLst>
                <a:gd name="T0" fmla="*/ 15 w 15"/>
                <a:gd name="T1" fmla="*/ 12 h 12"/>
                <a:gd name="T2" fmla="*/ 8 w 15"/>
                <a:gd name="T3" fmla="*/ 11 h 12"/>
                <a:gd name="T4" fmla="*/ 7 w 15"/>
                <a:gd name="T5" fmla="*/ 4 h 12"/>
                <a:gd name="T6" fmla="*/ 1 w 15"/>
                <a:gd name="T7" fmla="*/ 6 h 12"/>
                <a:gd name="T8" fmla="*/ 0 w 15"/>
                <a:gd name="T9" fmla="*/ 6 h 12"/>
                <a:gd name="T10" fmla="*/ 0 w 15"/>
                <a:gd name="T11" fmla="*/ 1 h 12"/>
                <a:gd name="T12" fmla="*/ 12 w 15"/>
                <a:gd name="T13" fmla="*/ 0 h 12"/>
                <a:gd name="T14" fmla="*/ 15 w 15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5" y="12"/>
                  </a:moveTo>
                  <a:lnTo>
                    <a:pt x="8" y="11"/>
                  </a:lnTo>
                  <a:lnTo>
                    <a:pt x="7" y="4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1"/>
                  </a:lnTo>
                  <a:lnTo>
                    <a:pt x="12" y="0"/>
                  </a:lnTo>
                  <a:lnTo>
                    <a:pt x="15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7" name="Freeform 1191"/>
            <p:cNvSpPr>
              <a:spLocks/>
            </p:cNvSpPr>
            <p:nvPr/>
          </p:nvSpPr>
          <p:spPr bwMode="auto">
            <a:xfrm>
              <a:off x="2972" y="3657"/>
              <a:ext cx="131" cy="154"/>
            </a:xfrm>
            <a:custGeom>
              <a:avLst/>
              <a:gdLst>
                <a:gd name="T0" fmla="*/ 112 w 131"/>
                <a:gd name="T1" fmla="*/ 0 h 154"/>
                <a:gd name="T2" fmla="*/ 102 w 131"/>
                <a:gd name="T3" fmla="*/ 0 h 154"/>
                <a:gd name="T4" fmla="*/ 108 w 131"/>
                <a:gd name="T5" fmla="*/ 7 h 154"/>
                <a:gd name="T6" fmla="*/ 113 w 131"/>
                <a:gd name="T7" fmla="*/ 11 h 154"/>
                <a:gd name="T8" fmla="*/ 112 w 131"/>
                <a:gd name="T9" fmla="*/ 18 h 154"/>
                <a:gd name="T10" fmla="*/ 117 w 131"/>
                <a:gd name="T11" fmla="*/ 24 h 154"/>
                <a:gd name="T12" fmla="*/ 121 w 131"/>
                <a:gd name="T13" fmla="*/ 25 h 154"/>
                <a:gd name="T14" fmla="*/ 124 w 131"/>
                <a:gd name="T15" fmla="*/ 25 h 154"/>
                <a:gd name="T16" fmla="*/ 128 w 131"/>
                <a:gd name="T17" fmla="*/ 30 h 154"/>
                <a:gd name="T18" fmla="*/ 131 w 131"/>
                <a:gd name="T19" fmla="*/ 37 h 154"/>
                <a:gd name="T20" fmla="*/ 124 w 131"/>
                <a:gd name="T21" fmla="*/ 37 h 154"/>
                <a:gd name="T22" fmla="*/ 120 w 131"/>
                <a:gd name="T23" fmla="*/ 40 h 154"/>
                <a:gd name="T24" fmla="*/ 117 w 131"/>
                <a:gd name="T25" fmla="*/ 44 h 154"/>
                <a:gd name="T26" fmla="*/ 112 w 131"/>
                <a:gd name="T27" fmla="*/ 48 h 154"/>
                <a:gd name="T28" fmla="*/ 108 w 131"/>
                <a:gd name="T29" fmla="*/ 51 h 154"/>
                <a:gd name="T30" fmla="*/ 101 w 131"/>
                <a:gd name="T31" fmla="*/ 54 h 154"/>
                <a:gd name="T32" fmla="*/ 95 w 131"/>
                <a:gd name="T33" fmla="*/ 51 h 154"/>
                <a:gd name="T34" fmla="*/ 93 w 131"/>
                <a:gd name="T35" fmla="*/ 54 h 154"/>
                <a:gd name="T36" fmla="*/ 89 w 131"/>
                <a:gd name="T37" fmla="*/ 59 h 154"/>
                <a:gd name="T38" fmla="*/ 83 w 131"/>
                <a:gd name="T39" fmla="*/ 58 h 154"/>
                <a:gd name="T40" fmla="*/ 83 w 131"/>
                <a:gd name="T41" fmla="*/ 60 h 154"/>
                <a:gd name="T42" fmla="*/ 83 w 131"/>
                <a:gd name="T43" fmla="*/ 66 h 154"/>
                <a:gd name="T44" fmla="*/ 80 w 131"/>
                <a:gd name="T45" fmla="*/ 69 h 154"/>
                <a:gd name="T46" fmla="*/ 75 w 131"/>
                <a:gd name="T47" fmla="*/ 69 h 154"/>
                <a:gd name="T48" fmla="*/ 72 w 131"/>
                <a:gd name="T49" fmla="*/ 66 h 154"/>
                <a:gd name="T50" fmla="*/ 67 w 131"/>
                <a:gd name="T51" fmla="*/ 63 h 154"/>
                <a:gd name="T52" fmla="*/ 64 w 131"/>
                <a:gd name="T53" fmla="*/ 74 h 154"/>
                <a:gd name="T54" fmla="*/ 72 w 131"/>
                <a:gd name="T55" fmla="*/ 74 h 154"/>
                <a:gd name="T56" fmla="*/ 82 w 131"/>
                <a:gd name="T57" fmla="*/ 73 h 154"/>
                <a:gd name="T58" fmla="*/ 83 w 131"/>
                <a:gd name="T59" fmla="*/ 73 h 154"/>
                <a:gd name="T60" fmla="*/ 83 w 131"/>
                <a:gd name="T61" fmla="*/ 74 h 154"/>
                <a:gd name="T62" fmla="*/ 84 w 131"/>
                <a:gd name="T63" fmla="*/ 79 h 154"/>
                <a:gd name="T64" fmla="*/ 74 w 131"/>
                <a:gd name="T65" fmla="*/ 90 h 154"/>
                <a:gd name="T66" fmla="*/ 71 w 131"/>
                <a:gd name="T67" fmla="*/ 92 h 154"/>
                <a:gd name="T68" fmla="*/ 67 w 131"/>
                <a:gd name="T69" fmla="*/ 96 h 154"/>
                <a:gd name="T70" fmla="*/ 57 w 131"/>
                <a:gd name="T71" fmla="*/ 97 h 154"/>
                <a:gd name="T72" fmla="*/ 46 w 131"/>
                <a:gd name="T73" fmla="*/ 96 h 154"/>
                <a:gd name="T74" fmla="*/ 35 w 131"/>
                <a:gd name="T75" fmla="*/ 94 h 154"/>
                <a:gd name="T76" fmla="*/ 33 w 131"/>
                <a:gd name="T77" fmla="*/ 94 h 154"/>
                <a:gd name="T78" fmla="*/ 30 w 131"/>
                <a:gd name="T79" fmla="*/ 100 h 154"/>
                <a:gd name="T80" fmla="*/ 41 w 131"/>
                <a:gd name="T81" fmla="*/ 104 h 154"/>
                <a:gd name="T82" fmla="*/ 39 w 131"/>
                <a:gd name="T83" fmla="*/ 101 h 154"/>
                <a:gd name="T84" fmla="*/ 48 w 131"/>
                <a:gd name="T85" fmla="*/ 101 h 154"/>
                <a:gd name="T86" fmla="*/ 56 w 131"/>
                <a:gd name="T87" fmla="*/ 103 h 154"/>
                <a:gd name="T88" fmla="*/ 53 w 131"/>
                <a:gd name="T89" fmla="*/ 108 h 154"/>
                <a:gd name="T90" fmla="*/ 45 w 131"/>
                <a:gd name="T91" fmla="*/ 109 h 154"/>
                <a:gd name="T92" fmla="*/ 49 w 131"/>
                <a:gd name="T93" fmla="*/ 114 h 154"/>
                <a:gd name="T94" fmla="*/ 42 w 131"/>
                <a:gd name="T95" fmla="*/ 120 h 154"/>
                <a:gd name="T96" fmla="*/ 41 w 131"/>
                <a:gd name="T97" fmla="*/ 120 h 154"/>
                <a:gd name="T98" fmla="*/ 30 w 131"/>
                <a:gd name="T99" fmla="*/ 124 h 154"/>
                <a:gd name="T100" fmla="*/ 23 w 131"/>
                <a:gd name="T101" fmla="*/ 130 h 154"/>
                <a:gd name="T102" fmla="*/ 18 w 131"/>
                <a:gd name="T103" fmla="*/ 131 h 154"/>
                <a:gd name="T104" fmla="*/ 11 w 131"/>
                <a:gd name="T105" fmla="*/ 126 h 154"/>
                <a:gd name="T106" fmla="*/ 12 w 131"/>
                <a:gd name="T107" fmla="*/ 137 h 154"/>
                <a:gd name="T108" fmla="*/ 11 w 131"/>
                <a:gd name="T109" fmla="*/ 142 h 154"/>
                <a:gd name="T110" fmla="*/ 7 w 131"/>
                <a:gd name="T111" fmla="*/ 148 h 154"/>
                <a:gd name="T112" fmla="*/ 3 w 131"/>
                <a:gd name="T113" fmla="*/ 152 h 154"/>
                <a:gd name="T114" fmla="*/ 0 w 131"/>
                <a:gd name="T11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1" h="154">
                  <a:moveTo>
                    <a:pt x="112" y="0"/>
                  </a:moveTo>
                  <a:lnTo>
                    <a:pt x="102" y="0"/>
                  </a:lnTo>
                  <a:lnTo>
                    <a:pt x="108" y="7"/>
                  </a:lnTo>
                  <a:lnTo>
                    <a:pt x="113" y="11"/>
                  </a:lnTo>
                  <a:lnTo>
                    <a:pt x="112" y="18"/>
                  </a:lnTo>
                  <a:lnTo>
                    <a:pt x="117" y="24"/>
                  </a:lnTo>
                  <a:lnTo>
                    <a:pt x="121" y="25"/>
                  </a:lnTo>
                  <a:lnTo>
                    <a:pt x="124" y="25"/>
                  </a:lnTo>
                  <a:lnTo>
                    <a:pt x="128" y="30"/>
                  </a:lnTo>
                  <a:lnTo>
                    <a:pt x="131" y="37"/>
                  </a:lnTo>
                  <a:lnTo>
                    <a:pt x="124" y="37"/>
                  </a:lnTo>
                  <a:lnTo>
                    <a:pt x="120" y="40"/>
                  </a:lnTo>
                  <a:lnTo>
                    <a:pt x="117" y="44"/>
                  </a:lnTo>
                  <a:lnTo>
                    <a:pt x="112" y="48"/>
                  </a:lnTo>
                  <a:lnTo>
                    <a:pt x="108" y="51"/>
                  </a:lnTo>
                  <a:lnTo>
                    <a:pt x="101" y="54"/>
                  </a:lnTo>
                  <a:lnTo>
                    <a:pt x="95" y="51"/>
                  </a:lnTo>
                  <a:lnTo>
                    <a:pt x="93" y="54"/>
                  </a:lnTo>
                  <a:lnTo>
                    <a:pt x="89" y="59"/>
                  </a:lnTo>
                  <a:lnTo>
                    <a:pt x="83" y="58"/>
                  </a:lnTo>
                  <a:lnTo>
                    <a:pt x="83" y="60"/>
                  </a:lnTo>
                  <a:lnTo>
                    <a:pt x="83" y="66"/>
                  </a:lnTo>
                  <a:lnTo>
                    <a:pt x="80" y="69"/>
                  </a:lnTo>
                  <a:lnTo>
                    <a:pt x="75" y="69"/>
                  </a:lnTo>
                  <a:lnTo>
                    <a:pt x="72" y="66"/>
                  </a:lnTo>
                  <a:lnTo>
                    <a:pt x="67" y="63"/>
                  </a:lnTo>
                  <a:lnTo>
                    <a:pt x="64" y="74"/>
                  </a:lnTo>
                  <a:lnTo>
                    <a:pt x="72" y="74"/>
                  </a:lnTo>
                  <a:lnTo>
                    <a:pt x="82" y="73"/>
                  </a:lnTo>
                  <a:lnTo>
                    <a:pt x="83" y="73"/>
                  </a:lnTo>
                  <a:lnTo>
                    <a:pt x="83" y="74"/>
                  </a:lnTo>
                  <a:lnTo>
                    <a:pt x="84" y="79"/>
                  </a:lnTo>
                  <a:lnTo>
                    <a:pt x="74" y="90"/>
                  </a:lnTo>
                  <a:lnTo>
                    <a:pt x="71" y="92"/>
                  </a:lnTo>
                  <a:lnTo>
                    <a:pt x="67" y="96"/>
                  </a:lnTo>
                  <a:lnTo>
                    <a:pt x="57" y="97"/>
                  </a:lnTo>
                  <a:lnTo>
                    <a:pt x="46" y="96"/>
                  </a:lnTo>
                  <a:lnTo>
                    <a:pt x="35" y="94"/>
                  </a:lnTo>
                  <a:lnTo>
                    <a:pt x="33" y="94"/>
                  </a:lnTo>
                  <a:lnTo>
                    <a:pt x="30" y="100"/>
                  </a:lnTo>
                  <a:lnTo>
                    <a:pt x="41" y="104"/>
                  </a:lnTo>
                  <a:lnTo>
                    <a:pt x="39" y="101"/>
                  </a:lnTo>
                  <a:lnTo>
                    <a:pt x="48" y="101"/>
                  </a:lnTo>
                  <a:lnTo>
                    <a:pt x="56" y="103"/>
                  </a:lnTo>
                  <a:lnTo>
                    <a:pt x="53" y="108"/>
                  </a:lnTo>
                  <a:lnTo>
                    <a:pt x="45" y="109"/>
                  </a:lnTo>
                  <a:lnTo>
                    <a:pt x="49" y="114"/>
                  </a:lnTo>
                  <a:lnTo>
                    <a:pt x="42" y="120"/>
                  </a:lnTo>
                  <a:lnTo>
                    <a:pt x="41" y="120"/>
                  </a:lnTo>
                  <a:lnTo>
                    <a:pt x="30" y="124"/>
                  </a:lnTo>
                  <a:lnTo>
                    <a:pt x="23" y="130"/>
                  </a:lnTo>
                  <a:lnTo>
                    <a:pt x="18" y="131"/>
                  </a:lnTo>
                  <a:lnTo>
                    <a:pt x="11" y="126"/>
                  </a:lnTo>
                  <a:lnTo>
                    <a:pt x="12" y="137"/>
                  </a:lnTo>
                  <a:lnTo>
                    <a:pt x="11" y="142"/>
                  </a:lnTo>
                  <a:lnTo>
                    <a:pt x="7" y="148"/>
                  </a:lnTo>
                  <a:lnTo>
                    <a:pt x="3" y="152"/>
                  </a:lnTo>
                  <a:lnTo>
                    <a:pt x="0" y="15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8" name="Freeform 1192"/>
            <p:cNvSpPr>
              <a:spLocks/>
            </p:cNvSpPr>
            <p:nvPr/>
          </p:nvSpPr>
          <p:spPr bwMode="auto">
            <a:xfrm>
              <a:off x="2973" y="3805"/>
              <a:ext cx="13" cy="20"/>
            </a:xfrm>
            <a:custGeom>
              <a:avLst/>
              <a:gdLst>
                <a:gd name="T0" fmla="*/ 4 w 13"/>
                <a:gd name="T1" fmla="*/ 8 h 20"/>
                <a:gd name="T2" fmla="*/ 4 w 13"/>
                <a:gd name="T3" fmla="*/ 5 h 20"/>
                <a:gd name="T4" fmla="*/ 13 w 13"/>
                <a:gd name="T5" fmla="*/ 0 h 20"/>
                <a:gd name="T6" fmla="*/ 11 w 13"/>
                <a:gd name="T7" fmla="*/ 6 h 20"/>
                <a:gd name="T8" fmla="*/ 0 w 13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4" y="8"/>
                  </a:moveTo>
                  <a:lnTo>
                    <a:pt x="4" y="5"/>
                  </a:lnTo>
                  <a:lnTo>
                    <a:pt x="13" y="0"/>
                  </a:lnTo>
                  <a:lnTo>
                    <a:pt x="11" y="6"/>
                  </a:lnTo>
                  <a:lnTo>
                    <a:pt x="0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9" name="Freeform 1193"/>
            <p:cNvSpPr>
              <a:spLocks/>
            </p:cNvSpPr>
            <p:nvPr/>
          </p:nvSpPr>
          <p:spPr bwMode="auto">
            <a:xfrm>
              <a:off x="2599" y="3817"/>
              <a:ext cx="15" cy="11"/>
            </a:xfrm>
            <a:custGeom>
              <a:avLst/>
              <a:gdLst>
                <a:gd name="T0" fmla="*/ 15 w 15"/>
                <a:gd name="T1" fmla="*/ 11 h 11"/>
                <a:gd name="T2" fmla="*/ 10 w 15"/>
                <a:gd name="T3" fmla="*/ 8 h 11"/>
                <a:gd name="T4" fmla="*/ 0 w 15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1">
                  <a:moveTo>
                    <a:pt x="15" y="11"/>
                  </a:moveTo>
                  <a:lnTo>
                    <a:pt x="10" y="8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0" name="Freeform 1194"/>
            <p:cNvSpPr>
              <a:spLocks/>
            </p:cNvSpPr>
            <p:nvPr/>
          </p:nvSpPr>
          <p:spPr bwMode="auto">
            <a:xfrm>
              <a:off x="2953" y="3813"/>
              <a:ext cx="24" cy="16"/>
            </a:xfrm>
            <a:custGeom>
              <a:avLst/>
              <a:gdLst>
                <a:gd name="T0" fmla="*/ 0 w 24"/>
                <a:gd name="T1" fmla="*/ 16 h 16"/>
                <a:gd name="T2" fmla="*/ 13 w 24"/>
                <a:gd name="T3" fmla="*/ 9 h 16"/>
                <a:gd name="T4" fmla="*/ 16 w 24"/>
                <a:gd name="T5" fmla="*/ 4 h 16"/>
                <a:gd name="T6" fmla="*/ 24 w 2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6">
                  <a:moveTo>
                    <a:pt x="0" y="16"/>
                  </a:moveTo>
                  <a:lnTo>
                    <a:pt x="13" y="9"/>
                  </a:lnTo>
                  <a:lnTo>
                    <a:pt x="16" y="4"/>
                  </a:lnTo>
                  <a:lnTo>
                    <a:pt x="2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1" name="Freeform 1195"/>
            <p:cNvSpPr>
              <a:spLocks/>
            </p:cNvSpPr>
            <p:nvPr/>
          </p:nvSpPr>
          <p:spPr bwMode="auto">
            <a:xfrm>
              <a:off x="2958" y="3825"/>
              <a:ext cx="15" cy="8"/>
            </a:xfrm>
            <a:custGeom>
              <a:avLst/>
              <a:gdLst>
                <a:gd name="T0" fmla="*/ 15 w 15"/>
                <a:gd name="T1" fmla="*/ 0 h 8"/>
                <a:gd name="T2" fmla="*/ 4 w 15"/>
                <a:gd name="T3" fmla="*/ 7 h 8"/>
                <a:gd name="T4" fmla="*/ 0 w 15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8">
                  <a:moveTo>
                    <a:pt x="15" y="0"/>
                  </a:move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2" name="Freeform 1196"/>
            <p:cNvSpPr>
              <a:spLocks/>
            </p:cNvSpPr>
            <p:nvPr/>
          </p:nvSpPr>
          <p:spPr bwMode="auto">
            <a:xfrm>
              <a:off x="2950" y="3829"/>
              <a:ext cx="8" cy="7"/>
            </a:xfrm>
            <a:custGeom>
              <a:avLst/>
              <a:gdLst>
                <a:gd name="T0" fmla="*/ 8 w 8"/>
                <a:gd name="T1" fmla="*/ 4 h 7"/>
                <a:gd name="T2" fmla="*/ 1 w 8"/>
                <a:gd name="T3" fmla="*/ 7 h 7"/>
                <a:gd name="T4" fmla="*/ 0 w 8"/>
                <a:gd name="T5" fmla="*/ 2 h 7"/>
                <a:gd name="T6" fmla="*/ 3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1" y="7"/>
                  </a:lnTo>
                  <a:lnTo>
                    <a:pt x="0" y="2"/>
                  </a:lnTo>
                  <a:lnTo>
                    <a:pt x="3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3" name="Freeform 1197"/>
            <p:cNvSpPr>
              <a:spLocks/>
            </p:cNvSpPr>
            <p:nvPr/>
          </p:nvSpPr>
          <p:spPr bwMode="auto">
            <a:xfrm>
              <a:off x="2614" y="3828"/>
              <a:ext cx="16" cy="13"/>
            </a:xfrm>
            <a:custGeom>
              <a:avLst/>
              <a:gdLst>
                <a:gd name="T0" fmla="*/ 16 w 16"/>
                <a:gd name="T1" fmla="*/ 13 h 13"/>
                <a:gd name="T2" fmla="*/ 9 w 16"/>
                <a:gd name="T3" fmla="*/ 11 h 13"/>
                <a:gd name="T4" fmla="*/ 5 w 16"/>
                <a:gd name="T5" fmla="*/ 8 h 13"/>
                <a:gd name="T6" fmla="*/ 4 w 16"/>
                <a:gd name="T7" fmla="*/ 7 h 13"/>
                <a:gd name="T8" fmla="*/ 0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6" y="13"/>
                  </a:moveTo>
                  <a:lnTo>
                    <a:pt x="9" y="11"/>
                  </a:lnTo>
                  <a:lnTo>
                    <a:pt x="5" y="8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4" name="Line 1198"/>
            <p:cNvSpPr>
              <a:spLocks noChangeShapeType="1"/>
            </p:cNvSpPr>
            <p:nvPr/>
          </p:nvSpPr>
          <p:spPr bwMode="auto">
            <a:xfrm flipH="1" flipV="1">
              <a:off x="2630" y="3841"/>
              <a:ext cx="5" cy="2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5" name="Freeform 1199"/>
            <p:cNvSpPr>
              <a:spLocks/>
            </p:cNvSpPr>
            <p:nvPr/>
          </p:nvSpPr>
          <p:spPr bwMode="auto">
            <a:xfrm>
              <a:off x="2656" y="3839"/>
              <a:ext cx="4" cy="7"/>
            </a:xfrm>
            <a:custGeom>
              <a:avLst/>
              <a:gdLst>
                <a:gd name="T0" fmla="*/ 4 w 4"/>
                <a:gd name="T1" fmla="*/ 7 h 7"/>
                <a:gd name="T2" fmla="*/ 2 w 4"/>
                <a:gd name="T3" fmla="*/ 0 h 7"/>
                <a:gd name="T4" fmla="*/ 0 w 4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6" name="Freeform 1200"/>
            <p:cNvSpPr>
              <a:spLocks/>
            </p:cNvSpPr>
            <p:nvPr/>
          </p:nvSpPr>
          <p:spPr bwMode="auto">
            <a:xfrm>
              <a:off x="2942" y="3811"/>
              <a:ext cx="30" cy="36"/>
            </a:xfrm>
            <a:custGeom>
              <a:avLst/>
              <a:gdLst>
                <a:gd name="T0" fmla="*/ 30 w 30"/>
                <a:gd name="T1" fmla="*/ 0 h 36"/>
                <a:gd name="T2" fmla="*/ 23 w 30"/>
                <a:gd name="T3" fmla="*/ 6 h 36"/>
                <a:gd name="T4" fmla="*/ 18 w 30"/>
                <a:gd name="T5" fmla="*/ 10 h 36"/>
                <a:gd name="T6" fmla="*/ 14 w 30"/>
                <a:gd name="T7" fmla="*/ 14 h 36"/>
                <a:gd name="T8" fmla="*/ 5 w 30"/>
                <a:gd name="T9" fmla="*/ 15 h 36"/>
                <a:gd name="T10" fmla="*/ 3 w 30"/>
                <a:gd name="T11" fmla="*/ 20 h 36"/>
                <a:gd name="T12" fmla="*/ 4 w 30"/>
                <a:gd name="T13" fmla="*/ 26 h 36"/>
                <a:gd name="T14" fmla="*/ 4 w 30"/>
                <a:gd name="T15" fmla="*/ 30 h 36"/>
                <a:gd name="T16" fmla="*/ 5 w 30"/>
                <a:gd name="T17" fmla="*/ 33 h 36"/>
                <a:gd name="T18" fmla="*/ 0 w 30"/>
                <a:gd name="T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lnTo>
                    <a:pt x="23" y="6"/>
                  </a:lnTo>
                  <a:lnTo>
                    <a:pt x="18" y="10"/>
                  </a:lnTo>
                  <a:lnTo>
                    <a:pt x="14" y="14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5" y="33"/>
                  </a:lnTo>
                  <a:lnTo>
                    <a:pt x="0" y="3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7" name="Freeform 1201"/>
            <p:cNvSpPr>
              <a:spLocks/>
            </p:cNvSpPr>
            <p:nvPr/>
          </p:nvSpPr>
          <p:spPr bwMode="auto">
            <a:xfrm>
              <a:off x="2635" y="3841"/>
              <a:ext cx="21" cy="7"/>
            </a:xfrm>
            <a:custGeom>
              <a:avLst/>
              <a:gdLst>
                <a:gd name="T0" fmla="*/ 21 w 21"/>
                <a:gd name="T1" fmla="*/ 0 h 7"/>
                <a:gd name="T2" fmla="*/ 19 w 21"/>
                <a:gd name="T3" fmla="*/ 2 h 7"/>
                <a:gd name="T4" fmla="*/ 21 w 21"/>
                <a:gd name="T5" fmla="*/ 7 h 7"/>
                <a:gd name="T6" fmla="*/ 14 w 21"/>
                <a:gd name="T7" fmla="*/ 6 h 7"/>
                <a:gd name="T8" fmla="*/ 13 w 21"/>
                <a:gd name="T9" fmla="*/ 6 h 7"/>
                <a:gd name="T10" fmla="*/ 6 w 21"/>
                <a:gd name="T11" fmla="*/ 5 h 7"/>
                <a:gd name="T12" fmla="*/ 0 w 21"/>
                <a:gd name="T13" fmla="*/ 2 h 7"/>
                <a:gd name="T14" fmla="*/ 0 w 21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21" y="0"/>
                  </a:moveTo>
                  <a:lnTo>
                    <a:pt x="19" y="2"/>
                  </a:lnTo>
                  <a:lnTo>
                    <a:pt x="21" y="7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6" y="5"/>
                  </a:lnTo>
                  <a:lnTo>
                    <a:pt x="0" y="2"/>
                  </a:lnTo>
                  <a:lnTo>
                    <a:pt x="0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8" name="Line 1202"/>
            <p:cNvSpPr>
              <a:spLocks noChangeShapeType="1"/>
            </p:cNvSpPr>
            <p:nvPr/>
          </p:nvSpPr>
          <p:spPr bwMode="auto">
            <a:xfrm flipH="1">
              <a:off x="2934" y="3847"/>
              <a:ext cx="8" cy="7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9" name="Freeform 1203"/>
            <p:cNvSpPr>
              <a:spLocks/>
            </p:cNvSpPr>
            <p:nvPr/>
          </p:nvSpPr>
          <p:spPr bwMode="auto">
            <a:xfrm>
              <a:off x="2924" y="3854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3 w 10"/>
                <a:gd name="T3" fmla="*/ 1 h 4"/>
                <a:gd name="T4" fmla="*/ 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3" y="1"/>
                  </a:lnTo>
                  <a:lnTo>
                    <a:pt x="0" y="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0" name="Line 1204"/>
            <p:cNvSpPr>
              <a:spLocks noChangeShapeType="1"/>
            </p:cNvSpPr>
            <p:nvPr/>
          </p:nvSpPr>
          <p:spPr bwMode="auto">
            <a:xfrm flipH="1">
              <a:off x="2923" y="3858"/>
              <a:ext cx="1" cy="3"/>
            </a:xfrm>
            <a:prstGeom prst="line">
              <a:avLst/>
            </a:pr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1" name="Freeform 1205"/>
            <p:cNvSpPr>
              <a:spLocks/>
            </p:cNvSpPr>
            <p:nvPr/>
          </p:nvSpPr>
          <p:spPr bwMode="auto">
            <a:xfrm>
              <a:off x="2638" y="3847"/>
              <a:ext cx="14" cy="15"/>
            </a:xfrm>
            <a:custGeom>
              <a:avLst/>
              <a:gdLst>
                <a:gd name="T0" fmla="*/ 14 w 14"/>
                <a:gd name="T1" fmla="*/ 15 h 15"/>
                <a:gd name="T2" fmla="*/ 7 w 14"/>
                <a:gd name="T3" fmla="*/ 11 h 15"/>
                <a:gd name="T4" fmla="*/ 7 w 14"/>
                <a:gd name="T5" fmla="*/ 7 h 15"/>
                <a:gd name="T6" fmla="*/ 4 w 14"/>
                <a:gd name="T7" fmla="*/ 8 h 15"/>
                <a:gd name="T8" fmla="*/ 1 w 14"/>
                <a:gd name="T9" fmla="*/ 8 h 15"/>
                <a:gd name="T10" fmla="*/ 0 w 14"/>
                <a:gd name="T11" fmla="*/ 1 h 15"/>
                <a:gd name="T12" fmla="*/ 1 w 14"/>
                <a:gd name="T13" fmla="*/ 0 h 15"/>
                <a:gd name="T14" fmla="*/ 11 w 14"/>
                <a:gd name="T15" fmla="*/ 4 h 15"/>
                <a:gd name="T16" fmla="*/ 14 w 14"/>
                <a:gd name="T17" fmla="*/ 8 h 15"/>
                <a:gd name="T18" fmla="*/ 14 w 14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">
                  <a:moveTo>
                    <a:pt x="14" y="15"/>
                  </a:moveTo>
                  <a:lnTo>
                    <a:pt x="7" y="11"/>
                  </a:lnTo>
                  <a:lnTo>
                    <a:pt x="7" y="7"/>
                  </a:lnTo>
                  <a:lnTo>
                    <a:pt x="4" y="8"/>
                  </a:lnTo>
                  <a:lnTo>
                    <a:pt x="1" y="8"/>
                  </a:lnTo>
                  <a:lnTo>
                    <a:pt x="0" y="1"/>
                  </a:lnTo>
                  <a:lnTo>
                    <a:pt x="1" y="0"/>
                  </a:lnTo>
                  <a:lnTo>
                    <a:pt x="11" y="4"/>
                  </a:lnTo>
                  <a:lnTo>
                    <a:pt x="14" y="8"/>
                  </a:lnTo>
                  <a:lnTo>
                    <a:pt x="14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2" name="Freeform 1206"/>
            <p:cNvSpPr>
              <a:spLocks/>
            </p:cNvSpPr>
            <p:nvPr/>
          </p:nvSpPr>
          <p:spPr bwMode="auto">
            <a:xfrm>
              <a:off x="2646" y="3846"/>
              <a:ext cx="42" cy="28"/>
            </a:xfrm>
            <a:custGeom>
              <a:avLst/>
              <a:gdLst>
                <a:gd name="T0" fmla="*/ 0 w 42"/>
                <a:gd name="T1" fmla="*/ 28 h 28"/>
                <a:gd name="T2" fmla="*/ 3 w 42"/>
                <a:gd name="T3" fmla="*/ 20 h 28"/>
                <a:gd name="T4" fmla="*/ 12 w 42"/>
                <a:gd name="T5" fmla="*/ 21 h 28"/>
                <a:gd name="T6" fmla="*/ 11 w 42"/>
                <a:gd name="T7" fmla="*/ 17 h 28"/>
                <a:gd name="T8" fmla="*/ 22 w 42"/>
                <a:gd name="T9" fmla="*/ 13 h 28"/>
                <a:gd name="T10" fmla="*/ 26 w 42"/>
                <a:gd name="T11" fmla="*/ 10 h 28"/>
                <a:gd name="T12" fmla="*/ 27 w 42"/>
                <a:gd name="T13" fmla="*/ 10 h 28"/>
                <a:gd name="T14" fmla="*/ 30 w 42"/>
                <a:gd name="T15" fmla="*/ 9 h 28"/>
                <a:gd name="T16" fmla="*/ 37 w 42"/>
                <a:gd name="T17" fmla="*/ 4 h 28"/>
                <a:gd name="T18" fmla="*/ 40 w 42"/>
                <a:gd name="T19" fmla="*/ 2 h 28"/>
                <a:gd name="T20" fmla="*/ 42 w 42"/>
                <a:gd name="T21" fmla="*/ 1 h 28"/>
                <a:gd name="T22" fmla="*/ 41 w 42"/>
                <a:gd name="T23" fmla="*/ 0 h 28"/>
                <a:gd name="T24" fmla="*/ 36 w 42"/>
                <a:gd name="T25" fmla="*/ 1 h 28"/>
                <a:gd name="T26" fmla="*/ 32 w 42"/>
                <a:gd name="T27" fmla="*/ 1 h 28"/>
                <a:gd name="T28" fmla="*/ 19 w 42"/>
                <a:gd name="T29" fmla="*/ 9 h 28"/>
                <a:gd name="T30" fmla="*/ 18 w 42"/>
                <a:gd name="T31" fmla="*/ 9 h 28"/>
                <a:gd name="T32" fmla="*/ 14 w 42"/>
                <a:gd name="T3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28">
                  <a:moveTo>
                    <a:pt x="0" y="28"/>
                  </a:moveTo>
                  <a:lnTo>
                    <a:pt x="3" y="20"/>
                  </a:lnTo>
                  <a:lnTo>
                    <a:pt x="12" y="21"/>
                  </a:lnTo>
                  <a:lnTo>
                    <a:pt x="11" y="17"/>
                  </a:lnTo>
                  <a:lnTo>
                    <a:pt x="22" y="13"/>
                  </a:lnTo>
                  <a:lnTo>
                    <a:pt x="26" y="10"/>
                  </a:lnTo>
                  <a:lnTo>
                    <a:pt x="27" y="10"/>
                  </a:lnTo>
                  <a:lnTo>
                    <a:pt x="30" y="9"/>
                  </a:lnTo>
                  <a:lnTo>
                    <a:pt x="37" y="4"/>
                  </a:lnTo>
                  <a:lnTo>
                    <a:pt x="40" y="2"/>
                  </a:lnTo>
                  <a:lnTo>
                    <a:pt x="42" y="1"/>
                  </a:lnTo>
                  <a:lnTo>
                    <a:pt x="41" y="0"/>
                  </a:lnTo>
                  <a:lnTo>
                    <a:pt x="36" y="1"/>
                  </a:lnTo>
                  <a:lnTo>
                    <a:pt x="32" y="1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4" y="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3" name="Freeform 1207"/>
            <p:cNvSpPr>
              <a:spLocks/>
            </p:cNvSpPr>
            <p:nvPr/>
          </p:nvSpPr>
          <p:spPr bwMode="auto">
            <a:xfrm>
              <a:off x="2912" y="3861"/>
              <a:ext cx="11" cy="15"/>
            </a:xfrm>
            <a:custGeom>
              <a:avLst/>
              <a:gdLst>
                <a:gd name="T0" fmla="*/ 11 w 11"/>
                <a:gd name="T1" fmla="*/ 0 h 15"/>
                <a:gd name="T2" fmla="*/ 10 w 11"/>
                <a:gd name="T3" fmla="*/ 2 h 15"/>
                <a:gd name="T4" fmla="*/ 3 w 11"/>
                <a:gd name="T5" fmla="*/ 5 h 15"/>
                <a:gd name="T6" fmla="*/ 5 w 11"/>
                <a:gd name="T7" fmla="*/ 9 h 15"/>
                <a:gd name="T8" fmla="*/ 0 w 11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1" y="0"/>
                  </a:moveTo>
                  <a:lnTo>
                    <a:pt x="10" y="2"/>
                  </a:lnTo>
                  <a:lnTo>
                    <a:pt x="3" y="5"/>
                  </a:lnTo>
                  <a:lnTo>
                    <a:pt x="5" y="9"/>
                  </a:lnTo>
                  <a:lnTo>
                    <a:pt x="0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4" name="Freeform 1208"/>
            <p:cNvSpPr>
              <a:spLocks/>
            </p:cNvSpPr>
            <p:nvPr/>
          </p:nvSpPr>
          <p:spPr bwMode="auto">
            <a:xfrm>
              <a:off x="2845" y="3873"/>
              <a:ext cx="7" cy="7"/>
            </a:xfrm>
            <a:custGeom>
              <a:avLst/>
              <a:gdLst>
                <a:gd name="T0" fmla="*/ 7 w 7"/>
                <a:gd name="T1" fmla="*/ 7 h 7"/>
                <a:gd name="T2" fmla="*/ 2 w 7"/>
                <a:gd name="T3" fmla="*/ 0 h 7"/>
                <a:gd name="T4" fmla="*/ 0 w 7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lnTo>
                    <a:pt x="2" y="0"/>
                  </a:lnTo>
                  <a:lnTo>
                    <a:pt x="0" y="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5" name="Freeform 1209"/>
            <p:cNvSpPr>
              <a:spLocks/>
            </p:cNvSpPr>
            <p:nvPr/>
          </p:nvSpPr>
          <p:spPr bwMode="auto">
            <a:xfrm>
              <a:off x="2892" y="3874"/>
              <a:ext cx="20" cy="6"/>
            </a:xfrm>
            <a:custGeom>
              <a:avLst/>
              <a:gdLst>
                <a:gd name="T0" fmla="*/ 20 w 20"/>
                <a:gd name="T1" fmla="*/ 2 h 6"/>
                <a:gd name="T2" fmla="*/ 15 w 20"/>
                <a:gd name="T3" fmla="*/ 2 h 6"/>
                <a:gd name="T4" fmla="*/ 12 w 20"/>
                <a:gd name="T5" fmla="*/ 2 h 6"/>
                <a:gd name="T6" fmla="*/ 6 w 20"/>
                <a:gd name="T7" fmla="*/ 0 h 6"/>
                <a:gd name="T8" fmla="*/ 4 w 20"/>
                <a:gd name="T9" fmla="*/ 4 h 6"/>
                <a:gd name="T10" fmla="*/ 0 w 20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6">
                  <a:moveTo>
                    <a:pt x="20" y="2"/>
                  </a:moveTo>
                  <a:lnTo>
                    <a:pt x="15" y="2"/>
                  </a:lnTo>
                  <a:lnTo>
                    <a:pt x="12" y="2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13" name="Freeform 1211"/>
          <p:cNvSpPr>
            <a:spLocks/>
          </p:cNvSpPr>
          <p:nvPr/>
        </p:nvSpPr>
        <p:spPr bwMode="auto">
          <a:xfrm>
            <a:off x="4254500" y="6149975"/>
            <a:ext cx="15875" cy="11113"/>
          </a:xfrm>
          <a:custGeom>
            <a:avLst/>
            <a:gdLst>
              <a:gd name="T0" fmla="*/ 10 w 10"/>
              <a:gd name="T1" fmla="*/ 7 h 7"/>
              <a:gd name="T2" fmla="*/ 3 w 10"/>
              <a:gd name="T3" fmla="*/ 6 h 7"/>
              <a:gd name="T4" fmla="*/ 2 w 10"/>
              <a:gd name="T5" fmla="*/ 4 h 7"/>
              <a:gd name="T6" fmla="*/ 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3" y="6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12"/>
          <p:cNvSpPr>
            <a:spLocks/>
          </p:cNvSpPr>
          <p:nvPr/>
        </p:nvSpPr>
        <p:spPr bwMode="auto">
          <a:xfrm>
            <a:off x="4230688" y="6137275"/>
            <a:ext cx="23813" cy="39688"/>
          </a:xfrm>
          <a:custGeom>
            <a:avLst/>
            <a:gdLst>
              <a:gd name="T0" fmla="*/ 15 w 15"/>
              <a:gd name="T1" fmla="*/ 8 h 25"/>
              <a:gd name="T2" fmla="*/ 13 w 15"/>
              <a:gd name="T3" fmla="*/ 0 h 25"/>
              <a:gd name="T4" fmla="*/ 8 w 15"/>
              <a:gd name="T5" fmla="*/ 4 h 25"/>
              <a:gd name="T6" fmla="*/ 10 w 15"/>
              <a:gd name="T7" fmla="*/ 10 h 25"/>
              <a:gd name="T8" fmla="*/ 13 w 15"/>
              <a:gd name="T9" fmla="*/ 12 h 25"/>
              <a:gd name="T10" fmla="*/ 15 w 15"/>
              <a:gd name="T11" fmla="*/ 15 h 25"/>
              <a:gd name="T12" fmla="*/ 14 w 15"/>
              <a:gd name="T13" fmla="*/ 19 h 25"/>
              <a:gd name="T14" fmla="*/ 6 w 15"/>
              <a:gd name="T15" fmla="*/ 20 h 25"/>
              <a:gd name="T16" fmla="*/ 0 w 15"/>
              <a:gd name="T17" fmla="*/ 20 h 25"/>
              <a:gd name="T18" fmla="*/ 6 w 15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5">
                <a:moveTo>
                  <a:pt x="15" y="8"/>
                </a:moveTo>
                <a:lnTo>
                  <a:pt x="13" y="0"/>
                </a:lnTo>
                <a:lnTo>
                  <a:pt x="8" y="4"/>
                </a:lnTo>
                <a:lnTo>
                  <a:pt x="10" y="10"/>
                </a:lnTo>
                <a:lnTo>
                  <a:pt x="13" y="12"/>
                </a:lnTo>
                <a:lnTo>
                  <a:pt x="15" y="15"/>
                </a:lnTo>
                <a:lnTo>
                  <a:pt x="14" y="19"/>
                </a:lnTo>
                <a:lnTo>
                  <a:pt x="6" y="20"/>
                </a:lnTo>
                <a:lnTo>
                  <a:pt x="0" y="20"/>
                </a:lnTo>
                <a:lnTo>
                  <a:pt x="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13"/>
          <p:cNvSpPr>
            <a:spLocks/>
          </p:cNvSpPr>
          <p:nvPr/>
        </p:nvSpPr>
        <p:spPr bwMode="auto">
          <a:xfrm>
            <a:off x="4519613" y="6159500"/>
            <a:ext cx="9525" cy="26988"/>
          </a:xfrm>
          <a:custGeom>
            <a:avLst/>
            <a:gdLst>
              <a:gd name="T0" fmla="*/ 0 w 6"/>
              <a:gd name="T1" fmla="*/ 17 h 17"/>
              <a:gd name="T2" fmla="*/ 4 w 6"/>
              <a:gd name="T3" fmla="*/ 13 h 17"/>
              <a:gd name="T4" fmla="*/ 6 w 6"/>
              <a:gd name="T5" fmla="*/ 9 h 17"/>
              <a:gd name="T6" fmla="*/ 6 w 6"/>
              <a:gd name="T7" fmla="*/ 6 h 17"/>
              <a:gd name="T8" fmla="*/ 6 w 6"/>
              <a:gd name="T9" fmla="*/ 5 h 17"/>
              <a:gd name="T10" fmla="*/ 5 w 6"/>
              <a:gd name="T11" fmla="*/ 0 h 17"/>
              <a:gd name="T12" fmla="*/ 5 w 6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17">
                <a:moveTo>
                  <a:pt x="0" y="17"/>
                </a:moveTo>
                <a:lnTo>
                  <a:pt x="4" y="13"/>
                </a:lnTo>
                <a:lnTo>
                  <a:pt x="6" y="9"/>
                </a:lnTo>
                <a:lnTo>
                  <a:pt x="6" y="6"/>
                </a:lnTo>
                <a:lnTo>
                  <a:pt x="6" y="5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214"/>
          <p:cNvSpPr>
            <a:spLocks/>
          </p:cNvSpPr>
          <p:nvPr/>
        </p:nvSpPr>
        <p:spPr bwMode="auto">
          <a:xfrm>
            <a:off x="4187825" y="6149975"/>
            <a:ext cx="55563" cy="39688"/>
          </a:xfrm>
          <a:custGeom>
            <a:avLst/>
            <a:gdLst>
              <a:gd name="T0" fmla="*/ 33 w 35"/>
              <a:gd name="T1" fmla="*/ 17 h 25"/>
              <a:gd name="T2" fmla="*/ 34 w 35"/>
              <a:gd name="T3" fmla="*/ 18 h 25"/>
              <a:gd name="T4" fmla="*/ 35 w 35"/>
              <a:gd name="T5" fmla="*/ 25 h 25"/>
              <a:gd name="T6" fmla="*/ 16 w 35"/>
              <a:gd name="T7" fmla="*/ 23 h 25"/>
              <a:gd name="T8" fmla="*/ 8 w 35"/>
              <a:gd name="T9" fmla="*/ 17 h 25"/>
              <a:gd name="T10" fmla="*/ 3 w 35"/>
              <a:gd name="T11" fmla="*/ 17 h 25"/>
              <a:gd name="T12" fmla="*/ 0 w 35"/>
              <a:gd name="T13" fmla="*/ 6 h 25"/>
              <a:gd name="T14" fmla="*/ 7 w 35"/>
              <a:gd name="T15" fmla="*/ 4 h 25"/>
              <a:gd name="T16" fmla="*/ 8 w 35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5">
                <a:moveTo>
                  <a:pt x="33" y="17"/>
                </a:moveTo>
                <a:lnTo>
                  <a:pt x="34" y="18"/>
                </a:lnTo>
                <a:lnTo>
                  <a:pt x="35" y="25"/>
                </a:lnTo>
                <a:lnTo>
                  <a:pt x="16" y="23"/>
                </a:lnTo>
                <a:lnTo>
                  <a:pt x="8" y="17"/>
                </a:lnTo>
                <a:lnTo>
                  <a:pt x="3" y="17"/>
                </a:lnTo>
                <a:lnTo>
                  <a:pt x="0" y="6"/>
                </a:lnTo>
                <a:lnTo>
                  <a:pt x="7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215"/>
          <p:cNvSpPr>
            <a:spLocks/>
          </p:cNvSpPr>
          <p:nvPr/>
        </p:nvSpPr>
        <p:spPr bwMode="auto">
          <a:xfrm>
            <a:off x="4248150" y="6161088"/>
            <a:ext cx="47625" cy="39688"/>
          </a:xfrm>
          <a:custGeom>
            <a:avLst/>
            <a:gdLst>
              <a:gd name="T0" fmla="*/ 22 w 30"/>
              <a:gd name="T1" fmla="*/ 25 h 25"/>
              <a:gd name="T2" fmla="*/ 29 w 30"/>
              <a:gd name="T3" fmla="*/ 15 h 25"/>
              <a:gd name="T4" fmla="*/ 22 w 30"/>
              <a:gd name="T5" fmla="*/ 19 h 25"/>
              <a:gd name="T6" fmla="*/ 19 w 30"/>
              <a:gd name="T7" fmla="*/ 20 h 25"/>
              <a:gd name="T8" fmla="*/ 17 w 30"/>
              <a:gd name="T9" fmla="*/ 23 h 25"/>
              <a:gd name="T10" fmla="*/ 11 w 30"/>
              <a:gd name="T11" fmla="*/ 23 h 25"/>
              <a:gd name="T12" fmla="*/ 15 w 30"/>
              <a:gd name="T13" fmla="*/ 12 h 25"/>
              <a:gd name="T14" fmla="*/ 12 w 30"/>
              <a:gd name="T15" fmla="*/ 11 h 25"/>
              <a:gd name="T16" fmla="*/ 8 w 30"/>
              <a:gd name="T17" fmla="*/ 15 h 25"/>
              <a:gd name="T18" fmla="*/ 2 w 30"/>
              <a:gd name="T19" fmla="*/ 11 h 25"/>
              <a:gd name="T20" fmla="*/ 0 w 30"/>
              <a:gd name="T21" fmla="*/ 11 h 25"/>
              <a:gd name="T22" fmla="*/ 11 w 30"/>
              <a:gd name="T23" fmla="*/ 4 h 25"/>
              <a:gd name="T24" fmla="*/ 15 w 30"/>
              <a:gd name="T25" fmla="*/ 5 h 25"/>
              <a:gd name="T26" fmla="*/ 18 w 30"/>
              <a:gd name="T27" fmla="*/ 7 h 25"/>
              <a:gd name="T28" fmla="*/ 30 w 30"/>
              <a:gd name="T29" fmla="*/ 5 h 25"/>
              <a:gd name="T30" fmla="*/ 30 w 30"/>
              <a:gd name="T31" fmla="*/ 0 h 25"/>
              <a:gd name="T32" fmla="*/ 29 w 30"/>
              <a:gd name="T33" fmla="*/ 0 h 25"/>
              <a:gd name="T34" fmla="*/ 19 w 30"/>
              <a:gd name="T35" fmla="*/ 3 h 25"/>
              <a:gd name="T36" fmla="*/ 14 w 30"/>
              <a:gd name="T37" fmla="*/ 0 h 25"/>
              <a:gd name="T38" fmla="*/ 14 w 30"/>
              <a:gd name="T3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5">
                <a:moveTo>
                  <a:pt x="22" y="25"/>
                </a:moveTo>
                <a:lnTo>
                  <a:pt x="29" y="15"/>
                </a:lnTo>
                <a:lnTo>
                  <a:pt x="22" y="19"/>
                </a:lnTo>
                <a:lnTo>
                  <a:pt x="19" y="20"/>
                </a:lnTo>
                <a:lnTo>
                  <a:pt x="17" y="23"/>
                </a:lnTo>
                <a:lnTo>
                  <a:pt x="11" y="23"/>
                </a:lnTo>
                <a:lnTo>
                  <a:pt x="15" y="12"/>
                </a:lnTo>
                <a:lnTo>
                  <a:pt x="12" y="11"/>
                </a:lnTo>
                <a:lnTo>
                  <a:pt x="8" y="15"/>
                </a:lnTo>
                <a:lnTo>
                  <a:pt x="2" y="11"/>
                </a:lnTo>
                <a:lnTo>
                  <a:pt x="0" y="11"/>
                </a:lnTo>
                <a:lnTo>
                  <a:pt x="11" y="4"/>
                </a:lnTo>
                <a:lnTo>
                  <a:pt x="15" y="5"/>
                </a:lnTo>
                <a:lnTo>
                  <a:pt x="18" y="7"/>
                </a:lnTo>
                <a:lnTo>
                  <a:pt x="30" y="5"/>
                </a:lnTo>
                <a:lnTo>
                  <a:pt x="30" y="0"/>
                </a:lnTo>
                <a:lnTo>
                  <a:pt x="29" y="0"/>
                </a:lnTo>
                <a:lnTo>
                  <a:pt x="19" y="3"/>
                </a:lnTo>
                <a:lnTo>
                  <a:pt x="14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216"/>
          <p:cNvSpPr>
            <a:spLocks/>
          </p:cNvSpPr>
          <p:nvPr/>
        </p:nvSpPr>
        <p:spPr bwMode="auto">
          <a:xfrm>
            <a:off x="4306888" y="6176963"/>
            <a:ext cx="19050" cy="26988"/>
          </a:xfrm>
          <a:custGeom>
            <a:avLst/>
            <a:gdLst>
              <a:gd name="T0" fmla="*/ 0 w 12"/>
              <a:gd name="T1" fmla="*/ 17 h 17"/>
              <a:gd name="T2" fmla="*/ 7 w 12"/>
              <a:gd name="T3" fmla="*/ 16 h 17"/>
              <a:gd name="T4" fmla="*/ 12 w 12"/>
              <a:gd name="T5" fmla="*/ 4 h 17"/>
              <a:gd name="T6" fmla="*/ 12 w 12"/>
              <a:gd name="T7" fmla="*/ 2 h 17"/>
              <a:gd name="T8" fmla="*/ 12 w 12"/>
              <a:gd name="T9" fmla="*/ 0 h 17"/>
              <a:gd name="T10" fmla="*/ 7 w 12"/>
              <a:gd name="T11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7">
                <a:moveTo>
                  <a:pt x="0" y="17"/>
                </a:moveTo>
                <a:lnTo>
                  <a:pt x="7" y="16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217"/>
          <p:cNvSpPr>
            <a:spLocks/>
          </p:cNvSpPr>
          <p:nvPr/>
        </p:nvSpPr>
        <p:spPr bwMode="auto">
          <a:xfrm>
            <a:off x="4519613" y="6159500"/>
            <a:ext cx="71438" cy="47625"/>
          </a:xfrm>
          <a:custGeom>
            <a:avLst/>
            <a:gdLst>
              <a:gd name="T0" fmla="*/ 45 w 45"/>
              <a:gd name="T1" fmla="*/ 0 h 30"/>
              <a:gd name="T2" fmla="*/ 42 w 45"/>
              <a:gd name="T3" fmla="*/ 0 h 30"/>
              <a:gd name="T4" fmla="*/ 38 w 45"/>
              <a:gd name="T5" fmla="*/ 1 h 30"/>
              <a:gd name="T6" fmla="*/ 31 w 45"/>
              <a:gd name="T7" fmla="*/ 4 h 30"/>
              <a:gd name="T8" fmla="*/ 36 w 45"/>
              <a:gd name="T9" fmla="*/ 9 h 30"/>
              <a:gd name="T10" fmla="*/ 30 w 45"/>
              <a:gd name="T11" fmla="*/ 16 h 30"/>
              <a:gd name="T12" fmla="*/ 25 w 45"/>
              <a:gd name="T13" fmla="*/ 13 h 30"/>
              <a:gd name="T14" fmla="*/ 30 w 45"/>
              <a:gd name="T15" fmla="*/ 24 h 30"/>
              <a:gd name="T16" fmla="*/ 23 w 45"/>
              <a:gd name="T17" fmla="*/ 26 h 30"/>
              <a:gd name="T18" fmla="*/ 23 w 45"/>
              <a:gd name="T19" fmla="*/ 23 h 30"/>
              <a:gd name="T20" fmla="*/ 23 w 45"/>
              <a:gd name="T21" fmla="*/ 16 h 30"/>
              <a:gd name="T22" fmla="*/ 19 w 45"/>
              <a:gd name="T23" fmla="*/ 17 h 30"/>
              <a:gd name="T24" fmla="*/ 17 w 45"/>
              <a:gd name="T25" fmla="*/ 20 h 30"/>
              <a:gd name="T26" fmla="*/ 13 w 45"/>
              <a:gd name="T27" fmla="*/ 30 h 30"/>
              <a:gd name="T28" fmla="*/ 1 w 45"/>
              <a:gd name="T29" fmla="*/ 23 h 30"/>
              <a:gd name="T30" fmla="*/ 0 w 45"/>
              <a:gd name="T31" fmla="*/ 1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30">
                <a:moveTo>
                  <a:pt x="45" y="0"/>
                </a:moveTo>
                <a:lnTo>
                  <a:pt x="42" y="0"/>
                </a:lnTo>
                <a:lnTo>
                  <a:pt x="38" y="1"/>
                </a:lnTo>
                <a:lnTo>
                  <a:pt x="31" y="4"/>
                </a:lnTo>
                <a:lnTo>
                  <a:pt x="36" y="9"/>
                </a:lnTo>
                <a:lnTo>
                  <a:pt x="30" y="16"/>
                </a:lnTo>
                <a:lnTo>
                  <a:pt x="25" y="13"/>
                </a:lnTo>
                <a:lnTo>
                  <a:pt x="30" y="24"/>
                </a:lnTo>
                <a:lnTo>
                  <a:pt x="23" y="26"/>
                </a:lnTo>
                <a:lnTo>
                  <a:pt x="23" y="23"/>
                </a:lnTo>
                <a:lnTo>
                  <a:pt x="23" y="16"/>
                </a:lnTo>
                <a:lnTo>
                  <a:pt x="19" y="17"/>
                </a:lnTo>
                <a:lnTo>
                  <a:pt x="17" y="20"/>
                </a:lnTo>
                <a:lnTo>
                  <a:pt x="13" y="30"/>
                </a:lnTo>
                <a:lnTo>
                  <a:pt x="1" y="23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218"/>
          <p:cNvSpPr>
            <a:spLocks/>
          </p:cNvSpPr>
          <p:nvPr/>
        </p:nvSpPr>
        <p:spPr bwMode="auto">
          <a:xfrm>
            <a:off x="4281488" y="6184900"/>
            <a:ext cx="36513" cy="23813"/>
          </a:xfrm>
          <a:custGeom>
            <a:avLst/>
            <a:gdLst>
              <a:gd name="T0" fmla="*/ 23 w 23"/>
              <a:gd name="T1" fmla="*/ 0 h 15"/>
              <a:gd name="T2" fmla="*/ 21 w 23"/>
              <a:gd name="T3" fmla="*/ 5 h 15"/>
              <a:gd name="T4" fmla="*/ 15 w 23"/>
              <a:gd name="T5" fmla="*/ 7 h 15"/>
              <a:gd name="T6" fmla="*/ 11 w 23"/>
              <a:gd name="T7" fmla="*/ 10 h 15"/>
              <a:gd name="T8" fmla="*/ 5 w 23"/>
              <a:gd name="T9" fmla="*/ 14 h 15"/>
              <a:gd name="T10" fmla="*/ 0 w 23"/>
              <a:gd name="T11" fmla="*/ 15 h 15"/>
              <a:gd name="T12" fmla="*/ 0 w 23"/>
              <a:gd name="T13" fmla="*/ 11 h 15"/>
              <a:gd name="T14" fmla="*/ 1 w 23"/>
              <a:gd name="T15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5">
                <a:moveTo>
                  <a:pt x="23" y="0"/>
                </a:moveTo>
                <a:lnTo>
                  <a:pt x="21" y="5"/>
                </a:lnTo>
                <a:lnTo>
                  <a:pt x="15" y="7"/>
                </a:lnTo>
                <a:lnTo>
                  <a:pt x="11" y="10"/>
                </a:lnTo>
                <a:lnTo>
                  <a:pt x="5" y="14"/>
                </a:lnTo>
                <a:lnTo>
                  <a:pt x="0" y="15"/>
                </a:lnTo>
                <a:lnTo>
                  <a:pt x="0" y="11"/>
                </a:lnTo>
                <a:lnTo>
                  <a:pt x="1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219"/>
          <p:cNvSpPr>
            <a:spLocks/>
          </p:cNvSpPr>
          <p:nvPr/>
        </p:nvSpPr>
        <p:spPr bwMode="auto">
          <a:xfrm>
            <a:off x="4460875" y="6159500"/>
            <a:ext cx="58738" cy="53975"/>
          </a:xfrm>
          <a:custGeom>
            <a:avLst/>
            <a:gdLst>
              <a:gd name="T0" fmla="*/ 35 w 37"/>
              <a:gd name="T1" fmla="*/ 0 h 34"/>
              <a:gd name="T2" fmla="*/ 37 w 37"/>
              <a:gd name="T3" fmla="*/ 8 h 34"/>
              <a:gd name="T4" fmla="*/ 34 w 37"/>
              <a:gd name="T5" fmla="*/ 12 h 34"/>
              <a:gd name="T6" fmla="*/ 30 w 37"/>
              <a:gd name="T7" fmla="*/ 20 h 34"/>
              <a:gd name="T8" fmla="*/ 26 w 37"/>
              <a:gd name="T9" fmla="*/ 20 h 34"/>
              <a:gd name="T10" fmla="*/ 26 w 37"/>
              <a:gd name="T11" fmla="*/ 30 h 34"/>
              <a:gd name="T12" fmla="*/ 27 w 37"/>
              <a:gd name="T13" fmla="*/ 32 h 34"/>
              <a:gd name="T14" fmla="*/ 26 w 37"/>
              <a:gd name="T15" fmla="*/ 34 h 34"/>
              <a:gd name="T16" fmla="*/ 20 w 37"/>
              <a:gd name="T17" fmla="*/ 34 h 34"/>
              <a:gd name="T18" fmla="*/ 8 w 37"/>
              <a:gd name="T19" fmla="*/ 32 h 34"/>
              <a:gd name="T20" fmla="*/ 0 w 37"/>
              <a:gd name="T21" fmla="*/ 3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" h="34">
                <a:moveTo>
                  <a:pt x="35" y="0"/>
                </a:moveTo>
                <a:lnTo>
                  <a:pt x="37" y="8"/>
                </a:lnTo>
                <a:lnTo>
                  <a:pt x="34" y="12"/>
                </a:lnTo>
                <a:lnTo>
                  <a:pt x="30" y="20"/>
                </a:lnTo>
                <a:lnTo>
                  <a:pt x="26" y="20"/>
                </a:lnTo>
                <a:lnTo>
                  <a:pt x="26" y="30"/>
                </a:lnTo>
                <a:lnTo>
                  <a:pt x="27" y="32"/>
                </a:lnTo>
                <a:lnTo>
                  <a:pt x="26" y="34"/>
                </a:lnTo>
                <a:lnTo>
                  <a:pt x="20" y="34"/>
                </a:lnTo>
                <a:lnTo>
                  <a:pt x="8" y="32"/>
                </a:lnTo>
                <a:lnTo>
                  <a:pt x="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220"/>
          <p:cNvSpPr>
            <a:spLocks/>
          </p:cNvSpPr>
          <p:nvPr/>
        </p:nvSpPr>
        <p:spPr bwMode="auto">
          <a:xfrm>
            <a:off x="4325938" y="6210300"/>
            <a:ext cx="46038" cy="14288"/>
          </a:xfrm>
          <a:custGeom>
            <a:avLst/>
            <a:gdLst>
              <a:gd name="T0" fmla="*/ 29 w 29"/>
              <a:gd name="T1" fmla="*/ 9 h 9"/>
              <a:gd name="T2" fmla="*/ 26 w 29"/>
              <a:gd name="T3" fmla="*/ 9 h 9"/>
              <a:gd name="T4" fmla="*/ 19 w 29"/>
              <a:gd name="T5" fmla="*/ 6 h 9"/>
              <a:gd name="T6" fmla="*/ 8 w 29"/>
              <a:gd name="T7" fmla="*/ 0 h 9"/>
              <a:gd name="T8" fmla="*/ 0 w 29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9">
                <a:moveTo>
                  <a:pt x="29" y="9"/>
                </a:moveTo>
                <a:lnTo>
                  <a:pt x="26" y="9"/>
                </a:lnTo>
                <a:lnTo>
                  <a:pt x="19" y="6"/>
                </a:lnTo>
                <a:lnTo>
                  <a:pt x="8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221"/>
          <p:cNvSpPr>
            <a:spLocks/>
          </p:cNvSpPr>
          <p:nvPr/>
        </p:nvSpPr>
        <p:spPr bwMode="auto">
          <a:xfrm>
            <a:off x="4371975" y="6224588"/>
            <a:ext cx="14288" cy="1588"/>
          </a:xfrm>
          <a:custGeom>
            <a:avLst/>
            <a:gdLst>
              <a:gd name="T0" fmla="*/ 9 w 9"/>
              <a:gd name="T1" fmla="*/ 1 h 1"/>
              <a:gd name="T2" fmla="*/ 7 w 9"/>
              <a:gd name="T3" fmla="*/ 0 h 1"/>
              <a:gd name="T4" fmla="*/ 5 w 9"/>
              <a:gd name="T5" fmla="*/ 0 h 1"/>
              <a:gd name="T6" fmla="*/ 0 w 9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">
                <a:moveTo>
                  <a:pt x="9" y="1"/>
                </a:moveTo>
                <a:lnTo>
                  <a:pt x="7" y="0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222"/>
          <p:cNvSpPr>
            <a:spLocks/>
          </p:cNvSpPr>
          <p:nvPr/>
        </p:nvSpPr>
        <p:spPr bwMode="auto">
          <a:xfrm>
            <a:off x="4284663" y="6203950"/>
            <a:ext cx="41275" cy="26988"/>
          </a:xfrm>
          <a:custGeom>
            <a:avLst/>
            <a:gdLst>
              <a:gd name="T0" fmla="*/ 26 w 26"/>
              <a:gd name="T1" fmla="*/ 4 h 17"/>
              <a:gd name="T2" fmla="*/ 17 w 26"/>
              <a:gd name="T3" fmla="*/ 4 h 17"/>
              <a:gd name="T4" fmla="*/ 14 w 26"/>
              <a:gd name="T5" fmla="*/ 10 h 17"/>
              <a:gd name="T6" fmla="*/ 4 w 26"/>
              <a:gd name="T7" fmla="*/ 17 h 17"/>
              <a:gd name="T8" fmla="*/ 0 w 26"/>
              <a:gd name="T9" fmla="*/ 14 h 17"/>
              <a:gd name="T10" fmla="*/ 3 w 26"/>
              <a:gd name="T11" fmla="*/ 7 h 17"/>
              <a:gd name="T12" fmla="*/ 7 w 26"/>
              <a:gd name="T13" fmla="*/ 3 h 17"/>
              <a:gd name="T14" fmla="*/ 11 w 26"/>
              <a:gd name="T15" fmla="*/ 0 h 17"/>
              <a:gd name="T16" fmla="*/ 14 w 26"/>
              <a:gd name="T1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7">
                <a:moveTo>
                  <a:pt x="26" y="4"/>
                </a:moveTo>
                <a:lnTo>
                  <a:pt x="17" y="4"/>
                </a:lnTo>
                <a:lnTo>
                  <a:pt x="14" y="10"/>
                </a:lnTo>
                <a:lnTo>
                  <a:pt x="4" y="17"/>
                </a:lnTo>
                <a:lnTo>
                  <a:pt x="0" y="14"/>
                </a:lnTo>
                <a:lnTo>
                  <a:pt x="3" y="7"/>
                </a:lnTo>
                <a:lnTo>
                  <a:pt x="7" y="3"/>
                </a:lnTo>
                <a:lnTo>
                  <a:pt x="11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223"/>
          <p:cNvSpPr>
            <a:spLocks/>
          </p:cNvSpPr>
          <p:nvPr/>
        </p:nvSpPr>
        <p:spPr bwMode="auto">
          <a:xfrm>
            <a:off x="4386263" y="6210300"/>
            <a:ext cx="74613" cy="22225"/>
          </a:xfrm>
          <a:custGeom>
            <a:avLst/>
            <a:gdLst>
              <a:gd name="T0" fmla="*/ 47 w 47"/>
              <a:gd name="T1" fmla="*/ 0 h 14"/>
              <a:gd name="T2" fmla="*/ 41 w 47"/>
              <a:gd name="T3" fmla="*/ 0 h 14"/>
              <a:gd name="T4" fmla="*/ 32 w 47"/>
              <a:gd name="T5" fmla="*/ 2 h 14"/>
              <a:gd name="T6" fmla="*/ 28 w 47"/>
              <a:gd name="T7" fmla="*/ 10 h 14"/>
              <a:gd name="T8" fmla="*/ 25 w 47"/>
              <a:gd name="T9" fmla="*/ 14 h 14"/>
              <a:gd name="T10" fmla="*/ 21 w 47"/>
              <a:gd name="T11" fmla="*/ 7 h 14"/>
              <a:gd name="T12" fmla="*/ 18 w 47"/>
              <a:gd name="T13" fmla="*/ 14 h 14"/>
              <a:gd name="T14" fmla="*/ 7 w 47"/>
              <a:gd name="T15" fmla="*/ 13 h 14"/>
              <a:gd name="T16" fmla="*/ 2 w 47"/>
              <a:gd name="T17" fmla="*/ 11 h 14"/>
              <a:gd name="T18" fmla="*/ 0 w 47"/>
              <a:gd name="T19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14">
                <a:moveTo>
                  <a:pt x="47" y="0"/>
                </a:moveTo>
                <a:lnTo>
                  <a:pt x="41" y="0"/>
                </a:lnTo>
                <a:lnTo>
                  <a:pt x="32" y="2"/>
                </a:lnTo>
                <a:lnTo>
                  <a:pt x="28" y="10"/>
                </a:lnTo>
                <a:lnTo>
                  <a:pt x="25" y="14"/>
                </a:lnTo>
                <a:lnTo>
                  <a:pt x="21" y="7"/>
                </a:lnTo>
                <a:lnTo>
                  <a:pt x="18" y="14"/>
                </a:lnTo>
                <a:lnTo>
                  <a:pt x="7" y="13"/>
                </a:lnTo>
                <a:lnTo>
                  <a:pt x="2" y="11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224"/>
          <p:cNvSpPr>
            <a:spLocks/>
          </p:cNvSpPr>
          <p:nvPr/>
        </p:nvSpPr>
        <p:spPr bwMode="auto">
          <a:xfrm>
            <a:off x="7164388" y="992188"/>
            <a:ext cx="30163" cy="66675"/>
          </a:xfrm>
          <a:custGeom>
            <a:avLst/>
            <a:gdLst>
              <a:gd name="T0" fmla="*/ 19 w 19"/>
              <a:gd name="T1" fmla="*/ 36 h 42"/>
              <a:gd name="T2" fmla="*/ 14 w 19"/>
              <a:gd name="T3" fmla="*/ 42 h 42"/>
              <a:gd name="T4" fmla="*/ 6 w 19"/>
              <a:gd name="T5" fmla="*/ 36 h 42"/>
              <a:gd name="T6" fmla="*/ 6 w 19"/>
              <a:gd name="T7" fmla="*/ 30 h 42"/>
              <a:gd name="T8" fmla="*/ 6 w 19"/>
              <a:gd name="T9" fmla="*/ 28 h 42"/>
              <a:gd name="T10" fmla="*/ 6 w 19"/>
              <a:gd name="T11" fmla="*/ 27 h 42"/>
              <a:gd name="T12" fmla="*/ 0 w 19"/>
              <a:gd name="T13" fmla="*/ 17 h 42"/>
              <a:gd name="T14" fmla="*/ 3 w 19"/>
              <a:gd name="T15" fmla="*/ 12 h 42"/>
              <a:gd name="T16" fmla="*/ 12 w 19"/>
              <a:gd name="T17" fmla="*/ 4 h 42"/>
              <a:gd name="T18" fmla="*/ 17 w 19"/>
              <a:gd name="T19" fmla="*/ 0 h 42"/>
              <a:gd name="T20" fmla="*/ 19 w 19"/>
              <a:gd name="T21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42">
                <a:moveTo>
                  <a:pt x="19" y="36"/>
                </a:moveTo>
                <a:lnTo>
                  <a:pt x="14" y="42"/>
                </a:lnTo>
                <a:lnTo>
                  <a:pt x="6" y="36"/>
                </a:lnTo>
                <a:lnTo>
                  <a:pt x="6" y="30"/>
                </a:lnTo>
                <a:lnTo>
                  <a:pt x="6" y="28"/>
                </a:lnTo>
                <a:lnTo>
                  <a:pt x="6" y="27"/>
                </a:lnTo>
                <a:lnTo>
                  <a:pt x="0" y="17"/>
                </a:lnTo>
                <a:lnTo>
                  <a:pt x="3" y="12"/>
                </a:lnTo>
                <a:lnTo>
                  <a:pt x="12" y="4"/>
                </a:lnTo>
                <a:lnTo>
                  <a:pt x="17" y="0"/>
                </a:lnTo>
                <a:lnTo>
                  <a:pt x="1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225"/>
          <p:cNvSpPr>
            <a:spLocks/>
          </p:cNvSpPr>
          <p:nvPr/>
        </p:nvSpPr>
        <p:spPr bwMode="auto">
          <a:xfrm>
            <a:off x="7194550" y="935038"/>
            <a:ext cx="76200" cy="149225"/>
          </a:xfrm>
          <a:custGeom>
            <a:avLst/>
            <a:gdLst>
              <a:gd name="T0" fmla="*/ 0 w 48"/>
              <a:gd name="T1" fmla="*/ 37 h 94"/>
              <a:gd name="T2" fmla="*/ 4 w 48"/>
              <a:gd name="T3" fmla="*/ 40 h 94"/>
              <a:gd name="T4" fmla="*/ 7 w 48"/>
              <a:gd name="T5" fmla="*/ 36 h 94"/>
              <a:gd name="T6" fmla="*/ 7 w 48"/>
              <a:gd name="T7" fmla="*/ 34 h 94"/>
              <a:gd name="T8" fmla="*/ 2 w 48"/>
              <a:gd name="T9" fmla="*/ 27 h 94"/>
              <a:gd name="T10" fmla="*/ 6 w 48"/>
              <a:gd name="T11" fmla="*/ 22 h 94"/>
              <a:gd name="T12" fmla="*/ 13 w 48"/>
              <a:gd name="T13" fmla="*/ 34 h 94"/>
              <a:gd name="T14" fmla="*/ 15 w 48"/>
              <a:gd name="T15" fmla="*/ 23 h 94"/>
              <a:gd name="T16" fmla="*/ 30 w 48"/>
              <a:gd name="T17" fmla="*/ 17 h 94"/>
              <a:gd name="T18" fmla="*/ 18 w 48"/>
              <a:gd name="T19" fmla="*/ 4 h 94"/>
              <a:gd name="T20" fmla="*/ 32 w 48"/>
              <a:gd name="T21" fmla="*/ 0 h 94"/>
              <a:gd name="T22" fmla="*/ 38 w 48"/>
              <a:gd name="T23" fmla="*/ 17 h 94"/>
              <a:gd name="T24" fmla="*/ 37 w 48"/>
              <a:gd name="T25" fmla="*/ 25 h 94"/>
              <a:gd name="T26" fmla="*/ 44 w 48"/>
              <a:gd name="T27" fmla="*/ 29 h 94"/>
              <a:gd name="T28" fmla="*/ 45 w 48"/>
              <a:gd name="T29" fmla="*/ 29 h 94"/>
              <a:gd name="T30" fmla="*/ 48 w 48"/>
              <a:gd name="T31" fmla="*/ 45 h 94"/>
              <a:gd name="T32" fmla="*/ 45 w 48"/>
              <a:gd name="T33" fmla="*/ 48 h 94"/>
              <a:gd name="T34" fmla="*/ 34 w 48"/>
              <a:gd name="T35" fmla="*/ 60 h 94"/>
              <a:gd name="T36" fmla="*/ 21 w 48"/>
              <a:gd name="T37" fmla="*/ 77 h 94"/>
              <a:gd name="T38" fmla="*/ 26 w 48"/>
              <a:gd name="T39" fmla="*/ 82 h 94"/>
              <a:gd name="T40" fmla="*/ 23 w 48"/>
              <a:gd name="T41" fmla="*/ 83 h 94"/>
              <a:gd name="T42" fmla="*/ 14 w 48"/>
              <a:gd name="T43" fmla="*/ 94 h 94"/>
              <a:gd name="T44" fmla="*/ 4 w 48"/>
              <a:gd name="T45" fmla="*/ 89 h 94"/>
              <a:gd name="T46" fmla="*/ 8 w 48"/>
              <a:gd name="T47" fmla="*/ 64 h 94"/>
              <a:gd name="T48" fmla="*/ 0 w 48"/>
              <a:gd name="T4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94">
                <a:moveTo>
                  <a:pt x="0" y="37"/>
                </a:moveTo>
                <a:lnTo>
                  <a:pt x="4" y="40"/>
                </a:lnTo>
                <a:lnTo>
                  <a:pt x="7" y="36"/>
                </a:lnTo>
                <a:lnTo>
                  <a:pt x="7" y="34"/>
                </a:lnTo>
                <a:lnTo>
                  <a:pt x="2" y="27"/>
                </a:lnTo>
                <a:lnTo>
                  <a:pt x="6" y="22"/>
                </a:lnTo>
                <a:lnTo>
                  <a:pt x="13" y="34"/>
                </a:lnTo>
                <a:lnTo>
                  <a:pt x="15" y="23"/>
                </a:lnTo>
                <a:lnTo>
                  <a:pt x="30" y="17"/>
                </a:lnTo>
                <a:lnTo>
                  <a:pt x="18" y="4"/>
                </a:lnTo>
                <a:lnTo>
                  <a:pt x="32" y="0"/>
                </a:lnTo>
                <a:lnTo>
                  <a:pt x="38" y="17"/>
                </a:lnTo>
                <a:lnTo>
                  <a:pt x="37" y="25"/>
                </a:lnTo>
                <a:lnTo>
                  <a:pt x="44" y="29"/>
                </a:lnTo>
                <a:lnTo>
                  <a:pt x="45" y="29"/>
                </a:lnTo>
                <a:lnTo>
                  <a:pt x="48" y="45"/>
                </a:lnTo>
                <a:lnTo>
                  <a:pt x="45" y="48"/>
                </a:lnTo>
                <a:lnTo>
                  <a:pt x="34" y="60"/>
                </a:lnTo>
                <a:lnTo>
                  <a:pt x="21" y="77"/>
                </a:lnTo>
                <a:lnTo>
                  <a:pt x="26" y="82"/>
                </a:lnTo>
                <a:lnTo>
                  <a:pt x="23" y="83"/>
                </a:lnTo>
                <a:lnTo>
                  <a:pt x="14" y="94"/>
                </a:lnTo>
                <a:lnTo>
                  <a:pt x="4" y="89"/>
                </a:lnTo>
                <a:lnTo>
                  <a:pt x="8" y="64"/>
                </a:lnTo>
                <a:lnTo>
                  <a:pt x="0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226"/>
          <p:cNvSpPr>
            <a:spLocks/>
          </p:cNvSpPr>
          <p:nvPr/>
        </p:nvSpPr>
        <p:spPr bwMode="auto">
          <a:xfrm>
            <a:off x="6686550" y="1298575"/>
            <a:ext cx="11113" cy="30163"/>
          </a:xfrm>
          <a:custGeom>
            <a:avLst/>
            <a:gdLst>
              <a:gd name="T0" fmla="*/ 0 w 7"/>
              <a:gd name="T1" fmla="*/ 19 h 19"/>
              <a:gd name="T2" fmla="*/ 3 w 7"/>
              <a:gd name="T3" fmla="*/ 15 h 19"/>
              <a:gd name="T4" fmla="*/ 7 w 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9">
                <a:moveTo>
                  <a:pt x="0" y="19"/>
                </a:moveTo>
                <a:lnTo>
                  <a:pt x="3" y="15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227"/>
          <p:cNvSpPr>
            <a:spLocks/>
          </p:cNvSpPr>
          <p:nvPr/>
        </p:nvSpPr>
        <p:spPr bwMode="auto">
          <a:xfrm>
            <a:off x="4054475" y="5429250"/>
            <a:ext cx="7938" cy="11113"/>
          </a:xfrm>
          <a:custGeom>
            <a:avLst/>
            <a:gdLst>
              <a:gd name="T0" fmla="*/ 0 w 5"/>
              <a:gd name="T1" fmla="*/ 7 h 7"/>
              <a:gd name="T2" fmla="*/ 1 w 5"/>
              <a:gd name="T3" fmla="*/ 6 h 7"/>
              <a:gd name="T4" fmla="*/ 2 w 5"/>
              <a:gd name="T5" fmla="*/ 4 h 7"/>
              <a:gd name="T6" fmla="*/ 5 w 5"/>
              <a:gd name="T7" fmla="*/ 1 h 7"/>
              <a:gd name="T8" fmla="*/ 5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1" y="6"/>
                </a:lnTo>
                <a:lnTo>
                  <a:pt x="2" y="4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228"/>
          <p:cNvSpPr>
            <a:spLocks/>
          </p:cNvSpPr>
          <p:nvPr/>
        </p:nvSpPr>
        <p:spPr bwMode="auto">
          <a:xfrm>
            <a:off x="4097338" y="5380038"/>
            <a:ext cx="53975" cy="71438"/>
          </a:xfrm>
          <a:custGeom>
            <a:avLst/>
            <a:gdLst>
              <a:gd name="T0" fmla="*/ 34 w 34"/>
              <a:gd name="T1" fmla="*/ 32 h 45"/>
              <a:gd name="T2" fmla="*/ 31 w 34"/>
              <a:gd name="T3" fmla="*/ 38 h 45"/>
              <a:gd name="T4" fmla="*/ 27 w 34"/>
              <a:gd name="T5" fmla="*/ 42 h 45"/>
              <a:gd name="T6" fmla="*/ 23 w 34"/>
              <a:gd name="T7" fmla="*/ 45 h 45"/>
              <a:gd name="T8" fmla="*/ 20 w 34"/>
              <a:gd name="T9" fmla="*/ 41 h 45"/>
              <a:gd name="T10" fmla="*/ 18 w 34"/>
              <a:gd name="T11" fmla="*/ 37 h 45"/>
              <a:gd name="T12" fmla="*/ 16 w 34"/>
              <a:gd name="T13" fmla="*/ 34 h 45"/>
              <a:gd name="T14" fmla="*/ 15 w 34"/>
              <a:gd name="T15" fmla="*/ 28 h 45"/>
              <a:gd name="T16" fmla="*/ 9 w 34"/>
              <a:gd name="T17" fmla="*/ 24 h 45"/>
              <a:gd name="T18" fmla="*/ 4 w 34"/>
              <a:gd name="T19" fmla="*/ 26 h 45"/>
              <a:gd name="T20" fmla="*/ 3 w 34"/>
              <a:gd name="T21" fmla="*/ 26 h 45"/>
              <a:gd name="T22" fmla="*/ 0 w 34"/>
              <a:gd name="T23" fmla="*/ 23 h 45"/>
              <a:gd name="T24" fmla="*/ 3 w 34"/>
              <a:gd name="T25" fmla="*/ 17 h 45"/>
              <a:gd name="T26" fmla="*/ 8 w 34"/>
              <a:gd name="T27" fmla="*/ 16 h 45"/>
              <a:gd name="T28" fmla="*/ 11 w 34"/>
              <a:gd name="T29" fmla="*/ 12 h 45"/>
              <a:gd name="T30" fmla="*/ 12 w 34"/>
              <a:gd name="T31" fmla="*/ 7 h 45"/>
              <a:gd name="T32" fmla="*/ 16 w 34"/>
              <a:gd name="T33" fmla="*/ 2 h 45"/>
              <a:gd name="T34" fmla="*/ 18 w 34"/>
              <a:gd name="T35" fmla="*/ 2 h 45"/>
              <a:gd name="T36" fmla="*/ 23 w 34"/>
              <a:gd name="T37" fmla="*/ 1 h 45"/>
              <a:gd name="T38" fmla="*/ 28 w 34"/>
              <a:gd name="T39" fmla="*/ 0 h 45"/>
              <a:gd name="T40" fmla="*/ 30 w 34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45">
                <a:moveTo>
                  <a:pt x="34" y="32"/>
                </a:moveTo>
                <a:lnTo>
                  <a:pt x="31" y="38"/>
                </a:lnTo>
                <a:lnTo>
                  <a:pt x="27" y="42"/>
                </a:lnTo>
                <a:lnTo>
                  <a:pt x="23" y="45"/>
                </a:lnTo>
                <a:lnTo>
                  <a:pt x="20" y="41"/>
                </a:lnTo>
                <a:lnTo>
                  <a:pt x="18" y="37"/>
                </a:lnTo>
                <a:lnTo>
                  <a:pt x="16" y="34"/>
                </a:lnTo>
                <a:lnTo>
                  <a:pt x="15" y="28"/>
                </a:lnTo>
                <a:lnTo>
                  <a:pt x="9" y="24"/>
                </a:lnTo>
                <a:lnTo>
                  <a:pt x="4" y="26"/>
                </a:lnTo>
                <a:lnTo>
                  <a:pt x="3" y="26"/>
                </a:lnTo>
                <a:lnTo>
                  <a:pt x="0" y="23"/>
                </a:lnTo>
                <a:lnTo>
                  <a:pt x="3" y="17"/>
                </a:lnTo>
                <a:lnTo>
                  <a:pt x="8" y="16"/>
                </a:lnTo>
                <a:lnTo>
                  <a:pt x="11" y="12"/>
                </a:lnTo>
                <a:lnTo>
                  <a:pt x="12" y="7"/>
                </a:lnTo>
                <a:lnTo>
                  <a:pt x="16" y="2"/>
                </a:lnTo>
                <a:lnTo>
                  <a:pt x="18" y="2"/>
                </a:lnTo>
                <a:lnTo>
                  <a:pt x="23" y="1"/>
                </a:lnTo>
                <a:lnTo>
                  <a:pt x="28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229"/>
          <p:cNvSpPr>
            <a:spLocks/>
          </p:cNvSpPr>
          <p:nvPr/>
        </p:nvSpPr>
        <p:spPr bwMode="auto">
          <a:xfrm>
            <a:off x="4054475" y="5478463"/>
            <a:ext cx="44450" cy="57150"/>
          </a:xfrm>
          <a:custGeom>
            <a:avLst/>
            <a:gdLst>
              <a:gd name="T0" fmla="*/ 0 w 28"/>
              <a:gd name="T1" fmla="*/ 36 h 36"/>
              <a:gd name="T2" fmla="*/ 2 w 28"/>
              <a:gd name="T3" fmla="*/ 32 h 36"/>
              <a:gd name="T4" fmla="*/ 2 w 28"/>
              <a:gd name="T5" fmla="*/ 18 h 36"/>
              <a:gd name="T6" fmla="*/ 5 w 28"/>
              <a:gd name="T7" fmla="*/ 6 h 36"/>
              <a:gd name="T8" fmla="*/ 9 w 28"/>
              <a:gd name="T9" fmla="*/ 0 h 36"/>
              <a:gd name="T10" fmla="*/ 12 w 28"/>
              <a:gd name="T11" fmla="*/ 2 h 36"/>
              <a:gd name="T12" fmla="*/ 16 w 28"/>
              <a:gd name="T13" fmla="*/ 3 h 36"/>
              <a:gd name="T14" fmla="*/ 27 w 28"/>
              <a:gd name="T15" fmla="*/ 11 h 36"/>
              <a:gd name="T16" fmla="*/ 28 w 28"/>
              <a:gd name="T17" fmla="*/ 1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36">
                <a:moveTo>
                  <a:pt x="0" y="36"/>
                </a:moveTo>
                <a:lnTo>
                  <a:pt x="2" y="32"/>
                </a:lnTo>
                <a:lnTo>
                  <a:pt x="2" y="18"/>
                </a:lnTo>
                <a:lnTo>
                  <a:pt x="5" y="6"/>
                </a:lnTo>
                <a:lnTo>
                  <a:pt x="9" y="0"/>
                </a:lnTo>
                <a:lnTo>
                  <a:pt x="12" y="2"/>
                </a:lnTo>
                <a:lnTo>
                  <a:pt x="16" y="3"/>
                </a:lnTo>
                <a:lnTo>
                  <a:pt x="27" y="11"/>
                </a:lnTo>
                <a:lnTo>
                  <a:pt x="28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230"/>
          <p:cNvSpPr>
            <a:spLocks/>
          </p:cNvSpPr>
          <p:nvPr/>
        </p:nvSpPr>
        <p:spPr bwMode="auto">
          <a:xfrm>
            <a:off x="4271963" y="4346575"/>
            <a:ext cx="52388" cy="69850"/>
          </a:xfrm>
          <a:custGeom>
            <a:avLst/>
            <a:gdLst>
              <a:gd name="T0" fmla="*/ 33 w 33"/>
              <a:gd name="T1" fmla="*/ 21 h 44"/>
              <a:gd name="T2" fmla="*/ 26 w 33"/>
              <a:gd name="T3" fmla="*/ 14 h 44"/>
              <a:gd name="T4" fmla="*/ 26 w 33"/>
              <a:gd name="T5" fmla="*/ 0 h 44"/>
              <a:gd name="T6" fmla="*/ 21 w 33"/>
              <a:gd name="T7" fmla="*/ 0 h 44"/>
              <a:gd name="T8" fmla="*/ 4 w 33"/>
              <a:gd name="T9" fmla="*/ 3 h 44"/>
              <a:gd name="T10" fmla="*/ 0 w 33"/>
              <a:gd name="T11" fmla="*/ 15 h 44"/>
              <a:gd name="T12" fmla="*/ 6 w 33"/>
              <a:gd name="T13" fmla="*/ 21 h 44"/>
              <a:gd name="T14" fmla="*/ 2 w 33"/>
              <a:gd name="T15" fmla="*/ 30 h 44"/>
              <a:gd name="T16" fmla="*/ 2 w 33"/>
              <a:gd name="T17" fmla="*/ 33 h 44"/>
              <a:gd name="T18" fmla="*/ 2 w 33"/>
              <a:gd name="T19" fmla="*/ 34 h 44"/>
              <a:gd name="T20" fmla="*/ 0 w 33"/>
              <a:gd name="T21" fmla="*/ 40 h 44"/>
              <a:gd name="T22" fmla="*/ 3 w 33"/>
              <a:gd name="T23" fmla="*/ 44 h 44"/>
              <a:gd name="T24" fmla="*/ 6 w 33"/>
              <a:gd name="T25" fmla="*/ 43 h 44"/>
              <a:gd name="T26" fmla="*/ 12 w 33"/>
              <a:gd name="T27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4">
                <a:moveTo>
                  <a:pt x="33" y="21"/>
                </a:moveTo>
                <a:lnTo>
                  <a:pt x="26" y="14"/>
                </a:lnTo>
                <a:lnTo>
                  <a:pt x="26" y="0"/>
                </a:lnTo>
                <a:lnTo>
                  <a:pt x="21" y="0"/>
                </a:lnTo>
                <a:lnTo>
                  <a:pt x="4" y="3"/>
                </a:lnTo>
                <a:lnTo>
                  <a:pt x="0" y="15"/>
                </a:lnTo>
                <a:lnTo>
                  <a:pt x="6" y="21"/>
                </a:lnTo>
                <a:lnTo>
                  <a:pt x="2" y="30"/>
                </a:lnTo>
                <a:lnTo>
                  <a:pt x="2" y="33"/>
                </a:lnTo>
                <a:lnTo>
                  <a:pt x="2" y="34"/>
                </a:lnTo>
                <a:lnTo>
                  <a:pt x="0" y="40"/>
                </a:lnTo>
                <a:lnTo>
                  <a:pt x="3" y="44"/>
                </a:lnTo>
                <a:lnTo>
                  <a:pt x="6" y="43"/>
                </a:lnTo>
                <a:lnTo>
                  <a:pt x="12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231"/>
          <p:cNvSpPr>
            <a:spLocks/>
          </p:cNvSpPr>
          <p:nvPr/>
        </p:nvSpPr>
        <p:spPr bwMode="auto">
          <a:xfrm>
            <a:off x="4295775" y="4433888"/>
            <a:ext cx="58738" cy="68263"/>
          </a:xfrm>
          <a:custGeom>
            <a:avLst/>
            <a:gdLst>
              <a:gd name="T0" fmla="*/ 34 w 37"/>
              <a:gd name="T1" fmla="*/ 43 h 43"/>
              <a:gd name="T2" fmla="*/ 36 w 37"/>
              <a:gd name="T3" fmla="*/ 43 h 43"/>
              <a:gd name="T4" fmla="*/ 37 w 37"/>
              <a:gd name="T5" fmla="*/ 39 h 43"/>
              <a:gd name="T6" fmla="*/ 29 w 37"/>
              <a:gd name="T7" fmla="*/ 37 h 43"/>
              <a:gd name="T8" fmla="*/ 18 w 37"/>
              <a:gd name="T9" fmla="*/ 31 h 43"/>
              <a:gd name="T10" fmla="*/ 11 w 37"/>
              <a:gd name="T11" fmla="*/ 24 h 43"/>
              <a:gd name="T12" fmla="*/ 11 w 37"/>
              <a:gd name="T13" fmla="*/ 23 h 43"/>
              <a:gd name="T14" fmla="*/ 8 w 37"/>
              <a:gd name="T15" fmla="*/ 18 h 43"/>
              <a:gd name="T16" fmla="*/ 7 w 37"/>
              <a:gd name="T17" fmla="*/ 15 h 43"/>
              <a:gd name="T18" fmla="*/ 4 w 37"/>
              <a:gd name="T19" fmla="*/ 11 h 43"/>
              <a:gd name="T20" fmla="*/ 2 w 37"/>
              <a:gd name="T21" fmla="*/ 7 h 43"/>
              <a:gd name="T22" fmla="*/ 0 w 37"/>
              <a:gd name="T23" fmla="*/ 5 h 43"/>
              <a:gd name="T24" fmla="*/ 0 w 37"/>
              <a:gd name="T25" fmla="*/ 3 h 43"/>
              <a:gd name="T26" fmla="*/ 0 w 37"/>
              <a:gd name="T27" fmla="*/ 1 h 43"/>
              <a:gd name="T28" fmla="*/ 0 w 37"/>
              <a:gd name="T29" fmla="*/ 0 h 43"/>
              <a:gd name="T30" fmla="*/ 10 w 37"/>
              <a:gd name="T31" fmla="*/ 5 h 43"/>
              <a:gd name="T32" fmla="*/ 11 w 37"/>
              <a:gd name="T33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43">
                <a:moveTo>
                  <a:pt x="34" y="43"/>
                </a:moveTo>
                <a:lnTo>
                  <a:pt x="36" y="43"/>
                </a:lnTo>
                <a:lnTo>
                  <a:pt x="37" y="39"/>
                </a:lnTo>
                <a:lnTo>
                  <a:pt x="29" y="37"/>
                </a:lnTo>
                <a:lnTo>
                  <a:pt x="18" y="31"/>
                </a:lnTo>
                <a:lnTo>
                  <a:pt x="11" y="24"/>
                </a:lnTo>
                <a:lnTo>
                  <a:pt x="11" y="23"/>
                </a:lnTo>
                <a:lnTo>
                  <a:pt x="8" y="18"/>
                </a:lnTo>
                <a:lnTo>
                  <a:pt x="7" y="15"/>
                </a:lnTo>
                <a:lnTo>
                  <a:pt x="4" y="11"/>
                </a:lnTo>
                <a:lnTo>
                  <a:pt x="2" y="7"/>
                </a:lnTo>
                <a:lnTo>
                  <a:pt x="0" y="5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10" y="5"/>
                </a:lnTo>
                <a:lnTo>
                  <a:pt x="1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232"/>
          <p:cNvSpPr>
            <a:spLocks/>
          </p:cNvSpPr>
          <p:nvPr/>
        </p:nvSpPr>
        <p:spPr bwMode="auto">
          <a:xfrm>
            <a:off x="5249863" y="5835650"/>
            <a:ext cx="33338" cy="7938"/>
          </a:xfrm>
          <a:custGeom>
            <a:avLst/>
            <a:gdLst>
              <a:gd name="T0" fmla="*/ 21 w 21"/>
              <a:gd name="T1" fmla="*/ 3 h 5"/>
              <a:gd name="T2" fmla="*/ 21 w 21"/>
              <a:gd name="T3" fmla="*/ 2 h 5"/>
              <a:gd name="T4" fmla="*/ 14 w 21"/>
              <a:gd name="T5" fmla="*/ 0 h 5"/>
              <a:gd name="T6" fmla="*/ 10 w 21"/>
              <a:gd name="T7" fmla="*/ 2 h 5"/>
              <a:gd name="T8" fmla="*/ 7 w 21"/>
              <a:gd name="T9" fmla="*/ 3 h 5"/>
              <a:gd name="T10" fmla="*/ 2 w 21"/>
              <a:gd name="T11" fmla="*/ 5 h 5"/>
              <a:gd name="T12" fmla="*/ 0 w 21"/>
              <a:gd name="T1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5">
                <a:moveTo>
                  <a:pt x="21" y="3"/>
                </a:moveTo>
                <a:lnTo>
                  <a:pt x="21" y="2"/>
                </a:lnTo>
                <a:lnTo>
                  <a:pt x="14" y="0"/>
                </a:lnTo>
                <a:lnTo>
                  <a:pt x="10" y="2"/>
                </a:lnTo>
                <a:lnTo>
                  <a:pt x="7" y="3"/>
                </a:lnTo>
                <a:lnTo>
                  <a:pt x="2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233"/>
          <p:cNvSpPr>
            <a:spLocks/>
          </p:cNvSpPr>
          <p:nvPr/>
        </p:nvSpPr>
        <p:spPr bwMode="auto">
          <a:xfrm>
            <a:off x="5962650" y="2374900"/>
            <a:ext cx="85725" cy="65088"/>
          </a:xfrm>
          <a:custGeom>
            <a:avLst/>
            <a:gdLst>
              <a:gd name="T0" fmla="*/ 54 w 54"/>
              <a:gd name="T1" fmla="*/ 26 h 41"/>
              <a:gd name="T2" fmla="*/ 43 w 54"/>
              <a:gd name="T3" fmla="*/ 27 h 41"/>
              <a:gd name="T4" fmla="*/ 50 w 54"/>
              <a:gd name="T5" fmla="*/ 30 h 41"/>
              <a:gd name="T6" fmla="*/ 38 w 54"/>
              <a:gd name="T7" fmla="*/ 38 h 41"/>
              <a:gd name="T8" fmla="*/ 35 w 54"/>
              <a:gd name="T9" fmla="*/ 40 h 41"/>
              <a:gd name="T10" fmla="*/ 34 w 54"/>
              <a:gd name="T11" fmla="*/ 41 h 41"/>
              <a:gd name="T12" fmla="*/ 36 w 54"/>
              <a:gd name="T13" fmla="*/ 30 h 41"/>
              <a:gd name="T14" fmla="*/ 38 w 54"/>
              <a:gd name="T15" fmla="*/ 23 h 41"/>
              <a:gd name="T16" fmla="*/ 20 w 54"/>
              <a:gd name="T17" fmla="*/ 31 h 41"/>
              <a:gd name="T18" fmla="*/ 5 w 54"/>
              <a:gd name="T19" fmla="*/ 34 h 41"/>
              <a:gd name="T20" fmla="*/ 4 w 54"/>
              <a:gd name="T21" fmla="*/ 35 h 41"/>
              <a:gd name="T22" fmla="*/ 0 w 54"/>
              <a:gd name="T23" fmla="*/ 31 h 41"/>
              <a:gd name="T24" fmla="*/ 1 w 54"/>
              <a:gd name="T25" fmla="*/ 30 h 41"/>
              <a:gd name="T26" fmla="*/ 2 w 54"/>
              <a:gd name="T27" fmla="*/ 29 h 41"/>
              <a:gd name="T28" fmla="*/ 9 w 54"/>
              <a:gd name="T29" fmla="*/ 22 h 41"/>
              <a:gd name="T30" fmla="*/ 19 w 54"/>
              <a:gd name="T31" fmla="*/ 11 h 41"/>
              <a:gd name="T32" fmla="*/ 27 w 54"/>
              <a:gd name="T33" fmla="*/ 1 h 41"/>
              <a:gd name="T34" fmla="*/ 25 w 54"/>
              <a:gd name="T3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41">
                <a:moveTo>
                  <a:pt x="54" y="26"/>
                </a:moveTo>
                <a:lnTo>
                  <a:pt x="43" y="27"/>
                </a:lnTo>
                <a:lnTo>
                  <a:pt x="50" y="30"/>
                </a:lnTo>
                <a:lnTo>
                  <a:pt x="38" y="38"/>
                </a:lnTo>
                <a:lnTo>
                  <a:pt x="35" y="40"/>
                </a:lnTo>
                <a:lnTo>
                  <a:pt x="34" y="41"/>
                </a:lnTo>
                <a:lnTo>
                  <a:pt x="36" y="30"/>
                </a:lnTo>
                <a:lnTo>
                  <a:pt x="38" y="23"/>
                </a:lnTo>
                <a:lnTo>
                  <a:pt x="20" y="31"/>
                </a:lnTo>
                <a:lnTo>
                  <a:pt x="5" y="34"/>
                </a:lnTo>
                <a:lnTo>
                  <a:pt x="4" y="35"/>
                </a:lnTo>
                <a:lnTo>
                  <a:pt x="0" y="31"/>
                </a:lnTo>
                <a:lnTo>
                  <a:pt x="1" y="30"/>
                </a:lnTo>
                <a:lnTo>
                  <a:pt x="2" y="29"/>
                </a:lnTo>
                <a:lnTo>
                  <a:pt x="9" y="22"/>
                </a:lnTo>
                <a:lnTo>
                  <a:pt x="19" y="11"/>
                </a:lnTo>
                <a:lnTo>
                  <a:pt x="27" y="1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234"/>
          <p:cNvSpPr>
            <a:spLocks/>
          </p:cNvSpPr>
          <p:nvPr/>
        </p:nvSpPr>
        <p:spPr bwMode="auto">
          <a:xfrm>
            <a:off x="5724525" y="2844800"/>
            <a:ext cx="38100" cy="36513"/>
          </a:xfrm>
          <a:custGeom>
            <a:avLst/>
            <a:gdLst>
              <a:gd name="T0" fmla="*/ 12 w 24"/>
              <a:gd name="T1" fmla="*/ 20 h 23"/>
              <a:gd name="T2" fmla="*/ 6 w 24"/>
              <a:gd name="T3" fmla="*/ 23 h 23"/>
              <a:gd name="T4" fmla="*/ 1 w 24"/>
              <a:gd name="T5" fmla="*/ 22 h 23"/>
              <a:gd name="T6" fmla="*/ 0 w 24"/>
              <a:gd name="T7" fmla="*/ 19 h 23"/>
              <a:gd name="T8" fmla="*/ 0 w 24"/>
              <a:gd name="T9" fmla="*/ 18 h 23"/>
              <a:gd name="T10" fmla="*/ 11 w 24"/>
              <a:gd name="T11" fmla="*/ 9 h 23"/>
              <a:gd name="T12" fmla="*/ 17 w 24"/>
              <a:gd name="T13" fmla="*/ 4 h 23"/>
              <a:gd name="T14" fmla="*/ 24 w 24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23">
                <a:moveTo>
                  <a:pt x="12" y="20"/>
                </a:moveTo>
                <a:lnTo>
                  <a:pt x="6" y="23"/>
                </a:lnTo>
                <a:lnTo>
                  <a:pt x="1" y="22"/>
                </a:lnTo>
                <a:lnTo>
                  <a:pt x="0" y="19"/>
                </a:lnTo>
                <a:lnTo>
                  <a:pt x="0" y="18"/>
                </a:lnTo>
                <a:lnTo>
                  <a:pt x="11" y="9"/>
                </a:lnTo>
                <a:lnTo>
                  <a:pt x="17" y="4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235"/>
          <p:cNvSpPr>
            <a:spLocks/>
          </p:cNvSpPr>
          <p:nvPr/>
        </p:nvSpPr>
        <p:spPr bwMode="auto">
          <a:xfrm>
            <a:off x="5653088" y="2982913"/>
            <a:ext cx="20638" cy="65088"/>
          </a:xfrm>
          <a:custGeom>
            <a:avLst/>
            <a:gdLst>
              <a:gd name="T0" fmla="*/ 9 w 13"/>
              <a:gd name="T1" fmla="*/ 41 h 41"/>
              <a:gd name="T2" fmla="*/ 8 w 13"/>
              <a:gd name="T3" fmla="*/ 37 h 41"/>
              <a:gd name="T4" fmla="*/ 9 w 13"/>
              <a:gd name="T5" fmla="*/ 30 h 41"/>
              <a:gd name="T6" fmla="*/ 8 w 13"/>
              <a:gd name="T7" fmla="*/ 25 h 41"/>
              <a:gd name="T8" fmla="*/ 4 w 13"/>
              <a:gd name="T9" fmla="*/ 29 h 41"/>
              <a:gd name="T10" fmla="*/ 2 w 13"/>
              <a:gd name="T11" fmla="*/ 29 h 41"/>
              <a:gd name="T12" fmla="*/ 0 w 13"/>
              <a:gd name="T13" fmla="*/ 29 h 41"/>
              <a:gd name="T14" fmla="*/ 2 w 13"/>
              <a:gd name="T15" fmla="*/ 22 h 41"/>
              <a:gd name="T16" fmla="*/ 4 w 13"/>
              <a:gd name="T17" fmla="*/ 14 h 41"/>
              <a:gd name="T18" fmla="*/ 6 w 13"/>
              <a:gd name="T19" fmla="*/ 7 h 41"/>
              <a:gd name="T20" fmla="*/ 6 w 13"/>
              <a:gd name="T21" fmla="*/ 4 h 41"/>
              <a:gd name="T22" fmla="*/ 13 w 13"/>
              <a:gd name="T2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41">
                <a:moveTo>
                  <a:pt x="9" y="41"/>
                </a:moveTo>
                <a:lnTo>
                  <a:pt x="8" y="37"/>
                </a:lnTo>
                <a:lnTo>
                  <a:pt x="9" y="30"/>
                </a:lnTo>
                <a:lnTo>
                  <a:pt x="8" y="25"/>
                </a:lnTo>
                <a:lnTo>
                  <a:pt x="4" y="29"/>
                </a:lnTo>
                <a:lnTo>
                  <a:pt x="2" y="29"/>
                </a:lnTo>
                <a:lnTo>
                  <a:pt x="0" y="29"/>
                </a:lnTo>
                <a:lnTo>
                  <a:pt x="2" y="22"/>
                </a:lnTo>
                <a:lnTo>
                  <a:pt x="4" y="14"/>
                </a:lnTo>
                <a:lnTo>
                  <a:pt x="6" y="7"/>
                </a:lnTo>
                <a:lnTo>
                  <a:pt x="6" y="4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236"/>
          <p:cNvSpPr>
            <a:spLocks/>
          </p:cNvSpPr>
          <p:nvPr/>
        </p:nvSpPr>
        <p:spPr bwMode="auto">
          <a:xfrm>
            <a:off x="5638800" y="3036888"/>
            <a:ext cx="31750" cy="63500"/>
          </a:xfrm>
          <a:custGeom>
            <a:avLst/>
            <a:gdLst>
              <a:gd name="T0" fmla="*/ 15 w 20"/>
              <a:gd name="T1" fmla="*/ 40 h 40"/>
              <a:gd name="T2" fmla="*/ 11 w 20"/>
              <a:gd name="T3" fmla="*/ 38 h 40"/>
              <a:gd name="T4" fmla="*/ 13 w 20"/>
              <a:gd name="T5" fmla="*/ 37 h 40"/>
              <a:gd name="T6" fmla="*/ 13 w 20"/>
              <a:gd name="T7" fmla="*/ 32 h 40"/>
              <a:gd name="T8" fmla="*/ 13 w 20"/>
              <a:gd name="T9" fmla="*/ 30 h 40"/>
              <a:gd name="T10" fmla="*/ 9 w 20"/>
              <a:gd name="T11" fmla="*/ 23 h 40"/>
              <a:gd name="T12" fmla="*/ 0 w 20"/>
              <a:gd name="T13" fmla="*/ 14 h 40"/>
              <a:gd name="T14" fmla="*/ 6 w 20"/>
              <a:gd name="T15" fmla="*/ 7 h 40"/>
              <a:gd name="T16" fmla="*/ 9 w 20"/>
              <a:gd name="T17" fmla="*/ 4 h 40"/>
              <a:gd name="T18" fmla="*/ 11 w 20"/>
              <a:gd name="T19" fmla="*/ 0 h 40"/>
              <a:gd name="T20" fmla="*/ 15 w 20"/>
              <a:gd name="T21" fmla="*/ 7 h 40"/>
              <a:gd name="T22" fmla="*/ 17 w 20"/>
              <a:gd name="T23" fmla="*/ 8 h 40"/>
              <a:gd name="T24" fmla="*/ 20 w 20"/>
              <a:gd name="T25" fmla="*/ 10 h 40"/>
              <a:gd name="T26" fmla="*/ 18 w 20"/>
              <a:gd name="T27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40">
                <a:moveTo>
                  <a:pt x="15" y="40"/>
                </a:moveTo>
                <a:lnTo>
                  <a:pt x="11" y="38"/>
                </a:lnTo>
                <a:lnTo>
                  <a:pt x="13" y="37"/>
                </a:lnTo>
                <a:lnTo>
                  <a:pt x="13" y="32"/>
                </a:lnTo>
                <a:lnTo>
                  <a:pt x="13" y="30"/>
                </a:lnTo>
                <a:lnTo>
                  <a:pt x="9" y="23"/>
                </a:lnTo>
                <a:lnTo>
                  <a:pt x="0" y="14"/>
                </a:lnTo>
                <a:lnTo>
                  <a:pt x="6" y="7"/>
                </a:lnTo>
                <a:lnTo>
                  <a:pt x="9" y="4"/>
                </a:lnTo>
                <a:lnTo>
                  <a:pt x="11" y="0"/>
                </a:lnTo>
                <a:lnTo>
                  <a:pt x="15" y="7"/>
                </a:lnTo>
                <a:lnTo>
                  <a:pt x="17" y="8"/>
                </a:lnTo>
                <a:lnTo>
                  <a:pt x="20" y="10"/>
                </a:lnTo>
                <a:lnTo>
                  <a:pt x="1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237"/>
          <p:cNvSpPr>
            <a:spLocks/>
          </p:cNvSpPr>
          <p:nvPr/>
        </p:nvSpPr>
        <p:spPr bwMode="auto">
          <a:xfrm>
            <a:off x="5662613" y="3100388"/>
            <a:ext cx="22225" cy="23813"/>
          </a:xfrm>
          <a:custGeom>
            <a:avLst/>
            <a:gdLst>
              <a:gd name="T0" fmla="*/ 14 w 14"/>
              <a:gd name="T1" fmla="*/ 15 h 15"/>
              <a:gd name="T2" fmla="*/ 9 w 14"/>
              <a:gd name="T3" fmla="*/ 9 h 15"/>
              <a:gd name="T4" fmla="*/ 10 w 14"/>
              <a:gd name="T5" fmla="*/ 4 h 15"/>
              <a:gd name="T6" fmla="*/ 6 w 14"/>
              <a:gd name="T7" fmla="*/ 3 h 15"/>
              <a:gd name="T8" fmla="*/ 3 w 14"/>
              <a:gd name="T9" fmla="*/ 1 h 15"/>
              <a:gd name="T10" fmla="*/ 0 w 14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9" y="9"/>
                </a:lnTo>
                <a:lnTo>
                  <a:pt x="10" y="4"/>
                </a:lnTo>
                <a:lnTo>
                  <a:pt x="6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238"/>
          <p:cNvSpPr>
            <a:spLocks/>
          </p:cNvSpPr>
          <p:nvPr/>
        </p:nvSpPr>
        <p:spPr bwMode="auto">
          <a:xfrm>
            <a:off x="5605463" y="3070225"/>
            <a:ext cx="41275" cy="79375"/>
          </a:xfrm>
          <a:custGeom>
            <a:avLst/>
            <a:gdLst>
              <a:gd name="T0" fmla="*/ 11 w 26"/>
              <a:gd name="T1" fmla="*/ 49 h 50"/>
              <a:gd name="T2" fmla="*/ 6 w 26"/>
              <a:gd name="T3" fmla="*/ 50 h 50"/>
              <a:gd name="T4" fmla="*/ 2 w 26"/>
              <a:gd name="T5" fmla="*/ 46 h 50"/>
              <a:gd name="T6" fmla="*/ 2 w 26"/>
              <a:gd name="T7" fmla="*/ 43 h 50"/>
              <a:gd name="T8" fmla="*/ 2 w 26"/>
              <a:gd name="T9" fmla="*/ 41 h 50"/>
              <a:gd name="T10" fmla="*/ 2 w 26"/>
              <a:gd name="T11" fmla="*/ 39 h 50"/>
              <a:gd name="T12" fmla="*/ 1 w 26"/>
              <a:gd name="T13" fmla="*/ 37 h 50"/>
              <a:gd name="T14" fmla="*/ 0 w 26"/>
              <a:gd name="T15" fmla="*/ 31 h 50"/>
              <a:gd name="T16" fmla="*/ 0 w 26"/>
              <a:gd name="T17" fmla="*/ 23 h 50"/>
              <a:gd name="T18" fmla="*/ 5 w 26"/>
              <a:gd name="T19" fmla="*/ 13 h 50"/>
              <a:gd name="T20" fmla="*/ 11 w 26"/>
              <a:gd name="T21" fmla="*/ 5 h 50"/>
              <a:gd name="T22" fmla="*/ 12 w 26"/>
              <a:gd name="T23" fmla="*/ 4 h 50"/>
              <a:gd name="T24" fmla="*/ 17 w 26"/>
              <a:gd name="T25" fmla="*/ 0 h 50"/>
              <a:gd name="T26" fmla="*/ 26 w 26"/>
              <a:gd name="T27" fmla="*/ 9 h 50"/>
              <a:gd name="T28" fmla="*/ 26 w 26"/>
              <a:gd name="T29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50">
                <a:moveTo>
                  <a:pt x="11" y="49"/>
                </a:moveTo>
                <a:lnTo>
                  <a:pt x="6" y="50"/>
                </a:lnTo>
                <a:lnTo>
                  <a:pt x="2" y="46"/>
                </a:lnTo>
                <a:lnTo>
                  <a:pt x="2" y="43"/>
                </a:lnTo>
                <a:lnTo>
                  <a:pt x="2" y="41"/>
                </a:lnTo>
                <a:lnTo>
                  <a:pt x="2" y="39"/>
                </a:lnTo>
                <a:lnTo>
                  <a:pt x="1" y="37"/>
                </a:lnTo>
                <a:lnTo>
                  <a:pt x="0" y="31"/>
                </a:lnTo>
                <a:lnTo>
                  <a:pt x="0" y="23"/>
                </a:lnTo>
                <a:lnTo>
                  <a:pt x="5" y="13"/>
                </a:lnTo>
                <a:lnTo>
                  <a:pt x="11" y="5"/>
                </a:lnTo>
                <a:lnTo>
                  <a:pt x="12" y="4"/>
                </a:lnTo>
                <a:lnTo>
                  <a:pt x="17" y="0"/>
                </a:lnTo>
                <a:lnTo>
                  <a:pt x="26" y="9"/>
                </a:lnTo>
                <a:lnTo>
                  <a:pt x="2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239"/>
          <p:cNvSpPr>
            <a:spLocks/>
          </p:cNvSpPr>
          <p:nvPr/>
        </p:nvSpPr>
        <p:spPr bwMode="auto">
          <a:xfrm>
            <a:off x="5619750" y="3130550"/>
            <a:ext cx="26988" cy="28575"/>
          </a:xfrm>
          <a:custGeom>
            <a:avLst/>
            <a:gdLst>
              <a:gd name="T0" fmla="*/ 17 w 17"/>
              <a:gd name="T1" fmla="*/ 12 h 18"/>
              <a:gd name="T2" fmla="*/ 12 w 17"/>
              <a:gd name="T3" fmla="*/ 11 h 18"/>
              <a:gd name="T4" fmla="*/ 12 w 17"/>
              <a:gd name="T5" fmla="*/ 8 h 18"/>
              <a:gd name="T6" fmla="*/ 12 w 17"/>
              <a:gd name="T7" fmla="*/ 0 h 18"/>
              <a:gd name="T8" fmla="*/ 10 w 17"/>
              <a:gd name="T9" fmla="*/ 8 h 18"/>
              <a:gd name="T10" fmla="*/ 10 w 17"/>
              <a:gd name="T11" fmla="*/ 9 h 18"/>
              <a:gd name="T12" fmla="*/ 10 w 17"/>
              <a:gd name="T13" fmla="*/ 16 h 18"/>
              <a:gd name="T14" fmla="*/ 6 w 17"/>
              <a:gd name="T15" fmla="*/ 18 h 18"/>
              <a:gd name="T16" fmla="*/ 3 w 17"/>
              <a:gd name="T17" fmla="*/ 18 h 18"/>
              <a:gd name="T18" fmla="*/ 0 w 17"/>
              <a:gd name="T19" fmla="*/ 16 h 18"/>
              <a:gd name="T20" fmla="*/ 0 w 17"/>
              <a:gd name="T21" fmla="*/ 15 h 18"/>
              <a:gd name="T22" fmla="*/ 6 w 17"/>
              <a:gd name="T23" fmla="*/ 9 h 18"/>
              <a:gd name="T24" fmla="*/ 2 w 17"/>
              <a:gd name="T25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8">
                <a:moveTo>
                  <a:pt x="17" y="12"/>
                </a:moveTo>
                <a:lnTo>
                  <a:pt x="12" y="11"/>
                </a:lnTo>
                <a:lnTo>
                  <a:pt x="12" y="8"/>
                </a:lnTo>
                <a:lnTo>
                  <a:pt x="12" y="0"/>
                </a:lnTo>
                <a:lnTo>
                  <a:pt x="10" y="8"/>
                </a:lnTo>
                <a:lnTo>
                  <a:pt x="10" y="9"/>
                </a:lnTo>
                <a:lnTo>
                  <a:pt x="10" y="16"/>
                </a:lnTo>
                <a:lnTo>
                  <a:pt x="6" y="18"/>
                </a:lnTo>
                <a:lnTo>
                  <a:pt x="3" y="18"/>
                </a:lnTo>
                <a:lnTo>
                  <a:pt x="0" y="16"/>
                </a:lnTo>
                <a:lnTo>
                  <a:pt x="0" y="15"/>
                </a:lnTo>
                <a:lnTo>
                  <a:pt x="6" y="9"/>
                </a:lnTo>
                <a:lnTo>
                  <a:pt x="2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240"/>
          <p:cNvSpPr>
            <a:spLocks/>
          </p:cNvSpPr>
          <p:nvPr/>
        </p:nvSpPr>
        <p:spPr bwMode="auto">
          <a:xfrm>
            <a:off x="5637213" y="3149600"/>
            <a:ext cx="30163" cy="33338"/>
          </a:xfrm>
          <a:custGeom>
            <a:avLst/>
            <a:gdLst>
              <a:gd name="T0" fmla="*/ 19 w 19"/>
              <a:gd name="T1" fmla="*/ 19 h 21"/>
              <a:gd name="T2" fmla="*/ 18 w 19"/>
              <a:gd name="T3" fmla="*/ 19 h 21"/>
              <a:gd name="T4" fmla="*/ 8 w 19"/>
              <a:gd name="T5" fmla="*/ 21 h 21"/>
              <a:gd name="T6" fmla="*/ 7 w 19"/>
              <a:gd name="T7" fmla="*/ 18 h 21"/>
              <a:gd name="T8" fmla="*/ 6 w 19"/>
              <a:gd name="T9" fmla="*/ 15 h 21"/>
              <a:gd name="T10" fmla="*/ 4 w 19"/>
              <a:gd name="T11" fmla="*/ 15 h 21"/>
              <a:gd name="T12" fmla="*/ 3 w 19"/>
              <a:gd name="T13" fmla="*/ 12 h 21"/>
              <a:gd name="T14" fmla="*/ 0 w 19"/>
              <a:gd name="T15" fmla="*/ 8 h 21"/>
              <a:gd name="T16" fmla="*/ 1 w 19"/>
              <a:gd name="T17" fmla="*/ 8 h 21"/>
              <a:gd name="T18" fmla="*/ 6 w 19"/>
              <a:gd name="T19" fmla="*/ 7 h 21"/>
              <a:gd name="T20" fmla="*/ 8 w 19"/>
              <a:gd name="T21" fmla="*/ 3 h 21"/>
              <a:gd name="T22" fmla="*/ 8 w 19"/>
              <a:gd name="T23" fmla="*/ 2 h 21"/>
              <a:gd name="T24" fmla="*/ 6 w 19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21">
                <a:moveTo>
                  <a:pt x="19" y="19"/>
                </a:moveTo>
                <a:lnTo>
                  <a:pt x="18" y="19"/>
                </a:lnTo>
                <a:lnTo>
                  <a:pt x="8" y="21"/>
                </a:lnTo>
                <a:lnTo>
                  <a:pt x="7" y="18"/>
                </a:lnTo>
                <a:lnTo>
                  <a:pt x="6" y="15"/>
                </a:lnTo>
                <a:lnTo>
                  <a:pt x="4" y="15"/>
                </a:lnTo>
                <a:lnTo>
                  <a:pt x="3" y="12"/>
                </a:lnTo>
                <a:lnTo>
                  <a:pt x="0" y="8"/>
                </a:lnTo>
                <a:lnTo>
                  <a:pt x="1" y="8"/>
                </a:lnTo>
                <a:lnTo>
                  <a:pt x="6" y="7"/>
                </a:lnTo>
                <a:lnTo>
                  <a:pt x="8" y="3"/>
                </a:lnTo>
                <a:lnTo>
                  <a:pt x="8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241"/>
          <p:cNvSpPr>
            <a:spLocks/>
          </p:cNvSpPr>
          <p:nvPr/>
        </p:nvSpPr>
        <p:spPr bwMode="auto">
          <a:xfrm>
            <a:off x="5164138" y="5827713"/>
            <a:ext cx="25400" cy="39688"/>
          </a:xfrm>
          <a:custGeom>
            <a:avLst/>
            <a:gdLst>
              <a:gd name="T0" fmla="*/ 16 w 16"/>
              <a:gd name="T1" fmla="*/ 25 h 25"/>
              <a:gd name="T2" fmla="*/ 15 w 16"/>
              <a:gd name="T3" fmla="*/ 23 h 25"/>
              <a:gd name="T4" fmla="*/ 0 w 16"/>
              <a:gd name="T5" fmla="*/ 12 h 25"/>
              <a:gd name="T6" fmla="*/ 0 w 16"/>
              <a:gd name="T7" fmla="*/ 5 h 25"/>
              <a:gd name="T8" fmla="*/ 2 w 16"/>
              <a:gd name="T9" fmla="*/ 0 h 25"/>
              <a:gd name="T10" fmla="*/ 4 w 16"/>
              <a:gd name="T11" fmla="*/ 0 h 25"/>
              <a:gd name="T12" fmla="*/ 13 w 16"/>
              <a:gd name="T13" fmla="*/ 7 h 25"/>
              <a:gd name="T14" fmla="*/ 15 w 16"/>
              <a:gd name="T15" fmla="*/ 12 h 25"/>
              <a:gd name="T16" fmla="*/ 16 w 16"/>
              <a:gd name="T17" fmla="*/ 22 h 25"/>
              <a:gd name="T18" fmla="*/ 16 w 16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5">
                <a:moveTo>
                  <a:pt x="16" y="25"/>
                </a:moveTo>
                <a:lnTo>
                  <a:pt x="15" y="23"/>
                </a:lnTo>
                <a:lnTo>
                  <a:pt x="0" y="12"/>
                </a:lnTo>
                <a:lnTo>
                  <a:pt x="0" y="5"/>
                </a:lnTo>
                <a:lnTo>
                  <a:pt x="2" y="0"/>
                </a:lnTo>
                <a:lnTo>
                  <a:pt x="4" y="0"/>
                </a:lnTo>
                <a:lnTo>
                  <a:pt x="13" y="7"/>
                </a:lnTo>
                <a:lnTo>
                  <a:pt x="15" y="12"/>
                </a:lnTo>
                <a:lnTo>
                  <a:pt x="16" y="22"/>
                </a:lnTo>
                <a:lnTo>
                  <a:pt x="1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242"/>
          <p:cNvSpPr>
            <a:spLocks/>
          </p:cNvSpPr>
          <p:nvPr/>
        </p:nvSpPr>
        <p:spPr bwMode="auto">
          <a:xfrm>
            <a:off x="5194300" y="5843588"/>
            <a:ext cx="23813" cy="30163"/>
          </a:xfrm>
          <a:custGeom>
            <a:avLst/>
            <a:gdLst>
              <a:gd name="T0" fmla="*/ 5 w 15"/>
              <a:gd name="T1" fmla="*/ 19 h 19"/>
              <a:gd name="T2" fmla="*/ 4 w 15"/>
              <a:gd name="T3" fmla="*/ 19 h 19"/>
              <a:gd name="T4" fmla="*/ 1 w 15"/>
              <a:gd name="T5" fmla="*/ 19 h 19"/>
              <a:gd name="T6" fmla="*/ 1 w 15"/>
              <a:gd name="T7" fmla="*/ 17 h 19"/>
              <a:gd name="T8" fmla="*/ 0 w 15"/>
              <a:gd name="T9" fmla="*/ 16 h 19"/>
              <a:gd name="T10" fmla="*/ 0 w 15"/>
              <a:gd name="T11" fmla="*/ 15 h 19"/>
              <a:gd name="T12" fmla="*/ 0 w 15"/>
              <a:gd name="T13" fmla="*/ 9 h 19"/>
              <a:gd name="T14" fmla="*/ 0 w 15"/>
              <a:gd name="T15" fmla="*/ 8 h 19"/>
              <a:gd name="T16" fmla="*/ 0 w 15"/>
              <a:gd name="T17" fmla="*/ 2 h 19"/>
              <a:gd name="T18" fmla="*/ 5 w 15"/>
              <a:gd name="T19" fmla="*/ 1 h 19"/>
              <a:gd name="T20" fmla="*/ 7 w 15"/>
              <a:gd name="T21" fmla="*/ 0 h 19"/>
              <a:gd name="T22" fmla="*/ 7 w 15"/>
              <a:gd name="T23" fmla="*/ 1 h 19"/>
              <a:gd name="T24" fmla="*/ 8 w 15"/>
              <a:gd name="T25" fmla="*/ 5 h 19"/>
              <a:gd name="T26" fmla="*/ 11 w 15"/>
              <a:gd name="T27" fmla="*/ 4 h 19"/>
              <a:gd name="T28" fmla="*/ 12 w 15"/>
              <a:gd name="T29" fmla="*/ 2 h 19"/>
              <a:gd name="T30" fmla="*/ 13 w 15"/>
              <a:gd name="T31" fmla="*/ 2 h 19"/>
              <a:gd name="T32" fmla="*/ 15 w 15"/>
              <a:gd name="T33" fmla="*/ 4 h 19"/>
              <a:gd name="T34" fmla="*/ 13 w 15"/>
              <a:gd name="T35" fmla="*/ 5 h 19"/>
              <a:gd name="T36" fmla="*/ 9 w 15"/>
              <a:gd name="T37" fmla="*/ 10 h 19"/>
              <a:gd name="T38" fmla="*/ 8 w 15"/>
              <a:gd name="T39" fmla="*/ 15 h 19"/>
              <a:gd name="T40" fmla="*/ 5 w 15"/>
              <a:gd name="T4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19">
                <a:moveTo>
                  <a:pt x="5" y="19"/>
                </a:moveTo>
                <a:lnTo>
                  <a:pt x="4" y="19"/>
                </a:lnTo>
                <a:lnTo>
                  <a:pt x="1" y="19"/>
                </a:lnTo>
                <a:lnTo>
                  <a:pt x="1" y="17"/>
                </a:lnTo>
                <a:lnTo>
                  <a:pt x="0" y="16"/>
                </a:lnTo>
                <a:lnTo>
                  <a:pt x="0" y="15"/>
                </a:lnTo>
                <a:lnTo>
                  <a:pt x="0" y="9"/>
                </a:lnTo>
                <a:lnTo>
                  <a:pt x="0" y="8"/>
                </a:lnTo>
                <a:lnTo>
                  <a:pt x="0" y="2"/>
                </a:lnTo>
                <a:lnTo>
                  <a:pt x="5" y="1"/>
                </a:lnTo>
                <a:lnTo>
                  <a:pt x="7" y="0"/>
                </a:lnTo>
                <a:lnTo>
                  <a:pt x="7" y="1"/>
                </a:lnTo>
                <a:lnTo>
                  <a:pt x="8" y="5"/>
                </a:lnTo>
                <a:lnTo>
                  <a:pt x="11" y="4"/>
                </a:lnTo>
                <a:lnTo>
                  <a:pt x="12" y="2"/>
                </a:lnTo>
                <a:lnTo>
                  <a:pt x="13" y="2"/>
                </a:lnTo>
                <a:lnTo>
                  <a:pt x="15" y="4"/>
                </a:lnTo>
                <a:lnTo>
                  <a:pt x="13" y="5"/>
                </a:lnTo>
                <a:lnTo>
                  <a:pt x="9" y="10"/>
                </a:lnTo>
                <a:lnTo>
                  <a:pt x="8" y="15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243"/>
          <p:cNvSpPr>
            <a:spLocks/>
          </p:cNvSpPr>
          <p:nvPr/>
        </p:nvSpPr>
        <p:spPr bwMode="auto">
          <a:xfrm>
            <a:off x="4672013" y="4089400"/>
            <a:ext cx="34925" cy="12700"/>
          </a:xfrm>
          <a:custGeom>
            <a:avLst/>
            <a:gdLst>
              <a:gd name="T0" fmla="*/ 8 w 22"/>
              <a:gd name="T1" fmla="*/ 8 h 8"/>
              <a:gd name="T2" fmla="*/ 17 w 22"/>
              <a:gd name="T3" fmla="*/ 8 h 8"/>
              <a:gd name="T4" fmla="*/ 22 w 22"/>
              <a:gd name="T5" fmla="*/ 8 h 8"/>
              <a:gd name="T6" fmla="*/ 21 w 22"/>
              <a:gd name="T7" fmla="*/ 1 h 8"/>
              <a:gd name="T8" fmla="*/ 7 w 22"/>
              <a:gd name="T9" fmla="*/ 0 h 8"/>
              <a:gd name="T10" fmla="*/ 3 w 22"/>
              <a:gd name="T11" fmla="*/ 1 h 8"/>
              <a:gd name="T12" fmla="*/ 0 w 22"/>
              <a:gd name="T13" fmla="*/ 4 h 8"/>
              <a:gd name="T14" fmla="*/ 4 w 22"/>
              <a:gd name="T15" fmla="*/ 7 h 8"/>
              <a:gd name="T16" fmla="*/ 6 w 22"/>
              <a:gd name="T17" fmla="*/ 7 h 8"/>
              <a:gd name="T18" fmla="*/ 8 w 22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8">
                <a:moveTo>
                  <a:pt x="8" y="8"/>
                </a:moveTo>
                <a:lnTo>
                  <a:pt x="17" y="8"/>
                </a:lnTo>
                <a:lnTo>
                  <a:pt x="22" y="8"/>
                </a:lnTo>
                <a:lnTo>
                  <a:pt x="21" y="1"/>
                </a:lnTo>
                <a:lnTo>
                  <a:pt x="7" y="0"/>
                </a:lnTo>
                <a:lnTo>
                  <a:pt x="3" y="1"/>
                </a:lnTo>
                <a:lnTo>
                  <a:pt x="0" y="4"/>
                </a:lnTo>
                <a:lnTo>
                  <a:pt x="4" y="7"/>
                </a:lnTo>
                <a:lnTo>
                  <a:pt x="6" y="7"/>
                </a:lnTo>
                <a:lnTo>
                  <a:pt x="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244"/>
          <p:cNvSpPr>
            <a:spLocks/>
          </p:cNvSpPr>
          <p:nvPr/>
        </p:nvSpPr>
        <p:spPr bwMode="auto">
          <a:xfrm>
            <a:off x="4606925" y="4095750"/>
            <a:ext cx="58738" cy="46038"/>
          </a:xfrm>
          <a:custGeom>
            <a:avLst/>
            <a:gdLst>
              <a:gd name="T0" fmla="*/ 37 w 37"/>
              <a:gd name="T1" fmla="*/ 11 h 29"/>
              <a:gd name="T2" fmla="*/ 37 w 37"/>
              <a:gd name="T3" fmla="*/ 10 h 29"/>
              <a:gd name="T4" fmla="*/ 37 w 37"/>
              <a:gd name="T5" fmla="*/ 8 h 29"/>
              <a:gd name="T6" fmla="*/ 37 w 37"/>
              <a:gd name="T7" fmla="*/ 7 h 29"/>
              <a:gd name="T8" fmla="*/ 37 w 37"/>
              <a:gd name="T9" fmla="*/ 0 h 29"/>
              <a:gd name="T10" fmla="*/ 36 w 37"/>
              <a:gd name="T11" fmla="*/ 0 h 29"/>
              <a:gd name="T12" fmla="*/ 30 w 37"/>
              <a:gd name="T13" fmla="*/ 0 h 29"/>
              <a:gd name="T14" fmla="*/ 28 w 37"/>
              <a:gd name="T15" fmla="*/ 14 h 29"/>
              <a:gd name="T16" fmla="*/ 21 w 37"/>
              <a:gd name="T17" fmla="*/ 15 h 29"/>
              <a:gd name="T18" fmla="*/ 15 w 37"/>
              <a:gd name="T19" fmla="*/ 10 h 29"/>
              <a:gd name="T20" fmla="*/ 7 w 37"/>
              <a:gd name="T21" fmla="*/ 15 h 29"/>
              <a:gd name="T22" fmla="*/ 6 w 37"/>
              <a:gd name="T23" fmla="*/ 23 h 29"/>
              <a:gd name="T24" fmla="*/ 0 w 37"/>
              <a:gd name="T25" fmla="*/ 26 h 29"/>
              <a:gd name="T26" fmla="*/ 0 w 37"/>
              <a:gd name="T27" fmla="*/ 27 h 29"/>
              <a:gd name="T28" fmla="*/ 0 w 37"/>
              <a:gd name="T2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29">
                <a:moveTo>
                  <a:pt x="37" y="11"/>
                </a:move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7" y="0"/>
                </a:lnTo>
                <a:lnTo>
                  <a:pt x="36" y="0"/>
                </a:lnTo>
                <a:lnTo>
                  <a:pt x="30" y="0"/>
                </a:lnTo>
                <a:lnTo>
                  <a:pt x="28" y="14"/>
                </a:lnTo>
                <a:lnTo>
                  <a:pt x="21" y="15"/>
                </a:lnTo>
                <a:lnTo>
                  <a:pt x="15" y="10"/>
                </a:lnTo>
                <a:lnTo>
                  <a:pt x="7" y="15"/>
                </a:lnTo>
                <a:lnTo>
                  <a:pt x="6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245"/>
          <p:cNvSpPr>
            <a:spLocks/>
          </p:cNvSpPr>
          <p:nvPr/>
        </p:nvSpPr>
        <p:spPr bwMode="auto">
          <a:xfrm>
            <a:off x="8172450" y="1149350"/>
            <a:ext cx="9525" cy="17463"/>
          </a:xfrm>
          <a:custGeom>
            <a:avLst/>
            <a:gdLst>
              <a:gd name="T0" fmla="*/ 0 w 6"/>
              <a:gd name="T1" fmla="*/ 11 h 11"/>
              <a:gd name="T2" fmla="*/ 3 w 6"/>
              <a:gd name="T3" fmla="*/ 7 h 11"/>
              <a:gd name="T4" fmla="*/ 3 w 6"/>
              <a:gd name="T5" fmla="*/ 6 h 11"/>
              <a:gd name="T6" fmla="*/ 6 w 6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">
                <a:moveTo>
                  <a:pt x="0" y="11"/>
                </a:moveTo>
                <a:lnTo>
                  <a:pt x="3" y="7"/>
                </a:lnTo>
                <a:lnTo>
                  <a:pt x="3" y="6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246"/>
          <p:cNvSpPr>
            <a:spLocks/>
          </p:cNvSpPr>
          <p:nvPr/>
        </p:nvSpPr>
        <p:spPr bwMode="auto">
          <a:xfrm>
            <a:off x="8153400" y="1149350"/>
            <a:ext cx="7938" cy="9525"/>
          </a:xfrm>
          <a:custGeom>
            <a:avLst/>
            <a:gdLst>
              <a:gd name="T0" fmla="*/ 4 w 5"/>
              <a:gd name="T1" fmla="*/ 0 h 6"/>
              <a:gd name="T2" fmla="*/ 0 w 5"/>
              <a:gd name="T3" fmla="*/ 4 h 6"/>
              <a:gd name="T4" fmla="*/ 5 w 5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4" y="0"/>
                </a:moveTo>
                <a:lnTo>
                  <a:pt x="0" y="4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Line 1247"/>
          <p:cNvSpPr>
            <a:spLocks noChangeShapeType="1"/>
          </p:cNvSpPr>
          <p:nvPr/>
        </p:nvSpPr>
        <p:spPr bwMode="auto">
          <a:xfrm>
            <a:off x="8161338" y="115887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248"/>
          <p:cNvSpPr>
            <a:spLocks/>
          </p:cNvSpPr>
          <p:nvPr/>
        </p:nvSpPr>
        <p:spPr bwMode="auto">
          <a:xfrm>
            <a:off x="7681913" y="915988"/>
            <a:ext cx="14288" cy="55563"/>
          </a:xfrm>
          <a:custGeom>
            <a:avLst/>
            <a:gdLst>
              <a:gd name="T0" fmla="*/ 0 w 9"/>
              <a:gd name="T1" fmla="*/ 0 h 35"/>
              <a:gd name="T2" fmla="*/ 0 w 9"/>
              <a:gd name="T3" fmla="*/ 5 h 35"/>
              <a:gd name="T4" fmla="*/ 0 w 9"/>
              <a:gd name="T5" fmla="*/ 29 h 35"/>
              <a:gd name="T6" fmla="*/ 0 w 9"/>
              <a:gd name="T7" fmla="*/ 35 h 35"/>
              <a:gd name="T8" fmla="*/ 5 w 9"/>
              <a:gd name="T9" fmla="*/ 27 h 35"/>
              <a:gd name="T10" fmla="*/ 8 w 9"/>
              <a:gd name="T11" fmla="*/ 16 h 35"/>
              <a:gd name="T12" fmla="*/ 9 w 9"/>
              <a:gd name="T13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35">
                <a:moveTo>
                  <a:pt x="0" y="0"/>
                </a:moveTo>
                <a:lnTo>
                  <a:pt x="0" y="5"/>
                </a:lnTo>
                <a:lnTo>
                  <a:pt x="0" y="29"/>
                </a:lnTo>
                <a:lnTo>
                  <a:pt x="0" y="35"/>
                </a:lnTo>
                <a:lnTo>
                  <a:pt x="5" y="27"/>
                </a:lnTo>
                <a:lnTo>
                  <a:pt x="8" y="16"/>
                </a:lnTo>
                <a:lnTo>
                  <a:pt x="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249"/>
          <p:cNvSpPr>
            <a:spLocks/>
          </p:cNvSpPr>
          <p:nvPr/>
        </p:nvSpPr>
        <p:spPr bwMode="auto">
          <a:xfrm>
            <a:off x="7681913" y="876300"/>
            <a:ext cx="0" cy="39688"/>
          </a:xfrm>
          <a:custGeom>
            <a:avLst/>
            <a:gdLst>
              <a:gd name="T0" fmla="*/ 0 h 25"/>
              <a:gd name="T1" fmla="*/ 13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13"/>
                </a:lnTo>
                <a:lnTo>
                  <a:pt x="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250"/>
          <p:cNvSpPr>
            <a:spLocks/>
          </p:cNvSpPr>
          <p:nvPr/>
        </p:nvSpPr>
        <p:spPr bwMode="auto">
          <a:xfrm>
            <a:off x="6572250" y="1463675"/>
            <a:ext cx="71438" cy="76200"/>
          </a:xfrm>
          <a:custGeom>
            <a:avLst/>
            <a:gdLst>
              <a:gd name="T0" fmla="*/ 45 w 45"/>
              <a:gd name="T1" fmla="*/ 48 h 48"/>
              <a:gd name="T2" fmla="*/ 43 w 45"/>
              <a:gd name="T3" fmla="*/ 46 h 48"/>
              <a:gd name="T4" fmla="*/ 34 w 45"/>
              <a:gd name="T5" fmla="*/ 46 h 48"/>
              <a:gd name="T6" fmla="*/ 18 w 45"/>
              <a:gd name="T7" fmla="*/ 41 h 48"/>
              <a:gd name="T8" fmla="*/ 13 w 45"/>
              <a:gd name="T9" fmla="*/ 31 h 48"/>
              <a:gd name="T10" fmla="*/ 7 w 45"/>
              <a:gd name="T11" fmla="*/ 22 h 48"/>
              <a:gd name="T12" fmla="*/ 3 w 45"/>
              <a:gd name="T13" fmla="*/ 22 h 48"/>
              <a:gd name="T14" fmla="*/ 1 w 45"/>
              <a:gd name="T15" fmla="*/ 18 h 48"/>
              <a:gd name="T16" fmla="*/ 3 w 45"/>
              <a:gd name="T17" fmla="*/ 11 h 48"/>
              <a:gd name="T18" fmla="*/ 0 w 45"/>
              <a:gd name="T19" fmla="*/ 7 h 48"/>
              <a:gd name="T20" fmla="*/ 1 w 45"/>
              <a:gd name="T21" fmla="*/ 4 h 48"/>
              <a:gd name="T22" fmla="*/ 4 w 45"/>
              <a:gd name="T23" fmla="*/ 3 h 48"/>
              <a:gd name="T24" fmla="*/ 9 w 45"/>
              <a:gd name="T2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3" y="46"/>
                </a:lnTo>
                <a:lnTo>
                  <a:pt x="34" y="46"/>
                </a:lnTo>
                <a:lnTo>
                  <a:pt x="18" y="41"/>
                </a:lnTo>
                <a:lnTo>
                  <a:pt x="13" y="31"/>
                </a:lnTo>
                <a:lnTo>
                  <a:pt x="7" y="22"/>
                </a:lnTo>
                <a:lnTo>
                  <a:pt x="3" y="22"/>
                </a:lnTo>
                <a:lnTo>
                  <a:pt x="1" y="18"/>
                </a:lnTo>
                <a:lnTo>
                  <a:pt x="3" y="11"/>
                </a:lnTo>
                <a:lnTo>
                  <a:pt x="0" y="7"/>
                </a:lnTo>
                <a:lnTo>
                  <a:pt x="1" y="4"/>
                </a:lnTo>
                <a:lnTo>
                  <a:pt x="4" y="3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251"/>
          <p:cNvSpPr>
            <a:spLocks/>
          </p:cNvSpPr>
          <p:nvPr/>
        </p:nvSpPr>
        <p:spPr bwMode="auto">
          <a:xfrm>
            <a:off x="6627813" y="1474788"/>
            <a:ext cx="82550" cy="107950"/>
          </a:xfrm>
          <a:custGeom>
            <a:avLst/>
            <a:gdLst>
              <a:gd name="T0" fmla="*/ 2 w 52"/>
              <a:gd name="T1" fmla="*/ 0 h 68"/>
              <a:gd name="T2" fmla="*/ 0 w 52"/>
              <a:gd name="T3" fmla="*/ 0 h 68"/>
              <a:gd name="T4" fmla="*/ 6 w 52"/>
              <a:gd name="T5" fmla="*/ 1 h 68"/>
              <a:gd name="T6" fmla="*/ 7 w 52"/>
              <a:gd name="T7" fmla="*/ 7 h 68"/>
              <a:gd name="T8" fmla="*/ 8 w 52"/>
              <a:gd name="T9" fmla="*/ 11 h 68"/>
              <a:gd name="T10" fmla="*/ 12 w 52"/>
              <a:gd name="T11" fmla="*/ 17 h 68"/>
              <a:gd name="T12" fmla="*/ 15 w 52"/>
              <a:gd name="T13" fmla="*/ 27 h 68"/>
              <a:gd name="T14" fmla="*/ 22 w 52"/>
              <a:gd name="T15" fmla="*/ 35 h 68"/>
              <a:gd name="T16" fmla="*/ 33 w 52"/>
              <a:gd name="T17" fmla="*/ 38 h 68"/>
              <a:gd name="T18" fmla="*/ 42 w 52"/>
              <a:gd name="T19" fmla="*/ 35 h 68"/>
              <a:gd name="T20" fmla="*/ 48 w 52"/>
              <a:gd name="T21" fmla="*/ 38 h 68"/>
              <a:gd name="T22" fmla="*/ 49 w 52"/>
              <a:gd name="T23" fmla="*/ 43 h 68"/>
              <a:gd name="T24" fmla="*/ 47 w 52"/>
              <a:gd name="T25" fmla="*/ 50 h 68"/>
              <a:gd name="T26" fmla="*/ 44 w 52"/>
              <a:gd name="T27" fmla="*/ 61 h 68"/>
              <a:gd name="T28" fmla="*/ 44 w 52"/>
              <a:gd name="T29" fmla="*/ 67 h 68"/>
              <a:gd name="T30" fmla="*/ 49 w 52"/>
              <a:gd name="T31" fmla="*/ 68 h 68"/>
              <a:gd name="T32" fmla="*/ 52 w 52"/>
              <a:gd name="T33" fmla="*/ 6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68">
                <a:moveTo>
                  <a:pt x="2" y="0"/>
                </a:moveTo>
                <a:lnTo>
                  <a:pt x="0" y="0"/>
                </a:lnTo>
                <a:lnTo>
                  <a:pt x="6" y="1"/>
                </a:lnTo>
                <a:lnTo>
                  <a:pt x="7" y="7"/>
                </a:lnTo>
                <a:lnTo>
                  <a:pt x="8" y="11"/>
                </a:lnTo>
                <a:lnTo>
                  <a:pt x="12" y="17"/>
                </a:lnTo>
                <a:lnTo>
                  <a:pt x="15" y="27"/>
                </a:lnTo>
                <a:lnTo>
                  <a:pt x="22" y="35"/>
                </a:lnTo>
                <a:lnTo>
                  <a:pt x="33" y="38"/>
                </a:lnTo>
                <a:lnTo>
                  <a:pt x="42" y="35"/>
                </a:lnTo>
                <a:lnTo>
                  <a:pt x="48" y="38"/>
                </a:lnTo>
                <a:lnTo>
                  <a:pt x="49" y="43"/>
                </a:lnTo>
                <a:lnTo>
                  <a:pt x="47" y="50"/>
                </a:lnTo>
                <a:lnTo>
                  <a:pt x="44" y="61"/>
                </a:lnTo>
                <a:lnTo>
                  <a:pt x="44" y="67"/>
                </a:lnTo>
                <a:lnTo>
                  <a:pt x="49" y="68"/>
                </a:lnTo>
                <a:lnTo>
                  <a:pt x="52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252"/>
          <p:cNvSpPr>
            <a:spLocks/>
          </p:cNvSpPr>
          <p:nvPr/>
        </p:nvSpPr>
        <p:spPr bwMode="auto">
          <a:xfrm>
            <a:off x="6586538" y="1446213"/>
            <a:ext cx="46038" cy="28575"/>
          </a:xfrm>
          <a:custGeom>
            <a:avLst/>
            <a:gdLst>
              <a:gd name="T0" fmla="*/ 0 w 29"/>
              <a:gd name="T1" fmla="*/ 11 h 18"/>
              <a:gd name="T2" fmla="*/ 2 w 29"/>
              <a:gd name="T3" fmla="*/ 11 h 18"/>
              <a:gd name="T4" fmla="*/ 13 w 29"/>
              <a:gd name="T5" fmla="*/ 7 h 18"/>
              <a:gd name="T6" fmla="*/ 19 w 29"/>
              <a:gd name="T7" fmla="*/ 4 h 18"/>
              <a:gd name="T8" fmla="*/ 22 w 29"/>
              <a:gd name="T9" fmla="*/ 3 h 18"/>
              <a:gd name="T10" fmla="*/ 25 w 29"/>
              <a:gd name="T11" fmla="*/ 0 h 18"/>
              <a:gd name="T12" fmla="*/ 29 w 29"/>
              <a:gd name="T13" fmla="*/ 11 h 18"/>
              <a:gd name="T14" fmla="*/ 28 w 29"/>
              <a:gd name="T15" fmla="*/ 15 h 18"/>
              <a:gd name="T16" fmla="*/ 28 w 29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8">
                <a:moveTo>
                  <a:pt x="0" y="11"/>
                </a:moveTo>
                <a:lnTo>
                  <a:pt x="2" y="11"/>
                </a:lnTo>
                <a:lnTo>
                  <a:pt x="13" y="7"/>
                </a:lnTo>
                <a:lnTo>
                  <a:pt x="19" y="4"/>
                </a:lnTo>
                <a:lnTo>
                  <a:pt x="22" y="3"/>
                </a:lnTo>
                <a:lnTo>
                  <a:pt x="25" y="0"/>
                </a:lnTo>
                <a:lnTo>
                  <a:pt x="29" y="11"/>
                </a:lnTo>
                <a:lnTo>
                  <a:pt x="28" y="15"/>
                </a:lnTo>
                <a:lnTo>
                  <a:pt x="2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253"/>
          <p:cNvSpPr>
            <a:spLocks/>
          </p:cNvSpPr>
          <p:nvPr/>
        </p:nvSpPr>
        <p:spPr bwMode="auto">
          <a:xfrm>
            <a:off x="5754688" y="2736850"/>
            <a:ext cx="20638" cy="34925"/>
          </a:xfrm>
          <a:custGeom>
            <a:avLst/>
            <a:gdLst>
              <a:gd name="T0" fmla="*/ 0 w 13"/>
              <a:gd name="T1" fmla="*/ 0 h 22"/>
              <a:gd name="T2" fmla="*/ 1 w 13"/>
              <a:gd name="T3" fmla="*/ 2 h 22"/>
              <a:gd name="T4" fmla="*/ 2 w 13"/>
              <a:gd name="T5" fmla="*/ 4 h 22"/>
              <a:gd name="T6" fmla="*/ 5 w 13"/>
              <a:gd name="T7" fmla="*/ 9 h 22"/>
              <a:gd name="T8" fmla="*/ 8 w 13"/>
              <a:gd name="T9" fmla="*/ 13 h 22"/>
              <a:gd name="T10" fmla="*/ 5 w 13"/>
              <a:gd name="T11" fmla="*/ 22 h 22"/>
              <a:gd name="T12" fmla="*/ 13 w 13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2">
                <a:moveTo>
                  <a:pt x="0" y="0"/>
                </a:moveTo>
                <a:lnTo>
                  <a:pt x="1" y="2"/>
                </a:lnTo>
                <a:lnTo>
                  <a:pt x="2" y="4"/>
                </a:lnTo>
                <a:lnTo>
                  <a:pt x="5" y="9"/>
                </a:lnTo>
                <a:lnTo>
                  <a:pt x="8" y="13"/>
                </a:lnTo>
                <a:lnTo>
                  <a:pt x="5" y="22"/>
                </a:lnTo>
                <a:lnTo>
                  <a:pt x="1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254"/>
          <p:cNvSpPr>
            <a:spLocks/>
          </p:cNvSpPr>
          <p:nvPr/>
        </p:nvSpPr>
        <p:spPr bwMode="auto">
          <a:xfrm>
            <a:off x="5724525" y="2781300"/>
            <a:ext cx="30163" cy="44450"/>
          </a:xfrm>
          <a:custGeom>
            <a:avLst/>
            <a:gdLst>
              <a:gd name="T0" fmla="*/ 16 w 19"/>
              <a:gd name="T1" fmla="*/ 26 h 28"/>
              <a:gd name="T2" fmla="*/ 16 w 19"/>
              <a:gd name="T3" fmla="*/ 25 h 28"/>
              <a:gd name="T4" fmla="*/ 9 w 19"/>
              <a:gd name="T5" fmla="*/ 28 h 28"/>
              <a:gd name="T6" fmla="*/ 0 w 19"/>
              <a:gd name="T7" fmla="*/ 22 h 28"/>
              <a:gd name="T8" fmla="*/ 2 w 19"/>
              <a:gd name="T9" fmla="*/ 15 h 28"/>
              <a:gd name="T10" fmla="*/ 17 w 19"/>
              <a:gd name="T11" fmla="*/ 7 h 28"/>
              <a:gd name="T12" fmla="*/ 19 w 19"/>
              <a:gd name="T13" fmla="*/ 0 h 28"/>
              <a:gd name="T14" fmla="*/ 19 w 19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8">
                <a:moveTo>
                  <a:pt x="16" y="26"/>
                </a:moveTo>
                <a:lnTo>
                  <a:pt x="16" y="25"/>
                </a:lnTo>
                <a:lnTo>
                  <a:pt x="9" y="28"/>
                </a:lnTo>
                <a:lnTo>
                  <a:pt x="0" y="22"/>
                </a:lnTo>
                <a:lnTo>
                  <a:pt x="2" y="15"/>
                </a:lnTo>
                <a:lnTo>
                  <a:pt x="17" y="7"/>
                </a:lnTo>
                <a:lnTo>
                  <a:pt x="19" y="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255"/>
          <p:cNvSpPr>
            <a:spLocks/>
          </p:cNvSpPr>
          <p:nvPr/>
        </p:nvSpPr>
        <p:spPr bwMode="auto">
          <a:xfrm>
            <a:off x="5749925" y="2819400"/>
            <a:ext cx="41275" cy="12700"/>
          </a:xfrm>
          <a:custGeom>
            <a:avLst/>
            <a:gdLst>
              <a:gd name="T0" fmla="*/ 26 w 26"/>
              <a:gd name="T1" fmla="*/ 0 h 8"/>
              <a:gd name="T2" fmla="*/ 22 w 26"/>
              <a:gd name="T3" fmla="*/ 2 h 8"/>
              <a:gd name="T4" fmla="*/ 10 w 26"/>
              <a:gd name="T5" fmla="*/ 5 h 8"/>
              <a:gd name="T6" fmla="*/ 5 w 26"/>
              <a:gd name="T7" fmla="*/ 6 h 8"/>
              <a:gd name="T8" fmla="*/ 1 w 26"/>
              <a:gd name="T9" fmla="*/ 8 h 8"/>
              <a:gd name="T10" fmla="*/ 0 w 26"/>
              <a:gd name="T1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26" y="0"/>
                </a:moveTo>
                <a:lnTo>
                  <a:pt x="22" y="2"/>
                </a:lnTo>
                <a:lnTo>
                  <a:pt x="10" y="5"/>
                </a:lnTo>
                <a:lnTo>
                  <a:pt x="5" y="6"/>
                </a:lnTo>
                <a:lnTo>
                  <a:pt x="1" y="8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256"/>
          <p:cNvSpPr>
            <a:spLocks/>
          </p:cNvSpPr>
          <p:nvPr/>
        </p:nvSpPr>
        <p:spPr bwMode="auto">
          <a:xfrm>
            <a:off x="5772150" y="2732088"/>
            <a:ext cx="36513" cy="23813"/>
          </a:xfrm>
          <a:custGeom>
            <a:avLst/>
            <a:gdLst>
              <a:gd name="T0" fmla="*/ 2 w 23"/>
              <a:gd name="T1" fmla="*/ 15 h 15"/>
              <a:gd name="T2" fmla="*/ 4 w 23"/>
              <a:gd name="T3" fmla="*/ 8 h 15"/>
              <a:gd name="T4" fmla="*/ 0 w 23"/>
              <a:gd name="T5" fmla="*/ 3 h 15"/>
              <a:gd name="T6" fmla="*/ 13 w 23"/>
              <a:gd name="T7" fmla="*/ 1 h 15"/>
              <a:gd name="T8" fmla="*/ 23 w 23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5">
                <a:moveTo>
                  <a:pt x="2" y="15"/>
                </a:moveTo>
                <a:lnTo>
                  <a:pt x="4" y="8"/>
                </a:lnTo>
                <a:lnTo>
                  <a:pt x="0" y="3"/>
                </a:lnTo>
                <a:lnTo>
                  <a:pt x="13" y="1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257"/>
          <p:cNvSpPr>
            <a:spLocks/>
          </p:cNvSpPr>
          <p:nvPr/>
        </p:nvSpPr>
        <p:spPr bwMode="auto">
          <a:xfrm>
            <a:off x="5721350" y="2727325"/>
            <a:ext cx="33338" cy="46038"/>
          </a:xfrm>
          <a:custGeom>
            <a:avLst/>
            <a:gdLst>
              <a:gd name="T0" fmla="*/ 18 w 21"/>
              <a:gd name="T1" fmla="*/ 29 h 29"/>
              <a:gd name="T2" fmla="*/ 13 w 21"/>
              <a:gd name="T3" fmla="*/ 23 h 29"/>
              <a:gd name="T4" fmla="*/ 21 w 21"/>
              <a:gd name="T5" fmla="*/ 23 h 29"/>
              <a:gd name="T6" fmla="*/ 14 w 21"/>
              <a:gd name="T7" fmla="*/ 15 h 29"/>
              <a:gd name="T8" fmla="*/ 7 w 21"/>
              <a:gd name="T9" fmla="*/ 11 h 29"/>
              <a:gd name="T10" fmla="*/ 0 w 21"/>
              <a:gd name="T11" fmla="*/ 7 h 29"/>
              <a:gd name="T12" fmla="*/ 4 w 21"/>
              <a:gd name="T13" fmla="*/ 4 h 29"/>
              <a:gd name="T14" fmla="*/ 6 w 21"/>
              <a:gd name="T15" fmla="*/ 4 h 29"/>
              <a:gd name="T16" fmla="*/ 15 w 21"/>
              <a:gd name="T17" fmla="*/ 0 h 29"/>
              <a:gd name="T18" fmla="*/ 17 w 21"/>
              <a:gd name="T19" fmla="*/ 2 h 29"/>
              <a:gd name="T20" fmla="*/ 21 w 21"/>
              <a:gd name="T21" fmla="*/ 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9">
                <a:moveTo>
                  <a:pt x="18" y="29"/>
                </a:moveTo>
                <a:lnTo>
                  <a:pt x="13" y="23"/>
                </a:lnTo>
                <a:lnTo>
                  <a:pt x="21" y="23"/>
                </a:lnTo>
                <a:lnTo>
                  <a:pt x="14" y="15"/>
                </a:lnTo>
                <a:lnTo>
                  <a:pt x="7" y="11"/>
                </a:lnTo>
                <a:lnTo>
                  <a:pt x="0" y="7"/>
                </a:lnTo>
                <a:lnTo>
                  <a:pt x="4" y="4"/>
                </a:lnTo>
                <a:lnTo>
                  <a:pt x="6" y="4"/>
                </a:lnTo>
                <a:lnTo>
                  <a:pt x="15" y="0"/>
                </a:lnTo>
                <a:lnTo>
                  <a:pt x="17" y="2"/>
                </a:lnTo>
                <a:lnTo>
                  <a:pt x="2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258"/>
          <p:cNvSpPr>
            <a:spLocks/>
          </p:cNvSpPr>
          <p:nvPr/>
        </p:nvSpPr>
        <p:spPr bwMode="auto">
          <a:xfrm>
            <a:off x="5749925" y="2773363"/>
            <a:ext cx="4763" cy="7938"/>
          </a:xfrm>
          <a:custGeom>
            <a:avLst/>
            <a:gdLst>
              <a:gd name="T0" fmla="*/ 3 w 3"/>
              <a:gd name="T1" fmla="*/ 5 h 5"/>
              <a:gd name="T2" fmla="*/ 1 w 3"/>
              <a:gd name="T3" fmla="*/ 1 h 5"/>
              <a:gd name="T4" fmla="*/ 0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5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259"/>
          <p:cNvSpPr>
            <a:spLocks/>
          </p:cNvSpPr>
          <p:nvPr/>
        </p:nvSpPr>
        <p:spPr bwMode="auto">
          <a:xfrm>
            <a:off x="5762625" y="2700338"/>
            <a:ext cx="90488" cy="26988"/>
          </a:xfrm>
          <a:custGeom>
            <a:avLst/>
            <a:gdLst>
              <a:gd name="T0" fmla="*/ 38 w 57"/>
              <a:gd name="T1" fmla="*/ 17 h 17"/>
              <a:gd name="T2" fmla="*/ 36 w 57"/>
              <a:gd name="T3" fmla="*/ 16 h 17"/>
              <a:gd name="T4" fmla="*/ 31 w 57"/>
              <a:gd name="T5" fmla="*/ 15 h 17"/>
              <a:gd name="T6" fmla="*/ 40 w 57"/>
              <a:gd name="T7" fmla="*/ 8 h 17"/>
              <a:gd name="T8" fmla="*/ 48 w 57"/>
              <a:gd name="T9" fmla="*/ 5 h 17"/>
              <a:gd name="T10" fmla="*/ 57 w 57"/>
              <a:gd name="T11" fmla="*/ 6 h 17"/>
              <a:gd name="T12" fmla="*/ 55 w 57"/>
              <a:gd name="T13" fmla="*/ 2 h 17"/>
              <a:gd name="T14" fmla="*/ 46 w 57"/>
              <a:gd name="T15" fmla="*/ 0 h 17"/>
              <a:gd name="T16" fmla="*/ 40 w 57"/>
              <a:gd name="T17" fmla="*/ 1 h 17"/>
              <a:gd name="T18" fmla="*/ 37 w 57"/>
              <a:gd name="T19" fmla="*/ 1 h 17"/>
              <a:gd name="T20" fmla="*/ 26 w 57"/>
              <a:gd name="T21" fmla="*/ 15 h 17"/>
              <a:gd name="T22" fmla="*/ 10 w 57"/>
              <a:gd name="T23" fmla="*/ 15 h 17"/>
              <a:gd name="T24" fmla="*/ 0 w 57"/>
              <a:gd name="T25" fmla="*/ 16 h 17"/>
              <a:gd name="T26" fmla="*/ 6 w 57"/>
              <a:gd name="T2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7" h="17">
                <a:moveTo>
                  <a:pt x="38" y="17"/>
                </a:moveTo>
                <a:lnTo>
                  <a:pt x="36" y="16"/>
                </a:lnTo>
                <a:lnTo>
                  <a:pt x="31" y="15"/>
                </a:lnTo>
                <a:lnTo>
                  <a:pt x="40" y="8"/>
                </a:lnTo>
                <a:lnTo>
                  <a:pt x="48" y="5"/>
                </a:lnTo>
                <a:lnTo>
                  <a:pt x="57" y="6"/>
                </a:lnTo>
                <a:lnTo>
                  <a:pt x="55" y="2"/>
                </a:lnTo>
                <a:lnTo>
                  <a:pt x="46" y="0"/>
                </a:lnTo>
                <a:lnTo>
                  <a:pt x="40" y="1"/>
                </a:lnTo>
                <a:lnTo>
                  <a:pt x="37" y="1"/>
                </a:lnTo>
                <a:lnTo>
                  <a:pt x="26" y="15"/>
                </a:lnTo>
                <a:lnTo>
                  <a:pt x="10" y="15"/>
                </a:lnTo>
                <a:lnTo>
                  <a:pt x="0" y="16"/>
                </a:lnTo>
                <a:lnTo>
                  <a:pt x="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260"/>
          <p:cNvSpPr>
            <a:spLocks/>
          </p:cNvSpPr>
          <p:nvPr/>
        </p:nvSpPr>
        <p:spPr bwMode="auto">
          <a:xfrm>
            <a:off x="5808663" y="2730500"/>
            <a:ext cx="25400" cy="12700"/>
          </a:xfrm>
          <a:custGeom>
            <a:avLst/>
            <a:gdLst>
              <a:gd name="T0" fmla="*/ 0 w 16"/>
              <a:gd name="T1" fmla="*/ 1 h 8"/>
              <a:gd name="T2" fmla="*/ 1 w 16"/>
              <a:gd name="T3" fmla="*/ 0 h 8"/>
              <a:gd name="T4" fmla="*/ 16 w 16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8">
                <a:moveTo>
                  <a:pt x="0" y="1"/>
                </a:moveTo>
                <a:lnTo>
                  <a:pt x="1" y="0"/>
                </a:lnTo>
                <a:lnTo>
                  <a:pt x="1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261"/>
          <p:cNvSpPr>
            <a:spLocks/>
          </p:cNvSpPr>
          <p:nvPr/>
        </p:nvSpPr>
        <p:spPr bwMode="auto">
          <a:xfrm>
            <a:off x="5822950" y="2727325"/>
            <a:ext cx="12700" cy="15875"/>
          </a:xfrm>
          <a:custGeom>
            <a:avLst/>
            <a:gdLst>
              <a:gd name="T0" fmla="*/ 7 w 8"/>
              <a:gd name="T1" fmla="*/ 10 h 10"/>
              <a:gd name="T2" fmla="*/ 8 w 8"/>
              <a:gd name="T3" fmla="*/ 10 h 10"/>
              <a:gd name="T4" fmla="*/ 8 w 8"/>
              <a:gd name="T5" fmla="*/ 4 h 10"/>
              <a:gd name="T6" fmla="*/ 0 w 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0">
                <a:moveTo>
                  <a:pt x="7" y="10"/>
                </a:moveTo>
                <a:lnTo>
                  <a:pt x="8" y="10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Line 1262"/>
          <p:cNvSpPr>
            <a:spLocks noChangeShapeType="1"/>
          </p:cNvSpPr>
          <p:nvPr/>
        </p:nvSpPr>
        <p:spPr bwMode="auto">
          <a:xfrm flipH="1" flipV="1">
            <a:off x="5781675" y="2757488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Line 1263"/>
          <p:cNvSpPr>
            <a:spLocks noChangeShapeType="1"/>
          </p:cNvSpPr>
          <p:nvPr/>
        </p:nvSpPr>
        <p:spPr bwMode="auto">
          <a:xfrm flipH="1" flipV="1">
            <a:off x="5775325" y="2755900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264"/>
          <p:cNvSpPr>
            <a:spLocks/>
          </p:cNvSpPr>
          <p:nvPr/>
        </p:nvSpPr>
        <p:spPr bwMode="auto">
          <a:xfrm>
            <a:off x="4598988" y="4232275"/>
            <a:ext cx="63500" cy="22225"/>
          </a:xfrm>
          <a:custGeom>
            <a:avLst/>
            <a:gdLst>
              <a:gd name="T0" fmla="*/ 1 w 40"/>
              <a:gd name="T1" fmla="*/ 14 h 14"/>
              <a:gd name="T2" fmla="*/ 0 w 40"/>
              <a:gd name="T3" fmla="*/ 11 h 14"/>
              <a:gd name="T4" fmla="*/ 0 w 40"/>
              <a:gd name="T5" fmla="*/ 10 h 14"/>
              <a:gd name="T6" fmla="*/ 15 w 40"/>
              <a:gd name="T7" fmla="*/ 7 h 14"/>
              <a:gd name="T8" fmla="*/ 40 w 40"/>
              <a:gd name="T9" fmla="*/ 1 h 14"/>
              <a:gd name="T10" fmla="*/ 34 w 40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4">
                <a:moveTo>
                  <a:pt x="1" y="14"/>
                </a:moveTo>
                <a:lnTo>
                  <a:pt x="0" y="11"/>
                </a:lnTo>
                <a:lnTo>
                  <a:pt x="0" y="10"/>
                </a:lnTo>
                <a:lnTo>
                  <a:pt x="15" y="7"/>
                </a:lnTo>
                <a:lnTo>
                  <a:pt x="40" y="1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265"/>
          <p:cNvSpPr>
            <a:spLocks/>
          </p:cNvSpPr>
          <p:nvPr/>
        </p:nvSpPr>
        <p:spPr bwMode="auto">
          <a:xfrm>
            <a:off x="4525963" y="4206875"/>
            <a:ext cx="119063" cy="33338"/>
          </a:xfrm>
          <a:custGeom>
            <a:avLst/>
            <a:gdLst>
              <a:gd name="T0" fmla="*/ 75 w 75"/>
              <a:gd name="T1" fmla="*/ 16 h 21"/>
              <a:gd name="T2" fmla="*/ 58 w 75"/>
              <a:gd name="T3" fmla="*/ 17 h 21"/>
              <a:gd name="T4" fmla="*/ 47 w 75"/>
              <a:gd name="T5" fmla="*/ 19 h 21"/>
              <a:gd name="T6" fmla="*/ 36 w 75"/>
              <a:gd name="T7" fmla="*/ 19 h 21"/>
              <a:gd name="T8" fmla="*/ 27 w 75"/>
              <a:gd name="T9" fmla="*/ 20 h 21"/>
              <a:gd name="T10" fmla="*/ 26 w 75"/>
              <a:gd name="T11" fmla="*/ 20 h 21"/>
              <a:gd name="T12" fmla="*/ 17 w 75"/>
              <a:gd name="T13" fmla="*/ 21 h 21"/>
              <a:gd name="T14" fmla="*/ 9 w 75"/>
              <a:gd name="T15" fmla="*/ 21 h 21"/>
              <a:gd name="T16" fmla="*/ 0 w 75"/>
              <a:gd name="T17" fmla="*/ 21 h 21"/>
              <a:gd name="T18" fmla="*/ 0 w 75"/>
              <a:gd name="T19" fmla="*/ 17 h 21"/>
              <a:gd name="T20" fmla="*/ 0 w 75"/>
              <a:gd name="T21" fmla="*/ 15 h 21"/>
              <a:gd name="T22" fmla="*/ 0 w 75"/>
              <a:gd name="T23" fmla="*/ 9 h 21"/>
              <a:gd name="T24" fmla="*/ 1 w 75"/>
              <a:gd name="T25" fmla="*/ 6 h 21"/>
              <a:gd name="T26" fmla="*/ 4 w 75"/>
              <a:gd name="T27" fmla="*/ 0 h 21"/>
              <a:gd name="T28" fmla="*/ 11 w 75"/>
              <a:gd name="T29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" h="21">
                <a:moveTo>
                  <a:pt x="75" y="16"/>
                </a:moveTo>
                <a:lnTo>
                  <a:pt x="58" y="17"/>
                </a:lnTo>
                <a:lnTo>
                  <a:pt x="47" y="19"/>
                </a:lnTo>
                <a:lnTo>
                  <a:pt x="36" y="19"/>
                </a:lnTo>
                <a:lnTo>
                  <a:pt x="27" y="20"/>
                </a:lnTo>
                <a:lnTo>
                  <a:pt x="26" y="20"/>
                </a:lnTo>
                <a:lnTo>
                  <a:pt x="17" y="21"/>
                </a:lnTo>
                <a:lnTo>
                  <a:pt x="9" y="21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0" y="9"/>
                </a:lnTo>
                <a:lnTo>
                  <a:pt x="1" y="6"/>
                </a:lnTo>
                <a:lnTo>
                  <a:pt x="4" y="0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266"/>
          <p:cNvSpPr>
            <a:spLocks/>
          </p:cNvSpPr>
          <p:nvPr/>
        </p:nvSpPr>
        <p:spPr bwMode="auto">
          <a:xfrm>
            <a:off x="4645025" y="4230688"/>
            <a:ext cx="7938" cy="1588"/>
          </a:xfrm>
          <a:custGeom>
            <a:avLst/>
            <a:gdLst>
              <a:gd name="T0" fmla="*/ 5 w 5"/>
              <a:gd name="T1" fmla="*/ 1 h 1"/>
              <a:gd name="T2" fmla="*/ 2 w 5"/>
              <a:gd name="T3" fmla="*/ 0 h 1"/>
              <a:gd name="T4" fmla="*/ 0 w 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267"/>
          <p:cNvSpPr>
            <a:spLocks/>
          </p:cNvSpPr>
          <p:nvPr/>
        </p:nvSpPr>
        <p:spPr bwMode="auto">
          <a:xfrm>
            <a:off x="4138613" y="4768850"/>
            <a:ext cx="34925" cy="9525"/>
          </a:xfrm>
          <a:custGeom>
            <a:avLst/>
            <a:gdLst>
              <a:gd name="T0" fmla="*/ 0 w 22"/>
              <a:gd name="T1" fmla="*/ 0 h 6"/>
              <a:gd name="T2" fmla="*/ 9 w 22"/>
              <a:gd name="T3" fmla="*/ 3 h 6"/>
              <a:gd name="T4" fmla="*/ 13 w 22"/>
              <a:gd name="T5" fmla="*/ 4 h 6"/>
              <a:gd name="T6" fmla="*/ 16 w 22"/>
              <a:gd name="T7" fmla="*/ 6 h 6"/>
              <a:gd name="T8" fmla="*/ 22 w 2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6">
                <a:moveTo>
                  <a:pt x="0" y="0"/>
                </a:moveTo>
                <a:lnTo>
                  <a:pt x="9" y="3"/>
                </a:lnTo>
                <a:lnTo>
                  <a:pt x="13" y="4"/>
                </a:lnTo>
                <a:lnTo>
                  <a:pt x="16" y="6"/>
                </a:lnTo>
                <a:lnTo>
                  <a:pt x="2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Line 1268"/>
          <p:cNvSpPr>
            <a:spLocks noChangeShapeType="1"/>
          </p:cNvSpPr>
          <p:nvPr/>
        </p:nvSpPr>
        <p:spPr bwMode="auto">
          <a:xfrm>
            <a:off x="4173538" y="4778375"/>
            <a:ext cx="158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269"/>
          <p:cNvSpPr>
            <a:spLocks/>
          </p:cNvSpPr>
          <p:nvPr/>
        </p:nvSpPr>
        <p:spPr bwMode="auto">
          <a:xfrm>
            <a:off x="4929188" y="3900488"/>
            <a:ext cx="23813" cy="22225"/>
          </a:xfrm>
          <a:custGeom>
            <a:avLst/>
            <a:gdLst>
              <a:gd name="T0" fmla="*/ 15 w 15"/>
              <a:gd name="T1" fmla="*/ 14 h 14"/>
              <a:gd name="T2" fmla="*/ 7 w 15"/>
              <a:gd name="T3" fmla="*/ 11 h 14"/>
              <a:gd name="T4" fmla="*/ 3 w 15"/>
              <a:gd name="T5" fmla="*/ 2 h 14"/>
              <a:gd name="T6" fmla="*/ 0 w 15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4">
                <a:moveTo>
                  <a:pt x="15" y="14"/>
                </a:moveTo>
                <a:lnTo>
                  <a:pt x="7" y="11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270"/>
          <p:cNvSpPr>
            <a:spLocks/>
          </p:cNvSpPr>
          <p:nvPr/>
        </p:nvSpPr>
        <p:spPr bwMode="auto">
          <a:xfrm>
            <a:off x="4953000" y="3927475"/>
            <a:ext cx="26988" cy="23813"/>
          </a:xfrm>
          <a:custGeom>
            <a:avLst/>
            <a:gdLst>
              <a:gd name="T0" fmla="*/ 0 w 17"/>
              <a:gd name="T1" fmla="*/ 15 h 15"/>
              <a:gd name="T2" fmla="*/ 17 w 17"/>
              <a:gd name="T3" fmla="*/ 8 h 15"/>
              <a:gd name="T4" fmla="*/ 10 w 17"/>
              <a:gd name="T5" fmla="*/ 0 h 15"/>
              <a:gd name="T6" fmla="*/ 7 w 17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5">
                <a:moveTo>
                  <a:pt x="0" y="15"/>
                </a:moveTo>
                <a:lnTo>
                  <a:pt x="17" y="8"/>
                </a:lnTo>
                <a:lnTo>
                  <a:pt x="10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Line 1271"/>
          <p:cNvSpPr>
            <a:spLocks noChangeShapeType="1"/>
          </p:cNvSpPr>
          <p:nvPr/>
        </p:nvSpPr>
        <p:spPr bwMode="auto">
          <a:xfrm flipH="1" flipV="1">
            <a:off x="4953000" y="3922713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1272"/>
          <p:cNvSpPr>
            <a:spLocks noChangeShapeType="1"/>
          </p:cNvSpPr>
          <p:nvPr/>
        </p:nvSpPr>
        <p:spPr bwMode="auto">
          <a:xfrm flipV="1">
            <a:off x="4849813" y="3970338"/>
            <a:ext cx="2540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273"/>
          <p:cNvSpPr>
            <a:spLocks/>
          </p:cNvSpPr>
          <p:nvPr/>
        </p:nvSpPr>
        <p:spPr bwMode="auto">
          <a:xfrm>
            <a:off x="4802188" y="3929063"/>
            <a:ext cx="65088" cy="57150"/>
          </a:xfrm>
          <a:custGeom>
            <a:avLst/>
            <a:gdLst>
              <a:gd name="T0" fmla="*/ 41 w 41"/>
              <a:gd name="T1" fmla="*/ 1 h 36"/>
              <a:gd name="T2" fmla="*/ 33 w 41"/>
              <a:gd name="T3" fmla="*/ 3 h 36"/>
              <a:gd name="T4" fmla="*/ 21 w 41"/>
              <a:gd name="T5" fmla="*/ 0 h 36"/>
              <a:gd name="T6" fmla="*/ 0 w 41"/>
              <a:gd name="T7" fmla="*/ 19 h 36"/>
              <a:gd name="T8" fmla="*/ 16 w 41"/>
              <a:gd name="T9" fmla="*/ 36 h 36"/>
              <a:gd name="T10" fmla="*/ 18 w 41"/>
              <a:gd name="T11" fmla="*/ 36 h 36"/>
              <a:gd name="T12" fmla="*/ 26 w 41"/>
              <a:gd name="T13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36">
                <a:moveTo>
                  <a:pt x="41" y="1"/>
                </a:moveTo>
                <a:lnTo>
                  <a:pt x="33" y="3"/>
                </a:lnTo>
                <a:lnTo>
                  <a:pt x="21" y="0"/>
                </a:lnTo>
                <a:lnTo>
                  <a:pt x="0" y="19"/>
                </a:lnTo>
                <a:lnTo>
                  <a:pt x="16" y="36"/>
                </a:lnTo>
                <a:lnTo>
                  <a:pt x="18" y="36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Line 1274"/>
          <p:cNvSpPr>
            <a:spLocks noChangeShapeType="1"/>
          </p:cNvSpPr>
          <p:nvPr/>
        </p:nvSpPr>
        <p:spPr bwMode="auto">
          <a:xfrm flipV="1">
            <a:off x="4843463" y="397668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275"/>
          <p:cNvSpPr>
            <a:spLocks/>
          </p:cNvSpPr>
          <p:nvPr/>
        </p:nvSpPr>
        <p:spPr bwMode="auto">
          <a:xfrm>
            <a:off x="4875213" y="3968750"/>
            <a:ext cx="44450" cy="1588"/>
          </a:xfrm>
          <a:custGeom>
            <a:avLst/>
            <a:gdLst>
              <a:gd name="T0" fmla="*/ 0 w 28"/>
              <a:gd name="T1" fmla="*/ 1 h 1"/>
              <a:gd name="T2" fmla="*/ 2 w 28"/>
              <a:gd name="T3" fmla="*/ 0 h 1"/>
              <a:gd name="T4" fmla="*/ 24 w 28"/>
              <a:gd name="T5" fmla="*/ 1 h 1"/>
              <a:gd name="T6" fmla="*/ 28 w 28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">
                <a:moveTo>
                  <a:pt x="0" y="1"/>
                </a:moveTo>
                <a:lnTo>
                  <a:pt x="2" y="0"/>
                </a:lnTo>
                <a:lnTo>
                  <a:pt x="24" y="1"/>
                </a:lnTo>
                <a:lnTo>
                  <a:pt x="2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Line 1276"/>
          <p:cNvSpPr>
            <a:spLocks noChangeShapeType="1"/>
          </p:cNvSpPr>
          <p:nvPr/>
        </p:nvSpPr>
        <p:spPr bwMode="auto">
          <a:xfrm flipV="1">
            <a:off x="4919663" y="3963988"/>
            <a:ext cx="952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277"/>
          <p:cNvSpPr>
            <a:spLocks/>
          </p:cNvSpPr>
          <p:nvPr/>
        </p:nvSpPr>
        <p:spPr bwMode="auto">
          <a:xfrm>
            <a:off x="5343525" y="3736975"/>
            <a:ext cx="41275" cy="49213"/>
          </a:xfrm>
          <a:custGeom>
            <a:avLst/>
            <a:gdLst>
              <a:gd name="T0" fmla="*/ 26 w 26"/>
              <a:gd name="T1" fmla="*/ 0 h 31"/>
              <a:gd name="T2" fmla="*/ 24 w 26"/>
              <a:gd name="T3" fmla="*/ 1 h 31"/>
              <a:gd name="T4" fmla="*/ 15 w 26"/>
              <a:gd name="T5" fmla="*/ 7 h 31"/>
              <a:gd name="T6" fmla="*/ 12 w 26"/>
              <a:gd name="T7" fmla="*/ 11 h 31"/>
              <a:gd name="T8" fmla="*/ 9 w 26"/>
              <a:gd name="T9" fmla="*/ 19 h 31"/>
              <a:gd name="T10" fmla="*/ 9 w 26"/>
              <a:gd name="T11" fmla="*/ 23 h 31"/>
              <a:gd name="T12" fmla="*/ 4 w 26"/>
              <a:gd name="T13" fmla="*/ 27 h 31"/>
              <a:gd name="T14" fmla="*/ 2 w 26"/>
              <a:gd name="T15" fmla="*/ 28 h 31"/>
              <a:gd name="T16" fmla="*/ 0 w 26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31">
                <a:moveTo>
                  <a:pt x="26" y="0"/>
                </a:moveTo>
                <a:lnTo>
                  <a:pt x="24" y="1"/>
                </a:lnTo>
                <a:lnTo>
                  <a:pt x="15" y="7"/>
                </a:lnTo>
                <a:lnTo>
                  <a:pt x="12" y="11"/>
                </a:lnTo>
                <a:lnTo>
                  <a:pt x="9" y="19"/>
                </a:lnTo>
                <a:lnTo>
                  <a:pt x="9" y="23"/>
                </a:lnTo>
                <a:lnTo>
                  <a:pt x="4" y="27"/>
                </a:lnTo>
                <a:lnTo>
                  <a:pt x="2" y="28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278"/>
          <p:cNvSpPr>
            <a:spLocks/>
          </p:cNvSpPr>
          <p:nvPr/>
        </p:nvSpPr>
        <p:spPr bwMode="auto">
          <a:xfrm>
            <a:off x="5387975" y="3775075"/>
            <a:ext cx="30163" cy="17463"/>
          </a:xfrm>
          <a:custGeom>
            <a:avLst/>
            <a:gdLst>
              <a:gd name="T0" fmla="*/ 0 w 19"/>
              <a:gd name="T1" fmla="*/ 11 h 11"/>
              <a:gd name="T2" fmla="*/ 6 w 19"/>
              <a:gd name="T3" fmla="*/ 10 h 11"/>
              <a:gd name="T4" fmla="*/ 6 w 19"/>
              <a:gd name="T5" fmla="*/ 10 h 11"/>
              <a:gd name="T6" fmla="*/ 15 w 19"/>
              <a:gd name="T7" fmla="*/ 6 h 11"/>
              <a:gd name="T8" fmla="*/ 17 w 19"/>
              <a:gd name="T9" fmla="*/ 4 h 11"/>
              <a:gd name="T10" fmla="*/ 19 w 19"/>
              <a:gd name="T11" fmla="*/ 2 h 11"/>
              <a:gd name="T12" fmla="*/ 15 w 19"/>
              <a:gd name="T13" fmla="*/ 0 h 11"/>
              <a:gd name="T14" fmla="*/ 14 w 19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6" y="10"/>
                </a:lnTo>
                <a:lnTo>
                  <a:pt x="6" y="10"/>
                </a:lnTo>
                <a:lnTo>
                  <a:pt x="15" y="6"/>
                </a:lnTo>
                <a:lnTo>
                  <a:pt x="17" y="4"/>
                </a:lnTo>
                <a:lnTo>
                  <a:pt x="19" y="2"/>
                </a:lnTo>
                <a:lnTo>
                  <a:pt x="15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Line 1279"/>
          <p:cNvSpPr>
            <a:spLocks noChangeShapeType="1"/>
          </p:cNvSpPr>
          <p:nvPr/>
        </p:nvSpPr>
        <p:spPr bwMode="auto">
          <a:xfrm flipH="1" flipV="1">
            <a:off x="5408613" y="3773488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280"/>
          <p:cNvSpPr>
            <a:spLocks/>
          </p:cNvSpPr>
          <p:nvPr/>
        </p:nvSpPr>
        <p:spPr bwMode="auto">
          <a:xfrm>
            <a:off x="5384800" y="3733800"/>
            <a:ext cx="12700" cy="14288"/>
          </a:xfrm>
          <a:custGeom>
            <a:avLst/>
            <a:gdLst>
              <a:gd name="T0" fmla="*/ 5 w 8"/>
              <a:gd name="T1" fmla="*/ 9 h 9"/>
              <a:gd name="T2" fmla="*/ 8 w 8"/>
              <a:gd name="T3" fmla="*/ 6 h 9"/>
              <a:gd name="T4" fmla="*/ 5 w 8"/>
              <a:gd name="T5" fmla="*/ 2 h 9"/>
              <a:gd name="T6" fmla="*/ 4 w 8"/>
              <a:gd name="T7" fmla="*/ 0 h 9"/>
              <a:gd name="T8" fmla="*/ 0 w 8"/>
              <a:gd name="T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5" y="9"/>
                </a:moveTo>
                <a:lnTo>
                  <a:pt x="8" y="6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281"/>
          <p:cNvSpPr>
            <a:spLocks/>
          </p:cNvSpPr>
          <p:nvPr/>
        </p:nvSpPr>
        <p:spPr bwMode="auto">
          <a:xfrm>
            <a:off x="5386388" y="3748088"/>
            <a:ext cx="6350" cy="3175"/>
          </a:xfrm>
          <a:custGeom>
            <a:avLst/>
            <a:gdLst>
              <a:gd name="T0" fmla="*/ 0 w 4"/>
              <a:gd name="T1" fmla="*/ 2 h 2"/>
              <a:gd name="T2" fmla="*/ 3 w 4"/>
              <a:gd name="T3" fmla="*/ 1 h 2"/>
              <a:gd name="T4" fmla="*/ 4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282"/>
          <p:cNvSpPr>
            <a:spLocks/>
          </p:cNvSpPr>
          <p:nvPr/>
        </p:nvSpPr>
        <p:spPr bwMode="auto">
          <a:xfrm>
            <a:off x="5267325" y="3786188"/>
            <a:ext cx="76200" cy="49213"/>
          </a:xfrm>
          <a:custGeom>
            <a:avLst/>
            <a:gdLst>
              <a:gd name="T0" fmla="*/ 48 w 48"/>
              <a:gd name="T1" fmla="*/ 0 h 31"/>
              <a:gd name="T2" fmla="*/ 40 w 48"/>
              <a:gd name="T3" fmla="*/ 6 h 31"/>
              <a:gd name="T4" fmla="*/ 33 w 48"/>
              <a:gd name="T5" fmla="*/ 12 h 31"/>
              <a:gd name="T6" fmla="*/ 25 w 48"/>
              <a:gd name="T7" fmla="*/ 18 h 31"/>
              <a:gd name="T8" fmla="*/ 16 w 48"/>
              <a:gd name="T9" fmla="*/ 23 h 31"/>
              <a:gd name="T10" fmla="*/ 11 w 48"/>
              <a:gd name="T11" fmla="*/ 27 h 31"/>
              <a:gd name="T12" fmla="*/ 4 w 48"/>
              <a:gd name="T13" fmla="*/ 29 h 31"/>
              <a:gd name="T14" fmla="*/ 0 w 48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31">
                <a:moveTo>
                  <a:pt x="48" y="0"/>
                </a:moveTo>
                <a:lnTo>
                  <a:pt x="40" y="6"/>
                </a:lnTo>
                <a:lnTo>
                  <a:pt x="33" y="12"/>
                </a:lnTo>
                <a:lnTo>
                  <a:pt x="25" y="18"/>
                </a:lnTo>
                <a:lnTo>
                  <a:pt x="16" y="23"/>
                </a:lnTo>
                <a:lnTo>
                  <a:pt x="11" y="27"/>
                </a:lnTo>
                <a:lnTo>
                  <a:pt x="4" y="29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283"/>
          <p:cNvSpPr>
            <a:spLocks/>
          </p:cNvSpPr>
          <p:nvPr/>
        </p:nvSpPr>
        <p:spPr bwMode="auto">
          <a:xfrm>
            <a:off x="5245100" y="3835400"/>
            <a:ext cx="22225" cy="17463"/>
          </a:xfrm>
          <a:custGeom>
            <a:avLst/>
            <a:gdLst>
              <a:gd name="T0" fmla="*/ 14 w 14"/>
              <a:gd name="T1" fmla="*/ 0 h 11"/>
              <a:gd name="T2" fmla="*/ 9 w 14"/>
              <a:gd name="T3" fmla="*/ 3 h 11"/>
              <a:gd name="T4" fmla="*/ 2 w 14"/>
              <a:gd name="T5" fmla="*/ 7 h 11"/>
              <a:gd name="T6" fmla="*/ 0 w 14"/>
              <a:gd name="T7" fmla="*/ 10 h 11"/>
              <a:gd name="T8" fmla="*/ 0 w 1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">
                <a:moveTo>
                  <a:pt x="14" y="0"/>
                </a:moveTo>
                <a:lnTo>
                  <a:pt x="9" y="3"/>
                </a:lnTo>
                <a:lnTo>
                  <a:pt x="2" y="7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284"/>
          <p:cNvSpPr>
            <a:spLocks/>
          </p:cNvSpPr>
          <p:nvPr/>
        </p:nvSpPr>
        <p:spPr bwMode="auto">
          <a:xfrm>
            <a:off x="6310313" y="2028825"/>
            <a:ext cx="12700" cy="11113"/>
          </a:xfrm>
          <a:custGeom>
            <a:avLst/>
            <a:gdLst>
              <a:gd name="T0" fmla="*/ 0 w 8"/>
              <a:gd name="T1" fmla="*/ 0 h 7"/>
              <a:gd name="T2" fmla="*/ 1 w 8"/>
              <a:gd name="T3" fmla="*/ 1 h 7"/>
              <a:gd name="T4" fmla="*/ 8 w 8"/>
              <a:gd name="T5" fmla="*/ 7 h 7"/>
              <a:gd name="T6" fmla="*/ 8 w 8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0"/>
                </a:moveTo>
                <a:lnTo>
                  <a:pt x="1" y="1"/>
                </a:lnTo>
                <a:lnTo>
                  <a:pt x="8" y="7"/>
                </a:lnTo>
                <a:lnTo>
                  <a:pt x="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285"/>
          <p:cNvSpPr>
            <a:spLocks/>
          </p:cNvSpPr>
          <p:nvPr/>
        </p:nvSpPr>
        <p:spPr bwMode="auto">
          <a:xfrm>
            <a:off x="6300788" y="2033588"/>
            <a:ext cx="9525" cy="12700"/>
          </a:xfrm>
          <a:custGeom>
            <a:avLst/>
            <a:gdLst>
              <a:gd name="T0" fmla="*/ 6 w 6"/>
              <a:gd name="T1" fmla="*/ 8 h 8"/>
              <a:gd name="T2" fmla="*/ 3 w 6"/>
              <a:gd name="T3" fmla="*/ 4 h 8"/>
              <a:gd name="T4" fmla="*/ 0 w 6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8">
                <a:moveTo>
                  <a:pt x="6" y="8"/>
                </a:move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286"/>
          <p:cNvSpPr>
            <a:spLocks/>
          </p:cNvSpPr>
          <p:nvPr/>
        </p:nvSpPr>
        <p:spPr bwMode="auto">
          <a:xfrm>
            <a:off x="6270625" y="2036763"/>
            <a:ext cx="39688" cy="12700"/>
          </a:xfrm>
          <a:custGeom>
            <a:avLst/>
            <a:gdLst>
              <a:gd name="T0" fmla="*/ 0 w 25"/>
              <a:gd name="T1" fmla="*/ 7 h 8"/>
              <a:gd name="T2" fmla="*/ 7 w 25"/>
              <a:gd name="T3" fmla="*/ 8 h 8"/>
              <a:gd name="T4" fmla="*/ 13 w 25"/>
              <a:gd name="T5" fmla="*/ 7 h 8"/>
              <a:gd name="T6" fmla="*/ 10 w 25"/>
              <a:gd name="T7" fmla="*/ 0 h 8"/>
              <a:gd name="T8" fmla="*/ 15 w 25"/>
              <a:gd name="T9" fmla="*/ 3 h 8"/>
              <a:gd name="T10" fmla="*/ 18 w 25"/>
              <a:gd name="T11" fmla="*/ 4 h 8"/>
              <a:gd name="T12" fmla="*/ 22 w 25"/>
              <a:gd name="T13" fmla="*/ 4 h 8"/>
              <a:gd name="T14" fmla="*/ 24 w 25"/>
              <a:gd name="T15" fmla="*/ 6 h 8"/>
              <a:gd name="T16" fmla="*/ 25 w 25"/>
              <a:gd name="T1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8">
                <a:moveTo>
                  <a:pt x="0" y="7"/>
                </a:moveTo>
                <a:lnTo>
                  <a:pt x="7" y="8"/>
                </a:lnTo>
                <a:lnTo>
                  <a:pt x="13" y="7"/>
                </a:lnTo>
                <a:lnTo>
                  <a:pt x="10" y="0"/>
                </a:lnTo>
                <a:lnTo>
                  <a:pt x="15" y="3"/>
                </a:lnTo>
                <a:lnTo>
                  <a:pt x="18" y="4"/>
                </a:lnTo>
                <a:lnTo>
                  <a:pt x="22" y="4"/>
                </a:lnTo>
                <a:lnTo>
                  <a:pt x="24" y="6"/>
                </a:lnTo>
                <a:lnTo>
                  <a:pt x="2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287"/>
          <p:cNvSpPr>
            <a:spLocks/>
          </p:cNvSpPr>
          <p:nvPr/>
        </p:nvSpPr>
        <p:spPr bwMode="auto">
          <a:xfrm>
            <a:off x="6267450" y="2057400"/>
            <a:ext cx="36513" cy="23813"/>
          </a:xfrm>
          <a:custGeom>
            <a:avLst/>
            <a:gdLst>
              <a:gd name="T0" fmla="*/ 23 w 23"/>
              <a:gd name="T1" fmla="*/ 8 h 15"/>
              <a:gd name="T2" fmla="*/ 20 w 23"/>
              <a:gd name="T3" fmla="*/ 5 h 15"/>
              <a:gd name="T4" fmla="*/ 19 w 23"/>
              <a:gd name="T5" fmla="*/ 0 h 15"/>
              <a:gd name="T6" fmla="*/ 13 w 23"/>
              <a:gd name="T7" fmla="*/ 2 h 15"/>
              <a:gd name="T8" fmla="*/ 12 w 23"/>
              <a:gd name="T9" fmla="*/ 2 h 15"/>
              <a:gd name="T10" fmla="*/ 12 w 23"/>
              <a:gd name="T11" fmla="*/ 4 h 15"/>
              <a:gd name="T12" fmla="*/ 11 w 23"/>
              <a:gd name="T13" fmla="*/ 8 h 15"/>
              <a:gd name="T14" fmla="*/ 9 w 23"/>
              <a:gd name="T15" fmla="*/ 9 h 15"/>
              <a:gd name="T16" fmla="*/ 8 w 23"/>
              <a:gd name="T17" fmla="*/ 15 h 15"/>
              <a:gd name="T18" fmla="*/ 5 w 23"/>
              <a:gd name="T19" fmla="*/ 15 h 15"/>
              <a:gd name="T20" fmla="*/ 0 w 23"/>
              <a:gd name="T21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15">
                <a:moveTo>
                  <a:pt x="23" y="8"/>
                </a:moveTo>
                <a:lnTo>
                  <a:pt x="20" y="5"/>
                </a:lnTo>
                <a:lnTo>
                  <a:pt x="19" y="0"/>
                </a:lnTo>
                <a:lnTo>
                  <a:pt x="13" y="2"/>
                </a:lnTo>
                <a:lnTo>
                  <a:pt x="12" y="2"/>
                </a:lnTo>
                <a:lnTo>
                  <a:pt x="12" y="4"/>
                </a:lnTo>
                <a:lnTo>
                  <a:pt x="11" y="8"/>
                </a:lnTo>
                <a:lnTo>
                  <a:pt x="9" y="9"/>
                </a:lnTo>
                <a:lnTo>
                  <a:pt x="8" y="15"/>
                </a:lnTo>
                <a:lnTo>
                  <a:pt x="5" y="1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288"/>
          <p:cNvSpPr>
            <a:spLocks/>
          </p:cNvSpPr>
          <p:nvPr/>
        </p:nvSpPr>
        <p:spPr bwMode="auto">
          <a:xfrm>
            <a:off x="4325938" y="4279900"/>
            <a:ext cx="23813" cy="36513"/>
          </a:xfrm>
          <a:custGeom>
            <a:avLst/>
            <a:gdLst>
              <a:gd name="T0" fmla="*/ 8 w 15"/>
              <a:gd name="T1" fmla="*/ 23 h 23"/>
              <a:gd name="T2" fmla="*/ 11 w 15"/>
              <a:gd name="T3" fmla="*/ 22 h 23"/>
              <a:gd name="T4" fmla="*/ 13 w 15"/>
              <a:gd name="T5" fmla="*/ 22 h 23"/>
              <a:gd name="T6" fmla="*/ 15 w 15"/>
              <a:gd name="T7" fmla="*/ 0 h 23"/>
              <a:gd name="T8" fmla="*/ 8 w 15"/>
              <a:gd name="T9" fmla="*/ 0 h 23"/>
              <a:gd name="T10" fmla="*/ 6 w 15"/>
              <a:gd name="T11" fmla="*/ 4 h 23"/>
              <a:gd name="T12" fmla="*/ 0 w 15"/>
              <a:gd name="T13" fmla="*/ 4 h 23"/>
              <a:gd name="T14" fmla="*/ 0 w 15"/>
              <a:gd name="T15" fmla="*/ 10 h 23"/>
              <a:gd name="T16" fmla="*/ 7 w 15"/>
              <a:gd name="T17" fmla="*/ 10 h 23"/>
              <a:gd name="T18" fmla="*/ 8 w 15"/>
              <a:gd name="T19" fmla="*/ 16 h 23"/>
              <a:gd name="T20" fmla="*/ 8 w 15"/>
              <a:gd name="T21" fmla="*/ 20 h 23"/>
              <a:gd name="T22" fmla="*/ 8 w 15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11" y="22"/>
                </a:lnTo>
                <a:lnTo>
                  <a:pt x="13" y="22"/>
                </a:lnTo>
                <a:lnTo>
                  <a:pt x="15" y="0"/>
                </a:lnTo>
                <a:lnTo>
                  <a:pt x="8" y="0"/>
                </a:lnTo>
                <a:lnTo>
                  <a:pt x="6" y="4"/>
                </a:lnTo>
                <a:lnTo>
                  <a:pt x="0" y="4"/>
                </a:lnTo>
                <a:lnTo>
                  <a:pt x="0" y="10"/>
                </a:lnTo>
                <a:lnTo>
                  <a:pt x="7" y="10"/>
                </a:lnTo>
                <a:lnTo>
                  <a:pt x="8" y="16"/>
                </a:lnTo>
                <a:lnTo>
                  <a:pt x="8" y="20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289"/>
          <p:cNvSpPr>
            <a:spLocks/>
          </p:cNvSpPr>
          <p:nvPr/>
        </p:nvSpPr>
        <p:spPr bwMode="auto">
          <a:xfrm>
            <a:off x="4325938" y="4327525"/>
            <a:ext cx="60325" cy="25400"/>
          </a:xfrm>
          <a:custGeom>
            <a:avLst/>
            <a:gdLst>
              <a:gd name="T0" fmla="*/ 38 w 38"/>
              <a:gd name="T1" fmla="*/ 16 h 16"/>
              <a:gd name="T2" fmla="*/ 37 w 38"/>
              <a:gd name="T3" fmla="*/ 14 h 16"/>
              <a:gd name="T4" fmla="*/ 34 w 38"/>
              <a:gd name="T5" fmla="*/ 7 h 16"/>
              <a:gd name="T6" fmla="*/ 21 w 38"/>
              <a:gd name="T7" fmla="*/ 7 h 16"/>
              <a:gd name="T8" fmla="*/ 15 w 38"/>
              <a:gd name="T9" fmla="*/ 7 h 16"/>
              <a:gd name="T10" fmla="*/ 13 w 38"/>
              <a:gd name="T11" fmla="*/ 5 h 16"/>
              <a:gd name="T12" fmla="*/ 0 w 38"/>
              <a:gd name="T13" fmla="*/ 4 h 16"/>
              <a:gd name="T14" fmla="*/ 4 w 38"/>
              <a:gd name="T15" fmla="*/ 0 h 16"/>
              <a:gd name="T16" fmla="*/ 15 w 38"/>
              <a:gd name="T17" fmla="*/ 0 h 16"/>
              <a:gd name="T18" fmla="*/ 18 w 38"/>
              <a:gd name="T19" fmla="*/ 0 h 16"/>
              <a:gd name="T20" fmla="*/ 32 w 38"/>
              <a:gd name="T21" fmla="*/ 4 h 16"/>
              <a:gd name="T22" fmla="*/ 37 w 38"/>
              <a:gd name="T2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16">
                <a:moveTo>
                  <a:pt x="38" y="16"/>
                </a:moveTo>
                <a:lnTo>
                  <a:pt x="37" y="14"/>
                </a:lnTo>
                <a:lnTo>
                  <a:pt x="34" y="7"/>
                </a:lnTo>
                <a:lnTo>
                  <a:pt x="21" y="7"/>
                </a:lnTo>
                <a:lnTo>
                  <a:pt x="15" y="7"/>
                </a:lnTo>
                <a:lnTo>
                  <a:pt x="13" y="5"/>
                </a:lnTo>
                <a:lnTo>
                  <a:pt x="0" y="4"/>
                </a:lnTo>
                <a:lnTo>
                  <a:pt x="4" y="0"/>
                </a:lnTo>
                <a:lnTo>
                  <a:pt x="15" y="0"/>
                </a:lnTo>
                <a:lnTo>
                  <a:pt x="18" y="0"/>
                </a:lnTo>
                <a:lnTo>
                  <a:pt x="32" y="4"/>
                </a:lnTo>
                <a:lnTo>
                  <a:pt x="3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290"/>
          <p:cNvSpPr>
            <a:spLocks/>
          </p:cNvSpPr>
          <p:nvPr/>
        </p:nvSpPr>
        <p:spPr bwMode="auto">
          <a:xfrm>
            <a:off x="4027488" y="5124450"/>
            <a:ext cx="28575" cy="85725"/>
          </a:xfrm>
          <a:custGeom>
            <a:avLst/>
            <a:gdLst>
              <a:gd name="T0" fmla="*/ 4 w 18"/>
              <a:gd name="T1" fmla="*/ 49 h 54"/>
              <a:gd name="T2" fmla="*/ 7 w 18"/>
              <a:gd name="T3" fmla="*/ 49 h 54"/>
              <a:gd name="T4" fmla="*/ 11 w 18"/>
              <a:gd name="T5" fmla="*/ 52 h 54"/>
              <a:gd name="T6" fmla="*/ 11 w 18"/>
              <a:gd name="T7" fmla="*/ 52 h 54"/>
              <a:gd name="T8" fmla="*/ 14 w 18"/>
              <a:gd name="T9" fmla="*/ 54 h 54"/>
              <a:gd name="T10" fmla="*/ 15 w 18"/>
              <a:gd name="T11" fmla="*/ 54 h 54"/>
              <a:gd name="T12" fmla="*/ 17 w 18"/>
              <a:gd name="T13" fmla="*/ 50 h 54"/>
              <a:gd name="T14" fmla="*/ 18 w 18"/>
              <a:gd name="T15" fmla="*/ 45 h 54"/>
              <a:gd name="T16" fmla="*/ 17 w 18"/>
              <a:gd name="T17" fmla="*/ 45 h 54"/>
              <a:gd name="T18" fmla="*/ 12 w 18"/>
              <a:gd name="T19" fmla="*/ 46 h 54"/>
              <a:gd name="T20" fmla="*/ 7 w 18"/>
              <a:gd name="T21" fmla="*/ 45 h 54"/>
              <a:gd name="T22" fmla="*/ 3 w 18"/>
              <a:gd name="T23" fmla="*/ 42 h 54"/>
              <a:gd name="T24" fmla="*/ 0 w 18"/>
              <a:gd name="T25" fmla="*/ 39 h 54"/>
              <a:gd name="T26" fmla="*/ 0 w 18"/>
              <a:gd name="T27" fmla="*/ 35 h 54"/>
              <a:gd name="T28" fmla="*/ 0 w 18"/>
              <a:gd name="T29" fmla="*/ 34 h 54"/>
              <a:gd name="T30" fmla="*/ 2 w 18"/>
              <a:gd name="T31" fmla="*/ 30 h 54"/>
              <a:gd name="T32" fmla="*/ 7 w 18"/>
              <a:gd name="T33" fmla="*/ 30 h 54"/>
              <a:gd name="T34" fmla="*/ 12 w 18"/>
              <a:gd name="T35" fmla="*/ 31 h 54"/>
              <a:gd name="T36" fmla="*/ 18 w 18"/>
              <a:gd name="T37" fmla="*/ 28 h 54"/>
              <a:gd name="T38" fmla="*/ 17 w 18"/>
              <a:gd name="T39" fmla="*/ 24 h 54"/>
              <a:gd name="T40" fmla="*/ 17 w 18"/>
              <a:gd name="T41" fmla="*/ 23 h 54"/>
              <a:gd name="T42" fmla="*/ 14 w 18"/>
              <a:gd name="T43" fmla="*/ 18 h 54"/>
              <a:gd name="T44" fmla="*/ 15 w 18"/>
              <a:gd name="T45" fmla="*/ 11 h 54"/>
              <a:gd name="T46" fmla="*/ 14 w 18"/>
              <a:gd name="T47" fmla="*/ 5 h 54"/>
              <a:gd name="T48" fmla="*/ 14 w 18"/>
              <a:gd name="T49" fmla="*/ 0 h 54"/>
              <a:gd name="T50" fmla="*/ 14 w 18"/>
              <a:gd name="T5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" h="54">
                <a:moveTo>
                  <a:pt x="4" y="49"/>
                </a:moveTo>
                <a:lnTo>
                  <a:pt x="7" y="49"/>
                </a:lnTo>
                <a:lnTo>
                  <a:pt x="11" y="52"/>
                </a:lnTo>
                <a:lnTo>
                  <a:pt x="11" y="52"/>
                </a:lnTo>
                <a:lnTo>
                  <a:pt x="14" y="54"/>
                </a:lnTo>
                <a:lnTo>
                  <a:pt x="15" y="54"/>
                </a:lnTo>
                <a:lnTo>
                  <a:pt x="17" y="50"/>
                </a:lnTo>
                <a:lnTo>
                  <a:pt x="18" y="45"/>
                </a:lnTo>
                <a:lnTo>
                  <a:pt x="17" y="45"/>
                </a:lnTo>
                <a:lnTo>
                  <a:pt x="12" y="46"/>
                </a:lnTo>
                <a:lnTo>
                  <a:pt x="7" y="45"/>
                </a:lnTo>
                <a:lnTo>
                  <a:pt x="3" y="42"/>
                </a:lnTo>
                <a:lnTo>
                  <a:pt x="0" y="39"/>
                </a:lnTo>
                <a:lnTo>
                  <a:pt x="0" y="35"/>
                </a:lnTo>
                <a:lnTo>
                  <a:pt x="0" y="34"/>
                </a:lnTo>
                <a:lnTo>
                  <a:pt x="2" y="30"/>
                </a:lnTo>
                <a:lnTo>
                  <a:pt x="7" y="30"/>
                </a:lnTo>
                <a:lnTo>
                  <a:pt x="12" y="31"/>
                </a:lnTo>
                <a:lnTo>
                  <a:pt x="18" y="28"/>
                </a:lnTo>
                <a:lnTo>
                  <a:pt x="17" y="24"/>
                </a:lnTo>
                <a:lnTo>
                  <a:pt x="17" y="23"/>
                </a:lnTo>
                <a:lnTo>
                  <a:pt x="14" y="18"/>
                </a:lnTo>
                <a:lnTo>
                  <a:pt x="15" y="11"/>
                </a:lnTo>
                <a:lnTo>
                  <a:pt x="14" y="5"/>
                </a:lnTo>
                <a:lnTo>
                  <a:pt x="14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291"/>
          <p:cNvSpPr>
            <a:spLocks/>
          </p:cNvSpPr>
          <p:nvPr/>
        </p:nvSpPr>
        <p:spPr bwMode="auto">
          <a:xfrm>
            <a:off x="3973513" y="5132388"/>
            <a:ext cx="42863" cy="125413"/>
          </a:xfrm>
          <a:custGeom>
            <a:avLst/>
            <a:gdLst>
              <a:gd name="T0" fmla="*/ 17 w 27"/>
              <a:gd name="T1" fmla="*/ 79 h 79"/>
              <a:gd name="T2" fmla="*/ 25 w 27"/>
              <a:gd name="T3" fmla="*/ 70 h 79"/>
              <a:gd name="T4" fmla="*/ 21 w 27"/>
              <a:gd name="T5" fmla="*/ 56 h 79"/>
              <a:gd name="T6" fmla="*/ 17 w 27"/>
              <a:gd name="T7" fmla="*/ 56 h 79"/>
              <a:gd name="T8" fmla="*/ 17 w 27"/>
              <a:gd name="T9" fmla="*/ 53 h 79"/>
              <a:gd name="T10" fmla="*/ 18 w 27"/>
              <a:gd name="T11" fmla="*/ 53 h 79"/>
              <a:gd name="T12" fmla="*/ 21 w 27"/>
              <a:gd name="T13" fmla="*/ 53 h 79"/>
              <a:gd name="T14" fmla="*/ 25 w 27"/>
              <a:gd name="T15" fmla="*/ 48 h 79"/>
              <a:gd name="T16" fmla="*/ 25 w 27"/>
              <a:gd name="T17" fmla="*/ 45 h 79"/>
              <a:gd name="T18" fmla="*/ 23 w 27"/>
              <a:gd name="T19" fmla="*/ 40 h 79"/>
              <a:gd name="T20" fmla="*/ 27 w 27"/>
              <a:gd name="T21" fmla="*/ 36 h 79"/>
              <a:gd name="T22" fmla="*/ 27 w 27"/>
              <a:gd name="T23" fmla="*/ 29 h 79"/>
              <a:gd name="T24" fmla="*/ 26 w 27"/>
              <a:gd name="T25" fmla="*/ 29 h 79"/>
              <a:gd name="T26" fmla="*/ 18 w 27"/>
              <a:gd name="T27" fmla="*/ 23 h 79"/>
              <a:gd name="T28" fmla="*/ 12 w 27"/>
              <a:gd name="T29" fmla="*/ 7 h 79"/>
              <a:gd name="T30" fmla="*/ 10 w 27"/>
              <a:gd name="T31" fmla="*/ 2 h 79"/>
              <a:gd name="T32" fmla="*/ 8 w 27"/>
              <a:gd name="T33" fmla="*/ 2 h 79"/>
              <a:gd name="T34" fmla="*/ 7 w 27"/>
              <a:gd name="T35" fmla="*/ 0 h 79"/>
              <a:gd name="T36" fmla="*/ 4 w 27"/>
              <a:gd name="T37" fmla="*/ 3 h 79"/>
              <a:gd name="T38" fmla="*/ 6 w 27"/>
              <a:gd name="T39" fmla="*/ 14 h 79"/>
              <a:gd name="T40" fmla="*/ 6 w 27"/>
              <a:gd name="T41" fmla="*/ 26 h 79"/>
              <a:gd name="T42" fmla="*/ 8 w 27"/>
              <a:gd name="T43" fmla="*/ 45 h 79"/>
              <a:gd name="T44" fmla="*/ 2 w 27"/>
              <a:gd name="T45" fmla="*/ 43 h 79"/>
              <a:gd name="T46" fmla="*/ 0 w 27"/>
              <a:gd name="T47" fmla="*/ 62 h 79"/>
              <a:gd name="T48" fmla="*/ 7 w 27"/>
              <a:gd name="T49" fmla="*/ 67 h 79"/>
              <a:gd name="T50" fmla="*/ 11 w 27"/>
              <a:gd name="T51" fmla="*/ 63 h 79"/>
              <a:gd name="T52" fmla="*/ 14 w 27"/>
              <a:gd name="T53" fmla="*/ 78 h 79"/>
              <a:gd name="T54" fmla="*/ 17 w 27"/>
              <a:gd name="T5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" h="79">
                <a:moveTo>
                  <a:pt x="17" y="79"/>
                </a:moveTo>
                <a:lnTo>
                  <a:pt x="25" y="70"/>
                </a:lnTo>
                <a:lnTo>
                  <a:pt x="21" y="56"/>
                </a:lnTo>
                <a:lnTo>
                  <a:pt x="17" y="56"/>
                </a:lnTo>
                <a:lnTo>
                  <a:pt x="17" y="53"/>
                </a:lnTo>
                <a:lnTo>
                  <a:pt x="18" y="53"/>
                </a:lnTo>
                <a:lnTo>
                  <a:pt x="21" y="53"/>
                </a:lnTo>
                <a:lnTo>
                  <a:pt x="25" y="48"/>
                </a:lnTo>
                <a:lnTo>
                  <a:pt x="25" y="45"/>
                </a:lnTo>
                <a:lnTo>
                  <a:pt x="23" y="40"/>
                </a:lnTo>
                <a:lnTo>
                  <a:pt x="27" y="36"/>
                </a:lnTo>
                <a:lnTo>
                  <a:pt x="27" y="29"/>
                </a:lnTo>
                <a:lnTo>
                  <a:pt x="26" y="29"/>
                </a:lnTo>
                <a:lnTo>
                  <a:pt x="18" y="23"/>
                </a:lnTo>
                <a:lnTo>
                  <a:pt x="12" y="7"/>
                </a:lnTo>
                <a:lnTo>
                  <a:pt x="10" y="2"/>
                </a:lnTo>
                <a:lnTo>
                  <a:pt x="8" y="2"/>
                </a:lnTo>
                <a:lnTo>
                  <a:pt x="7" y="0"/>
                </a:lnTo>
                <a:lnTo>
                  <a:pt x="4" y="3"/>
                </a:lnTo>
                <a:lnTo>
                  <a:pt x="6" y="14"/>
                </a:lnTo>
                <a:lnTo>
                  <a:pt x="6" y="26"/>
                </a:lnTo>
                <a:lnTo>
                  <a:pt x="8" y="45"/>
                </a:lnTo>
                <a:lnTo>
                  <a:pt x="2" y="43"/>
                </a:lnTo>
                <a:lnTo>
                  <a:pt x="0" y="62"/>
                </a:lnTo>
                <a:lnTo>
                  <a:pt x="7" y="67"/>
                </a:lnTo>
                <a:lnTo>
                  <a:pt x="11" y="63"/>
                </a:lnTo>
                <a:lnTo>
                  <a:pt x="14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292"/>
          <p:cNvSpPr>
            <a:spLocks/>
          </p:cNvSpPr>
          <p:nvPr/>
        </p:nvSpPr>
        <p:spPr bwMode="auto">
          <a:xfrm>
            <a:off x="3992563" y="5749925"/>
            <a:ext cx="133350" cy="309563"/>
          </a:xfrm>
          <a:custGeom>
            <a:avLst/>
            <a:gdLst>
              <a:gd name="T0" fmla="*/ 84 w 84"/>
              <a:gd name="T1" fmla="*/ 195 h 195"/>
              <a:gd name="T2" fmla="*/ 77 w 84"/>
              <a:gd name="T3" fmla="*/ 192 h 195"/>
              <a:gd name="T4" fmla="*/ 71 w 84"/>
              <a:gd name="T5" fmla="*/ 188 h 195"/>
              <a:gd name="T6" fmla="*/ 63 w 84"/>
              <a:gd name="T7" fmla="*/ 183 h 195"/>
              <a:gd name="T8" fmla="*/ 60 w 84"/>
              <a:gd name="T9" fmla="*/ 179 h 195"/>
              <a:gd name="T10" fmla="*/ 58 w 84"/>
              <a:gd name="T11" fmla="*/ 170 h 195"/>
              <a:gd name="T12" fmla="*/ 56 w 84"/>
              <a:gd name="T13" fmla="*/ 159 h 195"/>
              <a:gd name="T14" fmla="*/ 56 w 84"/>
              <a:gd name="T15" fmla="*/ 158 h 195"/>
              <a:gd name="T16" fmla="*/ 56 w 84"/>
              <a:gd name="T17" fmla="*/ 155 h 195"/>
              <a:gd name="T18" fmla="*/ 54 w 84"/>
              <a:gd name="T19" fmla="*/ 155 h 195"/>
              <a:gd name="T20" fmla="*/ 49 w 84"/>
              <a:gd name="T21" fmla="*/ 155 h 195"/>
              <a:gd name="T22" fmla="*/ 47 w 84"/>
              <a:gd name="T23" fmla="*/ 154 h 195"/>
              <a:gd name="T24" fmla="*/ 40 w 84"/>
              <a:gd name="T25" fmla="*/ 153 h 195"/>
              <a:gd name="T26" fmla="*/ 37 w 84"/>
              <a:gd name="T27" fmla="*/ 151 h 195"/>
              <a:gd name="T28" fmla="*/ 33 w 84"/>
              <a:gd name="T29" fmla="*/ 151 h 195"/>
              <a:gd name="T30" fmla="*/ 30 w 84"/>
              <a:gd name="T31" fmla="*/ 146 h 195"/>
              <a:gd name="T32" fmla="*/ 32 w 84"/>
              <a:gd name="T33" fmla="*/ 138 h 195"/>
              <a:gd name="T34" fmla="*/ 25 w 84"/>
              <a:gd name="T35" fmla="*/ 134 h 195"/>
              <a:gd name="T36" fmla="*/ 18 w 84"/>
              <a:gd name="T37" fmla="*/ 131 h 195"/>
              <a:gd name="T38" fmla="*/ 14 w 84"/>
              <a:gd name="T39" fmla="*/ 128 h 195"/>
              <a:gd name="T40" fmla="*/ 13 w 84"/>
              <a:gd name="T41" fmla="*/ 127 h 195"/>
              <a:gd name="T42" fmla="*/ 10 w 84"/>
              <a:gd name="T43" fmla="*/ 116 h 195"/>
              <a:gd name="T44" fmla="*/ 9 w 84"/>
              <a:gd name="T45" fmla="*/ 110 h 195"/>
              <a:gd name="T46" fmla="*/ 5 w 84"/>
              <a:gd name="T47" fmla="*/ 98 h 195"/>
              <a:gd name="T48" fmla="*/ 2 w 84"/>
              <a:gd name="T49" fmla="*/ 91 h 195"/>
              <a:gd name="T50" fmla="*/ 2 w 84"/>
              <a:gd name="T51" fmla="*/ 90 h 195"/>
              <a:gd name="T52" fmla="*/ 0 w 84"/>
              <a:gd name="T53" fmla="*/ 79 h 195"/>
              <a:gd name="T54" fmla="*/ 0 w 84"/>
              <a:gd name="T55" fmla="*/ 72 h 195"/>
              <a:gd name="T56" fmla="*/ 7 w 84"/>
              <a:gd name="T57" fmla="*/ 61 h 195"/>
              <a:gd name="T58" fmla="*/ 10 w 84"/>
              <a:gd name="T59" fmla="*/ 53 h 195"/>
              <a:gd name="T60" fmla="*/ 10 w 84"/>
              <a:gd name="T61" fmla="*/ 52 h 195"/>
              <a:gd name="T62" fmla="*/ 14 w 84"/>
              <a:gd name="T63" fmla="*/ 41 h 195"/>
              <a:gd name="T64" fmla="*/ 15 w 84"/>
              <a:gd name="T65" fmla="*/ 35 h 195"/>
              <a:gd name="T66" fmla="*/ 15 w 84"/>
              <a:gd name="T67" fmla="*/ 29 h 195"/>
              <a:gd name="T68" fmla="*/ 15 w 84"/>
              <a:gd name="T69" fmla="*/ 22 h 195"/>
              <a:gd name="T70" fmla="*/ 18 w 84"/>
              <a:gd name="T71" fmla="*/ 24 h 195"/>
              <a:gd name="T72" fmla="*/ 21 w 84"/>
              <a:gd name="T73" fmla="*/ 27 h 195"/>
              <a:gd name="T74" fmla="*/ 24 w 84"/>
              <a:gd name="T75" fmla="*/ 31 h 195"/>
              <a:gd name="T76" fmla="*/ 28 w 84"/>
              <a:gd name="T77" fmla="*/ 29 h 195"/>
              <a:gd name="T78" fmla="*/ 30 w 84"/>
              <a:gd name="T79" fmla="*/ 29 h 195"/>
              <a:gd name="T80" fmla="*/ 26 w 84"/>
              <a:gd name="T81" fmla="*/ 26 h 195"/>
              <a:gd name="T82" fmla="*/ 24 w 84"/>
              <a:gd name="T83" fmla="*/ 22 h 195"/>
              <a:gd name="T84" fmla="*/ 22 w 84"/>
              <a:gd name="T85" fmla="*/ 20 h 195"/>
              <a:gd name="T86" fmla="*/ 22 w 84"/>
              <a:gd name="T87" fmla="*/ 19 h 195"/>
              <a:gd name="T88" fmla="*/ 21 w 84"/>
              <a:gd name="T89" fmla="*/ 18 h 195"/>
              <a:gd name="T90" fmla="*/ 21 w 84"/>
              <a:gd name="T91" fmla="*/ 16 h 195"/>
              <a:gd name="T92" fmla="*/ 19 w 84"/>
              <a:gd name="T93" fmla="*/ 12 h 195"/>
              <a:gd name="T94" fmla="*/ 22 w 84"/>
              <a:gd name="T95" fmla="*/ 0 h 195"/>
              <a:gd name="T96" fmla="*/ 26 w 84"/>
              <a:gd name="T97" fmla="*/ 3 h 195"/>
              <a:gd name="T98" fmla="*/ 28 w 84"/>
              <a:gd name="T99" fmla="*/ 4 h 195"/>
              <a:gd name="T100" fmla="*/ 29 w 84"/>
              <a:gd name="T101" fmla="*/ 4 h 195"/>
              <a:gd name="T102" fmla="*/ 32 w 84"/>
              <a:gd name="T103" fmla="*/ 8 h 195"/>
              <a:gd name="T104" fmla="*/ 32 w 84"/>
              <a:gd name="T105" fmla="*/ 9 h 195"/>
              <a:gd name="T106" fmla="*/ 37 w 84"/>
              <a:gd name="T107" fmla="*/ 18 h 195"/>
              <a:gd name="T108" fmla="*/ 40 w 84"/>
              <a:gd name="T109" fmla="*/ 18 h 195"/>
              <a:gd name="T110" fmla="*/ 43 w 84"/>
              <a:gd name="T111" fmla="*/ 19 h 195"/>
              <a:gd name="T112" fmla="*/ 41 w 84"/>
              <a:gd name="T113" fmla="*/ 23 h 195"/>
              <a:gd name="T114" fmla="*/ 41 w 84"/>
              <a:gd name="T115" fmla="*/ 29 h 195"/>
              <a:gd name="T116" fmla="*/ 37 w 84"/>
              <a:gd name="T117" fmla="*/ 41 h 195"/>
              <a:gd name="T118" fmla="*/ 41 w 84"/>
              <a:gd name="T119" fmla="*/ 44 h 195"/>
              <a:gd name="T120" fmla="*/ 45 w 84"/>
              <a:gd name="T121" fmla="*/ 30 h 195"/>
              <a:gd name="T122" fmla="*/ 52 w 84"/>
              <a:gd name="T123" fmla="*/ 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" h="195">
                <a:moveTo>
                  <a:pt x="84" y="195"/>
                </a:moveTo>
                <a:lnTo>
                  <a:pt x="77" y="192"/>
                </a:lnTo>
                <a:lnTo>
                  <a:pt x="71" y="188"/>
                </a:lnTo>
                <a:lnTo>
                  <a:pt x="63" y="183"/>
                </a:lnTo>
                <a:lnTo>
                  <a:pt x="60" y="179"/>
                </a:lnTo>
                <a:lnTo>
                  <a:pt x="58" y="170"/>
                </a:lnTo>
                <a:lnTo>
                  <a:pt x="56" y="159"/>
                </a:lnTo>
                <a:lnTo>
                  <a:pt x="56" y="158"/>
                </a:lnTo>
                <a:lnTo>
                  <a:pt x="56" y="155"/>
                </a:lnTo>
                <a:lnTo>
                  <a:pt x="54" y="155"/>
                </a:lnTo>
                <a:lnTo>
                  <a:pt x="49" y="155"/>
                </a:lnTo>
                <a:lnTo>
                  <a:pt x="47" y="154"/>
                </a:lnTo>
                <a:lnTo>
                  <a:pt x="40" y="153"/>
                </a:lnTo>
                <a:lnTo>
                  <a:pt x="37" y="151"/>
                </a:lnTo>
                <a:lnTo>
                  <a:pt x="33" y="151"/>
                </a:lnTo>
                <a:lnTo>
                  <a:pt x="30" y="146"/>
                </a:lnTo>
                <a:lnTo>
                  <a:pt x="32" y="138"/>
                </a:lnTo>
                <a:lnTo>
                  <a:pt x="25" y="134"/>
                </a:lnTo>
                <a:lnTo>
                  <a:pt x="18" y="131"/>
                </a:lnTo>
                <a:lnTo>
                  <a:pt x="14" y="128"/>
                </a:lnTo>
                <a:lnTo>
                  <a:pt x="13" y="127"/>
                </a:lnTo>
                <a:lnTo>
                  <a:pt x="10" y="116"/>
                </a:lnTo>
                <a:lnTo>
                  <a:pt x="9" y="110"/>
                </a:lnTo>
                <a:lnTo>
                  <a:pt x="5" y="98"/>
                </a:lnTo>
                <a:lnTo>
                  <a:pt x="2" y="91"/>
                </a:lnTo>
                <a:lnTo>
                  <a:pt x="2" y="90"/>
                </a:lnTo>
                <a:lnTo>
                  <a:pt x="0" y="79"/>
                </a:lnTo>
                <a:lnTo>
                  <a:pt x="0" y="72"/>
                </a:lnTo>
                <a:lnTo>
                  <a:pt x="7" y="61"/>
                </a:lnTo>
                <a:lnTo>
                  <a:pt x="10" y="53"/>
                </a:lnTo>
                <a:lnTo>
                  <a:pt x="10" y="52"/>
                </a:lnTo>
                <a:lnTo>
                  <a:pt x="14" y="41"/>
                </a:lnTo>
                <a:lnTo>
                  <a:pt x="15" y="35"/>
                </a:lnTo>
                <a:lnTo>
                  <a:pt x="15" y="29"/>
                </a:lnTo>
                <a:lnTo>
                  <a:pt x="15" y="22"/>
                </a:lnTo>
                <a:lnTo>
                  <a:pt x="18" y="24"/>
                </a:lnTo>
                <a:lnTo>
                  <a:pt x="21" y="27"/>
                </a:lnTo>
                <a:lnTo>
                  <a:pt x="24" y="31"/>
                </a:lnTo>
                <a:lnTo>
                  <a:pt x="28" y="29"/>
                </a:lnTo>
                <a:lnTo>
                  <a:pt x="30" y="29"/>
                </a:lnTo>
                <a:lnTo>
                  <a:pt x="26" y="26"/>
                </a:lnTo>
                <a:lnTo>
                  <a:pt x="24" y="22"/>
                </a:lnTo>
                <a:lnTo>
                  <a:pt x="22" y="20"/>
                </a:lnTo>
                <a:lnTo>
                  <a:pt x="22" y="19"/>
                </a:lnTo>
                <a:lnTo>
                  <a:pt x="21" y="18"/>
                </a:lnTo>
                <a:lnTo>
                  <a:pt x="21" y="16"/>
                </a:lnTo>
                <a:lnTo>
                  <a:pt x="19" y="12"/>
                </a:lnTo>
                <a:lnTo>
                  <a:pt x="22" y="0"/>
                </a:lnTo>
                <a:lnTo>
                  <a:pt x="26" y="3"/>
                </a:lnTo>
                <a:lnTo>
                  <a:pt x="28" y="4"/>
                </a:lnTo>
                <a:lnTo>
                  <a:pt x="29" y="4"/>
                </a:lnTo>
                <a:lnTo>
                  <a:pt x="32" y="8"/>
                </a:lnTo>
                <a:lnTo>
                  <a:pt x="32" y="9"/>
                </a:lnTo>
                <a:lnTo>
                  <a:pt x="37" y="18"/>
                </a:lnTo>
                <a:lnTo>
                  <a:pt x="40" y="18"/>
                </a:lnTo>
                <a:lnTo>
                  <a:pt x="43" y="19"/>
                </a:lnTo>
                <a:lnTo>
                  <a:pt x="41" y="23"/>
                </a:lnTo>
                <a:lnTo>
                  <a:pt x="41" y="29"/>
                </a:lnTo>
                <a:lnTo>
                  <a:pt x="37" y="41"/>
                </a:lnTo>
                <a:lnTo>
                  <a:pt x="41" y="44"/>
                </a:lnTo>
                <a:lnTo>
                  <a:pt x="45" y="30"/>
                </a:lnTo>
                <a:lnTo>
                  <a:pt x="5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293"/>
          <p:cNvSpPr>
            <a:spLocks/>
          </p:cNvSpPr>
          <p:nvPr/>
        </p:nvSpPr>
        <p:spPr bwMode="auto">
          <a:xfrm>
            <a:off x="5292725" y="1358900"/>
            <a:ext cx="2389188" cy="4581525"/>
          </a:xfrm>
          <a:custGeom>
            <a:avLst/>
            <a:gdLst>
              <a:gd name="T0" fmla="*/ 11 w 1505"/>
              <a:gd name="T1" fmla="*/ 2883 h 2886"/>
              <a:gd name="T2" fmla="*/ 29 w 1505"/>
              <a:gd name="T3" fmla="*/ 2871 h 2886"/>
              <a:gd name="T4" fmla="*/ 43 w 1505"/>
              <a:gd name="T5" fmla="*/ 2835 h 2886"/>
              <a:gd name="T6" fmla="*/ 48 w 1505"/>
              <a:gd name="T7" fmla="*/ 2804 h 2886"/>
              <a:gd name="T8" fmla="*/ 52 w 1505"/>
              <a:gd name="T9" fmla="*/ 2756 h 2886"/>
              <a:gd name="T10" fmla="*/ 44 w 1505"/>
              <a:gd name="T11" fmla="*/ 2690 h 2886"/>
              <a:gd name="T12" fmla="*/ 75 w 1505"/>
              <a:gd name="T13" fmla="*/ 2672 h 2886"/>
              <a:gd name="T14" fmla="*/ 71 w 1505"/>
              <a:gd name="T15" fmla="*/ 2640 h 2886"/>
              <a:gd name="T16" fmla="*/ 75 w 1505"/>
              <a:gd name="T17" fmla="*/ 2623 h 2886"/>
              <a:gd name="T18" fmla="*/ 119 w 1505"/>
              <a:gd name="T19" fmla="*/ 2610 h 2886"/>
              <a:gd name="T20" fmla="*/ 159 w 1505"/>
              <a:gd name="T21" fmla="*/ 2555 h 2886"/>
              <a:gd name="T22" fmla="*/ 171 w 1505"/>
              <a:gd name="T23" fmla="*/ 2481 h 2886"/>
              <a:gd name="T24" fmla="*/ 149 w 1505"/>
              <a:gd name="T25" fmla="*/ 2402 h 2886"/>
              <a:gd name="T26" fmla="*/ 131 w 1505"/>
              <a:gd name="T27" fmla="*/ 2334 h 2886"/>
              <a:gd name="T28" fmla="*/ 186 w 1505"/>
              <a:gd name="T29" fmla="*/ 2315 h 2886"/>
              <a:gd name="T30" fmla="*/ 212 w 1505"/>
              <a:gd name="T31" fmla="*/ 2246 h 2886"/>
              <a:gd name="T32" fmla="*/ 165 w 1505"/>
              <a:gd name="T33" fmla="*/ 2178 h 2886"/>
              <a:gd name="T34" fmla="*/ 130 w 1505"/>
              <a:gd name="T35" fmla="*/ 2115 h 2886"/>
              <a:gd name="T36" fmla="*/ 142 w 1505"/>
              <a:gd name="T37" fmla="*/ 2040 h 2886"/>
              <a:gd name="T38" fmla="*/ 141 w 1505"/>
              <a:gd name="T39" fmla="*/ 1957 h 2886"/>
              <a:gd name="T40" fmla="*/ 135 w 1505"/>
              <a:gd name="T41" fmla="*/ 1851 h 2886"/>
              <a:gd name="T42" fmla="*/ 134 w 1505"/>
              <a:gd name="T43" fmla="*/ 1754 h 2886"/>
              <a:gd name="T44" fmla="*/ 150 w 1505"/>
              <a:gd name="T45" fmla="*/ 1680 h 2886"/>
              <a:gd name="T46" fmla="*/ 183 w 1505"/>
              <a:gd name="T47" fmla="*/ 1593 h 2886"/>
              <a:gd name="T48" fmla="*/ 253 w 1505"/>
              <a:gd name="T49" fmla="*/ 1518 h 2886"/>
              <a:gd name="T50" fmla="*/ 356 w 1505"/>
              <a:gd name="T51" fmla="*/ 1535 h 2886"/>
              <a:gd name="T52" fmla="*/ 386 w 1505"/>
              <a:gd name="T53" fmla="*/ 1455 h 2886"/>
              <a:gd name="T54" fmla="*/ 337 w 1505"/>
              <a:gd name="T55" fmla="*/ 1370 h 2886"/>
              <a:gd name="T56" fmla="*/ 387 w 1505"/>
              <a:gd name="T57" fmla="*/ 1281 h 2886"/>
              <a:gd name="T58" fmla="*/ 430 w 1505"/>
              <a:gd name="T59" fmla="*/ 1161 h 2886"/>
              <a:gd name="T60" fmla="*/ 445 w 1505"/>
              <a:gd name="T61" fmla="*/ 1059 h 2886"/>
              <a:gd name="T62" fmla="*/ 451 w 1505"/>
              <a:gd name="T63" fmla="*/ 973 h 2886"/>
              <a:gd name="T64" fmla="*/ 531 w 1505"/>
              <a:gd name="T65" fmla="*/ 906 h 2886"/>
              <a:gd name="T66" fmla="*/ 574 w 1505"/>
              <a:gd name="T67" fmla="*/ 806 h 2886"/>
              <a:gd name="T68" fmla="*/ 629 w 1505"/>
              <a:gd name="T69" fmla="*/ 716 h 2886"/>
              <a:gd name="T70" fmla="*/ 611 w 1505"/>
              <a:gd name="T71" fmla="*/ 603 h 2886"/>
              <a:gd name="T72" fmla="*/ 657 w 1505"/>
              <a:gd name="T73" fmla="*/ 501 h 2886"/>
              <a:gd name="T74" fmla="*/ 732 w 1505"/>
              <a:gd name="T75" fmla="*/ 455 h 2886"/>
              <a:gd name="T76" fmla="*/ 787 w 1505"/>
              <a:gd name="T77" fmla="*/ 441 h 2886"/>
              <a:gd name="T78" fmla="*/ 787 w 1505"/>
              <a:gd name="T79" fmla="*/ 356 h 2886"/>
              <a:gd name="T80" fmla="*/ 856 w 1505"/>
              <a:gd name="T81" fmla="*/ 333 h 2886"/>
              <a:gd name="T82" fmla="*/ 956 w 1505"/>
              <a:gd name="T83" fmla="*/ 363 h 2886"/>
              <a:gd name="T84" fmla="*/ 975 w 1505"/>
              <a:gd name="T85" fmla="*/ 303 h 2886"/>
              <a:gd name="T86" fmla="*/ 983 w 1505"/>
              <a:gd name="T87" fmla="*/ 205 h 2886"/>
              <a:gd name="T88" fmla="*/ 1018 w 1505"/>
              <a:gd name="T89" fmla="*/ 164 h 2886"/>
              <a:gd name="T90" fmla="*/ 1054 w 1505"/>
              <a:gd name="T91" fmla="*/ 145 h 2886"/>
              <a:gd name="T92" fmla="*/ 1110 w 1505"/>
              <a:gd name="T93" fmla="*/ 112 h 2886"/>
              <a:gd name="T94" fmla="*/ 1157 w 1505"/>
              <a:gd name="T95" fmla="*/ 174 h 2886"/>
              <a:gd name="T96" fmla="*/ 1200 w 1505"/>
              <a:gd name="T97" fmla="*/ 243 h 2886"/>
              <a:gd name="T98" fmla="*/ 1258 w 1505"/>
              <a:gd name="T99" fmla="*/ 246 h 2886"/>
              <a:gd name="T100" fmla="*/ 1307 w 1505"/>
              <a:gd name="T101" fmla="*/ 238 h 2886"/>
              <a:gd name="T102" fmla="*/ 1369 w 1505"/>
              <a:gd name="T103" fmla="*/ 216 h 2886"/>
              <a:gd name="T104" fmla="*/ 1427 w 1505"/>
              <a:gd name="T105" fmla="*/ 236 h 2886"/>
              <a:gd name="T106" fmla="*/ 1446 w 1505"/>
              <a:gd name="T107" fmla="*/ 239 h 2886"/>
              <a:gd name="T108" fmla="*/ 1457 w 1505"/>
              <a:gd name="T109" fmla="*/ 220 h 2886"/>
              <a:gd name="T110" fmla="*/ 1472 w 1505"/>
              <a:gd name="T111" fmla="*/ 164 h 2886"/>
              <a:gd name="T112" fmla="*/ 1502 w 1505"/>
              <a:gd name="T113" fmla="*/ 125 h 2886"/>
              <a:gd name="T114" fmla="*/ 1493 w 1505"/>
              <a:gd name="T115" fmla="*/ 84 h 2886"/>
              <a:gd name="T116" fmla="*/ 1490 w 1505"/>
              <a:gd name="T117" fmla="*/ 32 h 2886"/>
              <a:gd name="T118" fmla="*/ 1489 w 1505"/>
              <a:gd name="T119" fmla="*/ 9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5" h="2886">
                <a:moveTo>
                  <a:pt x="0" y="2856"/>
                </a:moveTo>
                <a:lnTo>
                  <a:pt x="0" y="2857"/>
                </a:lnTo>
                <a:lnTo>
                  <a:pt x="0" y="2859"/>
                </a:lnTo>
                <a:lnTo>
                  <a:pt x="0" y="2860"/>
                </a:lnTo>
                <a:lnTo>
                  <a:pt x="0" y="2864"/>
                </a:lnTo>
                <a:lnTo>
                  <a:pt x="0" y="2867"/>
                </a:lnTo>
                <a:lnTo>
                  <a:pt x="0" y="2868"/>
                </a:lnTo>
                <a:lnTo>
                  <a:pt x="0" y="2870"/>
                </a:lnTo>
                <a:lnTo>
                  <a:pt x="0" y="2875"/>
                </a:lnTo>
                <a:lnTo>
                  <a:pt x="0" y="2882"/>
                </a:lnTo>
                <a:lnTo>
                  <a:pt x="3" y="2882"/>
                </a:lnTo>
                <a:lnTo>
                  <a:pt x="5" y="2882"/>
                </a:lnTo>
                <a:lnTo>
                  <a:pt x="7" y="2885"/>
                </a:lnTo>
                <a:lnTo>
                  <a:pt x="9" y="2886"/>
                </a:lnTo>
                <a:lnTo>
                  <a:pt x="10" y="2886"/>
                </a:lnTo>
                <a:lnTo>
                  <a:pt x="10" y="2885"/>
                </a:lnTo>
                <a:lnTo>
                  <a:pt x="11" y="2883"/>
                </a:lnTo>
                <a:lnTo>
                  <a:pt x="11" y="2882"/>
                </a:lnTo>
                <a:lnTo>
                  <a:pt x="13" y="2880"/>
                </a:lnTo>
                <a:lnTo>
                  <a:pt x="14" y="2880"/>
                </a:lnTo>
                <a:lnTo>
                  <a:pt x="15" y="2883"/>
                </a:lnTo>
                <a:lnTo>
                  <a:pt x="17" y="2880"/>
                </a:lnTo>
                <a:lnTo>
                  <a:pt x="17" y="2882"/>
                </a:lnTo>
                <a:lnTo>
                  <a:pt x="18" y="2882"/>
                </a:lnTo>
                <a:lnTo>
                  <a:pt x="18" y="2883"/>
                </a:lnTo>
                <a:lnTo>
                  <a:pt x="18" y="2882"/>
                </a:lnTo>
                <a:lnTo>
                  <a:pt x="20" y="2880"/>
                </a:lnTo>
                <a:lnTo>
                  <a:pt x="21" y="2880"/>
                </a:lnTo>
                <a:lnTo>
                  <a:pt x="22" y="2879"/>
                </a:lnTo>
                <a:lnTo>
                  <a:pt x="24" y="2879"/>
                </a:lnTo>
                <a:lnTo>
                  <a:pt x="24" y="2878"/>
                </a:lnTo>
                <a:lnTo>
                  <a:pt x="28" y="2879"/>
                </a:lnTo>
                <a:lnTo>
                  <a:pt x="28" y="2872"/>
                </a:lnTo>
                <a:lnTo>
                  <a:pt x="29" y="2871"/>
                </a:lnTo>
                <a:lnTo>
                  <a:pt x="30" y="2871"/>
                </a:lnTo>
                <a:lnTo>
                  <a:pt x="30" y="2870"/>
                </a:lnTo>
                <a:lnTo>
                  <a:pt x="32" y="2867"/>
                </a:lnTo>
                <a:lnTo>
                  <a:pt x="33" y="2865"/>
                </a:lnTo>
                <a:lnTo>
                  <a:pt x="33" y="2860"/>
                </a:lnTo>
                <a:lnTo>
                  <a:pt x="33" y="2860"/>
                </a:lnTo>
                <a:lnTo>
                  <a:pt x="33" y="2859"/>
                </a:lnTo>
                <a:lnTo>
                  <a:pt x="33" y="2857"/>
                </a:lnTo>
                <a:lnTo>
                  <a:pt x="33" y="2856"/>
                </a:lnTo>
                <a:lnTo>
                  <a:pt x="33" y="2855"/>
                </a:lnTo>
                <a:lnTo>
                  <a:pt x="34" y="2852"/>
                </a:lnTo>
                <a:lnTo>
                  <a:pt x="34" y="2850"/>
                </a:lnTo>
                <a:lnTo>
                  <a:pt x="36" y="2845"/>
                </a:lnTo>
                <a:lnTo>
                  <a:pt x="37" y="2844"/>
                </a:lnTo>
                <a:lnTo>
                  <a:pt x="40" y="2841"/>
                </a:lnTo>
                <a:lnTo>
                  <a:pt x="41" y="2837"/>
                </a:lnTo>
                <a:lnTo>
                  <a:pt x="43" y="2835"/>
                </a:lnTo>
                <a:lnTo>
                  <a:pt x="45" y="2831"/>
                </a:lnTo>
                <a:lnTo>
                  <a:pt x="45" y="2830"/>
                </a:lnTo>
                <a:lnTo>
                  <a:pt x="47" y="2827"/>
                </a:lnTo>
                <a:lnTo>
                  <a:pt x="45" y="2827"/>
                </a:lnTo>
                <a:lnTo>
                  <a:pt x="45" y="2825"/>
                </a:lnTo>
                <a:lnTo>
                  <a:pt x="44" y="2825"/>
                </a:lnTo>
                <a:lnTo>
                  <a:pt x="45" y="2823"/>
                </a:lnTo>
                <a:lnTo>
                  <a:pt x="45" y="2822"/>
                </a:lnTo>
                <a:lnTo>
                  <a:pt x="47" y="2819"/>
                </a:lnTo>
                <a:lnTo>
                  <a:pt x="47" y="2818"/>
                </a:lnTo>
                <a:lnTo>
                  <a:pt x="47" y="2816"/>
                </a:lnTo>
                <a:lnTo>
                  <a:pt x="47" y="2814"/>
                </a:lnTo>
                <a:lnTo>
                  <a:pt x="47" y="2812"/>
                </a:lnTo>
                <a:lnTo>
                  <a:pt x="47" y="2811"/>
                </a:lnTo>
                <a:lnTo>
                  <a:pt x="47" y="2810"/>
                </a:lnTo>
                <a:lnTo>
                  <a:pt x="47" y="2808"/>
                </a:lnTo>
                <a:lnTo>
                  <a:pt x="48" y="2804"/>
                </a:lnTo>
                <a:lnTo>
                  <a:pt x="48" y="2803"/>
                </a:lnTo>
                <a:lnTo>
                  <a:pt x="48" y="2801"/>
                </a:lnTo>
                <a:lnTo>
                  <a:pt x="48" y="2799"/>
                </a:lnTo>
                <a:lnTo>
                  <a:pt x="51" y="2795"/>
                </a:lnTo>
                <a:lnTo>
                  <a:pt x="52" y="2795"/>
                </a:lnTo>
                <a:lnTo>
                  <a:pt x="52" y="2795"/>
                </a:lnTo>
                <a:lnTo>
                  <a:pt x="55" y="2793"/>
                </a:lnTo>
                <a:lnTo>
                  <a:pt x="55" y="2792"/>
                </a:lnTo>
                <a:lnTo>
                  <a:pt x="55" y="2785"/>
                </a:lnTo>
                <a:lnTo>
                  <a:pt x="55" y="2775"/>
                </a:lnTo>
                <a:lnTo>
                  <a:pt x="55" y="2774"/>
                </a:lnTo>
                <a:lnTo>
                  <a:pt x="55" y="2773"/>
                </a:lnTo>
                <a:lnTo>
                  <a:pt x="55" y="2766"/>
                </a:lnTo>
                <a:lnTo>
                  <a:pt x="55" y="2763"/>
                </a:lnTo>
                <a:lnTo>
                  <a:pt x="54" y="2762"/>
                </a:lnTo>
                <a:lnTo>
                  <a:pt x="51" y="2756"/>
                </a:lnTo>
                <a:lnTo>
                  <a:pt x="52" y="2756"/>
                </a:lnTo>
                <a:lnTo>
                  <a:pt x="51" y="2752"/>
                </a:lnTo>
                <a:lnTo>
                  <a:pt x="49" y="2750"/>
                </a:lnTo>
                <a:lnTo>
                  <a:pt x="49" y="2745"/>
                </a:lnTo>
                <a:lnTo>
                  <a:pt x="48" y="2741"/>
                </a:lnTo>
                <a:lnTo>
                  <a:pt x="48" y="2733"/>
                </a:lnTo>
                <a:lnTo>
                  <a:pt x="48" y="2728"/>
                </a:lnTo>
                <a:lnTo>
                  <a:pt x="47" y="2725"/>
                </a:lnTo>
                <a:lnTo>
                  <a:pt x="47" y="2724"/>
                </a:lnTo>
                <a:lnTo>
                  <a:pt x="45" y="2720"/>
                </a:lnTo>
                <a:lnTo>
                  <a:pt x="43" y="2711"/>
                </a:lnTo>
                <a:lnTo>
                  <a:pt x="41" y="2705"/>
                </a:lnTo>
                <a:lnTo>
                  <a:pt x="41" y="2702"/>
                </a:lnTo>
                <a:lnTo>
                  <a:pt x="40" y="2698"/>
                </a:lnTo>
                <a:lnTo>
                  <a:pt x="41" y="2696"/>
                </a:lnTo>
                <a:lnTo>
                  <a:pt x="41" y="2694"/>
                </a:lnTo>
                <a:lnTo>
                  <a:pt x="43" y="2692"/>
                </a:lnTo>
                <a:lnTo>
                  <a:pt x="44" y="2690"/>
                </a:lnTo>
                <a:lnTo>
                  <a:pt x="45" y="2690"/>
                </a:lnTo>
                <a:lnTo>
                  <a:pt x="48" y="2688"/>
                </a:lnTo>
                <a:lnTo>
                  <a:pt x="51" y="2685"/>
                </a:lnTo>
                <a:lnTo>
                  <a:pt x="52" y="2685"/>
                </a:lnTo>
                <a:lnTo>
                  <a:pt x="54" y="2684"/>
                </a:lnTo>
                <a:lnTo>
                  <a:pt x="55" y="2684"/>
                </a:lnTo>
                <a:lnTo>
                  <a:pt x="58" y="2684"/>
                </a:lnTo>
                <a:lnTo>
                  <a:pt x="62" y="2684"/>
                </a:lnTo>
                <a:lnTo>
                  <a:pt x="63" y="2684"/>
                </a:lnTo>
                <a:lnTo>
                  <a:pt x="64" y="2684"/>
                </a:lnTo>
                <a:lnTo>
                  <a:pt x="66" y="2683"/>
                </a:lnTo>
                <a:lnTo>
                  <a:pt x="66" y="2680"/>
                </a:lnTo>
                <a:lnTo>
                  <a:pt x="66" y="2677"/>
                </a:lnTo>
                <a:lnTo>
                  <a:pt x="67" y="2675"/>
                </a:lnTo>
                <a:lnTo>
                  <a:pt x="69" y="2672"/>
                </a:lnTo>
                <a:lnTo>
                  <a:pt x="74" y="2672"/>
                </a:lnTo>
                <a:lnTo>
                  <a:pt x="75" y="2672"/>
                </a:lnTo>
                <a:lnTo>
                  <a:pt x="77" y="2670"/>
                </a:lnTo>
                <a:lnTo>
                  <a:pt x="75" y="2670"/>
                </a:lnTo>
                <a:lnTo>
                  <a:pt x="75" y="2669"/>
                </a:lnTo>
                <a:lnTo>
                  <a:pt x="75" y="2666"/>
                </a:lnTo>
                <a:lnTo>
                  <a:pt x="75" y="2664"/>
                </a:lnTo>
                <a:lnTo>
                  <a:pt x="75" y="2661"/>
                </a:lnTo>
                <a:lnTo>
                  <a:pt x="74" y="2658"/>
                </a:lnTo>
                <a:lnTo>
                  <a:pt x="74" y="2657"/>
                </a:lnTo>
                <a:lnTo>
                  <a:pt x="75" y="2655"/>
                </a:lnTo>
                <a:lnTo>
                  <a:pt x="75" y="2654"/>
                </a:lnTo>
                <a:lnTo>
                  <a:pt x="75" y="2651"/>
                </a:lnTo>
                <a:lnTo>
                  <a:pt x="74" y="2647"/>
                </a:lnTo>
                <a:lnTo>
                  <a:pt x="75" y="2646"/>
                </a:lnTo>
                <a:lnTo>
                  <a:pt x="74" y="2646"/>
                </a:lnTo>
                <a:lnTo>
                  <a:pt x="73" y="2643"/>
                </a:lnTo>
                <a:lnTo>
                  <a:pt x="73" y="2642"/>
                </a:lnTo>
                <a:lnTo>
                  <a:pt x="71" y="2640"/>
                </a:lnTo>
                <a:lnTo>
                  <a:pt x="70" y="2639"/>
                </a:lnTo>
                <a:lnTo>
                  <a:pt x="70" y="2636"/>
                </a:lnTo>
                <a:lnTo>
                  <a:pt x="69" y="2635"/>
                </a:lnTo>
                <a:lnTo>
                  <a:pt x="67" y="2635"/>
                </a:lnTo>
                <a:lnTo>
                  <a:pt x="66" y="2635"/>
                </a:lnTo>
                <a:lnTo>
                  <a:pt x="66" y="2635"/>
                </a:lnTo>
                <a:lnTo>
                  <a:pt x="66" y="2634"/>
                </a:lnTo>
                <a:lnTo>
                  <a:pt x="64" y="2632"/>
                </a:lnTo>
                <a:lnTo>
                  <a:pt x="67" y="2631"/>
                </a:lnTo>
                <a:lnTo>
                  <a:pt x="70" y="2630"/>
                </a:lnTo>
                <a:lnTo>
                  <a:pt x="70" y="2628"/>
                </a:lnTo>
                <a:lnTo>
                  <a:pt x="70" y="2627"/>
                </a:lnTo>
                <a:lnTo>
                  <a:pt x="70" y="2625"/>
                </a:lnTo>
                <a:lnTo>
                  <a:pt x="73" y="2625"/>
                </a:lnTo>
                <a:lnTo>
                  <a:pt x="74" y="2625"/>
                </a:lnTo>
                <a:lnTo>
                  <a:pt x="75" y="2624"/>
                </a:lnTo>
                <a:lnTo>
                  <a:pt x="75" y="2623"/>
                </a:lnTo>
                <a:lnTo>
                  <a:pt x="77" y="2621"/>
                </a:lnTo>
                <a:lnTo>
                  <a:pt x="78" y="2620"/>
                </a:lnTo>
                <a:lnTo>
                  <a:pt x="84" y="2617"/>
                </a:lnTo>
                <a:lnTo>
                  <a:pt x="85" y="2619"/>
                </a:lnTo>
                <a:lnTo>
                  <a:pt x="89" y="2620"/>
                </a:lnTo>
                <a:lnTo>
                  <a:pt x="90" y="2621"/>
                </a:lnTo>
                <a:lnTo>
                  <a:pt x="92" y="2621"/>
                </a:lnTo>
                <a:lnTo>
                  <a:pt x="93" y="2623"/>
                </a:lnTo>
                <a:lnTo>
                  <a:pt x="99" y="2621"/>
                </a:lnTo>
                <a:lnTo>
                  <a:pt x="103" y="2620"/>
                </a:lnTo>
                <a:lnTo>
                  <a:pt x="107" y="2623"/>
                </a:lnTo>
                <a:lnTo>
                  <a:pt x="108" y="2621"/>
                </a:lnTo>
                <a:lnTo>
                  <a:pt x="109" y="2621"/>
                </a:lnTo>
                <a:lnTo>
                  <a:pt x="111" y="2619"/>
                </a:lnTo>
                <a:lnTo>
                  <a:pt x="114" y="2616"/>
                </a:lnTo>
                <a:lnTo>
                  <a:pt x="118" y="2612"/>
                </a:lnTo>
                <a:lnTo>
                  <a:pt x="119" y="2610"/>
                </a:lnTo>
                <a:lnTo>
                  <a:pt x="124" y="2608"/>
                </a:lnTo>
                <a:lnTo>
                  <a:pt x="130" y="2604"/>
                </a:lnTo>
                <a:lnTo>
                  <a:pt x="131" y="2602"/>
                </a:lnTo>
                <a:lnTo>
                  <a:pt x="134" y="2598"/>
                </a:lnTo>
                <a:lnTo>
                  <a:pt x="135" y="2597"/>
                </a:lnTo>
                <a:lnTo>
                  <a:pt x="137" y="2594"/>
                </a:lnTo>
                <a:lnTo>
                  <a:pt x="139" y="2590"/>
                </a:lnTo>
                <a:lnTo>
                  <a:pt x="144" y="2587"/>
                </a:lnTo>
                <a:lnTo>
                  <a:pt x="148" y="2583"/>
                </a:lnTo>
                <a:lnTo>
                  <a:pt x="149" y="2580"/>
                </a:lnTo>
                <a:lnTo>
                  <a:pt x="152" y="2575"/>
                </a:lnTo>
                <a:lnTo>
                  <a:pt x="154" y="2568"/>
                </a:lnTo>
                <a:lnTo>
                  <a:pt x="154" y="2567"/>
                </a:lnTo>
                <a:lnTo>
                  <a:pt x="156" y="2567"/>
                </a:lnTo>
                <a:lnTo>
                  <a:pt x="156" y="2565"/>
                </a:lnTo>
                <a:lnTo>
                  <a:pt x="157" y="2559"/>
                </a:lnTo>
                <a:lnTo>
                  <a:pt x="159" y="2555"/>
                </a:lnTo>
                <a:lnTo>
                  <a:pt x="160" y="2550"/>
                </a:lnTo>
                <a:lnTo>
                  <a:pt x="161" y="2542"/>
                </a:lnTo>
                <a:lnTo>
                  <a:pt x="160" y="2534"/>
                </a:lnTo>
                <a:lnTo>
                  <a:pt x="159" y="2531"/>
                </a:lnTo>
                <a:lnTo>
                  <a:pt x="159" y="2527"/>
                </a:lnTo>
                <a:lnTo>
                  <a:pt x="157" y="2522"/>
                </a:lnTo>
                <a:lnTo>
                  <a:pt x="157" y="2520"/>
                </a:lnTo>
                <a:lnTo>
                  <a:pt x="157" y="2515"/>
                </a:lnTo>
                <a:lnTo>
                  <a:pt x="157" y="2512"/>
                </a:lnTo>
                <a:lnTo>
                  <a:pt x="157" y="2508"/>
                </a:lnTo>
                <a:lnTo>
                  <a:pt x="160" y="2505"/>
                </a:lnTo>
                <a:lnTo>
                  <a:pt x="163" y="2503"/>
                </a:lnTo>
                <a:lnTo>
                  <a:pt x="164" y="2501"/>
                </a:lnTo>
                <a:lnTo>
                  <a:pt x="165" y="2497"/>
                </a:lnTo>
                <a:lnTo>
                  <a:pt x="168" y="2493"/>
                </a:lnTo>
                <a:lnTo>
                  <a:pt x="171" y="2488"/>
                </a:lnTo>
                <a:lnTo>
                  <a:pt x="171" y="2481"/>
                </a:lnTo>
                <a:lnTo>
                  <a:pt x="172" y="2477"/>
                </a:lnTo>
                <a:lnTo>
                  <a:pt x="172" y="2470"/>
                </a:lnTo>
                <a:lnTo>
                  <a:pt x="172" y="2467"/>
                </a:lnTo>
                <a:lnTo>
                  <a:pt x="172" y="2465"/>
                </a:lnTo>
                <a:lnTo>
                  <a:pt x="172" y="2459"/>
                </a:lnTo>
                <a:lnTo>
                  <a:pt x="171" y="2455"/>
                </a:lnTo>
                <a:lnTo>
                  <a:pt x="169" y="2448"/>
                </a:lnTo>
                <a:lnTo>
                  <a:pt x="168" y="2445"/>
                </a:lnTo>
                <a:lnTo>
                  <a:pt x="165" y="2441"/>
                </a:lnTo>
                <a:lnTo>
                  <a:pt x="164" y="2439"/>
                </a:lnTo>
                <a:lnTo>
                  <a:pt x="163" y="2435"/>
                </a:lnTo>
                <a:lnTo>
                  <a:pt x="163" y="2429"/>
                </a:lnTo>
                <a:lnTo>
                  <a:pt x="163" y="2424"/>
                </a:lnTo>
                <a:lnTo>
                  <a:pt x="159" y="2417"/>
                </a:lnTo>
                <a:lnTo>
                  <a:pt x="156" y="2413"/>
                </a:lnTo>
                <a:lnTo>
                  <a:pt x="152" y="2406"/>
                </a:lnTo>
                <a:lnTo>
                  <a:pt x="149" y="2402"/>
                </a:lnTo>
                <a:lnTo>
                  <a:pt x="148" y="2400"/>
                </a:lnTo>
                <a:lnTo>
                  <a:pt x="148" y="2399"/>
                </a:lnTo>
                <a:lnTo>
                  <a:pt x="146" y="2394"/>
                </a:lnTo>
                <a:lnTo>
                  <a:pt x="145" y="2390"/>
                </a:lnTo>
                <a:lnTo>
                  <a:pt x="144" y="2384"/>
                </a:lnTo>
                <a:lnTo>
                  <a:pt x="142" y="2376"/>
                </a:lnTo>
                <a:lnTo>
                  <a:pt x="141" y="2370"/>
                </a:lnTo>
                <a:lnTo>
                  <a:pt x="141" y="2369"/>
                </a:lnTo>
                <a:lnTo>
                  <a:pt x="141" y="2368"/>
                </a:lnTo>
                <a:lnTo>
                  <a:pt x="141" y="2361"/>
                </a:lnTo>
                <a:lnTo>
                  <a:pt x="141" y="2358"/>
                </a:lnTo>
                <a:lnTo>
                  <a:pt x="139" y="2355"/>
                </a:lnTo>
                <a:lnTo>
                  <a:pt x="138" y="2353"/>
                </a:lnTo>
                <a:lnTo>
                  <a:pt x="137" y="2349"/>
                </a:lnTo>
                <a:lnTo>
                  <a:pt x="135" y="2343"/>
                </a:lnTo>
                <a:lnTo>
                  <a:pt x="133" y="2338"/>
                </a:lnTo>
                <a:lnTo>
                  <a:pt x="131" y="2334"/>
                </a:lnTo>
                <a:lnTo>
                  <a:pt x="130" y="2328"/>
                </a:lnTo>
                <a:lnTo>
                  <a:pt x="129" y="2324"/>
                </a:lnTo>
                <a:lnTo>
                  <a:pt x="131" y="2323"/>
                </a:lnTo>
                <a:lnTo>
                  <a:pt x="131" y="2323"/>
                </a:lnTo>
                <a:lnTo>
                  <a:pt x="137" y="2321"/>
                </a:lnTo>
                <a:lnTo>
                  <a:pt x="144" y="2320"/>
                </a:lnTo>
                <a:lnTo>
                  <a:pt x="149" y="2317"/>
                </a:lnTo>
                <a:lnTo>
                  <a:pt x="150" y="2317"/>
                </a:lnTo>
                <a:lnTo>
                  <a:pt x="157" y="2316"/>
                </a:lnTo>
                <a:lnTo>
                  <a:pt x="163" y="2316"/>
                </a:lnTo>
                <a:lnTo>
                  <a:pt x="169" y="2316"/>
                </a:lnTo>
                <a:lnTo>
                  <a:pt x="176" y="2317"/>
                </a:lnTo>
                <a:lnTo>
                  <a:pt x="178" y="2317"/>
                </a:lnTo>
                <a:lnTo>
                  <a:pt x="179" y="2317"/>
                </a:lnTo>
                <a:lnTo>
                  <a:pt x="184" y="2316"/>
                </a:lnTo>
                <a:lnTo>
                  <a:pt x="186" y="2316"/>
                </a:lnTo>
                <a:lnTo>
                  <a:pt x="186" y="2315"/>
                </a:lnTo>
                <a:lnTo>
                  <a:pt x="187" y="2315"/>
                </a:lnTo>
                <a:lnTo>
                  <a:pt x="188" y="2313"/>
                </a:lnTo>
                <a:lnTo>
                  <a:pt x="188" y="2309"/>
                </a:lnTo>
                <a:lnTo>
                  <a:pt x="190" y="2302"/>
                </a:lnTo>
                <a:lnTo>
                  <a:pt x="191" y="2298"/>
                </a:lnTo>
                <a:lnTo>
                  <a:pt x="193" y="2293"/>
                </a:lnTo>
                <a:lnTo>
                  <a:pt x="197" y="2287"/>
                </a:lnTo>
                <a:lnTo>
                  <a:pt x="197" y="2285"/>
                </a:lnTo>
                <a:lnTo>
                  <a:pt x="199" y="2282"/>
                </a:lnTo>
                <a:lnTo>
                  <a:pt x="202" y="2278"/>
                </a:lnTo>
                <a:lnTo>
                  <a:pt x="205" y="2272"/>
                </a:lnTo>
                <a:lnTo>
                  <a:pt x="208" y="2267"/>
                </a:lnTo>
                <a:lnTo>
                  <a:pt x="209" y="2263"/>
                </a:lnTo>
                <a:lnTo>
                  <a:pt x="209" y="2260"/>
                </a:lnTo>
                <a:lnTo>
                  <a:pt x="210" y="2255"/>
                </a:lnTo>
                <a:lnTo>
                  <a:pt x="212" y="2249"/>
                </a:lnTo>
                <a:lnTo>
                  <a:pt x="212" y="2246"/>
                </a:lnTo>
                <a:lnTo>
                  <a:pt x="213" y="2244"/>
                </a:lnTo>
                <a:lnTo>
                  <a:pt x="214" y="2237"/>
                </a:lnTo>
                <a:lnTo>
                  <a:pt x="210" y="2231"/>
                </a:lnTo>
                <a:lnTo>
                  <a:pt x="206" y="2223"/>
                </a:lnTo>
                <a:lnTo>
                  <a:pt x="202" y="2216"/>
                </a:lnTo>
                <a:lnTo>
                  <a:pt x="198" y="2212"/>
                </a:lnTo>
                <a:lnTo>
                  <a:pt x="197" y="2208"/>
                </a:lnTo>
                <a:lnTo>
                  <a:pt x="197" y="2208"/>
                </a:lnTo>
                <a:lnTo>
                  <a:pt x="193" y="2201"/>
                </a:lnTo>
                <a:lnTo>
                  <a:pt x="188" y="2196"/>
                </a:lnTo>
                <a:lnTo>
                  <a:pt x="186" y="2190"/>
                </a:lnTo>
                <a:lnTo>
                  <a:pt x="184" y="2189"/>
                </a:lnTo>
                <a:lnTo>
                  <a:pt x="182" y="2185"/>
                </a:lnTo>
                <a:lnTo>
                  <a:pt x="178" y="2178"/>
                </a:lnTo>
                <a:lnTo>
                  <a:pt x="172" y="2178"/>
                </a:lnTo>
                <a:lnTo>
                  <a:pt x="168" y="2178"/>
                </a:lnTo>
                <a:lnTo>
                  <a:pt x="165" y="2178"/>
                </a:lnTo>
                <a:lnTo>
                  <a:pt x="163" y="2178"/>
                </a:lnTo>
                <a:lnTo>
                  <a:pt x="160" y="2180"/>
                </a:lnTo>
                <a:lnTo>
                  <a:pt x="156" y="2174"/>
                </a:lnTo>
                <a:lnTo>
                  <a:pt x="156" y="2173"/>
                </a:lnTo>
                <a:lnTo>
                  <a:pt x="153" y="2170"/>
                </a:lnTo>
                <a:lnTo>
                  <a:pt x="150" y="2166"/>
                </a:lnTo>
                <a:lnTo>
                  <a:pt x="149" y="2166"/>
                </a:lnTo>
                <a:lnTo>
                  <a:pt x="146" y="2163"/>
                </a:lnTo>
                <a:lnTo>
                  <a:pt x="142" y="2159"/>
                </a:lnTo>
                <a:lnTo>
                  <a:pt x="138" y="2154"/>
                </a:lnTo>
                <a:lnTo>
                  <a:pt x="135" y="2150"/>
                </a:lnTo>
                <a:lnTo>
                  <a:pt x="131" y="2143"/>
                </a:lnTo>
                <a:lnTo>
                  <a:pt x="126" y="2136"/>
                </a:lnTo>
                <a:lnTo>
                  <a:pt x="127" y="2130"/>
                </a:lnTo>
                <a:lnTo>
                  <a:pt x="127" y="2128"/>
                </a:lnTo>
                <a:lnTo>
                  <a:pt x="129" y="2125"/>
                </a:lnTo>
                <a:lnTo>
                  <a:pt x="130" y="2115"/>
                </a:lnTo>
                <a:lnTo>
                  <a:pt x="131" y="2109"/>
                </a:lnTo>
                <a:lnTo>
                  <a:pt x="131" y="2106"/>
                </a:lnTo>
                <a:lnTo>
                  <a:pt x="131" y="2102"/>
                </a:lnTo>
                <a:lnTo>
                  <a:pt x="133" y="2098"/>
                </a:lnTo>
                <a:lnTo>
                  <a:pt x="133" y="2095"/>
                </a:lnTo>
                <a:lnTo>
                  <a:pt x="134" y="2091"/>
                </a:lnTo>
                <a:lnTo>
                  <a:pt x="134" y="2087"/>
                </a:lnTo>
                <a:lnTo>
                  <a:pt x="135" y="2080"/>
                </a:lnTo>
                <a:lnTo>
                  <a:pt x="135" y="2076"/>
                </a:lnTo>
                <a:lnTo>
                  <a:pt x="138" y="2069"/>
                </a:lnTo>
                <a:lnTo>
                  <a:pt x="138" y="2065"/>
                </a:lnTo>
                <a:lnTo>
                  <a:pt x="138" y="2062"/>
                </a:lnTo>
                <a:lnTo>
                  <a:pt x="139" y="2058"/>
                </a:lnTo>
                <a:lnTo>
                  <a:pt x="141" y="2051"/>
                </a:lnTo>
                <a:lnTo>
                  <a:pt x="142" y="2046"/>
                </a:lnTo>
                <a:lnTo>
                  <a:pt x="142" y="2043"/>
                </a:lnTo>
                <a:lnTo>
                  <a:pt x="142" y="2040"/>
                </a:lnTo>
                <a:lnTo>
                  <a:pt x="145" y="2030"/>
                </a:lnTo>
                <a:lnTo>
                  <a:pt x="145" y="2027"/>
                </a:lnTo>
                <a:lnTo>
                  <a:pt x="146" y="2025"/>
                </a:lnTo>
                <a:lnTo>
                  <a:pt x="148" y="2019"/>
                </a:lnTo>
                <a:lnTo>
                  <a:pt x="148" y="2017"/>
                </a:lnTo>
                <a:lnTo>
                  <a:pt x="149" y="2010"/>
                </a:lnTo>
                <a:lnTo>
                  <a:pt x="149" y="2005"/>
                </a:lnTo>
                <a:lnTo>
                  <a:pt x="150" y="2001"/>
                </a:lnTo>
                <a:lnTo>
                  <a:pt x="152" y="1993"/>
                </a:lnTo>
                <a:lnTo>
                  <a:pt x="150" y="1989"/>
                </a:lnTo>
                <a:lnTo>
                  <a:pt x="149" y="1985"/>
                </a:lnTo>
                <a:lnTo>
                  <a:pt x="148" y="1978"/>
                </a:lnTo>
                <a:lnTo>
                  <a:pt x="146" y="1975"/>
                </a:lnTo>
                <a:lnTo>
                  <a:pt x="146" y="1972"/>
                </a:lnTo>
                <a:lnTo>
                  <a:pt x="144" y="1965"/>
                </a:lnTo>
                <a:lnTo>
                  <a:pt x="144" y="1963"/>
                </a:lnTo>
                <a:lnTo>
                  <a:pt x="141" y="1957"/>
                </a:lnTo>
                <a:lnTo>
                  <a:pt x="139" y="1948"/>
                </a:lnTo>
                <a:lnTo>
                  <a:pt x="137" y="1942"/>
                </a:lnTo>
                <a:lnTo>
                  <a:pt x="134" y="1933"/>
                </a:lnTo>
                <a:lnTo>
                  <a:pt x="131" y="1919"/>
                </a:lnTo>
                <a:lnTo>
                  <a:pt x="130" y="1912"/>
                </a:lnTo>
                <a:lnTo>
                  <a:pt x="127" y="1905"/>
                </a:lnTo>
                <a:lnTo>
                  <a:pt x="126" y="1900"/>
                </a:lnTo>
                <a:lnTo>
                  <a:pt x="127" y="1896"/>
                </a:lnTo>
                <a:lnTo>
                  <a:pt x="129" y="1893"/>
                </a:lnTo>
                <a:lnTo>
                  <a:pt x="129" y="1892"/>
                </a:lnTo>
                <a:lnTo>
                  <a:pt x="130" y="1889"/>
                </a:lnTo>
                <a:lnTo>
                  <a:pt x="131" y="1884"/>
                </a:lnTo>
                <a:lnTo>
                  <a:pt x="131" y="1881"/>
                </a:lnTo>
                <a:lnTo>
                  <a:pt x="133" y="1875"/>
                </a:lnTo>
                <a:lnTo>
                  <a:pt x="134" y="1874"/>
                </a:lnTo>
                <a:lnTo>
                  <a:pt x="137" y="1865"/>
                </a:lnTo>
                <a:lnTo>
                  <a:pt x="135" y="1851"/>
                </a:lnTo>
                <a:lnTo>
                  <a:pt x="134" y="1843"/>
                </a:lnTo>
                <a:lnTo>
                  <a:pt x="133" y="1840"/>
                </a:lnTo>
                <a:lnTo>
                  <a:pt x="133" y="1835"/>
                </a:lnTo>
                <a:lnTo>
                  <a:pt x="131" y="1824"/>
                </a:lnTo>
                <a:lnTo>
                  <a:pt x="134" y="1820"/>
                </a:lnTo>
                <a:lnTo>
                  <a:pt x="139" y="1813"/>
                </a:lnTo>
                <a:lnTo>
                  <a:pt x="141" y="1811"/>
                </a:lnTo>
                <a:lnTo>
                  <a:pt x="144" y="1807"/>
                </a:lnTo>
                <a:lnTo>
                  <a:pt x="150" y="1798"/>
                </a:lnTo>
                <a:lnTo>
                  <a:pt x="148" y="1792"/>
                </a:lnTo>
                <a:lnTo>
                  <a:pt x="145" y="1783"/>
                </a:lnTo>
                <a:lnTo>
                  <a:pt x="142" y="1776"/>
                </a:lnTo>
                <a:lnTo>
                  <a:pt x="141" y="1772"/>
                </a:lnTo>
                <a:lnTo>
                  <a:pt x="139" y="1769"/>
                </a:lnTo>
                <a:lnTo>
                  <a:pt x="137" y="1764"/>
                </a:lnTo>
                <a:lnTo>
                  <a:pt x="137" y="1761"/>
                </a:lnTo>
                <a:lnTo>
                  <a:pt x="134" y="1754"/>
                </a:lnTo>
                <a:lnTo>
                  <a:pt x="131" y="1749"/>
                </a:lnTo>
                <a:lnTo>
                  <a:pt x="131" y="1746"/>
                </a:lnTo>
                <a:lnTo>
                  <a:pt x="131" y="1746"/>
                </a:lnTo>
                <a:lnTo>
                  <a:pt x="130" y="1740"/>
                </a:lnTo>
                <a:lnTo>
                  <a:pt x="127" y="1732"/>
                </a:lnTo>
                <a:lnTo>
                  <a:pt x="124" y="1725"/>
                </a:lnTo>
                <a:lnTo>
                  <a:pt x="130" y="1716"/>
                </a:lnTo>
                <a:lnTo>
                  <a:pt x="131" y="1713"/>
                </a:lnTo>
                <a:lnTo>
                  <a:pt x="131" y="1713"/>
                </a:lnTo>
                <a:lnTo>
                  <a:pt x="134" y="1709"/>
                </a:lnTo>
                <a:lnTo>
                  <a:pt x="135" y="1709"/>
                </a:lnTo>
                <a:lnTo>
                  <a:pt x="135" y="1708"/>
                </a:lnTo>
                <a:lnTo>
                  <a:pt x="137" y="1706"/>
                </a:lnTo>
                <a:lnTo>
                  <a:pt x="138" y="1704"/>
                </a:lnTo>
                <a:lnTo>
                  <a:pt x="139" y="1700"/>
                </a:lnTo>
                <a:lnTo>
                  <a:pt x="145" y="1689"/>
                </a:lnTo>
                <a:lnTo>
                  <a:pt x="150" y="1680"/>
                </a:lnTo>
                <a:lnTo>
                  <a:pt x="153" y="1676"/>
                </a:lnTo>
                <a:lnTo>
                  <a:pt x="156" y="1672"/>
                </a:lnTo>
                <a:lnTo>
                  <a:pt x="153" y="1661"/>
                </a:lnTo>
                <a:lnTo>
                  <a:pt x="152" y="1656"/>
                </a:lnTo>
                <a:lnTo>
                  <a:pt x="150" y="1645"/>
                </a:lnTo>
                <a:lnTo>
                  <a:pt x="149" y="1641"/>
                </a:lnTo>
                <a:lnTo>
                  <a:pt x="152" y="1638"/>
                </a:lnTo>
                <a:lnTo>
                  <a:pt x="154" y="1635"/>
                </a:lnTo>
                <a:lnTo>
                  <a:pt x="159" y="1631"/>
                </a:lnTo>
                <a:lnTo>
                  <a:pt x="163" y="1626"/>
                </a:lnTo>
                <a:lnTo>
                  <a:pt x="167" y="1620"/>
                </a:lnTo>
                <a:lnTo>
                  <a:pt x="168" y="1615"/>
                </a:lnTo>
                <a:lnTo>
                  <a:pt x="171" y="1610"/>
                </a:lnTo>
                <a:lnTo>
                  <a:pt x="173" y="1607"/>
                </a:lnTo>
                <a:lnTo>
                  <a:pt x="178" y="1600"/>
                </a:lnTo>
                <a:lnTo>
                  <a:pt x="180" y="1596"/>
                </a:lnTo>
                <a:lnTo>
                  <a:pt x="183" y="1593"/>
                </a:lnTo>
                <a:lnTo>
                  <a:pt x="186" y="1589"/>
                </a:lnTo>
                <a:lnTo>
                  <a:pt x="191" y="1582"/>
                </a:lnTo>
                <a:lnTo>
                  <a:pt x="193" y="1580"/>
                </a:lnTo>
                <a:lnTo>
                  <a:pt x="195" y="1575"/>
                </a:lnTo>
                <a:lnTo>
                  <a:pt x="197" y="1571"/>
                </a:lnTo>
                <a:lnTo>
                  <a:pt x="202" y="1563"/>
                </a:lnTo>
                <a:lnTo>
                  <a:pt x="206" y="1556"/>
                </a:lnTo>
                <a:lnTo>
                  <a:pt x="212" y="1550"/>
                </a:lnTo>
                <a:lnTo>
                  <a:pt x="214" y="1545"/>
                </a:lnTo>
                <a:lnTo>
                  <a:pt x="216" y="1543"/>
                </a:lnTo>
                <a:lnTo>
                  <a:pt x="223" y="1537"/>
                </a:lnTo>
                <a:lnTo>
                  <a:pt x="225" y="1536"/>
                </a:lnTo>
                <a:lnTo>
                  <a:pt x="233" y="1529"/>
                </a:lnTo>
                <a:lnTo>
                  <a:pt x="238" y="1525"/>
                </a:lnTo>
                <a:lnTo>
                  <a:pt x="244" y="1521"/>
                </a:lnTo>
                <a:lnTo>
                  <a:pt x="247" y="1520"/>
                </a:lnTo>
                <a:lnTo>
                  <a:pt x="253" y="1518"/>
                </a:lnTo>
                <a:lnTo>
                  <a:pt x="263" y="1517"/>
                </a:lnTo>
                <a:lnTo>
                  <a:pt x="263" y="1517"/>
                </a:lnTo>
                <a:lnTo>
                  <a:pt x="270" y="1515"/>
                </a:lnTo>
                <a:lnTo>
                  <a:pt x="272" y="1514"/>
                </a:lnTo>
                <a:lnTo>
                  <a:pt x="277" y="1513"/>
                </a:lnTo>
                <a:lnTo>
                  <a:pt x="288" y="1515"/>
                </a:lnTo>
                <a:lnTo>
                  <a:pt x="296" y="1517"/>
                </a:lnTo>
                <a:lnTo>
                  <a:pt x="304" y="1518"/>
                </a:lnTo>
                <a:lnTo>
                  <a:pt x="315" y="1521"/>
                </a:lnTo>
                <a:lnTo>
                  <a:pt x="326" y="1524"/>
                </a:lnTo>
                <a:lnTo>
                  <a:pt x="329" y="1525"/>
                </a:lnTo>
                <a:lnTo>
                  <a:pt x="334" y="1526"/>
                </a:lnTo>
                <a:lnTo>
                  <a:pt x="336" y="1526"/>
                </a:lnTo>
                <a:lnTo>
                  <a:pt x="347" y="1530"/>
                </a:lnTo>
                <a:lnTo>
                  <a:pt x="349" y="1532"/>
                </a:lnTo>
                <a:lnTo>
                  <a:pt x="351" y="1532"/>
                </a:lnTo>
                <a:lnTo>
                  <a:pt x="356" y="1535"/>
                </a:lnTo>
                <a:lnTo>
                  <a:pt x="360" y="1535"/>
                </a:lnTo>
                <a:lnTo>
                  <a:pt x="360" y="1536"/>
                </a:lnTo>
                <a:lnTo>
                  <a:pt x="364" y="1537"/>
                </a:lnTo>
                <a:lnTo>
                  <a:pt x="367" y="1532"/>
                </a:lnTo>
                <a:lnTo>
                  <a:pt x="370" y="1526"/>
                </a:lnTo>
                <a:lnTo>
                  <a:pt x="372" y="1522"/>
                </a:lnTo>
                <a:lnTo>
                  <a:pt x="375" y="1515"/>
                </a:lnTo>
                <a:lnTo>
                  <a:pt x="378" y="1511"/>
                </a:lnTo>
                <a:lnTo>
                  <a:pt x="381" y="1505"/>
                </a:lnTo>
                <a:lnTo>
                  <a:pt x="382" y="1500"/>
                </a:lnTo>
                <a:lnTo>
                  <a:pt x="385" y="1496"/>
                </a:lnTo>
                <a:lnTo>
                  <a:pt x="387" y="1490"/>
                </a:lnTo>
                <a:lnTo>
                  <a:pt x="389" y="1487"/>
                </a:lnTo>
                <a:lnTo>
                  <a:pt x="387" y="1480"/>
                </a:lnTo>
                <a:lnTo>
                  <a:pt x="387" y="1472"/>
                </a:lnTo>
                <a:lnTo>
                  <a:pt x="387" y="1464"/>
                </a:lnTo>
                <a:lnTo>
                  <a:pt x="386" y="1455"/>
                </a:lnTo>
                <a:lnTo>
                  <a:pt x="386" y="1442"/>
                </a:lnTo>
                <a:lnTo>
                  <a:pt x="385" y="1439"/>
                </a:lnTo>
                <a:lnTo>
                  <a:pt x="385" y="1434"/>
                </a:lnTo>
                <a:lnTo>
                  <a:pt x="385" y="1424"/>
                </a:lnTo>
                <a:lnTo>
                  <a:pt x="385" y="1423"/>
                </a:lnTo>
                <a:lnTo>
                  <a:pt x="383" y="1417"/>
                </a:lnTo>
                <a:lnTo>
                  <a:pt x="381" y="1413"/>
                </a:lnTo>
                <a:lnTo>
                  <a:pt x="377" y="1412"/>
                </a:lnTo>
                <a:lnTo>
                  <a:pt x="364" y="1408"/>
                </a:lnTo>
                <a:lnTo>
                  <a:pt x="359" y="1405"/>
                </a:lnTo>
                <a:lnTo>
                  <a:pt x="353" y="1401"/>
                </a:lnTo>
                <a:lnTo>
                  <a:pt x="347" y="1395"/>
                </a:lnTo>
                <a:lnTo>
                  <a:pt x="342" y="1393"/>
                </a:lnTo>
                <a:lnTo>
                  <a:pt x="337" y="1389"/>
                </a:lnTo>
                <a:lnTo>
                  <a:pt x="332" y="1386"/>
                </a:lnTo>
                <a:lnTo>
                  <a:pt x="334" y="1376"/>
                </a:lnTo>
                <a:lnTo>
                  <a:pt x="337" y="1370"/>
                </a:lnTo>
                <a:lnTo>
                  <a:pt x="344" y="1357"/>
                </a:lnTo>
                <a:lnTo>
                  <a:pt x="348" y="1350"/>
                </a:lnTo>
                <a:lnTo>
                  <a:pt x="352" y="1346"/>
                </a:lnTo>
                <a:lnTo>
                  <a:pt x="355" y="1340"/>
                </a:lnTo>
                <a:lnTo>
                  <a:pt x="356" y="1337"/>
                </a:lnTo>
                <a:lnTo>
                  <a:pt x="359" y="1334"/>
                </a:lnTo>
                <a:lnTo>
                  <a:pt x="362" y="1327"/>
                </a:lnTo>
                <a:lnTo>
                  <a:pt x="362" y="1325"/>
                </a:lnTo>
                <a:lnTo>
                  <a:pt x="364" y="1320"/>
                </a:lnTo>
                <a:lnTo>
                  <a:pt x="370" y="1312"/>
                </a:lnTo>
                <a:lnTo>
                  <a:pt x="374" y="1304"/>
                </a:lnTo>
                <a:lnTo>
                  <a:pt x="378" y="1297"/>
                </a:lnTo>
                <a:lnTo>
                  <a:pt x="379" y="1295"/>
                </a:lnTo>
                <a:lnTo>
                  <a:pt x="382" y="1290"/>
                </a:lnTo>
                <a:lnTo>
                  <a:pt x="383" y="1288"/>
                </a:lnTo>
                <a:lnTo>
                  <a:pt x="387" y="1282"/>
                </a:lnTo>
                <a:lnTo>
                  <a:pt x="387" y="1281"/>
                </a:lnTo>
                <a:lnTo>
                  <a:pt x="393" y="1271"/>
                </a:lnTo>
                <a:lnTo>
                  <a:pt x="398" y="1262"/>
                </a:lnTo>
                <a:lnTo>
                  <a:pt x="400" y="1258"/>
                </a:lnTo>
                <a:lnTo>
                  <a:pt x="407" y="1250"/>
                </a:lnTo>
                <a:lnTo>
                  <a:pt x="409" y="1244"/>
                </a:lnTo>
                <a:lnTo>
                  <a:pt x="411" y="1237"/>
                </a:lnTo>
                <a:lnTo>
                  <a:pt x="412" y="1232"/>
                </a:lnTo>
                <a:lnTo>
                  <a:pt x="413" y="1222"/>
                </a:lnTo>
                <a:lnTo>
                  <a:pt x="415" y="1218"/>
                </a:lnTo>
                <a:lnTo>
                  <a:pt x="416" y="1210"/>
                </a:lnTo>
                <a:lnTo>
                  <a:pt x="420" y="1205"/>
                </a:lnTo>
                <a:lnTo>
                  <a:pt x="427" y="1196"/>
                </a:lnTo>
                <a:lnTo>
                  <a:pt x="430" y="1192"/>
                </a:lnTo>
                <a:lnTo>
                  <a:pt x="430" y="1183"/>
                </a:lnTo>
                <a:lnTo>
                  <a:pt x="430" y="1176"/>
                </a:lnTo>
                <a:lnTo>
                  <a:pt x="430" y="1164"/>
                </a:lnTo>
                <a:lnTo>
                  <a:pt x="430" y="1161"/>
                </a:lnTo>
                <a:lnTo>
                  <a:pt x="430" y="1157"/>
                </a:lnTo>
                <a:lnTo>
                  <a:pt x="430" y="1157"/>
                </a:lnTo>
                <a:lnTo>
                  <a:pt x="430" y="1154"/>
                </a:lnTo>
                <a:lnTo>
                  <a:pt x="430" y="1145"/>
                </a:lnTo>
                <a:lnTo>
                  <a:pt x="430" y="1136"/>
                </a:lnTo>
                <a:lnTo>
                  <a:pt x="430" y="1132"/>
                </a:lnTo>
                <a:lnTo>
                  <a:pt x="430" y="1128"/>
                </a:lnTo>
                <a:lnTo>
                  <a:pt x="431" y="1120"/>
                </a:lnTo>
                <a:lnTo>
                  <a:pt x="432" y="1113"/>
                </a:lnTo>
                <a:lnTo>
                  <a:pt x="434" y="1102"/>
                </a:lnTo>
                <a:lnTo>
                  <a:pt x="434" y="1094"/>
                </a:lnTo>
                <a:lnTo>
                  <a:pt x="435" y="1090"/>
                </a:lnTo>
                <a:lnTo>
                  <a:pt x="438" y="1080"/>
                </a:lnTo>
                <a:lnTo>
                  <a:pt x="439" y="1076"/>
                </a:lnTo>
                <a:lnTo>
                  <a:pt x="439" y="1075"/>
                </a:lnTo>
                <a:lnTo>
                  <a:pt x="442" y="1068"/>
                </a:lnTo>
                <a:lnTo>
                  <a:pt x="445" y="1059"/>
                </a:lnTo>
                <a:lnTo>
                  <a:pt x="442" y="1050"/>
                </a:lnTo>
                <a:lnTo>
                  <a:pt x="442" y="1046"/>
                </a:lnTo>
                <a:lnTo>
                  <a:pt x="441" y="1042"/>
                </a:lnTo>
                <a:lnTo>
                  <a:pt x="439" y="1035"/>
                </a:lnTo>
                <a:lnTo>
                  <a:pt x="439" y="1031"/>
                </a:lnTo>
                <a:lnTo>
                  <a:pt x="439" y="1029"/>
                </a:lnTo>
                <a:lnTo>
                  <a:pt x="439" y="1022"/>
                </a:lnTo>
                <a:lnTo>
                  <a:pt x="438" y="1018"/>
                </a:lnTo>
                <a:lnTo>
                  <a:pt x="437" y="1010"/>
                </a:lnTo>
                <a:lnTo>
                  <a:pt x="437" y="1004"/>
                </a:lnTo>
                <a:lnTo>
                  <a:pt x="435" y="999"/>
                </a:lnTo>
                <a:lnTo>
                  <a:pt x="435" y="995"/>
                </a:lnTo>
                <a:lnTo>
                  <a:pt x="434" y="985"/>
                </a:lnTo>
                <a:lnTo>
                  <a:pt x="432" y="974"/>
                </a:lnTo>
                <a:lnTo>
                  <a:pt x="441" y="974"/>
                </a:lnTo>
                <a:lnTo>
                  <a:pt x="443" y="974"/>
                </a:lnTo>
                <a:lnTo>
                  <a:pt x="451" y="973"/>
                </a:lnTo>
                <a:lnTo>
                  <a:pt x="458" y="973"/>
                </a:lnTo>
                <a:lnTo>
                  <a:pt x="464" y="971"/>
                </a:lnTo>
                <a:lnTo>
                  <a:pt x="471" y="971"/>
                </a:lnTo>
                <a:lnTo>
                  <a:pt x="476" y="970"/>
                </a:lnTo>
                <a:lnTo>
                  <a:pt x="490" y="969"/>
                </a:lnTo>
                <a:lnTo>
                  <a:pt x="498" y="962"/>
                </a:lnTo>
                <a:lnTo>
                  <a:pt x="506" y="958"/>
                </a:lnTo>
                <a:lnTo>
                  <a:pt x="510" y="955"/>
                </a:lnTo>
                <a:lnTo>
                  <a:pt x="518" y="948"/>
                </a:lnTo>
                <a:lnTo>
                  <a:pt x="522" y="945"/>
                </a:lnTo>
                <a:lnTo>
                  <a:pt x="531" y="939"/>
                </a:lnTo>
                <a:lnTo>
                  <a:pt x="533" y="937"/>
                </a:lnTo>
                <a:lnTo>
                  <a:pt x="536" y="935"/>
                </a:lnTo>
                <a:lnTo>
                  <a:pt x="536" y="929"/>
                </a:lnTo>
                <a:lnTo>
                  <a:pt x="533" y="918"/>
                </a:lnTo>
                <a:lnTo>
                  <a:pt x="532" y="913"/>
                </a:lnTo>
                <a:lnTo>
                  <a:pt x="531" y="906"/>
                </a:lnTo>
                <a:lnTo>
                  <a:pt x="528" y="895"/>
                </a:lnTo>
                <a:lnTo>
                  <a:pt x="525" y="885"/>
                </a:lnTo>
                <a:lnTo>
                  <a:pt x="525" y="881"/>
                </a:lnTo>
                <a:lnTo>
                  <a:pt x="531" y="873"/>
                </a:lnTo>
                <a:lnTo>
                  <a:pt x="532" y="870"/>
                </a:lnTo>
                <a:lnTo>
                  <a:pt x="540" y="864"/>
                </a:lnTo>
                <a:lnTo>
                  <a:pt x="541" y="862"/>
                </a:lnTo>
                <a:lnTo>
                  <a:pt x="544" y="860"/>
                </a:lnTo>
                <a:lnTo>
                  <a:pt x="551" y="853"/>
                </a:lnTo>
                <a:lnTo>
                  <a:pt x="554" y="846"/>
                </a:lnTo>
                <a:lnTo>
                  <a:pt x="558" y="836"/>
                </a:lnTo>
                <a:lnTo>
                  <a:pt x="559" y="832"/>
                </a:lnTo>
                <a:lnTo>
                  <a:pt x="562" y="830"/>
                </a:lnTo>
                <a:lnTo>
                  <a:pt x="565" y="823"/>
                </a:lnTo>
                <a:lnTo>
                  <a:pt x="567" y="820"/>
                </a:lnTo>
                <a:lnTo>
                  <a:pt x="570" y="815"/>
                </a:lnTo>
                <a:lnTo>
                  <a:pt x="574" y="806"/>
                </a:lnTo>
                <a:lnTo>
                  <a:pt x="575" y="804"/>
                </a:lnTo>
                <a:lnTo>
                  <a:pt x="580" y="795"/>
                </a:lnTo>
                <a:lnTo>
                  <a:pt x="582" y="791"/>
                </a:lnTo>
                <a:lnTo>
                  <a:pt x="585" y="786"/>
                </a:lnTo>
                <a:lnTo>
                  <a:pt x="589" y="778"/>
                </a:lnTo>
                <a:lnTo>
                  <a:pt x="592" y="767"/>
                </a:lnTo>
                <a:lnTo>
                  <a:pt x="597" y="763"/>
                </a:lnTo>
                <a:lnTo>
                  <a:pt x="603" y="757"/>
                </a:lnTo>
                <a:lnTo>
                  <a:pt x="604" y="755"/>
                </a:lnTo>
                <a:lnTo>
                  <a:pt x="610" y="748"/>
                </a:lnTo>
                <a:lnTo>
                  <a:pt x="618" y="741"/>
                </a:lnTo>
                <a:lnTo>
                  <a:pt x="620" y="738"/>
                </a:lnTo>
                <a:lnTo>
                  <a:pt x="626" y="733"/>
                </a:lnTo>
                <a:lnTo>
                  <a:pt x="629" y="731"/>
                </a:lnTo>
                <a:lnTo>
                  <a:pt x="629" y="726"/>
                </a:lnTo>
                <a:lnTo>
                  <a:pt x="629" y="722"/>
                </a:lnTo>
                <a:lnTo>
                  <a:pt x="629" y="716"/>
                </a:lnTo>
                <a:lnTo>
                  <a:pt x="629" y="714"/>
                </a:lnTo>
                <a:lnTo>
                  <a:pt x="629" y="701"/>
                </a:lnTo>
                <a:lnTo>
                  <a:pt x="629" y="697"/>
                </a:lnTo>
                <a:lnTo>
                  <a:pt x="629" y="696"/>
                </a:lnTo>
                <a:lnTo>
                  <a:pt x="629" y="689"/>
                </a:lnTo>
                <a:lnTo>
                  <a:pt x="625" y="681"/>
                </a:lnTo>
                <a:lnTo>
                  <a:pt x="622" y="674"/>
                </a:lnTo>
                <a:lnTo>
                  <a:pt x="618" y="666"/>
                </a:lnTo>
                <a:lnTo>
                  <a:pt x="615" y="662"/>
                </a:lnTo>
                <a:lnTo>
                  <a:pt x="608" y="651"/>
                </a:lnTo>
                <a:lnTo>
                  <a:pt x="605" y="645"/>
                </a:lnTo>
                <a:lnTo>
                  <a:pt x="603" y="640"/>
                </a:lnTo>
                <a:lnTo>
                  <a:pt x="596" y="629"/>
                </a:lnTo>
                <a:lnTo>
                  <a:pt x="597" y="621"/>
                </a:lnTo>
                <a:lnTo>
                  <a:pt x="600" y="615"/>
                </a:lnTo>
                <a:lnTo>
                  <a:pt x="603" y="606"/>
                </a:lnTo>
                <a:lnTo>
                  <a:pt x="611" y="603"/>
                </a:lnTo>
                <a:lnTo>
                  <a:pt x="616" y="603"/>
                </a:lnTo>
                <a:lnTo>
                  <a:pt x="625" y="602"/>
                </a:lnTo>
                <a:lnTo>
                  <a:pt x="627" y="600"/>
                </a:lnTo>
                <a:lnTo>
                  <a:pt x="631" y="595"/>
                </a:lnTo>
                <a:lnTo>
                  <a:pt x="635" y="585"/>
                </a:lnTo>
                <a:lnTo>
                  <a:pt x="638" y="580"/>
                </a:lnTo>
                <a:lnTo>
                  <a:pt x="642" y="570"/>
                </a:lnTo>
                <a:lnTo>
                  <a:pt x="645" y="564"/>
                </a:lnTo>
                <a:lnTo>
                  <a:pt x="646" y="554"/>
                </a:lnTo>
                <a:lnTo>
                  <a:pt x="648" y="547"/>
                </a:lnTo>
                <a:lnTo>
                  <a:pt x="650" y="539"/>
                </a:lnTo>
                <a:lnTo>
                  <a:pt x="652" y="535"/>
                </a:lnTo>
                <a:lnTo>
                  <a:pt x="653" y="524"/>
                </a:lnTo>
                <a:lnTo>
                  <a:pt x="655" y="519"/>
                </a:lnTo>
                <a:lnTo>
                  <a:pt x="656" y="513"/>
                </a:lnTo>
                <a:lnTo>
                  <a:pt x="657" y="505"/>
                </a:lnTo>
                <a:lnTo>
                  <a:pt x="657" y="501"/>
                </a:lnTo>
                <a:lnTo>
                  <a:pt x="663" y="497"/>
                </a:lnTo>
                <a:lnTo>
                  <a:pt x="667" y="491"/>
                </a:lnTo>
                <a:lnTo>
                  <a:pt x="675" y="485"/>
                </a:lnTo>
                <a:lnTo>
                  <a:pt x="676" y="483"/>
                </a:lnTo>
                <a:lnTo>
                  <a:pt x="679" y="480"/>
                </a:lnTo>
                <a:lnTo>
                  <a:pt x="680" y="480"/>
                </a:lnTo>
                <a:lnTo>
                  <a:pt x="686" y="475"/>
                </a:lnTo>
                <a:lnTo>
                  <a:pt x="689" y="472"/>
                </a:lnTo>
                <a:lnTo>
                  <a:pt x="694" y="468"/>
                </a:lnTo>
                <a:lnTo>
                  <a:pt x="701" y="463"/>
                </a:lnTo>
                <a:lnTo>
                  <a:pt x="704" y="457"/>
                </a:lnTo>
                <a:lnTo>
                  <a:pt x="708" y="449"/>
                </a:lnTo>
                <a:lnTo>
                  <a:pt x="710" y="444"/>
                </a:lnTo>
                <a:lnTo>
                  <a:pt x="719" y="448"/>
                </a:lnTo>
                <a:lnTo>
                  <a:pt x="723" y="450"/>
                </a:lnTo>
                <a:lnTo>
                  <a:pt x="727" y="452"/>
                </a:lnTo>
                <a:lnTo>
                  <a:pt x="732" y="455"/>
                </a:lnTo>
                <a:lnTo>
                  <a:pt x="738" y="457"/>
                </a:lnTo>
                <a:lnTo>
                  <a:pt x="743" y="460"/>
                </a:lnTo>
                <a:lnTo>
                  <a:pt x="750" y="464"/>
                </a:lnTo>
                <a:lnTo>
                  <a:pt x="754" y="468"/>
                </a:lnTo>
                <a:lnTo>
                  <a:pt x="762" y="472"/>
                </a:lnTo>
                <a:lnTo>
                  <a:pt x="768" y="476"/>
                </a:lnTo>
                <a:lnTo>
                  <a:pt x="773" y="480"/>
                </a:lnTo>
                <a:lnTo>
                  <a:pt x="776" y="475"/>
                </a:lnTo>
                <a:lnTo>
                  <a:pt x="779" y="468"/>
                </a:lnTo>
                <a:lnTo>
                  <a:pt x="780" y="463"/>
                </a:lnTo>
                <a:lnTo>
                  <a:pt x="783" y="459"/>
                </a:lnTo>
                <a:lnTo>
                  <a:pt x="784" y="455"/>
                </a:lnTo>
                <a:lnTo>
                  <a:pt x="784" y="453"/>
                </a:lnTo>
                <a:lnTo>
                  <a:pt x="785" y="448"/>
                </a:lnTo>
                <a:lnTo>
                  <a:pt x="787" y="446"/>
                </a:lnTo>
                <a:lnTo>
                  <a:pt x="787" y="444"/>
                </a:lnTo>
                <a:lnTo>
                  <a:pt x="787" y="441"/>
                </a:lnTo>
                <a:lnTo>
                  <a:pt x="791" y="434"/>
                </a:lnTo>
                <a:lnTo>
                  <a:pt x="792" y="426"/>
                </a:lnTo>
                <a:lnTo>
                  <a:pt x="794" y="422"/>
                </a:lnTo>
                <a:lnTo>
                  <a:pt x="795" y="419"/>
                </a:lnTo>
                <a:lnTo>
                  <a:pt x="794" y="411"/>
                </a:lnTo>
                <a:lnTo>
                  <a:pt x="794" y="405"/>
                </a:lnTo>
                <a:lnTo>
                  <a:pt x="792" y="404"/>
                </a:lnTo>
                <a:lnTo>
                  <a:pt x="792" y="401"/>
                </a:lnTo>
                <a:lnTo>
                  <a:pt x="791" y="395"/>
                </a:lnTo>
                <a:lnTo>
                  <a:pt x="791" y="390"/>
                </a:lnTo>
                <a:lnTo>
                  <a:pt x="789" y="381"/>
                </a:lnTo>
                <a:lnTo>
                  <a:pt x="788" y="373"/>
                </a:lnTo>
                <a:lnTo>
                  <a:pt x="787" y="365"/>
                </a:lnTo>
                <a:lnTo>
                  <a:pt x="787" y="362"/>
                </a:lnTo>
                <a:lnTo>
                  <a:pt x="787" y="360"/>
                </a:lnTo>
                <a:lnTo>
                  <a:pt x="787" y="358"/>
                </a:lnTo>
                <a:lnTo>
                  <a:pt x="787" y="356"/>
                </a:lnTo>
                <a:lnTo>
                  <a:pt x="787" y="351"/>
                </a:lnTo>
                <a:lnTo>
                  <a:pt x="788" y="348"/>
                </a:lnTo>
                <a:lnTo>
                  <a:pt x="788" y="343"/>
                </a:lnTo>
                <a:lnTo>
                  <a:pt x="788" y="341"/>
                </a:lnTo>
                <a:lnTo>
                  <a:pt x="788" y="339"/>
                </a:lnTo>
                <a:lnTo>
                  <a:pt x="788" y="330"/>
                </a:lnTo>
                <a:lnTo>
                  <a:pt x="798" y="325"/>
                </a:lnTo>
                <a:lnTo>
                  <a:pt x="804" y="321"/>
                </a:lnTo>
                <a:lnTo>
                  <a:pt x="809" y="320"/>
                </a:lnTo>
                <a:lnTo>
                  <a:pt x="815" y="315"/>
                </a:lnTo>
                <a:lnTo>
                  <a:pt x="819" y="318"/>
                </a:lnTo>
                <a:lnTo>
                  <a:pt x="822" y="322"/>
                </a:lnTo>
                <a:lnTo>
                  <a:pt x="829" y="329"/>
                </a:lnTo>
                <a:lnTo>
                  <a:pt x="837" y="336"/>
                </a:lnTo>
                <a:lnTo>
                  <a:pt x="844" y="335"/>
                </a:lnTo>
                <a:lnTo>
                  <a:pt x="849" y="333"/>
                </a:lnTo>
                <a:lnTo>
                  <a:pt x="856" y="333"/>
                </a:lnTo>
                <a:lnTo>
                  <a:pt x="864" y="332"/>
                </a:lnTo>
                <a:lnTo>
                  <a:pt x="873" y="330"/>
                </a:lnTo>
                <a:lnTo>
                  <a:pt x="877" y="332"/>
                </a:lnTo>
                <a:lnTo>
                  <a:pt x="883" y="335"/>
                </a:lnTo>
                <a:lnTo>
                  <a:pt x="888" y="337"/>
                </a:lnTo>
                <a:lnTo>
                  <a:pt x="897" y="339"/>
                </a:lnTo>
                <a:lnTo>
                  <a:pt x="900" y="340"/>
                </a:lnTo>
                <a:lnTo>
                  <a:pt x="908" y="343"/>
                </a:lnTo>
                <a:lnTo>
                  <a:pt x="909" y="344"/>
                </a:lnTo>
                <a:lnTo>
                  <a:pt x="918" y="348"/>
                </a:lnTo>
                <a:lnTo>
                  <a:pt x="923" y="350"/>
                </a:lnTo>
                <a:lnTo>
                  <a:pt x="928" y="352"/>
                </a:lnTo>
                <a:lnTo>
                  <a:pt x="939" y="355"/>
                </a:lnTo>
                <a:lnTo>
                  <a:pt x="945" y="358"/>
                </a:lnTo>
                <a:lnTo>
                  <a:pt x="950" y="360"/>
                </a:lnTo>
                <a:lnTo>
                  <a:pt x="952" y="360"/>
                </a:lnTo>
                <a:lnTo>
                  <a:pt x="956" y="363"/>
                </a:lnTo>
                <a:lnTo>
                  <a:pt x="967" y="366"/>
                </a:lnTo>
                <a:lnTo>
                  <a:pt x="969" y="360"/>
                </a:lnTo>
                <a:lnTo>
                  <a:pt x="971" y="358"/>
                </a:lnTo>
                <a:lnTo>
                  <a:pt x="973" y="354"/>
                </a:lnTo>
                <a:lnTo>
                  <a:pt x="975" y="354"/>
                </a:lnTo>
                <a:lnTo>
                  <a:pt x="980" y="345"/>
                </a:lnTo>
                <a:lnTo>
                  <a:pt x="982" y="343"/>
                </a:lnTo>
                <a:lnTo>
                  <a:pt x="983" y="341"/>
                </a:lnTo>
                <a:lnTo>
                  <a:pt x="986" y="337"/>
                </a:lnTo>
                <a:lnTo>
                  <a:pt x="993" y="328"/>
                </a:lnTo>
                <a:lnTo>
                  <a:pt x="983" y="324"/>
                </a:lnTo>
                <a:lnTo>
                  <a:pt x="978" y="321"/>
                </a:lnTo>
                <a:lnTo>
                  <a:pt x="973" y="320"/>
                </a:lnTo>
                <a:lnTo>
                  <a:pt x="971" y="317"/>
                </a:lnTo>
                <a:lnTo>
                  <a:pt x="964" y="313"/>
                </a:lnTo>
                <a:lnTo>
                  <a:pt x="968" y="307"/>
                </a:lnTo>
                <a:lnTo>
                  <a:pt x="975" y="303"/>
                </a:lnTo>
                <a:lnTo>
                  <a:pt x="978" y="299"/>
                </a:lnTo>
                <a:lnTo>
                  <a:pt x="983" y="288"/>
                </a:lnTo>
                <a:lnTo>
                  <a:pt x="986" y="281"/>
                </a:lnTo>
                <a:lnTo>
                  <a:pt x="987" y="277"/>
                </a:lnTo>
                <a:lnTo>
                  <a:pt x="990" y="270"/>
                </a:lnTo>
                <a:lnTo>
                  <a:pt x="991" y="262"/>
                </a:lnTo>
                <a:lnTo>
                  <a:pt x="994" y="254"/>
                </a:lnTo>
                <a:lnTo>
                  <a:pt x="995" y="250"/>
                </a:lnTo>
                <a:lnTo>
                  <a:pt x="997" y="245"/>
                </a:lnTo>
                <a:lnTo>
                  <a:pt x="995" y="239"/>
                </a:lnTo>
                <a:lnTo>
                  <a:pt x="994" y="232"/>
                </a:lnTo>
                <a:lnTo>
                  <a:pt x="994" y="231"/>
                </a:lnTo>
                <a:lnTo>
                  <a:pt x="993" y="221"/>
                </a:lnTo>
                <a:lnTo>
                  <a:pt x="991" y="216"/>
                </a:lnTo>
                <a:lnTo>
                  <a:pt x="990" y="212"/>
                </a:lnTo>
                <a:lnTo>
                  <a:pt x="986" y="208"/>
                </a:lnTo>
                <a:lnTo>
                  <a:pt x="983" y="205"/>
                </a:lnTo>
                <a:lnTo>
                  <a:pt x="979" y="198"/>
                </a:lnTo>
                <a:lnTo>
                  <a:pt x="972" y="191"/>
                </a:lnTo>
                <a:lnTo>
                  <a:pt x="969" y="189"/>
                </a:lnTo>
                <a:lnTo>
                  <a:pt x="965" y="182"/>
                </a:lnTo>
                <a:lnTo>
                  <a:pt x="972" y="180"/>
                </a:lnTo>
                <a:lnTo>
                  <a:pt x="978" y="180"/>
                </a:lnTo>
                <a:lnTo>
                  <a:pt x="987" y="178"/>
                </a:lnTo>
                <a:lnTo>
                  <a:pt x="997" y="176"/>
                </a:lnTo>
                <a:lnTo>
                  <a:pt x="1001" y="176"/>
                </a:lnTo>
                <a:lnTo>
                  <a:pt x="1003" y="175"/>
                </a:lnTo>
                <a:lnTo>
                  <a:pt x="1012" y="175"/>
                </a:lnTo>
                <a:lnTo>
                  <a:pt x="1013" y="174"/>
                </a:lnTo>
                <a:lnTo>
                  <a:pt x="1016" y="171"/>
                </a:lnTo>
                <a:lnTo>
                  <a:pt x="1016" y="168"/>
                </a:lnTo>
                <a:lnTo>
                  <a:pt x="1017" y="167"/>
                </a:lnTo>
                <a:lnTo>
                  <a:pt x="1018" y="165"/>
                </a:lnTo>
                <a:lnTo>
                  <a:pt x="1018" y="164"/>
                </a:lnTo>
                <a:lnTo>
                  <a:pt x="1020" y="163"/>
                </a:lnTo>
                <a:lnTo>
                  <a:pt x="1022" y="160"/>
                </a:lnTo>
                <a:lnTo>
                  <a:pt x="1024" y="159"/>
                </a:lnTo>
                <a:lnTo>
                  <a:pt x="1025" y="157"/>
                </a:lnTo>
                <a:lnTo>
                  <a:pt x="1028" y="159"/>
                </a:lnTo>
                <a:lnTo>
                  <a:pt x="1028" y="160"/>
                </a:lnTo>
                <a:lnTo>
                  <a:pt x="1029" y="160"/>
                </a:lnTo>
                <a:lnTo>
                  <a:pt x="1037" y="164"/>
                </a:lnTo>
                <a:lnTo>
                  <a:pt x="1042" y="167"/>
                </a:lnTo>
                <a:lnTo>
                  <a:pt x="1043" y="168"/>
                </a:lnTo>
                <a:lnTo>
                  <a:pt x="1051" y="174"/>
                </a:lnTo>
                <a:lnTo>
                  <a:pt x="1059" y="176"/>
                </a:lnTo>
                <a:lnTo>
                  <a:pt x="1061" y="168"/>
                </a:lnTo>
                <a:lnTo>
                  <a:pt x="1062" y="159"/>
                </a:lnTo>
                <a:lnTo>
                  <a:pt x="1057" y="153"/>
                </a:lnTo>
                <a:lnTo>
                  <a:pt x="1055" y="149"/>
                </a:lnTo>
                <a:lnTo>
                  <a:pt x="1054" y="145"/>
                </a:lnTo>
                <a:lnTo>
                  <a:pt x="1051" y="141"/>
                </a:lnTo>
                <a:lnTo>
                  <a:pt x="1048" y="137"/>
                </a:lnTo>
                <a:lnTo>
                  <a:pt x="1048" y="131"/>
                </a:lnTo>
                <a:lnTo>
                  <a:pt x="1048" y="129"/>
                </a:lnTo>
                <a:lnTo>
                  <a:pt x="1048" y="127"/>
                </a:lnTo>
                <a:lnTo>
                  <a:pt x="1051" y="125"/>
                </a:lnTo>
                <a:lnTo>
                  <a:pt x="1057" y="116"/>
                </a:lnTo>
                <a:lnTo>
                  <a:pt x="1066" y="108"/>
                </a:lnTo>
                <a:lnTo>
                  <a:pt x="1072" y="103"/>
                </a:lnTo>
                <a:lnTo>
                  <a:pt x="1073" y="101"/>
                </a:lnTo>
                <a:lnTo>
                  <a:pt x="1081" y="104"/>
                </a:lnTo>
                <a:lnTo>
                  <a:pt x="1088" y="105"/>
                </a:lnTo>
                <a:lnTo>
                  <a:pt x="1095" y="107"/>
                </a:lnTo>
                <a:lnTo>
                  <a:pt x="1099" y="107"/>
                </a:lnTo>
                <a:lnTo>
                  <a:pt x="1103" y="107"/>
                </a:lnTo>
                <a:lnTo>
                  <a:pt x="1107" y="108"/>
                </a:lnTo>
                <a:lnTo>
                  <a:pt x="1110" y="112"/>
                </a:lnTo>
                <a:lnTo>
                  <a:pt x="1112" y="116"/>
                </a:lnTo>
                <a:lnTo>
                  <a:pt x="1114" y="118"/>
                </a:lnTo>
                <a:lnTo>
                  <a:pt x="1117" y="123"/>
                </a:lnTo>
                <a:lnTo>
                  <a:pt x="1122" y="130"/>
                </a:lnTo>
                <a:lnTo>
                  <a:pt x="1125" y="133"/>
                </a:lnTo>
                <a:lnTo>
                  <a:pt x="1126" y="135"/>
                </a:lnTo>
                <a:lnTo>
                  <a:pt x="1130" y="141"/>
                </a:lnTo>
                <a:lnTo>
                  <a:pt x="1137" y="146"/>
                </a:lnTo>
                <a:lnTo>
                  <a:pt x="1140" y="149"/>
                </a:lnTo>
                <a:lnTo>
                  <a:pt x="1141" y="152"/>
                </a:lnTo>
                <a:lnTo>
                  <a:pt x="1145" y="156"/>
                </a:lnTo>
                <a:lnTo>
                  <a:pt x="1146" y="157"/>
                </a:lnTo>
                <a:lnTo>
                  <a:pt x="1148" y="161"/>
                </a:lnTo>
                <a:lnTo>
                  <a:pt x="1149" y="164"/>
                </a:lnTo>
                <a:lnTo>
                  <a:pt x="1153" y="168"/>
                </a:lnTo>
                <a:lnTo>
                  <a:pt x="1156" y="172"/>
                </a:lnTo>
                <a:lnTo>
                  <a:pt x="1157" y="174"/>
                </a:lnTo>
                <a:lnTo>
                  <a:pt x="1166" y="183"/>
                </a:lnTo>
                <a:lnTo>
                  <a:pt x="1167" y="186"/>
                </a:lnTo>
                <a:lnTo>
                  <a:pt x="1170" y="191"/>
                </a:lnTo>
                <a:lnTo>
                  <a:pt x="1170" y="193"/>
                </a:lnTo>
                <a:lnTo>
                  <a:pt x="1170" y="195"/>
                </a:lnTo>
                <a:lnTo>
                  <a:pt x="1178" y="206"/>
                </a:lnTo>
                <a:lnTo>
                  <a:pt x="1179" y="208"/>
                </a:lnTo>
                <a:lnTo>
                  <a:pt x="1186" y="219"/>
                </a:lnTo>
                <a:lnTo>
                  <a:pt x="1187" y="219"/>
                </a:lnTo>
                <a:lnTo>
                  <a:pt x="1189" y="224"/>
                </a:lnTo>
                <a:lnTo>
                  <a:pt x="1189" y="230"/>
                </a:lnTo>
                <a:lnTo>
                  <a:pt x="1191" y="239"/>
                </a:lnTo>
                <a:lnTo>
                  <a:pt x="1193" y="240"/>
                </a:lnTo>
                <a:lnTo>
                  <a:pt x="1194" y="247"/>
                </a:lnTo>
                <a:lnTo>
                  <a:pt x="1197" y="245"/>
                </a:lnTo>
                <a:lnTo>
                  <a:pt x="1198" y="243"/>
                </a:lnTo>
                <a:lnTo>
                  <a:pt x="1200" y="243"/>
                </a:lnTo>
                <a:lnTo>
                  <a:pt x="1205" y="240"/>
                </a:lnTo>
                <a:lnTo>
                  <a:pt x="1209" y="238"/>
                </a:lnTo>
                <a:lnTo>
                  <a:pt x="1213" y="240"/>
                </a:lnTo>
                <a:lnTo>
                  <a:pt x="1215" y="242"/>
                </a:lnTo>
                <a:lnTo>
                  <a:pt x="1219" y="242"/>
                </a:lnTo>
                <a:lnTo>
                  <a:pt x="1220" y="243"/>
                </a:lnTo>
                <a:lnTo>
                  <a:pt x="1223" y="245"/>
                </a:lnTo>
                <a:lnTo>
                  <a:pt x="1224" y="245"/>
                </a:lnTo>
                <a:lnTo>
                  <a:pt x="1226" y="245"/>
                </a:lnTo>
                <a:lnTo>
                  <a:pt x="1227" y="246"/>
                </a:lnTo>
                <a:lnTo>
                  <a:pt x="1228" y="246"/>
                </a:lnTo>
                <a:lnTo>
                  <a:pt x="1230" y="247"/>
                </a:lnTo>
                <a:lnTo>
                  <a:pt x="1236" y="250"/>
                </a:lnTo>
                <a:lnTo>
                  <a:pt x="1243" y="249"/>
                </a:lnTo>
                <a:lnTo>
                  <a:pt x="1250" y="247"/>
                </a:lnTo>
                <a:lnTo>
                  <a:pt x="1256" y="246"/>
                </a:lnTo>
                <a:lnTo>
                  <a:pt x="1258" y="246"/>
                </a:lnTo>
                <a:lnTo>
                  <a:pt x="1260" y="247"/>
                </a:lnTo>
                <a:lnTo>
                  <a:pt x="1261" y="247"/>
                </a:lnTo>
                <a:lnTo>
                  <a:pt x="1261" y="249"/>
                </a:lnTo>
                <a:lnTo>
                  <a:pt x="1265" y="253"/>
                </a:lnTo>
                <a:lnTo>
                  <a:pt x="1269" y="257"/>
                </a:lnTo>
                <a:lnTo>
                  <a:pt x="1273" y="261"/>
                </a:lnTo>
                <a:lnTo>
                  <a:pt x="1277" y="257"/>
                </a:lnTo>
                <a:lnTo>
                  <a:pt x="1279" y="257"/>
                </a:lnTo>
                <a:lnTo>
                  <a:pt x="1279" y="255"/>
                </a:lnTo>
                <a:lnTo>
                  <a:pt x="1285" y="250"/>
                </a:lnTo>
                <a:lnTo>
                  <a:pt x="1285" y="249"/>
                </a:lnTo>
                <a:lnTo>
                  <a:pt x="1287" y="247"/>
                </a:lnTo>
                <a:lnTo>
                  <a:pt x="1290" y="246"/>
                </a:lnTo>
                <a:lnTo>
                  <a:pt x="1292" y="243"/>
                </a:lnTo>
                <a:lnTo>
                  <a:pt x="1296" y="240"/>
                </a:lnTo>
                <a:lnTo>
                  <a:pt x="1303" y="239"/>
                </a:lnTo>
                <a:lnTo>
                  <a:pt x="1307" y="238"/>
                </a:lnTo>
                <a:lnTo>
                  <a:pt x="1311" y="236"/>
                </a:lnTo>
                <a:lnTo>
                  <a:pt x="1314" y="235"/>
                </a:lnTo>
                <a:lnTo>
                  <a:pt x="1318" y="234"/>
                </a:lnTo>
                <a:lnTo>
                  <a:pt x="1322" y="221"/>
                </a:lnTo>
                <a:lnTo>
                  <a:pt x="1322" y="216"/>
                </a:lnTo>
                <a:lnTo>
                  <a:pt x="1322" y="210"/>
                </a:lnTo>
                <a:lnTo>
                  <a:pt x="1324" y="202"/>
                </a:lnTo>
                <a:lnTo>
                  <a:pt x="1328" y="201"/>
                </a:lnTo>
                <a:lnTo>
                  <a:pt x="1333" y="197"/>
                </a:lnTo>
                <a:lnTo>
                  <a:pt x="1340" y="197"/>
                </a:lnTo>
                <a:lnTo>
                  <a:pt x="1344" y="198"/>
                </a:lnTo>
                <a:lnTo>
                  <a:pt x="1347" y="201"/>
                </a:lnTo>
                <a:lnTo>
                  <a:pt x="1354" y="208"/>
                </a:lnTo>
                <a:lnTo>
                  <a:pt x="1362" y="205"/>
                </a:lnTo>
                <a:lnTo>
                  <a:pt x="1362" y="215"/>
                </a:lnTo>
                <a:lnTo>
                  <a:pt x="1365" y="215"/>
                </a:lnTo>
                <a:lnTo>
                  <a:pt x="1369" y="216"/>
                </a:lnTo>
                <a:lnTo>
                  <a:pt x="1370" y="217"/>
                </a:lnTo>
                <a:lnTo>
                  <a:pt x="1373" y="220"/>
                </a:lnTo>
                <a:lnTo>
                  <a:pt x="1375" y="220"/>
                </a:lnTo>
                <a:lnTo>
                  <a:pt x="1377" y="221"/>
                </a:lnTo>
                <a:lnTo>
                  <a:pt x="1380" y="221"/>
                </a:lnTo>
                <a:lnTo>
                  <a:pt x="1388" y="223"/>
                </a:lnTo>
                <a:lnTo>
                  <a:pt x="1390" y="224"/>
                </a:lnTo>
                <a:lnTo>
                  <a:pt x="1395" y="224"/>
                </a:lnTo>
                <a:lnTo>
                  <a:pt x="1397" y="224"/>
                </a:lnTo>
                <a:lnTo>
                  <a:pt x="1399" y="224"/>
                </a:lnTo>
                <a:lnTo>
                  <a:pt x="1405" y="225"/>
                </a:lnTo>
                <a:lnTo>
                  <a:pt x="1410" y="227"/>
                </a:lnTo>
                <a:lnTo>
                  <a:pt x="1410" y="227"/>
                </a:lnTo>
                <a:lnTo>
                  <a:pt x="1415" y="230"/>
                </a:lnTo>
                <a:lnTo>
                  <a:pt x="1418" y="232"/>
                </a:lnTo>
                <a:lnTo>
                  <a:pt x="1420" y="232"/>
                </a:lnTo>
                <a:lnTo>
                  <a:pt x="1427" y="236"/>
                </a:lnTo>
                <a:lnTo>
                  <a:pt x="1429" y="238"/>
                </a:lnTo>
                <a:lnTo>
                  <a:pt x="1429" y="239"/>
                </a:lnTo>
                <a:lnTo>
                  <a:pt x="1430" y="240"/>
                </a:lnTo>
                <a:lnTo>
                  <a:pt x="1431" y="242"/>
                </a:lnTo>
                <a:lnTo>
                  <a:pt x="1434" y="246"/>
                </a:lnTo>
                <a:lnTo>
                  <a:pt x="1438" y="254"/>
                </a:lnTo>
                <a:lnTo>
                  <a:pt x="1442" y="255"/>
                </a:lnTo>
                <a:lnTo>
                  <a:pt x="1442" y="251"/>
                </a:lnTo>
                <a:lnTo>
                  <a:pt x="1442" y="249"/>
                </a:lnTo>
                <a:lnTo>
                  <a:pt x="1442" y="247"/>
                </a:lnTo>
                <a:lnTo>
                  <a:pt x="1442" y="242"/>
                </a:lnTo>
                <a:lnTo>
                  <a:pt x="1442" y="240"/>
                </a:lnTo>
                <a:lnTo>
                  <a:pt x="1442" y="240"/>
                </a:lnTo>
                <a:lnTo>
                  <a:pt x="1442" y="240"/>
                </a:lnTo>
                <a:lnTo>
                  <a:pt x="1444" y="239"/>
                </a:lnTo>
                <a:lnTo>
                  <a:pt x="1445" y="239"/>
                </a:lnTo>
                <a:lnTo>
                  <a:pt x="1446" y="239"/>
                </a:lnTo>
                <a:lnTo>
                  <a:pt x="1446" y="238"/>
                </a:lnTo>
                <a:lnTo>
                  <a:pt x="1446" y="239"/>
                </a:lnTo>
                <a:lnTo>
                  <a:pt x="1448" y="239"/>
                </a:lnTo>
                <a:lnTo>
                  <a:pt x="1449" y="239"/>
                </a:lnTo>
                <a:lnTo>
                  <a:pt x="1450" y="238"/>
                </a:lnTo>
                <a:lnTo>
                  <a:pt x="1450" y="236"/>
                </a:lnTo>
                <a:lnTo>
                  <a:pt x="1453" y="235"/>
                </a:lnTo>
                <a:lnTo>
                  <a:pt x="1454" y="235"/>
                </a:lnTo>
                <a:lnTo>
                  <a:pt x="1454" y="236"/>
                </a:lnTo>
                <a:lnTo>
                  <a:pt x="1456" y="235"/>
                </a:lnTo>
                <a:lnTo>
                  <a:pt x="1456" y="234"/>
                </a:lnTo>
                <a:lnTo>
                  <a:pt x="1456" y="232"/>
                </a:lnTo>
                <a:lnTo>
                  <a:pt x="1459" y="230"/>
                </a:lnTo>
                <a:lnTo>
                  <a:pt x="1457" y="224"/>
                </a:lnTo>
                <a:lnTo>
                  <a:pt x="1457" y="223"/>
                </a:lnTo>
                <a:lnTo>
                  <a:pt x="1457" y="221"/>
                </a:lnTo>
                <a:lnTo>
                  <a:pt x="1457" y="220"/>
                </a:lnTo>
                <a:lnTo>
                  <a:pt x="1456" y="220"/>
                </a:lnTo>
                <a:lnTo>
                  <a:pt x="1456" y="216"/>
                </a:lnTo>
                <a:lnTo>
                  <a:pt x="1456" y="213"/>
                </a:lnTo>
                <a:lnTo>
                  <a:pt x="1456" y="212"/>
                </a:lnTo>
                <a:lnTo>
                  <a:pt x="1457" y="209"/>
                </a:lnTo>
                <a:lnTo>
                  <a:pt x="1456" y="208"/>
                </a:lnTo>
                <a:lnTo>
                  <a:pt x="1456" y="206"/>
                </a:lnTo>
                <a:lnTo>
                  <a:pt x="1454" y="201"/>
                </a:lnTo>
                <a:lnTo>
                  <a:pt x="1456" y="187"/>
                </a:lnTo>
                <a:lnTo>
                  <a:pt x="1459" y="183"/>
                </a:lnTo>
                <a:lnTo>
                  <a:pt x="1461" y="180"/>
                </a:lnTo>
                <a:lnTo>
                  <a:pt x="1461" y="179"/>
                </a:lnTo>
                <a:lnTo>
                  <a:pt x="1461" y="176"/>
                </a:lnTo>
                <a:lnTo>
                  <a:pt x="1461" y="175"/>
                </a:lnTo>
                <a:lnTo>
                  <a:pt x="1464" y="172"/>
                </a:lnTo>
                <a:lnTo>
                  <a:pt x="1465" y="171"/>
                </a:lnTo>
                <a:lnTo>
                  <a:pt x="1472" y="164"/>
                </a:lnTo>
                <a:lnTo>
                  <a:pt x="1475" y="161"/>
                </a:lnTo>
                <a:lnTo>
                  <a:pt x="1475" y="160"/>
                </a:lnTo>
                <a:lnTo>
                  <a:pt x="1475" y="159"/>
                </a:lnTo>
                <a:lnTo>
                  <a:pt x="1482" y="155"/>
                </a:lnTo>
                <a:lnTo>
                  <a:pt x="1487" y="159"/>
                </a:lnTo>
                <a:lnTo>
                  <a:pt x="1491" y="157"/>
                </a:lnTo>
                <a:lnTo>
                  <a:pt x="1493" y="157"/>
                </a:lnTo>
                <a:lnTo>
                  <a:pt x="1494" y="157"/>
                </a:lnTo>
                <a:lnTo>
                  <a:pt x="1497" y="155"/>
                </a:lnTo>
                <a:lnTo>
                  <a:pt x="1497" y="153"/>
                </a:lnTo>
                <a:lnTo>
                  <a:pt x="1497" y="152"/>
                </a:lnTo>
                <a:lnTo>
                  <a:pt x="1498" y="150"/>
                </a:lnTo>
                <a:lnTo>
                  <a:pt x="1498" y="149"/>
                </a:lnTo>
                <a:lnTo>
                  <a:pt x="1499" y="140"/>
                </a:lnTo>
                <a:lnTo>
                  <a:pt x="1501" y="134"/>
                </a:lnTo>
                <a:lnTo>
                  <a:pt x="1501" y="131"/>
                </a:lnTo>
                <a:lnTo>
                  <a:pt x="1502" y="125"/>
                </a:lnTo>
                <a:lnTo>
                  <a:pt x="1504" y="125"/>
                </a:lnTo>
                <a:lnTo>
                  <a:pt x="1504" y="123"/>
                </a:lnTo>
                <a:lnTo>
                  <a:pt x="1505" y="122"/>
                </a:lnTo>
                <a:lnTo>
                  <a:pt x="1505" y="119"/>
                </a:lnTo>
                <a:lnTo>
                  <a:pt x="1505" y="118"/>
                </a:lnTo>
                <a:lnTo>
                  <a:pt x="1504" y="116"/>
                </a:lnTo>
                <a:lnTo>
                  <a:pt x="1502" y="116"/>
                </a:lnTo>
                <a:lnTo>
                  <a:pt x="1501" y="112"/>
                </a:lnTo>
                <a:lnTo>
                  <a:pt x="1501" y="110"/>
                </a:lnTo>
                <a:lnTo>
                  <a:pt x="1498" y="105"/>
                </a:lnTo>
                <a:lnTo>
                  <a:pt x="1497" y="105"/>
                </a:lnTo>
                <a:lnTo>
                  <a:pt x="1497" y="104"/>
                </a:lnTo>
                <a:lnTo>
                  <a:pt x="1497" y="99"/>
                </a:lnTo>
                <a:lnTo>
                  <a:pt x="1495" y="97"/>
                </a:lnTo>
                <a:lnTo>
                  <a:pt x="1495" y="95"/>
                </a:lnTo>
                <a:lnTo>
                  <a:pt x="1495" y="89"/>
                </a:lnTo>
                <a:lnTo>
                  <a:pt x="1493" y="84"/>
                </a:lnTo>
                <a:lnTo>
                  <a:pt x="1493" y="82"/>
                </a:lnTo>
                <a:lnTo>
                  <a:pt x="1489" y="75"/>
                </a:lnTo>
                <a:lnTo>
                  <a:pt x="1489" y="73"/>
                </a:lnTo>
                <a:lnTo>
                  <a:pt x="1490" y="70"/>
                </a:lnTo>
                <a:lnTo>
                  <a:pt x="1486" y="59"/>
                </a:lnTo>
                <a:lnTo>
                  <a:pt x="1489" y="58"/>
                </a:lnTo>
                <a:lnTo>
                  <a:pt x="1489" y="54"/>
                </a:lnTo>
                <a:lnTo>
                  <a:pt x="1489" y="52"/>
                </a:lnTo>
                <a:lnTo>
                  <a:pt x="1489" y="50"/>
                </a:lnTo>
                <a:lnTo>
                  <a:pt x="1487" y="47"/>
                </a:lnTo>
                <a:lnTo>
                  <a:pt x="1489" y="44"/>
                </a:lnTo>
                <a:lnTo>
                  <a:pt x="1487" y="44"/>
                </a:lnTo>
                <a:lnTo>
                  <a:pt x="1487" y="44"/>
                </a:lnTo>
                <a:lnTo>
                  <a:pt x="1489" y="40"/>
                </a:lnTo>
                <a:lnTo>
                  <a:pt x="1487" y="36"/>
                </a:lnTo>
                <a:lnTo>
                  <a:pt x="1489" y="35"/>
                </a:lnTo>
                <a:lnTo>
                  <a:pt x="1490" y="32"/>
                </a:lnTo>
                <a:lnTo>
                  <a:pt x="1490" y="30"/>
                </a:lnTo>
                <a:lnTo>
                  <a:pt x="1493" y="29"/>
                </a:lnTo>
                <a:lnTo>
                  <a:pt x="1491" y="26"/>
                </a:lnTo>
                <a:lnTo>
                  <a:pt x="1491" y="25"/>
                </a:lnTo>
                <a:lnTo>
                  <a:pt x="1493" y="21"/>
                </a:lnTo>
                <a:lnTo>
                  <a:pt x="1494" y="20"/>
                </a:lnTo>
                <a:lnTo>
                  <a:pt x="1493" y="18"/>
                </a:lnTo>
                <a:lnTo>
                  <a:pt x="1491" y="17"/>
                </a:lnTo>
                <a:lnTo>
                  <a:pt x="1490" y="17"/>
                </a:lnTo>
                <a:lnTo>
                  <a:pt x="1489" y="17"/>
                </a:lnTo>
                <a:lnTo>
                  <a:pt x="1490" y="15"/>
                </a:lnTo>
                <a:lnTo>
                  <a:pt x="1490" y="14"/>
                </a:lnTo>
                <a:lnTo>
                  <a:pt x="1487" y="14"/>
                </a:lnTo>
                <a:lnTo>
                  <a:pt x="1487" y="13"/>
                </a:lnTo>
                <a:lnTo>
                  <a:pt x="1489" y="11"/>
                </a:lnTo>
                <a:lnTo>
                  <a:pt x="1487" y="11"/>
                </a:lnTo>
                <a:lnTo>
                  <a:pt x="1489" y="9"/>
                </a:lnTo>
                <a:lnTo>
                  <a:pt x="1489" y="7"/>
                </a:lnTo>
                <a:lnTo>
                  <a:pt x="1489" y="5"/>
                </a:lnTo>
                <a:lnTo>
                  <a:pt x="1489" y="2"/>
                </a:lnTo>
                <a:lnTo>
                  <a:pt x="1489" y="0"/>
                </a:lnTo>
              </a:path>
            </a:pathLst>
          </a:custGeom>
          <a:noFill/>
          <a:ln w="6350" cap="flat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294"/>
          <p:cNvSpPr>
            <a:spLocks/>
          </p:cNvSpPr>
          <p:nvPr/>
        </p:nvSpPr>
        <p:spPr bwMode="auto">
          <a:xfrm>
            <a:off x="7648575" y="1042988"/>
            <a:ext cx="733425" cy="409575"/>
          </a:xfrm>
          <a:custGeom>
            <a:avLst/>
            <a:gdLst>
              <a:gd name="T0" fmla="*/ 5 w 462"/>
              <a:gd name="T1" fmla="*/ 194 h 258"/>
              <a:gd name="T2" fmla="*/ 3 w 462"/>
              <a:gd name="T3" fmla="*/ 182 h 258"/>
              <a:gd name="T4" fmla="*/ 11 w 462"/>
              <a:gd name="T5" fmla="*/ 160 h 258"/>
              <a:gd name="T6" fmla="*/ 5 w 462"/>
              <a:gd name="T7" fmla="*/ 149 h 258"/>
              <a:gd name="T8" fmla="*/ 5 w 462"/>
              <a:gd name="T9" fmla="*/ 139 h 258"/>
              <a:gd name="T10" fmla="*/ 10 w 462"/>
              <a:gd name="T11" fmla="*/ 130 h 258"/>
              <a:gd name="T12" fmla="*/ 21 w 462"/>
              <a:gd name="T13" fmla="*/ 119 h 258"/>
              <a:gd name="T14" fmla="*/ 26 w 462"/>
              <a:gd name="T15" fmla="*/ 108 h 258"/>
              <a:gd name="T16" fmla="*/ 36 w 462"/>
              <a:gd name="T17" fmla="*/ 89 h 258"/>
              <a:gd name="T18" fmla="*/ 39 w 462"/>
              <a:gd name="T19" fmla="*/ 73 h 258"/>
              <a:gd name="T20" fmla="*/ 47 w 462"/>
              <a:gd name="T21" fmla="*/ 63 h 258"/>
              <a:gd name="T22" fmla="*/ 73 w 462"/>
              <a:gd name="T23" fmla="*/ 54 h 258"/>
              <a:gd name="T24" fmla="*/ 82 w 462"/>
              <a:gd name="T25" fmla="*/ 58 h 258"/>
              <a:gd name="T26" fmla="*/ 90 w 462"/>
              <a:gd name="T27" fmla="*/ 63 h 258"/>
              <a:gd name="T28" fmla="*/ 94 w 462"/>
              <a:gd name="T29" fmla="*/ 60 h 258"/>
              <a:gd name="T30" fmla="*/ 108 w 462"/>
              <a:gd name="T31" fmla="*/ 49 h 258"/>
              <a:gd name="T32" fmla="*/ 112 w 462"/>
              <a:gd name="T33" fmla="*/ 45 h 258"/>
              <a:gd name="T34" fmla="*/ 114 w 462"/>
              <a:gd name="T35" fmla="*/ 39 h 258"/>
              <a:gd name="T36" fmla="*/ 124 w 462"/>
              <a:gd name="T37" fmla="*/ 26 h 258"/>
              <a:gd name="T38" fmla="*/ 134 w 462"/>
              <a:gd name="T39" fmla="*/ 11 h 258"/>
              <a:gd name="T40" fmla="*/ 148 w 462"/>
              <a:gd name="T41" fmla="*/ 11 h 258"/>
              <a:gd name="T42" fmla="*/ 167 w 462"/>
              <a:gd name="T43" fmla="*/ 9 h 258"/>
              <a:gd name="T44" fmla="*/ 175 w 462"/>
              <a:gd name="T45" fmla="*/ 22 h 258"/>
              <a:gd name="T46" fmla="*/ 189 w 462"/>
              <a:gd name="T47" fmla="*/ 39 h 258"/>
              <a:gd name="T48" fmla="*/ 210 w 462"/>
              <a:gd name="T49" fmla="*/ 47 h 258"/>
              <a:gd name="T50" fmla="*/ 220 w 462"/>
              <a:gd name="T51" fmla="*/ 62 h 258"/>
              <a:gd name="T52" fmla="*/ 242 w 462"/>
              <a:gd name="T53" fmla="*/ 67 h 258"/>
              <a:gd name="T54" fmla="*/ 269 w 462"/>
              <a:gd name="T55" fmla="*/ 74 h 258"/>
              <a:gd name="T56" fmla="*/ 292 w 462"/>
              <a:gd name="T57" fmla="*/ 79 h 258"/>
              <a:gd name="T58" fmla="*/ 300 w 462"/>
              <a:gd name="T59" fmla="*/ 94 h 258"/>
              <a:gd name="T60" fmla="*/ 308 w 462"/>
              <a:gd name="T61" fmla="*/ 107 h 258"/>
              <a:gd name="T62" fmla="*/ 318 w 462"/>
              <a:gd name="T63" fmla="*/ 119 h 258"/>
              <a:gd name="T64" fmla="*/ 319 w 462"/>
              <a:gd name="T65" fmla="*/ 145 h 258"/>
              <a:gd name="T66" fmla="*/ 308 w 462"/>
              <a:gd name="T67" fmla="*/ 176 h 258"/>
              <a:gd name="T68" fmla="*/ 293 w 462"/>
              <a:gd name="T69" fmla="*/ 210 h 258"/>
              <a:gd name="T70" fmla="*/ 298 w 462"/>
              <a:gd name="T71" fmla="*/ 238 h 258"/>
              <a:gd name="T72" fmla="*/ 315 w 462"/>
              <a:gd name="T73" fmla="*/ 250 h 258"/>
              <a:gd name="T74" fmla="*/ 319 w 462"/>
              <a:gd name="T75" fmla="*/ 254 h 258"/>
              <a:gd name="T76" fmla="*/ 326 w 462"/>
              <a:gd name="T77" fmla="*/ 257 h 258"/>
              <a:gd name="T78" fmla="*/ 338 w 462"/>
              <a:gd name="T79" fmla="*/ 227 h 258"/>
              <a:gd name="T80" fmla="*/ 336 w 462"/>
              <a:gd name="T81" fmla="*/ 214 h 258"/>
              <a:gd name="T82" fmla="*/ 337 w 462"/>
              <a:gd name="T83" fmla="*/ 206 h 258"/>
              <a:gd name="T84" fmla="*/ 337 w 462"/>
              <a:gd name="T85" fmla="*/ 194 h 258"/>
              <a:gd name="T86" fmla="*/ 334 w 462"/>
              <a:gd name="T87" fmla="*/ 175 h 258"/>
              <a:gd name="T88" fmla="*/ 351 w 462"/>
              <a:gd name="T89" fmla="*/ 167 h 258"/>
              <a:gd name="T90" fmla="*/ 364 w 462"/>
              <a:gd name="T91" fmla="*/ 146 h 258"/>
              <a:gd name="T92" fmla="*/ 375 w 462"/>
              <a:gd name="T93" fmla="*/ 134 h 258"/>
              <a:gd name="T94" fmla="*/ 383 w 462"/>
              <a:gd name="T95" fmla="*/ 135 h 258"/>
              <a:gd name="T96" fmla="*/ 393 w 462"/>
              <a:gd name="T97" fmla="*/ 107 h 258"/>
              <a:gd name="T98" fmla="*/ 396 w 462"/>
              <a:gd name="T99" fmla="*/ 93 h 258"/>
              <a:gd name="T100" fmla="*/ 389 w 462"/>
              <a:gd name="T101" fmla="*/ 79 h 258"/>
              <a:gd name="T102" fmla="*/ 385 w 462"/>
              <a:gd name="T103" fmla="*/ 63 h 258"/>
              <a:gd name="T104" fmla="*/ 427 w 462"/>
              <a:gd name="T105" fmla="*/ 88 h 258"/>
              <a:gd name="T106" fmla="*/ 454 w 462"/>
              <a:gd name="T107" fmla="*/ 84 h 258"/>
              <a:gd name="T108" fmla="*/ 461 w 462"/>
              <a:gd name="T109" fmla="*/ 62 h 258"/>
              <a:gd name="T110" fmla="*/ 456 w 462"/>
              <a:gd name="T111" fmla="*/ 44 h 258"/>
              <a:gd name="T112" fmla="*/ 449 w 462"/>
              <a:gd name="T113" fmla="*/ 37 h 258"/>
              <a:gd name="T114" fmla="*/ 445 w 462"/>
              <a:gd name="T115" fmla="*/ 24 h 258"/>
              <a:gd name="T116" fmla="*/ 439 w 462"/>
              <a:gd name="T117" fmla="*/ 1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2" h="258">
                <a:moveTo>
                  <a:pt x="5" y="199"/>
                </a:moveTo>
                <a:lnTo>
                  <a:pt x="7" y="198"/>
                </a:lnTo>
                <a:lnTo>
                  <a:pt x="6" y="195"/>
                </a:lnTo>
                <a:lnTo>
                  <a:pt x="6" y="194"/>
                </a:lnTo>
                <a:lnTo>
                  <a:pt x="5" y="194"/>
                </a:lnTo>
                <a:lnTo>
                  <a:pt x="6" y="187"/>
                </a:lnTo>
                <a:lnTo>
                  <a:pt x="6" y="186"/>
                </a:lnTo>
                <a:lnTo>
                  <a:pt x="6" y="184"/>
                </a:lnTo>
                <a:lnTo>
                  <a:pt x="5" y="182"/>
                </a:lnTo>
                <a:lnTo>
                  <a:pt x="3" y="182"/>
                </a:lnTo>
                <a:lnTo>
                  <a:pt x="2" y="180"/>
                </a:lnTo>
                <a:lnTo>
                  <a:pt x="2" y="178"/>
                </a:lnTo>
                <a:lnTo>
                  <a:pt x="5" y="178"/>
                </a:lnTo>
                <a:lnTo>
                  <a:pt x="10" y="171"/>
                </a:lnTo>
                <a:lnTo>
                  <a:pt x="11" y="160"/>
                </a:lnTo>
                <a:lnTo>
                  <a:pt x="10" y="160"/>
                </a:lnTo>
                <a:lnTo>
                  <a:pt x="9" y="159"/>
                </a:lnTo>
                <a:lnTo>
                  <a:pt x="9" y="157"/>
                </a:lnTo>
                <a:lnTo>
                  <a:pt x="7" y="150"/>
                </a:lnTo>
                <a:lnTo>
                  <a:pt x="5" y="149"/>
                </a:lnTo>
                <a:lnTo>
                  <a:pt x="3" y="149"/>
                </a:lnTo>
                <a:lnTo>
                  <a:pt x="2" y="149"/>
                </a:lnTo>
                <a:lnTo>
                  <a:pt x="0" y="146"/>
                </a:lnTo>
                <a:lnTo>
                  <a:pt x="5" y="142"/>
                </a:lnTo>
                <a:lnTo>
                  <a:pt x="5" y="139"/>
                </a:lnTo>
                <a:lnTo>
                  <a:pt x="5" y="138"/>
                </a:lnTo>
                <a:lnTo>
                  <a:pt x="7" y="131"/>
                </a:lnTo>
                <a:lnTo>
                  <a:pt x="9" y="131"/>
                </a:lnTo>
                <a:lnTo>
                  <a:pt x="9" y="130"/>
                </a:lnTo>
                <a:lnTo>
                  <a:pt x="10" y="130"/>
                </a:lnTo>
                <a:lnTo>
                  <a:pt x="13" y="130"/>
                </a:lnTo>
                <a:lnTo>
                  <a:pt x="17" y="127"/>
                </a:lnTo>
                <a:lnTo>
                  <a:pt x="20" y="124"/>
                </a:lnTo>
                <a:lnTo>
                  <a:pt x="20" y="122"/>
                </a:lnTo>
                <a:lnTo>
                  <a:pt x="21" y="119"/>
                </a:lnTo>
                <a:lnTo>
                  <a:pt x="24" y="118"/>
                </a:lnTo>
                <a:lnTo>
                  <a:pt x="24" y="112"/>
                </a:lnTo>
                <a:lnTo>
                  <a:pt x="24" y="112"/>
                </a:lnTo>
                <a:lnTo>
                  <a:pt x="25" y="109"/>
                </a:lnTo>
                <a:lnTo>
                  <a:pt x="26" y="108"/>
                </a:lnTo>
                <a:lnTo>
                  <a:pt x="25" y="104"/>
                </a:lnTo>
                <a:lnTo>
                  <a:pt x="25" y="103"/>
                </a:lnTo>
                <a:lnTo>
                  <a:pt x="25" y="101"/>
                </a:lnTo>
                <a:lnTo>
                  <a:pt x="26" y="101"/>
                </a:lnTo>
                <a:lnTo>
                  <a:pt x="36" y="89"/>
                </a:lnTo>
                <a:lnTo>
                  <a:pt x="37" y="82"/>
                </a:lnTo>
                <a:lnTo>
                  <a:pt x="37" y="79"/>
                </a:lnTo>
                <a:lnTo>
                  <a:pt x="36" y="78"/>
                </a:lnTo>
                <a:lnTo>
                  <a:pt x="39" y="74"/>
                </a:lnTo>
                <a:lnTo>
                  <a:pt x="39" y="73"/>
                </a:lnTo>
                <a:lnTo>
                  <a:pt x="39" y="67"/>
                </a:lnTo>
                <a:lnTo>
                  <a:pt x="39" y="66"/>
                </a:lnTo>
                <a:lnTo>
                  <a:pt x="41" y="64"/>
                </a:lnTo>
                <a:lnTo>
                  <a:pt x="44" y="63"/>
                </a:lnTo>
                <a:lnTo>
                  <a:pt x="47" y="63"/>
                </a:lnTo>
                <a:lnTo>
                  <a:pt x="56" y="56"/>
                </a:lnTo>
                <a:lnTo>
                  <a:pt x="60" y="60"/>
                </a:lnTo>
                <a:lnTo>
                  <a:pt x="62" y="60"/>
                </a:lnTo>
                <a:lnTo>
                  <a:pt x="67" y="55"/>
                </a:lnTo>
                <a:lnTo>
                  <a:pt x="73" y="54"/>
                </a:lnTo>
                <a:lnTo>
                  <a:pt x="74" y="59"/>
                </a:lnTo>
                <a:lnTo>
                  <a:pt x="77" y="60"/>
                </a:lnTo>
                <a:lnTo>
                  <a:pt x="78" y="60"/>
                </a:lnTo>
                <a:lnTo>
                  <a:pt x="81" y="59"/>
                </a:lnTo>
                <a:lnTo>
                  <a:pt x="82" y="58"/>
                </a:lnTo>
                <a:lnTo>
                  <a:pt x="84" y="58"/>
                </a:lnTo>
                <a:lnTo>
                  <a:pt x="85" y="58"/>
                </a:lnTo>
                <a:lnTo>
                  <a:pt x="86" y="58"/>
                </a:lnTo>
                <a:lnTo>
                  <a:pt x="89" y="62"/>
                </a:lnTo>
                <a:lnTo>
                  <a:pt x="90" y="63"/>
                </a:lnTo>
                <a:lnTo>
                  <a:pt x="92" y="64"/>
                </a:lnTo>
                <a:lnTo>
                  <a:pt x="92" y="63"/>
                </a:lnTo>
                <a:lnTo>
                  <a:pt x="93" y="62"/>
                </a:lnTo>
                <a:lnTo>
                  <a:pt x="94" y="62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9" y="56"/>
                </a:lnTo>
                <a:lnTo>
                  <a:pt x="103" y="55"/>
                </a:lnTo>
                <a:lnTo>
                  <a:pt x="108" y="49"/>
                </a:lnTo>
                <a:lnTo>
                  <a:pt x="112" y="48"/>
                </a:lnTo>
                <a:lnTo>
                  <a:pt x="112" y="47"/>
                </a:lnTo>
                <a:lnTo>
                  <a:pt x="114" y="47"/>
                </a:lnTo>
                <a:lnTo>
                  <a:pt x="114" y="47"/>
                </a:lnTo>
                <a:lnTo>
                  <a:pt x="112" y="45"/>
                </a:lnTo>
                <a:lnTo>
                  <a:pt x="109" y="43"/>
                </a:lnTo>
                <a:lnTo>
                  <a:pt x="111" y="41"/>
                </a:lnTo>
                <a:lnTo>
                  <a:pt x="111" y="40"/>
                </a:lnTo>
                <a:lnTo>
                  <a:pt x="112" y="39"/>
                </a:lnTo>
                <a:lnTo>
                  <a:pt x="114" y="39"/>
                </a:lnTo>
                <a:lnTo>
                  <a:pt x="116" y="37"/>
                </a:lnTo>
                <a:lnTo>
                  <a:pt x="122" y="29"/>
                </a:lnTo>
                <a:lnTo>
                  <a:pt x="122" y="28"/>
                </a:lnTo>
                <a:lnTo>
                  <a:pt x="124" y="28"/>
                </a:lnTo>
                <a:lnTo>
                  <a:pt x="124" y="26"/>
                </a:lnTo>
                <a:lnTo>
                  <a:pt x="129" y="25"/>
                </a:lnTo>
                <a:lnTo>
                  <a:pt x="130" y="24"/>
                </a:lnTo>
                <a:lnTo>
                  <a:pt x="130" y="14"/>
                </a:lnTo>
                <a:lnTo>
                  <a:pt x="131" y="14"/>
                </a:lnTo>
                <a:lnTo>
                  <a:pt x="134" y="11"/>
                </a:lnTo>
                <a:lnTo>
                  <a:pt x="139" y="10"/>
                </a:lnTo>
                <a:lnTo>
                  <a:pt x="139" y="9"/>
                </a:lnTo>
                <a:lnTo>
                  <a:pt x="142" y="9"/>
                </a:lnTo>
                <a:lnTo>
                  <a:pt x="146" y="11"/>
                </a:lnTo>
                <a:lnTo>
                  <a:pt x="148" y="11"/>
                </a:lnTo>
                <a:lnTo>
                  <a:pt x="152" y="7"/>
                </a:lnTo>
                <a:lnTo>
                  <a:pt x="163" y="0"/>
                </a:lnTo>
                <a:lnTo>
                  <a:pt x="164" y="0"/>
                </a:lnTo>
                <a:lnTo>
                  <a:pt x="165" y="3"/>
                </a:lnTo>
                <a:lnTo>
                  <a:pt x="167" y="9"/>
                </a:lnTo>
                <a:lnTo>
                  <a:pt x="168" y="10"/>
                </a:lnTo>
                <a:lnTo>
                  <a:pt x="169" y="15"/>
                </a:lnTo>
                <a:lnTo>
                  <a:pt x="171" y="18"/>
                </a:lnTo>
                <a:lnTo>
                  <a:pt x="174" y="22"/>
                </a:lnTo>
                <a:lnTo>
                  <a:pt x="175" y="22"/>
                </a:lnTo>
                <a:lnTo>
                  <a:pt x="175" y="24"/>
                </a:lnTo>
                <a:lnTo>
                  <a:pt x="176" y="25"/>
                </a:lnTo>
                <a:lnTo>
                  <a:pt x="180" y="29"/>
                </a:lnTo>
                <a:lnTo>
                  <a:pt x="186" y="34"/>
                </a:lnTo>
                <a:lnTo>
                  <a:pt x="189" y="39"/>
                </a:lnTo>
                <a:lnTo>
                  <a:pt x="191" y="40"/>
                </a:lnTo>
                <a:lnTo>
                  <a:pt x="201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7"/>
                </a:lnTo>
                <a:lnTo>
                  <a:pt x="212" y="49"/>
                </a:lnTo>
                <a:lnTo>
                  <a:pt x="212" y="51"/>
                </a:lnTo>
                <a:lnTo>
                  <a:pt x="212" y="55"/>
                </a:lnTo>
                <a:lnTo>
                  <a:pt x="217" y="60"/>
                </a:lnTo>
                <a:lnTo>
                  <a:pt x="220" y="62"/>
                </a:lnTo>
                <a:lnTo>
                  <a:pt x="223" y="63"/>
                </a:lnTo>
                <a:lnTo>
                  <a:pt x="228" y="63"/>
                </a:lnTo>
                <a:lnTo>
                  <a:pt x="231" y="64"/>
                </a:lnTo>
                <a:lnTo>
                  <a:pt x="239" y="67"/>
                </a:lnTo>
                <a:lnTo>
                  <a:pt x="242" y="67"/>
                </a:lnTo>
                <a:lnTo>
                  <a:pt x="243" y="67"/>
                </a:lnTo>
                <a:lnTo>
                  <a:pt x="248" y="69"/>
                </a:lnTo>
                <a:lnTo>
                  <a:pt x="255" y="71"/>
                </a:lnTo>
                <a:lnTo>
                  <a:pt x="259" y="71"/>
                </a:lnTo>
                <a:lnTo>
                  <a:pt x="269" y="74"/>
                </a:lnTo>
                <a:lnTo>
                  <a:pt x="270" y="75"/>
                </a:lnTo>
                <a:lnTo>
                  <a:pt x="278" y="77"/>
                </a:lnTo>
                <a:lnTo>
                  <a:pt x="283" y="77"/>
                </a:lnTo>
                <a:lnTo>
                  <a:pt x="289" y="78"/>
                </a:lnTo>
                <a:lnTo>
                  <a:pt x="292" y="79"/>
                </a:lnTo>
                <a:lnTo>
                  <a:pt x="295" y="82"/>
                </a:lnTo>
                <a:lnTo>
                  <a:pt x="295" y="85"/>
                </a:lnTo>
                <a:lnTo>
                  <a:pt x="296" y="88"/>
                </a:lnTo>
                <a:lnTo>
                  <a:pt x="299" y="92"/>
                </a:lnTo>
                <a:lnTo>
                  <a:pt x="300" y="94"/>
                </a:lnTo>
                <a:lnTo>
                  <a:pt x="303" y="97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8" y="107"/>
                </a:lnTo>
                <a:lnTo>
                  <a:pt x="313" y="112"/>
                </a:lnTo>
                <a:lnTo>
                  <a:pt x="314" y="114"/>
                </a:lnTo>
                <a:lnTo>
                  <a:pt x="315" y="115"/>
                </a:lnTo>
                <a:lnTo>
                  <a:pt x="317" y="119"/>
                </a:lnTo>
                <a:lnTo>
                  <a:pt x="318" y="119"/>
                </a:lnTo>
                <a:lnTo>
                  <a:pt x="321" y="126"/>
                </a:lnTo>
                <a:lnTo>
                  <a:pt x="323" y="130"/>
                </a:lnTo>
                <a:lnTo>
                  <a:pt x="322" y="139"/>
                </a:lnTo>
                <a:lnTo>
                  <a:pt x="321" y="142"/>
                </a:lnTo>
                <a:lnTo>
                  <a:pt x="319" y="145"/>
                </a:lnTo>
                <a:lnTo>
                  <a:pt x="318" y="153"/>
                </a:lnTo>
                <a:lnTo>
                  <a:pt x="315" y="163"/>
                </a:lnTo>
                <a:lnTo>
                  <a:pt x="313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4"/>
                </a:lnTo>
                <a:lnTo>
                  <a:pt x="300" y="194"/>
                </a:lnTo>
                <a:lnTo>
                  <a:pt x="298" y="199"/>
                </a:lnTo>
                <a:lnTo>
                  <a:pt x="293" y="208"/>
                </a:lnTo>
                <a:lnTo>
                  <a:pt x="293" y="210"/>
                </a:lnTo>
                <a:lnTo>
                  <a:pt x="295" y="216"/>
                </a:lnTo>
                <a:lnTo>
                  <a:pt x="296" y="220"/>
                </a:lnTo>
                <a:lnTo>
                  <a:pt x="296" y="224"/>
                </a:lnTo>
                <a:lnTo>
                  <a:pt x="298" y="235"/>
                </a:lnTo>
                <a:lnTo>
                  <a:pt x="298" y="238"/>
                </a:lnTo>
                <a:lnTo>
                  <a:pt x="302" y="243"/>
                </a:lnTo>
                <a:lnTo>
                  <a:pt x="304" y="244"/>
                </a:lnTo>
                <a:lnTo>
                  <a:pt x="307" y="246"/>
                </a:lnTo>
                <a:lnTo>
                  <a:pt x="313" y="250"/>
                </a:lnTo>
                <a:lnTo>
                  <a:pt x="315" y="250"/>
                </a:lnTo>
                <a:lnTo>
                  <a:pt x="317" y="251"/>
                </a:lnTo>
                <a:lnTo>
                  <a:pt x="318" y="253"/>
                </a:lnTo>
                <a:lnTo>
                  <a:pt x="318" y="253"/>
                </a:lnTo>
                <a:lnTo>
                  <a:pt x="319" y="253"/>
                </a:lnTo>
                <a:lnTo>
                  <a:pt x="319" y="254"/>
                </a:lnTo>
                <a:lnTo>
                  <a:pt x="322" y="254"/>
                </a:lnTo>
                <a:lnTo>
                  <a:pt x="323" y="255"/>
                </a:lnTo>
                <a:lnTo>
                  <a:pt x="323" y="257"/>
                </a:lnTo>
                <a:lnTo>
                  <a:pt x="325" y="258"/>
                </a:lnTo>
                <a:lnTo>
                  <a:pt x="326" y="257"/>
                </a:lnTo>
                <a:lnTo>
                  <a:pt x="328" y="251"/>
                </a:lnTo>
                <a:lnTo>
                  <a:pt x="329" y="249"/>
                </a:lnTo>
                <a:lnTo>
                  <a:pt x="332" y="243"/>
                </a:lnTo>
                <a:lnTo>
                  <a:pt x="333" y="242"/>
                </a:lnTo>
                <a:lnTo>
                  <a:pt x="338" y="227"/>
                </a:lnTo>
                <a:lnTo>
                  <a:pt x="337" y="227"/>
                </a:lnTo>
                <a:lnTo>
                  <a:pt x="337" y="225"/>
                </a:lnTo>
                <a:lnTo>
                  <a:pt x="336" y="221"/>
                </a:lnTo>
                <a:lnTo>
                  <a:pt x="337" y="216"/>
                </a:lnTo>
                <a:lnTo>
                  <a:pt x="336" y="214"/>
                </a:lnTo>
                <a:lnTo>
                  <a:pt x="337" y="213"/>
                </a:lnTo>
                <a:lnTo>
                  <a:pt x="337" y="212"/>
                </a:lnTo>
                <a:lnTo>
                  <a:pt x="338" y="210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1"/>
                </a:lnTo>
                <a:lnTo>
                  <a:pt x="338" y="201"/>
                </a:lnTo>
                <a:lnTo>
                  <a:pt x="337" y="195"/>
                </a:lnTo>
                <a:lnTo>
                  <a:pt x="337" y="194"/>
                </a:lnTo>
                <a:lnTo>
                  <a:pt x="334" y="193"/>
                </a:lnTo>
                <a:lnTo>
                  <a:pt x="334" y="191"/>
                </a:lnTo>
                <a:lnTo>
                  <a:pt x="332" y="189"/>
                </a:lnTo>
                <a:lnTo>
                  <a:pt x="330" y="178"/>
                </a:lnTo>
                <a:lnTo>
                  <a:pt x="334" y="175"/>
                </a:lnTo>
                <a:lnTo>
                  <a:pt x="340" y="169"/>
                </a:lnTo>
                <a:lnTo>
                  <a:pt x="341" y="171"/>
                </a:lnTo>
                <a:lnTo>
                  <a:pt x="348" y="168"/>
                </a:lnTo>
                <a:lnTo>
                  <a:pt x="351" y="165"/>
                </a:lnTo>
                <a:lnTo>
                  <a:pt x="351" y="167"/>
                </a:lnTo>
                <a:lnTo>
                  <a:pt x="352" y="168"/>
                </a:lnTo>
                <a:lnTo>
                  <a:pt x="355" y="167"/>
                </a:lnTo>
                <a:lnTo>
                  <a:pt x="364" y="152"/>
                </a:lnTo>
                <a:lnTo>
                  <a:pt x="364" y="149"/>
                </a:lnTo>
                <a:lnTo>
                  <a:pt x="364" y="146"/>
                </a:lnTo>
                <a:lnTo>
                  <a:pt x="364" y="145"/>
                </a:lnTo>
                <a:lnTo>
                  <a:pt x="364" y="145"/>
                </a:lnTo>
                <a:lnTo>
                  <a:pt x="370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3"/>
                </a:lnTo>
                <a:lnTo>
                  <a:pt x="381" y="134"/>
                </a:lnTo>
                <a:lnTo>
                  <a:pt x="383" y="135"/>
                </a:lnTo>
                <a:lnTo>
                  <a:pt x="383" y="137"/>
                </a:lnTo>
                <a:lnTo>
                  <a:pt x="383" y="135"/>
                </a:lnTo>
                <a:lnTo>
                  <a:pt x="389" y="131"/>
                </a:lnTo>
                <a:lnTo>
                  <a:pt x="392" y="126"/>
                </a:lnTo>
                <a:lnTo>
                  <a:pt x="396" y="115"/>
                </a:lnTo>
                <a:lnTo>
                  <a:pt x="394" y="112"/>
                </a:lnTo>
                <a:lnTo>
                  <a:pt x="393" y="107"/>
                </a:lnTo>
                <a:lnTo>
                  <a:pt x="393" y="104"/>
                </a:lnTo>
                <a:lnTo>
                  <a:pt x="393" y="103"/>
                </a:lnTo>
                <a:lnTo>
                  <a:pt x="393" y="101"/>
                </a:lnTo>
                <a:lnTo>
                  <a:pt x="396" y="96"/>
                </a:lnTo>
                <a:lnTo>
                  <a:pt x="396" y="93"/>
                </a:lnTo>
                <a:lnTo>
                  <a:pt x="396" y="92"/>
                </a:lnTo>
                <a:lnTo>
                  <a:pt x="396" y="88"/>
                </a:lnTo>
                <a:lnTo>
                  <a:pt x="393" y="85"/>
                </a:lnTo>
                <a:lnTo>
                  <a:pt x="390" y="79"/>
                </a:lnTo>
                <a:lnTo>
                  <a:pt x="389" y="79"/>
                </a:lnTo>
                <a:lnTo>
                  <a:pt x="385" y="70"/>
                </a:lnTo>
                <a:lnTo>
                  <a:pt x="382" y="71"/>
                </a:lnTo>
                <a:lnTo>
                  <a:pt x="381" y="67"/>
                </a:lnTo>
                <a:lnTo>
                  <a:pt x="383" y="66"/>
                </a:lnTo>
                <a:lnTo>
                  <a:pt x="385" y="63"/>
                </a:lnTo>
                <a:lnTo>
                  <a:pt x="394" y="66"/>
                </a:lnTo>
                <a:lnTo>
                  <a:pt x="396" y="67"/>
                </a:lnTo>
                <a:lnTo>
                  <a:pt x="409" y="74"/>
                </a:lnTo>
                <a:lnTo>
                  <a:pt x="415" y="78"/>
                </a:lnTo>
                <a:lnTo>
                  <a:pt x="427" y="88"/>
                </a:lnTo>
                <a:lnTo>
                  <a:pt x="437" y="85"/>
                </a:lnTo>
                <a:lnTo>
                  <a:pt x="443" y="84"/>
                </a:lnTo>
                <a:lnTo>
                  <a:pt x="446" y="84"/>
                </a:lnTo>
                <a:lnTo>
                  <a:pt x="449" y="84"/>
                </a:lnTo>
                <a:lnTo>
                  <a:pt x="454" y="84"/>
                </a:lnTo>
                <a:lnTo>
                  <a:pt x="462" y="73"/>
                </a:lnTo>
                <a:lnTo>
                  <a:pt x="462" y="69"/>
                </a:lnTo>
                <a:lnTo>
                  <a:pt x="462" y="67"/>
                </a:lnTo>
                <a:lnTo>
                  <a:pt x="461" y="63"/>
                </a:lnTo>
                <a:lnTo>
                  <a:pt x="461" y="62"/>
                </a:lnTo>
                <a:lnTo>
                  <a:pt x="460" y="54"/>
                </a:lnTo>
                <a:lnTo>
                  <a:pt x="457" y="49"/>
                </a:lnTo>
                <a:lnTo>
                  <a:pt x="454" y="45"/>
                </a:lnTo>
                <a:lnTo>
                  <a:pt x="454" y="44"/>
                </a:lnTo>
                <a:lnTo>
                  <a:pt x="456" y="44"/>
                </a:lnTo>
                <a:lnTo>
                  <a:pt x="456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9"/>
                </a:lnTo>
                <a:lnTo>
                  <a:pt x="449" y="37"/>
                </a:lnTo>
                <a:lnTo>
                  <a:pt x="447" y="34"/>
                </a:lnTo>
                <a:lnTo>
                  <a:pt x="449" y="33"/>
                </a:lnTo>
                <a:lnTo>
                  <a:pt x="447" y="28"/>
                </a:lnTo>
                <a:lnTo>
                  <a:pt x="446" y="28"/>
                </a:lnTo>
                <a:lnTo>
                  <a:pt x="445" y="24"/>
                </a:lnTo>
                <a:lnTo>
                  <a:pt x="443" y="25"/>
                </a:lnTo>
                <a:lnTo>
                  <a:pt x="443" y="24"/>
                </a:lnTo>
                <a:lnTo>
                  <a:pt x="442" y="22"/>
                </a:lnTo>
                <a:lnTo>
                  <a:pt x="442" y="21"/>
                </a:lnTo>
                <a:lnTo>
                  <a:pt x="439" y="18"/>
                </a:lnTo>
                <a:lnTo>
                  <a:pt x="438" y="17"/>
                </a:lnTo>
              </a:path>
            </a:pathLst>
          </a:custGeom>
          <a:noFill/>
          <a:ln w="6350" cap="flat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295"/>
          <p:cNvSpPr>
            <a:spLocks/>
          </p:cNvSpPr>
          <p:nvPr/>
        </p:nvSpPr>
        <p:spPr bwMode="auto">
          <a:xfrm>
            <a:off x="4200525" y="742950"/>
            <a:ext cx="136525" cy="173038"/>
          </a:xfrm>
          <a:custGeom>
            <a:avLst/>
            <a:gdLst>
              <a:gd name="T0" fmla="*/ 14 w 86"/>
              <a:gd name="T1" fmla="*/ 109 h 109"/>
              <a:gd name="T2" fmla="*/ 14 w 86"/>
              <a:gd name="T3" fmla="*/ 23 h 109"/>
              <a:gd name="T4" fmla="*/ 71 w 86"/>
              <a:gd name="T5" fmla="*/ 109 h 109"/>
              <a:gd name="T6" fmla="*/ 86 w 86"/>
              <a:gd name="T7" fmla="*/ 109 h 109"/>
              <a:gd name="T8" fmla="*/ 86 w 86"/>
              <a:gd name="T9" fmla="*/ 0 h 109"/>
              <a:gd name="T10" fmla="*/ 72 w 86"/>
              <a:gd name="T11" fmla="*/ 0 h 109"/>
              <a:gd name="T12" fmla="*/ 72 w 86"/>
              <a:gd name="T13" fmla="*/ 86 h 109"/>
              <a:gd name="T14" fmla="*/ 15 w 86"/>
              <a:gd name="T15" fmla="*/ 0 h 109"/>
              <a:gd name="T16" fmla="*/ 0 w 86"/>
              <a:gd name="T17" fmla="*/ 0 h 109"/>
              <a:gd name="T18" fmla="*/ 0 w 86"/>
              <a:gd name="T19" fmla="*/ 109 h 109"/>
              <a:gd name="T20" fmla="*/ 14 w 86"/>
              <a:gd name="T21" fmla="*/ 109 h 109"/>
              <a:gd name="T22" fmla="*/ 14 w 86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09">
                <a:moveTo>
                  <a:pt x="14" y="109"/>
                </a:moveTo>
                <a:lnTo>
                  <a:pt x="14" y="23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296"/>
          <p:cNvSpPr>
            <a:spLocks noEditPoints="1"/>
          </p:cNvSpPr>
          <p:nvPr/>
        </p:nvSpPr>
        <p:spPr bwMode="auto">
          <a:xfrm>
            <a:off x="4365625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297"/>
          <p:cNvSpPr>
            <a:spLocks/>
          </p:cNvSpPr>
          <p:nvPr/>
        </p:nvSpPr>
        <p:spPr bwMode="auto">
          <a:xfrm>
            <a:off x="4508500" y="787400"/>
            <a:ext cx="68263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298"/>
          <p:cNvSpPr>
            <a:spLocks noEditPoints="1"/>
          </p:cNvSpPr>
          <p:nvPr/>
        </p:nvSpPr>
        <p:spPr bwMode="auto">
          <a:xfrm>
            <a:off x="4581525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299"/>
          <p:cNvSpPr>
            <a:spLocks noEditPoints="1"/>
          </p:cNvSpPr>
          <p:nvPr/>
        </p:nvSpPr>
        <p:spPr bwMode="auto">
          <a:xfrm>
            <a:off x="4718050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5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300"/>
          <p:cNvSpPr>
            <a:spLocks/>
          </p:cNvSpPr>
          <p:nvPr/>
        </p:nvSpPr>
        <p:spPr bwMode="auto">
          <a:xfrm>
            <a:off x="4851400" y="787400"/>
            <a:ext cx="104775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301"/>
          <p:cNvSpPr>
            <a:spLocks/>
          </p:cNvSpPr>
          <p:nvPr/>
        </p:nvSpPr>
        <p:spPr bwMode="auto">
          <a:xfrm>
            <a:off x="5035550" y="739775"/>
            <a:ext cx="74613" cy="176213"/>
          </a:xfrm>
          <a:custGeom>
            <a:avLst/>
            <a:gdLst>
              <a:gd name="T0" fmla="*/ 18 w 34"/>
              <a:gd name="T1" fmla="*/ 81 h 81"/>
              <a:gd name="T2" fmla="*/ 18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8 w 34"/>
              <a:gd name="T9" fmla="*/ 23 h 81"/>
              <a:gd name="T10" fmla="*/ 18 w 34"/>
              <a:gd name="T11" fmla="*/ 18 h 81"/>
              <a:gd name="T12" fmla="*/ 20 w 34"/>
              <a:gd name="T13" fmla="*/ 10 h 81"/>
              <a:gd name="T14" fmla="*/ 26 w 34"/>
              <a:gd name="T15" fmla="*/ 9 h 81"/>
              <a:gd name="T16" fmla="*/ 32 w 34"/>
              <a:gd name="T17" fmla="*/ 9 h 81"/>
              <a:gd name="T18" fmla="*/ 34 w 34"/>
              <a:gd name="T19" fmla="*/ 0 h 81"/>
              <a:gd name="T20" fmla="*/ 24 w 34"/>
              <a:gd name="T21" fmla="*/ 0 h 81"/>
              <a:gd name="T22" fmla="*/ 14 w 34"/>
              <a:gd name="T23" fmla="*/ 2 h 81"/>
              <a:gd name="T24" fmla="*/ 9 w 34"/>
              <a:gd name="T25" fmla="*/ 8 h 81"/>
              <a:gd name="T26" fmla="*/ 8 w 34"/>
              <a:gd name="T27" fmla="*/ 17 h 81"/>
              <a:gd name="T28" fmla="*/ 8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8 w 34"/>
              <a:gd name="T35" fmla="*/ 31 h 81"/>
              <a:gd name="T36" fmla="*/ 8 w 34"/>
              <a:gd name="T37" fmla="*/ 81 h 81"/>
              <a:gd name="T38" fmla="*/ 18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8" y="81"/>
                </a:moveTo>
                <a:cubicBezTo>
                  <a:pt x="18" y="31"/>
                  <a:pt x="18" y="31"/>
                  <a:pt x="1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4"/>
                  <a:pt x="19" y="12"/>
                  <a:pt x="20" y="10"/>
                </a:cubicBezTo>
                <a:cubicBezTo>
                  <a:pt x="21" y="9"/>
                  <a:pt x="23" y="9"/>
                  <a:pt x="26" y="9"/>
                </a:cubicBezTo>
                <a:cubicBezTo>
                  <a:pt x="28" y="9"/>
                  <a:pt x="30" y="9"/>
                  <a:pt x="3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7" y="0"/>
                  <a:pt x="24" y="0"/>
                </a:cubicBezTo>
                <a:cubicBezTo>
                  <a:pt x="20" y="0"/>
                  <a:pt x="17" y="0"/>
                  <a:pt x="14" y="2"/>
                </a:cubicBezTo>
                <a:cubicBezTo>
                  <a:pt x="12" y="3"/>
                  <a:pt x="10" y="6"/>
                  <a:pt x="9" y="8"/>
                </a:cubicBezTo>
                <a:cubicBezTo>
                  <a:pt x="9" y="10"/>
                  <a:pt x="8" y="13"/>
                  <a:pt x="8" y="17"/>
                </a:cubicBezTo>
                <a:cubicBezTo>
                  <a:pt x="8" y="23"/>
                  <a:pt x="8" y="23"/>
                  <a:pt x="8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8" y="81"/>
                  <a:pt x="18" y="81"/>
                  <a:pt x="18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302"/>
          <p:cNvSpPr>
            <a:spLocks/>
          </p:cNvSpPr>
          <p:nvPr/>
        </p:nvSpPr>
        <p:spPr bwMode="auto">
          <a:xfrm>
            <a:off x="5105400" y="790575"/>
            <a:ext cx="114300" cy="177800"/>
          </a:xfrm>
          <a:custGeom>
            <a:avLst/>
            <a:gdLst>
              <a:gd name="T0" fmla="*/ 11 w 53"/>
              <a:gd name="T1" fmla="*/ 82 h 82"/>
              <a:gd name="T2" fmla="*/ 19 w 53"/>
              <a:gd name="T3" fmla="*/ 80 h 82"/>
              <a:gd name="T4" fmla="*/ 25 w 53"/>
              <a:gd name="T5" fmla="*/ 72 h 82"/>
              <a:gd name="T6" fmla="*/ 31 w 53"/>
              <a:gd name="T7" fmla="*/ 59 h 82"/>
              <a:gd name="T8" fmla="*/ 53 w 53"/>
              <a:gd name="T9" fmla="*/ 0 h 82"/>
              <a:gd name="T10" fmla="*/ 43 w 53"/>
              <a:gd name="T11" fmla="*/ 0 h 82"/>
              <a:gd name="T12" fmla="*/ 31 w 53"/>
              <a:gd name="T13" fmla="*/ 34 h 82"/>
              <a:gd name="T14" fmla="*/ 27 w 53"/>
              <a:gd name="T15" fmla="*/ 47 h 82"/>
              <a:gd name="T16" fmla="*/ 22 w 53"/>
              <a:gd name="T17" fmla="*/ 34 h 82"/>
              <a:gd name="T18" fmla="*/ 10 w 53"/>
              <a:gd name="T19" fmla="*/ 0 h 82"/>
              <a:gd name="T20" fmla="*/ 0 w 53"/>
              <a:gd name="T21" fmla="*/ 0 h 82"/>
              <a:gd name="T22" fmla="*/ 22 w 53"/>
              <a:gd name="T23" fmla="*/ 58 h 82"/>
              <a:gd name="T24" fmla="*/ 21 w 53"/>
              <a:gd name="T25" fmla="*/ 61 h 82"/>
              <a:gd name="T26" fmla="*/ 18 w 53"/>
              <a:gd name="T27" fmla="*/ 68 h 82"/>
              <a:gd name="T28" fmla="*/ 15 w 53"/>
              <a:gd name="T29" fmla="*/ 71 h 82"/>
              <a:gd name="T30" fmla="*/ 9 w 53"/>
              <a:gd name="T31" fmla="*/ 72 h 82"/>
              <a:gd name="T32" fmla="*/ 4 w 53"/>
              <a:gd name="T33" fmla="*/ 71 h 82"/>
              <a:gd name="T34" fmla="*/ 5 w 53"/>
              <a:gd name="T35" fmla="*/ 81 h 82"/>
              <a:gd name="T36" fmla="*/ 11 w 53"/>
              <a:gd name="T37" fmla="*/ 82 h 82"/>
              <a:gd name="T38" fmla="*/ 11 w 53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82">
                <a:moveTo>
                  <a:pt x="11" y="82"/>
                </a:moveTo>
                <a:cubicBezTo>
                  <a:pt x="14" y="82"/>
                  <a:pt x="17" y="81"/>
                  <a:pt x="19" y="80"/>
                </a:cubicBezTo>
                <a:cubicBezTo>
                  <a:pt x="22" y="78"/>
                  <a:pt x="24" y="76"/>
                  <a:pt x="25" y="72"/>
                </a:cubicBezTo>
                <a:cubicBezTo>
                  <a:pt x="27" y="70"/>
                  <a:pt x="28" y="66"/>
                  <a:pt x="31" y="59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8"/>
                  <a:pt x="28" y="43"/>
                  <a:pt x="27" y="47"/>
                </a:cubicBezTo>
                <a:cubicBezTo>
                  <a:pt x="25" y="43"/>
                  <a:pt x="24" y="38"/>
                  <a:pt x="2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9"/>
                  <a:pt x="21" y="60"/>
                  <a:pt x="21" y="61"/>
                </a:cubicBezTo>
                <a:cubicBezTo>
                  <a:pt x="19" y="65"/>
                  <a:pt x="18" y="67"/>
                  <a:pt x="18" y="68"/>
                </a:cubicBezTo>
                <a:cubicBezTo>
                  <a:pt x="17" y="69"/>
                  <a:pt x="16" y="70"/>
                  <a:pt x="15" y="71"/>
                </a:cubicBezTo>
                <a:cubicBezTo>
                  <a:pt x="13" y="72"/>
                  <a:pt x="12" y="72"/>
                  <a:pt x="9" y="72"/>
                </a:cubicBezTo>
                <a:cubicBezTo>
                  <a:pt x="8" y="72"/>
                  <a:pt x="6" y="72"/>
                  <a:pt x="4" y="71"/>
                </a:cubicBezTo>
                <a:cubicBezTo>
                  <a:pt x="5" y="81"/>
                  <a:pt x="5" y="81"/>
                  <a:pt x="5" y="81"/>
                </a:cubicBezTo>
                <a:cubicBezTo>
                  <a:pt x="7" y="82"/>
                  <a:pt x="9" y="82"/>
                  <a:pt x="11" y="82"/>
                </a:cubicBezTo>
                <a:cubicBezTo>
                  <a:pt x="11" y="82"/>
                  <a:pt x="11" y="82"/>
                  <a:pt x="11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303"/>
          <p:cNvSpPr>
            <a:spLocks/>
          </p:cNvSpPr>
          <p:nvPr/>
        </p:nvSpPr>
        <p:spPr bwMode="auto">
          <a:xfrm>
            <a:off x="5237163" y="742950"/>
            <a:ext cx="22225" cy="173038"/>
          </a:xfrm>
          <a:custGeom>
            <a:avLst/>
            <a:gdLst>
              <a:gd name="T0" fmla="*/ 14 w 14"/>
              <a:gd name="T1" fmla="*/ 109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09 h 109"/>
              <a:gd name="T8" fmla="*/ 14 w 14"/>
              <a:gd name="T9" fmla="*/ 109 h 109"/>
              <a:gd name="T10" fmla="*/ 14 w 14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9">
                <a:moveTo>
                  <a:pt x="14" y="109"/>
                </a:move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304"/>
          <p:cNvSpPr>
            <a:spLocks/>
          </p:cNvSpPr>
          <p:nvPr/>
        </p:nvSpPr>
        <p:spPr bwMode="auto">
          <a:xfrm>
            <a:off x="5291138" y="742950"/>
            <a:ext cx="106363" cy="173038"/>
          </a:xfrm>
          <a:custGeom>
            <a:avLst/>
            <a:gdLst>
              <a:gd name="T0" fmla="*/ 14 w 67"/>
              <a:gd name="T1" fmla="*/ 109 h 109"/>
              <a:gd name="T2" fmla="*/ 14 w 67"/>
              <a:gd name="T3" fmla="*/ 78 h 109"/>
              <a:gd name="T4" fmla="*/ 23 w 67"/>
              <a:gd name="T5" fmla="*/ 69 h 109"/>
              <a:gd name="T6" fmla="*/ 49 w 67"/>
              <a:gd name="T7" fmla="*/ 109 h 109"/>
              <a:gd name="T8" fmla="*/ 67 w 67"/>
              <a:gd name="T9" fmla="*/ 109 h 109"/>
              <a:gd name="T10" fmla="*/ 33 w 67"/>
              <a:gd name="T11" fmla="*/ 60 h 109"/>
              <a:gd name="T12" fmla="*/ 63 w 67"/>
              <a:gd name="T13" fmla="*/ 30 h 109"/>
              <a:gd name="T14" fmla="*/ 46 w 67"/>
              <a:gd name="T15" fmla="*/ 30 h 109"/>
              <a:gd name="T16" fmla="*/ 14 w 67"/>
              <a:gd name="T17" fmla="*/ 63 h 109"/>
              <a:gd name="T18" fmla="*/ 14 w 67"/>
              <a:gd name="T19" fmla="*/ 0 h 109"/>
              <a:gd name="T20" fmla="*/ 0 w 67"/>
              <a:gd name="T21" fmla="*/ 0 h 109"/>
              <a:gd name="T22" fmla="*/ 0 w 67"/>
              <a:gd name="T23" fmla="*/ 109 h 109"/>
              <a:gd name="T24" fmla="*/ 14 w 67"/>
              <a:gd name="T25" fmla="*/ 109 h 109"/>
              <a:gd name="T26" fmla="*/ 14 w 67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09">
                <a:moveTo>
                  <a:pt x="14" y="109"/>
                </a:moveTo>
                <a:lnTo>
                  <a:pt x="14" y="78"/>
                </a:lnTo>
                <a:lnTo>
                  <a:pt x="23" y="69"/>
                </a:lnTo>
                <a:lnTo>
                  <a:pt x="49" y="109"/>
                </a:lnTo>
                <a:lnTo>
                  <a:pt x="67" y="109"/>
                </a:lnTo>
                <a:lnTo>
                  <a:pt x="33" y="60"/>
                </a:lnTo>
                <a:lnTo>
                  <a:pt x="63" y="30"/>
                </a:lnTo>
                <a:lnTo>
                  <a:pt x="46" y="30"/>
                </a:lnTo>
                <a:lnTo>
                  <a:pt x="14" y="63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305"/>
          <p:cNvSpPr>
            <a:spLocks noEditPoints="1"/>
          </p:cNvSpPr>
          <p:nvPr/>
        </p:nvSpPr>
        <p:spPr bwMode="auto">
          <a:xfrm>
            <a:off x="5405438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19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306"/>
          <p:cNvSpPr>
            <a:spLocks/>
          </p:cNvSpPr>
          <p:nvPr/>
        </p:nvSpPr>
        <p:spPr bwMode="auto">
          <a:xfrm>
            <a:off x="5548313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307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19 w 30"/>
              <a:gd name="T1" fmla="*/ 40 h 40"/>
              <a:gd name="T2" fmla="*/ 19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19 w 30"/>
              <a:gd name="T17" fmla="*/ 40 h 40"/>
              <a:gd name="T18" fmla="*/ 19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19" y="40"/>
                </a:moveTo>
                <a:lnTo>
                  <a:pt x="19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19" y="40"/>
                </a:lnTo>
                <a:lnTo>
                  <a:pt x="1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308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309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310"/>
          <p:cNvSpPr>
            <a:spLocks/>
          </p:cNvSpPr>
          <p:nvPr/>
        </p:nvSpPr>
        <p:spPr bwMode="auto">
          <a:xfrm>
            <a:off x="6789738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311"/>
          <p:cNvSpPr>
            <a:spLocks/>
          </p:cNvSpPr>
          <p:nvPr/>
        </p:nvSpPr>
        <p:spPr bwMode="auto">
          <a:xfrm>
            <a:off x="6837363" y="4608513"/>
            <a:ext cx="33338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312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313"/>
          <p:cNvSpPr>
            <a:spLocks/>
          </p:cNvSpPr>
          <p:nvPr/>
        </p:nvSpPr>
        <p:spPr bwMode="auto">
          <a:xfrm>
            <a:off x="6926263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314"/>
          <p:cNvSpPr>
            <a:spLocks/>
          </p:cNvSpPr>
          <p:nvPr/>
        </p:nvSpPr>
        <p:spPr bwMode="auto">
          <a:xfrm>
            <a:off x="6959600" y="4608513"/>
            <a:ext cx="42863" cy="63500"/>
          </a:xfrm>
          <a:custGeom>
            <a:avLst/>
            <a:gdLst>
              <a:gd name="T0" fmla="*/ 8 w 27"/>
              <a:gd name="T1" fmla="*/ 40 h 40"/>
              <a:gd name="T2" fmla="*/ 8 w 27"/>
              <a:gd name="T3" fmla="*/ 32 h 40"/>
              <a:gd name="T4" fmla="*/ 12 w 27"/>
              <a:gd name="T5" fmla="*/ 28 h 40"/>
              <a:gd name="T6" fmla="*/ 19 w 27"/>
              <a:gd name="T7" fmla="*/ 40 h 40"/>
              <a:gd name="T8" fmla="*/ 27 w 27"/>
              <a:gd name="T9" fmla="*/ 40 h 40"/>
              <a:gd name="T10" fmla="*/ 16 w 27"/>
              <a:gd name="T11" fmla="*/ 22 h 40"/>
              <a:gd name="T12" fmla="*/ 26 w 27"/>
              <a:gd name="T13" fmla="*/ 11 h 40"/>
              <a:gd name="T14" fmla="*/ 16 w 27"/>
              <a:gd name="T15" fmla="*/ 11 h 40"/>
              <a:gd name="T16" fmla="*/ 8 w 27"/>
              <a:gd name="T17" fmla="*/ 22 h 40"/>
              <a:gd name="T18" fmla="*/ 8 w 27"/>
              <a:gd name="T19" fmla="*/ 0 h 40"/>
              <a:gd name="T20" fmla="*/ 0 w 27"/>
              <a:gd name="T21" fmla="*/ 0 h 40"/>
              <a:gd name="T22" fmla="*/ 0 w 27"/>
              <a:gd name="T23" fmla="*/ 40 h 40"/>
              <a:gd name="T24" fmla="*/ 8 w 27"/>
              <a:gd name="T25" fmla="*/ 40 h 40"/>
              <a:gd name="T26" fmla="*/ 8 w 27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0">
                <a:moveTo>
                  <a:pt x="8" y="40"/>
                </a:moveTo>
                <a:lnTo>
                  <a:pt x="8" y="32"/>
                </a:lnTo>
                <a:lnTo>
                  <a:pt x="12" y="28"/>
                </a:lnTo>
                <a:lnTo>
                  <a:pt x="19" y="40"/>
                </a:lnTo>
                <a:lnTo>
                  <a:pt x="27" y="40"/>
                </a:lnTo>
                <a:lnTo>
                  <a:pt x="16" y="22"/>
                </a:lnTo>
                <a:lnTo>
                  <a:pt x="26" y="11"/>
                </a:lnTo>
                <a:lnTo>
                  <a:pt x="16" y="11"/>
                </a:lnTo>
                <a:lnTo>
                  <a:pt x="8" y="22"/>
                </a:ln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315"/>
          <p:cNvSpPr>
            <a:spLocks/>
          </p:cNvSpPr>
          <p:nvPr/>
        </p:nvSpPr>
        <p:spPr bwMode="auto">
          <a:xfrm>
            <a:off x="7008813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316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317"/>
          <p:cNvSpPr>
            <a:spLocks/>
          </p:cNvSpPr>
          <p:nvPr/>
        </p:nvSpPr>
        <p:spPr bwMode="auto">
          <a:xfrm>
            <a:off x="7080250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318"/>
          <p:cNvSpPr>
            <a:spLocks noEditPoints="1"/>
          </p:cNvSpPr>
          <p:nvPr/>
        </p:nvSpPr>
        <p:spPr bwMode="auto">
          <a:xfrm>
            <a:off x="7115175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319"/>
          <p:cNvSpPr>
            <a:spLocks/>
          </p:cNvSpPr>
          <p:nvPr/>
        </p:nvSpPr>
        <p:spPr bwMode="auto">
          <a:xfrm>
            <a:off x="714057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320"/>
          <p:cNvSpPr>
            <a:spLocks noEditPoints="1"/>
          </p:cNvSpPr>
          <p:nvPr/>
        </p:nvSpPr>
        <p:spPr bwMode="auto">
          <a:xfrm>
            <a:off x="7191375" y="4625975"/>
            <a:ext cx="42863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Line 1321"/>
          <p:cNvSpPr>
            <a:spLocks noChangeShapeType="1"/>
          </p:cNvSpPr>
          <p:nvPr/>
        </p:nvSpPr>
        <p:spPr bwMode="auto">
          <a:xfrm>
            <a:off x="6637338" y="4829175"/>
            <a:ext cx="258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322"/>
          <p:cNvSpPr>
            <a:spLocks/>
          </p:cNvSpPr>
          <p:nvPr/>
        </p:nvSpPr>
        <p:spPr bwMode="auto">
          <a:xfrm>
            <a:off x="6950075" y="4805363"/>
            <a:ext cx="44450" cy="61913"/>
          </a:xfrm>
          <a:custGeom>
            <a:avLst/>
            <a:gdLst>
              <a:gd name="T0" fmla="*/ 6 w 28"/>
              <a:gd name="T1" fmla="*/ 39 h 39"/>
              <a:gd name="T2" fmla="*/ 6 w 28"/>
              <a:gd name="T3" fmla="*/ 21 h 39"/>
              <a:gd name="T4" fmla="*/ 23 w 28"/>
              <a:gd name="T5" fmla="*/ 21 h 39"/>
              <a:gd name="T6" fmla="*/ 23 w 28"/>
              <a:gd name="T7" fmla="*/ 17 h 39"/>
              <a:gd name="T8" fmla="*/ 6 w 28"/>
              <a:gd name="T9" fmla="*/ 17 h 39"/>
              <a:gd name="T10" fmla="*/ 6 w 28"/>
              <a:gd name="T11" fmla="*/ 4 h 39"/>
              <a:gd name="T12" fmla="*/ 28 w 28"/>
              <a:gd name="T13" fmla="*/ 4 h 39"/>
              <a:gd name="T14" fmla="*/ 28 w 28"/>
              <a:gd name="T15" fmla="*/ 0 h 39"/>
              <a:gd name="T16" fmla="*/ 0 w 28"/>
              <a:gd name="T17" fmla="*/ 0 h 39"/>
              <a:gd name="T18" fmla="*/ 0 w 28"/>
              <a:gd name="T19" fmla="*/ 39 h 39"/>
              <a:gd name="T20" fmla="*/ 6 w 28"/>
              <a:gd name="T21" fmla="*/ 39 h 39"/>
              <a:gd name="T22" fmla="*/ 6 w 28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9">
                <a:moveTo>
                  <a:pt x="6" y="39"/>
                </a:moveTo>
                <a:lnTo>
                  <a:pt x="6" y="21"/>
                </a:lnTo>
                <a:lnTo>
                  <a:pt x="23" y="21"/>
                </a:lnTo>
                <a:lnTo>
                  <a:pt x="23" y="17"/>
                </a:lnTo>
                <a:lnTo>
                  <a:pt x="6" y="17"/>
                </a:lnTo>
                <a:lnTo>
                  <a:pt x="6" y="4"/>
                </a:lnTo>
                <a:lnTo>
                  <a:pt x="28" y="4"/>
                </a:lnTo>
                <a:lnTo>
                  <a:pt x="28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323"/>
          <p:cNvSpPr>
            <a:spLocks/>
          </p:cNvSpPr>
          <p:nvPr/>
        </p:nvSpPr>
        <p:spPr bwMode="auto">
          <a:xfrm>
            <a:off x="6997700" y="4822825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6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0 h 29"/>
              <a:gd name="T24" fmla="*/ 8 w 19"/>
              <a:gd name="T25" fmla="*/ 21 h 29"/>
              <a:gd name="T26" fmla="*/ 7 w 19"/>
              <a:gd name="T27" fmla="*/ 24 h 29"/>
              <a:gd name="T28" fmla="*/ 5 w 19"/>
              <a:gd name="T29" fmla="*/ 25 h 29"/>
              <a:gd name="T30" fmla="*/ 4 w 19"/>
              <a:gd name="T31" fmla="*/ 25 h 29"/>
              <a:gd name="T32" fmla="*/ 2 w 19"/>
              <a:gd name="T33" fmla="*/ 25 h 29"/>
              <a:gd name="T34" fmla="*/ 2 w 19"/>
              <a:gd name="T35" fmla="*/ 28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6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4"/>
                  <a:pt x="6" y="25"/>
                  <a:pt x="5" y="25"/>
                </a:cubicBezTo>
                <a:cubicBezTo>
                  <a:pt x="5" y="25"/>
                  <a:pt x="4" y="25"/>
                  <a:pt x="4" y="25"/>
                </a:cubicBezTo>
                <a:cubicBezTo>
                  <a:pt x="3" y="25"/>
                  <a:pt x="2" y="25"/>
                  <a:pt x="2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324"/>
          <p:cNvSpPr>
            <a:spLocks/>
          </p:cNvSpPr>
          <p:nvPr/>
        </p:nvSpPr>
        <p:spPr bwMode="auto">
          <a:xfrm>
            <a:off x="7045325" y="4805363"/>
            <a:ext cx="9525" cy="61913"/>
          </a:xfrm>
          <a:custGeom>
            <a:avLst/>
            <a:gdLst>
              <a:gd name="T0" fmla="*/ 6 w 6"/>
              <a:gd name="T1" fmla="*/ 39 h 39"/>
              <a:gd name="T2" fmla="*/ 6 w 6"/>
              <a:gd name="T3" fmla="*/ 0 h 39"/>
              <a:gd name="T4" fmla="*/ 0 w 6"/>
              <a:gd name="T5" fmla="*/ 0 h 39"/>
              <a:gd name="T6" fmla="*/ 0 w 6"/>
              <a:gd name="T7" fmla="*/ 39 h 39"/>
              <a:gd name="T8" fmla="*/ 6 w 6"/>
              <a:gd name="T9" fmla="*/ 39 h 39"/>
              <a:gd name="T10" fmla="*/ 6 w 6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39">
                <a:moveTo>
                  <a:pt x="6" y="39"/>
                </a:move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325"/>
          <p:cNvSpPr>
            <a:spLocks/>
          </p:cNvSpPr>
          <p:nvPr/>
        </p:nvSpPr>
        <p:spPr bwMode="auto">
          <a:xfrm>
            <a:off x="7065963" y="4805363"/>
            <a:ext cx="38100" cy="61913"/>
          </a:xfrm>
          <a:custGeom>
            <a:avLst/>
            <a:gdLst>
              <a:gd name="T0" fmla="*/ 5 w 24"/>
              <a:gd name="T1" fmla="*/ 39 h 39"/>
              <a:gd name="T2" fmla="*/ 5 w 24"/>
              <a:gd name="T3" fmla="*/ 28 h 39"/>
              <a:gd name="T4" fmla="*/ 8 w 24"/>
              <a:gd name="T5" fmla="*/ 25 h 39"/>
              <a:gd name="T6" fmla="*/ 17 w 24"/>
              <a:gd name="T7" fmla="*/ 39 h 39"/>
              <a:gd name="T8" fmla="*/ 24 w 24"/>
              <a:gd name="T9" fmla="*/ 39 h 39"/>
              <a:gd name="T10" fmla="*/ 12 w 24"/>
              <a:gd name="T11" fmla="*/ 21 h 39"/>
              <a:gd name="T12" fmla="*/ 23 w 24"/>
              <a:gd name="T13" fmla="*/ 11 h 39"/>
              <a:gd name="T14" fmla="*/ 16 w 24"/>
              <a:gd name="T15" fmla="*/ 11 h 39"/>
              <a:gd name="T16" fmla="*/ 5 w 24"/>
              <a:gd name="T17" fmla="*/ 22 h 39"/>
              <a:gd name="T18" fmla="*/ 5 w 24"/>
              <a:gd name="T19" fmla="*/ 0 h 39"/>
              <a:gd name="T20" fmla="*/ 0 w 24"/>
              <a:gd name="T21" fmla="*/ 0 h 39"/>
              <a:gd name="T22" fmla="*/ 0 w 24"/>
              <a:gd name="T23" fmla="*/ 39 h 39"/>
              <a:gd name="T24" fmla="*/ 5 w 24"/>
              <a:gd name="T25" fmla="*/ 39 h 39"/>
              <a:gd name="T26" fmla="*/ 5 w 24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39">
                <a:moveTo>
                  <a:pt x="5" y="39"/>
                </a:moveTo>
                <a:lnTo>
                  <a:pt x="5" y="28"/>
                </a:lnTo>
                <a:lnTo>
                  <a:pt x="8" y="25"/>
                </a:lnTo>
                <a:lnTo>
                  <a:pt x="17" y="39"/>
                </a:lnTo>
                <a:lnTo>
                  <a:pt x="24" y="39"/>
                </a:lnTo>
                <a:lnTo>
                  <a:pt x="12" y="21"/>
                </a:lnTo>
                <a:lnTo>
                  <a:pt x="23" y="11"/>
                </a:lnTo>
                <a:lnTo>
                  <a:pt x="16" y="11"/>
                </a:lnTo>
                <a:lnTo>
                  <a:pt x="5" y="22"/>
                </a:ln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326"/>
          <p:cNvSpPr>
            <a:spLocks noEditPoints="1"/>
          </p:cNvSpPr>
          <p:nvPr/>
        </p:nvSpPr>
        <p:spPr bwMode="auto">
          <a:xfrm>
            <a:off x="7105650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327"/>
          <p:cNvSpPr>
            <a:spLocks/>
          </p:cNvSpPr>
          <p:nvPr/>
        </p:nvSpPr>
        <p:spPr bwMode="auto">
          <a:xfrm>
            <a:off x="7153275" y="48212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0 h 22"/>
              <a:gd name="T40" fmla="*/ 3 w 18"/>
              <a:gd name="T41" fmla="*/ 2 h 22"/>
              <a:gd name="T42" fmla="*/ 2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7" y="18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6" y="11"/>
                  <a:pt x="15" y="10"/>
                </a:cubicBezTo>
                <a:cubicBezTo>
                  <a:pt x="14" y="10"/>
                  <a:pt x="12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3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328"/>
          <p:cNvSpPr>
            <a:spLocks noEditPoints="1"/>
          </p:cNvSpPr>
          <p:nvPr/>
        </p:nvSpPr>
        <p:spPr bwMode="auto">
          <a:xfrm>
            <a:off x="7199313" y="4821238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1"/>
                </a:cubicBezTo>
                <a:cubicBezTo>
                  <a:pt x="2" y="2"/>
                  <a:pt x="1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4"/>
                  <a:pt x="13" y="25"/>
                  <a:pt x="12" y="26"/>
                </a:cubicBezTo>
                <a:cubicBezTo>
                  <a:pt x="11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329"/>
          <p:cNvSpPr>
            <a:spLocks/>
          </p:cNvSpPr>
          <p:nvPr/>
        </p:nvSpPr>
        <p:spPr bwMode="auto">
          <a:xfrm>
            <a:off x="7248525" y="4821238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0 h 21"/>
              <a:gd name="T4" fmla="*/ 4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0 w 12"/>
              <a:gd name="T11" fmla="*/ 4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4 w 12"/>
              <a:gd name="T19" fmla="*/ 4 h 21"/>
              <a:gd name="T20" fmla="*/ 4 w 12"/>
              <a:gd name="T21" fmla="*/ 1 h 21"/>
              <a:gd name="T22" fmla="*/ 0 w 12"/>
              <a:gd name="T23" fmla="*/ 1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330"/>
          <p:cNvSpPr>
            <a:spLocks noEditPoints="1"/>
          </p:cNvSpPr>
          <p:nvPr/>
        </p:nvSpPr>
        <p:spPr bwMode="auto">
          <a:xfrm>
            <a:off x="7277100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331"/>
          <p:cNvSpPr>
            <a:spLocks/>
          </p:cNvSpPr>
          <p:nvPr/>
        </p:nvSpPr>
        <p:spPr bwMode="auto">
          <a:xfrm>
            <a:off x="7326313" y="4821238"/>
            <a:ext cx="38100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5 w 17"/>
              <a:gd name="T5" fmla="*/ 5 h 21"/>
              <a:gd name="T6" fmla="*/ 9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3 h 21"/>
              <a:gd name="T24" fmla="*/ 14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3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332"/>
          <p:cNvSpPr>
            <a:spLocks/>
          </p:cNvSpPr>
          <p:nvPr/>
        </p:nvSpPr>
        <p:spPr bwMode="auto">
          <a:xfrm>
            <a:off x="7372350" y="48212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0 h 22"/>
              <a:gd name="T40" fmla="*/ 3 w 18"/>
              <a:gd name="T41" fmla="*/ 2 h 22"/>
              <a:gd name="T42" fmla="*/ 1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7" y="18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2" y="9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333"/>
          <p:cNvSpPr>
            <a:spLocks noEditPoints="1"/>
          </p:cNvSpPr>
          <p:nvPr/>
        </p:nvSpPr>
        <p:spPr bwMode="auto">
          <a:xfrm>
            <a:off x="7418388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464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2019-11-18T08:45:02Z</dcterms:created>
  <dcterms:modified xsi:type="dcterms:W3CDTF">2019-11-18T08:45:31Z</dcterms:modified>
</cp:coreProperties>
</file>