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7" autoAdjust="0"/>
    <p:restoredTop sz="94660"/>
  </p:normalViewPr>
  <p:slideViewPr>
    <p:cSldViewPr snapToGrid="0">
      <p:cViewPr varScale="1">
        <p:scale>
          <a:sx n="90" d="100"/>
          <a:sy n="90" d="100"/>
        </p:scale>
        <p:origin x="102" y="12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F5C9CC54-CB0B-6E88-CADD-57F69D7762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6AAB0718-2C35-494A-6DD2-F141B1E594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7A6544AE-5B26-9ED4-A16C-64EEF29B7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30A17-F495-4DD2-85DF-F423D3B5D3B4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48C5D137-A705-B379-B93F-7188A4D9B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B1884B50-3C77-16E1-D639-27658D896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7F7A5-9C9A-4899-9BD9-7485DC289F0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17567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321AC4EC-E207-8C6E-2E9E-AE58D21CD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F338E65E-5E52-EBF3-5169-5EFE12CD74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BE2AEDA1-51ED-5779-D6A5-EFDFA9C0C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30A17-F495-4DD2-85DF-F423D3B5D3B4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939F71AA-B939-27E2-8755-36F2F0F17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ED6CD434-89CE-C7E5-B73B-4E755D079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7F7A5-9C9A-4899-9BD9-7485DC289F0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98083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>
            <a:extLst>
              <a:ext uri="{FF2B5EF4-FFF2-40B4-BE49-F238E27FC236}">
                <a16:creationId xmlns:a16="http://schemas.microsoft.com/office/drawing/2014/main" id="{036F3A13-E3D8-FE50-B4C9-AFA8FC14EE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79940865-F093-55CC-E388-801D72628D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07E9D351-EAD9-F5C1-4FB4-FE9CF3F588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30A17-F495-4DD2-85DF-F423D3B5D3B4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EB1A1403-1FDD-908C-34E3-BF1F393A01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A8986826-6448-81D3-BC2D-0B4A9BED6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7F7A5-9C9A-4899-9BD9-7485DC289F0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9714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BECC0288-3B29-4E7B-A27A-D5A5EE5B79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04BA0E54-363E-382E-0647-3BABD84961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EFE7142E-E92D-43A2-9833-9831633590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30A17-F495-4DD2-85DF-F423D3B5D3B4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C368ABA5-CC66-56A5-347B-D3A278423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7CFBCBE2-944F-FDB9-C096-0586EDD79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7F7A5-9C9A-4899-9BD9-7485DC289F0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38262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D26EECD7-5A1C-7B23-24F5-438278825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0034CB60-2F87-3E66-5225-4D0E1DF35B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B2A79804-4FE9-6D64-98FF-3D0C16BC4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30A17-F495-4DD2-85DF-F423D3B5D3B4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65FCAA11-452E-BAC0-4AF6-22884837A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A5834CEC-79D2-B924-92DF-9F51BC426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7F7A5-9C9A-4899-9BD9-7485DC289F0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64990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20707E0F-5B26-5247-058F-F5322799A1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CCC252FB-9891-5CBB-288A-9F0A934058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B7558AD9-B140-05BC-783C-187DD2C9A8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FB54EB6F-47D9-27D4-D67A-D05DC0E85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30A17-F495-4DD2-85DF-F423D3B5D3B4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78F42BBD-3DD4-9D7A-1FA1-5FD657831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719B4CFE-6CB6-035B-5818-28366D453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7F7A5-9C9A-4899-9BD9-7485DC289F0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114939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9F283107-3DCF-5DA8-17DD-B7B4BEBDDE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EC18885B-B168-BD1E-A4AD-78DA6E9710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EB46F82C-162E-2EEF-495C-9BB5322C2D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>
            <a:extLst>
              <a:ext uri="{FF2B5EF4-FFF2-40B4-BE49-F238E27FC236}">
                <a16:creationId xmlns:a16="http://schemas.microsoft.com/office/drawing/2014/main" id="{C9854084-7E9B-FF93-6A26-E2816C1557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>
            <a:extLst>
              <a:ext uri="{FF2B5EF4-FFF2-40B4-BE49-F238E27FC236}">
                <a16:creationId xmlns:a16="http://schemas.microsoft.com/office/drawing/2014/main" id="{FA7EF06F-03AB-F004-CC74-99A71366D1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0D3480BC-3631-E111-56ED-06D8DE1A1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30A17-F495-4DD2-85DF-F423D3B5D3B4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8" name="Plassholder for bunntekst 7">
            <a:extLst>
              <a:ext uri="{FF2B5EF4-FFF2-40B4-BE49-F238E27FC236}">
                <a16:creationId xmlns:a16="http://schemas.microsoft.com/office/drawing/2014/main" id="{3130697A-425B-FE80-0741-C4D503BA8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>
            <a:extLst>
              <a:ext uri="{FF2B5EF4-FFF2-40B4-BE49-F238E27FC236}">
                <a16:creationId xmlns:a16="http://schemas.microsoft.com/office/drawing/2014/main" id="{DA83EF88-11D0-DA8D-CB5F-AD1EC56D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7F7A5-9C9A-4899-9BD9-7485DC289F0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25149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CAB9B06E-36BA-1314-3F67-A24FFF3DB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>
            <a:extLst>
              <a:ext uri="{FF2B5EF4-FFF2-40B4-BE49-F238E27FC236}">
                <a16:creationId xmlns:a16="http://schemas.microsoft.com/office/drawing/2014/main" id="{77E34369-D6DB-295B-DFB2-7D68CDCDF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30A17-F495-4DD2-85DF-F423D3B5D3B4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2B78201F-1D7E-8D7D-0195-46F6A9F86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>
            <a:extLst>
              <a:ext uri="{FF2B5EF4-FFF2-40B4-BE49-F238E27FC236}">
                <a16:creationId xmlns:a16="http://schemas.microsoft.com/office/drawing/2014/main" id="{EC2BE783-C318-9AEC-97B2-13F12D6A4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7F7A5-9C9A-4899-9BD9-7485DC289F0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14805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>
            <a:extLst>
              <a:ext uri="{FF2B5EF4-FFF2-40B4-BE49-F238E27FC236}">
                <a16:creationId xmlns:a16="http://schemas.microsoft.com/office/drawing/2014/main" id="{9367156C-DDA2-EE69-92E5-34CAF77A0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30A17-F495-4DD2-85DF-F423D3B5D3B4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3" name="Plassholder for bunntekst 2">
            <a:extLst>
              <a:ext uri="{FF2B5EF4-FFF2-40B4-BE49-F238E27FC236}">
                <a16:creationId xmlns:a16="http://schemas.microsoft.com/office/drawing/2014/main" id="{0D86F4CB-F49C-AFC7-069E-B651E57F8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B509AEA6-4093-4A0D-8ADC-0C5234547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7F7A5-9C9A-4899-9BD9-7485DC289F0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78452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BEF2B02A-8073-4DE7-A6B9-01E7F0FEFF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77E683AB-8261-2492-4C37-9EE3620AB2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05402F44-AB33-6214-4D5B-63C7F8DA17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7902B9B4-C1EC-90A7-4E94-550E7100C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30A17-F495-4DD2-85DF-F423D3B5D3B4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C2750CFF-30EB-8F30-F2A9-B7E652ED9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A1B26FF7-3679-8C02-AF86-F9BCCA217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7F7A5-9C9A-4899-9BD9-7485DC289F0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88700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CF476A15-9B6C-A099-43A9-6E2181868C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>
            <a:extLst>
              <a:ext uri="{FF2B5EF4-FFF2-40B4-BE49-F238E27FC236}">
                <a16:creationId xmlns:a16="http://schemas.microsoft.com/office/drawing/2014/main" id="{BAA5A135-6E8A-0F9F-DED6-B75540B727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04ADDE5A-6C38-23D9-3559-9B80705128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0B10FCCD-E747-F6AB-1E66-69F97570F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30A17-F495-4DD2-85DF-F423D3B5D3B4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05C4C08C-1BF0-254C-1DFC-FD732A1BE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CDE2A83C-0AB9-794A-E9F7-B4918DB96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7F7A5-9C9A-4899-9BD9-7485DC289F0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02937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>
            <a:extLst>
              <a:ext uri="{FF2B5EF4-FFF2-40B4-BE49-F238E27FC236}">
                <a16:creationId xmlns:a16="http://schemas.microsoft.com/office/drawing/2014/main" id="{7271763D-E5CB-0C1A-5904-63F13F10F9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6CB7BBD7-E0FB-6A4D-7945-21474EE381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02AD9FDB-9E15-D0CF-2BA0-8895986990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830A17-F495-4DD2-85DF-F423D3B5D3B4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085B594F-5E1F-DB61-AF72-BF266A69F3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FE412226-79AD-F4E5-C722-496EEA0989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47F7A5-9C9A-4899-9BD9-7485DC289F0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77312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3">
            <a:extLst>
              <a:ext uri="{FF2B5EF4-FFF2-40B4-BE49-F238E27FC236}">
                <a16:creationId xmlns:a16="http://schemas.microsoft.com/office/drawing/2014/main" id="{DC45BB15-5D0F-332A-89B9-E723378B59DD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3444875" y="0"/>
            <a:ext cx="53022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5" name="Freeform 5">
            <a:extLst>
              <a:ext uri="{FF2B5EF4-FFF2-40B4-BE49-F238E27FC236}">
                <a16:creationId xmlns:a16="http://schemas.microsoft.com/office/drawing/2014/main" id="{B3BD087B-3975-82E9-ADB3-3EA1CBC20D21}"/>
              </a:ext>
            </a:extLst>
          </p:cNvPr>
          <p:cNvSpPr>
            <a:spLocks/>
          </p:cNvSpPr>
          <p:nvPr/>
        </p:nvSpPr>
        <p:spPr bwMode="auto">
          <a:xfrm>
            <a:off x="5113338" y="5400676"/>
            <a:ext cx="95250" cy="134938"/>
          </a:xfrm>
          <a:custGeom>
            <a:avLst/>
            <a:gdLst>
              <a:gd name="T0" fmla="*/ 27 w 60"/>
              <a:gd name="T1" fmla="*/ 0 h 85"/>
              <a:gd name="T2" fmla="*/ 30 w 60"/>
              <a:gd name="T3" fmla="*/ 3 h 85"/>
              <a:gd name="T4" fmla="*/ 38 w 60"/>
              <a:gd name="T5" fmla="*/ 7 h 85"/>
              <a:gd name="T6" fmla="*/ 38 w 60"/>
              <a:gd name="T7" fmla="*/ 11 h 85"/>
              <a:gd name="T8" fmla="*/ 39 w 60"/>
              <a:gd name="T9" fmla="*/ 15 h 85"/>
              <a:gd name="T10" fmla="*/ 43 w 60"/>
              <a:gd name="T11" fmla="*/ 19 h 85"/>
              <a:gd name="T12" fmla="*/ 45 w 60"/>
              <a:gd name="T13" fmla="*/ 26 h 85"/>
              <a:gd name="T14" fmla="*/ 45 w 60"/>
              <a:gd name="T15" fmla="*/ 30 h 85"/>
              <a:gd name="T16" fmla="*/ 47 w 60"/>
              <a:gd name="T17" fmla="*/ 37 h 85"/>
              <a:gd name="T18" fmla="*/ 54 w 60"/>
              <a:gd name="T19" fmla="*/ 43 h 85"/>
              <a:gd name="T20" fmla="*/ 57 w 60"/>
              <a:gd name="T21" fmla="*/ 44 h 85"/>
              <a:gd name="T22" fmla="*/ 58 w 60"/>
              <a:gd name="T23" fmla="*/ 45 h 85"/>
              <a:gd name="T24" fmla="*/ 60 w 60"/>
              <a:gd name="T25" fmla="*/ 52 h 85"/>
              <a:gd name="T26" fmla="*/ 58 w 60"/>
              <a:gd name="T27" fmla="*/ 52 h 85"/>
              <a:gd name="T28" fmla="*/ 57 w 60"/>
              <a:gd name="T29" fmla="*/ 53 h 85"/>
              <a:gd name="T30" fmla="*/ 57 w 60"/>
              <a:gd name="T31" fmla="*/ 56 h 85"/>
              <a:gd name="T32" fmla="*/ 56 w 60"/>
              <a:gd name="T33" fmla="*/ 59 h 85"/>
              <a:gd name="T34" fmla="*/ 53 w 60"/>
              <a:gd name="T35" fmla="*/ 68 h 85"/>
              <a:gd name="T36" fmla="*/ 56 w 60"/>
              <a:gd name="T37" fmla="*/ 82 h 85"/>
              <a:gd name="T38" fmla="*/ 56 w 60"/>
              <a:gd name="T39" fmla="*/ 83 h 85"/>
              <a:gd name="T40" fmla="*/ 49 w 60"/>
              <a:gd name="T41" fmla="*/ 85 h 85"/>
              <a:gd name="T42" fmla="*/ 45 w 60"/>
              <a:gd name="T43" fmla="*/ 85 h 85"/>
              <a:gd name="T44" fmla="*/ 42 w 60"/>
              <a:gd name="T45" fmla="*/ 85 h 85"/>
              <a:gd name="T46" fmla="*/ 38 w 60"/>
              <a:gd name="T47" fmla="*/ 83 h 85"/>
              <a:gd name="T48" fmla="*/ 35 w 60"/>
              <a:gd name="T49" fmla="*/ 82 h 85"/>
              <a:gd name="T50" fmla="*/ 32 w 60"/>
              <a:gd name="T51" fmla="*/ 81 h 85"/>
              <a:gd name="T52" fmla="*/ 34 w 60"/>
              <a:gd name="T53" fmla="*/ 78 h 85"/>
              <a:gd name="T54" fmla="*/ 35 w 60"/>
              <a:gd name="T55" fmla="*/ 74 h 85"/>
              <a:gd name="T56" fmla="*/ 32 w 60"/>
              <a:gd name="T57" fmla="*/ 67 h 85"/>
              <a:gd name="T58" fmla="*/ 32 w 60"/>
              <a:gd name="T59" fmla="*/ 63 h 85"/>
              <a:gd name="T60" fmla="*/ 26 w 60"/>
              <a:gd name="T61" fmla="*/ 60 h 85"/>
              <a:gd name="T62" fmla="*/ 23 w 60"/>
              <a:gd name="T63" fmla="*/ 59 h 85"/>
              <a:gd name="T64" fmla="*/ 21 w 60"/>
              <a:gd name="T65" fmla="*/ 58 h 85"/>
              <a:gd name="T66" fmla="*/ 17 w 60"/>
              <a:gd name="T67" fmla="*/ 62 h 85"/>
              <a:gd name="T68" fmla="*/ 17 w 60"/>
              <a:gd name="T69" fmla="*/ 58 h 85"/>
              <a:gd name="T70" fmla="*/ 16 w 60"/>
              <a:gd name="T71" fmla="*/ 56 h 85"/>
              <a:gd name="T72" fmla="*/ 16 w 60"/>
              <a:gd name="T73" fmla="*/ 55 h 85"/>
              <a:gd name="T74" fmla="*/ 17 w 60"/>
              <a:gd name="T75" fmla="*/ 51 h 85"/>
              <a:gd name="T76" fmla="*/ 13 w 60"/>
              <a:gd name="T77" fmla="*/ 43 h 85"/>
              <a:gd name="T78" fmla="*/ 12 w 60"/>
              <a:gd name="T79" fmla="*/ 40 h 85"/>
              <a:gd name="T80" fmla="*/ 0 w 60"/>
              <a:gd name="T81" fmla="*/ 29 h 85"/>
              <a:gd name="T82" fmla="*/ 15 w 60"/>
              <a:gd name="T83" fmla="*/ 15 h 85"/>
              <a:gd name="T84" fmla="*/ 13 w 60"/>
              <a:gd name="T85" fmla="*/ 4 h 85"/>
              <a:gd name="T86" fmla="*/ 16 w 60"/>
              <a:gd name="T87" fmla="*/ 0 h 85"/>
              <a:gd name="T88" fmla="*/ 27 w 60"/>
              <a:gd name="T89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0" h="85">
                <a:moveTo>
                  <a:pt x="27" y="0"/>
                </a:moveTo>
                <a:lnTo>
                  <a:pt x="30" y="3"/>
                </a:lnTo>
                <a:lnTo>
                  <a:pt x="38" y="7"/>
                </a:lnTo>
                <a:lnTo>
                  <a:pt x="38" y="11"/>
                </a:lnTo>
                <a:lnTo>
                  <a:pt x="39" y="15"/>
                </a:lnTo>
                <a:lnTo>
                  <a:pt x="43" y="19"/>
                </a:lnTo>
                <a:lnTo>
                  <a:pt x="45" y="26"/>
                </a:lnTo>
                <a:lnTo>
                  <a:pt x="45" y="30"/>
                </a:lnTo>
                <a:lnTo>
                  <a:pt x="47" y="37"/>
                </a:lnTo>
                <a:lnTo>
                  <a:pt x="54" y="43"/>
                </a:lnTo>
                <a:lnTo>
                  <a:pt x="57" y="44"/>
                </a:lnTo>
                <a:lnTo>
                  <a:pt x="58" y="45"/>
                </a:lnTo>
                <a:lnTo>
                  <a:pt x="60" y="52"/>
                </a:lnTo>
                <a:lnTo>
                  <a:pt x="58" y="52"/>
                </a:lnTo>
                <a:lnTo>
                  <a:pt x="57" y="53"/>
                </a:lnTo>
                <a:lnTo>
                  <a:pt x="57" y="56"/>
                </a:lnTo>
                <a:lnTo>
                  <a:pt x="56" y="59"/>
                </a:lnTo>
                <a:lnTo>
                  <a:pt x="53" y="68"/>
                </a:lnTo>
                <a:lnTo>
                  <a:pt x="56" y="82"/>
                </a:lnTo>
                <a:lnTo>
                  <a:pt x="56" y="83"/>
                </a:lnTo>
                <a:lnTo>
                  <a:pt x="49" y="85"/>
                </a:lnTo>
                <a:lnTo>
                  <a:pt x="45" y="85"/>
                </a:lnTo>
                <a:lnTo>
                  <a:pt x="42" y="85"/>
                </a:lnTo>
                <a:lnTo>
                  <a:pt x="38" y="83"/>
                </a:lnTo>
                <a:lnTo>
                  <a:pt x="35" y="82"/>
                </a:lnTo>
                <a:lnTo>
                  <a:pt x="32" y="81"/>
                </a:lnTo>
                <a:lnTo>
                  <a:pt x="34" y="78"/>
                </a:lnTo>
                <a:lnTo>
                  <a:pt x="35" y="74"/>
                </a:lnTo>
                <a:lnTo>
                  <a:pt x="32" y="67"/>
                </a:lnTo>
                <a:lnTo>
                  <a:pt x="32" y="63"/>
                </a:lnTo>
                <a:lnTo>
                  <a:pt x="26" y="60"/>
                </a:lnTo>
                <a:lnTo>
                  <a:pt x="23" y="59"/>
                </a:lnTo>
                <a:lnTo>
                  <a:pt x="21" y="58"/>
                </a:lnTo>
                <a:lnTo>
                  <a:pt x="17" y="62"/>
                </a:lnTo>
                <a:lnTo>
                  <a:pt x="17" y="58"/>
                </a:lnTo>
                <a:lnTo>
                  <a:pt x="16" y="56"/>
                </a:lnTo>
                <a:lnTo>
                  <a:pt x="16" y="55"/>
                </a:lnTo>
                <a:lnTo>
                  <a:pt x="17" y="51"/>
                </a:lnTo>
                <a:lnTo>
                  <a:pt x="13" y="43"/>
                </a:lnTo>
                <a:lnTo>
                  <a:pt x="12" y="40"/>
                </a:lnTo>
                <a:lnTo>
                  <a:pt x="0" y="29"/>
                </a:lnTo>
                <a:lnTo>
                  <a:pt x="15" y="15"/>
                </a:lnTo>
                <a:lnTo>
                  <a:pt x="13" y="4"/>
                </a:lnTo>
                <a:lnTo>
                  <a:pt x="16" y="0"/>
                </a:lnTo>
                <a:lnTo>
                  <a:pt x="27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6" name="Freeform 6">
            <a:extLst>
              <a:ext uri="{FF2B5EF4-FFF2-40B4-BE49-F238E27FC236}">
                <a16:creationId xmlns:a16="http://schemas.microsoft.com/office/drawing/2014/main" id="{35C9CDDB-09F3-9E4B-6532-82121702EAAD}"/>
              </a:ext>
            </a:extLst>
          </p:cNvPr>
          <p:cNvSpPr>
            <a:spLocks noEditPoints="1"/>
          </p:cNvSpPr>
          <p:nvPr/>
        </p:nvSpPr>
        <p:spPr bwMode="auto">
          <a:xfrm>
            <a:off x="5116513" y="5559426"/>
            <a:ext cx="296863" cy="381000"/>
          </a:xfrm>
          <a:custGeom>
            <a:avLst/>
            <a:gdLst>
              <a:gd name="T0" fmla="*/ 62 w 187"/>
              <a:gd name="T1" fmla="*/ 181 h 240"/>
              <a:gd name="T2" fmla="*/ 54 w 187"/>
              <a:gd name="T3" fmla="*/ 198 h 240"/>
              <a:gd name="T4" fmla="*/ 48 w 187"/>
              <a:gd name="T5" fmla="*/ 188 h 240"/>
              <a:gd name="T6" fmla="*/ 55 w 187"/>
              <a:gd name="T7" fmla="*/ 180 h 240"/>
              <a:gd name="T8" fmla="*/ 29 w 187"/>
              <a:gd name="T9" fmla="*/ 174 h 240"/>
              <a:gd name="T10" fmla="*/ 0 w 187"/>
              <a:gd name="T11" fmla="*/ 88 h 240"/>
              <a:gd name="T12" fmla="*/ 9 w 187"/>
              <a:gd name="T13" fmla="*/ 86 h 240"/>
              <a:gd name="T14" fmla="*/ 175 w 187"/>
              <a:gd name="T15" fmla="*/ 38 h 240"/>
              <a:gd name="T16" fmla="*/ 164 w 187"/>
              <a:gd name="T17" fmla="*/ 38 h 240"/>
              <a:gd name="T18" fmla="*/ 155 w 187"/>
              <a:gd name="T19" fmla="*/ 43 h 240"/>
              <a:gd name="T20" fmla="*/ 152 w 187"/>
              <a:gd name="T21" fmla="*/ 56 h 240"/>
              <a:gd name="T22" fmla="*/ 157 w 187"/>
              <a:gd name="T23" fmla="*/ 79 h 240"/>
              <a:gd name="T24" fmla="*/ 160 w 187"/>
              <a:gd name="T25" fmla="*/ 103 h 240"/>
              <a:gd name="T26" fmla="*/ 165 w 187"/>
              <a:gd name="T27" fmla="*/ 117 h 240"/>
              <a:gd name="T28" fmla="*/ 165 w 187"/>
              <a:gd name="T29" fmla="*/ 139 h 240"/>
              <a:gd name="T30" fmla="*/ 161 w 187"/>
              <a:gd name="T31" fmla="*/ 148 h 240"/>
              <a:gd name="T32" fmla="*/ 157 w 187"/>
              <a:gd name="T33" fmla="*/ 162 h 240"/>
              <a:gd name="T34" fmla="*/ 157 w 187"/>
              <a:gd name="T35" fmla="*/ 170 h 240"/>
              <a:gd name="T36" fmla="*/ 155 w 187"/>
              <a:gd name="T37" fmla="*/ 178 h 240"/>
              <a:gd name="T38" fmla="*/ 156 w 187"/>
              <a:gd name="T39" fmla="*/ 185 h 240"/>
              <a:gd name="T40" fmla="*/ 146 w 187"/>
              <a:gd name="T41" fmla="*/ 199 h 240"/>
              <a:gd name="T42" fmla="*/ 144 w 187"/>
              <a:gd name="T43" fmla="*/ 211 h 240"/>
              <a:gd name="T44" fmla="*/ 142 w 187"/>
              <a:gd name="T45" fmla="*/ 221 h 240"/>
              <a:gd name="T46" fmla="*/ 138 w 187"/>
              <a:gd name="T47" fmla="*/ 233 h 240"/>
              <a:gd name="T48" fmla="*/ 130 w 187"/>
              <a:gd name="T49" fmla="*/ 234 h 240"/>
              <a:gd name="T50" fmla="*/ 127 w 187"/>
              <a:gd name="T51" fmla="*/ 234 h 240"/>
              <a:gd name="T52" fmla="*/ 122 w 187"/>
              <a:gd name="T53" fmla="*/ 237 h 240"/>
              <a:gd name="T54" fmla="*/ 115 w 187"/>
              <a:gd name="T55" fmla="*/ 236 h 240"/>
              <a:gd name="T56" fmla="*/ 111 w 187"/>
              <a:gd name="T57" fmla="*/ 222 h 240"/>
              <a:gd name="T58" fmla="*/ 111 w 187"/>
              <a:gd name="T59" fmla="*/ 211 h 240"/>
              <a:gd name="T60" fmla="*/ 114 w 187"/>
              <a:gd name="T61" fmla="*/ 208 h 240"/>
              <a:gd name="T62" fmla="*/ 108 w 187"/>
              <a:gd name="T63" fmla="*/ 192 h 240"/>
              <a:gd name="T64" fmla="*/ 97 w 187"/>
              <a:gd name="T65" fmla="*/ 174 h 240"/>
              <a:gd name="T66" fmla="*/ 82 w 187"/>
              <a:gd name="T67" fmla="*/ 181 h 240"/>
              <a:gd name="T68" fmla="*/ 77 w 187"/>
              <a:gd name="T69" fmla="*/ 161 h 240"/>
              <a:gd name="T70" fmla="*/ 74 w 187"/>
              <a:gd name="T71" fmla="*/ 161 h 240"/>
              <a:gd name="T72" fmla="*/ 59 w 187"/>
              <a:gd name="T73" fmla="*/ 170 h 240"/>
              <a:gd name="T74" fmla="*/ 47 w 187"/>
              <a:gd name="T75" fmla="*/ 155 h 240"/>
              <a:gd name="T76" fmla="*/ 39 w 187"/>
              <a:gd name="T77" fmla="*/ 154 h 240"/>
              <a:gd name="T78" fmla="*/ 33 w 187"/>
              <a:gd name="T79" fmla="*/ 157 h 240"/>
              <a:gd name="T80" fmla="*/ 25 w 187"/>
              <a:gd name="T81" fmla="*/ 148 h 240"/>
              <a:gd name="T82" fmla="*/ 19 w 187"/>
              <a:gd name="T83" fmla="*/ 124 h 240"/>
              <a:gd name="T84" fmla="*/ 19 w 187"/>
              <a:gd name="T85" fmla="*/ 114 h 240"/>
              <a:gd name="T86" fmla="*/ 10 w 187"/>
              <a:gd name="T87" fmla="*/ 117 h 240"/>
              <a:gd name="T88" fmla="*/ 11 w 187"/>
              <a:gd name="T89" fmla="*/ 88 h 240"/>
              <a:gd name="T90" fmla="*/ 15 w 187"/>
              <a:gd name="T91" fmla="*/ 73 h 240"/>
              <a:gd name="T92" fmla="*/ 28 w 187"/>
              <a:gd name="T93" fmla="*/ 71 h 240"/>
              <a:gd name="T94" fmla="*/ 36 w 187"/>
              <a:gd name="T95" fmla="*/ 52 h 240"/>
              <a:gd name="T96" fmla="*/ 41 w 187"/>
              <a:gd name="T97" fmla="*/ 45 h 240"/>
              <a:gd name="T98" fmla="*/ 44 w 187"/>
              <a:gd name="T99" fmla="*/ 38 h 240"/>
              <a:gd name="T100" fmla="*/ 54 w 187"/>
              <a:gd name="T101" fmla="*/ 34 h 240"/>
              <a:gd name="T102" fmla="*/ 59 w 187"/>
              <a:gd name="T103" fmla="*/ 18 h 240"/>
              <a:gd name="T104" fmla="*/ 78 w 187"/>
              <a:gd name="T105" fmla="*/ 18 h 240"/>
              <a:gd name="T106" fmla="*/ 94 w 187"/>
              <a:gd name="T107" fmla="*/ 3 h 240"/>
              <a:gd name="T108" fmla="*/ 109 w 187"/>
              <a:gd name="T109" fmla="*/ 20 h 240"/>
              <a:gd name="T110" fmla="*/ 123 w 187"/>
              <a:gd name="T111" fmla="*/ 42 h 240"/>
              <a:gd name="T112" fmla="*/ 131 w 187"/>
              <a:gd name="T113" fmla="*/ 38 h 240"/>
              <a:gd name="T114" fmla="*/ 146 w 187"/>
              <a:gd name="T115" fmla="*/ 30 h 240"/>
              <a:gd name="T116" fmla="*/ 168 w 187"/>
              <a:gd name="T117" fmla="*/ 1 h 240"/>
              <a:gd name="T118" fmla="*/ 186 w 187"/>
              <a:gd name="T119" fmla="*/ 9 h 240"/>
              <a:gd name="T120" fmla="*/ 186 w 187"/>
              <a:gd name="T121" fmla="*/ 20 h 240"/>
              <a:gd name="T122" fmla="*/ 185 w 187"/>
              <a:gd name="T123" fmla="*/ 26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87" h="240">
                <a:moveTo>
                  <a:pt x="55" y="180"/>
                </a:moveTo>
                <a:lnTo>
                  <a:pt x="56" y="184"/>
                </a:lnTo>
                <a:lnTo>
                  <a:pt x="59" y="183"/>
                </a:lnTo>
                <a:lnTo>
                  <a:pt x="60" y="181"/>
                </a:lnTo>
                <a:lnTo>
                  <a:pt x="62" y="181"/>
                </a:lnTo>
                <a:lnTo>
                  <a:pt x="63" y="183"/>
                </a:lnTo>
                <a:lnTo>
                  <a:pt x="62" y="184"/>
                </a:lnTo>
                <a:lnTo>
                  <a:pt x="58" y="189"/>
                </a:lnTo>
                <a:lnTo>
                  <a:pt x="56" y="193"/>
                </a:lnTo>
                <a:lnTo>
                  <a:pt x="54" y="198"/>
                </a:lnTo>
                <a:lnTo>
                  <a:pt x="49" y="198"/>
                </a:lnTo>
                <a:lnTo>
                  <a:pt x="49" y="196"/>
                </a:lnTo>
                <a:lnTo>
                  <a:pt x="48" y="195"/>
                </a:lnTo>
                <a:lnTo>
                  <a:pt x="48" y="193"/>
                </a:lnTo>
                <a:lnTo>
                  <a:pt x="48" y="188"/>
                </a:lnTo>
                <a:lnTo>
                  <a:pt x="48" y="187"/>
                </a:lnTo>
                <a:lnTo>
                  <a:pt x="48" y="181"/>
                </a:lnTo>
                <a:lnTo>
                  <a:pt x="54" y="180"/>
                </a:lnTo>
                <a:lnTo>
                  <a:pt x="55" y="178"/>
                </a:lnTo>
                <a:lnTo>
                  <a:pt x="55" y="180"/>
                </a:lnTo>
                <a:close/>
                <a:moveTo>
                  <a:pt x="44" y="181"/>
                </a:moveTo>
                <a:lnTo>
                  <a:pt x="45" y="193"/>
                </a:lnTo>
                <a:lnTo>
                  <a:pt x="44" y="192"/>
                </a:lnTo>
                <a:lnTo>
                  <a:pt x="29" y="181"/>
                </a:lnTo>
                <a:lnTo>
                  <a:pt x="29" y="174"/>
                </a:lnTo>
                <a:lnTo>
                  <a:pt x="32" y="169"/>
                </a:lnTo>
                <a:lnTo>
                  <a:pt x="43" y="176"/>
                </a:lnTo>
                <a:lnTo>
                  <a:pt x="44" y="181"/>
                </a:lnTo>
                <a:close/>
                <a:moveTo>
                  <a:pt x="9" y="86"/>
                </a:moveTo>
                <a:lnTo>
                  <a:pt x="0" y="88"/>
                </a:lnTo>
                <a:lnTo>
                  <a:pt x="4" y="78"/>
                </a:lnTo>
                <a:lnTo>
                  <a:pt x="10" y="67"/>
                </a:lnTo>
                <a:lnTo>
                  <a:pt x="13" y="71"/>
                </a:lnTo>
                <a:lnTo>
                  <a:pt x="11" y="78"/>
                </a:lnTo>
                <a:lnTo>
                  <a:pt x="9" y="86"/>
                </a:lnTo>
                <a:close/>
                <a:moveTo>
                  <a:pt x="178" y="28"/>
                </a:moveTo>
                <a:lnTo>
                  <a:pt x="176" y="31"/>
                </a:lnTo>
                <a:lnTo>
                  <a:pt x="176" y="34"/>
                </a:lnTo>
                <a:lnTo>
                  <a:pt x="176" y="37"/>
                </a:lnTo>
                <a:lnTo>
                  <a:pt x="175" y="38"/>
                </a:lnTo>
                <a:lnTo>
                  <a:pt x="174" y="38"/>
                </a:lnTo>
                <a:lnTo>
                  <a:pt x="172" y="38"/>
                </a:lnTo>
                <a:lnTo>
                  <a:pt x="168" y="38"/>
                </a:lnTo>
                <a:lnTo>
                  <a:pt x="165" y="38"/>
                </a:lnTo>
                <a:lnTo>
                  <a:pt x="164" y="38"/>
                </a:lnTo>
                <a:lnTo>
                  <a:pt x="163" y="39"/>
                </a:lnTo>
                <a:lnTo>
                  <a:pt x="161" y="39"/>
                </a:lnTo>
                <a:lnTo>
                  <a:pt x="159" y="42"/>
                </a:lnTo>
                <a:lnTo>
                  <a:pt x="156" y="43"/>
                </a:lnTo>
                <a:lnTo>
                  <a:pt x="155" y="43"/>
                </a:lnTo>
                <a:lnTo>
                  <a:pt x="153" y="46"/>
                </a:lnTo>
                <a:lnTo>
                  <a:pt x="152" y="48"/>
                </a:lnTo>
                <a:lnTo>
                  <a:pt x="152" y="50"/>
                </a:lnTo>
                <a:lnTo>
                  <a:pt x="150" y="52"/>
                </a:lnTo>
                <a:lnTo>
                  <a:pt x="152" y="56"/>
                </a:lnTo>
                <a:lnTo>
                  <a:pt x="152" y="58"/>
                </a:lnTo>
                <a:lnTo>
                  <a:pt x="153" y="65"/>
                </a:lnTo>
                <a:lnTo>
                  <a:pt x="156" y="73"/>
                </a:lnTo>
                <a:lnTo>
                  <a:pt x="157" y="78"/>
                </a:lnTo>
                <a:lnTo>
                  <a:pt x="157" y="79"/>
                </a:lnTo>
                <a:lnTo>
                  <a:pt x="159" y="82"/>
                </a:lnTo>
                <a:lnTo>
                  <a:pt x="159" y="87"/>
                </a:lnTo>
                <a:lnTo>
                  <a:pt x="159" y="95"/>
                </a:lnTo>
                <a:lnTo>
                  <a:pt x="160" y="99"/>
                </a:lnTo>
                <a:lnTo>
                  <a:pt x="160" y="103"/>
                </a:lnTo>
                <a:lnTo>
                  <a:pt x="161" y="106"/>
                </a:lnTo>
                <a:lnTo>
                  <a:pt x="163" y="110"/>
                </a:lnTo>
                <a:lnTo>
                  <a:pt x="161" y="110"/>
                </a:lnTo>
                <a:lnTo>
                  <a:pt x="164" y="116"/>
                </a:lnTo>
                <a:lnTo>
                  <a:pt x="165" y="117"/>
                </a:lnTo>
                <a:lnTo>
                  <a:pt x="165" y="120"/>
                </a:lnTo>
                <a:lnTo>
                  <a:pt x="165" y="127"/>
                </a:lnTo>
                <a:lnTo>
                  <a:pt x="165" y="128"/>
                </a:lnTo>
                <a:lnTo>
                  <a:pt x="165" y="129"/>
                </a:lnTo>
                <a:lnTo>
                  <a:pt x="165" y="139"/>
                </a:lnTo>
                <a:lnTo>
                  <a:pt x="165" y="146"/>
                </a:lnTo>
                <a:lnTo>
                  <a:pt x="165" y="147"/>
                </a:lnTo>
                <a:lnTo>
                  <a:pt x="163" y="148"/>
                </a:lnTo>
                <a:lnTo>
                  <a:pt x="163" y="148"/>
                </a:lnTo>
                <a:lnTo>
                  <a:pt x="161" y="148"/>
                </a:lnTo>
                <a:lnTo>
                  <a:pt x="159" y="153"/>
                </a:lnTo>
                <a:lnTo>
                  <a:pt x="159" y="155"/>
                </a:lnTo>
                <a:lnTo>
                  <a:pt x="159" y="157"/>
                </a:lnTo>
                <a:lnTo>
                  <a:pt x="159" y="158"/>
                </a:lnTo>
                <a:lnTo>
                  <a:pt x="157" y="162"/>
                </a:lnTo>
                <a:lnTo>
                  <a:pt x="157" y="163"/>
                </a:lnTo>
                <a:lnTo>
                  <a:pt x="157" y="165"/>
                </a:lnTo>
                <a:lnTo>
                  <a:pt x="157" y="166"/>
                </a:lnTo>
                <a:lnTo>
                  <a:pt x="157" y="168"/>
                </a:lnTo>
                <a:lnTo>
                  <a:pt x="157" y="170"/>
                </a:lnTo>
                <a:lnTo>
                  <a:pt x="157" y="172"/>
                </a:lnTo>
                <a:lnTo>
                  <a:pt x="157" y="173"/>
                </a:lnTo>
                <a:lnTo>
                  <a:pt x="156" y="176"/>
                </a:lnTo>
                <a:lnTo>
                  <a:pt x="156" y="177"/>
                </a:lnTo>
                <a:lnTo>
                  <a:pt x="155" y="178"/>
                </a:lnTo>
                <a:lnTo>
                  <a:pt x="156" y="178"/>
                </a:lnTo>
                <a:lnTo>
                  <a:pt x="156" y="181"/>
                </a:lnTo>
                <a:lnTo>
                  <a:pt x="157" y="181"/>
                </a:lnTo>
                <a:lnTo>
                  <a:pt x="156" y="184"/>
                </a:lnTo>
                <a:lnTo>
                  <a:pt x="156" y="185"/>
                </a:lnTo>
                <a:lnTo>
                  <a:pt x="153" y="189"/>
                </a:lnTo>
                <a:lnTo>
                  <a:pt x="152" y="191"/>
                </a:lnTo>
                <a:lnTo>
                  <a:pt x="150" y="195"/>
                </a:lnTo>
                <a:lnTo>
                  <a:pt x="148" y="198"/>
                </a:lnTo>
                <a:lnTo>
                  <a:pt x="146" y="199"/>
                </a:lnTo>
                <a:lnTo>
                  <a:pt x="145" y="204"/>
                </a:lnTo>
                <a:lnTo>
                  <a:pt x="145" y="206"/>
                </a:lnTo>
                <a:lnTo>
                  <a:pt x="144" y="208"/>
                </a:lnTo>
                <a:lnTo>
                  <a:pt x="144" y="210"/>
                </a:lnTo>
                <a:lnTo>
                  <a:pt x="144" y="211"/>
                </a:lnTo>
                <a:lnTo>
                  <a:pt x="144" y="213"/>
                </a:lnTo>
                <a:lnTo>
                  <a:pt x="144" y="214"/>
                </a:lnTo>
                <a:lnTo>
                  <a:pt x="144" y="214"/>
                </a:lnTo>
                <a:lnTo>
                  <a:pt x="144" y="219"/>
                </a:lnTo>
                <a:lnTo>
                  <a:pt x="142" y="221"/>
                </a:lnTo>
                <a:lnTo>
                  <a:pt x="141" y="223"/>
                </a:lnTo>
                <a:lnTo>
                  <a:pt x="141" y="225"/>
                </a:lnTo>
                <a:lnTo>
                  <a:pt x="139" y="225"/>
                </a:lnTo>
                <a:lnTo>
                  <a:pt x="138" y="226"/>
                </a:lnTo>
                <a:lnTo>
                  <a:pt x="138" y="233"/>
                </a:lnTo>
                <a:lnTo>
                  <a:pt x="134" y="232"/>
                </a:lnTo>
                <a:lnTo>
                  <a:pt x="134" y="233"/>
                </a:lnTo>
                <a:lnTo>
                  <a:pt x="133" y="233"/>
                </a:lnTo>
                <a:lnTo>
                  <a:pt x="131" y="234"/>
                </a:lnTo>
                <a:lnTo>
                  <a:pt x="130" y="234"/>
                </a:lnTo>
                <a:lnTo>
                  <a:pt x="129" y="236"/>
                </a:lnTo>
                <a:lnTo>
                  <a:pt x="129" y="237"/>
                </a:lnTo>
                <a:lnTo>
                  <a:pt x="129" y="236"/>
                </a:lnTo>
                <a:lnTo>
                  <a:pt x="127" y="236"/>
                </a:lnTo>
                <a:lnTo>
                  <a:pt x="127" y="234"/>
                </a:lnTo>
                <a:lnTo>
                  <a:pt x="126" y="237"/>
                </a:lnTo>
                <a:lnTo>
                  <a:pt x="124" y="234"/>
                </a:lnTo>
                <a:lnTo>
                  <a:pt x="123" y="234"/>
                </a:lnTo>
                <a:lnTo>
                  <a:pt x="122" y="236"/>
                </a:lnTo>
                <a:lnTo>
                  <a:pt x="122" y="237"/>
                </a:lnTo>
                <a:lnTo>
                  <a:pt x="120" y="238"/>
                </a:lnTo>
                <a:lnTo>
                  <a:pt x="120" y="240"/>
                </a:lnTo>
                <a:lnTo>
                  <a:pt x="119" y="240"/>
                </a:lnTo>
                <a:lnTo>
                  <a:pt x="118" y="238"/>
                </a:lnTo>
                <a:lnTo>
                  <a:pt x="115" y="236"/>
                </a:lnTo>
                <a:lnTo>
                  <a:pt x="114" y="236"/>
                </a:lnTo>
                <a:lnTo>
                  <a:pt x="111" y="236"/>
                </a:lnTo>
                <a:lnTo>
                  <a:pt x="111" y="229"/>
                </a:lnTo>
                <a:lnTo>
                  <a:pt x="111" y="223"/>
                </a:lnTo>
                <a:lnTo>
                  <a:pt x="111" y="222"/>
                </a:lnTo>
                <a:lnTo>
                  <a:pt x="111" y="221"/>
                </a:lnTo>
                <a:lnTo>
                  <a:pt x="111" y="218"/>
                </a:lnTo>
                <a:lnTo>
                  <a:pt x="111" y="214"/>
                </a:lnTo>
                <a:lnTo>
                  <a:pt x="111" y="213"/>
                </a:lnTo>
                <a:lnTo>
                  <a:pt x="111" y="211"/>
                </a:lnTo>
                <a:lnTo>
                  <a:pt x="111" y="210"/>
                </a:lnTo>
                <a:lnTo>
                  <a:pt x="112" y="211"/>
                </a:lnTo>
                <a:lnTo>
                  <a:pt x="114" y="211"/>
                </a:lnTo>
                <a:lnTo>
                  <a:pt x="115" y="210"/>
                </a:lnTo>
                <a:lnTo>
                  <a:pt x="114" y="208"/>
                </a:lnTo>
                <a:lnTo>
                  <a:pt x="114" y="207"/>
                </a:lnTo>
                <a:lnTo>
                  <a:pt x="111" y="202"/>
                </a:lnTo>
                <a:lnTo>
                  <a:pt x="109" y="195"/>
                </a:lnTo>
                <a:lnTo>
                  <a:pt x="108" y="193"/>
                </a:lnTo>
                <a:lnTo>
                  <a:pt x="108" y="192"/>
                </a:lnTo>
                <a:lnTo>
                  <a:pt x="107" y="187"/>
                </a:lnTo>
                <a:lnTo>
                  <a:pt x="104" y="180"/>
                </a:lnTo>
                <a:lnTo>
                  <a:pt x="104" y="177"/>
                </a:lnTo>
                <a:lnTo>
                  <a:pt x="104" y="176"/>
                </a:lnTo>
                <a:lnTo>
                  <a:pt x="97" y="174"/>
                </a:lnTo>
                <a:lnTo>
                  <a:pt x="93" y="176"/>
                </a:lnTo>
                <a:lnTo>
                  <a:pt x="90" y="177"/>
                </a:lnTo>
                <a:lnTo>
                  <a:pt x="85" y="178"/>
                </a:lnTo>
                <a:lnTo>
                  <a:pt x="84" y="178"/>
                </a:lnTo>
                <a:lnTo>
                  <a:pt x="82" y="181"/>
                </a:lnTo>
                <a:lnTo>
                  <a:pt x="79" y="181"/>
                </a:lnTo>
                <a:lnTo>
                  <a:pt x="78" y="180"/>
                </a:lnTo>
                <a:lnTo>
                  <a:pt x="78" y="173"/>
                </a:lnTo>
                <a:lnTo>
                  <a:pt x="75" y="170"/>
                </a:lnTo>
                <a:lnTo>
                  <a:pt x="77" y="161"/>
                </a:lnTo>
                <a:lnTo>
                  <a:pt x="77" y="158"/>
                </a:lnTo>
                <a:lnTo>
                  <a:pt x="78" y="154"/>
                </a:lnTo>
                <a:lnTo>
                  <a:pt x="78" y="153"/>
                </a:lnTo>
                <a:lnTo>
                  <a:pt x="73" y="153"/>
                </a:lnTo>
                <a:lnTo>
                  <a:pt x="74" y="161"/>
                </a:lnTo>
                <a:lnTo>
                  <a:pt x="71" y="162"/>
                </a:lnTo>
                <a:lnTo>
                  <a:pt x="67" y="163"/>
                </a:lnTo>
                <a:lnTo>
                  <a:pt x="67" y="165"/>
                </a:lnTo>
                <a:lnTo>
                  <a:pt x="62" y="172"/>
                </a:lnTo>
                <a:lnTo>
                  <a:pt x="59" y="170"/>
                </a:lnTo>
                <a:lnTo>
                  <a:pt x="56" y="166"/>
                </a:lnTo>
                <a:lnTo>
                  <a:pt x="55" y="165"/>
                </a:lnTo>
                <a:lnTo>
                  <a:pt x="54" y="158"/>
                </a:lnTo>
                <a:lnTo>
                  <a:pt x="51" y="155"/>
                </a:lnTo>
                <a:lnTo>
                  <a:pt x="47" y="155"/>
                </a:lnTo>
                <a:lnTo>
                  <a:pt x="44" y="163"/>
                </a:lnTo>
                <a:lnTo>
                  <a:pt x="41" y="166"/>
                </a:lnTo>
                <a:lnTo>
                  <a:pt x="39" y="165"/>
                </a:lnTo>
                <a:lnTo>
                  <a:pt x="40" y="159"/>
                </a:lnTo>
                <a:lnTo>
                  <a:pt x="39" y="154"/>
                </a:lnTo>
                <a:lnTo>
                  <a:pt x="39" y="150"/>
                </a:lnTo>
                <a:lnTo>
                  <a:pt x="37" y="150"/>
                </a:lnTo>
                <a:lnTo>
                  <a:pt x="36" y="151"/>
                </a:lnTo>
                <a:lnTo>
                  <a:pt x="34" y="153"/>
                </a:lnTo>
                <a:lnTo>
                  <a:pt x="33" y="157"/>
                </a:lnTo>
                <a:lnTo>
                  <a:pt x="29" y="158"/>
                </a:lnTo>
                <a:lnTo>
                  <a:pt x="28" y="155"/>
                </a:lnTo>
                <a:lnTo>
                  <a:pt x="25" y="154"/>
                </a:lnTo>
                <a:lnTo>
                  <a:pt x="25" y="150"/>
                </a:lnTo>
                <a:lnTo>
                  <a:pt x="25" y="148"/>
                </a:lnTo>
                <a:lnTo>
                  <a:pt x="22" y="143"/>
                </a:lnTo>
                <a:lnTo>
                  <a:pt x="15" y="140"/>
                </a:lnTo>
                <a:lnTo>
                  <a:pt x="15" y="132"/>
                </a:lnTo>
                <a:lnTo>
                  <a:pt x="17" y="129"/>
                </a:lnTo>
                <a:lnTo>
                  <a:pt x="19" y="124"/>
                </a:lnTo>
                <a:lnTo>
                  <a:pt x="21" y="121"/>
                </a:lnTo>
                <a:lnTo>
                  <a:pt x="26" y="116"/>
                </a:lnTo>
                <a:lnTo>
                  <a:pt x="22" y="116"/>
                </a:lnTo>
                <a:lnTo>
                  <a:pt x="21" y="116"/>
                </a:lnTo>
                <a:lnTo>
                  <a:pt x="19" y="114"/>
                </a:lnTo>
                <a:lnTo>
                  <a:pt x="18" y="112"/>
                </a:lnTo>
                <a:lnTo>
                  <a:pt x="17" y="113"/>
                </a:lnTo>
                <a:lnTo>
                  <a:pt x="13" y="118"/>
                </a:lnTo>
                <a:lnTo>
                  <a:pt x="11" y="120"/>
                </a:lnTo>
                <a:lnTo>
                  <a:pt x="10" y="117"/>
                </a:lnTo>
                <a:lnTo>
                  <a:pt x="9" y="110"/>
                </a:lnTo>
                <a:lnTo>
                  <a:pt x="9" y="98"/>
                </a:lnTo>
                <a:lnTo>
                  <a:pt x="9" y="95"/>
                </a:lnTo>
                <a:lnTo>
                  <a:pt x="10" y="90"/>
                </a:lnTo>
                <a:lnTo>
                  <a:pt x="11" y="88"/>
                </a:lnTo>
                <a:lnTo>
                  <a:pt x="13" y="86"/>
                </a:lnTo>
                <a:lnTo>
                  <a:pt x="13" y="84"/>
                </a:lnTo>
                <a:lnTo>
                  <a:pt x="14" y="78"/>
                </a:lnTo>
                <a:lnTo>
                  <a:pt x="15" y="75"/>
                </a:lnTo>
                <a:lnTo>
                  <a:pt x="15" y="73"/>
                </a:lnTo>
                <a:lnTo>
                  <a:pt x="15" y="71"/>
                </a:lnTo>
                <a:lnTo>
                  <a:pt x="17" y="71"/>
                </a:lnTo>
                <a:lnTo>
                  <a:pt x="19" y="76"/>
                </a:lnTo>
                <a:lnTo>
                  <a:pt x="22" y="73"/>
                </a:lnTo>
                <a:lnTo>
                  <a:pt x="28" y="71"/>
                </a:lnTo>
                <a:lnTo>
                  <a:pt x="28" y="63"/>
                </a:lnTo>
                <a:lnTo>
                  <a:pt x="29" y="61"/>
                </a:lnTo>
                <a:lnTo>
                  <a:pt x="29" y="57"/>
                </a:lnTo>
                <a:lnTo>
                  <a:pt x="29" y="53"/>
                </a:lnTo>
                <a:lnTo>
                  <a:pt x="36" y="52"/>
                </a:lnTo>
                <a:lnTo>
                  <a:pt x="37" y="52"/>
                </a:lnTo>
                <a:lnTo>
                  <a:pt x="39" y="49"/>
                </a:lnTo>
                <a:lnTo>
                  <a:pt x="37" y="49"/>
                </a:lnTo>
                <a:lnTo>
                  <a:pt x="40" y="45"/>
                </a:lnTo>
                <a:lnTo>
                  <a:pt x="41" y="45"/>
                </a:lnTo>
                <a:lnTo>
                  <a:pt x="41" y="43"/>
                </a:lnTo>
                <a:lnTo>
                  <a:pt x="41" y="42"/>
                </a:lnTo>
                <a:lnTo>
                  <a:pt x="44" y="41"/>
                </a:lnTo>
                <a:lnTo>
                  <a:pt x="44" y="39"/>
                </a:lnTo>
                <a:lnTo>
                  <a:pt x="44" y="38"/>
                </a:lnTo>
                <a:lnTo>
                  <a:pt x="48" y="37"/>
                </a:lnTo>
                <a:lnTo>
                  <a:pt x="49" y="35"/>
                </a:lnTo>
                <a:lnTo>
                  <a:pt x="51" y="34"/>
                </a:lnTo>
                <a:lnTo>
                  <a:pt x="52" y="30"/>
                </a:lnTo>
                <a:lnTo>
                  <a:pt x="54" y="34"/>
                </a:lnTo>
                <a:lnTo>
                  <a:pt x="55" y="31"/>
                </a:lnTo>
                <a:lnTo>
                  <a:pt x="56" y="27"/>
                </a:lnTo>
                <a:lnTo>
                  <a:pt x="55" y="26"/>
                </a:lnTo>
                <a:lnTo>
                  <a:pt x="54" y="22"/>
                </a:lnTo>
                <a:lnTo>
                  <a:pt x="59" y="18"/>
                </a:lnTo>
                <a:lnTo>
                  <a:pt x="66" y="20"/>
                </a:lnTo>
                <a:lnTo>
                  <a:pt x="70" y="18"/>
                </a:lnTo>
                <a:lnTo>
                  <a:pt x="75" y="18"/>
                </a:lnTo>
                <a:lnTo>
                  <a:pt x="75" y="20"/>
                </a:lnTo>
                <a:lnTo>
                  <a:pt x="78" y="18"/>
                </a:lnTo>
                <a:lnTo>
                  <a:pt x="79" y="23"/>
                </a:lnTo>
                <a:lnTo>
                  <a:pt x="88" y="23"/>
                </a:lnTo>
                <a:lnTo>
                  <a:pt x="90" y="23"/>
                </a:lnTo>
                <a:lnTo>
                  <a:pt x="93" y="4"/>
                </a:lnTo>
                <a:lnTo>
                  <a:pt x="94" y="3"/>
                </a:lnTo>
                <a:lnTo>
                  <a:pt x="96" y="1"/>
                </a:lnTo>
                <a:lnTo>
                  <a:pt x="99" y="3"/>
                </a:lnTo>
                <a:lnTo>
                  <a:pt x="101" y="4"/>
                </a:lnTo>
                <a:lnTo>
                  <a:pt x="108" y="7"/>
                </a:lnTo>
                <a:lnTo>
                  <a:pt x="109" y="20"/>
                </a:lnTo>
                <a:lnTo>
                  <a:pt x="111" y="23"/>
                </a:lnTo>
                <a:lnTo>
                  <a:pt x="114" y="24"/>
                </a:lnTo>
                <a:lnTo>
                  <a:pt x="123" y="33"/>
                </a:lnTo>
                <a:lnTo>
                  <a:pt x="127" y="42"/>
                </a:lnTo>
                <a:lnTo>
                  <a:pt x="123" y="42"/>
                </a:lnTo>
                <a:lnTo>
                  <a:pt x="123" y="49"/>
                </a:lnTo>
                <a:lnTo>
                  <a:pt x="124" y="50"/>
                </a:lnTo>
                <a:lnTo>
                  <a:pt x="129" y="48"/>
                </a:lnTo>
                <a:lnTo>
                  <a:pt x="133" y="43"/>
                </a:lnTo>
                <a:lnTo>
                  <a:pt x="131" y="38"/>
                </a:lnTo>
                <a:lnTo>
                  <a:pt x="133" y="38"/>
                </a:lnTo>
                <a:lnTo>
                  <a:pt x="137" y="37"/>
                </a:lnTo>
                <a:lnTo>
                  <a:pt x="139" y="35"/>
                </a:lnTo>
                <a:lnTo>
                  <a:pt x="144" y="28"/>
                </a:lnTo>
                <a:lnTo>
                  <a:pt x="146" y="30"/>
                </a:lnTo>
                <a:lnTo>
                  <a:pt x="150" y="22"/>
                </a:lnTo>
                <a:lnTo>
                  <a:pt x="155" y="18"/>
                </a:lnTo>
                <a:lnTo>
                  <a:pt x="152" y="12"/>
                </a:lnTo>
                <a:lnTo>
                  <a:pt x="161" y="8"/>
                </a:lnTo>
                <a:lnTo>
                  <a:pt x="168" y="1"/>
                </a:lnTo>
                <a:lnTo>
                  <a:pt x="186" y="0"/>
                </a:lnTo>
                <a:lnTo>
                  <a:pt x="185" y="1"/>
                </a:lnTo>
                <a:lnTo>
                  <a:pt x="186" y="5"/>
                </a:lnTo>
                <a:lnTo>
                  <a:pt x="186" y="8"/>
                </a:lnTo>
                <a:lnTo>
                  <a:pt x="186" y="9"/>
                </a:lnTo>
                <a:lnTo>
                  <a:pt x="185" y="11"/>
                </a:lnTo>
                <a:lnTo>
                  <a:pt x="185" y="12"/>
                </a:lnTo>
                <a:lnTo>
                  <a:pt x="186" y="15"/>
                </a:lnTo>
                <a:lnTo>
                  <a:pt x="186" y="18"/>
                </a:lnTo>
                <a:lnTo>
                  <a:pt x="186" y="20"/>
                </a:lnTo>
                <a:lnTo>
                  <a:pt x="186" y="23"/>
                </a:lnTo>
                <a:lnTo>
                  <a:pt x="186" y="24"/>
                </a:lnTo>
                <a:lnTo>
                  <a:pt x="187" y="24"/>
                </a:lnTo>
                <a:lnTo>
                  <a:pt x="186" y="26"/>
                </a:lnTo>
                <a:lnTo>
                  <a:pt x="185" y="26"/>
                </a:lnTo>
                <a:lnTo>
                  <a:pt x="179" y="26"/>
                </a:lnTo>
                <a:lnTo>
                  <a:pt x="178" y="2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7" name="Freeform 7">
            <a:extLst>
              <a:ext uri="{FF2B5EF4-FFF2-40B4-BE49-F238E27FC236}">
                <a16:creationId xmlns:a16="http://schemas.microsoft.com/office/drawing/2014/main" id="{5646B8B2-8ADC-E42D-AF57-5A747934E14D}"/>
              </a:ext>
            </a:extLst>
          </p:cNvPr>
          <p:cNvSpPr>
            <a:spLocks noEditPoints="1"/>
          </p:cNvSpPr>
          <p:nvPr/>
        </p:nvSpPr>
        <p:spPr bwMode="auto">
          <a:xfrm>
            <a:off x="5075238" y="5208588"/>
            <a:ext cx="336550" cy="471488"/>
          </a:xfrm>
          <a:custGeom>
            <a:avLst/>
            <a:gdLst>
              <a:gd name="T0" fmla="*/ 33 w 212"/>
              <a:gd name="T1" fmla="*/ 184 h 297"/>
              <a:gd name="T2" fmla="*/ 21 w 212"/>
              <a:gd name="T3" fmla="*/ 192 h 297"/>
              <a:gd name="T4" fmla="*/ 21 w 212"/>
              <a:gd name="T5" fmla="*/ 213 h 297"/>
              <a:gd name="T6" fmla="*/ 5 w 212"/>
              <a:gd name="T7" fmla="*/ 209 h 297"/>
              <a:gd name="T8" fmla="*/ 2 w 212"/>
              <a:gd name="T9" fmla="*/ 196 h 297"/>
              <a:gd name="T10" fmla="*/ 0 w 212"/>
              <a:gd name="T11" fmla="*/ 191 h 297"/>
              <a:gd name="T12" fmla="*/ 5 w 212"/>
              <a:gd name="T13" fmla="*/ 183 h 297"/>
              <a:gd name="T14" fmla="*/ 6 w 212"/>
              <a:gd name="T15" fmla="*/ 165 h 297"/>
              <a:gd name="T16" fmla="*/ 22 w 212"/>
              <a:gd name="T17" fmla="*/ 146 h 297"/>
              <a:gd name="T18" fmla="*/ 41 w 212"/>
              <a:gd name="T19" fmla="*/ 172 h 297"/>
              <a:gd name="T20" fmla="*/ 41 w 212"/>
              <a:gd name="T21" fmla="*/ 183 h 297"/>
              <a:gd name="T22" fmla="*/ 164 w 212"/>
              <a:gd name="T23" fmla="*/ 84 h 297"/>
              <a:gd name="T24" fmla="*/ 171 w 212"/>
              <a:gd name="T25" fmla="*/ 106 h 297"/>
              <a:gd name="T26" fmla="*/ 170 w 212"/>
              <a:gd name="T27" fmla="*/ 117 h 297"/>
              <a:gd name="T28" fmla="*/ 187 w 212"/>
              <a:gd name="T29" fmla="*/ 138 h 297"/>
              <a:gd name="T30" fmla="*/ 201 w 212"/>
              <a:gd name="T31" fmla="*/ 159 h 297"/>
              <a:gd name="T32" fmla="*/ 197 w 212"/>
              <a:gd name="T33" fmla="*/ 185 h 297"/>
              <a:gd name="T34" fmla="*/ 201 w 212"/>
              <a:gd name="T35" fmla="*/ 207 h 297"/>
              <a:gd name="T36" fmla="*/ 204 w 212"/>
              <a:gd name="T37" fmla="*/ 210 h 297"/>
              <a:gd name="T38" fmla="*/ 208 w 212"/>
              <a:gd name="T39" fmla="*/ 215 h 297"/>
              <a:gd name="T40" fmla="*/ 212 w 212"/>
              <a:gd name="T41" fmla="*/ 221 h 297"/>
              <a:gd name="T42" fmla="*/ 181 w 212"/>
              <a:gd name="T43" fmla="*/ 239 h 297"/>
              <a:gd name="T44" fmla="*/ 165 w 212"/>
              <a:gd name="T45" fmla="*/ 256 h 297"/>
              <a:gd name="T46" fmla="*/ 159 w 212"/>
              <a:gd name="T47" fmla="*/ 264 h 297"/>
              <a:gd name="T48" fmla="*/ 149 w 212"/>
              <a:gd name="T49" fmla="*/ 263 h 297"/>
              <a:gd name="T50" fmla="*/ 137 w 212"/>
              <a:gd name="T51" fmla="*/ 244 h 297"/>
              <a:gd name="T52" fmla="*/ 125 w 212"/>
              <a:gd name="T53" fmla="*/ 224 h 297"/>
              <a:gd name="T54" fmla="*/ 116 w 212"/>
              <a:gd name="T55" fmla="*/ 244 h 297"/>
              <a:gd name="T56" fmla="*/ 101 w 212"/>
              <a:gd name="T57" fmla="*/ 241 h 297"/>
              <a:gd name="T58" fmla="*/ 85 w 212"/>
              <a:gd name="T59" fmla="*/ 239 h 297"/>
              <a:gd name="T60" fmla="*/ 81 w 212"/>
              <a:gd name="T61" fmla="*/ 252 h 297"/>
              <a:gd name="T62" fmla="*/ 75 w 212"/>
              <a:gd name="T63" fmla="*/ 256 h 297"/>
              <a:gd name="T64" fmla="*/ 70 w 212"/>
              <a:gd name="T65" fmla="*/ 262 h 297"/>
              <a:gd name="T66" fmla="*/ 66 w 212"/>
              <a:gd name="T67" fmla="*/ 266 h 297"/>
              <a:gd name="T68" fmla="*/ 62 w 212"/>
              <a:gd name="T69" fmla="*/ 273 h 297"/>
              <a:gd name="T70" fmla="*/ 54 w 212"/>
              <a:gd name="T71" fmla="*/ 284 h 297"/>
              <a:gd name="T72" fmla="*/ 43 w 212"/>
              <a:gd name="T73" fmla="*/ 292 h 297"/>
              <a:gd name="T74" fmla="*/ 36 w 212"/>
              <a:gd name="T75" fmla="*/ 275 h 297"/>
              <a:gd name="T76" fmla="*/ 39 w 212"/>
              <a:gd name="T77" fmla="*/ 252 h 297"/>
              <a:gd name="T78" fmla="*/ 32 w 212"/>
              <a:gd name="T79" fmla="*/ 229 h 297"/>
              <a:gd name="T80" fmla="*/ 33 w 212"/>
              <a:gd name="T81" fmla="*/ 215 h 297"/>
              <a:gd name="T82" fmla="*/ 40 w 212"/>
              <a:gd name="T83" fmla="*/ 196 h 297"/>
              <a:gd name="T84" fmla="*/ 48 w 212"/>
              <a:gd name="T85" fmla="*/ 200 h 297"/>
              <a:gd name="T86" fmla="*/ 47 w 212"/>
              <a:gd name="T87" fmla="*/ 217 h 297"/>
              <a:gd name="T88" fmla="*/ 51 w 212"/>
              <a:gd name="T89" fmla="*/ 232 h 297"/>
              <a:gd name="T90" fmla="*/ 51 w 212"/>
              <a:gd name="T91" fmla="*/ 221 h 297"/>
              <a:gd name="T92" fmla="*/ 56 w 212"/>
              <a:gd name="T93" fmla="*/ 203 h 297"/>
              <a:gd name="T94" fmla="*/ 66 w 212"/>
              <a:gd name="T95" fmla="*/ 206 h 297"/>
              <a:gd name="T96" fmla="*/ 80 w 212"/>
              <a:gd name="T97" fmla="*/ 203 h 297"/>
              <a:gd name="T98" fmla="*/ 81 w 212"/>
              <a:gd name="T99" fmla="*/ 174 h 297"/>
              <a:gd name="T100" fmla="*/ 81 w 212"/>
              <a:gd name="T101" fmla="*/ 165 h 297"/>
              <a:gd name="T102" fmla="*/ 69 w 212"/>
              <a:gd name="T103" fmla="*/ 147 h 297"/>
              <a:gd name="T104" fmla="*/ 62 w 212"/>
              <a:gd name="T105" fmla="*/ 128 h 297"/>
              <a:gd name="T106" fmla="*/ 55 w 212"/>
              <a:gd name="T107" fmla="*/ 116 h 297"/>
              <a:gd name="T108" fmla="*/ 59 w 212"/>
              <a:gd name="T109" fmla="*/ 116 h 297"/>
              <a:gd name="T110" fmla="*/ 65 w 212"/>
              <a:gd name="T111" fmla="*/ 112 h 297"/>
              <a:gd name="T112" fmla="*/ 73 w 212"/>
              <a:gd name="T113" fmla="*/ 84 h 297"/>
              <a:gd name="T114" fmla="*/ 85 w 212"/>
              <a:gd name="T115" fmla="*/ 53 h 297"/>
              <a:gd name="T116" fmla="*/ 59 w 212"/>
              <a:gd name="T117" fmla="*/ 27 h 297"/>
              <a:gd name="T118" fmla="*/ 89 w 212"/>
              <a:gd name="T119" fmla="*/ 34 h 297"/>
              <a:gd name="T120" fmla="*/ 112 w 212"/>
              <a:gd name="T121" fmla="*/ 22 h 297"/>
              <a:gd name="T122" fmla="*/ 120 w 212"/>
              <a:gd name="T123" fmla="*/ 0 h 297"/>
              <a:gd name="T124" fmla="*/ 131 w 212"/>
              <a:gd name="T125" fmla="*/ 30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12" h="297">
                <a:moveTo>
                  <a:pt x="41" y="183"/>
                </a:moveTo>
                <a:lnTo>
                  <a:pt x="39" y="188"/>
                </a:lnTo>
                <a:lnTo>
                  <a:pt x="35" y="185"/>
                </a:lnTo>
                <a:lnTo>
                  <a:pt x="33" y="184"/>
                </a:lnTo>
                <a:lnTo>
                  <a:pt x="28" y="187"/>
                </a:lnTo>
                <a:lnTo>
                  <a:pt x="25" y="188"/>
                </a:lnTo>
                <a:lnTo>
                  <a:pt x="24" y="188"/>
                </a:lnTo>
                <a:lnTo>
                  <a:pt x="21" y="192"/>
                </a:lnTo>
                <a:lnTo>
                  <a:pt x="20" y="199"/>
                </a:lnTo>
                <a:lnTo>
                  <a:pt x="18" y="206"/>
                </a:lnTo>
                <a:lnTo>
                  <a:pt x="20" y="213"/>
                </a:lnTo>
                <a:lnTo>
                  <a:pt x="21" y="213"/>
                </a:lnTo>
                <a:lnTo>
                  <a:pt x="11" y="214"/>
                </a:lnTo>
                <a:lnTo>
                  <a:pt x="10" y="214"/>
                </a:lnTo>
                <a:lnTo>
                  <a:pt x="9" y="211"/>
                </a:lnTo>
                <a:lnTo>
                  <a:pt x="5" y="209"/>
                </a:lnTo>
                <a:lnTo>
                  <a:pt x="0" y="207"/>
                </a:lnTo>
                <a:lnTo>
                  <a:pt x="3" y="202"/>
                </a:lnTo>
                <a:lnTo>
                  <a:pt x="3" y="199"/>
                </a:lnTo>
                <a:lnTo>
                  <a:pt x="2" y="196"/>
                </a:lnTo>
                <a:lnTo>
                  <a:pt x="2" y="195"/>
                </a:lnTo>
                <a:lnTo>
                  <a:pt x="0" y="194"/>
                </a:lnTo>
                <a:lnTo>
                  <a:pt x="0" y="192"/>
                </a:lnTo>
                <a:lnTo>
                  <a:pt x="0" y="191"/>
                </a:lnTo>
                <a:lnTo>
                  <a:pt x="0" y="188"/>
                </a:lnTo>
                <a:lnTo>
                  <a:pt x="3" y="185"/>
                </a:lnTo>
                <a:lnTo>
                  <a:pt x="3" y="184"/>
                </a:lnTo>
                <a:lnTo>
                  <a:pt x="5" y="183"/>
                </a:lnTo>
                <a:lnTo>
                  <a:pt x="6" y="181"/>
                </a:lnTo>
                <a:lnTo>
                  <a:pt x="6" y="179"/>
                </a:lnTo>
                <a:lnTo>
                  <a:pt x="5" y="165"/>
                </a:lnTo>
                <a:lnTo>
                  <a:pt x="6" y="165"/>
                </a:lnTo>
                <a:lnTo>
                  <a:pt x="9" y="159"/>
                </a:lnTo>
                <a:lnTo>
                  <a:pt x="14" y="155"/>
                </a:lnTo>
                <a:lnTo>
                  <a:pt x="17" y="146"/>
                </a:lnTo>
                <a:lnTo>
                  <a:pt x="22" y="146"/>
                </a:lnTo>
                <a:lnTo>
                  <a:pt x="24" y="150"/>
                </a:lnTo>
                <a:lnTo>
                  <a:pt x="36" y="161"/>
                </a:lnTo>
                <a:lnTo>
                  <a:pt x="37" y="164"/>
                </a:lnTo>
                <a:lnTo>
                  <a:pt x="41" y="172"/>
                </a:lnTo>
                <a:lnTo>
                  <a:pt x="40" y="176"/>
                </a:lnTo>
                <a:lnTo>
                  <a:pt x="40" y="177"/>
                </a:lnTo>
                <a:lnTo>
                  <a:pt x="41" y="179"/>
                </a:lnTo>
                <a:lnTo>
                  <a:pt x="41" y="183"/>
                </a:lnTo>
                <a:close/>
                <a:moveTo>
                  <a:pt x="135" y="34"/>
                </a:moveTo>
                <a:lnTo>
                  <a:pt x="142" y="41"/>
                </a:lnTo>
                <a:lnTo>
                  <a:pt x="152" y="69"/>
                </a:lnTo>
                <a:lnTo>
                  <a:pt x="164" y="84"/>
                </a:lnTo>
                <a:lnTo>
                  <a:pt x="174" y="93"/>
                </a:lnTo>
                <a:lnTo>
                  <a:pt x="174" y="97"/>
                </a:lnTo>
                <a:lnTo>
                  <a:pt x="172" y="98"/>
                </a:lnTo>
                <a:lnTo>
                  <a:pt x="171" y="106"/>
                </a:lnTo>
                <a:lnTo>
                  <a:pt x="170" y="110"/>
                </a:lnTo>
                <a:lnTo>
                  <a:pt x="170" y="112"/>
                </a:lnTo>
                <a:lnTo>
                  <a:pt x="170" y="117"/>
                </a:lnTo>
                <a:lnTo>
                  <a:pt x="170" y="117"/>
                </a:lnTo>
                <a:lnTo>
                  <a:pt x="171" y="119"/>
                </a:lnTo>
                <a:lnTo>
                  <a:pt x="171" y="121"/>
                </a:lnTo>
                <a:lnTo>
                  <a:pt x="186" y="136"/>
                </a:lnTo>
                <a:lnTo>
                  <a:pt x="187" y="138"/>
                </a:lnTo>
                <a:lnTo>
                  <a:pt x="193" y="140"/>
                </a:lnTo>
                <a:lnTo>
                  <a:pt x="197" y="153"/>
                </a:lnTo>
                <a:lnTo>
                  <a:pt x="201" y="151"/>
                </a:lnTo>
                <a:lnTo>
                  <a:pt x="201" y="159"/>
                </a:lnTo>
                <a:lnTo>
                  <a:pt x="202" y="161"/>
                </a:lnTo>
                <a:lnTo>
                  <a:pt x="197" y="173"/>
                </a:lnTo>
                <a:lnTo>
                  <a:pt x="200" y="184"/>
                </a:lnTo>
                <a:lnTo>
                  <a:pt x="197" y="185"/>
                </a:lnTo>
                <a:lnTo>
                  <a:pt x="198" y="194"/>
                </a:lnTo>
                <a:lnTo>
                  <a:pt x="198" y="195"/>
                </a:lnTo>
                <a:lnTo>
                  <a:pt x="200" y="200"/>
                </a:lnTo>
                <a:lnTo>
                  <a:pt x="201" y="207"/>
                </a:lnTo>
                <a:lnTo>
                  <a:pt x="202" y="209"/>
                </a:lnTo>
                <a:lnTo>
                  <a:pt x="202" y="210"/>
                </a:lnTo>
                <a:lnTo>
                  <a:pt x="202" y="210"/>
                </a:lnTo>
                <a:lnTo>
                  <a:pt x="204" y="210"/>
                </a:lnTo>
                <a:lnTo>
                  <a:pt x="205" y="210"/>
                </a:lnTo>
                <a:lnTo>
                  <a:pt x="206" y="211"/>
                </a:lnTo>
                <a:lnTo>
                  <a:pt x="206" y="214"/>
                </a:lnTo>
                <a:lnTo>
                  <a:pt x="208" y="215"/>
                </a:lnTo>
                <a:lnTo>
                  <a:pt x="209" y="217"/>
                </a:lnTo>
                <a:lnTo>
                  <a:pt x="209" y="218"/>
                </a:lnTo>
                <a:lnTo>
                  <a:pt x="211" y="221"/>
                </a:lnTo>
                <a:lnTo>
                  <a:pt x="212" y="221"/>
                </a:lnTo>
                <a:lnTo>
                  <a:pt x="194" y="222"/>
                </a:lnTo>
                <a:lnTo>
                  <a:pt x="187" y="229"/>
                </a:lnTo>
                <a:lnTo>
                  <a:pt x="178" y="233"/>
                </a:lnTo>
                <a:lnTo>
                  <a:pt x="181" y="239"/>
                </a:lnTo>
                <a:lnTo>
                  <a:pt x="176" y="243"/>
                </a:lnTo>
                <a:lnTo>
                  <a:pt x="172" y="251"/>
                </a:lnTo>
                <a:lnTo>
                  <a:pt x="170" y="249"/>
                </a:lnTo>
                <a:lnTo>
                  <a:pt x="165" y="256"/>
                </a:lnTo>
                <a:lnTo>
                  <a:pt x="163" y="258"/>
                </a:lnTo>
                <a:lnTo>
                  <a:pt x="159" y="259"/>
                </a:lnTo>
                <a:lnTo>
                  <a:pt x="157" y="259"/>
                </a:lnTo>
                <a:lnTo>
                  <a:pt x="159" y="264"/>
                </a:lnTo>
                <a:lnTo>
                  <a:pt x="155" y="269"/>
                </a:lnTo>
                <a:lnTo>
                  <a:pt x="150" y="271"/>
                </a:lnTo>
                <a:lnTo>
                  <a:pt x="149" y="270"/>
                </a:lnTo>
                <a:lnTo>
                  <a:pt x="149" y="263"/>
                </a:lnTo>
                <a:lnTo>
                  <a:pt x="153" y="263"/>
                </a:lnTo>
                <a:lnTo>
                  <a:pt x="149" y="254"/>
                </a:lnTo>
                <a:lnTo>
                  <a:pt x="140" y="245"/>
                </a:lnTo>
                <a:lnTo>
                  <a:pt x="137" y="244"/>
                </a:lnTo>
                <a:lnTo>
                  <a:pt x="135" y="241"/>
                </a:lnTo>
                <a:lnTo>
                  <a:pt x="134" y="228"/>
                </a:lnTo>
                <a:lnTo>
                  <a:pt x="127" y="225"/>
                </a:lnTo>
                <a:lnTo>
                  <a:pt x="125" y="224"/>
                </a:lnTo>
                <a:lnTo>
                  <a:pt x="122" y="222"/>
                </a:lnTo>
                <a:lnTo>
                  <a:pt x="120" y="224"/>
                </a:lnTo>
                <a:lnTo>
                  <a:pt x="119" y="225"/>
                </a:lnTo>
                <a:lnTo>
                  <a:pt x="116" y="244"/>
                </a:lnTo>
                <a:lnTo>
                  <a:pt x="114" y="244"/>
                </a:lnTo>
                <a:lnTo>
                  <a:pt x="105" y="244"/>
                </a:lnTo>
                <a:lnTo>
                  <a:pt x="104" y="239"/>
                </a:lnTo>
                <a:lnTo>
                  <a:pt x="101" y="241"/>
                </a:lnTo>
                <a:lnTo>
                  <a:pt x="101" y="239"/>
                </a:lnTo>
                <a:lnTo>
                  <a:pt x="96" y="239"/>
                </a:lnTo>
                <a:lnTo>
                  <a:pt x="92" y="241"/>
                </a:lnTo>
                <a:lnTo>
                  <a:pt x="85" y="239"/>
                </a:lnTo>
                <a:lnTo>
                  <a:pt x="80" y="243"/>
                </a:lnTo>
                <a:lnTo>
                  <a:pt x="81" y="247"/>
                </a:lnTo>
                <a:lnTo>
                  <a:pt x="82" y="248"/>
                </a:lnTo>
                <a:lnTo>
                  <a:pt x="81" y="252"/>
                </a:lnTo>
                <a:lnTo>
                  <a:pt x="80" y="255"/>
                </a:lnTo>
                <a:lnTo>
                  <a:pt x="78" y="251"/>
                </a:lnTo>
                <a:lnTo>
                  <a:pt x="77" y="255"/>
                </a:lnTo>
                <a:lnTo>
                  <a:pt x="75" y="256"/>
                </a:lnTo>
                <a:lnTo>
                  <a:pt x="74" y="258"/>
                </a:lnTo>
                <a:lnTo>
                  <a:pt x="70" y="259"/>
                </a:lnTo>
                <a:lnTo>
                  <a:pt x="70" y="260"/>
                </a:lnTo>
                <a:lnTo>
                  <a:pt x="70" y="262"/>
                </a:lnTo>
                <a:lnTo>
                  <a:pt x="67" y="263"/>
                </a:lnTo>
                <a:lnTo>
                  <a:pt x="67" y="264"/>
                </a:lnTo>
                <a:lnTo>
                  <a:pt x="67" y="266"/>
                </a:lnTo>
                <a:lnTo>
                  <a:pt x="66" y="266"/>
                </a:lnTo>
                <a:lnTo>
                  <a:pt x="63" y="270"/>
                </a:lnTo>
                <a:lnTo>
                  <a:pt x="65" y="270"/>
                </a:lnTo>
                <a:lnTo>
                  <a:pt x="63" y="273"/>
                </a:lnTo>
                <a:lnTo>
                  <a:pt x="62" y="273"/>
                </a:lnTo>
                <a:lnTo>
                  <a:pt x="55" y="274"/>
                </a:lnTo>
                <a:lnTo>
                  <a:pt x="55" y="278"/>
                </a:lnTo>
                <a:lnTo>
                  <a:pt x="55" y="282"/>
                </a:lnTo>
                <a:lnTo>
                  <a:pt x="54" y="284"/>
                </a:lnTo>
                <a:lnTo>
                  <a:pt x="54" y="292"/>
                </a:lnTo>
                <a:lnTo>
                  <a:pt x="48" y="294"/>
                </a:lnTo>
                <a:lnTo>
                  <a:pt x="45" y="297"/>
                </a:lnTo>
                <a:lnTo>
                  <a:pt x="43" y="292"/>
                </a:lnTo>
                <a:lnTo>
                  <a:pt x="41" y="292"/>
                </a:lnTo>
                <a:lnTo>
                  <a:pt x="40" y="286"/>
                </a:lnTo>
                <a:lnTo>
                  <a:pt x="39" y="284"/>
                </a:lnTo>
                <a:lnTo>
                  <a:pt x="36" y="275"/>
                </a:lnTo>
                <a:lnTo>
                  <a:pt x="37" y="270"/>
                </a:lnTo>
                <a:lnTo>
                  <a:pt x="39" y="264"/>
                </a:lnTo>
                <a:lnTo>
                  <a:pt x="39" y="258"/>
                </a:lnTo>
                <a:lnTo>
                  <a:pt x="39" y="252"/>
                </a:lnTo>
                <a:lnTo>
                  <a:pt x="37" y="248"/>
                </a:lnTo>
                <a:lnTo>
                  <a:pt x="37" y="243"/>
                </a:lnTo>
                <a:lnTo>
                  <a:pt x="33" y="236"/>
                </a:lnTo>
                <a:lnTo>
                  <a:pt x="32" y="229"/>
                </a:lnTo>
                <a:lnTo>
                  <a:pt x="32" y="228"/>
                </a:lnTo>
                <a:lnTo>
                  <a:pt x="32" y="225"/>
                </a:lnTo>
                <a:lnTo>
                  <a:pt x="32" y="222"/>
                </a:lnTo>
                <a:lnTo>
                  <a:pt x="33" y="215"/>
                </a:lnTo>
                <a:lnTo>
                  <a:pt x="37" y="206"/>
                </a:lnTo>
                <a:lnTo>
                  <a:pt x="37" y="206"/>
                </a:lnTo>
                <a:lnTo>
                  <a:pt x="39" y="200"/>
                </a:lnTo>
                <a:lnTo>
                  <a:pt x="40" y="196"/>
                </a:lnTo>
                <a:lnTo>
                  <a:pt x="43" y="191"/>
                </a:lnTo>
                <a:lnTo>
                  <a:pt x="45" y="191"/>
                </a:lnTo>
                <a:lnTo>
                  <a:pt x="47" y="194"/>
                </a:lnTo>
                <a:lnTo>
                  <a:pt x="48" y="200"/>
                </a:lnTo>
                <a:lnTo>
                  <a:pt x="47" y="206"/>
                </a:lnTo>
                <a:lnTo>
                  <a:pt x="47" y="206"/>
                </a:lnTo>
                <a:lnTo>
                  <a:pt x="47" y="215"/>
                </a:lnTo>
                <a:lnTo>
                  <a:pt x="47" y="217"/>
                </a:lnTo>
                <a:lnTo>
                  <a:pt x="47" y="224"/>
                </a:lnTo>
                <a:lnTo>
                  <a:pt x="47" y="230"/>
                </a:lnTo>
                <a:lnTo>
                  <a:pt x="50" y="232"/>
                </a:lnTo>
                <a:lnTo>
                  <a:pt x="51" y="232"/>
                </a:lnTo>
                <a:lnTo>
                  <a:pt x="51" y="230"/>
                </a:lnTo>
                <a:lnTo>
                  <a:pt x="52" y="230"/>
                </a:lnTo>
                <a:lnTo>
                  <a:pt x="52" y="225"/>
                </a:lnTo>
                <a:lnTo>
                  <a:pt x="51" y="221"/>
                </a:lnTo>
                <a:lnTo>
                  <a:pt x="51" y="219"/>
                </a:lnTo>
                <a:lnTo>
                  <a:pt x="52" y="215"/>
                </a:lnTo>
                <a:lnTo>
                  <a:pt x="52" y="209"/>
                </a:lnTo>
                <a:lnTo>
                  <a:pt x="56" y="203"/>
                </a:lnTo>
                <a:lnTo>
                  <a:pt x="56" y="202"/>
                </a:lnTo>
                <a:lnTo>
                  <a:pt x="59" y="203"/>
                </a:lnTo>
                <a:lnTo>
                  <a:pt x="62" y="204"/>
                </a:lnTo>
                <a:lnTo>
                  <a:pt x="66" y="206"/>
                </a:lnTo>
                <a:lnTo>
                  <a:pt x="69" y="206"/>
                </a:lnTo>
                <a:lnTo>
                  <a:pt x="73" y="206"/>
                </a:lnTo>
                <a:lnTo>
                  <a:pt x="80" y="204"/>
                </a:lnTo>
                <a:lnTo>
                  <a:pt x="80" y="203"/>
                </a:lnTo>
                <a:lnTo>
                  <a:pt x="77" y="189"/>
                </a:lnTo>
                <a:lnTo>
                  <a:pt x="80" y="180"/>
                </a:lnTo>
                <a:lnTo>
                  <a:pt x="81" y="177"/>
                </a:lnTo>
                <a:lnTo>
                  <a:pt x="81" y="174"/>
                </a:lnTo>
                <a:lnTo>
                  <a:pt x="82" y="173"/>
                </a:lnTo>
                <a:lnTo>
                  <a:pt x="84" y="173"/>
                </a:lnTo>
                <a:lnTo>
                  <a:pt x="82" y="166"/>
                </a:lnTo>
                <a:lnTo>
                  <a:pt x="81" y="165"/>
                </a:lnTo>
                <a:lnTo>
                  <a:pt x="78" y="164"/>
                </a:lnTo>
                <a:lnTo>
                  <a:pt x="71" y="158"/>
                </a:lnTo>
                <a:lnTo>
                  <a:pt x="69" y="151"/>
                </a:lnTo>
                <a:lnTo>
                  <a:pt x="69" y="147"/>
                </a:lnTo>
                <a:lnTo>
                  <a:pt x="67" y="140"/>
                </a:lnTo>
                <a:lnTo>
                  <a:pt x="63" y="136"/>
                </a:lnTo>
                <a:lnTo>
                  <a:pt x="62" y="132"/>
                </a:lnTo>
                <a:lnTo>
                  <a:pt x="62" y="128"/>
                </a:lnTo>
                <a:lnTo>
                  <a:pt x="54" y="124"/>
                </a:lnTo>
                <a:lnTo>
                  <a:pt x="51" y="121"/>
                </a:lnTo>
                <a:lnTo>
                  <a:pt x="52" y="117"/>
                </a:lnTo>
                <a:lnTo>
                  <a:pt x="55" y="116"/>
                </a:lnTo>
                <a:lnTo>
                  <a:pt x="56" y="116"/>
                </a:lnTo>
                <a:lnTo>
                  <a:pt x="58" y="114"/>
                </a:lnTo>
                <a:lnTo>
                  <a:pt x="58" y="116"/>
                </a:lnTo>
                <a:lnTo>
                  <a:pt x="59" y="116"/>
                </a:lnTo>
                <a:lnTo>
                  <a:pt x="63" y="117"/>
                </a:lnTo>
                <a:lnTo>
                  <a:pt x="63" y="116"/>
                </a:lnTo>
                <a:lnTo>
                  <a:pt x="63" y="114"/>
                </a:lnTo>
                <a:lnTo>
                  <a:pt x="65" y="112"/>
                </a:lnTo>
                <a:lnTo>
                  <a:pt x="66" y="108"/>
                </a:lnTo>
                <a:lnTo>
                  <a:pt x="65" y="108"/>
                </a:lnTo>
                <a:lnTo>
                  <a:pt x="67" y="97"/>
                </a:lnTo>
                <a:lnTo>
                  <a:pt x="73" y="84"/>
                </a:lnTo>
                <a:lnTo>
                  <a:pt x="78" y="75"/>
                </a:lnTo>
                <a:lnTo>
                  <a:pt x="88" y="67"/>
                </a:lnTo>
                <a:lnTo>
                  <a:pt x="84" y="59"/>
                </a:lnTo>
                <a:lnTo>
                  <a:pt x="85" y="53"/>
                </a:lnTo>
                <a:lnTo>
                  <a:pt x="74" y="44"/>
                </a:lnTo>
                <a:lnTo>
                  <a:pt x="55" y="41"/>
                </a:lnTo>
                <a:lnTo>
                  <a:pt x="60" y="37"/>
                </a:lnTo>
                <a:lnTo>
                  <a:pt x="59" y="27"/>
                </a:lnTo>
                <a:lnTo>
                  <a:pt x="62" y="20"/>
                </a:lnTo>
                <a:lnTo>
                  <a:pt x="63" y="18"/>
                </a:lnTo>
                <a:lnTo>
                  <a:pt x="69" y="27"/>
                </a:lnTo>
                <a:lnTo>
                  <a:pt x="89" y="34"/>
                </a:lnTo>
                <a:lnTo>
                  <a:pt x="90" y="33"/>
                </a:lnTo>
                <a:lnTo>
                  <a:pt x="93" y="30"/>
                </a:lnTo>
                <a:lnTo>
                  <a:pt x="108" y="23"/>
                </a:lnTo>
                <a:lnTo>
                  <a:pt x="112" y="22"/>
                </a:lnTo>
                <a:lnTo>
                  <a:pt x="114" y="8"/>
                </a:lnTo>
                <a:lnTo>
                  <a:pt x="118" y="5"/>
                </a:lnTo>
                <a:lnTo>
                  <a:pt x="119" y="4"/>
                </a:lnTo>
                <a:lnTo>
                  <a:pt x="120" y="0"/>
                </a:lnTo>
                <a:lnTo>
                  <a:pt x="129" y="11"/>
                </a:lnTo>
                <a:lnTo>
                  <a:pt x="127" y="27"/>
                </a:lnTo>
                <a:lnTo>
                  <a:pt x="130" y="29"/>
                </a:lnTo>
                <a:lnTo>
                  <a:pt x="131" y="30"/>
                </a:lnTo>
                <a:lnTo>
                  <a:pt x="135" y="3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8" name="Freeform 8">
            <a:extLst>
              <a:ext uri="{FF2B5EF4-FFF2-40B4-BE49-F238E27FC236}">
                <a16:creationId xmlns:a16="http://schemas.microsoft.com/office/drawing/2014/main" id="{A77EAE69-38CD-2115-24FB-07B0314D9C7B}"/>
              </a:ext>
            </a:extLst>
          </p:cNvPr>
          <p:cNvSpPr>
            <a:spLocks/>
          </p:cNvSpPr>
          <p:nvPr/>
        </p:nvSpPr>
        <p:spPr bwMode="auto">
          <a:xfrm>
            <a:off x="4997451" y="4321176"/>
            <a:ext cx="635000" cy="1216025"/>
          </a:xfrm>
          <a:custGeom>
            <a:avLst/>
            <a:gdLst>
              <a:gd name="T0" fmla="*/ 336 w 400"/>
              <a:gd name="T1" fmla="*/ 135 h 766"/>
              <a:gd name="T2" fmla="*/ 330 w 400"/>
              <a:gd name="T3" fmla="*/ 161 h 766"/>
              <a:gd name="T4" fmla="*/ 325 w 400"/>
              <a:gd name="T5" fmla="*/ 192 h 766"/>
              <a:gd name="T6" fmla="*/ 320 w 400"/>
              <a:gd name="T7" fmla="*/ 221 h 766"/>
              <a:gd name="T8" fmla="*/ 317 w 400"/>
              <a:gd name="T9" fmla="*/ 243 h 766"/>
              <a:gd name="T10" fmla="*/ 317 w 400"/>
              <a:gd name="T11" fmla="*/ 277 h 766"/>
              <a:gd name="T12" fmla="*/ 336 w 400"/>
              <a:gd name="T13" fmla="*/ 300 h 766"/>
              <a:gd name="T14" fmla="*/ 351 w 400"/>
              <a:gd name="T15" fmla="*/ 312 h 766"/>
              <a:gd name="T16" fmla="*/ 371 w 400"/>
              <a:gd name="T17" fmla="*/ 324 h 766"/>
              <a:gd name="T18" fmla="*/ 388 w 400"/>
              <a:gd name="T19" fmla="*/ 350 h 766"/>
              <a:gd name="T20" fmla="*/ 397 w 400"/>
              <a:gd name="T21" fmla="*/ 383 h 766"/>
              <a:gd name="T22" fmla="*/ 388 w 400"/>
              <a:gd name="T23" fmla="*/ 412 h 766"/>
              <a:gd name="T24" fmla="*/ 375 w 400"/>
              <a:gd name="T25" fmla="*/ 436 h 766"/>
              <a:gd name="T26" fmla="*/ 370 w 400"/>
              <a:gd name="T27" fmla="*/ 450 h 766"/>
              <a:gd name="T28" fmla="*/ 343 w 400"/>
              <a:gd name="T29" fmla="*/ 450 h 766"/>
              <a:gd name="T30" fmla="*/ 317 w 400"/>
              <a:gd name="T31" fmla="*/ 457 h 766"/>
              <a:gd name="T32" fmla="*/ 322 w 400"/>
              <a:gd name="T33" fmla="*/ 483 h 766"/>
              <a:gd name="T34" fmla="*/ 326 w 400"/>
              <a:gd name="T35" fmla="*/ 503 h 766"/>
              <a:gd name="T36" fmla="*/ 333 w 400"/>
              <a:gd name="T37" fmla="*/ 533 h 766"/>
              <a:gd name="T38" fmla="*/ 348 w 400"/>
              <a:gd name="T39" fmla="*/ 558 h 766"/>
              <a:gd name="T40" fmla="*/ 355 w 400"/>
              <a:gd name="T41" fmla="*/ 582 h 766"/>
              <a:gd name="T42" fmla="*/ 358 w 400"/>
              <a:gd name="T43" fmla="*/ 611 h 766"/>
              <a:gd name="T44" fmla="*/ 348 w 400"/>
              <a:gd name="T45" fmla="*/ 637 h 766"/>
              <a:gd name="T46" fmla="*/ 343 w 400"/>
              <a:gd name="T47" fmla="*/ 656 h 766"/>
              <a:gd name="T48" fmla="*/ 344 w 400"/>
              <a:gd name="T49" fmla="*/ 688 h 766"/>
              <a:gd name="T50" fmla="*/ 337 w 400"/>
              <a:gd name="T51" fmla="*/ 709 h 766"/>
              <a:gd name="T52" fmla="*/ 321 w 400"/>
              <a:gd name="T53" fmla="*/ 731 h 766"/>
              <a:gd name="T54" fmla="*/ 303 w 400"/>
              <a:gd name="T55" fmla="*/ 746 h 766"/>
              <a:gd name="T56" fmla="*/ 288 w 400"/>
              <a:gd name="T57" fmla="*/ 754 h 766"/>
              <a:gd name="T58" fmla="*/ 270 w 400"/>
              <a:gd name="T59" fmla="*/ 753 h 766"/>
              <a:gd name="T60" fmla="*/ 260 w 400"/>
              <a:gd name="T61" fmla="*/ 759 h 766"/>
              <a:gd name="T62" fmla="*/ 253 w 400"/>
              <a:gd name="T63" fmla="*/ 765 h 766"/>
              <a:gd name="T64" fmla="*/ 249 w 400"/>
              <a:gd name="T65" fmla="*/ 743 h 766"/>
              <a:gd name="T66" fmla="*/ 242 w 400"/>
              <a:gd name="T67" fmla="*/ 699 h 766"/>
              <a:gd name="T68" fmla="*/ 219 w 400"/>
              <a:gd name="T69" fmla="*/ 676 h 766"/>
              <a:gd name="T70" fmla="*/ 223 w 400"/>
              <a:gd name="T71" fmla="*/ 652 h 766"/>
              <a:gd name="T72" fmla="*/ 179 w 400"/>
              <a:gd name="T73" fmla="*/ 588 h 766"/>
              <a:gd name="T74" fmla="*/ 120 w 400"/>
              <a:gd name="T75" fmla="*/ 511 h 766"/>
              <a:gd name="T76" fmla="*/ 86 w 400"/>
              <a:gd name="T77" fmla="*/ 433 h 766"/>
              <a:gd name="T78" fmla="*/ 126 w 400"/>
              <a:gd name="T79" fmla="*/ 391 h 766"/>
              <a:gd name="T80" fmla="*/ 124 w 400"/>
              <a:gd name="T81" fmla="*/ 333 h 766"/>
              <a:gd name="T82" fmla="*/ 122 w 400"/>
              <a:gd name="T83" fmla="*/ 263 h 766"/>
              <a:gd name="T84" fmla="*/ 66 w 400"/>
              <a:gd name="T85" fmla="*/ 253 h 766"/>
              <a:gd name="T86" fmla="*/ 62 w 400"/>
              <a:gd name="T87" fmla="*/ 210 h 766"/>
              <a:gd name="T88" fmla="*/ 48 w 400"/>
              <a:gd name="T89" fmla="*/ 207 h 766"/>
              <a:gd name="T90" fmla="*/ 29 w 400"/>
              <a:gd name="T91" fmla="*/ 177 h 766"/>
              <a:gd name="T92" fmla="*/ 40 w 400"/>
              <a:gd name="T93" fmla="*/ 165 h 766"/>
              <a:gd name="T94" fmla="*/ 2 w 400"/>
              <a:gd name="T95" fmla="*/ 129 h 766"/>
              <a:gd name="T96" fmla="*/ 19 w 400"/>
              <a:gd name="T97" fmla="*/ 109 h 766"/>
              <a:gd name="T98" fmla="*/ 48 w 400"/>
              <a:gd name="T99" fmla="*/ 86 h 766"/>
              <a:gd name="T100" fmla="*/ 77 w 400"/>
              <a:gd name="T101" fmla="*/ 7 h 766"/>
              <a:gd name="T102" fmla="*/ 134 w 400"/>
              <a:gd name="T103" fmla="*/ 11 h 766"/>
              <a:gd name="T104" fmla="*/ 198 w 400"/>
              <a:gd name="T105" fmla="*/ 15 h 766"/>
              <a:gd name="T106" fmla="*/ 213 w 400"/>
              <a:gd name="T107" fmla="*/ 49 h 766"/>
              <a:gd name="T108" fmla="*/ 239 w 400"/>
              <a:gd name="T109" fmla="*/ 76 h 766"/>
              <a:gd name="T110" fmla="*/ 266 w 400"/>
              <a:gd name="T111" fmla="*/ 102 h 766"/>
              <a:gd name="T112" fmla="*/ 299 w 400"/>
              <a:gd name="T113" fmla="*/ 102 h 7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00" h="766">
                <a:moveTo>
                  <a:pt x="332" y="109"/>
                </a:moveTo>
                <a:lnTo>
                  <a:pt x="333" y="112"/>
                </a:lnTo>
                <a:lnTo>
                  <a:pt x="335" y="118"/>
                </a:lnTo>
                <a:lnTo>
                  <a:pt x="336" y="123"/>
                </a:lnTo>
                <a:lnTo>
                  <a:pt x="337" y="127"/>
                </a:lnTo>
                <a:lnTo>
                  <a:pt x="336" y="135"/>
                </a:lnTo>
                <a:lnTo>
                  <a:pt x="335" y="139"/>
                </a:lnTo>
                <a:lnTo>
                  <a:pt x="335" y="144"/>
                </a:lnTo>
                <a:lnTo>
                  <a:pt x="333" y="151"/>
                </a:lnTo>
                <a:lnTo>
                  <a:pt x="333" y="153"/>
                </a:lnTo>
                <a:lnTo>
                  <a:pt x="332" y="159"/>
                </a:lnTo>
                <a:lnTo>
                  <a:pt x="330" y="161"/>
                </a:lnTo>
                <a:lnTo>
                  <a:pt x="330" y="163"/>
                </a:lnTo>
                <a:lnTo>
                  <a:pt x="328" y="174"/>
                </a:lnTo>
                <a:lnTo>
                  <a:pt x="328" y="177"/>
                </a:lnTo>
                <a:lnTo>
                  <a:pt x="328" y="180"/>
                </a:lnTo>
                <a:lnTo>
                  <a:pt x="326" y="185"/>
                </a:lnTo>
                <a:lnTo>
                  <a:pt x="325" y="192"/>
                </a:lnTo>
                <a:lnTo>
                  <a:pt x="324" y="196"/>
                </a:lnTo>
                <a:lnTo>
                  <a:pt x="324" y="199"/>
                </a:lnTo>
                <a:lnTo>
                  <a:pt x="324" y="203"/>
                </a:lnTo>
                <a:lnTo>
                  <a:pt x="321" y="210"/>
                </a:lnTo>
                <a:lnTo>
                  <a:pt x="321" y="214"/>
                </a:lnTo>
                <a:lnTo>
                  <a:pt x="320" y="221"/>
                </a:lnTo>
                <a:lnTo>
                  <a:pt x="320" y="225"/>
                </a:lnTo>
                <a:lnTo>
                  <a:pt x="318" y="229"/>
                </a:lnTo>
                <a:lnTo>
                  <a:pt x="318" y="232"/>
                </a:lnTo>
                <a:lnTo>
                  <a:pt x="317" y="236"/>
                </a:lnTo>
                <a:lnTo>
                  <a:pt x="317" y="240"/>
                </a:lnTo>
                <a:lnTo>
                  <a:pt x="317" y="243"/>
                </a:lnTo>
                <a:lnTo>
                  <a:pt x="315" y="249"/>
                </a:lnTo>
                <a:lnTo>
                  <a:pt x="314" y="259"/>
                </a:lnTo>
                <a:lnTo>
                  <a:pt x="313" y="262"/>
                </a:lnTo>
                <a:lnTo>
                  <a:pt x="313" y="264"/>
                </a:lnTo>
                <a:lnTo>
                  <a:pt x="311" y="270"/>
                </a:lnTo>
                <a:lnTo>
                  <a:pt x="317" y="277"/>
                </a:lnTo>
                <a:lnTo>
                  <a:pt x="321" y="283"/>
                </a:lnTo>
                <a:lnTo>
                  <a:pt x="324" y="288"/>
                </a:lnTo>
                <a:lnTo>
                  <a:pt x="328" y="293"/>
                </a:lnTo>
                <a:lnTo>
                  <a:pt x="332" y="297"/>
                </a:lnTo>
                <a:lnTo>
                  <a:pt x="335" y="300"/>
                </a:lnTo>
                <a:lnTo>
                  <a:pt x="336" y="300"/>
                </a:lnTo>
                <a:lnTo>
                  <a:pt x="339" y="304"/>
                </a:lnTo>
                <a:lnTo>
                  <a:pt x="341" y="307"/>
                </a:lnTo>
                <a:lnTo>
                  <a:pt x="341" y="308"/>
                </a:lnTo>
                <a:lnTo>
                  <a:pt x="345" y="313"/>
                </a:lnTo>
                <a:lnTo>
                  <a:pt x="348" y="312"/>
                </a:lnTo>
                <a:lnTo>
                  <a:pt x="351" y="312"/>
                </a:lnTo>
                <a:lnTo>
                  <a:pt x="354" y="312"/>
                </a:lnTo>
                <a:lnTo>
                  <a:pt x="358" y="312"/>
                </a:lnTo>
                <a:lnTo>
                  <a:pt x="363" y="312"/>
                </a:lnTo>
                <a:lnTo>
                  <a:pt x="367" y="319"/>
                </a:lnTo>
                <a:lnTo>
                  <a:pt x="370" y="323"/>
                </a:lnTo>
                <a:lnTo>
                  <a:pt x="371" y="324"/>
                </a:lnTo>
                <a:lnTo>
                  <a:pt x="374" y="330"/>
                </a:lnTo>
                <a:lnTo>
                  <a:pt x="378" y="335"/>
                </a:lnTo>
                <a:lnTo>
                  <a:pt x="382" y="342"/>
                </a:lnTo>
                <a:lnTo>
                  <a:pt x="382" y="342"/>
                </a:lnTo>
                <a:lnTo>
                  <a:pt x="384" y="346"/>
                </a:lnTo>
                <a:lnTo>
                  <a:pt x="388" y="350"/>
                </a:lnTo>
                <a:lnTo>
                  <a:pt x="392" y="357"/>
                </a:lnTo>
                <a:lnTo>
                  <a:pt x="396" y="365"/>
                </a:lnTo>
                <a:lnTo>
                  <a:pt x="400" y="371"/>
                </a:lnTo>
                <a:lnTo>
                  <a:pt x="399" y="378"/>
                </a:lnTo>
                <a:lnTo>
                  <a:pt x="397" y="380"/>
                </a:lnTo>
                <a:lnTo>
                  <a:pt x="397" y="383"/>
                </a:lnTo>
                <a:lnTo>
                  <a:pt x="396" y="388"/>
                </a:lnTo>
                <a:lnTo>
                  <a:pt x="395" y="394"/>
                </a:lnTo>
                <a:lnTo>
                  <a:pt x="395" y="397"/>
                </a:lnTo>
                <a:lnTo>
                  <a:pt x="393" y="401"/>
                </a:lnTo>
                <a:lnTo>
                  <a:pt x="391" y="406"/>
                </a:lnTo>
                <a:lnTo>
                  <a:pt x="388" y="412"/>
                </a:lnTo>
                <a:lnTo>
                  <a:pt x="385" y="416"/>
                </a:lnTo>
                <a:lnTo>
                  <a:pt x="382" y="418"/>
                </a:lnTo>
                <a:lnTo>
                  <a:pt x="382" y="421"/>
                </a:lnTo>
                <a:lnTo>
                  <a:pt x="378" y="427"/>
                </a:lnTo>
                <a:lnTo>
                  <a:pt x="377" y="432"/>
                </a:lnTo>
                <a:lnTo>
                  <a:pt x="375" y="436"/>
                </a:lnTo>
                <a:lnTo>
                  <a:pt x="374" y="443"/>
                </a:lnTo>
                <a:lnTo>
                  <a:pt x="374" y="447"/>
                </a:lnTo>
                <a:lnTo>
                  <a:pt x="373" y="448"/>
                </a:lnTo>
                <a:lnTo>
                  <a:pt x="371" y="448"/>
                </a:lnTo>
                <a:lnTo>
                  <a:pt x="371" y="450"/>
                </a:lnTo>
                <a:lnTo>
                  <a:pt x="370" y="450"/>
                </a:lnTo>
                <a:lnTo>
                  <a:pt x="365" y="451"/>
                </a:lnTo>
                <a:lnTo>
                  <a:pt x="363" y="451"/>
                </a:lnTo>
                <a:lnTo>
                  <a:pt x="362" y="451"/>
                </a:lnTo>
                <a:lnTo>
                  <a:pt x="355" y="450"/>
                </a:lnTo>
                <a:lnTo>
                  <a:pt x="348" y="450"/>
                </a:lnTo>
                <a:lnTo>
                  <a:pt x="343" y="450"/>
                </a:lnTo>
                <a:lnTo>
                  <a:pt x="336" y="451"/>
                </a:lnTo>
                <a:lnTo>
                  <a:pt x="335" y="451"/>
                </a:lnTo>
                <a:lnTo>
                  <a:pt x="329" y="454"/>
                </a:lnTo>
                <a:lnTo>
                  <a:pt x="322" y="455"/>
                </a:lnTo>
                <a:lnTo>
                  <a:pt x="317" y="457"/>
                </a:lnTo>
                <a:lnTo>
                  <a:pt x="317" y="457"/>
                </a:lnTo>
                <a:lnTo>
                  <a:pt x="314" y="458"/>
                </a:lnTo>
                <a:lnTo>
                  <a:pt x="315" y="462"/>
                </a:lnTo>
                <a:lnTo>
                  <a:pt x="317" y="468"/>
                </a:lnTo>
                <a:lnTo>
                  <a:pt x="318" y="472"/>
                </a:lnTo>
                <a:lnTo>
                  <a:pt x="321" y="477"/>
                </a:lnTo>
                <a:lnTo>
                  <a:pt x="322" y="483"/>
                </a:lnTo>
                <a:lnTo>
                  <a:pt x="324" y="487"/>
                </a:lnTo>
                <a:lnTo>
                  <a:pt x="325" y="489"/>
                </a:lnTo>
                <a:lnTo>
                  <a:pt x="326" y="492"/>
                </a:lnTo>
                <a:lnTo>
                  <a:pt x="326" y="495"/>
                </a:lnTo>
                <a:lnTo>
                  <a:pt x="326" y="502"/>
                </a:lnTo>
                <a:lnTo>
                  <a:pt x="326" y="503"/>
                </a:lnTo>
                <a:lnTo>
                  <a:pt x="326" y="504"/>
                </a:lnTo>
                <a:lnTo>
                  <a:pt x="328" y="510"/>
                </a:lnTo>
                <a:lnTo>
                  <a:pt x="329" y="518"/>
                </a:lnTo>
                <a:lnTo>
                  <a:pt x="330" y="523"/>
                </a:lnTo>
                <a:lnTo>
                  <a:pt x="332" y="528"/>
                </a:lnTo>
                <a:lnTo>
                  <a:pt x="333" y="533"/>
                </a:lnTo>
                <a:lnTo>
                  <a:pt x="333" y="534"/>
                </a:lnTo>
                <a:lnTo>
                  <a:pt x="335" y="536"/>
                </a:lnTo>
                <a:lnTo>
                  <a:pt x="337" y="540"/>
                </a:lnTo>
                <a:lnTo>
                  <a:pt x="341" y="547"/>
                </a:lnTo>
                <a:lnTo>
                  <a:pt x="344" y="551"/>
                </a:lnTo>
                <a:lnTo>
                  <a:pt x="348" y="558"/>
                </a:lnTo>
                <a:lnTo>
                  <a:pt x="348" y="563"/>
                </a:lnTo>
                <a:lnTo>
                  <a:pt x="348" y="568"/>
                </a:lnTo>
                <a:lnTo>
                  <a:pt x="350" y="573"/>
                </a:lnTo>
                <a:lnTo>
                  <a:pt x="351" y="575"/>
                </a:lnTo>
                <a:lnTo>
                  <a:pt x="354" y="579"/>
                </a:lnTo>
                <a:lnTo>
                  <a:pt x="355" y="582"/>
                </a:lnTo>
                <a:lnTo>
                  <a:pt x="356" y="589"/>
                </a:lnTo>
                <a:lnTo>
                  <a:pt x="358" y="593"/>
                </a:lnTo>
                <a:lnTo>
                  <a:pt x="358" y="598"/>
                </a:lnTo>
                <a:lnTo>
                  <a:pt x="358" y="601"/>
                </a:lnTo>
                <a:lnTo>
                  <a:pt x="358" y="604"/>
                </a:lnTo>
                <a:lnTo>
                  <a:pt x="358" y="611"/>
                </a:lnTo>
                <a:lnTo>
                  <a:pt x="356" y="615"/>
                </a:lnTo>
                <a:lnTo>
                  <a:pt x="356" y="622"/>
                </a:lnTo>
                <a:lnTo>
                  <a:pt x="354" y="627"/>
                </a:lnTo>
                <a:lnTo>
                  <a:pt x="351" y="631"/>
                </a:lnTo>
                <a:lnTo>
                  <a:pt x="350" y="635"/>
                </a:lnTo>
                <a:lnTo>
                  <a:pt x="348" y="637"/>
                </a:lnTo>
                <a:lnTo>
                  <a:pt x="345" y="639"/>
                </a:lnTo>
                <a:lnTo>
                  <a:pt x="343" y="642"/>
                </a:lnTo>
                <a:lnTo>
                  <a:pt x="343" y="646"/>
                </a:lnTo>
                <a:lnTo>
                  <a:pt x="343" y="649"/>
                </a:lnTo>
                <a:lnTo>
                  <a:pt x="343" y="654"/>
                </a:lnTo>
                <a:lnTo>
                  <a:pt x="343" y="656"/>
                </a:lnTo>
                <a:lnTo>
                  <a:pt x="344" y="661"/>
                </a:lnTo>
                <a:lnTo>
                  <a:pt x="344" y="665"/>
                </a:lnTo>
                <a:lnTo>
                  <a:pt x="345" y="668"/>
                </a:lnTo>
                <a:lnTo>
                  <a:pt x="347" y="676"/>
                </a:lnTo>
                <a:lnTo>
                  <a:pt x="345" y="684"/>
                </a:lnTo>
                <a:lnTo>
                  <a:pt x="344" y="688"/>
                </a:lnTo>
                <a:lnTo>
                  <a:pt x="343" y="693"/>
                </a:lnTo>
                <a:lnTo>
                  <a:pt x="341" y="699"/>
                </a:lnTo>
                <a:lnTo>
                  <a:pt x="341" y="701"/>
                </a:lnTo>
                <a:lnTo>
                  <a:pt x="340" y="701"/>
                </a:lnTo>
                <a:lnTo>
                  <a:pt x="340" y="702"/>
                </a:lnTo>
                <a:lnTo>
                  <a:pt x="337" y="709"/>
                </a:lnTo>
                <a:lnTo>
                  <a:pt x="335" y="714"/>
                </a:lnTo>
                <a:lnTo>
                  <a:pt x="333" y="717"/>
                </a:lnTo>
                <a:lnTo>
                  <a:pt x="329" y="721"/>
                </a:lnTo>
                <a:lnTo>
                  <a:pt x="325" y="724"/>
                </a:lnTo>
                <a:lnTo>
                  <a:pt x="322" y="728"/>
                </a:lnTo>
                <a:lnTo>
                  <a:pt x="321" y="731"/>
                </a:lnTo>
                <a:lnTo>
                  <a:pt x="320" y="732"/>
                </a:lnTo>
                <a:lnTo>
                  <a:pt x="317" y="736"/>
                </a:lnTo>
                <a:lnTo>
                  <a:pt x="315" y="738"/>
                </a:lnTo>
                <a:lnTo>
                  <a:pt x="310" y="742"/>
                </a:lnTo>
                <a:lnTo>
                  <a:pt x="305" y="744"/>
                </a:lnTo>
                <a:lnTo>
                  <a:pt x="303" y="746"/>
                </a:lnTo>
                <a:lnTo>
                  <a:pt x="299" y="750"/>
                </a:lnTo>
                <a:lnTo>
                  <a:pt x="296" y="753"/>
                </a:lnTo>
                <a:lnTo>
                  <a:pt x="295" y="755"/>
                </a:lnTo>
                <a:lnTo>
                  <a:pt x="294" y="755"/>
                </a:lnTo>
                <a:lnTo>
                  <a:pt x="292" y="757"/>
                </a:lnTo>
                <a:lnTo>
                  <a:pt x="288" y="754"/>
                </a:lnTo>
                <a:lnTo>
                  <a:pt x="284" y="755"/>
                </a:lnTo>
                <a:lnTo>
                  <a:pt x="279" y="757"/>
                </a:lnTo>
                <a:lnTo>
                  <a:pt x="277" y="755"/>
                </a:lnTo>
                <a:lnTo>
                  <a:pt x="276" y="755"/>
                </a:lnTo>
                <a:lnTo>
                  <a:pt x="275" y="754"/>
                </a:lnTo>
                <a:lnTo>
                  <a:pt x="270" y="753"/>
                </a:lnTo>
                <a:lnTo>
                  <a:pt x="269" y="751"/>
                </a:lnTo>
                <a:lnTo>
                  <a:pt x="264" y="754"/>
                </a:lnTo>
                <a:lnTo>
                  <a:pt x="262" y="755"/>
                </a:lnTo>
                <a:lnTo>
                  <a:pt x="261" y="757"/>
                </a:lnTo>
                <a:lnTo>
                  <a:pt x="261" y="758"/>
                </a:lnTo>
                <a:lnTo>
                  <a:pt x="260" y="759"/>
                </a:lnTo>
                <a:lnTo>
                  <a:pt x="258" y="759"/>
                </a:lnTo>
                <a:lnTo>
                  <a:pt x="255" y="759"/>
                </a:lnTo>
                <a:lnTo>
                  <a:pt x="255" y="761"/>
                </a:lnTo>
                <a:lnTo>
                  <a:pt x="255" y="762"/>
                </a:lnTo>
                <a:lnTo>
                  <a:pt x="255" y="763"/>
                </a:lnTo>
                <a:lnTo>
                  <a:pt x="253" y="765"/>
                </a:lnTo>
                <a:lnTo>
                  <a:pt x="250" y="766"/>
                </a:lnTo>
                <a:lnTo>
                  <a:pt x="249" y="759"/>
                </a:lnTo>
                <a:lnTo>
                  <a:pt x="247" y="754"/>
                </a:lnTo>
                <a:lnTo>
                  <a:pt x="247" y="753"/>
                </a:lnTo>
                <a:lnTo>
                  <a:pt x="246" y="744"/>
                </a:lnTo>
                <a:lnTo>
                  <a:pt x="249" y="743"/>
                </a:lnTo>
                <a:lnTo>
                  <a:pt x="246" y="732"/>
                </a:lnTo>
                <a:lnTo>
                  <a:pt x="251" y="720"/>
                </a:lnTo>
                <a:lnTo>
                  <a:pt x="250" y="718"/>
                </a:lnTo>
                <a:lnTo>
                  <a:pt x="250" y="710"/>
                </a:lnTo>
                <a:lnTo>
                  <a:pt x="246" y="712"/>
                </a:lnTo>
                <a:lnTo>
                  <a:pt x="242" y="699"/>
                </a:lnTo>
                <a:lnTo>
                  <a:pt x="236" y="697"/>
                </a:lnTo>
                <a:lnTo>
                  <a:pt x="235" y="695"/>
                </a:lnTo>
                <a:lnTo>
                  <a:pt x="220" y="680"/>
                </a:lnTo>
                <a:lnTo>
                  <a:pt x="220" y="678"/>
                </a:lnTo>
                <a:lnTo>
                  <a:pt x="219" y="676"/>
                </a:lnTo>
                <a:lnTo>
                  <a:pt x="219" y="676"/>
                </a:lnTo>
                <a:lnTo>
                  <a:pt x="219" y="671"/>
                </a:lnTo>
                <a:lnTo>
                  <a:pt x="219" y="669"/>
                </a:lnTo>
                <a:lnTo>
                  <a:pt x="220" y="665"/>
                </a:lnTo>
                <a:lnTo>
                  <a:pt x="221" y="657"/>
                </a:lnTo>
                <a:lnTo>
                  <a:pt x="223" y="656"/>
                </a:lnTo>
                <a:lnTo>
                  <a:pt x="223" y="652"/>
                </a:lnTo>
                <a:lnTo>
                  <a:pt x="213" y="643"/>
                </a:lnTo>
                <a:lnTo>
                  <a:pt x="201" y="628"/>
                </a:lnTo>
                <a:lnTo>
                  <a:pt x="191" y="600"/>
                </a:lnTo>
                <a:lnTo>
                  <a:pt x="184" y="593"/>
                </a:lnTo>
                <a:lnTo>
                  <a:pt x="180" y="589"/>
                </a:lnTo>
                <a:lnTo>
                  <a:pt x="179" y="588"/>
                </a:lnTo>
                <a:lnTo>
                  <a:pt x="176" y="586"/>
                </a:lnTo>
                <a:lnTo>
                  <a:pt x="178" y="570"/>
                </a:lnTo>
                <a:lnTo>
                  <a:pt x="169" y="559"/>
                </a:lnTo>
                <a:lnTo>
                  <a:pt x="156" y="540"/>
                </a:lnTo>
                <a:lnTo>
                  <a:pt x="134" y="518"/>
                </a:lnTo>
                <a:lnTo>
                  <a:pt x="120" y="511"/>
                </a:lnTo>
                <a:lnTo>
                  <a:pt x="115" y="499"/>
                </a:lnTo>
                <a:lnTo>
                  <a:pt x="119" y="485"/>
                </a:lnTo>
                <a:lnTo>
                  <a:pt x="114" y="469"/>
                </a:lnTo>
                <a:lnTo>
                  <a:pt x="111" y="463"/>
                </a:lnTo>
                <a:lnTo>
                  <a:pt x="88" y="440"/>
                </a:lnTo>
                <a:lnTo>
                  <a:pt x="86" y="433"/>
                </a:lnTo>
                <a:lnTo>
                  <a:pt x="89" y="432"/>
                </a:lnTo>
                <a:lnTo>
                  <a:pt x="92" y="432"/>
                </a:lnTo>
                <a:lnTo>
                  <a:pt x="92" y="431"/>
                </a:lnTo>
                <a:lnTo>
                  <a:pt x="103" y="428"/>
                </a:lnTo>
                <a:lnTo>
                  <a:pt x="116" y="408"/>
                </a:lnTo>
                <a:lnTo>
                  <a:pt x="126" y="391"/>
                </a:lnTo>
                <a:lnTo>
                  <a:pt x="127" y="388"/>
                </a:lnTo>
                <a:lnTo>
                  <a:pt x="141" y="382"/>
                </a:lnTo>
                <a:lnTo>
                  <a:pt x="142" y="382"/>
                </a:lnTo>
                <a:lnTo>
                  <a:pt x="141" y="380"/>
                </a:lnTo>
                <a:lnTo>
                  <a:pt x="129" y="341"/>
                </a:lnTo>
                <a:lnTo>
                  <a:pt x="124" y="333"/>
                </a:lnTo>
                <a:lnTo>
                  <a:pt x="123" y="326"/>
                </a:lnTo>
                <a:lnTo>
                  <a:pt x="127" y="319"/>
                </a:lnTo>
                <a:lnTo>
                  <a:pt x="127" y="318"/>
                </a:lnTo>
                <a:lnTo>
                  <a:pt x="122" y="292"/>
                </a:lnTo>
                <a:lnTo>
                  <a:pt x="122" y="281"/>
                </a:lnTo>
                <a:lnTo>
                  <a:pt x="122" y="263"/>
                </a:lnTo>
                <a:lnTo>
                  <a:pt x="116" y="253"/>
                </a:lnTo>
                <a:lnTo>
                  <a:pt x="104" y="259"/>
                </a:lnTo>
                <a:lnTo>
                  <a:pt x="103" y="260"/>
                </a:lnTo>
                <a:lnTo>
                  <a:pt x="92" y="273"/>
                </a:lnTo>
                <a:lnTo>
                  <a:pt x="79" y="259"/>
                </a:lnTo>
                <a:lnTo>
                  <a:pt x="66" y="253"/>
                </a:lnTo>
                <a:lnTo>
                  <a:pt x="62" y="252"/>
                </a:lnTo>
                <a:lnTo>
                  <a:pt x="51" y="247"/>
                </a:lnTo>
                <a:lnTo>
                  <a:pt x="59" y="226"/>
                </a:lnTo>
                <a:lnTo>
                  <a:pt x="66" y="214"/>
                </a:lnTo>
                <a:lnTo>
                  <a:pt x="66" y="213"/>
                </a:lnTo>
                <a:lnTo>
                  <a:pt x="62" y="210"/>
                </a:lnTo>
                <a:lnTo>
                  <a:pt x="60" y="208"/>
                </a:lnTo>
                <a:lnTo>
                  <a:pt x="56" y="207"/>
                </a:lnTo>
                <a:lnTo>
                  <a:pt x="55" y="206"/>
                </a:lnTo>
                <a:lnTo>
                  <a:pt x="49" y="206"/>
                </a:lnTo>
                <a:lnTo>
                  <a:pt x="48" y="204"/>
                </a:lnTo>
                <a:lnTo>
                  <a:pt x="48" y="207"/>
                </a:lnTo>
                <a:lnTo>
                  <a:pt x="48" y="210"/>
                </a:lnTo>
                <a:lnTo>
                  <a:pt x="48" y="211"/>
                </a:lnTo>
                <a:lnTo>
                  <a:pt x="47" y="210"/>
                </a:lnTo>
                <a:lnTo>
                  <a:pt x="26" y="204"/>
                </a:lnTo>
                <a:lnTo>
                  <a:pt x="30" y="192"/>
                </a:lnTo>
                <a:lnTo>
                  <a:pt x="29" y="177"/>
                </a:lnTo>
                <a:lnTo>
                  <a:pt x="28" y="176"/>
                </a:lnTo>
                <a:lnTo>
                  <a:pt x="28" y="174"/>
                </a:lnTo>
                <a:lnTo>
                  <a:pt x="33" y="170"/>
                </a:lnTo>
                <a:lnTo>
                  <a:pt x="33" y="169"/>
                </a:lnTo>
                <a:lnTo>
                  <a:pt x="40" y="168"/>
                </a:lnTo>
                <a:lnTo>
                  <a:pt x="40" y="165"/>
                </a:lnTo>
                <a:lnTo>
                  <a:pt x="38" y="162"/>
                </a:lnTo>
                <a:lnTo>
                  <a:pt x="36" y="159"/>
                </a:lnTo>
                <a:lnTo>
                  <a:pt x="25" y="148"/>
                </a:lnTo>
                <a:lnTo>
                  <a:pt x="22" y="144"/>
                </a:lnTo>
                <a:lnTo>
                  <a:pt x="8" y="140"/>
                </a:lnTo>
                <a:lnTo>
                  <a:pt x="2" y="129"/>
                </a:lnTo>
                <a:lnTo>
                  <a:pt x="0" y="128"/>
                </a:lnTo>
                <a:lnTo>
                  <a:pt x="8" y="124"/>
                </a:lnTo>
                <a:lnTo>
                  <a:pt x="10" y="123"/>
                </a:lnTo>
                <a:lnTo>
                  <a:pt x="10" y="121"/>
                </a:lnTo>
                <a:lnTo>
                  <a:pt x="13" y="118"/>
                </a:lnTo>
                <a:lnTo>
                  <a:pt x="19" y="109"/>
                </a:lnTo>
                <a:lnTo>
                  <a:pt x="28" y="102"/>
                </a:lnTo>
                <a:lnTo>
                  <a:pt x="37" y="91"/>
                </a:lnTo>
                <a:lnTo>
                  <a:pt x="33" y="87"/>
                </a:lnTo>
                <a:lnTo>
                  <a:pt x="36" y="83"/>
                </a:lnTo>
                <a:lnTo>
                  <a:pt x="43" y="88"/>
                </a:lnTo>
                <a:lnTo>
                  <a:pt x="48" y="86"/>
                </a:lnTo>
                <a:lnTo>
                  <a:pt x="51" y="75"/>
                </a:lnTo>
                <a:lnTo>
                  <a:pt x="69" y="68"/>
                </a:lnTo>
                <a:lnTo>
                  <a:pt x="60" y="33"/>
                </a:lnTo>
                <a:lnTo>
                  <a:pt x="64" y="26"/>
                </a:lnTo>
                <a:lnTo>
                  <a:pt x="69" y="18"/>
                </a:lnTo>
                <a:lnTo>
                  <a:pt x="77" y="7"/>
                </a:lnTo>
                <a:lnTo>
                  <a:pt x="79" y="1"/>
                </a:lnTo>
                <a:lnTo>
                  <a:pt x="79" y="0"/>
                </a:lnTo>
                <a:lnTo>
                  <a:pt x="81" y="0"/>
                </a:lnTo>
                <a:lnTo>
                  <a:pt x="92" y="0"/>
                </a:lnTo>
                <a:lnTo>
                  <a:pt x="101" y="0"/>
                </a:lnTo>
                <a:lnTo>
                  <a:pt x="134" y="11"/>
                </a:lnTo>
                <a:lnTo>
                  <a:pt x="144" y="8"/>
                </a:lnTo>
                <a:lnTo>
                  <a:pt x="152" y="16"/>
                </a:lnTo>
                <a:lnTo>
                  <a:pt x="159" y="8"/>
                </a:lnTo>
                <a:lnTo>
                  <a:pt x="175" y="4"/>
                </a:lnTo>
                <a:lnTo>
                  <a:pt x="197" y="13"/>
                </a:lnTo>
                <a:lnTo>
                  <a:pt x="198" y="15"/>
                </a:lnTo>
                <a:lnTo>
                  <a:pt x="202" y="19"/>
                </a:lnTo>
                <a:lnTo>
                  <a:pt x="204" y="23"/>
                </a:lnTo>
                <a:lnTo>
                  <a:pt x="206" y="35"/>
                </a:lnTo>
                <a:lnTo>
                  <a:pt x="206" y="38"/>
                </a:lnTo>
                <a:lnTo>
                  <a:pt x="212" y="41"/>
                </a:lnTo>
                <a:lnTo>
                  <a:pt x="213" y="49"/>
                </a:lnTo>
                <a:lnTo>
                  <a:pt x="216" y="52"/>
                </a:lnTo>
                <a:lnTo>
                  <a:pt x="219" y="53"/>
                </a:lnTo>
                <a:lnTo>
                  <a:pt x="221" y="54"/>
                </a:lnTo>
                <a:lnTo>
                  <a:pt x="221" y="56"/>
                </a:lnTo>
                <a:lnTo>
                  <a:pt x="234" y="69"/>
                </a:lnTo>
                <a:lnTo>
                  <a:pt x="239" y="76"/>
                </a:lnTo>
                <a:lnTo>
                  <a:pt x="247" y="95"/>
                </a:lnTo>
                <a:lnTo>
                  <a:pt x="253" y="94"/>
                </a:lnTo>
                <a:lnTo>
                  <a:pt x="260" y="93"/>
                </a:lnTo>
                <a:lnTo>
                  <a:pt x="261" y="93"/>
                </a:lnTo>
                <a:lnTo>
                  <a:pt x="262" y="101"/>
                </a:lnTo>
                <a:lnTo>
                  <a:pt x="266" y="102"/>
                </a:lnTo>
                <a:lnTo>
                  <a:pt x="268" y="101"/>
                </a:lnTo>
                <a:lnTo>
                  <a:pt x="273" y="93"/>
                </a:lnTo>
                <a:lnTo>
                  <a:pt x="283" y="95"/>
                </a:lnTo>
                <a:lnTo>
                  <a:pt x="290" y="98"/>
                </a:lnTo>
                <a:lnTo>
                  <a:pt x="298" y="101"/>
                </a:lnTo>
                <a:lnTo>
                  <a:pt x="299" y="102"/>
                </a:lnTo>
                <a:lnTo>
                  <a:pt x="307" y="105"/>
                </a:lnTo>
                <a:lnTo>
                  <a:pt x="317" y="114"/>
                </a:lnTo>
                <a:lnTo>
                  <a:pt x="332" y="10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9" name="Freeform 9">
            <a:extLst>
              <a:ext uri="{FF2B5EF4-FFF2-40B4-BE49-F238E27FC236}">
                <a16:creationId xmlns:a16="http://schemas.microsoft.com/office/drawing/2014/main" id="{E6AEF613-8AF3-9AC6-8994-F84097218CBE}"/>
              </a:ext>
            </a:extLst>
          </p:cNvPr>
          <p:cNvSpPr>
            <a:spLocks/>
          </p:cNvSpPr>
          <p:nvPr/>
        </p:nvSpPr>
        <p:spPr bwMode="auto">
          <a:xfrm>
            <a:off x="4551363" y="4427538"/>
            <a:ext cx="714375" cy="973138"/>
          </a:xfrm>
          <a:custGeom>
            <a:avLst/>
            <a:gdLst>
              <a:gd name="T0" fmla="*/ 264 w 450"/>
              <a:gd name="T1" fmla="*/ 27 h 613"/>
              <a:gd name="T2" fmla="*/ 280 w 450"/>
              <a:gd name="T3" fmla="*/ 38 h 613"/>
              <a:gd name="T4" fmla="*/ 300 w 450"/>
              <a:gd name="T5" fmla="*/ 42 h 613"/>
              <a:gd name="T6" fmla="*/ 289 w 450"/>
              <a:gd name="T7" fmla="*/ 57 h 613"/>
              <a:gd name="T8" fmla="*/ 303 w 450"/>
              <a:gd name="T9" fmla="*/ 77 h 613"/>
              <a:gd name="T10" fmla="*/ 321 w 450"/>
              <a:gd name="T11" fmla="*/ 98 h 613"/>
              <a:gd name="T12" fmla="*/ 309 w 450"/>
              <a:gd name="T13" fmla="*/ 107 h 613"/>
              <a:gd name="T14" fmla="*/ 307 w 450"/>
              <a:gd name="T15" fmla="*/ 137 h 613"/>
              <a:gd name="T16" fmla="*/ 329 w 450"/>
              <a:gd name="T17" fmla="*/ 140 h 613"/>
              <a:gd name="T18" fmla="*/ 337 w 450"/>
              <a:gd name="T19" fmla="*/ 140 h 613"/>
              <a:gd name="T20" fmla="*/ 347 w 450"/>
              <a:gd name="T21" fmla="*/ 147 h 613"/>
              <a:gd name="T22" fmla="*/ 347 w 450"/>
              <a:gd name="T23" fmla="*/ 186 h 613"/>
              <a:gd name="T24" fmla="*/ 385 w 450"/>
              <a:gd name="T25" fmla="*/ 192 h 613"/>
              <a:gd name="T26" fmla="*/ 403 w 450"/>
              <a:gd name="T27" fmla="*/ 225 h 613"/>
              <a:gd name="T28" fmla="*/ 405 w 450"/>
              <a:gd name="T29" fmla="*/ 266 h 613"/>
              <a:gd name="T30" fmla="*/ 422 w 450"/>
              <a:gd name="T31" fmla="*/ 315 h 613"/>
              <a:gd name="T32" fmla="*/ 384 w 450"/>
              <a:gd name="T33" fmla="*/ 361 h 613"/>
              <a:gd name="T34" fmla="*/ 367 w 450"/>
              <a:gd name="T35" fmla="*/ 366 h 613"/>
              <a:gd name="T36" fmla="*/ 400 w 450"/>
              <a:gd name="T37" fmla="*/ 418 h 613"/>
              <a:gd name="T38" fmla="*/ 437 w 450"/>
              <a:gd name="T39" fmla="*/ 473 h 613"/>
              <a:gd name="T40" fmla="*/ 444 w 450"/>
              <a:gd name="T41" fmla="*/ 500 h 613"/>
              <a:gd name="T42" fmla="*/ 420 w 450"/>
              <a:gd name="T43" fmla="*/ 525 h 613"/>
              <a:gd name="T44" fmla="*/ 392 w 450"/>
              <a:gd name="T45" fmla="*/ 512 h 613"/>
              <a:gd name="T46" fmla="*/ 404 w 450"/>
              <a:gd name="T47" fmla="*/ 536 h 613"/>
              <a:gd name="T48" fmla="*/ 408 w 450"/>
              <a:gd name="T49" fmla="*/ 567 h 613"/>
              <a:gd name="T50" fmla="*/ 396 w 450"/>
              <a:gd name="T51" fmla="*/ 600 h 613"/>
              <a:gd name="T52" fmla="*/ 393 w 450"/>
              <a:gd name="T53" fmla="*/ 609 h 613"/>
              <a:gd name="T54" fmla="*/ 386 w 450"/>
              <a:gd name="T55" fmla="*/ 608 h 613"/>
              <a:gd name="T56" fmla="*/ 370 w 450"/>
              <a:gd name="T57" fmla="*/ 613 h 613"/>
              <a:gd name="T58" fmla="*/ 354 w 450"/>
              <a:gd name="T59" fmla="*/ 597 h 613"/>
              <a:gd name="T60" fmla="*/ 335 w 450"/>
              <a:gd name="T61" fmla="*/ 579 h 613"/>
              <a:gd name="T62" fmla="*/ 315 w 450"/>
              <a:gd name="T63" fmla="*/ 501 h 613"/>
              <a:gd name="T64" fmla="*/ 295 w 450"/>
              <a:gd name="T65" fmla="*/ 480 h 613"/>
              <a:gd name="T66" fmla="*/ 274 w 450"/>
              <a:gd name="T67" fmla="*/ 499 h 613"/>
              <a:gd name="T68" fmla="*/ 276 w 450"/>
              <a:gd name="T69" fmla="*/ 515 h 613"/>
              <a:gd name="T70" fmla="*/ 247 w 450"/>
              <a:gd name="T71" fmla="*/ 506 h 613"/>
              <a:gd name="T72" fmla="*/ 232 w 450"/>
              <a:gd name="T73" fmla="*/ 497 h 613"/>
              <a:gd name="T74" fmla="*/ 219 w 450"/>
              <a:gd name="T75" fmla="*/ 467 h 613"/>
              <a:gd name="T76" fmla="*/ 212 w 450"/>
              <a:gd name="T77" fmla="*/ 436 h 613"/>
              <a:gd name="T78" fmla="*/ 175 w 450"/>
              <a:gd name="T79" fmla="*/ 409 h 613"/>
              <a:gd name="T80" fmla="*/ 154 w 450"/>
              <a:gd name="T81" fmla="*/ 391 h 613"/>
              <a:gd name="T82" fmla="*/ 130 w 450"/>
              <a:gd name="T83" fmla="*/ 369 h 613"/>
              <a:gd name="T84" fmla="*/ 86 w 450"/>
              <a:gd name="T85" fmla="*/ 338 h 613"/>
              <a:gd name="T86" fmla="*/ 67 w 450"/>
              <a:gd name="T87" fmla="*/ 308 h 613"/>
              <a:gd name="T88" fmla="*/ 60 w 450"/>
              <a:gd name="T89" fmla="*/ 293 h 613"/>
              <a:gd name="T90" fmla="*/ 78 w 450"/>
              <a:gd name="T91" fmla="*/ 282 h 613"/>
              <a:gd name="T92" fmla="*/ 88 w 450"/>
              <a:gd name="T93" fmla="*/ 264 h 613"/>
              <a:gd name="T94" fmla="*/ 89 w 450"/>
              <a:gd name="T95" fmla="*/ 241 h 613"/>
              <a:gd name="T96" fmla="*/ 101 w 450"/>
              <a:gd name="T97" fmla="*/ 216 h 613"/>
              <a:gd name="T98" fmla="*/ 83 w 450"/>
              <a:gd name="T99" fmla="*/ 216 h 613"/>
              <a:gd name="T100" fmla="*/ 62 w 450"/>
              <a:gd name="T101" fmla="*/ 206 h 613"/>
              <a:gd name="T102" fmla="*/ 58 w 450"/>
              <a:gd name="T103" fmla="*/ 161 h 613"/>
              <a:gd name="T104" fmla="*/ 28 w 450"/>
              <a:gd name="T105" fmla="*/ 154 h 613"/>
              <a:gd name="T106" fmla="*/ 4 w 450"/>
              <a:gd name="T107" fmla="*/ 120 h 613"/>
              <a:gd name="T108" fmla="*/ 4 w 450"/>
              <a:gd name="T109" fmla="*/ 95 h 613"/>
              <a:gd name="T110" fmla="*/ 0 w 450"/>
              <a:gd name="T111" fmla="*/ 75 h 613"/>
              <a:gd name="T112" fmla="*/ 23 w 450"/>
              <a:gd name="T113" fmla="*/ 58 h 613"/>
              <a:gd name="T114" fmla="*/ 41 w 450"/>
              <a:gd name="T115" fmla="*/ 46 h 613"/>
              <a:gd name="T116" fmla="*/ 64 w 450"/>
              <a:gd name="T117" fmla="*/ 38 h 613"/>
              <a:gd name="T118" fmla="*/ 100 w 450"/>
              <a:gd name="T119" fmla="*/ 24 h 613"/>
              <a:gd name="T120" fmla="*/ 115 w 450"/>
              <a:gd name="T121" fmla="*/ 6 h 613"/>
              <a:gd name="T122" fmla="*/ 201 w 450"/>
              <a:gd name="T123" fmla="*/ 2 h 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50" h="613">
                <a:moveTo>
                  <a:pt x="221" y="5"/>
                </a:moveTo>
                <a:lnTo>
                  <a:pt x="238" y="13"/>
                </a:lnTo>
                <a:lnTo>
                  <a:pt x="239" y="15"/>
                </a:lnTo>
                <a:lnTo>
                  <a:pt x="264" y="27"/>
                </a:lnTo>
                <a:lnTo>
                  <a:pt x="266" y="28"/>
                </a:lnTo>
                <a:lnTo>
                  <a:pt x="270" y="31"/>
                </a:lnTo>
                <a:lnTo>
                  <a:pt x="279" y="38"/>
                </a:lnTo>
                <a:lnTo>
                  <a:pt x="280" y="38"/>
                </a:lnTo>
                <a:lnTo>
                  <a:pt x="284" y="41"/>
                </a:lnTo>
                <a:lnTo>
                  <a:pt x="285" y="42"/>
                </a:lnTo>
                <a:lnTo>
                  <a:pt x="309" y="35"/>
                </a:lnTo>
                <a:lnTo>
                  <a:pt x="300" y="42"/>
                </a:lnTo>
                <a:lnTo>
                  <a:pt x="294" y="51"/>
                </a:lnTo>
                <a:lnTo>
                  <a:pt x="291" y="54"/>
                </a:lnTo>
                <a:lnTo>
                  <a:pt x="291" y="56"/>
                </a:lnTo>
                <a:lnTo>
                  <a:pt x="289" y="57"/>
                </a:lnTo>
                <a:lnTo>
                  <a:pt x="281" y="61"/>
                </a:lnTo>
                <a:lnTo>
                  <a:pt x="283" y="62"/>
                </a:lnTo>
                <a:lnTo>
                  <a:pt x="289" y="73"/>
                </a:lnTo>
                <a:lnTo>
                  <a:pt x="303" y="77"/>
                </a:lnTo>
                <a:lnTo>
                  <a:pt x="306" y="81"/>
                </a:lnTo>
                <a:lnTo>
                  <a:pt x="317" y="92"/>
                </a:lnTo>
                <a:lnTo>
                  <a:pt x="319" y="95"/>
                </a:lnTo>
                <a:lnTo>
                  <a:pt x="321" y="98"/>
                </a:lnTo>
                <a:lnTo>
                  <a:pt x="321" y="101"/>
                </a:lnTo>
                <a:lnTo>
                  <a:pt x="314" y="102"/>
                </a:lnTo>
                <a:lnTo>
                  <a:pt x="314" y="103"/>
                </a:lnTo>
                <a:lnTo>
                  <a:pt x="309" y="107"/>
                </a:lnTo>
                <a:lnTo>
                  <a:pt x="309" y="109"/>
                </a:lnTo>
                <a:lnTo>
                  <a:pt x="310" y="110"/>
                </a:lnTo>
                <a:lnTo>
                  <a:pt x="311" y="125"/>
                </a:lnTo>
                <a:lnTo>
                  <a:pt x="307" y="137"/>
                </a:lnTo>
                <a:lnTo>
                  <a:pt x="328" y="143"/>
                </a:lnTo>
                <a:lnTo>
                  <a:pt x="329" y="144"/>
                </a:lnTo>
                <a:lnTo>
                  <a:pt x="329" y="143"/>
                </a:lnTo>
                <a:lnTo>
                  <a:pt x="329" y="140"/>
                </a:lnTo>
                <a:lnTo>
                  <a:pt x="329" y="137"/>
                </a:lnTo>
                <a:lnTo>
                  <a:pt x="330" y="139"/>
                </a:lnTo>
                <a:lnTo>
                  <a:pt x="336" y="139"/>
                </a:lnTo>
                <a:lnTo>
                  <a:pt x="337" y="140"/>
                </a:lnTo>
                <a:lnTo>
                  <a:pt x="341" y="141"/>
                </a:lnTo>
                <a:lnTo>
                  <a:pt x="343" y="143"/>
                </a:lnTo>
                <a:lnTo>
                  <a:pt x="347" y="146"/>
                </a:lnTo>
                <a:lnTo>
                  <a:pt x="347" y="147"/>
                </a:lnTo>
                <a:lnTo>
                  <a:pt x="340" y="159"/>
                </a:lnTo>
                <a:lnTo>
                  <a:pt x="332" y="180"/>
                </a:lnTo>
                <a:lnTo>
                  <a:pt x="343" y="185"/>
                </a:lnTo>
                <a:lnTo>
                  <a:pt x="347" y="186"/>
                </a:lnTo>
                <a:lnTo>
                  <a:pt x="360" y="192"/>
                </a:lnTo>
                <a:lnTo>
                  <a:pt x="373" y="206"/>
                </a:lnTo>
                <a:lnTo>
                  <a:pt x="384" y="193"/>
                </a:lnTo>
                <a:lnTo>
                  <a:pt x="385" y="192"/>
                </a:lnTo>
                <a:lnTo>
                  <a:pt x="397" y="186"/>
                </a:lnTo>
                <a:lnTo>
                  <a:pt x="403" y="196"/>
                </a:lnTo>
                <a:lnTo>
                  <a:pt x="403" y="214"/>
                </a:lnTo>
                <a:lnTo>
                  <a:pt x="403" y="225"/>
                </a:lnTo>
                <a:lnTo>
                  <a:pt x="408" y="251"/>
                </a:lnTo>
                <a:lnTo>
                  <a:pt x="408" y="252"/>
                </a:lnTo>
                <a:lnTo>
                  <a:pt x="404" y="259"/>
                </a:lnTo>
                <a:lnTo>
                  <a:pt x="405" y="266"/>
                </a:lnTo>
                <a:lnTo>
                  <a:pt x="410" y="274"/>
                </a:lnTo>
                <a:lnTo>
                  <a:pt x="422" y="313"/>
                </a:lnTo>
                <a:lnTo>
                  <a:pt x="423" y="315"/>
                </a:lnTo>
                <a:lnTo>
                  <a:pt x="422" y="315"/>
                </a:lnTo>
                <a:lnTo>
                  <a:pt x="408" y="321"/>
                </a:lnTo>
                <a:lnTo>
                  <a:pt x="407" y="324"/>
                </a:lnTo>
                <a:lnTo>
                  <a:pt x="397" y="341"/>
                </a:lnTo>
                <a:lnTo>
                  <a:pt x="384" y="361"/>
                </a:lnTo>
                <a:lnTo>
                  <a:pt x="373" y="364"/>
                </a:lnTo>
                <a:lnTo>
                  <a:pt x="373" y="365"/>
                </a:lnTo>
                <a:lnTo>
                  <a:pt x="370" y="365"/>
                </a:lnTo>
                <a:lnTo>
                  <a:pt x="367" y="366"/>
                </a:lnTo>
                <a:lnTo>
                  <a:pt x="369" y="373"/>
                </a:lnTo>
                <a:lnTo>
                  <a:pt x="392" y="396"/>
                </a:lnTo>
                <a:lnTo>
                  <a:pt x="395" y="402"/>
                </a:lnTo>
                <a:lnTo>
                  <a:pt x="400" y="418"/>
                </a:lnTo>
                <a:lnTo>
                  <a:pt x="396" y="432"/>
                </a:lnTo>
                <a:lnTo>
                  <a:pt x="401" y="444"/>
                </a:lnTo>
                <a:lnTo>
                  <a:pt x="415" y="451"/>
                </a:lnTo>
                <a:lnTo>
                  <a:pt x="437" y="473"/>
                </a:lnTo>
                <a:lnTo>
                  <a:pt x="450" y="492"/>
                </a:lnTo>
                <a:lnTo>
                  <a:pt x="449" y="496"/>
                </a:lnTo>
                <a:lnTo>
                  <a:pt x="448" y="497"/>
                </a:lnTo>
                <a:lnTo>
                  <a:pt x="444" y="500"/>
                </a:lnTo>
                <a:lnTo>
                  <a:pt x="442" y="514"/>
                </a:lnTo>
                <a:lnTo>
                  <a:pt x="438" y="515"/>
                </a:lnTo>
                <a:lnTo>
                  <a:pt x="423" y="522"/>
                </a:lnTo>
                <a:lnTo>
                  <a:pt x="420" y="525"/>
                </a:lnTo>
                <a:lnTo>
                  <a:pt x="419" y="526"/>
                </a:lnTo>
                <a:lnTo>
                  <a:pt x="399" y="519"/>
                </a:lnTo>
                <a:lnTo>
                  <a:pt x="393" y="510"/>
                </a:lnTo>
                <a:lnTo>
                  <a:pt x="392" y="512"/>
                </a:lnTo>
                <a:lnTo>
                  <a:pt x="389" y="519"/>
                </a:lnTo>
                <a:lnTo>
                  <a:pt x="390" y="529"/>
                </a:lnTo>
                <a:lnTo>
                  <a:pt x="385" y="533"/>
                </a:lnTo>
                <a:lnTo>
                  <a:pt x="404" y="536"/>
                </a:lnTo>
                <a:lnTo>
                  <a:pt x="415" y="545"/>
                </a:lnTo>
                <a:lnTo>
                  <a:pt x="414" y="551"/>
                </a:lnTo>
                <a:lnTo>
                  <a:pt x="418" y="559"/>
                </a:lnTo>
                <a:lnTo>
                  <a:pt x="408" y="567"/>
                </a:lnTo>
                <a:lnTo>
                  <a:pt x="403" y="576"/>
                </a:lnTo>
                <a:lnTo>
                  <a:pt x="397" y="589"/>
                </a:lnTo>
                <a:lnTo>
                  <a:pt x="395" y="600"/>
                </a:lnTo>
                <a:lnTo>
                  <a:pt x="396" y="600"/>
                </a:lnTo>
                <a:lnTo>
                  <a:pt x="395" y="604"/>
                </a:lnTo>
                <a:lnTo>
                  <a:pt x="393" y="606"/>
                </a:lnTo>
                <a:lnTo>
                  <a:pt x="393" y="608"/>
                </a:lnTo>
                <a:lnTo>
                  <a:pt x="393" y="609"/>
                </a:lnTo>
                <a:lnTo>
                  <a:pt x="389" y="608"/>
                </a:lnTo>
                <a:lnTo>
                  <a:pt x="388" y="608"/>
                </a:lnTo>
                <a:lnTo>
                  <a:pt x="388" y="606"/>
                </a:lnTo>
                <a:lnTo>
                  <a:pt x="386" y="608"/>
                </a:lnTo>
                <a:lnTo>
                  <a:pt x="385" y="608"/>
                </a:lnTo>
                <a:lnTo>
                  <a:pt x="382" y="609"/>
                </a:lnTo>
                <a:lnTo>
                  <a:pt x="381" y="613"/>
                </a:lnTo>
                <a:lnTo>
                  <a:pt x="370" y="613"/>
                </a:lnTo>
                <a:lnTo>
                  <a:pt x="370" y="611"/>
                </a:lnTo>
                <a:lnTo>
                  <a:pt x="366" y="604"/>
                </a:lnTo>
                <a:lnTo>
                  <a:pt x="360" y="601"/>
                </a:lnTo>
                <a:lnTo>
                  <a:pt x="354" y="597"/>
                </a:lnTo>
                <a:lnTo>
                  <a:pt x="343" y="587"/>
                </a:lnTo>
                <a:lnTo>
                  <a:pt x="340" y="589"/>
                </a:lnTo>
                <a:lnTo>
                  <a:pt x="339" y="587"/>
                </a:lnTo>
                <a:lnTo>
                  <a:pt x="335" y="579"/>
                </a:lnTo>
                <a:lnTo>
                  <a:pt x="336" y="575"/>
                </a:lnTo>
                <a:lnTo>
                  <a:pt x="322" y="538"/>
                </a:lnTo>
                <a:lnTo>
                  <a:pt x="319" y="506"/>
                </a:lnTo>
                <a:lnTo>
                  <a:pt x="315" y="501"/>
                </a:lnTo>
                <a:lnTo>
                  <a:pt x="306" y="476"/>
                </a:lnTo>
                <a:lnTo>
                  <a:pt x="291" y="476"/>
                </a:lnTo>
                <a:lnTo>
                  <a:pt x="289" y="476"/>
                </a:lnTo>
                <a:lnTo>
                  <a:pt x="295" y="480"/>
                </a:lnTo>
                <a:lnTo>
                  <a:pt x="288" y="485"/>
                </a:lnTo>
                <a:lnTo>
                  <a:pt x="281" y="491"/>
                </a:lnTo>
                <a:lnTo>
                  <a:pt x="280" y="486"/>
                </a:lnTo>
                <a:lnTo>
                  <a:pt x="274" y="499"/>
                </a:lnTo>
                <a:lnTo>
                  <a:pt x="274" y="503"/>
                </a:lnTo>
                <a:lnTo>
                  <a:pt x="273" y="504"/>
                </a:lnTo>
                <a:lnTo>
                  <a:pt x="274" y="508"/>
                </a:lnTo>
                <a:lnTo>
                  <a:pt x="276" y="515"/>
                </a:lnTo>
                <a:lnTo>
                  <a:pt x="276" y="516"/>
                </a:lnTo>
                <a:lnTo>
                  <a:pt x="276" y="521"/>
                </a:lnTo>
                <a:lnTo>
                  <a:pt x="270" y="518"/>
                </a:lnTo>
                <a:lnTo>
                  <a:pt x="247" y="506"/>
                </a:lnTo>
                <a:lnTo>
                  <a:pt x="249" y="500"/>
                </a:lnTo>
                <a:lnTo>
                  <a:pt x="249" y="499"/>
                </a:lnTo>
                <a:lnTo>
                  <a:pt x="238" y="497"/>
                </a:lnTo>
                <a:lnTo>
                  <a:pt x="232" y="497"/>
                </a:lnTo>
                <a:lnTo>
                  <a:pt x="224" y="492"/>
                </a:lnTo>
                <a:lnTo>
                  <a:pt x="224" y="485"/>
                </a:lnTo>
                <a:lnTo>
                  <a:pt x="228" y="477"/>
                </a:lnTo>
                <a:lnTo>
                  <a:pt x="219" y="467"/>
                </a:lnTo>
                <a:lnTo>
                  <a:pt x="214" y="450"/>
                </a:lnTo>
                <a:lnTo>
                  <a:pt x="214" y="447"/>
                </a:lnTo>
                <a:lnTo>
                  <a:pt x="217" y="441"/>
                </a:lnTo>
                <a:lnTo>
                  <a:pt x="212" y="436"/>
                </a:lnTo>
                <a:lnTo>
                  <a:pt x="208" y="432"/>
                </a:lnTo>
                <a:lnTo>
                  <a:pt x="195" y="422"/>
                </a:lnTo>
                <a:lnTo>
                  <a:pt x="190" y="418"/>
                </a:lnTo>
                <a:lnTo>
                  <a:pt x="175" y="409"/>
                </a:lnTo>
                <a:lnTo>
                  <a:pt x="167" y="402"/>
                </a:lnTo>
                <a:lnTo>
                  <a:pt x="164" y="394"/>
                </a:lnTo>
                <a:lnTo>
                  <a:pt x="157" y="392"/>
                </a:lnTo>
                <a:lnTo>
                  <a:pt x="154" y="391"/>
                </a:lnTo>
                <a:lnTo>
                  <a:pt x="142" y="383"/>
                </a:lnTo>
                <a:lnTo>
                  <a:pt x="135" y="379"/>
                </a:lnTo>
                <a:lnTo>
                  <a:pt x="131" y="375"/>
                </a:lnTo>
                <a:lnTo>
                  <a:pt x="130" y="369"/>
                </a:lnTo>
                <a:lnTo>
                  <a:pt x="130" y="368"/>
                </a:lnTo>
                <a:lnTo>
                  <a:pt x="101" y="346"/>
                </a:lnTo>
                <a:lnTo>
                  <a:pt x="94" y="335"/>
                </a:lnTo>
                <a:lnTo>
                  <a:pt x="86" y="338"/>
                </a:lnTo>
                <a:lnTo>
                  <a:pt x="73" y="327"/>
                </a:lnTo>
                <a:lnTo>
                  <a:pt x="68" y="313"/>
                </a:lnTo>
                <a:lnTo>
                  <a:pt x="68" y="311"/>
                </a:lnTo>
                <a:lnTo>
                  <a:pt x="67" y="308"/>
                </a:lnTo>
                <a:lnTo>
                  <a:pt x="63" y="306"/>
                </a:lnTo>
                <a:lnTo>
                  <a:pt x="64" y="304"/>
                </a:lnTo>
                <a:lnTo>
                  <a:pt x="66" y="297"/>
                </a:lnTo>
                <a:lnTo>
                  <a:pt x="60" y="293"/>
                </a:lnTo>
                <a:lnTo>
                  <a:pt x="66" y="294"/>
                </a:lnTo>
                <a:lnTo>
                  <a:pt x="75" y="285"/>
                </a:lnTo>
                <a:lnTo>
                  <a:pt x="75" y="283"/>
                </a:lnTo>
                <a:lnTo>
                  <a:pt x="78" y="282"/>
                </a:lnTo>
                <a:lnTo>
                  <a:pt x="86" y="276"/>
                </a:lnTo>
                <a:lnTo>
                  <a:pt x="92" y="272"/>
                </a:lnTo>
                <a:lnTo>
                  <a:pt x="93" y="268"/>
                </a:lnTo>
                <a:lnTo>
                  <a:pt x="88" y="264"/>
                </a:lnTo>
                <a:lnTo>
                  <a:pt x="82" y="259"/>
                </a:lnTo>
                <a:lnTo>
                  <a:pt x="82" y="251"/>
                </a:lnTo>
                <a:lnTo>
                  <a:pt x="83" y="244"/>
                </a:lnTo>
                <a:lnTo>
                  <a:pt x="89" y="241"/>
                </a:lnTo>
                <a:lnTo>
                  <a:pt x="100" y="244"/>
                </a:lnTo>
                <a:lnTo>
                  <a:pt x="104" y="240"/>
                </a:lnTo>
                <a:lnTo>
                  <a:pt x="107" y="238"/>
                </a:lnTo>
                <a:lnTo>
                  <a:pt x="101" y="216"/>
                </a:lnTo>
                <a:lnTo>
                  <a:pt x="93" y="212"/>
                </a:lnTo>
                <a:lnTo>
                  <a:pt x="92" y="212"/>
                </a:lnTo>
                <a:lnTo>
                  <a:pt x="88" y="215"/>
                </a:lnTo>
                <a:lnTo>
                  <a:pt x="83" y="216"/>
                </a:lnTo>
                <a:lnTo>
                  <a:pt x="82" y="218"/>
                </a:lnTo>
                <a:lnTo>
                  <a:pt x="67" y="210"/>
                </a:lnTo>
                <a:lnTo>
                  <a:pt x="62" y="207"/>
                </a:lnTo>
                <a:lnTo>
                  <a:pt x="62" y="206"/>
                </a:lnTo>
                <a:lnTo>
                  <a:pt x="58" y="182"/>
                </a:lnTo>
                <a:lnTo>
                  <a:pt x="59" y="173"/>
                </a:lnTo>
                <a:lnTo>
                  <a:pt x="62" y="163"/>
                </a:lnTo>
                <a:lnTo>
                  <a:pt x="58" y="161"/>
                </a:lnTo>
                <a:lnTo>
                  <a:pt x="52" y="158"/>
                </a:lnTo>
                <a:lnTo>
                  <a:pt x="43" y="151"/>
                </a:lnTo>
                <a:lnTo>
                  <a:pt x="37" y="152"/>
                </a:lnTo>
                <a:lnTo>
                  <a:pt x="28" y="154"/>
                </a:lnTo>
                <a:lnTo>
                  <a:pt x="11" y="155"/>
                </a:lnTo>
                <a:lnTo>
                  <a:pt x="13" y="147"/>
                </a:lnTo>
                <a:lnTo>
                  <a:pt x="4" y="121"/>
                </a:lnTo>
                <a:lnTo>
                  <a:pt x="4" y="120"/>
                </a:lnTo>
                <a:lnTo>
                  <a:pt x="4" y="113"/>
                </a:lnTo>
                <a:lnTo>
                  <a:pt x="4" y="107"/>
                </a:lnTo>
                <a:lnTo>
                  <a:pt x="4" y="107"/>
                </a:lnTo>
                <a:lnTo>
                  <a:pt x="4" y="95"/>
                </a:lnTo>
                <a:lnTo>
                  <a:pt x="6" y="83"/>
                </a:lnTo>
                <a:lnTo>
                  <a:pt x="3" y="81"/>
                </a:lnTo>
                <a:lnTo>
                  <a:pt x="0" y="79"/>
                </a:lnTo>
                <a:lnTo>
                  <a:pt x="0" y="75"/>
                </a:lnTo>
                <a:lnTo>
                  <a:pt x="0" y="72"/>
                </a:lnTo>
                <a:lnTo>
                  <a:pt x="8" y="66"/>
                </a:lnTo>
                <a:lnTo>
                  <a:pt x="10" y="58"/>
                </a:lnTo>
                <a:lnTo>
                  <a:pt x="23" y="58"/>
                </a:lnTo>
                <a:lnTo>
                  <a:pt x="32" y="68"/>
                </a:lnTo>
                <a:lnTo>
                  <a:pt x="38" y="62"/>
                </a:lnTo>
                <a:lnTo>
                  <a:pt x="33" y="51"/>
                </a:lnTo>
                <a:lnTo>
                  <a:pt x="41" y="46"/>
                </a:lnTo>
                <a:lnTo>
                  <a:pt x="44" y="43"/>
                </a:lnTo>
                <a:lnTo>
                  <a:pt x="48" y="42"/>
                </a:lnTo>
                <a:lnTo>
                  <a:pt x="53" y="38"/>
                </a:lnTo>
                <a:lnTo>
                  <a:pt x="64" y="38"/>
                </a:lnTo>
                <a:lnTo>
                  <a:pt x="68" y="43"/>
                </a:lnTo>
                <a:lnTo>
                  <a:pt x="83" y="42"/>
                </a:lnTo>
                <a:lnTo>
                  <a:pt x="100" y="26"/>
                </a:lnTo>
                <a:lnTo>
                  <a:pt x="100" y="24"/>
                </a:lnTo>
                <a:lnTo>
                  <a:pt x="105" y="19"/>
                </a:lnTo>
                <a:lnTo>
                  <a:pt x="105" y="17"/>
                </a:lnTo>
                <a:lnTo>
                  <a:pt x="108" y="13"/>
                </a:lnTo>
                <a:lnTo>
                  <a:pt x="115" y="6"/>
                </a:lnTo>
                <a:lnTo>
                  <a:pt x="139" y="0"/>
                </a:lnTo>
                <a:lnTo>
                  <a:pt x="172" y="0"/>
                </a:lnTo>
                <a:lnTo>
                  <a:pt x="180" y="1"/>
                </a:lnTo>
                <a:lnTo>
                  <a:pt x="201" y="2"/>
                </a:lnTo>
                <a:lnTo>
                  <a:pt x="205" y="9"/>
                </a:lnTo>
                <a:lnTo>
                  <a:pt x="221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0" name="Freeform 10">
            <a:extLst>
              <a:ext uri="{FF2B5EF4-FFF2-40B4-BE49-F238E27FC236}">
                <a16:creationId xmlns:a16="http://schemas.microsoft.com/office/drawing/2014/main" id="{C0C376EE-A1CE-C6C5-2AF4-70F64CAE9363}"/>
              </a:ext>
            </a:extLst>
          </p:cNvPr>
          <p:cNvSpPr>
            <a:spLocks/>
          </p:cNvSpPr>
          <p:nvPr/>
        </p:nvSpPr>
        <p:spPr bwMode="auto">
          <a:xfrm>
            <a:off x="4486276" y="4959351"/>
            <a:ext cx="652463" cy="731838"/>
          </a:xfrm>
          <a:custGeom>
            <a:avLst/>
            <a:gdLst>
              <a:gd name="T0" fmla="*/ 395 w 411"/>
              <a:gd name="T1" fmla="*/ 307 h 461"/>
              <a:gd name="T2" fmla="*/ 380 w 411"/>
              <a:gd name="T3" fmla="*/ 316 h 461"/>
              <a:gd name="T4" fmla="*/ 377 w 411"/>
              <a:gd name="T5" fmla="*/ 338 h 461"/>
              <a:gd name="T6" fmla="*/ 371 w 411"/>
              <a:gd name="T7" fmla="*/ 345 h 461"/>
              <a:gd name="T8" fmla="*/ 373 w 411"/>
              <a:gd name="T9" fmla="*/ 352 h 461"/>
              <a:gd name="T10" fmla="*/ 371 w 411"/>
              <a:gd name="T11" fmla="*/ 364 h 461"/>
              <a:gd name="T12" fmla="*/ 382 w 411"/>
              <a:gd name="T13" fmla="*/ 371 h 461"/>
              <a:gd name="T14" fmla="*/ 393 w 411"/>
              <a:gd name="T15" fmla="*/ 382 h 461"/>
              <a:gd name="T16" fmla="*/ 399 w 411"/>
              <a:gd name="T17" fmla="*/ 398 h 461"/>
              <a:gd name="T18" fmla="*/ 404 w 411"/>
              <a:gd name="T19" fmla="*/ 427 h 461"/>
              <a:gd name="T20" fmla="*/ 377 w 411"/>
              <a:gd name="T21" fmla="*/ 436 h 461"/>
              <a:gd name="T22" fmla="*/ 380 w 411"/>
              <a:gd name="T23" fmla="*/ 415 h 461"/>
              <a:gd name="T24" fmla="*/ 380 w 411"/>
              <a:gd name="T25" fmla="*/ 397 h 461"/>
              <a:gd name="T26" fmla="*/ 367 w 411"/>
              <a:gd name="T27" fmla="*/ 383 h 461"/>
              <a:gd name="T28" fmla="*/ 359 w 411"/>
              <a:gd name="T29" fmla="*/ 376 h 461"/>
              <a:gd name="T30" fmla="*/ 352 w 411"/>
              <a:gd name="T31" fmla="*/ 379 h 461"/>
              <a:gd name="T32" fmla="*/ 365 w 411"/>
              <a:gd name="T33" fmla="*/ 394 h 461"/>
              <a:gd name="T34" fmla="*/ 352 w 411"/>
              <a:gd name="T35" fmla="*/ 397 h 461"/>
              <a:gd name="T36" fmla="*/ 335 w 411"/>
              <a:gd name="T37" fmla="*/ 402 h 461"/>
              <a:gd name="T38" fmla="*/ 321 w 411"/>
              <a:gd name="T39" fmla="*/ 401 h 461"/>
              <a:gd name="T40" fmla="*/ 328 w 411"/>
              <a:gd name="T41" fmla="*/ 447 h 461"/>
              <a:gd name="T42" fmla="*/ 311 w 411"/>
              <a:gd name="T43" fmla="*/ 447 h 461"/>
              <a:gd name="T44" fmla="*/ 287 w 411"/>
              <a:gd name="T45" fmla="*/ 456 h 461"/>
              <a:gd name="T46" fmla="*/ 268 w 411"/>
              <a:gd name="T47" fmla="*/ 456 h 461"/>
              <a:gd name="T48" fmla="*/ 255 w 411"/>
              <a:gd name="T49" fmla="*/ 424 h 461"/>
              <a:gd name="T50" fmla="*/ 245 w 411"/>
              <a:gd name="T51" fmla="*/ 385 h 461"/>
              <a:gd name="T52" fmla="*/ 242 w 411"/>
              <a:gd name="T53" fmla="*/ 359 h 461"/>
              <a:gd name="T54" fmla="*/ 219 w 411"/>
              <a:gd name="T55" fmla="*/ 322 h 461"/>
              <a:gd name="T56" fmla="*/ 195 w 411"/>
              <a:gd name="T57" fmla="*/ 300 h 461"/>
              <a:gd name="T58" fmla="*/ 194 w 411"/>
              <a:gd name="T59" fmla="*/ 269 h 461"/>
              <a:gd name="T60" fmla="*/ 94 w 411"/>
              <a:gd name="T61" fmla="*/ 240 h 461"/>
              <a:gd name="T62" fmla="*/ 44 w 411"/>
              <a:gd name="T63" fmla="*/ 254 h 461"/>
              <a:gd name="T64" fmla="*/ 19 w 411"/>
              <a:gd name="T65" fmla="*/ 213 h 461"/>
              <a:gd name="T66" fmla="*/ 37 w 411"/>
              <a:gd name="T67" fmla="*/ 168 h 461"/>
              <a:gd name="T68" fmla="*/ 36 w 411"/>
              <a:gd name="T69" fmla="*/ 111 h 461"/>
              <a:gd name="T70" fmla="*/ 15 w 411"/>
              <a:gd name="T71" fmla="*/ 98 h 461"/>
              <a:gd name="T72" fmla="*/ 48 w 411"/>
              <a:gd name="T73" fmla="*/ 83 h 461"/>
              <a:gd name="T74" fmla="*/ 60 w 411"/>
              <a:gd name="T75" fmla="*/ 51 h 461"/>
              <a:gd name="T76" fmla="*/ 96 w 411"/>
              <a:gd name="T77" fmla="*/ 48 h 461"/>
              <a:gd name="T78" fmla="*/ 122 w 411"/>
              <a:gd name="T79" fmla="*/ 21 h 461"/>
              <a:gd name="T80" fmla="*/ 127 w 411"/>
              <a:gd name="T81" fmla="*/ 3 h 461"/>
              <a:gd name="T82" fmla="*/ 171 w 411"/>
              <a:gd name="T83" fmla="*/ 34 h 461"/>
              <a:gd name="T84" fmla="*/ 195 w 411"/>
              <a:gd name="T85" fmla="*/ 56 h 461"/>
              <a:gd name="T86" fmla="*/ 216 w 411"/>
              <a:gd name="T87" fmla="*/ 74 h 461"/>
              <a:gd name="T88" fmla="*/ 253 w 411"/>
              <a:gd name="T89" fmla="*/ 101 h 461"/>
              <a:gd name="T90" fmla="*/ 260 w 411"/>
              <a:gd name="T91" fmla="*/ 132 h 461"/>
              <a:gd name="T92" fmla="*/ 273 w 411"/>
              <a:gd name="T93" fmla="*/ 162 h 461"/>
              <a:gd name="T94" fmla="*/ 288 w 411"/>
              <a:gd name="T95" fmla="*/ 171 h 461"/>
              <a:gd name="T96" fmla="*/ 317 w 411"/>
              <a:gd name="T97" fmla="*/ 180 h 461"/>
              <a:gd name="T98" fmla="*/ 315 w 411"/>
              <a:gd name="T99" fmla="*/ 164 h 461"/>
              <a:gd name="T100" fmla="*/ 336 w 411"/>
              <a:gd name="T101" fmla="*/ 145 h 461"/>
              <a:gd name="T102" fmla="*/ 356 w 411"/>
              <a:gd name="T103" fmla="*/ 166 h 461"/>
              <a:gd name="T104" fmla="*/ 376 w 411"/>
              <a:gd name="T105" fmla="*/ 244 h 461"/>
              <a:gd name="T106" fmla="*/ 395 w 411"/>
              <a:gd name="T107" fmla="*/ 262 h 461"/>
              <a:gd name="T108" fmla="*/ 411 w 411"/>
              <a:gd name="T109" fmla="*/ 278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11" h="461">
                <a:moveTo>
                  <a:pt x="411" y="278"/>
                </a:moveTo>
                <a:lnTo>
                  <a:pt x="408" y="282"/>
                </a:lnTo>
                <a:lnTo>
                  <a:pt x="410" y="293"/>
                </a:lnTo>
                <a:lnTo>
                  <a:pt x="395" y="307"/>
                </a:lnTo>
                <a:lnTo>
                  <a:pt x="393" y="303"/>
                </a:lnTo>
                <a:lnTo>
                  <a:pt x="388" y="303"/>
                </a:lnTo>
                <a:lnTo>
                  <a:pt x="385" y="312"/>
                </a:lnTo>
                <a:lnTo>
                  <a:pt x="380" y="316"/>
                </a:lnTo>
                <a:lnTo>
                  <a:pt x="377" y="322"/>
                </a:lnTo>
                <a:lnTo>
                  <a:pt x="376" y="322"/>
                </a:lnTo>
                <a:lnTo>
                  <a:pt x="377" y="336"/>
                </a:lnTo>
                <a:lnTo>
                  <a:pt x="377" y="338"/>
                </a:lnTo>
                <a:lnTo>
                  <a:pt x="376" y="340"/>
                </a:lnTo>
                <a:lnTo>
                  <a:pt x="374" y="341"/>
                </a:lnTo>
                <a:lnTo>
                  <a:pt x="374" y="342"/>
                </a:lnTo>
                <a:lnTo>
                  <a:pt x="371" y="345"/>
                </a:lnTo>
                <a:lnTo>
                  <a:pt x="371" y="348"/>
                </a:lnTo>
                <a:lnTo>
                  <a:pt x="371" y="349"/>
                </a:lnTo>
                <a:lnTo>
                  <a:pt x="371" y="351"/>
                </a:lnTo>
                <a:lnTo>
                  <a:pt x="373" y="352"/>
                </a:lnTo>
                <a:lnTo>
                  <a:pt x="373" y="353"/>
                </a:lnTo>
                <a:lnTo>
                  <a:pt x="374" y="356"/>
                </a:lnTo>
                <a:lnTo>
                  <a:pt x="374" y="359"/>
                </a:lnTo>
                <a:lnTo>
                  <a:pt x="371" y="364"/>
                </a:lnTo>
                <a:lnTo>
                  <a:pt x="376" y="366"/>
                </a:lnTo>
                <a:lnTo>
                  <a:pt x="380" y="368"/>
                </a:lnTo>
                <a:lnTo>
                  <a:pt x="381" y="371"/>
                </a:lnTo>
                <a:lnTo>
                  <a:pt x="382" y="371"/>
                </a:lnTo>
                <a:lnTo>
                  <a:pt x="392" y="370"/>
                </a:lnTo>
                <a:lnTo>
                  <a:pt x="392" y="372"/>
                </a:lnTo>
                <a:lnTo>
                  <a:pt x="395" y="374"/>
                </a:lnTo>
                <a:lnTo>
                  <a:pt x="393" y="382"/>
                </a:lnTo>
                <a:lnTo>
                  <a:pt x="393" y="387"/>
                </a:lnTo>
                <a:lnTo>
                  <a:pt x="393" y="391"/>
                </a:lnTo>
                <a:lnTo>
                  <a:pt x="393" y="396"/>
                </a:lnTo>
                <a:lnTo>
                  <a:pt x="399" y="398"/>
                </a:lnTo>
                <a:lnTo>
                  <a:pt x="403" y="402"/>
                </a:lnTo>
                <a:lnTo>
                  <a:pt x="403" y="404"/>
                </a:lnTo>
                <a:lnTo>
                  <a:pt x="404" y="416"/>
                </a:lnTo>
                <a:lnTo>
                  <a:pt x="404" y="427"/>
                </a:lnTo>
                <a:lnTo>
                  <a:pt x="399" y="434"/>
                </a:lnTo>
                <a:lnTo>
                  <a:pt x="386" y="439"/>
                </a:lnTo>
                <a:lnTo>
                  <a:pt x="382" y="439"/>
                </a:lnTo>
                <a:lnTo>
                  <a:pt x="377" y="436"/>
                </a:lnTo>
                <a:lnTo>
                  <a:pt x="377" y="428"/>
                </a:lnTo>
                <a:lnTo>
                  <a:pt x="378" y="423"/>
                </a:lnTo>
                <a:lnTo>
                  <a:pt x="380" y="420"/>
                </a:lnTo>
                <a:lnTo>
                  <a:pt x="380" y="415"/>
                </a:lnTo>
                <a:lnTo>
                  <a:pt x="380" y="413"/>
                </a:lnTo>
                <a:lnTo>
                  <a:pt x="380" y="408"/>
                </a:lnTo>
                <a:lnTo>
                  <a:pt x="381" y="401"/>
                </a:lnTo>
                <a:lnTo>
                  <a:pt x="380" y="397"/>
                </a:lnTo>
                <a:lnTo>
                  <a:pt x="377" y="391"/>
                </a:lnTo>
                <a:lnTo>
                  <a:pt x="370" y="387"/>
                </a:lnTo>
                <a:lnTo>
                  <a:pt x="369" y="386"/>
                </a:lnTo>
                <a:lnTo>
                  <a:pt x="367" y="383"/>
                </a:lnTo>
                <a:lnTo>
                  <a:pt x="366" y="381"/>
                </a:lnTo>
                <a:lnTo>
                  <a:pt x="365" y="381"/>
                </a:lnTo>
                <a:lnTo>
                  <a:pt x="363" y="378"/>
                </a:lnTo>
                <a:lnTo>
                  <a:pt x="359" y="376"/>
                </a:lnTo>
                <a:lnTo>
                  <a:pt x="356" y="375"/>
                </a:lnTo>
                <a:lnTo>
                  <a:pt x="355" y="376"/>
                </a:lnTo>
                <a:lnTo>
                  <a:pt x="351" y="378"/>
                </a:lnTo>
                <a:lnTo>
                  <a:pt x="352" y="379"/>
                </a:lnTo>
                <a:lnTo>
                  <a:pt x="352" y="381"/>
                </a:lnTo>
                <a:lnTo>
                  <a:pt x="355" y="383"/>
                </a:lnTo>
                <a:lnTo>
                  <a:pt x="366" y="393"/>
                </a:lnTo>
                <a:lnTo>
                  <a:pt x="365" y="394"/>
                </a:lnTo>
                <a:lnTo>
                  <a:pt x="363" y="397"/>
                </a:lnTo>
                <a:lnTo>
                  <a:pt x="360" y="397"/>
                </a:lnTo>
                <a:lnTo>
                  <a:pt x="358" y="396"/>
                </a:lnTo>
                <a:lnTo>
                  <a:pt x="352" y="397"/>
                </a:lnTo>
                <a:lnTo>
                  <a:pt x="350" y="397"/>
                </a:lnTo>
                <a:lnTo>
                  <a:pt x="344" y="396"/>
                </a:lnTo>
                <a:lnTo>
                  <a:pt x="339" y="396"/>
                </a:lnTo>
                <a:lnTo>
                  <a:pt x="335" y="402"/>
                </a:lnTo>
                <a:lnTo>
                  <a:pt x="328" y="402"/>
                </a:lnTo>
                <a:lnTo>
                  <a:pt x="324" y="396"/>
                </a:lnTo>
                <a:lnTo>
                  <a:pt x="322" y="396"/>
                </a:lnTo>
                <a:lnTo>
                  <a:pt x="321" y="401"/>
                </a:lnTo>
                <a:lnTo>
                  <a:pt x="318" y="408"/>
                </a:lnTo>
                <a:lnTo>
                  <a:pt x="310" y="417"/>
                </a:lnTo>
                <a:lnTo>
                  <a:pt x="324" y="442"/>
                </a:lnTo>
                <a:lnTo>
                  <a:pt x="328" y="447"/>
                </a:lnTo>
                <a:lnTo>
                  <a:pt x="321" y="450"/>
                </a:lnTo>
                <a:lnTo>
                  <a:pt x="320" y="451"/>
                </a:lnTo>
                <a:lnTo>
                  <a:pt x="318" y="450"/>
                </a:lnTo>
                <a:lnTo>
                  <a:pt x="311" y="447"/>
                </a:lnTo>
                <a:lnTo>
                  <a:pt x="309" y="450"/>
                </a:lnTo>
                <a:lnTo>
                  <a:pt x="294" y="446"/>
                </a:lnTo>
                <a:lnTo>
                  <a:pt x="285" y="449"/>
                </a:lnTo>
                <a:lnTo>
                  <a:pt x="287" y="456"/>
                </a:lnTo>
                <a:lnTo>
                  <a:pt x="288" y="461"/>
                </a:lnTo>
                <a:lnTo>
                  <a:pt x="279" y="461"/>
                </a:lnTo>
                <a:lnTo>
                  <a:pt x="272" y="461"/>
                </a:lnTo>
                <a:lnTo>
                  <a:pt x="268" y="456"/>
                </a:lnTo>
                <a:lnTo>
                  <a:pt x="260" y="438"/>
                </a:lnTo>
                <a:lnTo>
                  <a:pt x="251" y="438"/>
                </a:lnTo>
                <a:lnTo>
                  <a:pt x="247" y="438"/>
                </a:lnTo>
                <a:lnTo>
                  <a:pt x="255" y="424"/>
                </a:lnTo>
                <a:lnTo>
                  <a:pt x="249" y="419"/>
                </a:lnTo>
                <a:lnTo>
                  <a:pt x="247" y="405"/>
                </a:lnTo>
                <a:lnTo>
                  <a:pt x="246" y="401"/>
                </a:lnTo>
                <a:lnTo>
                  <a:pt x="245" y="385"/>
                </a:lnTo>
                <a:lnTo>
                  <a:pt x="235" y="382"/>
                </a:lnTo>
                <a:lnTo>
                  <a:pt x="238" y="371"/>
                </a:lnTo>
                <a:lnTo>
                  <a:pt x="239" y="368"/>
                </a:lnTo>
                <a:lnTo>
                  <a:pt x="242" y="359"/>
                </a:lnTo>
                <a:lnTo>
                  <a:pt x="217" y="344"/>
                </a:lnTo>
                <a:lnTo>
                  <a:pt x="219" y="330"/>
                </a:lnTo>
                <a:lnTo>
                  <a:pt x="219" y="327"/>
                </a:lnTo>
                <a:lnTo>
                  <a:pt x="219" y="322"/>
                </a:lnTo>
                <a:lnTo>
                  <a:pt x="219" y="318"/>
                </a:lnTo>
                <a:lnTo>
                  <a:pt x="216" y="314"/>
                </a:lnTo>
                <a:lnTo>
                  <a:pt x="199" y="300"/>
                </a:lnTo>
                <a:lnTo>
                  <a:pt x="195" y="300"/>
                </a:lnTo>
                <a:lnTo>
                  <a:pt x="197" y="296"/>
                </a:lnTo>
                <a:lnTo>
                  <a:pt x="195" y="285"/>
                </a:lnTo>
                <a:lnTo>
                  <a:pt x="195" y="274"/>
                </a:lnTo>
                <a:lnTo>
                  <a:pt x="194" y="269"/>
                </a:lnTo>
                <a:lnTo>
                  <a:pt x="165" y="244"/>
                </a:lnTo>
                <a:lnTo>
                  <a:pt x="134" y="246"/>
                </a:lnTo>
                <a:lnTo>
                  <a:pt x="92" y="236"/>
                </a:lnTo>
                <a:lnTo>
                  <a:pt x="94" y="240"/>
                </a:lnTo>
                <a:lnTo>
                  <a:pt x="84" y="236"/>
                </a:lnTo>
                <a:lnTo>
                  <a:pt x="79" y="237"/>
                </a:lnTo>
                <a:lnTo>
                  <a:pt x="49" y="251"/>
                </a:lnTo>
                <a:lnTo>
                  <a:pt x="44" y="254"/>
                </a:lnTo>
                <a:lnTo>
                  <a:pt x="21" y="244"/>
                </a:lnTo>
                <a:lnTo>
                  <a:pt x="0" y="250"/>
                </a:lnTo>
                <a:lnTo>
                  <a:pt x="15" y="231"/>
                </a:lnTo>
                <a:lnTo>
                  <a:pt x="19" y="213"/>
                </a:lnTo>
                <a:lnTo>
                  <a:pt x="30" y="201"/>
                </a:lnTo>
                <a:lnTo>
                  <a:pt x="32" y="196"/>
                </a:lnTo>
                <a:lnTo>
                  <a:pt x="36" y="169"/>
                </a:lnTo>
                <a:lnTo>
                  <a:pt x="37" y="168"/>
                </a:lnTo>
                <a:lnTo>
                  <a:pt x="45" y="142"/>
                </a:lnTo>
                <a:lnTo>
                  <a:pt x="37" y="132"/>
                </a:lnTo>
                <a:lnTo>
                  <a:pt x="34" y="131"/>
                </a:lnTo>
                <a:lnTo>
                  <a:pt x="36" y="111"/>
                </a:lnTo>
                <a:lnTo>
                  <a:pt x="25" y="102"/>
                </a:lnTo>
                <a:lnTo>
                  <a:pt x="17" y="101"/>
                </a:lnTo>
                <a:lnTo>
                  <a:pt x="11" y="100"/>
                </a:lnTo>
                <a:lnTo>
                  <a:pt x="15" y="98"/>
                </a:lnTo>
                <a:lnTo>
                  <a:pt x="29" y="86"/>
                </a:lnTo>
                <a:lnTo>
                  <a:pt x="32" y="85"/>
                </a:lnTo>
                <a:lnTo>
                  <a:pt x="36" y="81"/>
                </a:lnTo>
                <a:lnTo>
                  <a:pt x="48" y="83"/>
                </a:lnTo>
                <a:lnTo>
                  <a:pt x="51" y="78"/>
                </a:lnTo>
                <a:lnTo>
                  <a:pt x="49" y="70"/>
                </a:lnTo>
                <a:lnTo>
                  <a:pt x="56" y="57"/>
                </a:lnTo>
                <a:lnTo>
                  <a:pt x="60" y="51"/>
                </a:lnTo>
                <a:lnTo>
                  <a:pt x="64" y="44"/>
                </a:lnTo>
                <a:lnTo>
                  <a:pt x="75" y="37"/>
                </a:lnTo>
                <a:lnTo>
                  <a:pt x="82" y="45"/>
                </a:lnTo>
                <a:lnTo>
                  <a:pt x="96" y="48"/>
                </a:lnTo>
                <a:lnTo>
                  <a:pt x="112" y="27"/>
                </a:lnTo>
                <a:lnTo>
                  <a:pt x="114" y="26"/>
                </a:lnTo>
                <a:lnTo>
                  <a:pt x="120" y="31"/>
                </a:lnTo>
                <a:lnTo>
                  <a:pt x="122" y="21"/>
                </a:lnTo>
                <a:lnTo>
                  <a:pt x="126" y="21"/>
                </a:lnTo>
                <a:lnTo>
                  <a:pt x="130" y="14"/>
                </a:lnTo>
                <a:lnTo>
                  <a:pt x="122" y="7"/>
                </a:lnTo>
                <a:lnTo>
                  <a:pt x="127" y="3"/>
                </a:lnTo>
                <a:lnTo>
                  <a:pt x="135" y="0"/>
                </a:lnTo>
                <a:lnTo>
                  <a:pt x="142" y="11"/>
                </a:lnTo>
                <a:lnTo>
                  <a:pt x="171" y="33"/>
                </a:lnTo>
                <a:lnTo>
                  <a:pt x="171" y="34"/>
                </a:lnTo>
                <a:lnTo>
                  <a:pt x="172" y="40"/>
                </a:lnTo>
                <a:lnTo>
                  <a:pt x="176" y="44"/>
                </a:lnTo>
                <a:lnTo>
                  <a:pt x="183" y="48"/>
                </a:lnTo>
                <a:lnTo>
                  <a:pt x="195" y="56"/>
                </a:lnTo>
                <a:lnTo>
                  <a:pt x="198" y="57"/>
                </a:lnTo>
                <a:lnTo>
                  <a:pt x="205" y="59"/>
                </a:lnTo>
                <a:lnTo>
                  <a:pt x="208" y="67"/>
                </a:lnTo>
                <a:lnTo>
                  <a:pt x="216" y="74"/>
                </a:lnTo>
                <a:lnTo>
                  <a:pt x="231" y="83"/>
                </a:lnTo>
                <a:lnTo>
                  <a:pt x="236" y="87"/>
                </a:lnTo>
                <a:lnTo>
                  <a:pt x="249" y="97"/>
                </a:lnTo>
                <a:lnTo>
                  <a:pt x="253" y="101"/>
                </a:lnTo>
                <a:lnTo>
                  <a:pt x="258" y="106"/>
                </a:lnTo>
                <a:lnTo>
                  <a:pt x="255" y="112"/>
                </a:lnTo>
                <a:lnTo>
                  <a:pt x="255" y="115"/>
                </a:lnTo>
                <a:lnTo>
                  <a:pt x="260" y="132"/>
                </a:lnTo>
                <a:lnTo>
                  <a:pt x="269" y="142"/>
                </a:lnTo>
                <a:lnTo>
                  <a:pt x="265" y="150"/>
                </a:lnTo>
                <a:lnTo>
                  <a:pt x="265" y="157"/>
                </a:lnTo>
                <a:lnTo>
                  <a:pt x="273" y="162"/>
                </a:lnTo>
                <a:lnTo>
                  <a:pt x="279" y="162"/>
                </a:lnTo>
                <a:lnTo>
                  <a:pt x="290" y="164"/>
                </a:lnTo>
                <a:lnTo>
                  <a:pt x="290" y="165"/>
                </a:lnTo>
                <a:lnTo>
                  <a:pt x="288" y="171"/>
                </a:lnTo>
                <a:lnTo>
                  <a:pt x="311" y="183"/>
                </a:lnTo>
                <a:lnTo>
                  <a:pt x="317" y="186"/>
                </a:lnTo>
                <a:lnTo>
                  <a:pt x="317" y="181"/>
                </a:lnTo>
                <a:lnTo>
                  <a:pt x="317" y="180"/>
                </a:lnTo>
                <a:lnTo>
                  <a:pt x="315" y="173"/>
                </a:lnTo>
                <a:lnTo>
                  <a:pt x="314" y="169"/>
                </a:lnTo>
                <a:lnTo>
                  <a:pt x="315" y="168"/>
                </a:lnTo>
                <a:lnTo>
                  <a:pt x="315" y="164"/>
                </a:lnTo>
                <a:lnTo>
                  <a:pt x="321" y="151"/>
                </a:lnTo>
                <a:lnTo>
                  <a:pt x="322" y="156"/>
                </a:lnTo>
                <a:lnTo>
                  <a:pt x="329" y="150"/>
                </a:lnTo>
                <a:lnTo>
                  <a:pt x="336" y="145"/>
                </a:lnTo>
                <a:lnTo>
                  <a:pt x="330" y="141"/>
                </a:lnTo>
                <a:lnTo>
                  <a:pt x="332" y="141"/>
                </a:lnTo>
                <a:lnTo>
                  <a:pt x="347" y="141"/>
                </a:lnTo>
                <a:lnTo>
                  <a:pt x="356" y="166"/>
                </a:lnTo>
                <a:lnTo>
                  <a:pt x="360" y="171"/>
                </a:lnTo>
                <a:lnTo>
                  <a:pt x="363" y="203"/>
                </a:lnTo>
                <a:lnTo>
                  <a:pt x="377" y="240"/>
                </a:lnTo>
                <a:lnTo>
                  <a:pt x="376" y="244"/>
                </a:lnTo>
                <a:lnTo>
                  <a:pt x="380" y="252"/>
                </a:lnTo>
                <a:lnTo>
                  <a:pt x="381" y="254"/>
                </a:lnTo>
                <a:lnTo>
                  <a:pt x="384" y="252"/>
                </a:lnTo>
                <a:lnTo>
                  <a:pt x="395" y="262"/>
                </a:lnTo>
                <a:lnTo>
                  <a:pt x="401" y="266"/>
                </a:lnTo>
                <a:lnTo>
                  <a:pt x="407" y="269"/>
                </a:lnTo>
                <a:lnTo>
                  <a:pt x="411" y="276"/>
                </a:lnTo>
                <a:lnTo>
                  <a:pt x="411" y="27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1" name="Freeform 11">
            <a:extLst>
              <a:ext uri="{FF2B5EF4-FFF2-40B4-BE49-F238E27FC236}">
                <a16:creationId xmlns:a16="http://schemas.microsoft.com/office/drawing/2014/main" id="{1E931136-3338-B15C-F6BF-CAA080F842E0}"/>
              </a:ext>
            </a:extLst>
          </p:cNvPr>
          <p:cNvSpPr>
            <a:spLocks noEditPoints="1"/>
          </p:cNvSpPr>
          <p:nvPr/>
        </p:nvSpPr>
        <p:spPr bwMode="auto">
          <a:xfrm>
            <a:off x="4935538" y="5583238"/>
            <a:ext cx="161925" cy="298450"/>
          </a:xfrm>
          <a:custGeom>
            <a:avLst/>
            <a:gdLst>
              <a:gd name="T0" fmla="*/ 93 w 102"/>
              <a:gd name="T1" fmla="*/ 163 h 188"/>
              <a:gd name="T2" fmla="*/ 86 w 102"/>
              <a:gd name="T3" fmla="*/ 163 h 188"/>
              <a:gd name="T4" fmla="*/ 84 w 102"/>
              <a:gd name="T5" fmla="*/ 166 h 188"/>
              <a:gd name="T6" fmla="*/ 79 w 102"/>
              <a:gd name="T7" fmla="*/ 159 h 188"/>
              <a:gd name="T8" fmla="*/ 80 w 102"/>
              <a:gd name="T9" fmla="*/ 147 h 188"/>
              <a:gd name="T10" fmla="*/ 87 w 102"/>
              <a:gd name="T11" fmla="*/ 144 h 188"/>
              <a:gd name="T12" fmla="*/ 88 w 102"/>
              <a:gd name="T13" fmla="*/ 139 h 188"/>
              <a:gd name="T14" fmla="*/ 79 w 102"/>
              <a:gd name="T15" fmla="*/ 129 h 188"/>
              <a:gd name="T16" fmla="*/ 84 w 102"/>
              <a:gd name="T17" fmla="*/ 117 h 188"/>
              <a:gd name="T18" fmla="*/ 88 w 102"/>
              <a:gd name="T19" fmla="*/ 114 h 188"/>
              <a:gd name="T20" fmla="*/ 94 w 102"/>
              <a:gd name="T21" fmla="*/ 132 h 188"/>
              <a:gd name="T22" fmla="*/ 88 w 102"/>
              <a:gd name="T23" fmla="*/ 139 h 188"/>
              <a:gd name="T24" fmla="*/ 94 w 102"/>
              <a:gd name="T25" fmla="*/ 18 h 188"/>
              <a:gd name="T26" fmla="*/ 90 w 102"/>
              <a:gd name="T27" fmla="*/ 39 h 188"/>
              <a:gd name="T28" fmla="*/ 73 w 102"/>
              <a:gd name="T29" fmla="*/ 35 h 188"/>
              <a:gd name="T30" fmla="*/ 69 w 102"/>
              <a:gd name="T31" fmla="*/ 37 h 188"/>
              <a:gd name="T32" fmla="*/ 77 w 102"/>
              <a:gd name="T33" fmla="*/ 46 h 188"/>
              <a:gd name="T34" fmla="*/ 83 w 102"/>
              <a:gd name="T35" fmla="*/ 60 h 188"/>
              <a:gd name="T36" fmla="*/ 86 w 102"/>
              <a:gd name="T37" fmla="*/ 64 h 188"/>
              <a:gd name="T38" fmla="*/ 94 w 102"/>
              <a:gd name="T39" fmla="*/ 68 h 188"/>
              <a:gd name="T40" fmla="*/ 101 w 102"/>
              <a:gd name="T41" fmla="*/ 73 h 188"/>
              <a:gd name="T42" fmla="*/ 97 w 102"/>
              <a:gd name="T43" fmla="*/ 83 h 188"/>
              <a:gd name="T44" fmla="*/ 98 w 102"/>
              <a:gd name="T45" fmla="*/ 91 h 188"/>
              <a:gd name="T46" fmla="*/ 99 w 102"/>
              <a:gd name="T47" fmla="*/ 98 h 188"/>
              <a:gd name="T48" fmla="*/ 98 w 102"/>
              <a:gd name="T49" fmla="*/ 109 h 188"/>
              <a:gd name="T50" fmla="*/ 88 w 102"/>
              <a:gd name="T51" fmla="*/ 113 h 188"/>
              <a:gd name="T52" fmla="*/ 80 w 102"/>
              <a:gd name="T53" fmla="*/ 117 h 188"/>
              <a:gd name="T54" fmla="*/ 73 w 102"/>
              <a:gd name="T55" fmla="*/ 136 h 188"/>
              <a:gd name="T56" fmla="*/ 71 w 102"/>
              <a:gd name="T57" fmla="*/ 157 h 188"/>
              <a:gd name="T58" fmla="*/ 65 w 102"/>
              <a:gd name="T59" fmla="*/ 155 h 188"/>
              <a:gd name="T60" fmla="*/ 64 w 102"/>
              <a:gd name="T61" fmla="*/ 169 h 188"/>
              <a:gd name="T62" fmla="*/ 61 w 102"/>
              <a:gd name="T63" fmla="*/ 148 h 188"/>
              <a:gd name="T64" fmla="*/ 57 w 102"/>
              <a:gd name="T65" fmla="*/ 158 h 188"/>
              <a:gd name="T66" fmla="*/ 58 w 102"/>
              <a:gd name="T67" fmla="*/ 166 h 188"/>
              <a:gd name="T68" fmla="*/ 47 w 102"/>
              <a:gd name="T69" fmla="*/ 177 h 188"/>
              <a:gd name="T70" fmla="*/ 47 w 102"/>
              <a:gd name="T71" fmla="*/ 172 h 188"/>
              <a:gd name="T72" fmla="*/ 37 w 102"/>
              <a:gd name="T73" fmla="*/ 174 h 188"/>
              <a:gd name="T74" fmla="*/ 32 w 102"/>
              <a:gd name="T75" fmla="*/ 177 h 188"/>
              <a:gd name="T76" fmla="*/ 7 w 102"/>
              <a:gd name="T77" fmla="*/ 188 h 188"/>
              <a:gd name="T78" fmla="*/ 2 w 102"/>
              <a:gd name="T79" fmla="*/ 166 h 188"/>
              <a:gd name="T80" fmla="*/ 9 w 102"/>
              <a:gd name="T81" fmla="*/ 151 h 188"/>
              <a:gd name="T82" fmla="*/ 9 w 102"/>
              <a:gd name="T83" fmla="*/ 133 h 188"/>
              <a:gd name="T84" fmla="*/ 13 w 102"/>
              <a:gd name="T85" fmla="*/ 109 h 188"/>
              <a:gd name="T86" fmla="*/ 4 w 102"/>
              <a:gd name="T87" fmla="*/ 84 h 188"/>
              <a:gd name="T88" fmla="*/ 2 w 102"/>
              <a:gd name="T89" fmla="*/ 56 h 188"/>
              <a:gd name="T90" fmla="*/ 28 w 102"/>
              <a:gd name="T91" fmla="*/ 54 h 188"/>
              <a:gd name="T92" fmla="*/ 38 w 102"/>
              <a:gd name="T93" fmla="*/ 57 h 188"/>
              <a:gd name="T94" fmla="*/ 27 w 102"/>
              <a:gd name="T95" fmla="*/ 24 h 188"/>
              <a:gd name="T96" fmla="*/ 39 w 102"/>
              <a:gd name="T97" fmla="*/ 3 h 188"/>
              <a:gd name="T98" fmla="*/ 52 w 102"/>
              <a:gd name="T99" fmla="*/ 9 h 188"/>
              <a:gd name="T100" fmla="*/ 67 w 102"/>
              <a:gd name="T101" fmla="*/ 4 h 188"/>
              <a:gd name="T102" fmla="*/ 77 w 102"/>
              <a:gd name="T103" fmla="*/ 4 h 188"/>
              <a:gd name="T104" fmla="*/ 83 w 102"/>
              <a:gd name="T105" fmla="*/ 0 h 188"/>
              <a:gd name="T106" fmla="*/ 90 w 102"/>
              <a:gd name="T107" fmla="*/ 3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2" h="188">
                <a:moveTo>
                  <a:pt x="88" y="157"/>
                </a:moveTo>
                <a:lnTo>
                  <a:pt x="91" y="161"/>
                </a:lnTo>
                <a:lnTo>
                  <a:pt x="93" y="163"/>
                </a:lnTo>
                <a:lnTo>
                  <a:pt x="90" y="166"/>
                </a:lnTo>
                <a:lnTo>
                  <a:pt x="88" y="166"/>
                </a:lnTo>
                <a:lnTo>
                  <a:pt x="86" y="163"/>
                </a:lnTo>
                <a:lnTo>
                  <a:pt x="86" y="159"/>
                </a:lnTo>
                <a:lnTo>
                  <a:pt x="84" y="161"/>
                </a:lnTo>
                <a:lnTo>
                  <a:pt x="84" y="166"/>
                </a:lnTo>
                <a:lnTo>
                  <a:pt x="84" y="168"/>
                </a:lnTo>
                <a:lnTo>
                  <a:pt x="80" y="166"/>
                </a:lnTo>
                <a:lnTo>
                  <a:pt x="79" y="159"/>
                </a:lnTo>
                <a:lnTo>
                  <a:pt x="77" y="153"/>
                </a:lnTo>
                <a:lnTo>
                  <a:pt x="79" y="150"/>
                </a:lnTo>
                <a:lnTo>
                  <a:pt x="80" y="147"/>
                </a:lnTo>
                <a:lnTo>
                  <a:pt x="80" y="146"/>
                </a:lnTo>
                <a:lnTo>
                  <a:pt x="80" y="144"/>
                </a:lnTo>
                <a:lnTo>
                  <a:pt x="87" y="144"/>
                </a:lnTo>
                <a:lnTo>
                  <a:pt x="87" y="153"/>
                </a:lnTo>
                <a:lnTo>
                  <a:pt x="88" y="157"/>
                </a:lnTo>
                <a:close/>
                <a:moveTo>
                  <a:pt x="88" y="139"/>
                </a:moveTo>
                <a:lnTo>
                  <a:pt x="83" y="138"/>
                </a:lnTo>
                <a:lnTo>
                  <a:pt x="80" y="138"/>
                </a:lnTo>
                <a:lnTo>
                  <a:pt x="79" y="129"/>
                </a:lnTo>
                <a:lnTo>
                  <a:pt x="83" y="127"/>
                </a:lnTo>
                <a:lnTo>
                  <a:pt x="83" y="124"/>
                </a:lnTo>
                <a:lnTo>
                  <a:pt x="84" y="117"/>
                </a:lnTo>
                <a:lnTo>
                  <a:pt x="84" y="113"/>
                </a:lnTo>
                <a:lnTo>
                  <a:pt x="84" y="112"/>
                </a:lnTo>
                <a:lnTo>
                  <a:pt x="88" y="114"/>
                </a:lnTo>
                <a:lnTo>
                  <a:pt x="91" y="117"/>
                </a:lnTo>
                <a:lnTo>
                  <a:pt x="93" y="123"/>
                </a:lnTo>
                <a:lnTo>
                  <a:pt x="94" y="132"/>
                </a:lnTo>
                <a:lnTo>
                  <a:pt x="94" y="133"/>
                </a:lnTo>
                <a:lnTo>
                  <a:pt x="93" y="138"/>
                </a:lnTo>
                <a:lnTo>
                  <a:pt x="88" y="139"/>
                </a:lnTo>
                <a:close/>
                <a:moveTo>
                  <a:pt x="90" y="3"/>
                </a:moveTo>
                <a:lnTo>
                  <a:pt x="93" y="9"/>
                </a:lnTo>
                <a:lnTo>
                  <a:pt x="94" y="18"/>
                </a:lnTo>
                <a:lnTo>
                  <a:pt x="91" y="33"/>
                </a:lnTo>
                <a:lnTo>
                  <a:pt x="91" y="38"/>
                </a:lnTo>
                <a:lnTo>
                  <a:pt x="90" y="39"/>
                </a:lnTo>
                <a:lnTo>
                  <a:pt x="88" y="42"/>
                </a:lnTo>
                <a:lnTo>
                  <a:pt x="83" y="41"/>
                </a:lnTo>
                <a:lnTo>
                  <a:pt x="73" y="35"/>
                </a:lnTo>
                <a:lnTo>
                  <a:pt x="69" y="30"/>
                </a:lnTo>
                <a:lnTo>
                  <a:pt x="67" y="33"/>
                </a:lnTo>
                <a:lnTo>
                  <a:pt x="69" y="37"/>
                </a:lnTo>
                <a:lnTo>
                  <a:pt x="72" y="38"/>
                </a:lnTo>
                <a:lnTo>
                  <a:pt x="73" y="42"/>
                </a:lnTo>
                <a:lnTo>
                  <a:pt x="77" y="46"/>
                </a:lnTo>
                <a:lnTo>
                  <a:pt x="79" y="50"/>
                </a:lnTo>
                <a:lnTo>
                  <a:pt x="82" y="57"/>
                </a:lnTo>
                <a:lnTo>
                  <a:pt x="83" y="60"/>
                </a:lnTo>
                <a:lnTo>
                  <a:pt x="83" y="61"/>
                </a:lnTo>
                <a:lnTo>
                  <a:pt x="84" y="63"/>
                </a:lnTo>
                <a:lnTo>
                  <a:pt x="86" y="64"/>
                </a:lnTo>
                <a:lnTo>
                  <a:pt x="86" y="65"/>
                </a:lnTo>
                <a:lnTo>
                  <a:pt x="91" y="67"/>
                </a:lnTo>
                <a:lnTo>
                  <a:pt x="94" y="68"/>
                </a:lnTo>
                <a:lnTo>
                  <a:pt x="99" y="69"/>
                </a:lnTo>
                <a:lnTo>
                  <a:pt x="101" y="72"/>
                </a:lnTo>
                <a:lnTo>
                  <a:pt x="101" y="73"/>
                </a:lnTo>
                <a:lnTo>
                  <a:pt x="101" y="75"/>
                </a:lnTo>
                <a:lnTo>
                  <a:pt x="98" y="79"/>
                </a:lnTo>
                <a:lnTo>
                  <a:pt x="97" y="83"/>
                </a:lnTo>
                <a:lnTo>
                  <a:pt x="97" y="86"/>
                </a:lnTo>
                <a:lnTo>
                  <a:pt x="97" y="90"/>
                </a:lnTo>
                <a:lnTo>
                  <a:pt x="98" y="91"/>
                </a:lnTo>
                <a:lnTo>
                  <a:pt x="98" y="95"/>
                </a:lnTo>
                <a:lnTo>
                  <a:pt x="98" y="97"/>
                </a:lnTo>
                <a:lnTo>
                  <a:pt x="99" y="98"/>
                </a:lnTo>
                <a:lnTo>
                  <a:pt x="101" y="101"/>
                </a:lnTo>
                <a:lnTo>
                  <a:pt x="102" y="102"/>
                </a:lnTo>
                <a:lnTo>
                  <a:pt x="98" y="109"/>
                </a:lnTo>
                <a:lnTo>
                  <a:pt x="98" y="110"/>
                </a:lnTo>
                <a:lnTo>
                  <a:pt x="95" y="118"/>
                </a:lnTo>
                <a:lnTo>
                  <a:pt x="88" y="113"/>
                </a:lnTo>
                <a:lnTo>
                  <a:pt x="84" y="108"/>
                </a:lnTo>
                <a:lnTo>
                  <a:pt x="83" y="113"/>
                </a:lnTo>
                <a:lnTo>
                  <a:pt x="80" y="117"/>
                </a:lnTo>
                <a:lnTo>
                  <a:pt x="79" y="124"/>
                </a:lnTo>
                <a:lnTo>
                  <a:pt x="76" y="128"/>
                </a:lnTo>
                <a:lnTo>
                  <a:pt x="73" y="136"/>
                </a:lnTo>
                <a:lnTo>
                  <a:pt x="72" y="144"/>
                </a:lnTo>
                <a:lnTo>
                  <a:pt x="69" y="148"/>
                </a:lnTo>
                <a:lnTo>
                  <a:pt x="71" y="157"/>
                </a:lnTo>
                <a:lnTo>
                  <a:pt x="71" y="166"/>
                </a:lnTo>
                <a:lnTo>
                  <a:pt x="68" y="163"/>
                </a:lnTo>
                <a:lnTo>
                  <a:pt x="65" y="155"/>
                </a:lnTo>
                <a:lnTo>
                  <a:pt x="65" y="158"/>
                </a:lnTo>
                <a:lnTo>
                  <a:pt x="67" y="168"/>
                </a:lnTo>
                <a:lnTo>
                  <a:pt x="64" y="169"/>
                </a:lnTo>
                <a:lnTo>
                  <a:pt x="64" y="166"/>
                </a:lnTo>
                <a:lnTo>
                  <a:pt x="61" y="151"/>
                </a:lnTo>
                <a:lnTo>
                  <a:pt x="61" y="148"/>
                </a:lnTo>
                <a:lnTo>
                  <a:pt x="61" y="147"/>
                </a:lnTo>
                <a:lnTo>
                  <a:pt x="57" y="157"/>
                </a:lnTo>
                <a:lnTo>
                  <a:pt x="57" y="158"/>
                </a:lnTo>
                <a:lnTo>
                  <a:pt x="57" y="162"/>
                </a:lnTo>
                <a:lnTo>
                  <a:pt x="57" y="165"/>
                </a:lnTo>
                <a:lnTo>
                  <a:pt x="58" y="166"/>
                </a:lnTo>
                <a:lnTo>
                  <a:pt x="58" y="170"/>
                </a:lnTo>
                <a:lnTo>
                  <a:pt x="54" y="176"/>
                </a:lnTo>
                <a:lnTo>
                  <a:pt x="47" y="177"/>
                </a:lnTo>
                <a:lnTo>
                  <a:pt x="45" y="174"/>
                </a:lnTo>
                <a:lnTo>
                  <a:pt x="46" y="173"/>
                </a:lnTo>
                <a:lnTo>
                  <a:pt x="47" y="172"/>
                </a:lnTo>
                <a:lnTo>
                  <a:pt x="46" y="169"/>
                </a:lnTo>
                <a:lnTo>
                  <a:pt x="42" y="170"/>
                </a:lnTo>
                <a:lnTo>
                  <a:pt x="37" y="174"/>
                </a:lnTo>
                <a:lnTo>
                  <a:pt x="35" y="168"/>
                </a:lnTo>
                <a:lnTo>
                  <a:pt x="30" y="166"/>
                </a:lnTo>
                <a:lnTo>
                  <a:pt x="32" y="177"/>
                </a:lnTo>
                <a:lnTo>
                  <a:pt x="32" y="180"/>
                </a:lnTo>
                <a:lnTo>
                  <a:pt x="30" y="184"/>
                </a:lnTo>
                <a:lnTo>
                  <a:pt x="7" y="188"/>
                </a:lnTo>
                <a:lnTo>
                  <a:pt x="1" y="184"/>
                </a:lnTo>
                <a:lnTo>
                  <a:pt x="7" y="176"/>
                </a:lnTo>
                <a:lnTo>
                  <a:pt x="2" y="166"/>
                </a:lnTo>
                <a:lnTo>
                  <a:pt x="5" y="166"/>
                </a:lnTo>
                <a:lnTo>
                  <a:pt x="8" y="157"/>
                </a:lnTo>
                <a:lnTo>
                  <a:pt x="9" y="151"/>
                </a:lnTo>
                <a:lnTo>
                  <a:pt x="5" y="142"/>
                </a:lnTo>
                <a:lnTo>
                  <a:pt x="5" y="135"/>
                </a:lnTo>
                <a:lnTo>
                  <a:pt x="9" y="133"/>
                </a:lnTo>
                <a:lnTo>
                  <a:pt x="16" y="131"/>
                </a:lnTo>
                <a:lnTo>
                  <a:pt x="13" y="125"/>
                </a:lnTo>
                <a:lnTo>
                  <a:pt x="13" y="109"/>
                </a:lnTo>
                <a:lnTo>
                  <a:pt x="5" y="99"/>
                </a:lnTo>
                <a:lnTo>
                  <a:pt x="0" y="90"/>
                </a:lnTo>
                <a:lnTo>
                  <a:pt x="4" y="84"/>
                </a:lnTo>
                <a:lnTo>
                  <a:pt x="5" y="68"/>
                </a:lnTo>
                <a:lnTo>
                  <a:pt x="4" y="63"/>
                </a:lnTo>
                <a:lnTo>
                  <a:pt x="2" y="56"/>
                </a:lnTo>
                <a:lnTo>
                  <a:pt x="11" y="53"/>
                </a:lnTo>
                <a:lnTo>
                  <a:pt x="26" y="57"/>
                </a:lnTo>
                <a:lnTo>
                  <a:pt x="28" y="54"/>
                </a:lnTo>
                <a:lnTo>
                  <a:pt x="35" y="57"/>
                </a:lnTo>
                <a:lnTo>
                  <a:pt x="37" y="58"/>
                </a:lnTo>
                <a:lnTo>
                  <a:pt x="38" y="57"/>
                </a:lnTo>
                <a:lnTo>
                  <a:pt x="45" y="54"/>
                </a:lnTo>
                <a:lnTo>
                  <a:pt x="41" y="49"/>
                </a:lnTo>
                <a:lnTo>
                  <a:pt x="27" y="24"/>
                </a:lnTo>
                <a:lnTo>
                  <a:pt x="35" y="15"/>
                </a:lnTo>
                <a:lnTo>
                  <a:pt x="38" y="8"/>
                </a:lnTo>
                <a:lnTo>
                  <a:pt x="39" y="3"/>
                </a:lnTo>
                <a:lnTo>
                  <a:pt x="41" y="3"/>
                </a:lnTo>
                <a:lnTo>
                  <a:pt x="45" y="9"/>
                </a:lnTo>
                <a:lnTo>
                  <a:pt x="52" y="9"/>
                </a:lnTo>
                <a:lnTo>
                  <a:pt x="56" y="3"/>
                </a:lnTo>
                <a:lnTo>
                  <a:pt x="61" y="3"/>
                </a:lnTo>
                <a:lnTo>
                  <a:pt x="67" y="4"/>
                </a:lnTo>
                <a:lnTo>
                  <a:pt x="69" y="4"/>
                </a:lnTo>
                <a:lnTo>
                  <a:pt x="75" y="3"/>
                </a:lnTo>
                <a:lnTo>
                  <a:pt x="77" y="4"/>
                </a:lnTo>
                <a:lnTo>
                  <a:pt x="80" y="4"/>
                </a:lnTo>
                <a:lnTo>
                  <a:pt x="82" y="1"/>
                </a:lnTo>
                <a:lnTo>
                  <a:pt x="83" y="0"/>
                </a:lnTo>
                <a:lnTo>
                  <a:pt x="83" y="1"/>
                </a:lnTo>
                <a:lnTo>
                  <a:pt x="87" y="1"/>
                </a:lnTo>
                <a:lnTo>
                  <a:pt x="90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2" name="Freeform 12">
            <a:extLst>
              <a:ext uri="{FF2B5EF4-FFF2-40B4-BE49-F238E27FC236}">
                <a16:creationId xmlns:a16="http://schemas.microsoft.com/office/drawing/2014/main" id="{DDB84AF6-BBF0-35FB-4601-354FC2F7A4EA}"/>
              </a:ext>
            </a:extLst>
          </p:cNvPr>
          <p:cNvSpPr>
            <a:spLocks/>
          </p:cNvSpPr>
          <p:nvPr/>
        </p:nvSpPr>
        <p:spPr bwMode="auto">
          <a:xfrm>
            <a:off x="4387851" y="5334001"/>
            <a:ext cx="573088" cy="617538"/>
          </a:xfrm>
          <a:custGeom>
            <a:avLst/>
            <a:gdLst>
              <a:gd name="T0" fmla="*/ 345 w 361"/>
              <a:gd name="T1" fmla="*/ 247 h 389"/>
              <a:gd name="T2" fmla="*/ 358 w 361"/>
              <a:gd name="T3" fmla="*/ 282 h 389"/>
              <a:gd name="T4" fmla="*/ 350 w 361"/>
              <a:gd name="T5" fmla="*/ 292 h 389"/>
              <a:gd name="T6" fmla="*/ 353 w 361"/>
              <a:gd name="T7" fmla="*/ 314 h 389"/>
              <a:gd name="T8" fmla="*/ 347 w 361"/>
              <a:gd name="T9" fmla="*/ 323 h 389"/>
              <a:gd name="T10" fmla="*/ 341 w 361"/>
              <a:gd name="T11" fmla="*/ 316 h 389"/>
              <a:gd name="T12" fmla="*/ 338 w 361"/>
              <a:gd name="T13" fmla="*/ 304 h 389"/>
              <a:gd name="T14" fmla="*/ 328 w 361"/>
              <a:gd name="T15" fmla="*/ 318 h 389"/>
              <a:gd name="T16" fmla="*/ 326 w 361"/>
              <a:gd name="T17" fmla="*/ 305 h 389"/>
              <a:gd name="T18" fmla="*/ 319 w 361"/>
              <a:gd name="T19" fmla="*/ 297 h 389"/>
              <a:gd name="T20" fmla="*/ 320 w 361"/>
              <a:gd name="T21" fmla="*/ 308 h 389"/>
              <a:gd name="T22" fmla="*/ 328 w 361"/>
              <a:gd name="T23" fmla="*/ 322 h 389"/>
              <a:gd name="T24" fmla="*/ 338 w 361"/>
              <a:gd name="T25" fmla="*/ 334 h 389"/>
              <a:gd name="T26" fmla="*/ 324 w 361"/>
              <a:gd name="T27" fmla="*/ 341 h 389"/>
              <a:gd name="T28" fmla="*/ 308 w 361"/>
              <a:gd name="T29" fmla="*/ 350 h 389"/>
              <a:gd name="T30" fmla="*/ 296 w 361"/>
              <a:gd name="T31" fmla="*/ 356 h 389"/>
              <a:gd name="T32" fmla="*/ 290 w 361"/>
              <a:gd name="T33" fmla="*/ 363 h 389"/>
              <a:gd name="T34" fmla="*/ 279 w 361"/>
              <a:gd name="T35" fmla="*/ 363 h 389"/>
              <a:gd name="T36" fmla="*/ 279 w 361"/>
              <a:gd name="T37" fmla="*/ 371 h 389"/>
              <a:gd name="T38" fmla="*/ 290 w 361"/>
              <a:gd name="T39" fmla="*/ 371 h 389"/>
              <a:gd name="T40" fmla="*/ 278 w 361"/>
              <a:gd name="T41" fmla="*/ 389 h 389"/>
              <a:gd name="T42" fmla="*/ 268 w 361"/>
              <a:gd name="T43" fmla="*/ 382 h 389"/>
              <a:gd name="T44" fmla="*/ 255 w 361"/>
              <a:gd name="T45" fmla="*/ 359 h 389"/>
              <a:gd name="T46" fmla="*/ 238 w 361"/>
              <a:gd name="T47" fmla="*/ 342 h 389"/>
              <a:gd name="T48" fmla="*/ 200 w 361"/>
              <a:gd name="T49" fmla="*/ 337 h 389"/>
              <a:gd name="T50" fmla="*/ 203 w 361"/>
              <a:gd name="T51" fmla="*/ 363 h 389"/>
              <a:gd name="T52" fmla="*/ 176 w 361"/>
              <a:gd name="T53" fmla="*/ 337 h 389"/>
              <a:gd name="T54" fmla="*/ 161 w 361"/>
              <a:gd name="T55" fmla="*/ 348 h 389"/>
              <a:gd name="T56" fmla="*/ 122 w 361"/>
              <a:gd name="T57" fmla="*/ 319 h 389"/>
              <a:gd name="T58" fmla="*/ 116 w 361"/>
              <a:gd name="T59" fmla="*/ 323 h 389"/>
              <a:gd name="T60" fmla="*/ 94 w 361"/>
              <a:gd name="T61" fmla="*/ 319 h 389"/>
              <a:gd name="T62" fmla="*/ 68 w 361"/>
              <a:gd name="T63" fmla="*/ 265 h 389"/>
              <a:gd name="T64" fmla="*/ 76 w 361"/>
              <a:gd name="T65" fmla="*/ 250 h 389"/>
              <a:gd name="T66" fmla="*/ 68 w 361"/>
              <a:gd name="T67" fmla="*/ 221 h 389"/>
              <a:gd name="T68" fmla="*/ 55 w 361"/>
              <a:gd name="T69" fmla="*/ 215 h 389"/>
              <a:gd name="T70" fmla="*/ 54 w 361"/>
              <a:gd name="T71" fmla="*/ 206 h 389"/>
              <a:gd name="T72" fmla="*/ 53 w 361"/>
              <a:gd name="T73" fmla="*/ 190 h 389"/>
              <a:gd name="T74" fmla="*/ 49 w 361"/>
              <a:gd name="T75" fmla="*/ 157 h 389"/>
              <a:gd name="T76" fmla="*/ 45 w 361"/>
              <a:gd name="T77" fmla="*/ 134 h 389"/>
              <a:gd name="T78" fmla="*/ 40 w 361"/>
              <a:gd name="T79" fmla="*/ 128 h 389"/>
              <a:gd name="T80" fmla="*/ 35 w 361"/>
              <a:gd name="T81" fmla="*/ 135 h 389"/>
              <a:gd name="T82" fmla="*/ 13 w 361"/>
              <a:gd name="T83" fmla="*/ 121 h 389"/>
              <a:gd name="T84" fmla="*/ 10 w 361"/>
              <a:gd name="T85" fmla="*/ 80 h 389"/>
              <a:gd name="T86" fmla="*/ 12 w 361"/>
              <a:gd name="T87" fmla="*/ 64 h 389"/>
              <a:gd name="T88" fmla="*/ 45 w 361"/>
              <a:gd name="T89" fmla="*/ 38 h 389"/>
              <a:gd name="T90" fmla="*/ 83 w 361"/>
              <a:gd name="T91" fmla="*/ 8 h 389"/>
              <a:gd name="T92" fmla="*/ 141 w 361"/>
              <a:gd name="T93" fmla="*/ 1 h 389"/>
              <a:gd name="T94" fmla="*/ 154 w 361"/>
              <a:gd name="T95" fmla="*/ 0 h 389"/>
              <a:gd name="T96" fmla="*/ 256 w 361"/>
              <a:gd name="T97" fmla="*/ 33 h 389"/>
              <a:gd name="T98" fmla="*/ 259 w 361"/>
              <a:gd name="T99" fmla="*/ 60 h 389"/>
              <a:gd name="T100" fmla="*/ 278 w 361"/>
              <a:gd name="T101" fmla="*/ 78 h 389"/>
              <a:gd name="T102" fmla="*/ 281 w 361"/>
              <a:gd name="T103" fmla="*/ 91 h 389"/>
              <a:gd name="T104" fmla="*/ 304 w 361"/>
              <a:gd name="T105" fmla="*/ 123 h 389"/>
              <a:gd name="T106" fmla="*/ 297 w 361"/>
              <a:gd name="T107" fmla="*/ 146 h 389"/>
              <a:gd name="T108" fmla="*/ 309 w 361"/>
              <a:gd name="T109" fmla="*/ 169 h 389"/>
              <a:gd name="T110" fmla="*/ 309 w 361"/>
              <a:gd name="T111" fmla="*/ 202 h 389"/>
              <a:gd name="T112" fmla="*/ 330 w 361"/>
              <a:gd name="T113" fmla="*/ 220 h 389"/>
              <a:gd name="T114" fmla="*/ 350 w 361"/>
              <a:gd name="T115" fmla="*/ 225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61" h="389">
                <a:moveTo>
                  <a:pt x="350" y="225"/>
                </a:moveTo>
                <a:lnTo>
                  <a:pt x="349" y="241"/>
                </a:lnTo>
                <a:lnTo>
                  <a:pt x="345" y="247"/>
                </a:lnTo>
                <a:lnTo>
                  <a:pt x="350" y="256"/>
                </a:lnTo>
                <a:lnTo>
                  <a:pt x="358" y="266"/>
                </a:lnTo>
                <a:lnTo>
                  <a:pt x="358" y="282"/>
                </a:lnTo>
                <a:lnTo>
                  <a:pt x="361" y="288"/>
                </a:lnTo>
                <a:lnTo>
                  <a:pt x="354" y="290"/>
                </a:lnTo>
                <a:lnTo>
                  <a:pt x="350" y="292"/>
                </a:lnTo>
                <a:lnTo>
                  <a:pt x="350" y="299"/>
                </a:lnTo>
                <a:lnTo>
                  <a:pt x="354" y="308"/>
                </a:lnTo>
                <a:lnTo>
                  <a:pt x="353" y="314"/>
                </a:lnTo>
                <a:lnTo>
                  <a:pt x="350" y="323"/>
                </a:lnTo>
                <a:lnTo>
                  <a:pt x="347" y="323"/>
                </a:lnTo>
                <a:lnTo>
                  <a:pt x="347" y="323"/>
                </a:lnTo>
                <a:lnTo>
                  <a:pt x="346" y="316"/>
                </a:lnTo>
                <a:lnTo>
                  <a:pt x="342" y="316"/>
                </a:lnTo>
                <a:lnTo>
                  <a:pt x="341" y="316"/>
                </a:lnTo>
                <a:lnTo>
                  <a:pt x="341" y="316"/>
                </a:lnTo>
                <a:lnTo>
                  <a:pt x="337" y="310"/>
                </a:lnTo>
                <a:lnTo>
                  <a:pt x="338" y="304"/>
                </a:lnTo>
                <a:lnTo>
                  <a:pt x="332" y="304"/>
                </a:lnTo>
                <a:lnTo>
                  <a:pt x="332" y="319"/>
                </a:lnTo>
                <a:lnTo>
                  <a:pt x="328" y="318"/>
                </a:lnTo>
                <a:lnTo>
                  <a:pt x="327" y="316"/>
                </a:lnTo>
                <a:lnTo>
                  <a:pt x="327" y="315"/>
                </a:lnTo>
                <a:lnTo>
                  <a:pt x="326" y="305"/>
                </a:lnTo>
                <a:lnTo>
                  <a:pt x="326" y="304"/>
                </a:lnTo>
                <a:lnTo>
                  <a:pt x="322" y="297"/>
                </a:lnTo>
                <a:lnTo>
                  <a:pt x="319" y="297"/>
                </a:lnTo>
                <a:lnTo>
                  <a:pt x="309" y="297"/>
                </a:lnTo>
                <a:lnTo>
                  <a:pt x="315" y="304"/>
                </a:lnTo>
                <a:lnTo>
                  <a:pt x="320" y="308"/>
                </a:lnTo>
                <a:lnTo>
                  <a:pt x="319" y="315"/>
                </a:lnTo>
                <a:lnTo>
                  <a:pt x="324" y="320"/>
                </a:lnTo>
                <a:lnTo>
                  <a:pt x="328" y="322"/>
                </a:lnTo>
                <a:lnTo>
                  <a:pt x="331" y="322"/>
                </a:lnTo>
                <a:lnTo>
                  <a:pt x="335" y="327"/>
                </a:lnTo>
                <a:lnTo>
                  <a:pt x="338" y="334"/>
                </a:lnTo>
                <a:lnTo>
                  <a:pt x="331" y="334"/>
                </a:lnTo>
                <a:lnTo>
                  <a:pt x="327" y="337"/>
                </a:lnTo>
                <a:lnTo>
                  <a:pt x="324" y="341"/>
                </a:lnTo>
                <a:lnTo>
                  <a:pt x="319" y="345"/>
                </a:lnTo>
                <a:lnTo>
                  <a:pt x="315" y="348"/>
                </a:lnTo>
                <a:lnTo>
                  <a:pt x="308" y="350"/>
                </a:lnTo>
                <a:lnTo>
                  <a:pt x="302" y="348"/>
                </a:lnTo>
                <a:lnTo>
                  <a:pt x="300" y="350"/>
                </a:lnTo>
                <a:lnTo>
                  <a:pt x="296" y="356"/>
                </a:lnTo>
                <a:lnTo>
                  <a:pt x="290" y="355"/>
                </a:lnTo>
                <a:lnTo>
                  <a:pt x="290" y="357"/>
                </a:lnTo>
                <a:lnTo>
                  <a:pt x="290" y="363"/>
                </a:lnTo>
                <a:lnTo>
                  <a:pt x="287" y="365"/>
                </a:lnTo>
                <a:lnTo>
                  <a:pt x="282" y="365"/>
                </a:lnTo>
                <a:lnTo>
                  <a:pt x="279" y="363"/>
                </a:lnTo>
                <a:lnTo>
                  <a:pt x="274" y="360"/>
                </a:lnTo>
                <a:lnTo>
                  <a:pt x="271" y="371"/>
                </a:lnTo>
                <a:lnTo>
                  <a:pt x="279" y="371"/>
                </a:lnTo>
                <a:lnTo>
                  <a:pt x="289" y="370"/>
                </a:lnTo>
                <a:lnTo>
                  <a:pt x="290" y="370"/>
                </a:lnTo>
                <a:lnTo>
                  <a:pt x="290" y="371"/>
                </a:lnTo>
                <a:lnTo>
                  <a:pt x="292" y="376"/>
                </a:lnTo>
                <a:lnTo>
                  <a:pt x="281" y="387"/>
                </a:lnTo>
                <a:lnTo>
                  <a:pt x="278" y="389"/>
                </a:lnTo>
                <a:lnTo>
                  <a:pt x="275" y="386"/>
                </a:lnTo>
                <a:lnTo>
                  <a:pt x="272" y="389"/>
                </a:lnTo>
                <a:lnTo>
                  <a:pt x="268" y="382"/>
                </a:lnTo>
                <a:lnTo>
                  <a:pt x="257" y="379"/>
                </a:lnTo>
                <a:lnTo>
                  <a:pt x="257" y="372"/>
                </a:lnTo>
                <a:lnTo>
                  <a:pt x="255" y="359"/>
                </a:lnTo>
                <a:lnTo>
                  <a:pt x="255" y="356"/>
                </a:lnTo>
                <a:lnTo>
                  <a:pt x="245" y="349"/>
                </a:lnTo>
                <a:lnTo>
                  <a:pt x="238" y="342"/>
                </a:lnTo>
                <a:lnTo>
                  <a:pt x="234" y="326"/>
                </a:lnTo>
                <a:lnTo>
                  <a:pt x="212" y="325"/>
                </a:lnTo>
                <a:lnTo>
                  <a:pt x="200" y="337"/>
                </a:lnTo>
                <a:lnTo>
                  <a:pt x="210" y="345"/>
                </a:lnTo>
                <a:lnTo>
                  <a:pt x="204" y="357"/>
                </a:lnTo>
                <a:lnTo>
                  <a:pt x="203" y="363"/>
                </a:lnTo>
                <a:lnTo>
                  <a:pt x="196" y="365"/>
                </a:lnTo>
                <a:lnTo>
                  <a:pt x="184" y="355"/>
                </a:lnTo>
                <a:lnTo>
                  <a:pt x="176" y="337"/>
                </a:lnTo>
                <a:lnTo>
                  <a:pt x="171" y="341"/>
                </a:lnTo>
                <a:lnTo>
                  <a:pt x="169" y="342"/>
                </a:lnTo>
                <a:lnTo>
                  <a:pt x="161" y="348"/>
                </a:lnTo>
                <a:lnTo>
                  <a:pt x="139" y="334"/>
                </a:lnTo>
                <a:lnTo>
                  <a:pt x="129" y="325"/>
                </a:lnTo>
                <a:lnTo>
                  <a:pt x="122" y="319"/>
                </a:lnTo>
                <a:lnTo>
                  <a:pt x="111" y="320"/>
                </a:lnTo>
                <a:lnTo>
                  <a:pt x="110" y="320"/>
                </a:lnTo>
                <a:lnTo>
                  <a:pt x="116" y="323"/>
                </a:lnTo>
                <a:lnTo>
                  <a:pt x="110" y="326"/>
                </a:lnTo>
                <a:lnTo>
                  <a:pt x="99" y="320"/>
                </a:lnTo>
                <a:lnTo>
                  <a:pt x="94" y="319"/>
                </a:lnTo>
                <a:lnTo>
                  <a:pt x="84" y="299"/>
                </a:lnTo>
                <a:lnTo>
                  <a:pt x="77" y="282"/>
                </a:lnTo>
                <a:lnTo>
                  <a:pt x="68" y="265"/>
                </a:lnTo>
                <a:lnTo>
                  <a:pt x="68" y="263"/>
                </a:lnTo>
                <a:lnTo>
                  <a:pt x="70" y="254"/>
                </a:lnTo>
                <a:lnTo>
                  <a:pt x="76" y="250"/>
                </a:lnTo>
                <a:lnTo>
                  <a:pt x="70" y="240"/>
                </a:lnTo>
                <a:lnTo>
                  <a:pt x="69" y="239"/>
                </a:lnTo>
                <a:lnTo>
                  <a:pt x="68" y="221"/>
                </a:lnTo>
                <a:lnTo>
                  <a:pt x="61" y="220"/>
                </a:lnTo>
                <a:lnTo>
                  <a:pt x="55" y="217"/>
                </a:lnTo>
                <a:lnTo>
                  <a:pt x="55" y="215"/>
                </a:lnTo>
                <a:lnTo>
                  <a:pt x="55" y="214"/>
                </a:lnTo>
                <a:lnTo>
                  <a:pt x="55" y="211"/>
                </a:lnTo>
                <a:lnTo>
                  <a:pt x="54" y="206"/>
                </a:lnTo>
                <a:lnTo>
                  <a:pt x="47" y="199"/>
                </a:lnTo>
                <a:lnTo>
                  <a:pt x="54" y="191"/>
                </a:lnTo>
                <a:lnTo>
                  <a:pt x="53" y="190"/>
                </a:lnTo>
                <a:lnTo>
                  <a:pt x="61" y="184"/>
                </a:lnTo>
                <a:lnTo>
                  <a:pt x="51" y="165"/>
                </a:lnTo>
                <a:lnTo>
                  <a:pt x="49" y="157"/>
                </a:lnTo>
                <a:lnTo>
                  <a:pt x="55" y="150"/>
                </a:lnTo>
                <a:lnTo>
                  <a:pt x="46" y="138"/>
                </a:lnTo>
                <a:lnTo>
                  <a:pt x="45" y="134"/>
                </a:lnTo>
                <a:lnTo>
                  <a:pt x="43" y="132"/>
                </a:lnTo>
                <a:lnTo>
                  <a:pt x="43" y="130"/>
                </a:lnTo>
                <a:lnTo>
                  <a:pt x="40" y="128"/>
                </a:lnTo>
                <a:lnTo>
                  <a:pt x="38" y="128"/>
                </a:lnTo>
                <a:lnTo>
                  <a:pt x="38" y="130"/>
                </a:lnTo>
                <a:lnTo>
                  <a:pt x="35" y="135"/>
                </a:lnTo>
                <a:lnTo>
                  <a:pt x="32" y="134"/>
                </a:lnTo>
                <a:lnTo>
                  <a:pt x="28" y="131"/>
                </a:lnTo>
                <a:lnTo>
                  <a:pt x="13" y="121"/>
                </a:lnTo>
                <a:lnTo>
                  <a:pt x="0" y="113"/>
                </a:lnTo>
                <a:lnTo>
                  <a:pt x="1" y="91"/>
                </a:lnTo>
                <a:lnTo>
                  <a:pt x="10" y="80"/>
                </a:lnTo>
                <a:lnTo>
                  <a:pt x="10" y="76"/>
                </a:lnTo>
                <a:lnTo>
                  <a:pt x="10" y="65"/>
                </a:lnTo>
                <a:lnTo>
                  <a:pt x="12" y="64"/>
                </a:lnTo>
                <a:lnTo>
                  <a:pt x="24" y="45"/>
                </a:lnTo>
                <a:lnTo>
                  <a:pt x="30" y="41"/>
                </a:lnTo>
                <a:lnTo>
                  <a:pt x="45" y="38"/>
                </a:lnTo>
                <a:lnTo>
                  <a:pt x="53" y="33"/>
                </a:lnTo>
                <a:lnTo>
                  <a:pt x="62" y="14"/>
                </a:lnTo>
                <a:lnTo>
                  <a:pt x="83" y="8"/>
                </a:lnTo>
                <a:lnTo>
                  <a:pt x="106" y="18"/>
                </a:lnTo>
                <a:lnTo>
                  <a:pt x="111" y="15"/>
                </a:lnTo>
                <a:lnTo>
                  <a:pt x="141" y="1"/>
                </a:lnTo>
                <a:lnTo>
                  <a:pt x="146" y="0"/>
                </a:lnTo>
                <a:lnTo>
                  <a:pt x="156" y="4"/>
                </a:lnTo>
                <a:lnTo>
                  <a:pt x="154" y="0"/>
                </a:lnTo>
                <a:lnTo>
                  <a:pt x="196" y="10"/>
                </a:lnTo>
                <a:lnTo>
                  <a:pt x="227" y="8"/>
                </a:lnTo>
                <a:lnTo>
                  <a:pt x="256" y="33"/>
                </a:lnTo>
                <a:lnTo>
                  <a:pt x="257" y="38"/>
                </a:lnTo>
                <a:lnTo>
                  <a:pt x="257" y="49"/>
                </a:lnTo>
                <a:lnTo>
                  <a:pt x="259" y="60"/>
                </a:lnTo>
                <a:lnTo>
                  <a:pt x="257" y="64"/>
                </a:lnTo>
                <a:lnTo>
                  <a:pt x="261" y="64"/>
                </a:lnTo>
                <a:lnTo>
                  <a:pt x="278" y="78"/>
                </a:lnTo>
                <a:lnTo>
                  <a:pt x="281" y="82"/>
                </a:lnTo>
                <a:lnTo>
                  <a:pt x="281" y="86"/>
                </a:lnTo>
                <a:lnTo>
                  <a:pt x="281" y="91"/>
                </a:lnTo>
                <a:lnTo>
                  <a:pt x="281" y="94"/>
                </a:lnTo>
                <a:lnTo>
                  <a:pt x="279" y="108"/>
                </a:lnTo>
                <a:lnTo>
                  <a:pt x="304" y="123"/>
                </a:lnTo>
                <a:lnTo>
                  <a:pt x="301" y="132"/>
                </a:lnTo>
                <a:lnTo>
                  <a:pt x="300" y="135"/>
                </a:lnTo>
                <a:lnTo>
                  <a:pt x="297" y="146"/>
                </a:lnTo>
                <a:lnTo>
                  <a:pt x="307" y="149"/>
                </a:lnTo>
                <a:lnTo>
                  <a:pt x="308" y="165"/>
                </a:lnTo>
                <a:lnTo>
                  <a:pt x="309" y="169"/>
                </a:lnTo>
                <a:lnTo>
                  <a:pt x="311" y="183"/>
                </a:lnTo>
                <a:lnTo>
                  <a:pt x="317" y="188"/>
                </a:lnTo>
                <a:lnTo>
                  <a:pt x="309" y="202"/>
                </a:lnTo>
                <a:lnTo>
                  <a:pt x="313" y="202"/>
                </a:lnTo>
                <a:lnTo>
                  <a:pt x="322" y="202"/>
                </a:lnTo>
                <a:lnTo>
                  <a:pt x="330" y="220"/>
                </a:lnTo>
                <a:lnTo>
                  <a:pt x="334" y="225"/>
                </a:lnTo>
                <a:lnTo>
                  <a:pt x="341" y="225"/>
                </a:lnTo>
                <a:lnTo>
                  <a:pt x="350" y="22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3" name="Freeform 13">
            <a:extLst>
              <a:ext uri="{FF2B5EF4-FFF2-40B4-BE49-F238E27FC236}">
                <a16:creationId xmlns:a16="http://schemas.microsoft.com/office/drawing/2014/main" id="{7483B585-D950-F6B0-EEBA-38F6129BB3FC}"/>
              </a:ext>
            </a:extLst>
          </p:cNvPr>
          <p:cNvSpPr>
            <a:spLocks noEditPoints="1"/>
          </p:cNvSpPr>
          <p:nvPr/>
        </p:nvSpPr>
        <p:spPr bwMode="auto">
          <a:xfrm>
            <a:off x="4305301" y="5526088"/>
            <a:ext cx="523875" cy="673100"/>
          </a:xfrm>
          <a:custGeom>
            <a:avLst/>
            <a:gdLst>
              <a:gd name="T0" fmla="*/ 240 w 330"/>
              <a:gd name="T1" fmla="*/ 348 h 424"/>
              <a:gd name="T2" fmla="*/ 264 w 330"/>
              <a:gd name="T3" fmla="*/ 329 h 424"/>
              <a:gd name="T4" fmla="*/ 249 w 330"/>
              <a:gd name="T5" fmla="*/ 351 h 424"/>
              <a:gd name="T6" fmla="*/ 90 w 330"/>
              <a:gd name="T7" fmla="*/ 9 h 424"/>
              <a:gd name="T8" fmla="*/ 95 w 330"/>
              <a:gd name="T9" fmla="*/ 11 h 424"/>
              <a:gd name="T10" fmla="*/ 101 w 330"/>
              <a:gd name="T11" fmla="*/ 36 h 424"/>
              <a:gd name="T12" fmla="*/ 106 w 330"/>
              <a:gd name="T13" fmla="*/ 70 h 424"/>
              <a:gd name="T14" fmla="*/ 107 w 330"/>
              <a:gd name="T15" fmla="*/ 93 h 424"/>
              <a:gd name="T16" fmla="*/ 120 w 330"/>
              <a:gd name="T17" fmla="*/ 100 h 424"/>
              <a:gd name="T18" fmla="*/ 122 w 330"/>
              <a:gd name="T19" fmla="*/ 133 h 424"/>
              <a:gd name="T20" fmla="*/ 136 w 330"/>
              <a:gd name="T21" fmla="*/ 178 h 424"/>
              <a:gd name="T22" fmla="*/ 168 w 330"/>
              <a:gd name="T23" fmla="*/ 202 h 424"/>
              <a:gd name="T24" fmla="*/ 181 w 330"/>
              <a:gd name="T25" fmla="*/ 204 h 424"/>
              <a:gd name="T26" fmla="*/ 223 w 330"/>
              <a:gd name="T27" fmla="*/ 220 h 424"/>
              <a:gd name="T28" fmla="*/ 255 w 330"/>
              <a:gd name="T29" fmla="*/ 242 h 424"/>
              <a:gd name="T30" fmla="*/ 264 w 330"/>
              <a:gd name="T31" fmla="*/ 204 h 424"/>
              <a:gd name="T32" fmla="*/ 307 w 330"/>
              <a:gd name="T33" fmla="*/ 235 h 424"/>
              <a:gd name="T34" fmla="*/ 320 w 330"/>
              <a:gd name="T35" fmla="*/ 261 h 424"/>
              <a:gd name="T36" fmla="*/ 326 w 330"/>
              <a:gd name="T37" fmla="*/ 272 h 424"/>
              <a:gd name="T38" fmla="*/ 292 w 330"/>
              <a:gd name="T39" fmla="*/ 270 h 424"/>
              <a:gd name="T40" fmla="*/ 307 w 330"/>
              <a:gd name="T41" fmla="*/ 277 h 424"/>
              <a:gd name="T42" fmla="*/ 308 w 330"/>
              <a:gd name="T43" fmla="*/ 289 h 424"/>
              <a:gd name="T44" fmla="*/ 282 w 330"/>
              <a:gd name="T45" fmla="*/ 306 h 424"/>
              <a:gd name="T46" fmla="*/ 270 w 330"/>
              <a:gd name="T47" fmla="*/ 318 h 424"/>
              <a:gd name="T48" fmla="*/ 252 w 330"/>
              <a:gd name="T49" fmla="*/ 336 h 424"/>
              <a:gd name="T50" fmla="*/ 232 w 330"/>
              <a:gd name="T51" fmla="*/ 349 h 424"/>
              <a:gd name="T52" fmla="*/ 229 w 330"/>
              <a:gd name="T53" fmla="*/ 366 h 424"/>
              <a:gd name="T54" fmla="*/ 210 w 330"/>
              <a:gd name="T55" fmla="*/ 379 h 424"/>
              <a:gd name="T56" fmla="*/ 199 w 330"/>
              <a:gd name="T57" fmla="*/ 394 h 424"/>
              <a:gd name="T58" fmla="*/ 183 w 330"/>
              <a:gd name="T59" fmla="*/ 397 h 424"/>
              <a:gd name="T60" fmla="*/ 165 w 330"/>
              <a:gd name="T61" fmla="*/ 403 h 424"/>
              <a:gd name="T62" fmla="*/ 163 w 330"/>
              <a:gd name="T63" fmla="*/ 423 h 424"/>
              <a:gd name="T64" fmla="*/ 153 w 330"/>
              <a:gd name="T65" fmla="*/ 416 h 424"/>
              <a:gd name="T66" fmla="*/ 153 w 330"/>
              <a:gd name="T67" fmla="*/ 404 h 424"/>
              <a:gd name="T68" fmla="*/ 155 w 330"/>
              <a:gd name="T69" fmla="*/ 384 h 424"/>
              <a:gd name="T70" fmla="*/ 136 w 330"/>
              <a:gd name="T71" fmla="*/ 379 h 424"/>
              <a:gd name="T72" fmla="*/ 140 w 330"/>
              <a:gd name="T73" fmla="*/ 356 h 424"/>
              <a:gd name="T74" fmla="*/ 122 w 330"/>
              <a:gd name="T75" fmla="*/ 352 h 424"/>
              <a:gd name="T76" fmla="*/ 106 w 330"/>
              <a:gd name="T77" fmla="*/ 340 h 424"/>
              <a:gd name="T78" fmla="*/ 106 w 330"/>
              <a:gd name="T79" fmla="*/ 330 h 424"/>
              <a:gd name="T80" fmla="*/ 76 w 330"/>
              <a:gd name="T81" fmla="*/ 330 h 424"/>
              <a:gd name="T82" fmla="*/ 71 w 330"/>
              <a:gd name="T83" fmla="*/ 309 h 424"/>
              <a:gd name="T84" fmla="*/ 87 w 330"/>
              <a:gd name="T85" fmla="*/ 292 h 424"/>
              <a:gd name="T86" fmla="*/ 91 w 330"/>
              <a:gd name="T87" fmla="*/ 269 h 424"/>
              <a:gd name="T88" fmla="*/ 98 w 330"/>
              <a:gd name="T89" fmla="*/ 244 h 424"/>
              <a:gd name="T90" fmla="*/ 73 w 330"/>
              <a:gd name="T91" fmla="*/ 219 h 424"/>
              <a:gd name="T92" fmla="*/ 32 w 330"/>
              <a:gd name="T93" fmla="*/ 225 h 424"/>
              <a:gd name="T94" fmla="*/ 20 w 330"/>
              <a:gd name="T95" fmla="*/ 206 h 424"/>
              <a:gd name="T96" fmla="*/ 30 w 330"/>
              <a:gd name="T97" fmla="*/ 178 h 424"/>
              <a:gd name="T98" fmla="*/ 41 w 330"/>
              <a:gd name="T99" fmla="*/ 146 h 424"/>
              <a:gd name="T100" fmla="*/ 20 w 330"/>
              <a:gd name="T101" fmla="*/ 124 h 424"/>
              <a:gd name="T102" fmla="*/ 8 w 330"/>
              <a:gd name="T103" fmla="*/ 75 h 424"/>
              <a:gd name="T104" fmla="*/ 12 w 330"/>
              <a:gd name="T105" fmla="*/ 60 h 424"/>
              <a:gd name="T106" fmla="*/ 32 w 330"/>
              <a:gd name="T107" fmla="*/ 17 h 424"/>
              <a:gd name="T108" fmla="*/ 80 w 330"/>
              <a:gd name="T109" fmla="*/ 10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30" h="424">
                <a:moveTo>
                  <a:pt x="245" y="352"/>
                </a:moveTo>
                <a:lnTo>
                  <a:pt x="238" y="355"/>
                </a:lnTo>
                <a:lnTo>
                  <a:pt x="237" y="349"/>
                </a:lnTo>
                <a:lnTo>
                  <a:pt x="240" y="348"/>
                </a:lnTo>
                <a:lnTo>
                  <a:pt x="253" y="341"/>
                </a:lnTo>
                <a:lnTo>
                  <a:pt x="256" y="336"/>
                </a:lnTo>
                <a:lnTo>
                  <a:pt x="264" y="332"/>
                </a:lnTo>
                <a:lnTo>
                  <a:pt x="264" y="329"/>
                </a:lnTo>
                <a:lnTo>
                  <a:pt x="273" y="324"/>
                </a:lnTo>
                <a:lnTo>
                  <a:pt x="271" y="330"/>
                </a:lnTo>
                <a:lnTo>
                  <a:pt x="260" y="344"/>
                </a:lnTo>
                <a:lnTo>
                  <a:pt x="249" y="351"/>
                </a:lnTo>
                <a:lnTo>
                  <a:pt x="245" y="352"/>
                </a:lnTo>
                <a:close/>
                <a:moveTo>
                  <a:pt x="84" y="13"/>
                </a:moveTo>
                <a:lnTo>
                  <a:pt x="87" y="14"/>
                </a:lnTo>
                <a:lnTo>
                  <a:pt x="90" y="9"/>
                </a:lnTo>
                <a:lnTo>
                  <a:pt x="90" y="7"/>
                </a:lnTo>
                <a:lnTo>
                  <a:pt x="92" y="7"/>
                </a:lnTo>
                <a:lnTo>
                  <a:pt x="95" y="9"/>
                </a:lnTo>
                <a:lnTo>
                  <a:pt x="95" y="11"/>
                </a:lnTo>
                <a:lnTo>
                  <a:pt x="97" y="13"/>
                </a:lnTo>
                <a:lnTo>
                  <a:pt x="98" y="17"/>
                </a:lnTo>
                <a:lnTo>
                  <a:pt x="107" y="29"/>
                </a:lnTo>
                <a:lnTo>
                  <a:pt x="101" y="36"/>
                </a:lnTo>
                <a:lnTo>
                  <a:pt x="103" y="44"/>
                </a:lnTo>
                <a:lnTo>
                  <a:pt x="113" y="63"/>
                </a:lnTo>
                <a:lnTo>
                  <a:pt x="105" y="69"/>
                </a:lnTo>
                <a:lnTo>
                  <a:pt x="106" y="70"/>
                </a:lnTo>
                <a:lnTo>
                  <a:pt x="99" y="78"/>
                </a:lnTo>
                <a:lnTo>
                  <a:pt x="106" y="85"/>
                </a:lnTo>
                <a:lnTo>
                  <a:pt x="107" y="90"/>
                </a:lnTo>
                <a:lnTo>
                  <a:pt x="107" y="93"/>
                </a:lnTo>
                <a:lnTo>
                  <a:pt x="107" y="94"/>
                </a:lnTo>
                <a:lnTo>
                  <a:pt x="107" y="96"/>
                </a:lnTo>
                <a:lnTo>
                  <a:pt x="113" y="99"/>
                </a:lnTo>
                <a:lnTo>
                  <a:pt x="120" y="100"/>
                </a:lnTo>
                <a:lnTo>
                  <a:pt x="121" y="118"/>
                </a:lnTo>
                <a:lnTo>
                  <a:pt x="122" y="119"/>
                </a:lnTo>
                <a:lnTo>
                  <a:pt x="128" y="129"/>
                </a:lnTo>
                <a:lnTo>
                  <a:pt x="122" y="133"/>
                </a:lnTo>
                <a:lnTo>
                  <a:pt x="120" y="142"/>
                </a:lnTo>
                <a:lnTo>
                  <a:pt x="120" y="144"/>
                </a:lnTo>
                <a:lnTo>
                  <a:pt x="129" y="161"/>
                </a:lnTo>
                <a:lnTo>
                  <a:pt x="136" y="178"/>
                </a:lnTo>
                <a:lnTo>
                  <a:pt x="146" y="198"/>
                </a:lnTo>
                <a:lnTo>
                  <a:pt x="151" y="199"/>
                </a:lnTo>
                <a:lnTo>
                  <a:pt x="162" y="205"/>
                </a:lnTo>
                <a:lnTo>
                  <a:pt x="168" y="202"/>
                </a:lnTo>
                <a:lnTo>
                  <a:pt x="162" y="199"/>
                </a:lnTo>
                <a:lnTo>
                  <a:pt x="163" y="199"/>
                </a:lnTo>
                <a:lnTo>
                  <a:pt x="174" y="198"/>
                </a:lnTo>
                <a:lnTo>
                  <a:pt x="181" y="204"/>
                </a:lnTo>
                <a:lnTo>
                  <a:pt x="191" y="213"/>
                </a:lnTo>
                <a:lnTo>
                  <a:pt x="213" y="227"/>
                </a:lnTo>
                <a:lnTo>
                  <a:pt x="221" y="221"/>
                </a:lnTo>
                <a:lnTo>
                  <a:pt x="223" y="220"/>
                </a:lnTo>
                <a:lnTo>
                  <a:pt x="228" y="216"/>
                </a:lnTo>
                <a:lnTo>
                  <a:pt x="236" y="234"/>
                </a:lnTo>
                <a:lnTo>
                  <a:pt x="248" y="244"/>
                </a:lnTo>
                <a:lnTo>
                  <a:pt x="255" y="242"/>
                </a:lnTo>
                <a:lnTo>
                  <a:pt x="256" y="236"/>
                </a:lnTo>
                <a:lnTo>
                  <a:pt x="262" y="224"/>
                </a:lnTo>
                <a:lnTo>
                  <a:pt x="252" y="216"/>
                </a:lnTo>
                <a:lnTo>
                  <a:pt x="264" y="204"/>
                </a:lnTo>
                <a:lnTo>
                  <a:pt x="286" y="205"/>
                </a:lnTo>
                <a:lnTo>
                  <a:pt x="290" y="221"/>
                </a:lnTo>
                <a:lnTo>
                  <a:pt x="297" y="228"/>
                </a:lnTo>
                <a:lnTo>
                  <a:pt x="307" y="235"/>
                </a:lnTo>
                <a:lnTo>
                  <a:pt x="307" y="238"/>
                </a:lnTo>
                <a:lnTo>
                  <a:pt x="309" y="251"/>
                </a:lnTo>
                <a:lnTo>
                  <a:pt x="309" y="258"/>
                </a:lnTo>
                <a:lnTo>
                  <a:pt x="320" y="261"/>
                </a:lnTo>
                <a:lnTo>
                  <a:pt x="324" y="268"/>
                </a:lnTo>
                <a:lnTo>
                  <a:pt x="327" y="265"/>
                </a:lnTo>
                <a:lnTo>
                  <a:pt x="330" y="268"/>
                </a:lnTo>
                <a:lnTo>
                  <a:pt x="326" y="272"/>
                </a:lnTo>
                <a:lnTo>
                  <a:pt x="316" y="273"/>
                </a:lnTo>
                <a:lnTo>
                  <a:pt x="305" y="272"/>
                </a:lnTo>
                <a:lnTo>
                  <a:pt x="294" y="270"/>
                </a:lnTo>
                <a:lnTo>
                  <a:pt x="292" y="270"/>
                </a:lnTo>
                <a:lnTo>
                  <a:pt x="289" y="276"/>
                </a:lnTo>
                <a:lnTo>
                  <a:pt x="300" y="280"/>
                </a:lnTo>
                <a:lnTo>
                  <a:pt x="298" y="277"/>
                </a:lnTo>
                <a:lnTo>
                  <a:pt x="307" y="277"/>
                </a:lnTo>
                <a:lnTo>
                  <a:pt x="315" y="279"/>
                </a:lnTo>
                <a:lnTo>
                  <a:pt x="312" y="284"/>
                </a:lnTo>
                <a:lnTo>
                  <a:pt x="304" y="285"/>
                </a:lnTo>
                <a:lnTo>
                  <a:pt x="308" y="289"/>
                </a:lnTo>
                <a:lnTo>
                  <a:pt x="301" y="296"/>
                </a:lnTo>
                <a:lnTo>
                  <a:pt x="300" y="296"/>
                </a:lnTo>
                <a:lnTo>
                  <a:pt x="289" y="300"/>
                </a:lnTo>
                <a:lnTo>
                  <a:pt x="282" y="306"/>
                </a:lnTo>
                <a:lnTo>
                  <a:pt x="277" y="307"/>
                </a:lnTo>
                <a:lnTo>
                  <a:pt x="270" y="302"/>
                </a:lnTo>
                <a:lnTo>
                  <a:pt x="271" y="313"/>
                </a:lnTo>
                <a:lnTo>
                  <a:pt x="270" y="318"/>
                </a:lnTo>
                <a:lnTo>
                  <a:pt x="266" y="324"/>
                </a:lnTo>
                <a:lnTo>
                  <a:pt x="262" y="328"/>
                </a:lnTo>
                <a:lnTo>
                  <a:pt x="259" y="330"/>
                </a:lnTo>
                <a:lnTo>
                  <a:pt x="252" y="336"/>
                </a:lnTo>
                <a:lnTo>
                  <a:pt x="247" y="340"/>
                </a:lnTo>
                <a:lnTo>
                  <a:pt x="243" y="344"/>
                </a:lnTo>
                <a:lnTo>
                  <a:pt x="234" y="345"/>
                </a:lnTo>
                <a:lnTo>
                  <a:pt x="232" y="349"/>
                </a:lnTo>
                <a:lnTo>
                  <a:pt x="233" y="356"/>
                </a:lnTo>
                <a:lnTo>
                  <a:pt x="233" y="360"/>
                </a:lnTo>
                <a:lnTo>
                  <a:pt x="234" y="363"/>
                </a:lnTo>
                <a:lnTo>
                  <a:pt x="229" y="366"/>
                </a:lnTo>
                <a:lnTo>
                  <a:pt x="221" y="373"/>
                </a:lnTo>
                <a:lnTo>
                  <a:pt x="214" y="374"/>
                </a:lnTo>
                <a:lnTo>
                  <a:pt x="211" y="377"/>
                </a:lnTo>
                <a:lnTo>
                  <a:pt x="210" y="379"/>
                </a:lnTo>
                <a:lnTo>
                  <a:pt x="208" y="382"/>
                </a:lnTo>
                <a:lnTo>
                  <a:pt x="202" y="385"/>
                </a:lnTo>
                <a:lnTo>
                  <a:pt x="204" y="389"/>
                </a:lnTo>
                <a:lnTo>
                  <a:pt x="199" y="394"/>
                </a:lnTo>
                <a:lnTo>
                  <a:pt x="193" y="394"/>
                </a:lnTo>
                <a:lnTo>
                  <a:pt x="191" y="394"/>
                </a:lnTo>
                <a:lnTo>
                  <a:pt x="185" y="393"/>
                </a:lnTo>
                <a:lnTo>
                  <a:pt x="183" y="397"/>
                </a:lnTo>
                <a:lnTo>
                  <a:pt x="178" y="399"/>
                </a:lnTo>
                <a:lnTo>
                  <a:pt x="176" y="399"/>
                </a:lnTo>
                <a:lnTo>
                  <a:pt x="172" y="400"/>
                </a:lnTo>
                <a:lnTo>
                  <a:pt x="165" y="403"/>
                </a:lnTo>
                <a:lnTo>
                  <a:pt x="170" y="408"/>
                </a:lnTo>
                <a:lnTo>
                  <a:pt x="163" y="415"/>
                </a:lnTo>
                <a:lnTo>
                  <a:pt x="159" y="412"/>
                </a:lnTo>
                <a:lnTo>
                  <a:pt x="163" y="423"/>
                </a:lnTo>
                <a:lnTo>
                  <a:pt x="157" y="424"/>
                </a:lnTo>
                <a:lnTo>
                  <a:pt x="157" y="422"/>
                </a:lnTo>
                <a:lnTo>
                  <a:pt x="157" y="415"/>
                </a:lnTo>
                <a:lnTo>
                  <a:pt x="153" y="416"/>
                </a:lnTo>
                <a:lnTo>
                  <a:pt x="151" y="419"/>
                </a:lnTo>
                <a:lnTo>
                  <a:pt x="150" y="418"/>
                </a:lnTo>
                <a:lnTo>
                  <a:pt x="148" y="411"/>
                </a:lnTo>
                <a:lnTo>
                  <a:pt x="153" y="404"/>
                </a:lnTo>
                <a:lnTo>
                  <a:pt x="159" y="393"/>
                </a:lnTo>
                <a:lnTo>
                  <a:pt x="155" y="390"/>
                </a:lnTo>
                <a:lnTo>
                  <a:pt x="153" y="389"/>
                </a:lnTo>
                <a:lnTo>
                  <a:pt x="155" y="384"/>
                </a:lnTo>
                <a:lnTo>
                  <a:pt x="151" y="381"/>
                </a:lnTo>
                <a:lnTo>
                  <a:pt x="147" y="385"/>
                </a:lnTo>
                <a:lnTo>
                  <a:pt x="146" y="381"/>
                </a:lnTo>
                <a:lnTo>
                  <a:pt x="136" y="379"/>
                </a:lnTo>
                <a:lnTo>
                  <a:pt x="143" y="374"/>
                </a:lnTo>
                <a:lnTo>
                  <a:pt x="139" y="371"/>
                </a:lnTo>
                <a:lnTo>
                  <a:pt x="139" y="366"/>
                </a:lnTo>
                <a:lnTo>
                  <a:pt x="140" y="356"/>
                </a:lnTo>
                <a:lnTo>
                  <a:pt x="129" y="364"/>
                </a:lnTo>
                <a:lnTo>
                  <a:pt x="128" y="371"/>
                </a:lnTo>
                <a:lnTo>
                  <a:pt x="120" y="362"/>
                </a:lnTo>
                <a:lnTo>
                  <a:pt x="122" y="352"/>
                </a:lnTo>
                <a:lnTo>
                  <a:pt x="113" y="347"/>
                </a:lnTo>
                <a:lnTo>
                  <a:pt x="107" y="343"/>
                </a:lnTo>
                <a:lnTo>
                  <a:pt x="105" y="341"/>
                </a:lnTo>
                <a:lnTo>
                  <a:pt x="106" y="340"/>
                </a:lnTo>
                <a:lnTo>
                  <a:pt x="110" y="334"/>
                </a:lnTo>
                <a:lnTo>
                  <a:pt x="109" y="330"/>
                </a:lnTo>
                <a:lnTo>
                  <a:pt x="107" y="330"/>
                </a:lnTo>
                <a:lnTo>
                  <a:pt x="106" y="330"/>
                </a:lnTo>
                <a:lnTo>
                  <a:pt x="95" y="328"/>
                </a:lnTo>
                <a:lnTo>
                  <a:pt x="92" y="333"/>
                </a:lnTo>
                <a:lnTo>
                  <a:pt x="84" y="328"/>
                </a:lnTo>
                <a:lnTo>
                  <a:pt x="76" y="330"/>
                </a:lnTo>
                <a:lnTo>
                  <a:pt x="71" y="322"/>
                </a:lnTo>
                <a:lnTo>
                  <a:pt x="71" y="314"/>
                </a:lnTo>
                <a:lnTo>
                  <a:pt x="71" y="310"/>
                </a:lnTo>
                <a:lnTo>
                  <a:pt x="71" y="309"/>
                </a:lnTo>
                <a:lnTo>
                  <a:pt x="72" y="304"/>
                </a:lnTo>
                <a:lnTo>
                  <a:pt x="77" y="303"/>
                </a:lnTo>
                <a:lnTo>
                  <a:pt x="79" y="300"/>
                </a:lnTo>
                <a:lnTo>
                  <a:pt x="87" y="292"/>
                </a:lnTo>
                <a:lnTo>
                  <a:pt x="77" y="283"/>
                </a:lnTo>
                <a:lnTo>
                  <a:pt x="80" y="268"/>
                </a:lnTo>
                <a:lnTo>
                  <a:pt x="84" y="268"/>
                </a:lnTo>
                <a:lnTo>
                  <a:pt x="91" y="269"/>
                </a:lnTo>
                <a:lnTo>
                  <a:pt x="95" y="258"/>
                </a:lnTo>
                <a:lnTo>
                  <a:pt x="95" y="255"/>
                </a:lnTo>
                <a:lnTo>
                  <a:pt x="98" y="246"/>
                </a:lnTo>
                <a:lnTo>
                  <a:pt x="98" y="244"/>
                </a:lnTo>
                <a:lnTo>
                  <a:pt x="90" y="221"/>
                </a:lnTo>
                <a:lnTo>
                  <a:pt x="82" y="219"/>
                </a:lnTo>
                <a:lnTo>
                  <a:pt x="80" y="219"/>
                </a:lnTo>
                <a:lnTo>
                  <a:pt x="73" y="219"/>
                </a:lnTo>
                <a:lnTo>
                  <a:pt x="71" y="213"/>
                </a:lnTo>
                <a:lnTo>
                  <a:pt x="60" y="220"/>
                </a:lnTo>
                <a:lnTo>
                  <a:pt x="32" y="220"/>
                </a:lnTo>
                <a:lnTo>
                  <a:pt x="32" y="225"/>
                </a:lnTo>
                <a:lnTo>
                  <a:pt x="13" y="223"/>
                </a:lnTo>
                <a:lnTo>
                  <a:pt x="22" y="214"/>
                </a:lnTo>
                <a:lnTo>
                  <a:pt x="24" y="212"/>
                </a:lnTo>
                <a:lnTo>
                  <a:pt x="20" y="206"/>
                </a:lnTo>
                <a:lnTo>
                  <a:pt x="23" y="206"/>
                </a:lnTo>
                <a:lnTo>
                  <a:pt x="31" y="205"/>
                </a:lnTo>
                <a:lnTo>
                  <a:pt x="35" y="193"/>
                </a:lnTo>
                <a:lnTo>
                  <a:pt x="30" y="178"/>
                </a:lnTo>
                <a:lnTo>
                  <a:pt x="38" y="176"/>
                </a:lnTo>
                <a:lnTo>
                  <a:pt x="39" y="174"/>
                </a:lnTo>
                <a:lnTo>
                  <a:pt x="35" y="165"/>
                </a:lnTo>
                <a:lnTo>
                  <a:pt x="41" y="146"/>
                </a:lnTo>
                <a:lnTo>
                  <a:pt x="41" y="141"/>
                </a:lnTo>
                <a:lnTo>
                  <a:pt x="47" y="139"/>
                </a:lnTo>
                <a:lnTo>
                  <a:pt x="43" y="135"/>
                </a:lnTo>
                <a:lnTo>
                  <a:pt x="20" y="124"/>
                </a:lnTo>
                <a:lnTo>
                  <a:pt x="12" y="126"/>
                </a:lnTo>
                <a:lnTo>
                  <a:pt x="0" y="122"/>
                </a:lnTo>
                <a:lnTo>
                  <a:pt x="0" y="99"/>
                </a:lnTo>
                <a:lnTo>
                  <a:pt x="8" y="75"/>
                </a:lnTo>
                <a:lnTo>
                  <a:pt x="12" y="69"/>
                </a:lnTo>
                <a:lnTo>
                  <a:pt x="19" y="69"/>
                </a:lnTo>
                <a:lnTo>
                  <a:pt x="13" y="63"/>
                </a:lnTo>
                <a:lnTo>
                  <a:pt x="12" y="60"/>
                </a:lnTo>
                <a:lnTo>
                  <a:pt x="23" y="56"/>
                </a:lnTo>
                <a:lnTo>
                  <a:pt x="32" y="48"/>
                </a:lnTo>
                <a:lnTo>
                  <a:pt x="27" y="39"/>
                </a:lnTo>
                <a:lnTo>
                  <a:pt x="32" y="17"/>
                </a:lnTo>
                <a:lnTo>
                  <a:pt x="39" y="21"/>
                </a:lnTo>
                <a:lnTo>
                  <a:pt x="49" y="6"/>
                </a:lnTo>
                <a:lnTo>
                  <a:pt x="65" y="0"/>
                </a:lnTo>
                <a:lnTo>
                  <a:pt x="80" y="10"/>
                </a:lnTo>
                <a:lnTo>
                  <a:pt x="84" y="1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4" name="Freeform 14">
            <a:extLst>
              <a:ext uri="{FF2B5EF4-FFF2-40B4-BE49-F238E27FC236}">
                <a16:creationId xmlns:a16="http://schemas.microsoft.com/office/drawing/2014/main" id="{9978A792-9F00-3C06-787D-24F657FA1FA9}"/>
              </a:ext>
            </a:extLst>
          </p:cNvPr>
          <p:cNvSpPr>
            <a:spLocks noEditPoints="1"/>
          </p:cNvSpPr>
          <p:nvPr/>
        </p:nvSpPr>
        <p:spPr bwMode="auto">
          <a:xfrm>
            <a:off x="4156076" y="5722938"/>
            <a:ext cx="401638" cy="509588"/>
          </a:xfrm>
          <a:custGeom>
            <a:avLst/>
            <a:gdLst>
              <a:gd name="T0" fmla="*/ 25 w 253"/>
              <a:gd name="T1" fmla="*/ 253 h 321"/>
              <a:gd name="T2" fmla="*/ 19 w 253"/>
              <a:gd name="T3" fmla="*/ 243 h 321"/>
              <a:gd name="T4" fmla="*/ 126 w 253"/>
              <a:gd name="T5" fmla="*/ 101 h 321"/>
              <a:gd name="T6" fmla="*/ 167 w 253"/>
              <a:gd name="T7" fmla="*/ 95 h 321"/>
              <a:gd name="T8" fmla="*/ 192 w 253"/>
              <a:gd name="T9" fmla="*/ 120 h 321"/>
              <a:gd name="T10" fmla="*/ 185 w 253"/>
              <a:gd name="T11" fmla="*/ 145 h 321"/>
              <a:gd name="T12" fmla="*/ 181 w 253"/>
              <a:gd name="T13" fmla="*/ 168 h 321"/>
              <a:gd name="T14" fmla="*/ 165 w 253"/>
              <a:gd name="T15" fmla="*/ 185 h 321"/>
              <a:gd name="T16" fmla="*/ 170 w 253"/>
              <a:gd name="T17" fmla="*/ 206 h 321"/>
              <a:gd name="T18" fmla="*/ 200 w 253"/>
              <a:gd name="T19" fmla="*/ 206 h 321"/>
              <a:gd name="T20" fmla="*/ 200 w 253"/>
              <a:gd name="T21" fmla="*/ 216 h 321"/>
              <a:gd name="T22" fmla="*/ 216 w 253"/>
              <a:gd name="T23" fmla="*/ 228 h 321"/>
              <a:gd name="T24" fmla="*/ 234 w 253"/>
              <a:gd name="T25" fmla="*/ 232 h 321"/>
              <a:gd name="T26" fmla="*/ 230 w 253"/>
              <a:gd name="T27" fmla="*/ 255 h 321"/>
              <a:gd name="T28" fmla="*/ 249 w 253"/>
              <a:gd name="T29" fmla="*/ 260 h 321"/>
              <a:gd name="T30" fmla="*/ 247 w 253"/>
              <a:gd name="T31" fmla="*/ 280 h 321"/>
              <a:gd name="T32" fmla="*/ 241 w 253"/>
              <a:gd name="T33" fmla="*/ 305 h 321"/>
              <a:gd name="T34" fmla="*/ 234 w 253"/>
              <a:gd name="T35" fmla="*/ 284 h 321"/>
              <a:gd name="T36" fmla="*/ 233 w 253"/>
              <a:gd name="T37" fmla="*/ 275 h 321"/>
              <a:gd name="T38" fmla="*/ 225 w 253"/>
              <a:gd name="T39" fmla="*/ 287 h 321"/>
              <a:gd name="T40" fmla="*/ 218 w 253"/>
              <a:gd name="T41" fmla="*/ 307 h 321"/>
              <a:gd name="T42" fmla="*/ 191 w 253"/>
              <a:gd name="T43" fmla="*/ 307 h 321"/>
              <a:gd name="T44" fmla="*/ 169 w 253"/>
              <a:gd name="T45" fmla="*/ 321 h 321"/>
              <a:gd name="T46" fmla="*/ 146 w 253"/>
              <a:gd name="T47" fmla="*/ 318 h 321"/>
              <a:gd name="T48" fmla="*/ 135 w 253"/>
              <a:gd name="T49" fmla="*/ 315 h 321"/>
              <a:gd name="T50" fmla="*/ 106 w 253"/>
              <a:gd name="T51" fmla="*/ 307 h 321"/>
              <a:gd name="T52" fmla="*/ 80 w 253"/>
              <a:gd name="T53" fmla="*/ 317 h 321"/>
              <a:gd name="T54" fmla="*/ 94 w 253"/>
              <a:gd name="T55" fmla="*/ 303 h 321"/>
              <a:gd name="T56" fmla="*/ 106 w 253"/>
              <a:gd name="T57" fmla="*/ 285 h 321"/>
              <a:gd name="T58" fmla="*/ 88 w 253"/>
              <a:gd name="T59" fmla="*/ 300 h 321"/>
              <a:gd name="T60" fmla="*/ 79 w 253"/>
              <a:gd name="T61" fmla="*/ 300 h 321"/>
              <a:gd name="T62" fmla="*/ 73 w 253"/>
              <a:gd name="T63" fmla="*/ 299 h 321"/>
              <a:gd name="T64" fmla="*/ 65 w 253"/>
              <a:gd name="T65" fmla="*/ 291 h 321"/>
              <a:gd name="T66" fmla="*/ 72 w 253"/>
              <a:gd name="T67" fmla="*/ 281 h 321"/>
              <a:gd name="T68" fmla="*/ 86 w 253"/>
              <a:gd name="T69" fmla="*/ 276 h 321"/>
              <a:gd name="T70" fmla="*/ 62 w 253"/>
              <a:gd name="T71" fmla="*/ 273 h 321"/>
              <a:gd name="T72" fmla="*/ 55 w 253"/>
              <a:gd name="T73" fmla="*/ 270 h 321"/>
              <a:gd name="T74" fmla="*/ 51 w 253"/>
              <a:gd name="T75" fmla="*/ 281 h 321"/>
              <a:gd name="T76" fmla="*/ 54 w 253"/>
              <a:gd name="T77" fmla="*/ 294 h 321"/>
              <a:gd name="T78" fmla="*/ 19 w 253"/>
              <a:gd name="T79" fmla="*/ 275 h 321"/>
              <a:gd name="T80" fmla="*/ 39 w 253"/>
              <a:gd name="T81" fmla="*/ 262 h 321"/>
              <a:gd name="T82" fmla="*/ 54 w 253"/>
              <a:gd name="T83" fmla="*/ 251 h 321"/>
              <a:gd name="T84" fmla="*/ 69 w 253"/>
              <a:gd name="T85" fmla="*/ 242 h 321"/>
              <a:gd name="T86" fmla="*/ 46 w 253"/>
              <a:gd name="T87" fmla="*/ 250 h 321"/>
              <a:gd name="T88" fmla="*/ 36 w 253"/>
              <a:gd name="T89" fmla="*/ 236 h 321"/>
              <a:gd name="T90" fmla="*/ 28 w 253"/>
              <a:gd name="T91" fmla="*/ 242 h 321"/>
              <a:gd name="T92" fmla="*/ 4 w 253"/>
              <a:gd name="T93" fmla="*/ 234 h 321"/>
              <a:gd name="T94" fmla="*/ 13 w 253"/>
              <a:gd name="T95" fmla="*/ 227 h 321"/>
              <a:gd name="T96" fmla="*/ 34 w 253"/>
              <a:gd name="T97" fmla="*/ 198 h 321"/>
              <a:gd name="T98" fmla="*/ 40 w 253"/>
              <a:gd name="T99" fmla="*/ 189 h 321"/>
              <a:gd name="T100" fmla="*/ 39 w 253"/>
              <a:gd name="T101" fmla="*/ 152 h 321"/>
              <a:gd name="T102" fmla="*/ 39 w 253"/>
              <a:gd name="T103" fmla="*/ 145 h 321"/>
              <a:gd name="T104" fmla="*/ 24 w 253"/>
              <a:gd name="T105" fmla="*/ 140 h 321"/>
              <a:gd name="T106" fmla="*/ 43 w 253"/>
              <a:gd name="T107" fmla="*/ 105 h 321"/>
              <a:gd name="T108" fmla="*/ 46 w 253"/>
              <a:gd name="T109" fmla="*/ 67 h 321"/>
              <a:gd name="T110" fmla="*/ 96 w 253"/>
              <a:gd name="T111" fmla="*/ 11 h 321"/>
              <a:gd name="T112" fmla="*/ 141 w 253"/>
              <a:gd name="T113" fmla="*/ 15 h 321"/>
              <a:gd name="T114" fmla="*/ 133 w 253"/>
              <a:gd name="T115" fmla="*/ 50 h 321"/>
              <a:gd name="T116" fmla="*/ 125 w 253"/>
              <a:gd name="T117" fmla="*/ 81 h 321"/>
              <a:gd name="T118" fmla="*/ 116 w 253"/>
              <a:gd name="T119" fmla="*/ 90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53" h="321">
                <a:moveTo>
                  <a:pt x="30" y="246"/>
                </a:moveTo>
                <a:lnTo>
                  <a:pt x="32" y="250"/>
                </a:lnTo>
                <a:lnTo>
                  <a:pt x="32" y="257"/>
                </a:lnTo>
                <a:lnTo>
                  <a:pt x="25" y="253"/>
                </a:lnTo>
                <a:lnTo>
                  <a:pt x="25" y="249"/>
                </a:lnTo>
                <a:lnTo>
                  <a:pt x="23" y="250"/>
                </a:lnTo>
                <a:lnTo>
                  <a:pt x="20" y="250"/>
                </a:lnTo>
                <a:lnTo>
                  <a:pt x="19" y="243"/>
                </a:lnTo>
                <a:lnTo>
                  <a:pt x="20" y="242"/>
                </a:lnTo>
                <a:lnTo>
                  <a:pt x="30" y="246"/>
                </a:lnTo>
                <a:close/>
                <a:moveTo>
                  <a:pt x="107" y="99"/>
                </a:moveTo>
                <a:lnTo>
                  <a:pt x="126" y="101"/>
                </a:lnTo>
                <a:lnTo>
                  <a:pt x="126" y="96"/>
                </a:lnTo>
                <a:lnTo>
                  <a:pt x="154" y="96"/>
                </a:lnTo>
                <a:lnTo>
                  <a:pt x="165" y="89"/>
                </a:lnTo>
                <a:lnTo>
                  <a:pt x="167" y="95"/>
                </a:lnTo>
                <a:lnTo>
                  <a:pt x="174" y="95"/>
                </a:lnTo>
                <a:lnTo>
                  <a:pt x="176" y="95"/>
                </a:lnTo>
                <a:lnTo>
                  <a:pt x="184" y="97"/>
                </a:lnTo>
                <a:lnTo>
                  <a:pt x="192" y="120"/>
                </a:lnTo>
                <a:lnTo>
                  <a:pt x="192" y="122"/>
                </a:lnTo>
                <a:lnTo>
                  <a:pt x="189" y="131"/>
                </a:lnTo>
                <a:lnTo>
                  <a:pt x="189" y="134"/>
                </a:lnTo>
                <a:lnTo>
                  <a:pt x="185" y="145"/>
                </a:lnTo>
                <a:lnTo>
                  <a:pt x="178" y="144"/>
                </a:lnTo>
                <a:lnTo>
                  <a:pt x="174" y="144"/>
                </a:lnTo>
                <a:lnTo>
                  <a:pt x="171" y="159"/>
                </a:lnTo>
                <a:lnTo>
                  <a:pt x="181" y="168"/>
                </a:lnTo>
                <a:lnTo>
                  <a:pt x="173" y="176"/>
                </a:lnTo>
                <a:lnTo>
                  <a:pt x="171" y="179"/>
                </a:lnTo>
                <a:lnTo>
                  <a:pt x="166" y="180"/>
                </a:lnTo>
                <a:lnTo>
                  <a:pt x="165" y="185"/>
                </a:lnTo>
                <a:lnTo>
                  <a:pt x="165" y="186"/>
                </a:lnTo>
                <a:lnTo>
                  <a:pt x="165" y="190"/>
                </a:lnTo>
                <a:lnTo>
                  <a:pt x="165" y="198"/>
                </a:lnTo>
                <a:lnTo>
                  <a:pt x="170" y="206"/>
                </a:lnTo>
                <a:lnTo>
                  <a:pt x="178" y="204"/>
                </a:lnTo>
                <a:lnTo>
                  <a:pt x="186" y="209"/>
                </a:lnTo>
                <a:lnTo>
                  <a:pt x="189" y="204"/>
                </a:lnTo>
                <a:lnTo>
                  <a:pt x="200" y="206"/>
                </a:lnTo>
                <a:lnTo>
                  <a:pt x="201" y="206"/>
                </a:lnTo>
                <a:lnTo>
                  <a:pt x="203" y="206"/>
                </a:lnTo>
                <a:lnTo>
                  <a:pt x="204" y="210"/>
                </a:lnTo>
                <a:lnTo>
                  <a:pt x="200" y="216"/>
                </a:lnTo>
                <a:lnTo>
                  <a:pt x="199" y="217"/>
                </a:lnTo>
                <a:lnTo>
                  <a:pt x="201" y="219"/>
                </a:lnTo>
                <a:lnTo>
                  <a:pt x="207" y="223"/>
                </a:lnTo>
                <a:lnTo>
                  <a:pt x="216" y="228"/>
                </a:lnTo>
                <a:lnTo>
                  <a:pt x="214" y="238"/>
                </a:lnTo>
                <a:lnTo>
                  <a:pt x="222" y="247"/>
                </a:lnTo>
                <a:lnTo>
                  <a:pt x="223" y="240"/>
                </a:lnTo>
                <a:lnTo>
                  <a:pt x="234" y="232"/>
                </a:lnTo>
                <a:lnTo>
                  <a:pt x="233" y="242"/>
                </a:lnTo>
                <a:lnTo>
                  <a:pt x="233" y="247"/>
                </a:lnTo>
                <a:lnTo>
                  <a:pt x="237" y="250"/>
                </a:lnTo>
                <a:lnTo>
                  <a:pt x="230" y="255"/>
                </a:lnTo>
                <a:lnTo>
                  <a:pt x="240" y="257"/>
                </a:lnTo>
                <a:lnTo>
                  <a:pt x="241" y="261"/>
                </a:lnTo>
                <a:lnTo>
                  <a:pt x="245" y="257"/>
                </a:lnTo>
                <a:lnTo>
                  <a:pt x="249" y="260"/>
                </a:lnTo>
                <a:lnTo>
                  <a:pt x="247" y="265"/>
                </a:lnTo>
                <a:lnTo>
                  <a:pt x="249" y="266"/>
                </a:lnTo>
                <a:lnTo>
                  <a:pt x="253" y="269"/>
                </a:lnTo>
                <a:lnTo>
                  <a:pt x="247" y="280"/>
                </a:lnTo>
                <a:lnTo>
                  <a:pt x="242" y="287"/>
                </a:lnTo>
                <a:lnTo>
                  <a:pt x="244" y="294"/>
                </a:lnTo>
                <a:lnTo>
                  <a:pt x="245" y="295"/>
                </a:lnTo>
                <a:lnTo>
                  <a:pt x="241" y="305"/>
                </a:lnTo>
                <a:lnTo>
                  <a:pt x="229" y="298"/>
                </a:lnTo>
                <a:lnTo>
                  <a:pt x="227" y="292"/>
                </a:lnTo>
                <a:lnTo>
                  <a:pt x="231" y="288"/>
                </a:lnTo>
                <a:lnTo>
                  <a:pt x="234" y="284"/>
                </a:lnTo>
                <a:lnTo>
                  <a:pt x="234" y="281"/>
                </a:lnTo>
                <a:lnTo>
                  <a:pt x="234" y="280"/>
                </a:lnTo>
                <a:lnTo>
                  <a:pt x="233" y="275"/>
                </a:lnTo>
                <a:lnTo>
                  <a:pt x="233" y="275"/>
                </a:lnTo>
                <a:lnTo>
                  <a:pt x="227" y="268"/>
                </a:lnTo>
                <a:lnTo>
                  <a:pt x="226" y="275"/>
                </a:lnTo>
                <a:lnTo>
                  <a:pt x="227" y="283"/>
                </a:lnTo>
                <a:lnTo>
                  <a:pt x="225" y="287"/>
                </a:lnTo>
                <a:lnTo>
                  <a:pt x="221" y="295"/>
                </a:lnTo>
                <a:lnTo>
                  <a:pt x="216" y="295"/>
                </a:lnTo>
                <a:lnTo>
                  <a:pt x="216" y="305"/>
                </a:lnTo>
                <a:lnTo>
                  <a:pt x="218" y="307"/>
                </a:lnTo>
                <a:lnTo>
                  <a:pt x="216" y="309"/>
                </a:lnTo>
                <a:lnTo>
                  <a:pt x="211" y="309"/>
                </a:lnTo>
                <a:lnTo>
                  <a:pt x="199" y="307"/>
                </a:lnTo>
                <a:lnTo>
                  <a:pt x="191" y="307"/>
                </a:lnTo>
                <a:lnTo>
                  <a:pt x="185" y="307"/>
                </a:lnTo>
                <a:lnTo>
                  <a:pt x="176" y="309"/>
                </a:lnTo>
                <a:lnTo>
                  <a:pt x="171" y="317"/>
                </a:lnTo>
                <a:lnTo>
                  <a:pt x="169" y="321"/>
                </a:lnTo>
                <a:lnTo>
                  <a:pt x="165" y="314"/>
                </a:lnTo>
                <a:lnTo>
                  <a:pt x="162" y="321"/>
                </a:lnTo>
                <a:lnTo>
                  <a:pt x="151" y="320"/>
                </a:lnTo>
                <a:lnTo>
                  <a:pt x="146" y="318"/>
                </a:lnTo>
                <a:lnTo>
                  <a:pt x="144" y="317"/>
                </a:lnTo>
                <a:lnTo>
                  <a:pt x="141" y="315"/>
                </a:lnTo>
                <a:lnTo>
                  <a:pt x="140" y="315"/>
                </a:lnTo>
                <a:lnTo>
                  <a:pt x="135" y="315"/>
                </a:lnTo>
                <a:lnTo>
                  <a:pt x="132" y="315"/>
                </a:lnTo>
                <a:lnTo>
                  <a:pt x="125" y="313"/>
                </a:lnTo>
                <a:lnTo>
                  <a:pt x="114" y="307"/>
                </a:lnTo>
                <a:lnTo>
                  <a:pt x="106" y="307"/>
                </a:lnTo>
                <a:lnTo>
                  <a:pt x="96" y="307"/>
                </a:lnTo>
                <a:lnTo>
                  <a:pt x="94" y="313"/>
                </a:lnTo>
                <a:lnTo>
                  <a:pt x="84" y="320"/>
                </a:lnTo>
                <a:lnTo>
                  <a:pt x="80" y="317"/>
                </a:lnTo>
                <a:lnTo>
                  <a:pt x="83" y="310"/>
                </a:lnTo>
                <a:lnTo>
                  <a:pt x="87" y="306"/>
                </a:lnTo>
                <a:lnTo>
                  <a:pt x="91" y="303"/>
                </a:lnTo>
                <a:lnTo>
                  <a:pt x="94" y="303"/>
                </a:lnTo>
                <a:lnTo>
                  <a:pt x="101" y="302"/>
                </a:lnTo>
                <a:lnTo>
                  <a:pt x="106" y="290"/>
                </a:lnTo>
                <a:lnTo>
                  <a:pt x="106" y="288"/>
                </a:lnTo>
                <a:lnTo>
                  <a:pt x="106" y="285"/>
                </a:lnTo>
                <a:lnTo>
                  <a:pt x="101" y="291"/>
                </a:lnTo>
                <a:lnTo>
                  <a:pt x="99" y="296"/>
                </a:lnTo>
                <a:lnTo>
                  <a:pt x="92" y="298"/>
                </a:lnTo>
                <a:lnTo>
                  <a:pt x="88" y="300"/>
                </a:lnTo>
                <a:lnTo>
                  <a:pt x="83" y="305"/>
                </a:lnTo>
                <a:lnTo>
                  <a:pt x="77" y="306"/>
                </a:lnTo>
                <a:lnTo>
                  <a:pt x="77" y="302"/>
                </a:lnTo>
                <a:lnTo>
                  <a:pt x="79" y="300"/>
                </a:lnTo>
                <a:lnTo>
                  <a:pt x="86" y="291"/>
                </a:lnTo>
                <a:lnTo>
                  <a:pt x="79" y="295"/>
                </a:lnTo>
                <a:lnTo>
                  <a:pt x="76" y="296"/>
                </a:lnTo>
                <a:lnTo>
                  <a:pt x="73" y="299"/>
                </a:lnTo>
                <a:lnTo>
                  <a:pt x="68" y="299"/>
                </a:lnTo>
                <a:lnTo>
                  <a:pt x="72" y="288"/>
                </a:lnTo>
                <a:lnTo>
                  <a:pt x="69" y="287"/>
                </a:lnTo>
                <a:lnTo>
                  <a:pt x="65" y="291"/>
                </a:lnTo>
                <a:lnTo>
                  <a:pt x="58" y="287"/>
                </a:lnTo>
                <a:lnTo>
                  <a:pt x="57" y="287"/>
                </a:lnTo>
                <a:lnTo>
                  <a:pt x="68" y="280"/>
                </a:lnTo>
                <a:lnTo>
                  <a:pt x="72" y="281"/>
                </a:lnTo>
                <a:lnTo>
                  <a:pt x="75" y="283"/>
                </a:lnTo>
                <a:lnTo>
                  <a:pt x="87" y="281"/>
                </a:lnTo>
                <a:lnTo>
                  <a:pt x="87" y="276"/>
                </a:lnTo>
                <a:lnTo>
                  <a:pt x="86" y="276"/>
                </a:lnTo>
                <a:lnTo>
                  <a:pt x="76" y="279"/>
                </a:lnTo>
                <a:lnTo>
                  <a:pt x="70" y="276"/>
                </a:lnTo>
                <a:lnTo>
                  <a:pt x="64" y="275"/>
                </a:lnTo>
                <a:lnTo>
                  <a:pt x="62" y="273"/>
                </a:lnTo>
                <a:lnTo>
                  <a:pt x="61" y="269"/>
                </a:lnTo>
                <a:lnTo>
                  <a:pt x="58" y="261"/>
                </a:lnTo>
                <a:lnTo>
                  <a:pt x="54" y="265"/>
                </a:lnTo>
                <a:lnTo>
                  <a:pt x="55" y="270"/>
                </a:lnTo>
                <a:lnTo>
                  <a:pt x="58" y="273"/>
                </a:lnTo>
                <a:lnTo>
                  <a:pt x="61" y="276"/>
                </a:lnTo>
                <a:lnTo>
                  <a:pt x="60" y="280"/>
                </a:lnTo>
                <a:lnTo>
                  <a:pt x="51" y="281"/>
                </a:lnTo>
                <a:lnTo>
                  <a:pt x="46" y="281"/>
                </a:lnTo>
                <a:lnTo>
                  <a:pt x="51" y="285"/>
                </a:lnTo>
                <a:lnTo>
                  <a:pt x="53" y="287"/>
                </a:lnTo>
                <a:lnTo>
                  <a:pt x="54" y="294"/>
                </a:lnTo>
                <a:lnTo>
                  <a:pt x="35" y="292"/>
                </a:lnTo>
                <a:lnTo>
                  <a:pt x="27" y="285"/>
                </a:lnTo>
                <a:lnTo>
                  <a:pt x="21" y="285"/>
                </a:lnTo>
                <a:lnTo>
                  <a:pt x="19" y="275"/>
                </a:lnTo>
                <a:lnTo>
                  <a:pt x="25" y="273"/>
                </a:lnTo>
                <a:lnTo>
                  <a:pt x="27" y="269"/>
                </a:lnTo>
                <a:lnTo>
                  <a:pt x="30" y="261"/>
                </a:lnTo>
                <a:lnTo>
                  <a:pt x="39" y="262"/>
                </a:lnTo>
                <a:lnTo>
                  <a:pt x="38" y="258"/>
                </a:lnTo>
                <a:lnTo>
                  <a:pt x="49" y="254"/>
                </a:lnTo>
                <a:lnTo>
                  <a:pt x="53" y="251"/>
                </a:lnTo>
                <a:lnTo>
                  <a:pt x="54" y="251"/>
                </a:lnTo>
                <a:lnTo>
                  <a:pt x="57" y="250"/>
                </a:lnTo>
                <a:lnTo>
                  <a:pt x="64" y="245"/>
                </a:lnTo>
                <a:lnTo>
                  <a:pt x="66" y="243"/>
                </a:lnTo>
                <a:lnTo>
                  <a:pt x="69" y="242"/>
                </a:lnTo>
                <a:lnTo>
                  <a:pt x="68" y="240"/>
                </a:lnTo>
                <a:lnTo>
                  <a:pt x="62" y="242"/>
                </a:lnTo>
                <a:lnTo>
                  <a:pt x="58" y="242"/>
                </a:lnTo>
                <a:lnTo>
                  <a:pt x="46" y="250"/>
                </a:lnTo>
                <a:lnTo>
                  <a:pt x="45" y="250"/>
                </a:lnTo>
                <a:lnTo>
                  <a:pt x="40" y="240"/>
                </a:lnTo>
                <a:lnTo>
                  <a:pt x="39" y="234"/>
                </a:lnTo>
                <a:lnTo>
                  <a:pt x="36" y="236"/>
                </a:lnTo>
                <a:lnTo>
                  <a:pt x="35" y="238"/>
                </a:lnTo>
                <a:lnTo>
                  <a:pt x="36" y="243"/>
                </a:lnTo>
                <a:lnTo>
                  <a:pt x="30" y="242"/>
                </a:lnTo>
                <a:lnTo>
                  <a:pt x="28" y="242"/>
                </a:lnTo>
                <a:lnTo>
                  <a:pt x="21" y="240"/>
                </a:lnTo>
                <a:lnTo>
                  <a:pt x="16" y="238"/>
                </a:lnTo>
                <a:lnTo>
                  <a:pt x="10" y="236"/>
                </a:lnTo>
                <a:lnTo>
                  <a:pt x="4" y="234"/>
                </a:lnTo>
                <a:lnTo>
                  <a:pt x="0" y="231"/>
                </a:lnTo>
                <a:lnTo>
                  <a:pt x="8" y="228"/>
                </a:lnTo>
                <a:lnTo>
                  <a:pt x="10" y="227"/>
                </a:lnTo>
                <a:lnTo>
                  <a:pt x="13" y="227"/>
                </a:lnTo>
                <a:lnTo>
                  <a:pt x="17" y="225"/>
                </a:lnTo>
                <a:lnTo>
                  <a:pt x="25" y="221"/>
                </a:lnTo>
                <a:lnTo>
                  <a:pt x="34" y="209"/>
                </a:lnTo>
                <a:lnTo>
                  <a:pt x="34" y="198"/>
                </a:lnTo>
                <a:lnTo>
                  <a:pt x="35" y="197"/>
                </a:lnTo>
                <a:lnTo>
                  <a:pt x="36" y="194"/>
                </a:lnTo>
                <a:lnTo>
                  <a:pt x="38" y="193"/>
                </a:lnTo>
                <a:lnTo>
                  <a:pt x="40" y="189"/>
                </a:lnTo>
                <a:lnTo>
                  <a:pt x="39" y="185"/>
                </a:lnTo>
                <a:lnTo>
                  <a:pt x="35" y="176"/>
                </a:lnTo>
                <a:lnTo>
                  <a:pt x="40" y="160"/>
                </a:lnTo>
                <a:lnTo>
                  <a:pt x="39" y="152"/>
                </a:lnTo>
                <a:lnTo>
                  <a:pt x="39" y="150"/>
                </a:lnTo>
                <a:lnTo>
                  <a:pt x="43" y="144"/>
                </a:lnTo>
                <a:lnTo>
                  <a:pt x="40" y="144"/>
                </a:lnTo>
                <a:lnTo>
                  <a:pt x="39" y="145"/>
                </a:lnTo>
                <a:lnTo>
                  <a:pt x="32" y="141"/>
                </a:lnTo>
                <a:lnTo>
                  <a:pt x="28" y="145"/>
                </a:lnTo>
                <a:lnTo>
                  <a:pt x="25" y="141"/>
                </a:lnTo>
                <a:lnTo>
                  <a:pt x="24" y="140"/>
                </a:lnTo>
                <a:lnTo>
                  <a:pt x="20" y="134"/>
                </a:lnTo>
                <a:lnTo>
                  <a:pt x="27" y="129"/>
                </a:lnTo>
                <a:lnTo>
                  <a:pt x="47" y="125"/>
                </a:lnTo>
                <a:lnTo>
                  <a:pt x="43" y="105"/>
                </a:lnTo>
                <a:lnTo>
                  <a:pt x="35" y="104"/>
                </a:lnTo>
                <a:lnTo>
                  <a:pt x="51" y="77"/>
                </a:lnTo>
                <a:lnTo>
                  <a:pt x="46" y="74"/>
                </a:lnTo>
                <a:lnTo>
                  <a:pt x="46" y="67"/>
                </a:lnTo>
                <a:lnTo>
                  <a:pt x="57" y="60"/>
                </a:lnTo>
                <a:lnTo>
                  <a:pt x="62" y="48"/>
                </a:lnTo>
                <a:lnTo>
                  <a:pt x="99" y="20"/>
                </a:lnTo>
                <a:lnTo>
                  <a:pt x="96" y="11"/>
                </a:lnTo>
                <a:lnTo>
                  <a:pt x="106" y="2"/>
                </a:lnTo>
                <a:lnTo>
                  <a:pt x="114" y="0"/>
                </a:lnTo>
                <a:lnTo>
                  <a:pt x="137" y="11"/>
                </a:lnTo>
                <a:lnTo>
                  <a:pt x="141" y="15"/>
                </a:lnTo>
                <a:lnTo>
                  <a:pt x="135" y="17"/>
                </a:lnTo>
                <a:lnTo>
                  <a:pt x="135" y="22"/>
                </a:lnTo>
                <a:lnTo>
                  <a:pt x="129" y="41"/>
                </a:lnTo>
                <a:lnTo>
                  <a:pt x="133" y="50"/>
                </a:lnTo>
                <a:lnTo>
                  <a:pt x="132" y="52"/>
                </a:lnTo>
                <a:lnTo>
                  <a:pt x="124" y="54"/>
                </a:lnTo>
                <a:lnTo>
                  <a:pt x="129" y="69"/>
                </a:lnTo>
                <a:lnTo>
                  <a:pt x="125" y="81"/>
                </a:lnTo>
                <a:lnTo>
                  <a:pt x="117" y="82"/>
                </a:lnTo>
                <a:lnTo>
                  <a:pt x="114" y="82"/>
                </a:lnTo>
                <a:lnTo>
                  <a:pt x="118" y="88"/>
                </a:lnTo>
                <a:lnTo>
                  <a:pt x="116" y="90"/>
                </a:lnTo>
                <a:lnTo>
                  <a:pt x="107" y="9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5" name="Freeform 15">
            <a:extLst>
              <a:ext uri="{FF2B5EF4-FFF2-40B4-BE49-F238E27FC236}">
                <a16:creationId xmlns:a16="http://schemas.microsoft.com/office/drawing/2014/main" id="{B8AF300D-CA9C-CA17-2EEC-39CC9B772BD1}"/>
              </a:ext>
            </a:extLst>
          </p:cNvPr>
          <p:cNvSpPr>
            <a:spLocks noEditPoints="1"/>
          </p:cNvSpPr>
          <p:nvPr/>
        </p:nvSpPr>
        <p:spPr bwMode="auto">
          <a:xfrm>
            <a:off x="3884613" y="5440363"/>
            <a:ext cx="523875" cy="649288"/>
          </a:xfrm>
          <a:custGeom>
            <a:avLst/>
            <a:gdLst>
              <a:gd name="T0" fmla="*/ 119 w 330"/>
              <a:gd name="T1" fmla="*/ 353 h 409"/>
              <a:gd name="T2" fmla="*/ 68 w 330"/>
              <a:gd name="T3" fmla="*/ 184 h 409"/>
              <a:gd name="T4" fmla="*/ 96 w 330"/>
              <a:gd name="T5" fmla="*/ 166 h 409"/>
              <a:gd name="T6" fmla="*/ 120 w 330"/>
              <a:gd name="T7" fmla="*/ 162 h 409"/>
              <a:gd name="T8" fmla="*/ 78 w 330"/>
              <a:gd name="T9" fmla="*/ 144 h 409"/>
              <a:gd name="T10" fmla="*/ 164 w 330"/>
              <a:gd name="T11" fmla="*/ 135 h 409"/>
              <a:gd name="T12" fmla="*/ 11 w 330"/>
              <a:gd name="T13" fmla="*/ 106 h 409"/>
              <a:gd name="T14" fmla="*/ 40 w 330"/>
              <a:gd name="T15" fmla="*/ 151 h 409"/>
              <a:gd name="T16" fmla="*/ 60 w 330"/>
              <a:gd name="T17" fmla="*/ 121 h 409"/>
              <a:gd name="T18" fmla="*/ 300 w 330"/>
              <a:gd name="T19" fmla="*/ 26 h 409"/>
              <a:gd name="T20" fmla="*/ 297 w 330"/>
              <a:gd name="T21" fmla="*/ 102 h 409"/>
              <a:gd name="T22" fmla="*/ 265 w 330"/>
              <a:gd name="T23" fmla="*/ 176 h 409"/>
              <a:gd name="T24" fmla="*/ 222 w 330"/>
              <a:gd name="T25" fmla="*/ 255 h 409"/>
              <a:gd name="T26" fmla="*/ 199 w 330"/>
              <a:gd name="T27" fmla="*/ 323 h 409"/>
              <a:gd name="T28" fmla="*/ 206 w 330"/>
              <a:gd name="T29" fmla="*/ 354 h 409"/>
              <a:gd name="T30" fmla="*/ 196 w 330"/>
              <a:gd name="T31" fmla="*/ 399 h 409"/>
              <a:gd name="T32" fmla="*/ 161 w 330"/>
              <a:gd name="T33" fmla="*/ 398 h 409"/>
              <a:gd name="T34" fmla="*/ 123 w 330"/>
              <a:gd name="T35" fmla="*/ 353 h 409"/>
              <a:gd name="T36" fmla="*/ 97 w 330"/>
              <a:gd name="T37" fmla="*/ 341 h 409"/>
              <a:gd name="T38" fmla="*/ 71 w 330"/>
              <a:gd name="T39" fmla="*/ 293 h 409"/>
              <a:gd name="T40" fmla="*/ 80 w 330"/>
              <a:gd name="T41" fmla="*/ 236 h 409"/>
              <a:gd name="T42" fmla="*/ 93 w 330"/>
              <a:gd name="T43" fmla="*/ 221 h 409"/>
              <a:gd name="T44" fmla="*/ 94 w 330"/>
              <a:gd name="T45" fmla="*/ 199 h 409"/>
              <a:gd name="T46" fmla="*/ 108 w 330"/>
              <a:gd name="T47" fmla="*/ 223 h 409"/>
              <a:gd name="T48" fmla="*/ 135 w 330"/>
              <a:gd name="T49" fmla="*/ 225 h 409"/>
              <a:gd name="T50" fmla="*/ 168 w 330"/>
              <a:gd name="T51" fmla="*/ 259 h 409"/>
              <a:gd name="T52" fmla="*/ 160 w 330"/>
              <a:gd name="T53" fmla="*/ 230 h 409"/>
              <a:gd name="T54" fmla="*/ 211 w 330"/>
              <a:gd name="T55" fmla="*/ 214 h 409"/>
              <a:gd name="T56" fmla="*/ 175 w 330"/>
              <a:gd name="T57" fmla="*/ 217 h 409"/>
              <a:gd name="T58" fmla="*/ 154 w 330"/>
              <a:gd name="T59" fmla="*/ 214 h 409"/>
              <a:gd name="T60" fmla="*/ 134 w 330"/>
              <a:gd name="T61" fmla="*/ 188 h 409"/>
              <a:gd name="T62" fmla="*/ 157 w 330"/>
              <a:gd name="T63" fmla="*/ 174 h 409"/>
              <a:gd name="T64" fmla="*/ 175 w 330"/>
              <a:gd name="T65" fmla="*/ 153 h 409"/>
              <a:gd name="T66" fmla="*/ 217 w 330"/>
              <a:gd name="T67" fmla="*/ 139 h 409"/>
              <a:gd name="T68" fmla="*/ 194 w 330"/>
              <a:gd name="T69" fmla="*/ 140 h 409"/>
              <a:gd name="T70" fmla="*/ 176 w 330"/>
              <a:gd name="T71" fmla="*/ 133 h 409"/>
              <a:gd name="T72" fmla="*/ 191 w 330"/>
              <a:gd name="T73" fmla="*/ 128 h 409"/>
              <a:gd name="T74" fmla="*/ 166 w 330"/>
              <a:gd name="T75" fmla="*/ 125 h 409"/>
              <a:gd name="T76" fmla="*/ 188 w 330"/>
              <a:gd name="T77" fmla="*/ 99 h 409"/>
              <a:gd name="T78" fmla="*/ 198 w 330"/>
              <a:gd name="T79" fmla="*/ 84 h 409"/>
              <a:gd name="T80" fmla="*/ 206 w 330"/>
              <a:gd name="T81" fmla="*/ 69 h 409"/>
              <a:gd name="T82" fmla="*/ 201 w 330"/>
              <a:gd name="T83" fmla="*/ 67 h 409"/>
              <a:gd name="T84" fmla="*/ 181 w 330"/>
              <a:gd name="T85" fmla="*/ 98 h 409"/>
              <a:gd name="T86" fmla="*/ 147 w 330"/>
              <a:gd name="T87" fmla="*/ 95 h 409"/>
              <a:gd name="T88" fmla="*/ 149 w 330"/>
              <a:gd name="T89" fmla="*/ 84 h 409"/>
              <a:gd name="T90" fmla="*/ 139 w 330"/>
              <a:gd name="T91" fmla="*/ 75 h 409"/>
              <a:gd name="T92" fmla="*/ 119 w 330"/>
              <a:gd name="T93" fmla="*/ 97 h 409"/>
              <a:gd name="T94" fmla="*/ 131 w 330"/>
              <a:gd name="T95" fmla="*/ 120 h 409"/>
              <a:gd name="T96" fmla="*/ 111 w 330"/>
              <a:gd name="T97" fmla="*/ 114 h 409"/>
              <a:gd name="T98" fmla="*/ 104 w 330"/>
              <a:gd name="T99" fmla="*/ 75 h 409"/>
              <a:gd name="T100" fmla="*/ 104 w 330"/>
              <a:gd name="T101" fmla="*/ 102 h 409"/>
              <a:gd name="T102" fmla="*/ 83 w 330"/>
              <a:gd name="T103" fmla="*/ 120 h 409"/>
              <a:gd name="T104" fmla="*/ 70 w 330"/>
              <a:gd name="T105" fmla="*/ 99 h 409"/>
              <a:gd name="T106" fmla="*/ 63 w 330"/>
              <a:gd name="T107" fmla="*/ 93 h 409"/>
              <a:gd name="T108" fmla="*/ 80 w 330"/>
              <a:gd name="T109" fmla="*/ 72 h 409"/>
              <a:gd name="T110" fmla="*/ 108 w 330"/>
              <a:gd name="T111" fmla="*/ 42 h 409"/>
              <a:gd name="T112" fmla="*/ 134 w 330"/>
              <a:gd name="T113" fmla="*/ 46 h 409"/>
              <a:gd name="T114" fmla="*/ 145 w 330"/>
              <a:gd name="T115" fmla="*/ 39 h 409"/>
              <a:gd name="T116" fmla="*/ 187 w 330"/>
              <a:gd name="T117" fmla="*/ 60 h 409"/>
              <a:gd name="T118" fmla="*/ 243 w 330"/>
              <a:gd name="T119" fmla="*/ 0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30" h="409">
                <a:moveTo>
                  <a:pt x="119" y="353"/>
                </a:moveTo>
                <a:lnTo>
                  <a:pt x="121" y="365"/>
                </a:lnTo>
                <a:lnTo>
                  <a:pt x="115" y="364"/>
                </a:lnTo>
                <a:lnTo>
                  <a:pt x="113" y="357"/>
                </a:lnTo>
                <a:lnTo>
                  <a:pt x="108" y="358"/>
                </a:lnTo>
                <a:lnTo>
                  <a:pt x="106" y="358"/>
                </a:lnTo>
                <a:lnTo>
                  <a:pt x="106" y="354"/>
                </a:lnTo>
                <a:lnTo>
                  <a:pt x="119" y="353"/>
                </a:lnTo>
                <a:close/>
                <a:moveTo>
                  <a:pt x="67" y="185"/>
                </a:moveTo>
                <a:lnTo>
                  <a:pt x="67" y="185"/>
                </a:lnTo>
                <a:lnTo>
                  <a:pt x="65" y="185"/>
                </a:lnTo>
                <a:lnTo>
                  <a:pt x="64" y="184"/>
                </a:lnTo>
                <a:lnTo>
                  <a:pt x="65" y="183"/>
                </a:lnTo>
                <a:lnTo>
                  <a:pt x="67" y="183"/>
                </a:lnTo>
                <a:lnTo>
                  <a:pt x="68" y="183"/>
                </a:lnTo>
                <a:lnTo>
                  <a:pt x="68" y="184"/>
                </a:lnTo>
                <a:lnTo>
                  <a:pt x="67" y="185"/>
                </a:lnTo>
                <a:close/>
                <a:moveTo>
                  <a:pt x="119" y="188"/>
                </a:moveTo>
                <a:lnTo>
                  <a:pt x="113" y="189"/>
                </a:lnTo>
                <a:lnTo>
                  <a:pt x="105" y="184"/>
                </a:lnTo>
                <a:lnTo>
                  <a:pt x="91" y="173"/>
                </a:lnTo>
                <a:lnTo>
                  <a:pt x="91" y="170"/>
                </a:lnTo>
                <a:lnTo>
                  <a:pt x="94" y="166"/>
                </a:lnTo>
                <a:lnTo>
                  <a:pt x="96" y="166"/>
                </a:lnTo>
                <a:lnTo>
                  <a:pt x="97" y="168"/>
                </a:lnTo>
                <a:lnTo>
                  <a:pt x="115" y="176"/>
                </a:lnTo>
                <a:lnTo>
                  <a:pt x="119" y="178"/>
                </a:lnTo>
                <a:lnTo>
                  <a:pt x="119" y="188"/>
                </a:lnTo>
                <a:close/>
                <a:moveTo>
                  <a:pt x="135" y="162"/>
                </a:moveTo>
                <a:lnTo>
                  <a:pt x="128" y="170"/>
                </a:lnTo>
                <a:lnTo>
                  <a:pt x="123" y="170"/>
                </a:lnTo>
                <a:lnTo>
                  <a:pt x="120" y="162"/>
                </a:lnTo>
                <a:lnTo>
                  <a:pt x="131" y="155"/>
                </a:lnTo>
                <a:lnTo>
                  <a:pt x="135" y="162"/>
                </a:lnTo>
                <a:close/>
                <a:moveTo>
                  <a:pt x="76" y="157"/>
                </a:moveTo>
                <a:lnTo>
                  <a:pt x="75" y="158"/>
                </a:lnTo>
                <a:lnTo>
                  <a:pt x="70" y="153"/>
                </a:lnTo>
                <a:lnTo>
                  <a:pt x="67" y="148"/>
                </a:lnTo>
                <a:lnTo>
                  <a:pt x="71" y="138"/>
                </a:lnTo>
                <a:lnTo>
                  <a:pt x="78" y="144"/>
                </a:lnTo>
                <a:lnTo>
                  <a:pt x="79" y="146"/>
                </a:lnTo>
                <a:lnTo>
                  <a:pt x="78" y="153"/>
                </a:lnTo>
                <a:lnTo>
                  <a:pt x="76" y="157"/>
                </a:lnTo>
                <a:close/>
                <a:moveTo>
                  <a:pt x="147" y="147"/>
                </a:moveTo>
                <a:lnTo>
                  <a:pt x="146" y="138"/>
                </a:lnTo>
                <a:lnTo>
                  <a:pt x="153" y="136"/>
                </a:lnTo>
                <a:lnTo>
                  <a:pt x="164" y="136"/>
                </a:lnTo>
                <a:lnTo>
                  <a:pt x="164" y="135"/>
                </a:lnTo>
                <a:lnTo>
                  <a:pt x="166" y="146"/>
                </a:lnTo>
                <a:lnTo>
                  <a:pt x="151" y="147"/>
                </a:lnTo>
                <a:lnTo>
                  <a:pt x="147" y="147"/>
                </a:lnTo>
                <a:close/>
                <a:moveTo>
                  <a:pt x="10" y="114"/>
                </a:moveTo>
                <a:lnTo>
                  <a:pt x="3" y="114"/>
                </a:lnTo>
                <a:lnTo>
                  <a:pt x="0" y="108"/>
                </a:lnTo>
                <a:lnTo>
                  <a:pt x="5" y="102"/>
                </a:lnTo>
                <a:lnTo>
                  <a:pt x="11" y="106"/>
                </a:lnTo>
                <a:lnTo>
                  <a:pt x="10" y="113"/>
                </a:lnTo>
                <a:lnTo>
                  <a:pt x="10" y="114"/>
                </a:lnTo>
                <a:close/>
                <a:moveTo>
                  <a:pt x="50" y="159"/>
                </a:moveTo>
                <a:lnTo>
                  <a:pt x="46" y="159"/>
                </a:lnTo>
                <a:lnTo>
                  <a:pt x="44" y="158"/>
                </a:lnTo>
                <a:lnTo>
                  <a:pt x="38" y="158"/>
                </a:lnTo>
                <a:lnTo>
                  <a:pt x="40" y="153"/>
                </a:lnTo>
                <a:lnTo>
                  <a:pt x="40" y="151"/>
                </a:lnTo>
                <a:lnTo>
                  <a:pt x="38" y="147"/>
                </a:lnTo>
                <a:lnTo>
                  <a:pt x="38" y="142"/>
                </a:lnTo>
                <a:lnTo>
                  <a:pt x="45" y="121"/>
                </a:lnTo>
                <a:lnTo>
                  <a:pt x="52" y="99"/>
                </a:lnTo>
                <a:lnTo>
                  <a:pt x="53" y="91"/>
                </a:lnTo>
                <a:lnTo>
                  <a:pt x="57" y="91"/>
                </a:lnTo>
                <a:lnTo>
                  <a:pt x="61" y="99"/>
                </a:lnTo>
                <a:lnTo>
                  <a:pt x="60" y="121"/>
                </a:lnTo>
                <a:lnTo>
                  <a:pt x="63" y="129"/>
                </a:lnTo>
                <a:lnTo>
                  <a:pt x="57" y="153"/>
                </a:lnTo>
                <a:lnTo>
                  <a:pt x="55" y="158"/>
                </a:lnTo>
                <a:lnTo>
                  <a:pt x="50" y="159"/>
                </a:lnTo>
                <a:close/>
                <a:moveTo>
                  <a:pt x="267" y="41"/>
                </a:moveTo>
                <a:lnTo>
                  <a:pt x="270" y="41"/>
                </a:lnTo>
                <a:lnTo>
                  <a:pt x="272" y="39"/>
                </a:lnTo>
                <a:lnTo>
                  <a:pt x="300" y="26"/>
                </a:lnTo>
                <a:lnTo>
                  <a:pt x="318" y="24"/>
                </a:lnTo>
                <a:lnTo>
                  <a:pt x="317" y="46"/>
                </a:lnTo>
                <a:lnTo>
                  <a:pt x="330" y="54"/>
                </a:lnTo>
                <a:lnTo>
                  <a:pt x="314" y="60"/>
                </a:lnTo>
                <a:lnTo>
                  <a:pt x="304" y="75"/>
                </a:lnTo>
                <a:lnTo>
                  <a:pt x="297" y="71"/>
                </a:lnTo>
                <a:lnTo>
                  <a:pt x="292" y="93"/>
                </a:lnTo>
                <a:lnTo>
                  <a:pt x="297" y="102"/>
                </a:lnTo>
                <a:lnTo>
                  <a:pt x="288" y="110"/>
                </a:lnTo>
                <a:lnTo>
                  <a:pt x="277" y="114"/>
                </a:lnTo>
                <a:lnTo>
                  <a:pt x="278" y="117"/>
                </a:lnTo>
                <a:lnTo>
                  <a:pt x="284" y="123"/>
                </a:lnTo>
                <a:lnTo>
                  <a:pt x="277" y="123"/>
                </a:lnTo>
                <a:lnTo>
                  <a:pt x="273" y="129"/>
                </a:lnTo>
                <a:lnTo>
                  <a:pt x="265" y="153"/>
                </a:lnTo>
                <a:lnTo>
                  <a:pt x="265" y="176"/>
                </a:lnTo>
                <a:lnTo>
                  <a:pt x="277" y="180"/>
                </a:lnTo>
                <a:lnTo>
                  <a:pt x="267" y="189"/>
                </a:lnTo>
                <a:lnTo>
                  <a:pt x="270" y="198"/>
                </a:lnTo>
                <a:lnTo>
                  <a:pt x="233" y="226"/>
                </a:lnTo>
                <a:lnTo>
                  <a:pt x="228" y="238"/>
                </a:lnTo>
                <a:lnTo>
                  <a:pt x="217" y="245"/>
                </a:lnTo>
                <a:lnTo>
                  <a:pt x="217" y="252"/>
                </a:lnTo>
                <a:lnTo>
                  <a:pt x="222" y="255"/>
                </a:lnTo>
                <a:lnTo>
                  <a:pt x="206" y="282"/>
                </a:lnTo>
                <a:lnTo>
                  <a:pt x="214" y="283"/>
                </a:lnTo>
                <a:lnTo>
                  <a:pt x="218" y="303"/>
                </a:lnTo>
                <a:lnTo>
                  <a:pt x="198" y="307"/>
                </a:lnTo>
                <a:lnTo>
                  <a:pt x="191" y="312"/>
                </a:lnTo>
                <a:lnTo>
                  <a:pt x="195" y="318"/>
                </a:lnTo>
                <a:lnTo>
                  <a:pt x="196" y="319"/>
                </a:lnTo>
                <a:lnTo>
                  <a:pt x="199" y="323"/>
                </a:lnTo>
                <a:lnTo>
                  <a:pt x="203" y="319"/>
                </a:lnTo>
                <a:lnTo>
                  <a:pt x="210" y="323"/>
                </a:lnTo>
                <a:lnTo>
                  <a:pt x="211" y="322"/>
                </a:lnTo>
                <a:lnTo>
                  <a:pt x="214" y="322"/>
                </a:lnTo>
                <a:lnTo>
                  <a:pt x="210" y="328"/>
                </a:lnTo>
                <a:lnTo>
                  <a:pt x="210" y="330"/>
                </a:lnTo>
                <a:lnTo>
                  <a:pt x="211" y="338"/>
                </a:lnTo>
                <a:lnTo>
                  <a:pt x="206" y="354"/>
                </a:lnTo>
                <a:lnTo>
                  <a:pt x="210" y="363"/>
                </a:lnTo>
                <a:lnTo>
                  <a:pt x="211" y="367"/>
                </a:lnTo>
                <a:lnTo>
                  <a:pt x="209" y="371"/>
                </a:lnTo>
                <a:lnTo>
                  <a:pt x="207" y="372"/>
                </a:lnTo>
                <a:lnTo>
                  <a:pt x="206" y="375"/>
                </a:lnTo>
                <a:lnTo>
                  <a:pt x="205" y="376"/>
                </a:lnTo>
                <a:lnTo>
                  <a:pt x="205" y="387"/>
                </a:lnTo>
                <a:lnTo>
                  <a:pt x="196" y="399"/>
                </a:lnTo>
                <a:lnTo>
                  <a:pt x="188" y="403"/>
                </a:lnTo>
                <a:lnTo>
                  <a:pt x="184" y="405"/>
                </a:lnTo>
                <a:lnTo>
                  <a:pt x="181" y="405"/>
                </a:lnTo>
                <a:lnTo>
                  <a:pt x="179" y="406"/>
                </a:lnTo>
                <a:lnTo>
                  <a:pt x="171" y="409"/>
                </a:lnTo>
                <a:lnTo>
                  <a:pt x="169" y="408"/>
                </a:lnTo>
                <a:lnTo>
                  <a:pt x="165" y="401"/>
                </a:lnTo>
                <a:lnTo>
                  <a:pt x="161" y="398"/>
                </a:lnTo>
                <a:lnTo>
                  <a:pt x="150" y="390"/>
                </a:lnTo>
                <a:lnTo>
                  <a:pt x="143" y="387"/>
                </a:lnTo>
                <a:lnTo>
                  <a:pt x="138" y="383"/>
                </a:lnTo>
                <a:lnTo>
                  <a:pt x="130" y="378"/>
                </a:lnTo>
                <a:lnTo>
                  <a:pt x="127" y="373"/>
                </a:lnTo>
                <a:lnTo>
                  <a:pt x="124" y="365"/>
                </a:lnTo>
                <a:lnTo>
                  <a:pt x="123" y="354"/>
                </a:lnTo>
                <a:lnTo>
                  <a:pt x="123" y="353"/>
                </a:lnTo>
                <a:lnTo>
                  <a:pt x="123" y="350"/>
                </a:lnTo>
                <a:lnTo>
                  <a:pt x="120" y="350"/>
                </a:lnTo>
                <a:lnTo>
                  <a:pt x="116" y="350"/>
                </a:lnTo>
                <a:lnTo>
                  <a:pt x="113" y="349"/>
                </a:lnTo>
                <a:lnTo>
                  <a:pt x="106" y="348"/>
                </a:lnTo>
                <a:lnTo>
                  <a:pt x="104" y="346"/>
                </a:lnTo>
                <a:lnTo>
                  <a:pt x="100" y="346"/>
                </a:lnTo>
                <a:lnTo>
                  <a:pt x="97" y="341"/>
                </a:lnTo>
                <a:lnTo>
                  <a:pt x="98" y="333"/>
                </a:lnTo>
                <a:lnTo>
                  <a:pt x="91" y="328"/>
                </a:lnTo>
                <a:lnTo>
                  <a:pt x="85" y="326"/>
                </a:lnTo>
                <a:lnTo>
                  <a:pt x="80" y="323"/>
                </a:lnTo>
                <a:lnTo>
                  <a:pt x="79" y="322"/>
                </a:lnTo>
                <a:lnTo>
                  <a:pt x="76" y="311"/>
                </a:lnTo>
                <a:lnTo>
                  <a:pt x="75" y="305"/>
                </a:lnTo>
                <a:lnTo>
                  <a:pt x="71" y="293"/>
                </a:lnTo>
                <a:lnTo>
                  <a:pt x="68" y="286"/>
                </a:lnTo>
                <a:lnTo>
                  <a:pt x="68" y="285"/>
                </a:lnTo>
                <a:lnTo>
                  <a:pt x="67" y="274"/>
                </a:lnTo>
                <a:lnTo>
                  <a:pt x="67" y="267"/>
                </a:lnTo>
                <a:lnTo>
                  <a:pt x="74" y="256"/>
                </a:lnTo>
                <a:lnTo>
                  <a:pt x="76" y="248"/>
                </a:lnTo>
                <a:lnTo>
                  <a:pt x="76" y="247"/>
                </a:lnTo>
                <a:lnTo>
                  <a:pt x="80" y="236"/>
                </a:lnTo>
                <a:lnTo>
                  <a:pt x="82" y="230"/>
                </a:lnTo>
                <a:lnTo>
                  <a:pt x="82" y="223"/>
                </a:lnTo>
                <a:lnTo>
                  <a:pt x="82" y="217"/>
                </a:lnTo>
                <a:lnTo>
                  <a:pt x="85" y="219"/>
                </a:lnTo>
                <a:lnTo>
                  <a:pt x="90" y="226"/>
                </a:lnTo>
                <a:lnTo>
                  <a:pt x="94" y="223"/>
                </a:lnTo>
                <a:lnTo>
                  <a:pt x="97" y="223"/>
                </a:lnTo>
                <a:lnTo>
                  <a:pt x="93" y="221"/>
                </a:lnTo>
                <a:lnTo>
                  <a:pt x="90" y="217"/>
                </a:lnTo>
                <a:lnTo>
                  <a:pt x="89" y="214"/>
                </a:lnTo>
                <a:lnTo>
                  <a:pt x="87" y="213"/>
                </a:lnTo>
                <a:lnTo>
                  <a:pt x="87" y="211"/>
                </a:lnTo>
                <a:lnTo>
                  <a:pt x="86" y="207"/>
                </a:lnTo>
                <a:lnTo>
                  <a:pt x="89" y="195"/>
                </a:lnTo>
                <a:lnTo>
                  <a:pt x="93" y="198"/>
                </a:lnTo>
                <a:lnTo>
                  <a:pt x="94" y="199"/>
                </a:lnTo>
                <a:lnTo>
                  <a:pt x="96" y="199"/>
                </a:lnTo>
                <a:lnTo>
                  <a:pt x="98" y="203"/>
                </a:lnTo>
                <a:lnTo>
                  <a:pt x="98" y="204"/>
                </a:lnTo>
                <a:lnTo>
                  <a:pt x="104" y="213"/>
                </a:lnTo>
                <a:lnTo>
                  <a:pt x="106" y="213"/>
                </a:lnTo>
                <a:lnTo>
                  <a:pt x="109" y="214"/>
                </a:lnTo>
                <a:lnTo>
                  <a:pt x="108" y="218"/>
                </a:lnTo>
                <a:lnTo>
                  <a:pt x="108" y="223"/>
                </a:lnTo>
                <a:lnTo>
                  <a:pt x="104" y="236"/>
                </a:lnTo>
                <a:lnTo>
                  <a:pt x="108" y="238"/>
                </a:lnTo>
                <a:lnTo>
                  <a:pt x="112" y="225"/>
                </a:lnTo>
                <a:lnTo>
                  <a:pt x="119" y="226"/>
                </a:lnTo>
                <a:lnTo>
                  <a:pt x="124" y="222"/>
                </a:lnTo>
                <a:lnTo>
                  <a:pt x="126" y="221"/>
                </a:lnTo>
                <a:lnTo>
                  <a:pt x="131" y="221"/>
                </a:lnTo>
                <a:lnTo>
                  <a:pt x="135" y="225"/>
                </a:lnTo>
                <a:lnTo>
                  <a:pt x="138" y="228"/>
                </a:lnTo>
                <a:lnTo>
                  <a:pt x="141" y="230"/>
                </a:lnTo>
                <a:lnTo>
                  <a:pt x="146" y="240"/>
                </a:lnTo>
                <a:lnTo>
                  <a:pt x="147" y="241"/>
                </a:lnTo>
                <a:lnTo>
                  <a:pt x="151" y="249"/>
                </a:lnTo>
                <a:lnTo>
                  <a:pt x="154" y="255"/>
                </a:lnTo>
                <a:lnTo>
                  <a:pt x="164" y="258"/>
                </a:lnTo>
                <a:lnTo>
                  <a:pt x="168" y="259"/>
                </a:lnTo>
                <a:lnTo>
                  <a:pt x="175" y="259"/>
                </a:lnTo>
                <a:lnTo>
                  <a:pt x="173" y="256"/>
                </a:lnTo>
                <a:lnTo>
                  <a:pt x="171" y="255"/>
                </a:lnTo>
                <a:lnTo>
                  <a:pt x="166" y="255"/>
                </a:lnTo>
                <a:lnTo>
                  <a:pt x="164" y="253"/>
                </a:lnTo>
                <a:lnTo>
                  <a:pt x="157" y="247"/>
                </a:lnTo>
                <a:lnTo>
                  <a:pt x="153" y="241"/>
                </a:lnTo>
                <a:lnTo>
                  <a:pt x="160" y="230"/>
                </a:lnTo>
                <a:lnTo>
                  <a:pt x="166" y="225"/>
                </a:lnTo>
                <a:lnTo>
                  <a:pt x="179" y="221"/>
                </a:lnTo>
                <a:lnTo>
                  <a:pt x="180" y="221"/>
                </a:lnTo>
                <a:lnTo>
                  <a:pt x="181" y="219"/>
                </a:lnTo>
                <a:lnTo>
                  <a:pt x="190" y="219"/>
                </a:lnTo>
                <a:lnTo>
                  <a:pt x="201" y="218"/>
                </a:lnTo>
                <a:lnTo>
                  <a:pt x="207" y="215"/>
                </a:lnTo>
                <a:lnTo>
                  <a:pt x="211" y="214"/>
                </a:lnTo>
                <a:lnTo>
                  <a:pt x="218" y="213"/>
                </a:lnTo>
                <a:lnTo>
                  <a:pt x="216" y="210"/>
                </a:lnTo>
                <a:lnTo>
                  <a:pt x="201" y="211"/>
                </a:lnTo>
                <a:lnTo>
                  <a:pt x="196" y="213"/>
                </a:lnTo>
                <a:lnTo>
                  <a:pt x="192" y="214"/>
                </a:lnTo>
                <a:lnTo>
                  <a:pt x="181" y="214"/>
                </a:lnTo>
                <a:lnTo>
                  <a:pt x="179" y="214"/>
                </a:lnTo>
                <a:lnTo>
                  <a:pt x="175" y="217"/>
                </a:lnTo>
                <a:lnTo>
                  <a:pt x="168" y="219"/>
                </a:lnTo>
                <a:lnTo>
                  <a:pt x="157" y="225"/>
                </a:lnTo>
                <a:lnTo>
                  <a:pt x="151" y="232"/>
                </a:lnTo>
                <a:lnTo>
                  <a:pt x="149" y="234"/>
                </a:lnTo>
                <a:lnTo>
                  <a:pt x="146" y="226"/>
                </a:lnTo>
                <a:lnTo>
                  <a:pt x="143" y="221"/>
                </a:lnTo>
                <a:lnTo>
                  <a:pt x="142" y="219"/>
                </a:lnTo>
                <a:lnTo>
                  <a:pt x="154" y="214"/>
                </a:lnTo>
                <a:lnTo>
                  <a:pt x="153" y="211"/>
                </a:lnTo>
                <a:lnTo>
                  <a:pt x="149" y="207"/>
                </a:lnTo>
                <a:lnTo>
                  <a:pt x="138" y="204"/>
                </a:lnTo>
                <a:lnTo>
                  <a:pt x="135" y="198"/>
                </a:lnTo>
                <a:lnTo>
                  <a:pt x="134" y="193"/>
                </a:lnTo>
                <a:lnTo>
                  <a:pt x="132" y="192"/>
                </a:lnTo>
                <a:lnTo>
                  <a:pt x="132" y="191"/>
                </a:lnTo>
                <a:lnTo>
                  <a:pt x="134" y="188"/>
                </a:lnTo>
                <a:lnTo>
                  <a:pt x="146" y="180"/>
                </a:lnTo>
                <a:lnTo>
                  <a:pt x="151" y="183"/>
                </a:lnTo>
                <a:lnTo>
                  <a:pt x="162" y="178"/>
                </a:lnTo>
                <a:lnTo>
                  <a:pt x="165" y="177"/>
                </a:lnTo>
                <a:lnTo>
                  <a:pt x="166" y="177"/>
                </a:lnTo>
                <a:lnTo>
                  <a:pt x="165" y="177"/>
                </a:lnTo>
                <a:lnTo>
                  <a:pt x="162" y="173"/>
                </a:lnTo>
                <a:lnTo>
                  <a:pt x="157" y="174"/>
                </a:lnTo>
                <a:lnTo>
                  <a:pt x="156" y="172"/>
                </a:lnTo>
                <a:lnTo>
                  <a:pt x="156" y="170"/>
                </a:lnTo>
                <a:lnTo>
                  <a:pt x="161" y="166"/>
                </a:lnTo>
                <a:lnTo>
                  <a:pt x="161" y="165"/>
                </a:lnTo>
                <a:lnTo>
                  <a:pt x="164" y="163"/>
                </a:lnTo>
                <a:lnTo>
                  <a:pt x="166" y="157"/>
                </a:lnTo>
                <a:lnTo>
                  <a:pt x="173" y="153"/>
                </a:lnTo>
                <a:lnTo>
                  <a:pt x="175" y="153"/>
                </a:lnTo>
                <a:lnTo>
                  <a:pt x="180" y="150"/>
                </a:lnTo>
                <a:lnTo>
                  <a:pt x="181" y="148"/>
                </a:lnTo>
                <a:lnTo>
                  <a:pt x="183" y="147"/>
                </a:lnTo>
                <a:lnTo>
                  <a:pt x="186" y="147"/>
                </a:lnTo>
                <a:lnTo>
                  <a:pt x="191" y="147"/>
                </a:lnTo>
                <a:lnTo>
                  <a:pt x="195" y="146"/>
                </a:lnTo>
                <a:lnTo>
                  <a:pt x="199" y="143"/>
                </a:lnTo>
                <a:lnTo>
                  <a:pt x="217" y="139"/>
                </a:lnTo>
                <a:lnTo>
                  <a:pt x="220" y="138"/>
                </a:lnTo>
                <a:lnTo>
                  <a:pt x="218" y="138"/>
                </a:lnTo>
                <a:lnTo>
                  <a:pt x="214" y="135"/>
                </a:lnTo>
                <a:lnTo>
                  <a:pt x="211" y="135"/>
                </a:lnTo>
                <a:lnTo>
                  <a:pt x="203" y="135"/>
                </a:lnTo>
                <a:lnTo>
                  <a:pt x="201" y="136"/>
                </a:lnTo>
                <a:lnTo>
                  <a:pt x="199" y="139"/>
                </a:lnTo>
                <a:lnTo>
                  <a:pt x="194" y="140"/>
                </a:lnTo>
                <a:lnTo>
                  <a:pt x="190" y="140"/>
                </a:lnTo>
                <a:lnTo>
                  <a:pt x="184" y="142"/>
                </a:lnTo>
                <a:lnTo>
                  <a:pt x="183" y="142"/>
                </a:lnTo>
                <a:lnTo>
                  <a:pt x="181" y="143"/>
                </a:lnTo>
                <a:lnTo>
                  <a:pt x="177" y="144"/>
                </a:lnTo>
                <a:lnTo>
                  <a:pt x="172" y="135"/>
                </a:lnTo>
                <a:lnTo>
                  <a:pt x="173" y="133"/>
                </a:lnTo>
                <a:lnTo>
                  <a:pt x="176" y="133"/>
                </a:lnTo>
                <a:lnTo>
                  <a:pt x="179" y="133"/>
                </a:lnTo>
                <a:lnTo>
                  <a:pt x="180" y="135"/>
                </a:lnTo>
                <a:lnTo>
                  <a:pt x="181" y="135"/>
                </a:lnTo>
                <a:lnTo>
                  <a:pt x="187" y="135"/>
                </a:lnTo>
                <a:lnTo>
                  <a:pt x="188" y="135"/>
                </a:lnTo>
                <a:lnTo>
                  <a:pt x="190" y="135"/>
                </a:lnTo>
                <a:lnTo>
                  <a:pt x="192" y="136"/>
                </a:lnTo>
                <a:lnTo>
                  <a:pt x="191" y="128"/>
                </a:lnTo>
                <a:lnTo>
                  <a:pt x="188" y="124"/>
                </a:lnTo>
                <a:lnTo>
                  <a:pt x="188" y="123"/>
                </a:lnTo>
                <a:lnTo>
                  <a:pt x="184" y="127"/>
                </a:lnTo>
                <a:lnTo>
                  <a:pt x="181" y="125"/>
                </a:lnTo>
                <a:lnTo>
                  <a:pt x="177" y="128"/>
                </a:lnTo>
                <a:lnTo>
                  <a:pt x="171" y="125"/>
                </a:lnTo>
                <a:lnTo>
                  <a:pt x="171" y="120"/>
                </a:lnTo>
                <a:lnTo>
                  <a:pt x="166" y="125"/>
                </a:lnTo>
                <a:lnTo>
                  <a:pt x="161" y="123"/>
                </a:lnTo>
                <a:lnTo>
                  <a:pt x="160" y="123"/>
                </a:lnTo>
                <a:lnTo>
                  <a:pt x="165" y="116"/>
                </a:lnTo>
                <a:lnTo>
                  <a:pt x="166" y="112"/>
                </a:lnTo>
                <a:lnTo>
                  <a:pt x="175" y="110"/>
                </a:lnTo>
                <a:lnTo>
                  <a:pt x="181" y="105"/>
                </a:lnTo>
                <a:lnTo>
                  <a:pt x="183" y="105"/>
                </a:lnTo>
                <a:lnTo>
                  <a:pt x="188" y="99"/>
                </a:lnTo>
                <a:lnTo>
                  <a:pt x="192" y="97"/>
                </a:lnTo>
                <a:lnTo>
                  <a:pt x="194" y="97"/>
                </a:lnTo>
                <a:lnTo>
                  <a:pt x="194" y="95"/>
                </a:lnTo>
                <a:lnTo>
                  <a:pt x="195" y="93"/>
                </a:lnTo>
                <a:lnTo>
                  <a:pt x="195" y="91"/>
                </a:lnTo>
                <a:lnTo>
                  <a:pt x="195" y="88"/>
                </a:lnTo>
                <a:lnTo>
                  <a:pt x="194" y="88"/>
                </a:lnTo>
                <a:lnTo>
                  <a:pt x="198" y="84"/>
                </a:lnTo>
                <a:lnTo>
                  <a:pt x="211" y="82"/>
                </a:lnTo>
                <a:lnTo>
                  <a:pt x="221" y="79"/>
                </a:lnTo>
                <a:lnTo>
                  <a:pt x="228" y="76"/>
                </a:lnTo>
                <a:lnTo>
                  <a:pt x="232" y="75"/>
                </a:lnTo>
                <a:lnTo>
                  <a:pt x="226" y="72"/>
                </a:lnTo>
                <a:lnTo>
                  <a:pt x="213" y="76"/>
                </a:lnTo>
                <a:lnTo>
                  <a:pt x="201" y="79"/>
                </a:lnTo>
                <a:lnTo>
                  <a:pt x="206" y="69"/>
                </a:lnTo>
                <a:lnTo>
                  <a:pt x="207" y="68"/>
                </a:lnTo>
                <a:lnTo>
                  <a:pt x="210" y="64"/>
                </a:lnTo>
                <a:lnTo>
                  <a:pt x="211" y="53"/>
                </a:lnTo>
                <a:lnTo>
                  <a:pt x="213" y="52"/>
                </a:lnTo>
                <a:lnTo>
                  <a:pt x="217" y="49"/>
                </a:lnTo>
                <a:lnTo>
                  <a:pt x="211" y="49"/>
                </a:lnTo>
                <a:lnTo>
                  <a:pt x="203" y="58"/>
                </a:lnTo>
                <a:lnTo>
                  <a:pt x="201" y="67"/>
                </a:lnTo>
                <a:lnTo>
                  <a:pt x="201" y="68"/>
                </a:lnTo>
                <a:lnTo>
                  <a:pt x="196" y="75"/>
                </a:lnTo>
                <a:lnTo>
                  <a:pt x="191" y="83"/>
                </a:lnTo>
                <a:lnTo>
                  <a:pt x="188" y="87"/>
                </a:lnTo>
                <a:lnTo>
                  <a:pt x="188" y="88"/>
                </a:lnTo>
                <a:lnTo>
                  <a:pt x="190" y="93"/>
                </a:lnTo>
                <a:lnTo>
                  <a:pt x="184" y="97"/>
                </a:lnTo>
                <a:lnTo>
                  <a:pt x="181" y="98"/>
                </a:lnTo>
                <a:lnTo>
                  <a:pt x="176" y="103"/>
                </a:lnTo>
                <a:lnTo>
                  <a:pt x="168" y="103"/>
                </a:lnTo>
                <a:lnTo>
                  <a:pt x="161" y="105"/>
                </a:lnTo>
                <a:lnTo>
                  <a:pt x="158" y="110"/>
                </a:lnTo>
                <a:lnTo>
                  <a:pt x="153" y="118"/>
                </a:lnTo>
                <a:lnTo>
                  <a:pt x="149" y="116"/>
                </a:lnTo>
                <a:lnTo>
                  <a:pt x="149" y="113"/>
                </a:lnTo>
                <a:lnTo>
                  <a:pt x="147" y="95"/>
                </a:lnTo>
                <a:lnTo>
                  <a:pt x="164" y="93"/>
                </a:lnTo>
                <a:lnTo>
                  <a:pt x="181" y="91"/>
                </a:lnTo>
                <a:lnTo>
                  <a:pt x="183" y="88"/>
                </a:lnTo>
                <a:lnTo>
                  <a:pt x="184" y="88"/>
                </a:lnTo>
                <a:lnTo>
                  <a:pt x="181" y="88"/>
                </a:lnTo>
                <a:lnTo>
                  <a:pt x="171" y="88"/>
                </a:lnTo>
                <a:lnTo>
                  <a:pt x="150" y="84"/>
                </a:lnTo>
                <a:lnTo>
                  <a:pt x="149" y="84"/>
                </a:lnTo>
                <a:lnTo>
                  <a:pt x="149" y="83"/>
                </a:lnTo>
                <a:lnTo>
                  <a:pt x="146" y="80"/>
                </a:lnTo>
                <a:lnTo>
                  <a:pt x="146" y="76"/>
                </a:lnTo>
                <a:lnTo>
                  <a:pt x="146" y="71"/>
                </a:lnTo>
                <a:lnTo>
                  <a:pt x="146" y="69"/>
                </a:lnTo>
                <a:lnTo>
                  <a:pt x="145" y="65"/>
                </a:lnTo>
                <a:lnTo>
                  <a:pt x="138" y="71"/>
                </a:lnTo>
                <a:lnTo>
                  <a:pt x="139" y="75"/>
                </a:lnTo>
                <a:lnTo>
                  <a:pt x="141" y="86"/>
                </a:lnTo>
                <a:lnTo>
                  <a:pt x="131" y="91"/>
                </a:lnTo>
                <a:lnTo>
                  <a:pt x="131" y="90"/>
                </a:lnTo>
                <a:lnTo>
                  <a:pt x="128" y="86"/>
                </a:lnTo>
                <a:lnTo>
                  <a:pt x="126" y="87"/>
                </a:lnTo>
                <a:lnTo>
                  <a:pt x="126" y="93"/>
                </a:lnTo>
                <a:lnTo>
                  <a:pt x="121" y="95"/>
                </a:lnTo>
                <a:lnTo>
                  <a:pt x="119" y="97"/>
                </a:lnTo>
                <a:lnTo>
                  <a:pt x="119" y="101"/>
                </a:lnTo>
                <a:lnTo>
                  <a:pt x="121" y="99"/>
                </a:lnTo>
                <a:lnTo>
                  <a:pt x="131" y="95"/>
                </a:lnTo>
                <a:lnTo>
                  <a:pt x="136" y="94"/>
                </a:lnTo>
                <a:lnTo>
                  <a:pt x="142" y="114"/>
                </a:lnTo>
                <a:lnTo>
                  <a:pt x="142" y="116"/>
                </a:lnTo>
                <a:lnTo>
                  <a:pt x="141" y="116"/>
                </a:lnTo>
                <a:lnTo>
                  <a:pt x="131" y="120"/>
                </a:lnTo>
                <a:lnTo>
                  <a:pt x="126" y="123"/>
                </a:lnTo>
                <a:lnTo>
                  <a:pt x="123" y="116"/>
                </a:lnTo>
                <a:lnTo>
                  <a:pt x="117" y="123"/>
                </a:lnTo>
                <a:lnTo>
                  <a:pt x="106" y="132"/>
                </a:lnTo>
                <a:lnTo>
                  <a:pt x="106" y="124"/>
                </a:lnTo>
                <a:lnTo>
                  <a:pt x="108" y="123"/>
                </a:lnTo>
                <a:lnTo>
                  <a:pt x="111" y="116"/>
                </a:lnTo>
                <a:lnTo>
                  <a:pt x="111" y="114"/>
                </a:lnTo>
                <a:lnTo>
                  <a:pt x="109" y="101"/>
                </a:lnTo>
                <a:lnTo>
                  <a:pt x="109" y="93"/>
                </a:lnTo>
                <a:lnTo>
                  <a:pt x="111" y="84"/>
                </a:lnTo>
                <a:lnTo>
                  <a:pt x="111" y="78"/>
                </a:lnTo>
                <a:lnTo>
                  <a:pt x="111" y="73"/>
                </a:lnTo>
                <a:lnTo>
                  <a:pt x="108" y="73"/>
                </a:lnTo>
                <a:lnTo>
                  <a:pt x="106" y="75"/>
                </a:lnTo>
                <a:lnTo>
                  <a:pt x="104" y="75"/>
                </a:lnTo>
                <a:lnTo>
                  <a:pt x="102" y="76"/>
                </a:lnTo>
                <a:lnTo>
                  <a:pt x="94" y="83"/>
                </a:lnTo>
                <a:lnTo>
                  <a:pt x="89" y="80"/>
                </a:lnTo>
                <a:lnTo>
                  <a:pt x="91" y="87"/>
                </a:lnTo>
                <a:lnTo>
                  <a:pt x="97" y="90"/>
                </a:lnTo>
                <a:lnTo>
                  <a:pt x="104" y="80"/>
                </a:lnTo>
                <a:lnTo>
                  <a:pt x="104" y="93"/>
                </a:lnTo>
                <a:lnTo>
                  <a:pt x="104" y="102"/>
                </a:lnTo>
                <a:lnTo>
                  <a:pt x="104" y="105"/>
                </a:lnTo>
                <a:lnTo>
                  <a:pt x="102" y="113"/>
                </a:lnTo>
                <a:lnTo>
                  <a:pt x="102" y="116"/>
                </a:lnTo>
                <a:lnTo>
                  <a:pt x="100" y="125"/>
                </a:lnTo>
                <a:lnTo>
                  <a:pt x="93" y="129"/>
                </a:lnTo>
                <a:lnTo>
                  <a:pt x="85" y="128"/>
                </a:lnTo>
                <a:lnTo>
                  <a:pt x="85" y="125"/>
                </a:lnTo>
                <a:lnTo>
                  <a:pt x="83" y="120"/>
                </a:lnTo>
                <a:lnTo>
                  <a:pt x="79" y="121"/>
                </a:lnTo>
                <a:lnTo>
                  <a:pt x="75" y="118"/>
                </a:lnTo>
                <a:lnTo>
                  <a:pt x="76" y="101"/>
                </a:lnTo>
                <a:lnTo>
                  <a:pt x="76" y="93"/>
                </a:lnTo>
                <a:lnTo>
                  <a:pt x="74" y="91"/>
                </a:lnTo>
                <a:lnTo>
                  <a:pt x="74" y="93"/>
                </a:lnTo>
                <a:lnTo>
                  <a:pt x="74" y="97"/>
                </a:lnTo>
                <a:lnTo>
                  <a:pt x="70" y="99"/>
                </a:lnTo>
                <a:lnTo>
                  <a:pt x="70" y="106"/>
                </a:lnTo>
                <a:lnTo>
                  <a:pt x="70" y="109"/>
                </a:lnTo>
                <a:lnTo>
                  <a:pt x="67" y="109"/>
                </a:lnTo>
                <a:lnTo>
                  <a:pt x="67" y="105"/>
                </a:lnTo>
                <a:lnTo>
                  <a:pt x="65" y="101"/>
                </a:lnTo>
                <a:lnTo>
                  <a:pt x="64" y="98"/>
                </a:lnTo>
                <a:lnTo>
                  <a:pt x="64" y="97"/>
                </a:lnTo>
                <a:lnTo>
                  <a:pt x="63" y="93"/>
                </a:lnTo>
                <a:lnTo>
                  <a:pt x="61" y="90"/>
                </a:lnTo>
                <a:lnTo>
                  <a:pt x="59" y="83"/>
                </a:lnTo>
                <a:lnTo>
                  <a:pt x="57" y="67"/>
                </a:lnTo>
                <a:lnTo>
                  <a:pt x="63" y="67"/>
                </a:lnTo>
                <a:lnTo>
                  <a:pt x="67" y="72"/>
                </a:lnTo>
                <a:lnTo>
                  <a:pt x="68" y="73"/>
                </a:lnTo>
                <a:lnTo>
                  <a:pt x="76" y="68"/>
                </a:lnTo>
                <a:lnTo>
                  <a:pt x="80" y="72"/>
                </a:lnTo>
                <a:lnTo>
                  <a:pt x="85" y="68"/>
                </a:lnTo>
                <a:lnTo>
                  <a:pt x="86" y="69"/>
                </a:lnTo>
                <a:lnTo>
                  <a:pt x="89" y="69"/>
                </a:lnTo>
                <a:lnTo>
                  <a:pt x="90" y="69"/>
                </a:lnTo>
                <a:lnTo>
                  <a:pt x="100" y="65"/>
                </a:lnTo>
                <a:lnTo>
                  <a:pt x="105" y="60"/>
                </a:lnTo>
                <a:lnTo>
                  <a:pt x="108" y="56"/>
                </a:lnTo>
                <a:lnTo>
                  <a:pt x="108" y="42"/>
                </a:lnTo>
                <a:lnTo>
                  <a:pt x="111" y="30"/>
                </a:lnTo>
                <a:lnTo>
                  <a:pt x="115" y="24"/>
                </a:lnTo>
                <a:lnTo>
                  <a:pt x="117" y="26"/>
                </a:lnTo>
                <a:lnTo>
                  <a:pt x="121" y="27"/>
                </a:lnTo>
                <a:lnTo>
                  <a:pt x="132" y="35"/>
                </a:lnTo>
                <a:lnTo>
                  <a:pt x="134" y="35"/>
                </a:lnTo>
                <a:lnTo>
                  <a:pt x="136" y="41"/>
                </a:lnTo>
                <a:lnTo>
                  <a:pt x="134" y="46"/>
                </a:lnTo>
                <a:lnTo>
                  <a:pt x="132" y="46"/>
                </a:lnTo>
                <a:lnTo>
                  <a:pt x="132" y="48"/>
                </a:lnTo>
                <a:lnTo>
                  <a:pt x="132" y="49"/>
                </a:lnTo>
                <a:lnTo>
                  <a:pt x="139" y="48"/>
                </a:lnTo>
                <a:lnTo>
                  <a:pt x="141" y="42"/>
                </a:lnTo>
                <a:lnTo>
                  <a:pt x="141" y="41"/>
                </a:lnTo>
                <a:lnTo>
                  <a:pt x="141" y="39"/>
                </a:lnTo>
                <a:lnTo>
                  <a:pt x="145" y="39"/>
                </a:lnTo>
                <a:lnTo>
                  <a:pt x="150" y="46"/>
                </a:lnTo>
                <a:lnTo>
                  <a:pt x="153" y="49"/>
                </a:lnTo>
                <a:lnTo>
                  <a:pt x="153" y="50"/>
                </a:lnTo>
                <a:lnTo>
                  <a:pt x="161" y="53"/>
                </a:lnTo>
                <a:lnTo>
                  <a:pt x="161" y="58"/>
                </a:lnTo>
                <a:lnTo>
                  <a:pt x="173" y="56"/>
                </a:lnTo>
                <a:lnTo>
                  <a:pt x="181" y="58"/>
                </a:lnTo>
                <a:lnTo>
                  <a:pt x="187" y="60"/>
                </a:lnTo>
                <a:lnTo>
                  <a:pt x="190" y="60"/>
                </a:lnTo>
                <a:lnTo>
                  <a:pt x="192" y="46"/>
                </a:lnTo>
                <a:lnTo>
                  <a:pt x="199" y="34"/>
                </a:lnTo>
                <a:lnTo>
                  <a:pt x="205" y="30"/>
                </a:lnTo>
                <a:lnTo>
                  <a:pt x="206" y="22"/>
                </a:lnTo>
                <a:lnTo>
                  <a:pt x="216" y="11"/>
                </a:lnTo>
                <a:lnTo>
                  <a:pt x="229" y="11"/>
                </a:lnTo>
                <a:lnTo>
                  <a:pt x="243" y="0"/>
                </a:lnTo>
                <a:lnTo>
                  <a:pt x="262" y="0"/>
                </a:lnTo>
                <a:lnTo>
                  <a:pt x="265" y="4"/>
                </a:lnTo>
                <a:lnTo>
                  <a:pt x="263" y="22"/>
                </a:lnTo>
                <a:lnTo>
                  <a:pt x="257" y="35"/>
                </a:lnTo>
                <a:lnTo>
                  <a:pt x="261" y="39"/>
                </a:lnTo>
                <a:lnTo>
                  <a:pt x="265" y="41"/>
                </a:lnTo>
                <a:lnTo>
                  <a:pt x="267" y="4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6" name="Freeform 16">
            <a:extLst>
              <a:ext uri="{FF2B5EF4-FFF2-40B4-BE49-F238E27FC236}">
                <a16:creationId xmlns:a16="http://schemas.microsoft.com/office/drawing/2014/main" id="{4B754B80-61B0-3B1D-7B61-48B544052AB5}"/>
              </a:ext>
            </a:extLst>
          </p:cNvPr>
          <p:cNvSpPr>
            <a:spLocks noEditPoints="1"/>
          </p:cNvSpPr>
          <p:nvPr/>
        </p:nvSpPr>
        <p:spPr bwMode="auto">
          <a:xfrm>
            <a:off x="3949701" y="4924426"/>
            <a:ext cx="608013" cy="631825"/>
          </a:xfrm>
          <a:custGeom>
            <a:avLst/>
            <a:gdLst>
              <a:gd name="T0" fmla="*/ 27 w 383"/>
              <a:gd name="T1" fmla="*/ 398 h 398"/>
              <a:gd name="T2" fmla="*/ 55 w 383"/>
              <a:gd name="T3" fmla="*/ 364 h 398"/>
              <a:gd name="T4" fmla="*/ 82 w 383"/>
              <a:gd name="T5" fmla="*/ 336 h 398"/>
              <a:gd name="T6" fmla="*/ 75 w 383"/>
              <a:gd name="T7" fmla="*/ 310 h 398"/>
              <a:gd name="T8" fmla="*/ 34 w 383"/>
              <a:gd name="T9" fmla="*/ 325 h 398"/>
              <a:gd name="T10" fmla="*/ 39 w 383"/>
              <a:gd name="T11" fmla="*/ 313 h 398"/>
              <a:gd name="T12" fmla="*/ 48 w 383"/>
              <a:gd name="T13" fmla="*/ 265 h 398"/>
              <a:gd name="T14" fmla="*/ 33 w 383"/>
              <a:gd name="T15" fmla="*/ 263 h 398"/>
              <a:gd name="T16" fmla="*/ 79 w 383"/>
              <a:gd name="T17" fmla="*/ 295 h 398"/>
              <a:gd name="T18" fmla="*/ 100 w 383"/>
              <a:gd name="T19" fmla="*/ 248 h 398"/>
              <a:gd name="T20" fmla="*/ 140 w 383"/>
              <a:gd name="T21" fmla="*/ 231 h 398"/>
              <a:gd name="T22" fmla="*/ 38 w 383"/>
              <a:gd name="T23" fmla="*/ 255 h 398"/>
              <a:gd name="T24" fmla="*/ 38 w 383"/>
              <a:gd name="T25" fmla="*/ 179 h 398"/>
              <a:gd name="T26" fmla="*/ 19 w 383"/>
              <a:gd name="T27" fmla="*/ 157 h 398"/>
              <a:gd name="T28" fmla="*/ 26 w 383"/>
              <a:gd name="T29" fmla="*/ 109 h 398"/>
              <a:gd name="T30" fmla="*/ 34 w 383"/>
              <a:gd name="T31" fmla="*/ 109 h 398"/>
              <a:gd name="T32" fmla="*/ 75 w 383"/>
              <a:gd name="T33" fmla="*/ 120 h 398"/>
              <a:gd name="T34" fmla="*/ 105 w 383"/>
              <a:gd name="T35" fmla="*/ 148 h 398"/>
              <a:gd name="T36" fmla="*/ 24 w 383"/>
              <a:gd name="T37" fmla="*/ 63 h 398"/>
              <a:gd name="T38" fmla="*/ 0 w 383"/>
              <a:gd name="T39" fmla="*/ 47 h 398"/>
              <a:gd name="T40" fmla="*/ 228 w 383"/>
              <a:gd name="T41" fmla="*/ 37 h 398"/>
              <a:gd name="T42" fmla="*/ 276 w 383"/>
              <a:gd name="T43" fmla="*/ 52 h 398"/>
              <a:gd name="T44" fmla="*/ 306 w 383"/>
              <a:gd name="T45" fmla="*/ 105 h 398"/>
              <a:gd name="T46" fmla="*/ 374 w 383"/>
              <a:gd name="T47" fmla="*/ 191 h 398"/>
              <a:gd name="T48" fmla="*/ 277 w 383"/>
              <a:gd name="T49" fmla="*/ 349 h 398"/>
              <a:gd name="T50" fmla="*/ 165 w 383"/>
              <a:gd name="T51" fmla="*/ 347 h 398"/>
              <a:gd name="T52" fmla="*/ 112 w 383"/>
              <a:gd name="T53" fmla="*/ 366 h 398"/>
              <a:gd name="T54" fmla="*/ 140 w 383"/>
              <a:gd name="T55" fmla="*/ 344 h 398"/>
              <a:gd name="T56" fmla="*/ 175 w 383"/>
              <a:gd name="T57" fmla="*/ 319 h 398"/>
              <a:gd name="T58" fmla="*/ 131 w 383"/>
              <a:gd name="T59" fmla="*/ 319 h 398"/>
              <a:gd name="T60" fmla="*/ 94 w 383"/>
              <a:gd name="T61" fmla="*/ 313 h 398"/>
              <a:gd name="T62" fmla="*/ 130 w 383"/>
              <a:gd name="T63" fmla="*/ 285 h 398"/>
              <a:gd name="T64" fmla="*/ 169 w 383"/>
              <a:gd name="T65" fmla="*/ 251 h 398"/>
              <a:gd name="T66" fmla="*/ 158 w 383"/>
              <a:gd name="T67" fmla="*/ 225 h 398"/>
              <a:gd name="T68" fmla="*/ 202 w 383"/>
              <a:gd name="T69" fmla="*/ 183 h 398"/>
              <a:gd name="T70" fmla="*/ 217 w 383"/>
              <a:gd name="T71" fmla="*/ 235 h 398"/>
              <a:gd name="T72" fmla="*/ 236 w 383"/>
              <a:gd name="T73" fmla="*/ 194 h 398"/>
              <a:gd name="T74" fmla="*/ 293 w 383"/>
              <a:gd name="T75" fmla="*/ 168 h 398"/>
              <a:gd name="T76" fmla="*/ 289 w 383"/>
              <a:gd name="T77" fmla="*/ 137 h 398"/>
              <a:gd name="T78" fmla="*/ 237 w 383"/>
              <a:gd name="T79" fmla="*/ 163 h 398"/>
              <a:gd name="T80" fmla="*/ 206 w 383"/>
              <a:gd name="T81" fmla="*/ 171 h 398"/>
              <a:gd name="T82" fmla="*/ 179 w 383"/>
              <a:gd name="T83" fmla="*/ 187 h 398"/>
              <a:gd name="T84" fmla="*/ 139 w 383"/>
              <a:gd name="T85" fmla="*/ 225 h 398"/>
              <a:gd name="T86" fmla="*/ 108 w 383"/>
              <a:gd name="T87" fmla="*/ 273 h 398"/>
              <a:gd name="T88" fmla="*/ 110 w 383"/>
              <a:gd name="T89" fmla="*/ 225 h 398"/>
              <a:gd name="T90" fmla="*/ 102 w 383"/>
              <a:gd name="T91" fmla="*/ 206 h 398"/>
              <a:gd name="T92" fmla="*/ 120 w 383"/>
              <a:gd name="T93" fmla="*/ 163 h 398"/>
              <a:gd name="T94" fmla="*/ 83 w 383"/>
              <a:gd name="T95" fmla="*/ 213 h 398"/>
              <a:gd name="T96" fmla="*/ 49 w 383"/>
              <a:gd name="T97" fmla="*/ 201 h 398"/>
              <a:gd name="T98" fmla="*/ 52 w 383"/>
              <a:gd name="T99" fmla="*/ 175 h 398"/>
              <a:gd name="T100" fmla="*/ 49 w 383"/>
              <a:gd name="T101" fmla="*/ 156 h 398"/>
              <a:gd name="T102" fmla="*/ 85 w 383"/>
              <a:gd name="T103" fmla="*/ 142 h 398"/>
              <a:gd name="T104" fmla="*/ 128 w 383"/>
              <a:gd name="T105" fmla="*/ 112 h 398"/>
              <a:gd name="T106" fmla="*/ 142 w 383"/>
              <a:gd name="T107" fmla="*/ 53 h 398"/>
              <a:gd name="T108" fmla="*/ 90 w 383"/>
              <a:gd name="T109" fmla="*/ 101 h 398"/>
              <a:gd name="T110" fmla="*/ 64 w 383"/>
              <a:gd name="T111" fmla="*/ 85 h 398"/>
              <a:gd name="T112" fmla="*/ 53 w 383"/>
              <a:gd name="T113" fmla="*/ 52 h 398"/>
              <a:gd name="T114" fmla="*/ 83 w 383"/>
              <a:gd name="T115" fmla="*/ 60 h 398"/>
              <a:gd name="T116" fmla="*/ 117 w 383"/>
              <a:gd name="T117" fmla="*/ 37 h 398"/>
              <a:gd name="T118" fmla="*/ 74 w 383"/>
              <a:gd name="T119" fmla="*/ 41 h 398"/>
              <a:gd name="T120" fmla="*/ 108 w 383"/>
              <a:gd name="T121" fmla="*/ 21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3" h="398">
                <a:moveTo>
                  <a:pt x="49" y="394"/>
                </a:moveTo>
                <a:lnTo>
                  <a:pt x="48" y="394"/>
                </a:lnTo>
                <a:lnTo>
                  <a:pt x="49" y="394"/>
                </a:lnTo>
                <a:close/>
                <a:moveTo>
                  <a:pt x="60" y="366"/>
                </a:moveTo>
                <a:lnTo>
                  <a:pt x="60" y="378"/>
                </a:lnTo>
                <a:lnTo>
                  <a:pt x="55" y="385"/>
                </a:lnTo>
                <a:lnTo>
                  <a:pt x="50" y="385"/>
                </a:lnTo>
                <a:lnTo>
                  <a:pt x="48" y="386"/>
                </a:lnTo>
                <a:lnTo>
                  <a:pt x="48" y="394"/>
                </a:lnTo>
                <a:lnTo>
                  <a:pt x="45" y="394"/>
                </a:lnTo>
                <a:lnTo>
                  <a:pt x="44" y="393"/>
                </a:lnTo>
                <a:lnTo>
                  <a:pt x="39" y="397"/>
                </a:lnTo>
                <a:lnTo>
                  <a:pt x="35" y="393"/>
                </a:lnTo>
                <a:lnTo>
                  <a:pt x="27" y="398"/>
                </a:lnTo>
                <a:lnTo>
                  <a:pt x="26" y="397"/>
                </a:lnTo>
                <a:lnTo>
                  <a:pt x="22" y="392"/>
                </a:lnTo>
                <a:lnTo>
                  <a:pt x="24" y="386"/>
                </a:lnTo>
                <a:lnTo>
                  <a:pt x="19" y="382"/>
                </a:lnTo>
                <a:lnTo>
                  <a:pt x="23" y="378"/>
                </a:lnTo>
                <a:lnTo>
                  <a:pt x="27" y="370"/>
                </a:lnTo>
                <a:lnTo>
                  <a:pt x="33" y="362"/>
                </a:lnTo>
                <a:lnTo>
                  <a:pt x="37" y="359"/>
                </a:lnTo>
                <a:lnTo>
                  <a:pt x="41" y="356"/>
                </a:lnTo>
                <a:lnTo>
                  <a:pt x="45" y="355"/>
                </a:lnTo>
                <a:lnTo>
                  <a:pt x="45" y="356"/>
                </a:lnTo>
                <a:lnTo>
                  <a:pt x="48" y="364"/>
                </a:lnTo>
                <a:lnTo>
                  <a:pt x="49" y="367"/>
                </a:lnTo>
                <a:lnTo>
                  <a:pt x="55" y="364"/>
                </a:lnTo>
                <a:lnTo>
                  <a:pt x="53" y="358"/>
                </a:lnTo>
                <a:lnTo>
                  <a:pt x="50" y="352"/>
                </a:lnTo>
                <a:lnTo>
                  <a:pt x="56" y="347"/>
                </a:lnTo>
                <a:lnTo>
                  <a:pt x="59" y="343"/>
                </a:lnTo>
                <a:lnTo>
                  <a:pt x="61" y="338"/>
                </a:lnTo>
                <a:lnTo>
                  <a:pt x="64" y="337"/>
                </a:lnTo>
                <a:lnTo>
                  <a:pt x="65" y="334"/>
                </a:lnTo>
                <a:lnTo>
                  <a:pt x="65" y="337"/>
                </a:lnTo>
                <a:lnTo>
                  <a:pt x="65" y="348"/>
                </a:lnTo>
                <a:lnTo>
                  <a:pt x="63" y="355"/>
                </a:lnTo>
                <a:lnTo>
                  <a:pt x="60" y="366"/>
                </a:lnTo>
                <a:close/>
                <a:moveTo>
                  <a:pt x="90" y="345"/>
                </a:moveTo>
                <a:lnTo>
                  <a:pt x="89" y="345"/>
                </a:lnTo>
                <a:lnTo>
                  <a:pt x="82" y="336"/>
                </a:lnTo>
                <a:lnTo>
                  <a:pt x="94" y="329"/>
                </a:lnTo>
                <a:lnTo>
                  <a:pt x="95" y="328"/>
                </a:lnTo>
                <a:lnTo>
                  <a:pt x="86" y="325"/>
                </a:lnTo>
                <a:lnTo>
                  <a:pt x="83" y="319"/>
                </a:lnTo>
                <a:lnTo>
                  <a:pt x="89" y="317"/>
                </a:lnTo>
                <a:lnTo>
                  <a:pt x="95" y="319"/>
                </a:lnTo>
                <a:lnTo>
                  <a:pt x="97" y="319"/>
                </a:lnTo>
                <a:lnTo>
                  <a:pt x="109" y="332"/>
                </a:lnTo>
                <a:lnTo>
                  <a:pt x="106" y="333"/>
                </a:lnTo>
                <a:lnTo>
                  <a:pt x="90" y="345"/>
                </a:lnTo>
                <a:close/>
                <a:moveTo>
                  <a:pt x="80" y="310"/>
                </a:moveTo>
                <a:lnTo>
                  <a:pt x="78" y="314"/>
                </a:lnTo>
                <a:lnTo>
                  <a:pt x="76" y="314"/>
                </a:lnTo>
                <a:lnTo>
                  <a:pt x="75" y="310"/>
                </a:lnTo>
                <a:lnTo>
                  <a:pt x="75" y="300"/>
                </a:lnTo>
                <a:lnTo>
                  <a:pt x="79" y="298"/>
                </a:lnTo>
                <a:lnTo>
                  <a:pt x="82" y="300"/>
                </a:lnTo>
                <a:lnTo>
                  <a:pt x="83" y="304"/>
                </a:lnTo>
                <a:lnTo>
                  <a:pt x="80" y="308"/>
                </a:lnTo>
                <a:lnTo>
                  <a:pt x="80" y="310"/>
                </a:lnTo>
                <a:close/>
                <a:moveTo>
                  <a:pt x="44" y="322"/>
                </a:moveTo>
                <a:lnTo>
                  <a:pt x="44" y="328"/>
                </a:lnTo>
                <a:lnTo>
                  <a:pt x="48" y="340"/>
                </a:lnTo>
                <a:lnTo>
                  <a:pt x="44" y="345"/>
                </a:lnTo>
                <a:lnTo>
                  <a:pt x="35" y="348"/>
                </a:lnTo>
                <a:lnTo>
                  <a:pt x="35" y="347"/>
                </a:lnTo>
                <a:lnTo>
                  <a:pt x="35" y="337"/>
                </a:lnTo>
                <a:lnTo>
                  <a:pt x="34" y="325"/>
                </a:lnTo>
                <a:lnTo>
                  <a:pt x="24" y="344"/>
                </a:lnTo>
                <a:lnTo>
                  <a:pt x="23" y="358"/>
                </a:lnTo>
                <a:lnTo>
                  <a:pt x="23" y="366"/>
                </a:lnTo>
                <a:lnTo>
                  <a:pt x="16" y="368"/>
                </a:lnTo>
                <a:lnTo>
                  <a:pt x="16" y="352"/>
                </a:lnTo>
                <a:lnTo>
                  <a:pt x="16" y="332"/>
                </a:lnTo>
                <a:lnTo>
                  <a:pt x="24" y="328"/>
                </a:lnTo>
                <a:lnTo>
                  <a:pt x="19" y="319"/>
                </a:lnTo>
                <a:lnTo>
                  <a:pt x="11" y="318"/>
                </a:lnTo>
                <a:lnTo>
                  <a:pt x="12" y="292"/>
                </a:lnTo>
                <a:lnTo>
                  <a:pt x="26" y="292"/>
                </a:lnTo>
                <a:lnTo>
                  <a:pt x="34" y="300"/>
                </a:lnTo>
                <a:lnTo>
                  <a:pt x="34" y="306"/>
                </a:lnTo>
                <a:lnTo>
                  <a:pt x="39" y="313"/>
                </a:lnTo>
                <a:lnTo>
                  <a:pt x="41" y="319"/>
                </a:lnTo>
                <a:lnTo>
                  <a:pt x="44" y="322"/>
                </a:lnTo>
                <a:close/>
                <a:moveTo>
                  <a:pt x="63" y="326"/>
                </a:moveTo>
                <a:lnTo>
                  <a:pt x="59" y="329"/>
                </a:lnTo>
                <a:lnTo>
                  <a:pt x="52" y="328"/>
                </a:lnTo>
                <a:lnTo>
                  <a:pt x="49" y="321"/>
                </a:lnTo>
                <a:lnTo>
                  <a:pt x="44" y="318"/>
                </a:lnTo>
                <a:lnTo>
                  <a:pt x="42" y="311"/>
                </a:lnTo>
                <a:lnTo>
                  <a:pt x="39" y="295"/>
                </a:lnTo>
                <a:lnTo>
                  <a:pt x="39" y="291"/>
                </a:lnTo>
                <a:lnTo>
                  <a:pt x="41" y="284"/>
                </a:lnTo>
                <a:lnTo>
                  <a:pt x="48" y="274"/>
                </a:lnTo>
                <a:lnTo>
                  <a:pt x="44" y="270"/>
                </a:lnTo>
                <a:lnTo>
                  <a:pt x="48" y="265"/>
                </a:lnTo>
                <a:lnTo>
                  <a:pt x="50" y="266"/>
                </a:lnTo>
                <a:lnTo>
                  <a:pt x="55" y="269"/>
                </a:lnTo>
                <a:lnTo>
                  <a:pt x="65" y="283"/>
                </a:lnTo>
                <a:lnTo>
                  <a:pt x="68" y="285"/>
                </a:lnTo>
                <a:lnTo>
                  <a:pt x="70" y="288"/>
                </a:lnTo>
                <a:lnTo>
                  <a:pt x="70" y="293"/>
                </a:lnTo>
                <a:lnTo>
                  <a:pt x="71" y="298"/>
                </a:lnTo>
                <a:lnTo>
                  <a:pt x="70" y="318"/>
                </a:lnTo>
                <a:lnTo>
                  <a:pt x="70" y="319"/>
                </a:lnTo>
                <a:lnTo>
                  <a:pt x="67" y="322"/>
                </a:lnTo>
                <a:lnTo>
                  <a:pt x="65" y="323"/>
                </a:lnTo>
                <a:lnTo>
                  <a:pt x="64" y="325"/>
                </a:lnTo>
                <a:lnTo>
                  <a:pt x="63" y="326"/>
                </a:lnTo>
                <a:close/>
                <a:moveTo>
                  <a:pt x="33" y="263"/>
                </a:moveTo>
                <a:lnTo>
                  <a:pt x="22" y="265"/>
                </a:lnTo>
                <a:lnTo>
                  <a:pt x="22" y="255"/>
                </a:lnTo>
                <a:lnTo>
                  <a:pt x="33" y="253"/>
                </a:lnTo>
                <a:lnTo>
                  <a:pt x="34" y="254"/>
                </a:lnTo>
                <a:lnTo>
                  <a:pt x="35" y="259"/>
                </a:lnTo>
                <a:lnTo>
                  <a:pt x="33" y="263"/>
                </a:lnTo>
                <a:close/>
                <a:moveTo>
                  <a:pt x="100" y="248"/>
                </a:moveTo>
                <a:lnTo>
                  <a:pt x="94" y="274"/>
                </a:lnTo>
                <a:lnTo>
                  <a:pt x="87" y="284"/>
                </a:lnTo>
                <a:lnTo>
                  <a:pt x="90" y="287"/>
                </a:lnTo>
                <a:lnTo>
                  <a:pt x="91" y="289"/>
                </a:lnTo>
                <a:lnTo>
                  <a:pt x="85" y="296"/>
                </a:lnTo>
                <a:lnTo>
                  <a:pt x="83" y="299"/>
                </a:lnTo>
                <a:lnTo>
                  <a:pt x="79" y="295"/>
                </a:lnTo>
                <a:lnTo>
                  <a:pt x="78" y="293"/>
                </a:lnTo>
                <a:lnTo>
                  <a:pt x="74" y="291"/>
                </a:lnTo>
                <a:lnTo>
                  <a:pt x="71" y="276"/>
                </a:lnTo>
                <a:lnTo>
                  <a:pt x="68" y="278"/>
                </a:lnTo>
                <a:lnTo>
                  <a:pt x="61" y="272"/>
                </a:lnTo>
                <a:lnTo>
                  <a:pt x="60" y="269"/>
                </a:lnTo>
                <a:lnTo>
                  <a:pt x="63" y="262"/>
                </a:lnTo>
                <a:lnTo>
                  <a:pt x="67" y="263"/>
                </a:lnTo>
                <a:lnTo>
                  <a:pt x="70" y="265"/>
                </a:lnTo>
                <a:lnTo>
                  <a:pt x="71" y="261"/>
                </a:lnTo>
                <a:lnTo>
                  <a:pt x="75" y="251"/>
                </a:lnTo>
                <a:lnTo>
                  <a:pt x="78" y="251"/>
                </a:lnTo>
                <a:lnTo>
                  <a:pt x="100" y="247"/>
                </a:lnTo>
                <a:lnTo>
                  <a:pt x="100" y="248"/>
                </a:lnTo>
                <a:close/>
                <a:moveTo>
                  <a:pt x="60" y="255"/>
                </a:moveTo>
                <a:lnTo>
                  <a:pt x="59" y="261"/>
                </a:lnTo>
                <a:lnTo>
                  <a:pt x="55" y="259"/>
                </a:lnTo>
                <a:lnTo>
                  <a:pt x="59" y="240"/>
                </a:lnTo>
                <a:lnTo>
                  <a:pt x="59" y="239"/>
                </a:lnTo>
                <a:lnTo>
                  <a:pt x="67" y="240"/>
                </a:lnTo>
                <a:lnTo>
                  <a:pt x="68" y="248"/>
                </a:lnTo>
                <a:lnTo>
                  <a:pt x="68" y="254"/>
                </a:lnTo>
                <a:lnTo>
                  <a:pt x="67" y="255"/>
                </a:lnTo>
                <a:lnTo>
                  <a:pt x="60" y="255"/>
                </a:lnTo>
                <a:close/>
                <a:moveTo>
                  <a:pt x="140" y="251"/>
                </a:moveTo>
                <a:lnTo>
                  <a:pt x="139" y="253"/>
                </a:lnTo>
                <a:lnTo>
                  <a:pt x="135" y="235"/>
                </a:lnTo>
                <a:lnTo>
                  <a:pt x="140" y="231"/>
                </a:lnTo>
                <a:lnTo>
                  <a:pt x="145" y="229"/>
                </a:lnTo>
                <a:lnTo>
                  <a:pt x="149" y="229"/>
                </a:lnTo>
                <a:lnTo>
                  <a:pt x="150" y="232"/>
                </a:lnTo>
                <a:lnTo>
                  <a:pt x="151" y="233"/>
                </a:lnTo>
                <a:lnTo>
                  <a:pt x="153" y="235"/>
                </a:lnTo>
                <a:lnTo>
                  <a:pt x="151" y="236"/>
                </a:lnTo>
                <a:lnTo>
                  <a:pt x="151" y="238"/>
                </a:lnTo>
                <a:lnTo>
                  <a:pt x="151" y="240"/>
                </a:lnTo>
                <a:lnTo>
                  <a:pt x="147" y="246"/>
                </a:lnTo>
                <a:lnTo>
                  <a:pt x="140" y="251"/>
                </a:lnTo>
                <a:close/>
                <a:moveTo>
                  <a:pt x="42" y="258"/>
                </a:moveTo>
                <a:lnTo>
                  <a:pt x="42" y="259"/>
                </a:lnTo>
                <a:lnTo>
                  <a:pt x="41" y="258"/>
                </a:lnTo>
                <a:lnTo>
                  <a:pt x="38" y="255"/>
                </a:lnTo>
                <a:lnTo>
                  <a:pt x="35" y="253"/>
                </a:lnTo>
                <a:lnTo>
                  <a:pt x="34" y="242"/>
                </a:lnTo>
                <a:lnTo>
                  <a:pt x="39" y="228"/>
                </a:lnTo>
                <a:lnTo>
                  <a:pt x="42" y="227"/>
                </a:lnTo>
                <a:lnTo>
                  <a:pt x="46" y="233"/>
                </a:lnTo>
                <a:lnTo>
                  <a:pt x="49" y="243"/>
                </a:lnTo>
                <a:lnTo>
                  <a:pt x="42" y="258"/>
                </a:lnTo>
                <a:close/>
                <a:moveTo>
                  <a:pt x="34" y="231"/>
                </a:moveTo>
                <a:lnTo>
                  <a:pt x="29" y="231"/>
                </a:lnTo>
                <a:lnTo>
                  <a:pt x="26" y="218"/>
                </a:lnTo>
                <a:lnTo>
                  <a:pt x="31" y="218"/>
                </a:lnTo>
                <a:lnTo>
                  <a:pt x="34" y="231"/>
                </a:lnTo>
                <a:close/>
                <a:moveTo>
                  <a:pt x="38" y="176"/>
                </a:moveTo>
                <a:lnTo>
                  <a:pt x="38" y="179"/>
                </a:lnTo>
                <a:lnTo>
                  <a:pt x="34" y="184"/>
                </a:lnTo>
                <a:lnTo>
                  <a:pt x="31" y="184"/>
                </a:lnTo>
                <a:lnTo>
                  <a:pt x="30" y="184"/>
                </a:lnTo>
                <a:lnTo>
                  <a:pt x="30" y="187"/>
                </a:lnTo>
                <a:lnTo>
                  <a:pt x="34" y="187"/>
                </a:lnTo>
                <a:lnTo>
                  <a:pt x="38" y="201"/>
                </a:lnTo>
                <a:lnTo>
                  <a:pt x="30" y="210"/>
                </a:lnTo>
                <a:lnTo>
                  <a:pt x="27" y="209"/>
                </a:lnTo>
                <a:lnTo>
                  <a:pt x="24" y="194"/>
                </a:lnTo>
                <a:lnTo>
                  <a:pt x="20" y="198"/>
                </a:lnTo>
                <a:lnTo>
                  <a:pt x="14" y="193"/>
                </a:lnTo>
                <a:lnTo>
                  <a:pt x="15" y="173"/>
                </a:lnTo>
                <a:lnTo>
                  <a:pt x="22" y="176"/>
                </a:lnTo>
                <a:lnTo>
                  <a:pt x="19" y="157"/>
                </a:lnTo>
                <a:lnTo>
                  <a:pt x="19" y="145"/>
                </a:lnTo>
                <a:lnTo>
                  <a:pt x="18" y="134"/>
                </a:lnTo>
                <a:lnTo>
                  <a:pt x="20" y="131"/>
                </a:lnTo>
                <a:lnTo>
                  <a:pt x="22" y="133"/>
                </a:lnTo>
                <a:lnTo>
                  <a:pt x="23" y="133"/>
                </a:lnTo>
                <a:lnTo>
                  <a:pt x="26" y="138"/>
                </a:lnTo>
                <a:lnTo>
                  <a:pt x="31" y="154"/>
                </a:lnTo>
                <a:lnTo>
                  <a:pt x="41" y="160"/>
                </a:lnTo>
                <a:lnTo>
                  <a:pt x="41" y="167"/>
                </a:lnTo>
                <a:lnTo>
                  <a:pt x="37" y="171"/>
                </a:lnTo>
                <a:lnTo>
                  <a:pt x="38" y="176"/>
                </a:lnTo>
                <a:close/>
                <a:moveTo>
                  <a:pt x="59" y="149"/>
                </a:moveTo>
                <a:lnTo>
                  <a:pt x="50" y="153"/>
                </a:lnTo>
                <a:lnTo>
                  <a:pt x="26" y="109"/>
                </a:lnTo>
                <a:lnTo>
                  <a:pt x="39" y="119"/>
                </a:lnTo>
                <a:lnTo>
                  <a:pt x="56" y="131"/>
                </a:lnTo>
                <a:lnTo>
                  <a:pt x="56" y="138"/>
                </a:lnTo>
                <a:lnTo>
                  <a:pt x="56" y="142"/>
                </a:lnTo>
                <a:lnTo>
                  <a:pt x="59" y="149"/>
                </a:lnTo>
                <a:close/>
                <a:moveTo>
                  <a:pt x="14" y="97"/>
                </a:moveTo>
                <a:lnTo>
                  <a:pt x="22" y="128"/>
                </a:lnTo>
                <a:lnTo>
                  <a:pt x="12" y="120"/>
                </a:lnTo>
                <a:lnTo>
                  <a:pt x="7" y="101"/>
                </a:lnTo>
                <a:lnTo>
                  <a:pt x="14" y="97"/>
                </a:lnTo>
                <a:close/>
                <a:moveTo>
                  <a:pt x="60" y="119"/>
                </a:moveTo>
                <a:lnTo>
                  <a:pt x="59" y="123"/>
                </a:lnTo>
                <a:lnTo>
                  <a:pt x="38" y="112"/>
                </a:lnTo>
                <a:lnTo>
                  <a:pt x="34" y="109"/>
                </a:lnTo>
                <a:lnTo>
                  <a:pt x="27" y="93"/>
                </a:lnTo>
                <a:lnTo>
                  <a:pt x="33" y="96"/>
                </a:lnTo>
                <a:lnTo>
                  <a:pt x="41" y="98"/>
                </a:lnTo>
                <a:lnTo>
                  <a:pt x="48" y="101"/>
                </a:lnTo>
                <a:lnTo>
                  <a:pt x="49" y="101"/>
                </a:lnTo>
                <a:lnTo>
                  <a:pt x="52" y="103"/>
                </a:lnTo>
                <a:lnTo>
                  <a:pt x="53" y="105"/>
                </a:lnTo>
                <a:lnTo>
                  <a:pt x="57" y="112"/>
                </a:lnTo>
                <a:lnTo>
                  <a:pt x="60" y="119"/>
                </a:lnTo>
                <a:close/>
                <a:moveTo>
                  <a:pt x="105" y="148"/>
                </a:moveTo>
                <a:lnTo>
                  <a:pt x="98" y="149"/>
                </a:lnTo>
                <a:lnTo>
                  <a:pt x="95" y="145"/>
                </a:lnTo>
                <a:lnTo>
                  <a:pt x="83" y="130"/>
                </a:lnTo>
                <a:lnTo>
                  <a:pt x="75" y="120"/>
                </a:lnTo>
                <a:lnTo>
                  <a:pt x="91" y="116"/>
                </a:lnTo>
                <a:lnTo>
                  <a:pt x="91" y="109"/>
                </a:lnTo>
                <a:lnTo>
                  <a:pt x="108" y="103"/>
                </a:lnTo>
                <a:lnTo>
                  <a:pt x="120" y="85"/>
                </a:lnTo>
                <a:lnTo>
                  <a:pt x="121" y="86"/>
                </a:lnTo>
                <a:lnTo>
                  <a:pt x="125" y="90"/>
                </a:lnTo>
                <a:lnTo>
                  <a:pt x="124" y="97"/>
                </a:lnTo>
                <a:lnTo>
                  <a:pt x="119" y="115"/>
                </a:lnTo>
                <a:lnTo>
                  <a:pt x="117" y="122"/>
                </a:lnTo>
                <a:lnTo>
                  <a:pt x="116" y="123"/>
                </a:lnTo>
                <a:lnTo>
                  <a:pt x="116" y="126"/>
                </a:lnTo>
                <a:lnTo>
                  <a:pt x="116" y="139"/>
                </a:lnTo>
                <a:lnTo>
                  <a:pt x="105" y="142"/>
                </a:lnTo>
                <a:lnTo>
                  <a:pt x="105" y="148"/>
                </a:lnTo>
                <a:close/>
                <a:moveTo>
                  <a:pt x="15" y="89"/>
                </a:moveTo>
                <a:lnTo>
                  <a:pt x="12" y="96"/>
                </a:lnTo>
                <a:lnTo>
                  <a:pt x="4" y="92"/>
                </a:lnTo>
                <a:lnTo>
                  <a:pt x="5" y="71"/>
                </a:lnTo>
                <a:lnTo>
                  <a:pt x="12" y="81"/>
                </a:lnTo>
                <a:lnTo>
                  <a:pt x="11" y="86"/>
                </a:lnTo>
                <a:lnTo>
                  <a:pt x="16" y="88"/>
                </a:lnTo>
                <a:lnTo>
                  <a:pt x="15" y="89"/>
                </a:lnTo>
                <a:close/>
                <a:moveTo>
                  <a:pt x="57" y="97"/>
                </a:moveTo>
                <a:lnTo>
                  <a:pt x="55" y="103"/>
                </a:lnTo>
                <a:lnTo>
                  <a:pt x="33" y="86"/>
                </a:lnTo>
                <a:lnTo>
                  <a:pt x="27" y="77"/>
                </a:lnTo>
                <a:lnTo>
                  <a:pt x="24" y="71"/>
                </a:lnTo>
                <a:lnTo>
                  <a:pt x="24" y="63"/>
                </a:lnTo>
                <a:lnTo>
                  <a:pt x="26" y="59"/>
                </a:lnTo>
                <a:lnTo>
                  <a:pt x="42" y="70"/>
                </a:lnTo>
                <a:lnTo>
                  <a:pt x="44" y="71"/>
                </a:lnTo>
                <a:lnTo>
                  <a:pt x="45" y="78"/>
                </a:lnTo>
                <a:lnTo>
                  <a:pt x="46" y="83"/>
                </a:lnTo>
                <a:lnTo>
                  <a:pt x="57" y="97"/>
                </a:lnTo>
                <a:close/>
                <a:moveTo>
                  <a:pt x="1" y="40"/>
                </a:moveTo>
                <a:lnTo>
                  <a:pt x="4" y="43"/>
                </a:lnTo>
                <a:lnTo>
                  <a:pt x="5" y="41"/>
                </a:lnTo>
                <a:lnTo>
                  <a:pt x="7" y="45"/>
                </a:lnTo>
                <a:lnTo>
                  <a:pt x="7" y="49"/>
                </a:lnTo>
                <a:lnTo>
                  <a:pt x="5" y="51"/>
                </a:lnTo>
                <a:lnTo>
                  <a:pt x="1" y="51"/>
                </a:lnTo>
                <a:lnTo>
                  <a:pt x="0" y="47"/>
                </a:lnTo>
                <a:lnTo>
                  <a:pt x="0" y="45"/>
                </a:lnTo>
                <a:lnTo>
                  <a:pt x="0" y="41"/>
                </a:lnTo>
                <a:lnTo>
                  <a:pt x="1" y="40"/>
                </a:lnTo>
                <a:close/>
                <a:moveTo>
                  <a:pt x="30" y="44"/>
                </a:moveTo>
                <a:lnTo>
                  <a:pt x="33" y="58"/>
                </a:lnTo>
                <a:lnTo>
                  <a:pt x="26" y="51"/>
                </a:lnTo>
                <a:lnTo>
                  <a:pt x="23" y="40"/>
                </a:lnTo>
                <a:lnTo>
                  <a:pt x="30" y="44"/>
                </a:lnTo>
                <a:close/>
                <a:moveTo>
                  <a:pt x="192" y="17"/>
                </a:moveTo>
                <a:lnTo>
                  <a:pt x="191" y="28"/>
                </a:lnTo>
                <a:lnTo>
                  <a:pt x="198" y="36"/>
                </a:lnTo>
                <a:lnTo>
                  <a:pt x="210" y="47"/>
                </a:lnTo>
                <a:lnTo>
                  <a:pt x="222" y="34"/>
                </a:lnTo>
                <a:lnTo>
                  <a:pt x="228" y="37"/>
                </a:lnTo>
                <a:lnTo>
                  <a:pt x="229" y="37"/>
                </a:lnTo>
                <a:lnTo>
                  <a:pt x="235" y="32"/>
                </a:lnTo>
                <a:lnTo>
                  <a:pt x="237" y="38"/>
                </a:lnTo>
                <a:lnTo>
                  <a:pt x="236" y="43"/>
                </a:lnTo>
                <a:lnTo>
                  <a:pt x="240" y="48"/>
                </a:lnTo>
                <a:lnTo>
                  <a:pt x="256" y="40"/>
                </a:lnTo>
                <a:lnTo>
                  <a:pt x="256" y="32"/>
                </a:lnTo>
                <a:lnTo>
                  <a:pt x="262" y="33"/>
                </a:lnTo>
                <a:lnTo>
                  <a:pt x="265" y="41"/>
                </a:lnTo>
                <a:lnTo>
                  <a:pt x="269" y="40"/>
                </a:lnTo>
                <a:lnTo>
                  <a:pt x="267" y="47"/>
                </a:lnTo>
                <a:lnTo>
                  <a:pt x="276" y="44"/>
                </a:lnTo>
                <a:lnTo>
                  <a:pt x="277" y="51"/>
                </a:lnTo>
                <a:lnTo>
                  <a:pt x="276" y="52"/>
                </a:lnTo>
                <a:lnTo>
                  <a:pt x="265" y="58"/>
                </a:lnTo>
                <a:lnTo>
                  <a:pt x="262" y="60"/>
                </a:lnTo>
                <a:lnTo>
                  <a:pt x="263" y="63"/>
                </a:lnTo>
                <a:lnTo>
                  <a:pt x="265" y="66"/>
                </a:lnTo>
                <a:lnTo>
                  <a:pt x="276" y="66"/>
                </a:lnTo>
                <a:lnTo>
                  <a:pt x="281" y="62"/>
                </a:lnTo>
                <a:lnTo>
                  <a:pt x="291" y="67"/>
                </a:lnTo>
                <a:lnTo>
                  <a:pt x="289" y="71"/>
                </a:lnTo>
                <a:lnTo>
                  <a:pt x="282" y="70"/>
                </a:lnTo>
                <a:lnTo>
                  <a:pt x="280" y="86"/>
                </a:lnTo>
                <a:lnTo>
                  <a:pt x="293" y="88"/>
                </a:lnTo>
                <a:lnTo>
                  <a:pt x="292" y="94"/>
                </a:lnTo>
                <a:lnTo>
                  <a:pt x="292" y="101"/>
                </a:lnTo>
                <a:lnTo>
                  <a:pt x="306" y="105"/>
                </a:lnTo>
                <a:lnTo>
                  <a:pt x="310" y="109"/>
                </a:lnTo>
                <a:lnTo>
                  <a:pt x="321" y="109"/>
                </a:lnTo>
                <a:lnTo>
                  <a:pt x="322" y="109"/>
                </a:lnTo>
                <a:lnTo>
                  <a:pt x="348" y="118"/>
                </a:lnTo>
                <a:lnTo>
                  <a:pt x="353" y="120"/>
                </a:lnTo>
                <a:lnTo>
                  <a:pt x="349" y="122"/>
                </a:lnTo>
                <a:lnTo>
                  <a:pt x="355" y="123"/>
                </a:lnTo>
                <a:lnTo>
                  <a:pt x="363" y="124"/>
                </a:lnTo>
                <a:lnTo>
                  <a:pt x="374" y="133"/>
                </a:lnTo>
                <a:lnTo>
                  <a:pt x="372" y="153"/>
                </a:lnTo>
                <a:lnTo>
                  <a:pt x="375" y="154"/>
                </a:lnTo>
                <a:lnTo>
                  <a:pt x="383" y="164"/>
                </a:lnTo>
                <a:lnTo>
                  <a:pt x="375" y="190"/>
                </a:lnTo>
                <a:lnTo>
                  <a:pt x="374" y="191"/>
                </a:lnTo>
                <a:lnTo>
                  <a:pt x="370" y="218"/>
                </a:lnTo>
                <a:lnTo>
                  <a:pt x="368" y="223"/>
                </a:lnTo>
                <a:lnTo>
                  <a:pt x="357" y="235"/>
                </a:lnTo>
                <a:lnTo>
                  <a:pt x="353" y="253"/>
                </a:lnTo>
                <a:lnTo>
                  <a:pt x="338" y="272"/>
                </a:lnTo>
                <a:lnTo>
                  <a:pt x="329" y="291"/>
                </a:lnTo>
                <a:lnTo>
                  <a:pt x="321" y="296"/>
                </a:lnTo>
                <a:lnTo>
                  <a:pt x="306" y="299"/>
                </a:lnTo>
                <a:lnTo>
                  <a:pt x="300" y="303"/>
                </a:lnTo>
                <a:lnTo>
                  <a:pt x="288" y="322"/>
                </a:lnTo>
                <a:lnTo>
                  <a:pt x="286" y="323"/>
                </a:lnTo>
                <a:lnTo>
                  <a:pt x="286" y="334"/>
                </a:lnTo>
                <a:lnTo>
                  <a:pt x="286" y="338"/>
                </a:lnTo>
                <a:lnTo>
                  <a:pt x="277" y="349"/>
                </a:lnTo>
                <a:lnTo>
                  <a:pt x="259" y="351"/>
                </a:lnTo>
                <a:lnTo>
                  <a:pt x="231" y="364"/>
                </a:lnTo>
                <a:lnTo>
                  <a:pt x="229" y="366"/>
                </a:lnTo>
                <a:lnTo>
                  <a:pt x="226" y="366"/>
                </a:lnTo>
                <a:lnTo>
                  <a:pt x="224" y="366"/>
                </a:lnTo>
                <a:lnTo>
                  <a:pt x="220" y="364"/>
                </a:lnTo>
                <a:lnTo>
                  <a:pt x="216" y="360"/>
                </a:lnTo>
                <a:lnTo>
                  <a:pt x="222" y="347"/>
                </a:lnTo>
                <a:lnTo>
                  <a:pt x="224" y="329"/>
                </a:lnTo>
                <a:lnTo>
                  <a:pt x="221" y="325"/>
                </a:lnTo>
                <a:lnTo>
                  <a:pt x="202" y="325"/>
                </a:lnTo>
                <a:lnTo>
                  <a:pt x="188" y="336"/>
                </a:lnTo>
                <a:lnTo>
                  <a:pt x="175" y="336"/>
                </a:lnTo>
                <a:lnTo>
                  <a:pt x="165" y="347"/>
                </a:lnTo>
                <a:lnTo>
                  <a:pt x="164" y="355"/>
                </a:lnTo>
                <a:lnTo>
                  <a:pt x="158" y="359"/>
                </a:lnTo>
                <a:lnTo>
                  <a:pt x="151" y="371"/>
                </a:lnTo>
                <a:lnTo>
                  <a:pt x="149" y="385"/>
                </a:lnTo>
                <a:lnTo>
                  <a:pt x="146" y="385"/>
                </a:lnTo>
                <a:lnTo>
                  <a:pt x="140" y="383"/>
                </a:lnTo>
                <a:lnTo>
                  <a:pt x="132" y="381"/>
                </a:lnTo>
                <a:lnTo>
                  <a:pt x="120" y="383"/>
                </a:lnTo>
                <a:lnTo>
                  <a:pt x="120" y="378"/>
                </a:lnTo>
                <a:lnTo>
                  <a:pt x="112" y="375"/>
                </a:lnTo>
                <a:lnTo>
                  <a:pt x="112" y="374"/>
                </a:lnTo>
                <a:lnTo>
                  <a:pt x="109" y="371"/>
                </a:lnTo>
                <a:lnTo>
                  <a:pt x="104" y="364"/>
                </a:lnTo>
                <a:lnTo>
                  <a:pt x="112" y="366"/>
                </a:lnTo>
                <a:lnTo>
                  <a:pt x="119" y="360"/>
                </a:lnTo>
                <a:lnTo>
                  <a:pt x="117" y="356"/>
                </a:lnTo>
                <a:lnTo>
                  <a:pt x="106" y="359"/>
                </a:lnTo>
                <a:lnTo>
                  <a:pt x="100" y="360"/>
                </a:lnTo>
                <a:lnTo>
                  <a:pt x="100" y="353"/>
                </a:lnTo>
                <a:lnTo>
                  <a:pt x="105" y="349"/>
                </a:lnTo>
                <a:lnTo>
                  <a:pt x="110" y="345"/>
                </a:lnTo>
                <a:lnTo>
                  <a:pt x="120" y="341"/>
                </a:lnTo>
                <a:lnTo>
                  <a:pt x="120" y="338"/>
                </a:lnTo>
                <a:lnTo>
                  <a:pt x="121" y="336"/>
                </a:lnTo>
                <a:lnTo>
                  <a:pt x="123" y="333"/>
                </a:lnTo>
                <a:lnTo>
                  <a:pt x="125" y="338"/>
                </a:lnTo>
                <a:lnTo>
                  <a:pt x="128" y="341"/>
                </a:lnTo>
                <a:lnTo>
                  <a:pt x="140" y="344"/>
                </a:lnTo>
                <a:lnTo>
                  <a:pt x="142" y="344"/>
                </a:lnTo>
                <a:lnTo>
                  <a:pt x="146" y="343"/>
                </a:lnTo>
                <a:lnTo>
                  <a:pt x="146" y="341"/>
                </a:lnTo>
                <a:lnTo>
                  <a:pt x="150" y="333"/>
                </a:lnTo>
                <a:lnTo>
                  <a:pt x="161" y="328"/>
                </a:lnTo>
                <a:lnTo>
                  <a:pt x="165" y="323"/>
                </a:lnTo>
                <a:lnTo>
                  <a:pt x="172" y="322"/>
                </a:lnTo>
                <a:lnTo>
                  <a:pt x="175" y="321"/>
                </a:lnTo>
                <a:lnTo>
                  <a:pt x="180" y="319"/>
                </a:lnTo>
                <a:lnTo>
                  <a:pt x="181" y="319"/>
                </a:lnTo>
                <a:lnTo>
                  <a:pt x="183" y="314"/>
                </a:lnTo>
                <a:lnTo>
                  <a:pt x="179" y="315"/>
                </a:lnTo>
                <a:lnTo>
                  <a:pt x="177" y="317"/>
                </a:lnTo>
                <a:lnTo>
                  <a:pt x="175" y="319"/>
                </a:lnTo>
                <a:lnTo>
                  <a:pt x="164" y="321"/>
                </a:lnTo>
                <a:lnTo>
                  <a:pt x="162" y="321"/>
                </a:lnTo>
                <a:lnTo>
                  <a:pt x="157" y="325"/>
                </a:lnTo>
                <a:lnTo>
                  <a:pt x="151" y="328"/>
                </a:lnTo>
                <a:lnTo>
                  <a:pt x="151" y="329"/>
                </a:lnTo>
                <a:lnTo>
                  <a:pt x="145" y="330"/>
                </a:lnTo>
                <a:lnTo>
                  <a:pt x="142" y="336"/>
                </a:lnTo>
                <a:lnTo>
                  <a:pt x="140" y="336"/>
                </a:lnTo>
                <a:lnTo>
                  <a:pt x="134" y="337"/>
                </a:lnTo>
                <a:lnTo>
                  <a:pt x="130" y="336"/>
                </a:lnTo>
                <a:lnTo>
                  <a:pt x="125" y="330"/>
                </a:lnTo>
                <a:lnTo>
                  <a:pt x="128" y="325"/>
                </a:lnTo>
                <a:lnTo>
                  <a:pt x="131" y="319"/>
                </a:lnTo>
                <a:lnTo>
                  <a:pt x="131" y="319"/>
                </a:lnTo>
                <a:lnTo>
                  <a:pt x="131" y="314"/>
                </a:lnTo>
                <a:lnTo>
                  <a:pt x="131" y="310"/>
                </a:lnTo>
                <a:lnTo>
                  <a:pt x="128" y="311"/>
                </a:lnTo>
                <a:lnTo>
                  <a:pt x="125" y="319"/>
                </a:lnTo>
                <a:lnTo>
                  <a:pt x="123" y="325"/>
                </a:lnTo>
                <a:lnTo>
                  <a:pt x="119" y="329"/>
                </a:lnTo>
                <a:lnTo>
                  <a:pt x="115" y="332"/>
                </a:lnTo>
                <a:lnTo>
                  <a:pt x="112" y="328"/>
                </a:lnTo>
                <a:lnTo>
                  <a:pt x="109" y="323"/>
                </a:lnTo>
                <a:lnTo>
                  <a:pt x="108" y="321"/>
                </a:lnTo>
                <a:lnTo>
                  <a:pt x="106" y="315"/>
                </a:lnTo>
                <a:lnTo>
                  <a:pt x="101" y="311"/>
                </a:lnTo>
                <a:lnTo>
                  <a:pt x="95" y="313"/>
                </a:lnTo>
                <a:lnTo>
                  <a:pt x="94" y="313"/>
                </a:lnTo>
                <a:lnTo>
                  <a:pt x="91" y="310"/>
                </a:lnTo>
                <a:lnTo>
                  <a:pt x="94" y="304"/>
                </a:lnTo>
                <a:lnTo>
                  <a:pt x="100" y="303"/>
                </a:lnTo>
                <a:lnTo>
                  <a:pt x="102" y="299"/>
                </a:lnTo>
                <a:lnTo>
                  <a:pt x="104" y="293"/>
                </a:lnTo>
                <a:lnTo>
                  <a:pt x="108" y="289"/>
                </a:lnTo>
                <a:lnTo>
                  <a:pt x="109" y="289"/>
                </a:lnTo>
                <a:lnTo>
                  <a:pt x="115" y="288"/>
                </a:lnTo>
                <a:lnTo>
                  <a:pt x="120" y="287"/>
                </a:lnTo>
                <a:lnTo>
                  <a:pt x="121" y="287"/>
                </a:lnTo>
                <a:lnTo>
                  <a:pt x="123" y="287"/>
                </a:lnTo>
                <a:lnTo>
                  <a:pt x="127" y="285"/>
                </a:lnTo>
                <a:lnTo>
                  <a:pt x="128" y="285"/>
                </a:lnTo>
                <a:lnTo>
                  <a:pt x="130" y="285"/>
                </a:lnTo>
                <a:lnTo>
                  <a:pt x="132" y="285"/>
                </a:lnTo>
                <a:lnTo>
                  <a:pt x="136" y="284"/>
                </a:lnTo>
                <a:lnTo>
                  <a:pt x="138" y="283"/>
                </a:lnTo>
                <a:lnTo>
                  <a:pt x="140" y="278"/>
                </a:lnTo>
                <a:lnTo>
                  <a:pt x="140" y="277"/>
                </a:lnTo>
                <a:lnTo>
                  <a:pt x="138" y="274"/>
                </a:lnTo>
                <a:lnTo>
                  <a:pt x="139" y="269"/>
                </a:lnTo>
                <a:lnTo>
                  <a:pt x="140" y="265"/>
                </a:lnTo>
                <a:lnTo>
                  <a:pt x="145" y="258"/>
                </a:lnTo>
                <a:lnTo>
                  <a:pt x="151" y="253"/>
                </a:lnTo>
                <a:lnTo>
                  <a:pt x="153" y="253"/>
                </a:lnTo>
                <a:lnTo>
                  <a:pt x="160" y="253"/>
                </a:lnTo>
                <a:lnTo>
                  <a:pt x="168" y="251"/>
                </a:lnTo>
                <a:lnTo>
                  <a:pt x="169" y="251"/>
                </a:lnTo>
                <a:lnTo>
                  <a:pt x="173" y="250"/>
                </a:lnTo>
                <a:lnTo>
                  <a:pt x="179" y="247"/>
                </a:lnTo>
                <a:lnTo>
                  <a:pt x="183" y="244"/>
                </a:lnTo>
                <a:lnTo>
                  <a:pt x="183" y="242"/>
                </a:lnTo>
                <a:lnTo>
                  <a:pt x="184" y="236"/>
                </a:lnTo>
                <a:lnTo>
                  <a:pt x="180" y="233"/>
                </a:lnTo>
                <a:lnTo>
                  <a:pt x="179" y="236"/>
                </a:lnTo>
                <a:lnTo>
                  <a:pt x="177" y="240"/>
                </a:lnTo>
                <a:lnTo>
                  <a:pt x="165" y="247"/>
                </a:lnTo>
                <a:lnTo>
                  <a:pt x="164" y="244"/>
                </a:lnTo>
                <a:lnTo>
                  <a:pt x="164" y="243"/>
                </a:lnTo>
                <a:lnTo>
                  <a:pt x="161" y="236"/>
                </a:lnTo>
                <a:lnTo>
                  <a:pt x="160" y="236"/>
                </a:lnTo>
                <a:lnTo>
                  <a:pt x="158" y="225"/>
                </a:lnTo>
                <a:lnTo>
                  <a:pt x="158" y="224"/>
                </a:lnTo>
                <a:lnTo>
                  <a:pt x="160" y="220"/>
                </a:lnTo>
                <a:lnTo>
                  <a:pt x="165" y="220"/>
                </a:lnTo>
                <a:lnTo>
                  <a:pt x="166" y="218"/>
                </a:lnTo>
                <a:lnTo>
                  <a:pt x="175" y="216"/>
                </a:lnTo>
                <a:lnTo>
                  <a:pt x="176" y="210"/>
                </a:lnTo>
                <a:lnTo>
                  <a:pt x="179" y="206"/>
                </a:lnTo>
                <a:lnTo>
                  <a:pt x="183" y="198"/>
                </a:lnTo>
                <a:lnTo>
                  <a:pt x="191" y="195"/>
                </a:lnTo>
                <a:lnTo>
                  <a:pt x="196" y="191"/>
                </a:lnTo>
                <a:lnTo>
                  <a:pt x="198" y="188"/>
                </a:lnTo>
                <a:lnTo>
                  <a:pt x="198" y="183"/>
                </a:lnTo>
                <a:lnTo>
                  <a:pt x="200" y="183"/>
                </a:lnTo>
                <a:lnTo>
                  <a:pt x="202" y="183"/>
                </a:lnTo>
                <a:lnTo>
                  <a:pt x="209" y="184"/>
                </a:lnTo>
                <a:lnTo>
                  <a:pt x="217" y="182"/>
                </a:lnTo>
                <a:lnTo>
                  <a:pt x="220" y="176"/>
                </a:lnTo>
                <a:lnTo>
                  <a:pt x="226" y="169"/>
                </a:lnTo>
                <a:lnTo>
                  <a:pt x="228" y="168"/>
                </a:lnTo>
                <a:lnTo>
                  <a:pt x="233" y="171"/>
                </a:lnTo>
                <a:lnTo>
                  <a:pt x="240" y="178"/>
                </a:lnTo>
                <a:lnTo>
                  <a:pt x="239" y="179"/>
                </a:lnTo>
                <a:lnTo>
                  <a:pt x="233" y="190"/>
                </a:lnTo>
                <a:lnTo>
                  <a:pt x="228" y="203"/>
                </a:lnTo>
                <a:lnTo>
                  <a:pt x="225" y="212"/>
                </a:lnTo>
                <a:lnTo>
                  <a:pt x="222" y="220"/>
                </a:lnTo>
                <a:lnTo>
                  <a:pt x="220" y="228"/>
                </a:lnTo>
                <a:lnTo>
                  <a:pt x="217" y="235"/>
                </a:lnTo>
                <a:lnTo>
                  <a:pt x="217" y="236"/>
                </a:lnTo>
                <a:lnTo>
                  <a:pt x="216" y="243"/>
                </a:lnTo>
                <a:lnTo>
                  <a:pt x="213" y="248"/>
                </a:lnTo>
                <a:lnTo>
                  <a:pt x="211" y="253"/>
                </a:lnTo>
                <a:lnTo>
                  <a:pt x="211" y="254"/>
                </a:lnTo>
                <a:lnTo>
                  <a:pt x="213" y="258"/>
                </a:lnTo>
                <a:lnTo>
                  <a:pt x="214" y="259"/>
                </a:lnTo>
                <a:lnTo>
                  <a:pt x="217" y="250"/>
                </a:lnTo>
                <a:lnTo>
                  <a:pt x="220" y="246"/>
                </a:lnTo>
                <a:lnTo>
                  <a:pt x="221" y="239"/>
                </a:lnTo>
                <a:lnTo>
                  <a:pt x="221" y="238"/>
                </a:lnTo>
                <a:lnTo>
                  <a:pt x="228" y="220"/>
                </a:lnTo>
                <a:lnTo>
                  <a:pt x="231" y="209"/>
                </a:lnTo>
                <a:lnTo>
                  <a:pt x="236" y="194"/>
                </a:lnTo>
                <a:lnTo>
                  <a:pt x="240" y="187"/>
                </a:lnTo>
                <a:lnTo>
                  <a:pt x="243" y="183"/>
                </a:lnTo>
                <a:lnTo>
                  <a:pt x="247" y="187"/>
                </a:lnTo>
                <a:lnTo>
                  <a:pt x="247" y="183"/>
                </a:lnTo>
                <a:lnTo>
                  <a:pt x="246" y="182"/>
                </a:lnTo>
                <a:lnTo>
                  <a:pt x="250" y="176"/>
                </a:lnTo>
                <a:lnTo>
                  <a:pt x="254" y="172"/>
                </a:lnTo>
                <a:lnTo>
                  <a:pt x="265" y="163"/>
                </a:lnTo>
                <a:lnTo>
                  <a:pt x="266" y="163"/>
                </a:lnTo>
                <a:lnTo>
                  <a:pt x="271" y="164"/>
                </a:lnTo>
                <a:lnTo>
                  <a:pt x="273" y="164"/>
                </a:lnTo>
                <a:lnTo>
                  <a:pt x="285" y="163"/>
                </a:lnTo>
                <a:lnTo>
                  <a:pt x="291" y="165"/>
                </a:lnTo>
                <a:lnTo>
                  <a:pt x="293" y="168"/>
                </a:lnTo>
                <a:lnTo>
                  <a:pt x="293" y="169"/>
                </a:lnTo>
                <a:lnTo>
                  <a:pt x="299" y="165"/>
                </a:lnTo>
                <a:lnTo>
                  <a:pt x="303" y="163"/>
                </a:lnTo>
                <a:lnTo>
                  <a:pt x="301" y="160"/>
                </a:lnTo>
                <a:lnTo>
                  <a:pt x="299" y="160"/>
                </a:lnTo>
                <a:lnTo>
                  <a:pt x="295" y="160"/>
                </a:lnTo>
                <a:lnTo>
                  <a:pt x="288" y="156"/>
                </a:lnTo>
                <a:lnTo>
                  <a:pt x="282" y="157"/>
                </a:lnTo>
                <a:lnTo>
                  <a:pt x="281" y="157"/>
                </a:lnTo>
                <a:lnTo>
                  <a:pt x="277" y="157"/>
                </a:lnTo>
                <a:lnTo>
                  <a:pt x="282" y="150"/>
                </a:lnTo>
                <a:lnTo>
                  <a:pt x="289" y="142"/>
                </a:lnTo>
                <a:lnTo>
                  <a:pt x="291" y="139"/>
                </a:lnTo>
                <a:lnTo>
                  <a:pt x="289" y="137"/>
                </a:lnTo>
                <a:lnTo>
                  <a:pt x="284" y="141"/>
                </a:lnTo>
                <a:lnTo>
                  <a:pt x="280" y="148"/>
                </a:lnTo>
                <a:lnTo>
                  <a:pt x="280" y="141"/>
                </a:lnTo>
                <a:lnTo>
                  <a:pt x="277" y="142"/>
                </a:lnTo>
                <a:lnTo>
                  <a:pt x="274" y="149"/>
                </a:lnTo>
                <a:lnTo>
                  <a:pt x="276" y="152"/>
                </a:lnTo>
                <a:lnTo>
                  <a:pt x="271" y="158"/>
                </a:lnTo>
                <a:lnTo>
                  <a:pt x="270" y="160"/>
                </a:lnTo>
                <a:lnTo>
                  <a:pt x="265" y="157"/>
                </a:lnTo>
                <a:lnTo>
                  <a:pt x="259" y="160"/>
                </a:lnTo>
                <a:lnTo>
                  <a:pt x="254" y="163"/>
                </a:lnTo>
                <a:lnTo>
                  <a:pt x="246" y="171"/>
                </a:lnTo>
                <a:lnTo>
                  <a:pt x="241" y="168"/>
                </a:lnTo>
                <a:lnTo>
                  <a:pt x="237" y="163"/>
                </a:lnTo>
                <a:lnTo>
                  <a:pt x="239" y="161"/>
                </a:lnTo>
                <a:lnTo>
                  <a:pt x="247" y="154"/>
                </a:lnTo>
                <a:lnTo>
                  <a:pt x="251" y="149"/>
                </a:lnTo>
                <a:lnTo>
                  <a:pt x="250" y="148"/>
                </a:lnTo>
                <a:lnTo>
                  <a:pt x="244" y="153"/>
                </a:lnTo>
                <a:lnTo>
                  <a:pt x="239" y="157"/>
                </a:lnTo>
                <a:lnTo>
                  <a:pt x="235" y="158"/>
                </a:lnTo>
                <a:lnTo>
                  <a:pt x="233" y="163"/>
                </a:lnTo>
                <a:lnTo>
                  <a:pt x="226" y="163"/>
                </a:lnTo>
                <a:lnTo>
                  <a:pt x="224" y="163"/>
                </a:lnTo>
                <a:lnTo>
                  <a:pt x="220" y="164"/>
                </a:lnTo>
                <a:lnTo>
                  <a:pt x="213" y="167"/>
                </a:lnTo>
                <a:lnTo>
                  <a:pt x="209" y="167"/>
                </a:lnTo>
                <a:lnTo>
                  <a:pt x="206" y="171"/>
                </a:lnTo>
                <a:lnTo>
                  <a:pt x="199" y="171"/>
                </a:lnTo>
                <a:lnTo>
                  <a:pt x="191" y="175"/>
                </a:lnTo>
                <a:lnTo>
                  <a:pt x="190" y="173"/>
                </a:lnTo>
                <a:lnTo>
                  <a:pt x="187" y="165"/>
                </a:lnTo>
                <a:lnTo>
                  <a:pt x="187" y="163"/>
                </a:lnTo>
                <a:lnTo>
                  <a:pt x="185" y="153"/>
                </a:lnTo>
                <a:lnTo>
                  <a:pt x="181" y="154"/>
                </a:lnTo>
                <a:lnTo>
                  <a:pt x="183" y="167"/>
                </a:lnTo>
                <a:lnTo>
                  <a:pt x="185" y="172"/>
                </a:lnTo>
                <a:lnTo>
                  <a:pt x="187" y="175"/>
                </a:lnTo>
                <a:lnTo>
                  <a:pt x="188" y="178"/>
                </a:lnTo>
                <a:lnTo>
                  <a:pt x="177" y="178"/>
                </a:lnTo>
                <a:lnTo>
                  <a:pt x="172" y="179"/>
                </a:lnTo>
                <a:lnTo>
                  <a:pt x="179" y="187"/>
                </a:lnTo>
                <a:lnTo>
                  <a:pt x="179" y="190"/>
                </a:lnTo>
                <a:lnTo>
                  <a:pt x="175" y="191"/>
                </a:lnTo>
                <a:lnTo>
                  <a:pt x="172" y="193"/>
                </a:lnTo>
                <a:lnTo>
                  <a:pt x="173" y="195"/>
                </a:lnTo>
                <a:lnTo>
                  <a:pt x="173" y="202"/>
                </a:lnTo>
                <a:lnTo>
                  <a:pt x="168" y="212"/>
                </a:lnTo>
                <a:lnTo>
                  <a:pt x="165" y="210"/>
                </a:lnTo>
                <a:lnTo>
                  <a:pt x="153" y="201"/>
                </a:lnTo>
                <a:lnTo>
                  <a:pt x="151" y="203"/>
                </a:lnTo>
                <a:lnTo>
                  <a:pt x="151" y="205"/>
                </a:lnTo>
                <a:lnTo>
                  <a:pt x="147" y="210"/>
                </a:lnTo>
                <a:lnTo>
                  <a:pt x="140" y="220"/>
                </a:lnTo>
                <a:lnTo>
                  <a:pt x="140" y="220"/>
                </a:lnTo>
                <a:lnTo>
                  <a:pt x="139" y="225"/>
                </a:lnTo>
                <a:lnTo>
                  <a:pt x="138" y="229"/>
                </a:lnTo>
                <a:lnTo>
                  <a:pt x="130" y="229"/>
                </a:lnTo>
                <a:lnTo>
                  <a:pt x="128" y="236"/>
                </a:lnTo>
                <a:lnTo>
                  <a:pt x="130" y="242"/>
                </a:lnTo>
                <a:lnTo>
                  <a:pt x="131" y="247"/>
                </a:lnTo>
                <a:lnTo>
                  <a:pt x="130" y="254"/>
                </a:lnTo>
                <a:lnTo>
                  <a:pt x="128" y="258"/>
                </a:lnTo>
                <a:lnTo>
                  <a:pt x="127" y="262"/>
                </a:lnTo>
                <a:lnTo>
                  <a:pt x="123" y="269"/>
                </a:lnTo>
                <a:lnTo>
                  <a:pt x="119" y="272"/>
                </a:lnTo>
                <a:lnTo>
                  <a:pt x="116" y="273"/>
                </a:lnTo>
                <a:lnTo>
                  <a:pt x="116" y="268"/>
                </a:lnTo>
                <a:lnTo>
                  <a:pt x="109" y="272"/>
                </a:lnTo>
                <a:lnTo>
                  <a:pt x="108" y="273"/>
                </a:lnTo>
                <a:lnTo>
                  <a:pt x="105" y="273"/>
                </a:lnTo>
                <a:lnTo>
                  <a:pt x="106" y="270"/>
                </a:lnTo>
                <a:lnTo>
                  <a:pt x="106" y="266"/>
                </a:lnTo>
                <a:lnTo>
                  <a:pt x="106" y="261"/>
                </a:lnTo>
                <a:lnTo>
                  <a:pt x="105" y="254"/>
                </a:lnTo>
                <a:lnTo>
                  <a:pt x="106" y="251"/>
                </a:lnTo>
                <a:lnTo>
                  <a:pt x="112" y="253"/>
                </a:lnTo>
                <a:lnTo>
                  <a:pt x="115" y="253"/>
                </a:lnTo>
                <a:lnTo>
                  <a:pt x="119" y="247"/>
                </a:lnTo>
                <a:lnTo>
                  <a:pt x="115" y="246"/>
                </a:lnTo>
                <a:lnTo>
                  <a:pt x="112" y="247"/>
                </a:lnTo>
                <a:lnTo>
                  <a:pt x="109" y="244"/>
                </a:lnTo>
                <a:lnTo>
                  <a:pt x="109" y="238"/>
                </a:lnTo>
                <a:lnTo>
                  <a:pt x="110" y="225"/>
                </a:lnTo>
                <a:lnTo>
                  <a:pt x="117" y="221"/>
                </a:lnTo>
                <a:lnTo>
                  <a:pt x="124" y="218"/>
                </a:lnTo>
                <a:lnTo>
                  <a:pt x="125" y="217"/>
                </a:lnTo>
                <a:lnTo>
                  <a:pt x="125" y="214"/>
                </a:lnTo>
                <a:lnTo>
                  <a:pt x="124" y="214"/>
                </a:lnTo>
                <a:lnTo>
                  <a:pt x="109" y="218"/>
                </a:lnTo>
                <a:lnTo>
                  <a:pt x="102" y="221"/>
                </a:lnTo>
                <a:lnTo>
                  <a:pt x="100" y="225"/>
                </a:lnTo>
                <a:lnTo>
                  <a:pt x="93" y="225"/>
                </a:lnTo>
                <a:lnTo>
                  <a:pt x="91" y="225"/>
                </a:lnTo>
                <a:lnTo>
                  <a:pt x="91" y="220"/>
                </a:lnTo>
                <a:lnTo>
                  <a:pt x="93" y="212"/>
                </a:lnTo>
                <a:lnTo>
                  <a:pt x="101" y="208"/>
                </a:lnTo>
                <a:lnTo>
                  <a:pt x="102" y="206"/>
                </a:lnTo>
                <a:lnTo>
                  <a:pt x="113" y="206"/>
                </a:lnTo>
                <a:lnTo>
                  <a:pt x="113" y="203"/>
                </a:lnTo>
                <a:lnTo>
                  <a:pt x="101" y="202"/>
                </a:lnTo>
                <a:lnTo>
                  <a:pt x="105" y="194"/>
                </a:lnTo>
                <a:lnTo>
                  <a:pt x="98" y="197"/>
                </a:lnTo>
                <a:lnTo>
                  <a:pt x="104" y="188"/>
                </a:lnTo>
                <a:lnTo>
                  <a:pt x="105" y="187"/>
                </a:lnTo>
                <a:lnTo>
                  <a:pt x="106" y="183"/>
                </a:lnTo>
                <a:lnTo>
                  <a:pt x="108" y="180"/>
                </a:lnTo>
                <a:lnTo>
                  <a:pt x="112" y="173"/>
                </a:lnTo>
                <a:lnTo>
                  <a:pt x="113" y="172"/>
                </a:lnTo>
                <a:lnTo>
                  <a:pt x="120" y="169"/>
                </a:lnTo>
                <a:lnTo>
                  <a:pt x="123" y="165"/>
                </a:lnTo>
                <a:lnTo>
                  <a:pt x="120" y="163"/>
                </a:lnTo>
                <a:lnTo>
                  <a:pt x="119" y="160"/>
                </a:lnTo>
                <a:lnTo>
                  <a:pt x="117" y="161"/>
                </a:lnTo>
                <a:lnTo>
                  <a:pt x="115" y="167"/>
                </a:lnTo>
                <a:lnTo>
                  <a:pt x="108" y="167"/>
                </a:lnTo>
                <a:lnTo>
                  <a:pt x="102" y="179"/>
                </a:lnTo>
                <a:lnTo>
                  <a:pt x="95" y="188"/>
                </a:lnTo>
                <a:lnTo>
                  <a:pt x="95" y="190"/>
                </a:lnTo>
                <a:lnTo>
                  <a:pt x="93" y="193"/>
                </a:lnTo>
                <a:lnTo>
                  <a:pt x="91" y="195"/>
                </a:lnTo>
                <a:lnTo>
                  <a:pt x="90" y="197"/>
                </a:lnTo>
                <a:lnTo>
                  <a:pt x="89" y="203"/>
                </a:lnTo>
                <a:lnTo>
                  <a:pt x="86" y="210"/>
                </a:lnTo>
                <a:lnTo>
                  <a:pt x="85" y="212"/>
                </a:lnTo>
                <a:lnTo>
                  <a:pt x="83" y="213"/>
                </a:lnTo>
                <a:lnTo>
                  <a:pt x="78" y="216"/>
                </a:lnTo>
                <a:lnTo>
                  <a:pt x="75" y="217"/>
                </a:lnTo>
                <a:lnTo>
                  <a:pt x="74" y="218"/>
                </a:lnTo>
                <a:lnTo>
                  <a:pt x="71" y="227"/>
                </a:lnTo>
                <a:lnTo>
                  <a:pt x="70" y="221"/>
                </a:lnTo>
                <a:lnTo>
                  <a:pt x="68" y="220"/>
                </a:lnTo>
                <a:lnTo>
                  <a:pt x="64" y="214"/>
                </a:lnTo>
                <a:lnTo>
                  <a:pt x="59" y="210"/>
                </a:lnTo>
                <a:lnTo>
                  <a:pt x="64" y="206"/>
                </a:lnTo>
                <a:lnTo>
                  <a:pt x="63" y="202"/>
                </a:lnTo>
                <a:lnTo>
                  <a:pt x="61" y="201"/>
                </a:lnTo>
                <a:lnTo>
                  <a:pt x="53" y="203"/>
                </a:lnTo>
                <a:lnTo>
                  <a:pt x="52" y="202"/>
                </a:lnTo>
                <a:lnTo>
                  <a:pt x="49" y="201"/>
                </a:lnTo>
                <a:lnTo>
                  <a:pt x="50" y="197"/>
                </a:lnTo>
                <a:lnTo>
                  <a:pt x="53" y="197"/>
                </a:lnTo>
                <a:lnTo>
                  <a:pt x="57" y="194"/>
                </a:lnTo>
                <a:lnTo>
                  <a:pt x="60" y="191"/>
                </a:lnTo>
                <a:lnTo>
                  <a:pt x="60" y="187"/>
                </a:lnTo>
                <a:lnTo>
                  <a:pt x="56" y="187"/>
                </a:lnTo>
                <a:lnTo>
                  <a:pt x="50" y="194"/>
                </a:lnTo>
                <a:lnTo>
                  <a:pt x="48" y="194"/>
                </a:lnTo>
                <a:lnTo>
                  <a:pt x="48" y="193"/>
                </a:lnTo>
                <a:lnTo>
                  <a:pt x="46" y="190"/>
                </a:lnTo>
                <a:lnTo>
                  <a:pt x="45" y="186"/>
                </a:lnTo>
                <a:lnTo>
                  <a:pt x="45" y="180"/>
                </a:lnTo>
                <a:lnTo>
                  <a:pt x="48" y="173"/>
                </a:lnTo>
                <a:lnTo>
                  <a:pt x="52" y="175"/>
                </a:lnTo>
                <a:lnTo>
                  <a:pt x="55" y="175"/>
                </a:lnTo>
                <a:lnTo>
                  <a:pt x="59" y="178"/>
                </a:lnTo>
                <a:lnTo>
                  <a:pt x="59" y="178"/>
                </a:lnTo>
                <a:lnTo>
                  <a:pt x="61" y="180"/>
                </a:lnTo>
                <a:lnTo>
                  <a:pt x="63" y="180"/>
                </a:lnTo>
                <a:lnTo>
                  <a:pt x="64" y="176"/>
                </a:lnTo>
                <a:lnTo>
                  <a:pt x="65" y="171"/>
                </a:lnTo>
                <a:lnTo>
                  <a:pt x="60" y="172"/>
                </a:lnTo>
                <a:lnTo>
                  <a:pt x="55" y="171"/>
                </a:lnTo>
                <a:lnTo>
                  <a:pt x="50" y="168"/>
                </a:lnTo>
                <a:lnTo>
                  <a:pt x="48" y="165"/>
                </a:lnTo>
                <a:lnTo>
                  <a:pt x="48" y="161"/>
                </a:lnTo>
                <a:lnTo>
                  <a:pt x="48" y="160"/>
                </a:lnTo>
                <a:lnTo>
                  <a:pt x="49" y="156"/>
                </a:lnTo>
                <a:lnTo>
                  <a:pt x="55" y="156"/>
                </a:lnTo>
                <a:lnTo>
                  <a:pt x="60" y="157"/>
                </a:lnTo>
                <a:lnTo>
                  <a:pt x="65" y="154"/>
                </a:lnTo>
                <a:lnTo>
                  <a:pt x="64" y="150"/>
                </a:lnTo>
                <a:lnTo>
                  <a:pt x="64" y="149"/>
                </a:lnTo>
                <a:lnTo>
                  <a:pt x="61" y="143"/>
                </a:lnTo>
                <a:lnTo>
                  <a:pt x="63" y="137"/>
                </a:lnTo>
                <a:lnTo>
                  <a:pt x="61" y="131"/>
                </a:lnTo>
                <a:lnTo>
                  <a:pt x="61" y="126"/>
                </a:lnTo>
                <a:lnTo>
                  <a:pt x="65" y="123"/>
                </a:lnTo>
                <a:lnTo>
                  <a:pt x="65" y="122"/>
                </a:lnTo>
                <a:lnTo>
                  <a:pt x="74" y="126"/>
                </a:lnTo>
                <a:lnTo>
                  <a:pt x="78" y="134"/>
                </a:lnTo>
                <a:lnTo>
                  <a:pt x="85" y="142"/>
                </a:lnTo>
                <a:lnTo>
                  <a:pt x="89" y="152"/>
                </a:lnTo>
                <a:lnTo>
                  <a:pt x="91" y="154"/>
                </a:lnTo>
                <a:lnTo>
                  <a:pt x="94" y="154"/>
                </a:lnTo>
                <a:lnTo>
                  <a:pt x="100" y="154"/>
                </a:lnTo>
                <a:lnTo>
                  <a:pt x="105" y="153"/>
                </a:lnTo>
                <a:lnTo>
                  <a:pt x="106" y="152"/>
                </a:lnTo>
                <a:lnTo>
                  <a:pt x="109" y="149"/>
                </a:lnTo>
                <a:lnTo>
                  <a:pt x="113" y="146"/>
                </a:lnTo>
                <a:lnTo>
                  <a:pt x="119" y="148"/>
                </a:lnTo>
                <a:lnTo>
                  <a:pt x="120" y="143"/>
                </a:lnTo>
                <a:lnTo>
                  <a:pt x="121" y="139"/>
                </a:lnTo>
                <a:lnTo>
                  <a:pt x="123" y="123"/>
                </a:lnTo>
                <a:lnTo>
                  <a:pt x="125" y="122"/>
                </a:lnTo>
                <a:lnTo>
                  <a:pt x="128" y="112"/>
                </a:lnTo>
                <a:lnTo>
                  <a:pt x="128" y="104"/>
                </a:lnTo>
                <a:lnTo>
                  <a:pt x="131" y="97"/>
                </a:lnTo>
                <a:lnTo>
                  <a:pt x="131" y="90"/>
                </a:lnTo>
                <a:lnTo>
                  <a:pt x="132" y="86"/>
                </a:lnTo>
                <a:lnTo>
                  <a:pt x="135" y="83"/>
                </a:lnTo>
                <a:lnTo>
                  <a:pt x="123" y="81"/>
                </a:lnTo>
                <a:lnTo>
                  <a:pt x="124" y="77"/>
                </a:lnTo>
                <a:lnTo>
                  <a:pt x="125" y="74"/>
                </a:lnTo>
                <a:lnTo>
                  <a:pt x="128" y="71"/>
                </a:lnTo>
                <a:lnTo>
                  <a:pt x="132" y="67"/>
                </a:lnTo>
                <a:lnTo>
                  <a:pt x="140" y="59"/>
                </a:lnTo>
                <a:lnTo>
                  <a:pt x="140" y="56"/>
                </a:lnTo>
                <a:lnTo>
                  <a:pt x="140" y="56"/>
                </a:lnTo>
                <a:lnTo>
                  <a:pt x="142" y="53"/>
                </a:lnTo>
                <a:lnTo>
                  <a:pt x="140" y="55"/>
                </a:lnTo>
                <a:lnTo>
                  <a:pt x="135" y="59"/>
                </a:lnTo>
                <a:lnTo>
                  <a:pt x="127" y="66"/>
                </a:lnTo>
                <a:lnTo>
                  <a:pt x="124" y="73"/>
                </a:lnTo>
                <a:lnTo>
                  <a:pt x="123" y="75"/>
                </a:lnTo>
                <a:lnTo>
                  <a:pt x="120" y="74"/>
                </a:lnTo>
                <a:lnTo>
                  <a:pt x="113" y="81"/>
                </a:lnTo>
                <a:lnTo>
                  <a:pt x="109" y="82"/>
                </a:lnTo>
                <a:lnTo>
                  <a:pt x="106" y="81"/>
                </a:lnTo>
                <a:lnTo>
                  <a:pt x="106" y="82"/>
                </a:lnTo>
                <a:lnTo>
                  <a:pt x="106" y="89"/>
                </a:lnTo>
                <a:lnTo>
                  <a:pt x="105" y="94"/>
                </a:lnTo>
                <a:lnTo>
                  <a:pt x="98" y="97"/>
                </a:lnTo>
                <a:lnTo>
                  <a:pt x="90" y="101"/>
                </a:lnTo>
                <a:lnTo>
                  <a:pt x="83" y="103"/>
                </a:lnTo>
                <a:lnTo>
                  <a:pt x="79" y="104"/>
                </a:lnTo>
                <a:lnTo>
                  <a:pt x="80" y="111"/>
                </a:lnTo>
                <a:lnTo>
                  <a:pt x="67" y="115"/>
                </a:lnTo>
                <a:lnTo>
                  <a:pt x="65" y="113"/>
                </a:lnTo>
                <a:lnTo>
                  <a:pt x="63" y="111"/>
                </a:lnTo>
                <a:lnTo>
                  <a:pt x="61" y="111"/>
                </a:lnTo>
                <a:lnTo>
                  <a:pt x="61" y="97"/>
                </a:lnTo>
                <a:lnTo>
                  <a:pt x="57" y="89"/>
                </a:lnTo>
                <a:lnTo>
                  <a:pt x="53" y="85"/>
                </a:lnTo>
                <a:lnTo>
                  <a:pt x="56" y="82"/>
                </a:lnTo>
                <a:lnTo>
                  <a:pt x="60" y="86"/>
                </a:lnTo>
                <a:lnTo>
                  <a:pt x="63" y="90"/>
                </a:lnTo>
                <a:lnTo>
                  <a:pt x="64" y="85"/>
                </a:lnTo>
                <a:lnTo>
                  <a:pt x="63" y="82"/>
                </a:lnTo>
                <a:lnTo>
                  <a:pt x="56" y="70"/>
                </a:lnTo>
                <a:lnTo>
                  <a:pt x="61" y="70"/>
                </a:lnTo>
                <a:lnTo>
                  <a:pt x="61" y="67"/>
                </a:lnTo>
                <a:lnTo>
                  <a:pt x="57" y="64"/>
                </a:lnTo>
                <a:lnTo>
                  <a:pt x="50" y="63"/>
                </a:lnTo>
                <a:lnTo>
                  <a:pt x="46" y="58"/>
                </a:lnTo>
                <a:lnTo>
                  <a:pt x="44" y="51"/>
                </a:lnTo>
                <a:lnTo>
                  <a:pt x="41" y="48"/>
                </a:lnTo>
                <a:lnTo>
                  <a:pt x="34" y="41"/>
                </a:lnTo>
                <a:lnTo>
                  <a:pt x="38" y="40"/>
                </a:lnTo>
                <a:lnTo>
                  <a:pt x="39" y="40"/>
                </a:lnTo>
                <a:lnTo>
                  <a:pt x="45" y="38"/>
                </a:lnTo>
                <a:lnTo>
                  <a:pt x="53" y="52"/>
                </a:lnTo>
                <a:lnTo>
                  <a:pt x="59" y="53"/>
                </a:lnTo>
                <a:lnTo>
                  <a:pt x="64" y="58"/>
                </a:lnTo>
                <a:lnTo>
                  <a:pt x="68" y="63"/>
                </a:lnTo>
                <a:lnTo>
                  <a:pt x="79" y="68"/>
                </a:lnTo>
                <a:lnTo>
                  <a:pt x="79" y="83"/>
                </a:lnTo>
                <a:lnTo>
                  <a:pt x="87" y="89"/>
                </a:lnTo>
                <a:lnTo>
                  <a:pt x="86" y="78"/>
                </a:lnTo>
                <a:lnTo>
                  <a:pt x="87" y="78"/>
                </a:lnTo>
                <a:lnTo>
                  <a:pt x="91" y="86"/>
                </a:lnTo>
                <a:lnTo>
                  <a:pt x="94" y="85"/>
                </a:lnTo>
                <a:lnTo>
                  <a:pt x="93" y="75"/>
                </a:lnTo>
                <a:lnTo>
                  <a:pt x="91" y="73"/>
                </a:lnTo>
                <a:lnTo>
                  <a:pt x="89" y="70"/>
                </a:lnTo>
                <a:lnTo>
                  <a:pt x="83" y="60"/>
                </a:lnTo>
                <a:lnTo>
                  <a:pt x="79" y="62"/>
                </a:lnTo>
                <a:lnTo>
                  <a:pt x="74" y="56"/>
                </a:lnTo>
                <a:lnTo>
                  <a:pt x="79" y="49"/>
                </a:lnTo>
                <a:lnTo>
                  <a:pt x="80" y="48"/>
                </a:lnTo>
                <a:lnTo>
                  <a:pt x="86" y="47"/>
                </a:lnTo>
                <a:lnTo>
                  <a:pt x="91" y="45"/>
                </a:lnTo>
                <a:lnTo>
                  <a:pt x="89" y="38"/>
                </a:lnTo>
                <a:lnTo>
                  <a:pt x="91" y="34"/>
                </a:lnTo>
                <a:lnTo>
                  <a:pt x="91" y="34"/>
                </a:lnTo>
                <a:lnTo>
                  <a:pt x="93" y="34"/>
                </a:lnTo>
                <a:lnTo>
                  <a:pt x="102" y="34"/>
                </a:lnTo>
                <a:lnTo>
                  <a:pt x="106" y="38"/>
                </a:lnTo>
                <a:lnTo>
                  <a:pt x="110" y="37"/>
                </a:lnTo>
                <a:lnTo>
                  <a:pt x="117" y="37"/>
                </a:lnTo>
                <a:lnTo>
                  <a:pt x="119" y="36"/>
                </a:lnTo>
                <a:lnTo>
                  <a:pt x="119" y="34"/>
                </a:lnTo>
                <a:lnTo>
                  <a:pt x="117" y="34"/>
                </a:lnTo>
                <a:lnTo>
                  <a:pt x="113" y="33"/>
                </a:lnTo>
                <a:lnTo>
                  <a:pt x="110" y="33"/>
                </a:lnTo>
                <a:lnTo>
                  <a:pt x="106" y="30"/>
                </a:lnTo>
                <a:lnTo>
                  <a:pt x="112" y="25"/>
                </a:lnTo>
                <a:lnTo>
                  <a:pt x="108" y="23"/>
                </a:lnTo>
                <a:lnTo>
                  <a:pt x="101" y="29"/>
                </a:lnTo>
                <a:lnTo>
                  <a:pt x="91" y="29"/>
                </a:lnTo>
                <a:lnTo>
                  <a:pt x="89" y="29"/>
                </a:lnTo>
                <a:lnTo>
                  <a:pt x="85" y="38"/>
                </a:lnTo>
                <a:lnTo>
                  <a:pt x="79" y="43"/>
                </a:lnTo>
                <a:lnTo>
                  <a:pt x="74" y="41"/>
                </a:lnTo>
                <a:lnTo>
                  <a:pt x="68" y="40"/>
                </a:lnTo>
                <a:lnTo>
                  <a:pt x="65" y="33"/>
                </a:lnTo>
                <a:lnTo>
                  <a:pt x="61" y="36"/>
                </a:lnTo>
                <a:lnTo>
                  <a:pt x="57" y="37"/>
                </a:lnTo>
                <a:lnTo>
                  <a:pt x="60" y="29"/>
                </a:lnTo>
                <a:lnTo>
                  <a:pt x="64" y="21"/>
                </a:lnTo>
                <a:lnTo>
                  <a:pt x="74" y="15"/>
                </a:lnTo>
                <a:lnTo>
                  <a:pt x="80" y="15"/>
                </a:lnTo>
                <a:lnTo>
                  <a:pt x="82" y="11"/>
                </a:lnTo>
                <a:lnTo>
                  <a:pt x="83" y="14"/>
                </a:lnTo>
                <a:lnTo>
                  <a:pt x="86" y="21"/>
                </a:lnTo>
                <a:lnTo>
                  <a:pt x="87" y="21"/>
                </a:lnTo>
                <a:lnTo>
                  <a:pt x="100" y="18"/>
                </a:lnTo>
                <a:lnTo>
                  <a:pt x="108" y="21"/>
                </a:lnTo>
                <a:lnTo>
                  <a:pt x="110" y="21"/>
                </a:lnTo>
                <a:lnTo>
                  <a:pt x="125" y="8"/>
                </a:lnTo>
                <a:lnTo>
                  <a:pt x="135" y="17"/>
                </a:lnTo>
                <a:lnTo>
                  <a:pt x="140" y="14"/>
                </a:lnTo>
                <a:lnTo>
                  <a:pt x="149" y="10"/>
                </a:lnTo>
                <a:lnTo>
                  <a:pt x="157" y="21"/>
                </a:lnTo>
                <a:lnTo>
                  <a:pt x="158" y="21"/>
                </a:lnTo>
                <a:lnTo>
                  <a:pt x="166" y="6"/>
                </a:lnTo>
                <a:lnTo>
                  <a:pt x="179" y="0"/>
                </a:lnTo>
                <a:lnTo>
                  <a:pt x="185" y="11"/>
                </a:lnTo>
                <a:lnTo>
                  <a:pt x="192" y="1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7" name="Freeform 17">
            <a:extLst>
              <a:ext uri="{FF2B5EF4-FFF2-40B4-BE49-F238E27FC236}">
                <a16:creationId xmlns:a16="http://schemas.microsoft.com/office/drawing/2014/main" id="{4C0C790C-272F-5D54-BF04-B5799A739321}"/>
              </a:ext>
            </a:extLst>
          </p:cNvPr>
          <p:cNvSpPr>
            <a:spLocks noEditPoints="1"/>
          </p:cNvSpPr>
          <p:nvPr/>
        </p:nvSpPr>
        <p:spPr bwMode="auto">
          <a:xfrm>
            <a:off x="3954463" y="4413251"/>
            <a:ext cx="766763" cy="701675"/>
          </a:xfrm>
          <a:custGeom>
            <a:avLst/>
            <a:gdLst>
              <a:gd name="T0" fmla="*/ 27 w 483"/>
              <a:gd name="T1" fmla="*/ 328 h 442"/>
              <a:gd name="T2" fmla="*/ 39 w 483"/>
              <a:gd name="T3" fmla="*/ 294 h 442"/>
              <a:gd name="T4" fmla="*/ 53 w 483"/>
              <a:gd name="T5" fmla="*/ 212 h 442"/>
              <a:gd name="T6" fmla="*/ 109 w 483"/>
              <a:gd name="T7" fmla="*/ 90 h 442"/>
              <a:gd name="T8" fmla="*/ 103 w 483"/>
              <a:gd name="T9" fmla="*/ 58 h 442"/>
              <a:gd name="T10" fmla="*/ 148 w 483"/>
              <a:gd name="T11" fmla="*/ 51 h 442"/>
              <a:gd name="T12" fmla="*/ 223 w 483"/>
              <a:gd name="T13" fmla="*/ 78 h 442"/>
              <a:gd name="T14" fmla="*/ 271 w 483"/>
              <a:gd name="T15" fmla="*/ 67 h 442"/>
              <a:gd name="T16" fmla="*/ 376 w 483"/>
              <a:gd name="T17" fmla="*/ 88 h 442"/>
              <a:gd name="T18" fmla="*/ 434 w 483"/>
              <a:gd name="T19" fmla="*/ 170 h 442"/>
              <a:gd name="T20" fmla="*/ 476 w 483"/>
              <a:gd name="T21" fmla="*/ 253 h 442"/>
              <a:gd name="T22" fmla="*/ 440 w 483"/>
              <a:gd name="T23" fmla="*/ 313 h 442"/>
              <a:gd name="T24" fmla="*/ 417 w 483"/>
              <a:gd name="T25" fmla="*/ 389 h 442"/>
              <a:gd name="T26" fmla="*/ 307 w 483"/>
              <a:gd name="T27" fmla="*/ 431 h 442"/>
              <a:gd name="T28" fmla="*/ 273 w 483"/>
              <a:gd name="T29" fmla="*/ 374 h 442"/>
              <a:gd name="T30" fmla="*/ 219 w 483"/>
              <a:gd name="T31" fmla="*/ 356 h 442"/>
              <a:gd name="T32" fmla="*/ 105 w 483"/>
              <a:gd name="T33" fmla="*/ 343 h 442"/>
              <a:gd name="T34" fmla="*/ 50 w 483"/>
              <a:gd name="T35" fmla="*/ 337 h 442"/>
              <a:gd name="T36" fmla="*/ 69 w 483"/>
              <a:gd name="T37" fmla="*/ 322 h 442"/>
              <a:gd name="T38" fmla="*/ 73 w 483"/>
              <a:gd name="T39" fmla="*/ 296 h 442"/>
              <a:gd name="T40" fmla="*/ 117 w 483"/>
              <a:gd name="T41" fmla="*/ 307 h 442"/>
              <a:gd name="T42" fmla="*/ 152 w 483"/>
              <a:gd name="T43" fmla="*/ 306 h 442"/>
              <a:gd name="T44" fmla="*/ 199 w 483"/>
              <a:gd name="T45" fmla="*/ 307 h 442"/>
              <a:gd name="T46" fmla="*/ 225 w 483"/>
              <a:gd name="T47" fmla="*/ 333 h 442"/>
              <a:gd name="T48" fmla="*/ 282 w 483"/>
              <a:gd name="T49" fmla="*/ 309 h 442"/>
              <a:gd name="T50" fmla="*/ 278 w 483"/>
              <a:gd name="T51" fmla="*/ 374 h 442"/>
              <a:gd name="T52" fmla="*/ 323 w 483"/>
              <a:gd name="T53" fmla="*/ 371 h 442"/>
              <a:gd name="T54" fmla="*/ 337 w 483"/>
              <a:gd name="T55" fmla="*/ 315 h 442"/>
              <a:gd name="T56" fmla="*/ 365 w 483"/>
              <a:gd name="T57" fmla="*/ 310 h 442"/>
              <a:gd name="T58" fmla="*/ 352 w 483"/>
              <a:gd name="T59" fmla="*/ 276 h 442"/>
              <a:gd name="T60" fmla="*/ 369 w 483"/>
              <a:gd name="T61" fmla="*/ 238 h 442"/>
              <a:gd name="T62" fmla="*/ 352 w 483"/>
              <a:gd name="T63" fmla="*/ 265 h 442"/>
              <a:gd name="T64" fmla="*/ 342 w 483"/>
              <a:gd name="T65" fmla="*/ 310 h 442"/>
              <a:gd name="T66" fmla="*/ 304 w 483"/>
              <a:gd name="T67" fmla="*/ 310 h 442"/>
              <a:gd name="T68" fmla="*/ 322 w 483"/>
              <a:gd name="T69" fmla="*/ 287 h 442"/>
              <a:gd name="T70" fmla="*/ 258 w 483"/>
              <a:gd name="T71" fmla="*/ 285 h 442"/>
              <a:gd name="T72" fmla="*/ 277 w 483"/>
              <a:gd name="T73" fmla="*/ 246 h 442"/>
              <a:gd name="T74" fmla="*/ 248 w 483"/>
              <a:gd name="T75" fmla="*/ 275 h 442"/>
              <a:gd name="T76" fmla="*/ 199 w 483"/>
              <a:gd name="T77" fmla="*/ 290 h 442"/>
              <a:gd name="T78" fmla="*/ 157 w 483"/>
              <a:gd name="T79" fmla="*/ 280 h 442"/>
              <a:gd name="T80" fmla="*/ 97 w 483"/>
              <a:gd name="T81" fmla="*/ 288 h 442"/>
              <a:gd name="T82" fmla="*/ 64 w 483"/>
              <a:gd name="T83" fmla="*/ 269 h 442"/>
              <a:gd name="T84" fmla="*/ 60 w 483"/>
              <a:gd name="T85" fmla="*/ 247 h 442"/>
              <a:gd name="T86" fmla="*/ 124 w 483"/>
              <a:gd name="T87" fmla="*/ 227 h 442"/>
              <a:gd name="T88" fmla="*/ 83 w 483"/>
              <a:gd name="T89" fmla="*/ 220 h 442"/>
              <a:gd name="T90" fmla="*/ 72 w 483"/>
              <a:gd name="T91" fmla="*/ 195 h 442"/>
              <a:gd name="T92" fmla="*/ 139 w 483"/>
              <a:gd name="T93" fmla="*/ 209 h 442"/>
              <a:gd name="T94" fmla="*/ 144 w 483"/>
              <a:gd name="T95" fmla="*/ 195 h 442"/>
              <a:gd name="T96" fmla="*/ 88 w 483"/>
              <a:gd name="T97" fmla="*/ 182 h 442"/>
              <a:gd name="T98" fmla="*/ 67 w 483"/>
              <a:gd name="T99" fmla="*/ 160 h 442"/>
              <a:gd name="T100" fmla="*/ 72 w 483"/>
              <a:gd name="T101" fmla="*/ 141 h 442"/>
              <a:gd name="T102" fmla="*/ 102 w 483"/>
              <a:gd name="T103" fmla="*/ 116 h 442"/>
              <a:gd name="T104" fmla="*/ 121 w 483"/>
              <a:gd name="T105" fmla="*/ 93 h 442"/>
              <a:gd name="T106" fmla="*/ 162 w 483"/>
              <a:gd name="T107" fmla="*/ 110 h 442"/>
              <a:gd name="T108" fmla="*/ 210 w 483"/>
              <a:gd name="T109" fmla="*/ 116 h 442"/>
              <a:gd name="T110" fmla="*/ 263 w 483"/>
              <a:gd name="T111" fmla="*/ 130 h 442"/>
              <a:gd name="T112" fmla="*/ 292 w 483"/>
              <a:gd name="T113" fmla="*/ 107 h 442"/>
              <a:gd name="T114" fmla="*/ 211 w 483"/>
              <a:gd name="T115" fmla="*/ 103 h 442"/>
              <a:gd name="T116" fmla="*/ 137 w 483"/>
              <a:gd name="T117" fmla="*/ 77 h 442"/>
              <a:gd name="T118" fmla="*/ 137 w 483"/>
              <a:gd name="T119" fmla="*/ 52 h 442"/>
              <a:gd name="T120" fmla="*/ 146 w 483"/>
              <a:gd name="T121" fmla="*/ 52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83" h="442">
                <a:moveTo>
                  <a:pt x="28" y="350"/>
                </a:moveTo>
                <a:lnTo>
                  <a:pt x="23" y="345"/>
                </a:lnTo>
                <a:lnTo>
                  <a:pt x="23" y="341"/>
                </a:lnTo>
                <a:lnTo>
                  <a:pt x="20" y="340"/>
                </a:lnTo>
                <a:lnTo>
                  <a:pt x="17" y="339"/>
                </a:lnTo>
                <a:lnTo>
                  <a:pt x="16" y="335"/>
                </a:lnTo>
                <a:lnTo>
                  <a:pt x="19" y="333"/>
                </a:lnTo>
                <a:lnTo>
                  <a:pt x="27" y="335"/>
                </a:lnTo>
                <a:lnTo>
                  <a:pt x="30" y="340"/>
                </a:lnTo>
                <a:lnTo>
                  <a:pt x="28" y="350"/>
                </a:lnTo>
                <a:close/>
                <a:moveTo>
                  <a:pt x="42" y="341"/>
                </a:moveTo>
                <a:lnTo>
                  <a:pt x="42" y="352"/>
                </a:lnTo>
                <a:lnTo>
                  <a:pt x="35" y="351"/>
                </a:lnTo>
                <a:lnTo>
                  <a:pt x="32" y="340"/>
                </a:lnTo>
                <a:lnTo>
                  <a:pt x="27" y="328"/>
                </a:lnTo>
                <a:lnTo>
                  <a:pt x="41" y="329"/>
                </a:lnTo>
                <a:lnTo>
                  <a:pt x="42" y="341"/>
                </a:lnTo>
                <a:close/>
                <a:moveTo>
                  <a:pt x="15" y="300"/>
                </a:moveTo>
                <a:lnTo>
                  <a:pt x="9" y="310"/>
                </a:lnTo>
                <a:lnTo>
                  <a:pt x="4" y="307"/>
                </a:lnTo>
                <a:lnTo>
                  <a:pt x="0" y="298"/>
                </a:lnTo>
                <a:lnTo>
                  <a:pt x="6" y="285"/>
                </a:lnTo>
                <a:lnTo>
                  <a:pt x="12" y="287"/>
                </a:lnTo>
                <a:lnTo>
                  <a:pt x="11" y="295"/>
                </a:lnTo>
                <a:lnTo>
                  <a:pt x="13" y="298"/>
                </a:lnTo>
                <a:lnTo>
                  <a:pt x="15" y="300"/>
                </a:lnTo>
                <a:close/>
                <a:moveTo>
                  <a:pt x="54" y="266"/>
                </a:moveTo>
                <a:lnTo>
                  <a:pt x="52" y="283"/>
                </a:lnTo>
                <a:lnTo>
                  <a:pt x="43" y="290"/>
                </a:lnTo>
                <a:lnTo>
                  <a:pt x="39" y="294"/>
                </a:lnTo>
                <a:lnTo>
                  <a:pt x="36" y="284"/>
                </a:lnTo>
                <a:lnTo>
                  <a:pt x="26" y="292"/>
                </a:lnTo>
                <a:lnTo>
                  <a:pt x="17" y="300"/>
                </a:lnTo>
                <a:lnTo>
                  <a:pt x="17" y="284"/>
                </a:lnTo>
                <a:lnTo>
                  <a:pt x="27" y="280"/>
                </a:lnTo>
                <a:lnTo>
                  <a:pt x="28" y="269"/>
                </a:lnTo>
                <a:lnTo>
                  <a:pt x="32" y="266"/>
                </a:lnTo>
                <a:lnTo>
                  <a:pt x="38" y="275"/>
                </a:lnTo>
                <a:lnTo>
                  <a:pt x="39" y="254"/>
                </a:lnTo>
                <a:lnTo>
                  <a:pt x="54" y="262"/>
                </a:lnTo>
                <a:lnTo>
                  <a:pt x="54" y="266"/>
                </a:lnTo>
                <a:close/>
                <a:moveTo>
                  <a:pt x="60" y="225"/>
                </a:moveTo>
                <a:lnTo>
                  <a:pt x="54" y="230"/>
                </a:lnTo>
                <a:lnTo>
                  <a:pt x="45" y="219"/>
                </a:lnTo>
                <a:lnTo>
                  <a:pt x="53" y="212"/>
                </a:lnTo>
                <a:lnTo>
                  <a:pt x="60" y="215"/>
                </a:lnTo>
                <a:lnTo>
                  <a:pt x="61" y="224"/>
                </a:lnTo>
                <a:lnTo>
                  <a:pt x="60" y="225"/>
                </a:lnTo>
                <a:close/>
                <a:moveTo>
                  <a:pt x="58" y="140"/>
                </a:moveTo>
                <a:lnTo>
                  <a:pt x="53" y="140"/>
                </a:lnTo>
                <a:lnTo>
                  <a:pt x="54" y="127"/>
                </a:lnTo>
                <a:lnTo>
                  <a:pt x="61" y="123"/>
                </a:lnTo>
                <a:lnTo>
                  <a:pt x="60" y="137"/>
                </a:lnTo>
                <a:lnTo>
                  <a:pt x="58" y="140"/>
                </a:lnTo>
                <a:close/>
                <a:moveTo>
                  <a:pt x="62" y="108"/>
                </a:moveTo>
                <a:lnTo>
                  <a:pt x="56" y="114"/>
                </a:lnTo>
                <a:lnTo>
                  <a:pt x="52" y="101"/>
                </a:lnTo>
                <a:lnTo>
                  <a:pt x="60" y="100"/>
                </a:lnTo>
                <a:lnTo>
                  <a:pt x="62" y="108"/>
                </a:lnTo>
                <a:close/>
                <a:moveTo>
                  <a:pt x="109" y="90"/>
                </a:moveTo>
                <a:lnTo>
                  <a:pt x="109" y="99"/>
                </a:lnTo>
                <a:lnTo>
                  <a:pt x="94" y="99"/>
                </a:lnTo>
                <a:lnTo>
                  <a:pt x="73" y="110"/>
                </a:lnTo>
                <a:lnTo>
                  <a:pt x="67" y="100"/>
                </a:lnTo>
                <a:lnTo>
                  <a:pt x="76" y="93"/>
                </a:lnTo>
                <a:lnTo>
                  <a:pt x="58" y="85"/>
                </a:lnTo>
                <a:lnTo>
                  <a:pt x="71" y="82"/>
                </a:lnTo>
                <a:lnTo>
                  <a:pt x="67" y="77"/>
                </a:lnTo>
                <a:lnTo>
                  <a:pt x="75" y="74"/>
                </a:lnTo>
                <a:lnTo>
                  <a:pt x="90" y="86"/>
                </a:lnTo>
                <a:lnTo>
                  <a:pt x="109" y="90"/>
                </a:lnTo>
                <a:close/>
                <a:moveTo>
                  <a:pt x="92" y="43"/>
                </a:moveTo>
                <a:lnTo>
                  <a:pt x="97" y="50"/>
                </a:lnTo>
                <a:lnTo>
                  <a:pt x="103" y="47"/>
                </a:lnTo>
                <a:lnTo>
                  <a:pt x="103" y="58"/>
                </a:lnTo>
                <a:lnTo>
                  <a:pt x="98" y="67"/>
                </a:lnTo>
                <a:lnTo>
                  <a:pt x="95" y="70"/>
                </a:lnTo>
                <a:lnTo>
                  <a:pt x="92" y="73"/>
                </a:lnTo>
                <a:lnTo>
                  <a:pt x="90" y="73"/>
                </a:lnTo>
                <a:lnTo>
                  <a:pt x="87" y="70"/>
                </a:lnTo>
                <a:lnTo>
                  <a:pt x="84" y="66"/>
                </a:lnTo>
                <a:lnTo>
                  <a:pt x="86" y="62"/>
                </a:lnTo>
                <a:lnTo>
                  <a:pt x="88" y="60"/>
                </a:lnTo>
                <a:lnTo>
                  <a:pt x="88" y="51"/>
                </a:lnTo>
                <a:lnTo>
                  <a:pt x="83" y="51"/>
                </a:lnTo>
                <a:lnTo>
                  <a:pt x="87" y="41"/>
                </a:lnTo>
                <a:lnTo>
                  <a:pt x="92" y="43"/>
                </a:lnTo>
                <a:close/>
                <a:moveTo>
                  <a:pt x="146" y="52"/>
                </a:moveTo>
                <a:lnTo>
                  <a:pt x="146" y="54"/>
                </a:lnTo>
                <a:lnTo>
                  <a:pt x="148" y="51"/>
                </a:lnTo>
                <a:lnTo>
                  <a:pt x="148" y="58"/>
                </a:lnTo>
                <a:lnTo>
                  <a:pt x="146" y="59"/>
                </a:lnTo>
                <a:lnTo>
                  <a:pt x="139" y="66"/>
                </a:lnTo>
                <a:lnTo>
                  <a:pt x="143" y="63"/>
                </a:lnTo>
                <a:lnTo>
                  <a:pt x="147" y="67"/>
                </a:lnTo>
                <a:lnTo>
                  <a:pt x="151" y="70"/>
                </a:lnTo>
                <a:lnTo>
                  <a:pt x="170" y="71"/>
                </a:lnTo>
                <a:lnTo>
                  <a:pt x="174" y="69"/>
                </a:lnTo>
                <a:lnTo>
                  <a:pt x="184" y="74"/>
                </a:lnTo>
                <a:lnTo>
                  <a:pt x="204" y="70"/>
                </a:lnTo>
                <a:lnTo>
                  <a:pt x="206" y="73"/>
                </a:lnTo>
                <a:lnTo>
                  <a:pt x="210" y="78"/>
                </a:lnTo>
                <a:lnTo>
                  <a:pt x="211" y="81"/>
                </a:lnTo>
                <a:lnTo>
                  <a:pt x="222" y="78"/>
                </a:lnTo>
                <a:lnTo>
                  <a:pt x="223" y="78"/>
                </a:lnTo>
                <a:lnTo>
                  <a:pt x="225" y="78"/>
                </a:lnTo>
                <a:lnTo>
                  <a:pt x="225" y="75"/>
                </a:lnTo>
                <a:lnTo>
                  <a:pt x="223" y="74"/>
                </a:lnTo>
                <a:lnTo>
                  <a:pt x="225" y="74"/>
                </a:lnTo>
                <a:lnTo>
                  <a:pt x="232" y="69"/>
                </a:lnTo>
                <a:lnTo>
                  <a:pt x="241" y="71"/>
                </a:lnTo>
                <a:lnTo>
                  <a:pt x="238" y="74"/>
                </a:lnTo>
                <a:lnTo>
                  <a:pt x="237" y="75"/>
                </a:lnTo>
                <a:lnTo>
                  <a:pt x="244" y="82"/>
                </a:lnTo>
                <a:lnTo>
                  <a:pt x="247" y="84"/>
                </a:lnTo>
                <a:lnTo>
                  <a:pt x="255" y="81"/>
                </a:lnTo>
                <a:lnTo>
                  <a:pt x="258" y="80"/>
                </a:lnTo>
                <a:lnTo>
                  <a:pt x="260" y="71"/>
                </a:lnTo>
                <a:lnTo>
                  <a:pt x="271" y="73"/>
                </a:lnTo>
                <a:lnTo>
                  <a:pt x="271" y="67"/>
                </a:lnTo>
                <a:lnTo>
                  <a:pt x="277" y="63"/>
                </a:lnTo>
                <a:lnTo>
                  <a:pt x="286" y="65"/>
                </a:lnTo>
                <a:lnTo>
                  <a:pt x="292" y="60"/>
                </a:lnTo>
                <a:lnTo>
                  <a:pt x="296" y="67"/>
                </a:lnTo>
                <a:lnTo>
                  <a:pt x="298" y="74"/>
                </a:lnTo>
                <a:lnTo>
                  <a:pt x="301" y="81"/>
                </a:lnTo>
                <a:lnTo>
                  <a:pt x="307" y="89"/>
                </a:lnTo>
                <a:lnTo>
                  <a:pt x="312" y="92"/>
                </a:lnTo>
                <a:lnTo>
                  <a:pt x="326" y="86"/>
                </a:lnTo>
                <a:lnTo>
                  <a:pt x="338" y="89"/>
                </a:lnTo>
                <a:lnTo>
                  <a:pt x="342" y="84"/>
                </a:lnTo>
                <a:lnTo>
                  <a:pt x="353" y="84"/>
                </a:lnTo>
                <a:lnTo>
                  <a:pt x="363" y="80"/>
                </a:lnTo>
                <a:lnTo>
                  <a:pt x="363" y="84"/>
                </a:lnTo>
                <a:lnTo>
                  <a:pt x="376" y="88"/>
                </a:lnTo>
                <a:lnTo>
                  <a:pt x="379" y="90"/>
                </a:lnTo>
                <a:lnTo>
                  <a:pt x="382" y="92"/>
                </a:lnTo>
                <a:lnTo>
                  <a:pt x="380" y="104"/>
                </a:lnTo>
                <a:lnTo>
                  <a:pt x="380" y="116"/>
                </a:lnTo>
                <a:lnTo>
                  <a:pt x="380" y="116"/>
                </a:lnTo>
                <a:lnTo>
                  <a:pt x="380" y="122"/>
                </a:lnTo>
                <a:lnTo>
                  <a:pt x="380" y="129"/>
                </a:lnTo>
                <a:lnTo>
                  <a:pt x="380" y="130"/>
                </a:lnTo>
                <a:lnTo>
                  <a:pt x="389" y="156"/>
                </a:lnTo>
                <a:lnTo>
                  <a:pt x="387" y="164"/>
                </a:lnTo>
                <a:lnTo>
                  <a:pt x="404" y="163"/>
                </a:lnTo>
                <a:lnTo>
                  <a:pt x="413" y="161"/>
                </a:lnTo>
                <a:lnTo>
                  <a:pt x="419" y="160"/>
                </a:lnTo>
                <a:lnTo>
                  <a:pt x="428" y="167"/>
                </a:lnTo>
                <a:lnTo>
                  <a:pt x="434" y="170"/>
                </a:lnTo>
                <a:lnTo>
                  <a:pt x="438" y="172"/>
                </a:lnTo>
                <a:lnTo>
                  <a:pt x="435" y="182"/>
                </a:lnTo>
                <a:lnTo>
                  <a:pt x="434" y="191"/>
                </a:lnTo>
                <a:lnTo>
                  <a:pt x="438" y="215"/>
                </a:lnTo>
                <a:lnTo>
                  <a:pt x="438" y="216"/>
                </a:lnTo>
                <a:lnTo>
                  <a:pt x="443" y="219"/>
                </a:lnTo>
                <a:lnTo>
                  <a:pt x="458" y="227"/>
                </a:lnTo>
                <a:lnTo>
                  <a:pt x="459" y="225"/>
                </a:lnTo>
                <a:lnTo>
                  <a:pt x="464" y="224"/>
                </a:lnTo>
                <a:lnTo>
                  <a:pt x="468" y="221"/>
                </a:lnTo>
                <a:lnTo>
                  <a:pt x="469" y="221"/>
                </a:lnTo>
                <a:lnTo>
                  <a:pt x="477" y="225"/>
                </a:lnTo>
                <a:lnTo>
                  <a:pt x="483" y="247"/>
                </a:lnTo>
                <a:lnTo>
                  <a:pt x="480" y="249"/>
                </a:lnTo>
                <a:lnTo>
                  <a:pt x="476" y="253"/>
                </a:lnTo>
                <a:lnTo>
                  <a:pt x="465" y="250"/>
                </a:lnTo>
                <a:lnTo>
                  <a:pt x="459" y="253"/>
                </a:lnTo>
                <a:lnTo>
                  <a:pt x="458" y="260"/>
                </a:lnTo>
                <a:lnTo>
                  <a:pt x="458" y="268"/>
                </a:lnTo>
                <a:lnTo>
                  <a:pt x="464" y="273"/>
                </a:lnTo>
                <a:lnTo>
                  <a:pt x="469" y="277"/>
                </a:lnTo>
                <a:lnTo>
                  <a:pt x="468" y="281"/>
                </a:lnTo>
                <a:lnTo>
                  <a:pt x="462" y="285"/>
                </a:lnTo>
                <a:lnTo>
                  <a:pt x="454" y="291"/>
                </a:lnTo>
                <a:lnTo>
                  <a:pt x="451" y="292"/>
                </a:lnTo>
                <a:lnTo>
                  <a:pt x="451" y="294"/>
                </a:lnTo>
                <a:lnTo>
                  <a:pt x="442" y="303"/>
                </a:lnTo>
                <a:lnTo>
                  <a:pt x="436" y="302"/>
                </a:lnTo>
                <a:lnTo>
                  <a:pt x="442" y="306"/>
                </a:lnTo>
                <a:lnTo>
                  <a:pt x="440" y="313"/>
                </a:lnTo>
                <a:lnTo>
                  <a:pt x="439" y="315"/>
                </a:lnTo>
                <a:lnTo>
                  <a:pt x="443" y="317"/>
                </a:lnTo>
                <a:lnTo>
                  <a:pt x="444" y="320"/>
                </a:lnTo>
                <a:lnTo>
                  <a:pt x="444" y="322"/>
                </a:lnTo>
                <a:lnTo>
                  <a:pt x="449" y="336"/>
                </a:lnTo>
                <a:lnTo>
                  <a:pt x="462" y="347"/>
                </a:lnTo>
                <a:lnTo>
                  <a:pt x="457" y="351"/>
                </a:lnTo>
                <a:lnTo>
                  <a:pt x="465" y="358"/>
                </a:lnTo>
                <a:lnTo>
                  <a:pt x="461" y="365"/>
                </a:lnTo>
                <a:lnTo>
                  <a:pt x="457" y="365"/>
                </a:lnTo>
                <a:lnTo>
                  <a:pt x="455" y="375"/>
                </a:lnTo>
                <a:lnTo>
                  <a:pt x="449" y="370"/>
                </a:lnTo>
                <a:lnTo>
                  <a:pt x="447" y="371"/>
                </a:lnTo>
                <a:lnTo>
                  <a:pt x="431" y="392"/>
                </a:lnTo>
                <a:lnTo>
                  <a:pt x="417" y="389"/>
                </a:lnTo>
                <a:lnTo>
                  <a:pt x="410" y="381"/>
                </a:lnTo>
                <a:lnTo>
                  <a:pt x="399" y="388"/>
                </a:lnTo>
                <a:lnTo>
                  <a:pt x="395" y="395"/>
                </a:lnTo>
                <a:lnTo>
                  <a:pt x="391" y="401"/>
                </a:lnTo>
                <a:lnTo>
                  <a:pt x="384" y="414"/>
                </a:lnTo>
                <a:lnTo>
                  <a:pt x="386" y="422"/>
                </a:lnTo>
                <a:lnTo>
                  <a:pt x="383" y="427"/>
                </a:lnTo>
                <a:lnTo>
                  <a:pt x="371" y="425"/>
                </a:lnTo>
                <a:lnTo>
                  <a:pt x="367" y="429"/>
                </a:lnTo>
                <a:lnTo>
                  <a:pt x="364" y="430"/>
                </a:lnTo>
                <a:lnTo>
                  <a:pt x="350" y="442"/>
                </a:lnTo>
                <a:lnTo>
                  <a:pt x="345" y="440"/>
                </a:lnTo>
                <a:lnTo>
                  <a:pt x="319" y="431"/>
                </a:lnTo>
                <a:lnTo>
                  <a:pt x="318" y="431"/>
                </a:lnTo>
                <a:lnTo>
                  <a:pt x="307" y="431"/>
                </a:lnTo>
                <a:lnTo>
                  <a:pt x="303" y="427"/>
                </a:lnTo>
                <a:lnTo>
                  <a:pt x="289" y="423"/>
                </a:lnTo>
                <a:lnTo>
                  <a:pt x="289" y="416"/>
                </a:lnTo>
                <a:lnTo>
                  <a:pt x="290" y="410"/>
                </a:lnTo>
                <a:lnTo>
                  <a:pt x="277" y="408"/>
                </a:lnTo>
                <a:lnTo>
                  <a:pt x="279" y="392"/>
                </a:lnTo>
                <a:lnTo>
                  <a:pt x="286" y="393"/>
                </a:lnTo>
                <a:lnTo>
                  <a:pt x="288" y="389"/>
                </a:lnTo>
                <a:lnTo>
                  <a:pt x="278" y="384"/>
                </a:lnTo>
                <a:lnTo>
                  <a:pt x="273" y="388"/>
                </a:lnTo>
                <a:lnTo>
                  <a:pt x="262" y="388"/>
                </a:lnTo>
                <a:lnTo>
                  <a:pt x="260" y="385"/>
                </a:lnTo>
                <a:lnTo>
                  <a:pt x="259" y="382"/>
                </a:lnTo>
                <a:lnTo>
                  <a:pt x="262" y="380"/>
                </a:lnTo>
                <a:lnTo>
                  <a:pt x="273" y="374"/>
                </a:lnTo>
                <a:lnTo>
                  <a:pt x="274" y="373"/>
                </a:lnTo>
                <a:lnTo>
                  <a:pt x="273" y="366"/>
                </a:lnTo>
                <a:lnTo>
                  <a:pt x="264" y="369"/>
                </a:lnTo>
                <a:lnTo>
                  <a:pt x="266" y="362"/>
                </a:lnTo>
                <a:lnTo>
                  <a:pt x="262" y="363"/>
                </a:lnTo>
                <a:lnTo>
                  <a:pt x="259" y="355"/>
                </a:lnTo>
                <a:lnTo>
                  <a:pt x="253" y="354"/>
                </a:lnTo>
                <a:lnTo>
                  <a:pt x="253" y="362"/>
                </a:lnTo>
                <a:lnTo>
                  <a:pt x="237" y="370"/>
                </a:lnTo>
                <a:lnTo>
                  <a:pt x="233" y="365"/>
                </a:lnTo>
                <a:lnTo>
                  <a:pt x="234" y="360"/>
                </a:lnTo>
                <a:lnTo>
                  <a:pt x="232" y="354"/>
                </a:lnTo>
                <a:lnTo>
                  <a:pt x="226" y="359"/>
                </a:lnTo>
                <a:lnTo>
                  <a:pt x="225" y="359"/>
                </a:lnTo>
                <a:lnTo>
                  <a:pt x="219" y="356"/>
                </a:lnTo>
                <a:lnTo>
                  <a:pt x="207" y="369"/>
                </a:lnTo>
                <a:lnTo>
                  <a:pt x="195" y="358"/>
                </a:lnTo>
                <a:lnTo>
                  <a:pt x="188" y="350"/>
                </a:lnTo>
                <a:lnTo>
                  <a:pt x="189" y="339"/>
                </a:lnTo>
                <a:lnTo>
                  <a:pt x="182" y="333"/>
                </a:lnTo>
                <a:lnTo>
                  <a:pt x="176" y="322"/>
                </a:lnTo>
                <a:lnTo>
                  <a:pt x="163" y="328"/>
                </a:lnTo>
                <a:lnTo>
                  <a:pt x="155" y="343"/>
                </a:lnTo>
                <a:lnTo>
                  <a:pt x="154" y="343"/>
                </a:lnTo>
                <a:lnTo>
                  <a:pt x="146" y="332"/>
                </a:lnTo>
                <a:lnTo>
                  <a:pt x="137" y="336"/>
                </a:lnTo>
                <a:lnTo>
                  <a:pt x="132" y="339"/>
                </a:lnTo>
                <a:lnTo>
                  <a:pt x="122" y="330"/>
                </a:lnTo>
                <a:lnTo>
                  <a:pt x="107" y="343"/>
                </a:lnTo>
                <a:lnTo>
                  <a:pt x="105" y="343"/>
                </a:lnTo>
                <a:lnTo>
                  <a:pt x="97" y="340"/>
                </a:lnTo>
                <a:lnTo>
                  <a:pt x="84" y="343"/>
                </a:lnTo>
                <a:lnTo>
                  <a:pt x="83" y="343"/>
                </a:lnTo>
                <a:lnTo>
                  <a:pt x="80" y="336"/>
                </a:lnTo>
                <a:lnTo>
                  <a:pt x="79" y="333"/>
                </a:lnTo>
                <a:lnTo>
                  <a:pt x="77" y="337"/>
                </a:lnTo>
                <a:lnTo>
                  <a:pt x="71" y="337"/>
                </a:lnTo>
                <a:lnTo>
                  <a:pt x="61" y="343"/>
                </a:lnTo>
                <a:lnTo>
                  <a:pt x="57" y="351"/>
                </a:lnTo>
                <a:lnTo>
                  <a:pt x="54" y="359"/>
                </a:lnTo>
                <a:lnTo>
                  <a:pt x="53" y="359"/>
                </a:lnTo>
                <a:lnTo>
                  <a:pt x="47" y="355"/>
                </a:lnTo>
                <a:lnTo>
                  <a:pt x="47" y="354"/>
                </a:lnTo>
                <a:lnTo>
                  <a:pt x="49" y="347"/>
                </a:lnTo>
                <a:lnTo>
                  <a:pt x="50" y="337"/>
                </a:lnTo>
                <a:lnTo>
                  <a:pt x="46" y="329"/>
                </a:lnTo>
                <a:lnTo>
                  <a:pt x="46" y="324"/>
                </a:lnTo>
                <a:lnTo>
                  <a:pt x="56" y="329"/>
                </a:lnTo>
                <a:lnTo>
                  <a:pt x="57" y="333"/>
                </a:lnTo>
                <a:lnTo>
                  <a:pt x="58" y="332"/>
                </a:lnTo>
                <a:lnTo>
                  <a:pt x="60" y="332"/>
                </a:lnTo>
                <a:lnTo>
                  <a:pt x="60" y="329"/>
                </a:lnTo>
                <a:lnTo>
                  <a:pt x="60" y="326"/>
                </a:lnTo>
                <a:lnTo>
                  <a:pt x="64" y="326"/>
                </a:lnTo>
                <a:lnTo>
                  <a:pt x="65" y="326"/>
                </a:lnTo>
                <a:lnTo>
                  <a:pt x="76" y="326"/>
                </a:lnTo>
                <a:lnTo>
                  <a:pt x="76" y="324"/>
                </a:lnTo>
                <a:lnTo>
                  <a:pt x="71" y="324"/>
                </a:lnTo>
                <a:lnTo>
                  <a:pt x="71" y="322"/>
                </a:lnTo>
                <a:lnTo>
                  <a:pt x="69" y="322"/>
                </a:lnTo>
                <a:lnTo>
                  <a:pt x="68" y="320"/>
                </a:lnTo>
                <a:lnTo>
                  <a:pt x="68" y="318"/>
                </a:lnTo>
                <a:lnTo>
                  <a:pt x="67" y="317"/>
                </a:lnTo>
                <a:lnTo>
                  <a:pt x="57" y="318"/>
                </a:lnTo>
                <a:lnTo>
                  <a:pt x="54" y="321"/>
                </a:lnTo>
                <a:lnTo>
                  <a:pt x="52" y="320"/>
                </a:lnTo>
                <a:lnTo>
                  <a:pt x="52" y="317"/>
                </a:lnTo>
                <a:lnTo>
                  <a:pt x="53" y="307"/>
                </a:lnTo>
                <a:lnTo>
                  <a:pt x="52" y="303"/>
                </a:lnTo>
                <a:lnTo>
                  <a:pt x="52" y="302"/>
                </a:lnTo>
                <a:lnTo>
                  <a:pt x="56" y="298"/>
                </a:lnTo>
                <a:lnTo>
                  <a:pt x="57" y="298"/>
                </a:lnTo>
                <a:lnTo>
                  <a:pt x="69" y="294"/>
                </a:lnTo>
                <a:lnTo>
                  <a:pt x="71" y="295"/>
                </a:lnTo>
                <a:lnTo>
                  <a:pt x="73" y="296"/>
                </a:lnTo>
                <a:lnTo>
                  <a:pt x="82" y="300"/>
                </a:lnTo>
                <a:lnTo>
                  <a:pt x="83" y="302"/>
                </a:lnTo>
                <a:lnTo>
                  <a:pt x="84" y="303"/>
                </a:lnTo>
                <a:lnTo>
                  <a:pt x="87" y="305"/>
                </a:lnTo>
                <a:lnTo>
                  <a:pt x="88" y="311"/>
                </a:lnTo>
                <a:lnTo>
                  <a:pt x="99" y="314"/>
                </a:lnTo>
                <a:lnTo>
                  <a:pt x="105" y="313"/>
                </a:lnTo>
                <a:lnTo>
                  <a:pt x="105" y="315"/>
                </a:lnTo>
                <a:lnTo>
                  <a:pt x="105" y="322"/>
                </a:lnTo>
                <a:lnTo>
                  <a:pt x="106" y="322"/>
                </a:lnTo>
                <a:lnTo>
                  <a:pt x="107" y="322"/>
                </a:lnTo>
                <a:lnTo>
                  <a:pt x="110" y="313"/>
                </a:lnTo>
                <a:lnTo>
                  <a:pt x="110" y="309"/>
                </a:lnTo>
                <a:lnTo>
                  <a:pt x="112" y="309"/>
                </a:lnTo>
                <a:lnTo>
                  <a:pt x="117" y="307"/>
                </a:lnTo>
                <a:lnTo>
                  <a:pt x="120" y="306"/>
                </a:lnTo>
                <a:lnTo>
                  <a:pt x="122" y="305"/>
                </a:lnTo>
                <a:lnTo>
                  <a:pt x="124" y="305"/>
                </a:lnTo>
                <a:lnTo>
                  <a:pt x="128" y="307"/>
                </a:lnTo>
                <a:lnTo>
                  <a:pt x="129" y="309"/>
                </a:lnTo>
                <a:lnTo>
                  <a:pt x="132" y="307"/>
                </a:lnTo>
                <a:lnTo>
                  <a:pt x="131" y="306"/>
                </a:lnTo>
                <a:lnTo>
                  <a:pt x="129" y="303"/>
                </a:lnTo>
                <a:lnTo>
                  <a:pt x="133" y="298"/>
                </a:lnTo>
                <a:lnTo>
                  <a:pt x="137" y="300"/>
                </a:lnTo>
                <a:lnTo>
                  <a:pt x="139" y="300"/>
                </a:lnTo>
                <a:lnTo>
                  <a:pt x="148" y="299"/>
                </a:lnTo>
                <a:lnTo>
                  <a:pt x="150" y="296"/>
                </a:lnTo>
                <a:lnTo>
                  <a:pt x="154" y="298"/>
                </a:lnTo>
                <a:lnTo>
                  <a:pt x="152" y="306"/>
                </a:lnTo>
                <a:lnTo>
                  <a:pt x="150" y="310"/>
                </a:lnTo>
                <a:lnTo>
                  <a:pt x="150" y="313"/>
                </a:lnTo>
                <a:lnTo>
                  <a:pt x="154" y="311"/>
                </a:lnTo>
                <a:lnTo>
                  <a:pt x="155" y="306"/>
                </a:lnTo>
                <a:lnTo>
                  <a:pt x="158" y="305"/>
                </a:lnTo>
                <a:lnTo>
                  <a:pt x="159" y="305"/>
                </a:lnTo>
                <a:lnTo>
                  <a:pt x="159" y="300"/>
                </a:lnTo>
                <a:lnTo>
                  <a:pt x="163" y="295"/>
                </a:lnTo>
                <a:lnTo>
                  <a:pt x="174" y="298"/>
                </a:lnTo>
                <a:lnTo>
                  <a:pt x="176" y="299"/>
                </a:lnTo>
                <a:lnTo>
                  <a:pt x="182" y="305"/>
                </a:lnTo>
                <a:lnTo>
                  <a:pt x="185" y="305"/>
                </a:lnTo>
                <a:lnTo>
                  <a:pt x="193" y="305"/>
                </a:lnTo>
                <a:lnTo>
                  <a:pt x="196" y="306"/>
                </a:lnTo>
                <a:lnTo>
                  <a:pt x="199" y="307"/>
                </a:lnTo>
                <a:lnTo>
                  <a:pt x="204" y="310"/>
                </a:lnTo>
                <a:lnTo>
                  <a:pt x="208" y="310"/>
                </a:lnTo>
                <a:lnTo>
                  <a:pt x="214" y="311"/>
                </a:lnTo>
                <a:lnTo>
                  <a:pt x="215" y="315"/>
                </a:lnTo>
                <a:lnTo>
                  <a:pt x="214" y="318"/>
                </a:lnTo>
                <a:lnTo>
                  <a:pt x="211" y="322"/>
                </a:lnTo>
                <a:lnTo>
                  <a:pt x="210" y="324"/>
                </a:lnTo>
                <a:lnTo>
                  <a:pt x="213" y="326"/>
                </a:lnTo>
                <a:lnTo>
                  <a:pt x="217" y="322"/>
                </a:lnTo>
                <a:lnTo>
                  <a:pt x="218" y="320"/>
                </a:lnTo>
                <a:lnTo>
                  <a:pt x="225" y="321"/>
                </a:lnTo>
                <a:lnTo>
                  <a:pt x="223" y="322"/>
                </a:lnTo>
                <a:lnTo>
                  <a:pt x="221" y="332"/>
                </a:lnTo>
                <a:lnTo>
                  <a:pt x="223" y="335"/>
                </a:lnTo>
                <a:lnTo>
                  <a:pt x="225" y="333"/>
                </a:lnTo>
                <a:lnTo>
                  <a:pt x="229" y="328"/>
                </a:lnTo>
                <a:lnTo>
                  <a:pt x="230" y="322"/>
                </a:lnTo>
                <a:lnTo>
                  <a:pt x="238" y="318"/>
                </a:lnTo>
                <a:lnTo>
                  <a:pt x="245" y="313"/>
                </a:lnTo>
                <a:lnTo>
                  <a:pt x="249" y="315"/>
                </a:lnTo>
                <a:lnTo>
                  <a:pt x="251" y="318"/>
                </a:lnTo>
                <a:lnTo>
                  <a:pt x="252" y="314"/>
                </a:lnTo>
                <a:lnTo>
                  <a:pt x="258" y="300"/>
                </a:lnTo>
                <a:lnTo>
                  <a:pt x="259" y="298"/>
                </a:lnTo>
                <a:lnTo>
                  <a:pt x="262" y="300"/>
                </a:lnTo>
                <a:lnTo>
                  <a:pt x="268" y="306"/>
                </a:lnTo>
                <a:lnTo>
                  <a:pt x="271" y="307"/>
                </a:lnTo>
                <a:lnTo>
                  <a:pt x="274" y="307"/>
                </a:lnTo>
                <a:lnTo>
                  <a:pt x="277" y="307"/>
                </a:lnTo>
                <a:lnTo>
                  <a:pt x="282" y="309"/>
                </a:lnTo>
                <a:lnTo>
                  <a:pt x="286" y="314"/>
                </a:lnTo>
                <a:lnTo>
                  <a:pt x="286" y="321"/>
                </a:lnTo>
                <a:lnTo>
                  <a:pt x="286" y="322"/>
                </a:lnTo>
                <a:lnTo>
                  <a:pt x="289" y="328"/>
                </a:lnTo>
                <a:lnTo>
                  <a:pt x="294" y="328"/>
                </a:lnTo>
                <a:lnTo>
                  <a:pt x="296" y="328"/>
                </a:lnTo>
                <a:lnTo>
                  <a:pt x="298" y="328"/>
                </a:lnTo>
                <a:lnTo>
                  <a:pt x="300" y="336"/>
                </a:lnTo>
                <a:lnTo>
                  <a:pt x="301" y="341"/>
                </a:lnTo>
                <a:lnTo>
                  <a:pt x="301" y="343"/>
                </a:lnTo>
                <a:lnTo>
                  <a:pt x="301" y="348"/>
                </a:lnTo>
                <a:lnTo>
                  <a:pt x="297" y="352"/>
                </a:lnTo>
                <a:lnTo>
                  <a:pt x="286" y="359"/>
                </a:lnTo>
                <a:lnTo>
                  <a:pt x="282" y="363"/>
                </a:lnTo>
                <a:lnTo>
                  <a:pt x="278" y="374"/>
                </a:lnTo>
                <a:lnTo>
                  <a:pt x="282" y="373"/>
                </a:lnTo>
                <a:lnTo>
                  <a:pt x="285" y="366"/>
                </a:lnTo>
                <a:lnTo>
                  <a:pt x="292" y="363"/>
                </a:lnTo>
                <a:lnTo>
                  <a:pt x="297" y="359"/>
                </a:lnTo>
                <a:lnTo>
                  <a:pt x="304" y="355"/>
                </a:lnTo>
                <a:lnTo>
                  <a:pt x="309" y="363"/>
                </a:lnTo>
                <a:lnTo>
                  <a:pt x="316" y="369"/>
                </a:lnTo>
                <a:lnTo>
                  <a:pt x="316" y="374"/>
                </a:lnTo>
                <a:lnTo>
                  <a:pt x="313" y="378"/>
                </a:lnTo>
                <a:lnTo>
                  <a:pt x="312" y="382"/>
                </a:lnTo>
                <a:lnTo>
                  <a:pt x="312" y="385"/>
                </a:lnTo>
                <a:lnTo>
                  <a:pt x="319" y="378"/>
                </a:lnTo>
                <a:lnTo>
                  <a:pt x="319" y="377"/>
                </a:lnTo>
                <a:lnTo>
                  <a:pt x="320" y="377"/>
                </a:lnTo>
                <a:lnTo>
                  <a:pt x="323" y="371"/>
                </a:lnTo>
                <a:lnTo>
                  <a:pt x="323" y="366"/>
                </a:lnTo>
                <a:lnTo>
                  <a:pt x="323" y="365"/>
                </a:lnTo>
                <a:lnTo>
                  <a:pt x="316" y="360"/>
                </a:lnTo>
                <a:lnTo>
                  <a:pt x="312" y="356"/>
                </a:lnTo>
                <a:lnTo>
                  <a:pt x="309" y="344"/>
                </a:lnTo>
                <a:lnTo>
                  <a:pt x="308" y="339"/>
                </a:lnTo>
                <a:lnTo>
                  <a:pt x="307" y="336"/>
                </a:lnTo>
                <a:lnTo>
                  <a:pt x="308" y="333"/>
                </a:lnTo>
                <a:lnTo>
                  <a:pt x="308" y="332"/>
                </a:lnTo>
                <a:lnTo>
                  <a:pt x="307" y="325"/>
                </a:lnTo>
                <a:lnTo>
                  <a:pt x="309" y="322"/>
                </a:lnTo>
                <a:lnTo>
                  <a:pt x="312" y="321"/>
                </a:lnTo>
                <a:lnTo>
                  <a:pt x="326" y="322"/>
                </a:lnTo>
                <a:lnTo>
                  <a:pt x="328" y="322"/>
                </a:lnTo>
                <a:lnTo>
                  <a:pt x="337" y="315"/>
                </a:lnTo>
                <a:lnTo>
                  <a:pt x="341" y="317"/>
                </a:lnTo>
                <a:lnTo>
                  <a:pt x="343" y="318"/>
                </a:lnTo>
                <a:lnTo>
                  <a:pt x="346" y="318"/>
                </a:lnTo>
                <a:lnTo>
                  <a:pt x="349" y="320"/>
                </a:lnTo>
                <a:lnTo>
                  <a:pt x="350" y="321"/>
                </a:lnTo>
                <a:lnTo>
                  <a:pt x="352" y="322"/>
                </a:lnTo>
                <a:lnTo>
                  <a:pt x="354" y="326"/>
                </a:lnTo>
                <a:lnTo>
                  <a:pt x="356" y="329"/>
                </a:lnTo>
                <a:lnTo>
                  <a:pt x="363" y="329"/>
                </a:lnTo>
                <a:lnTo>
                  <a:pt x="360" y="322"/>
                </a:lnTo>
                <a:lnTo>
                  <a:pt x="354" y="317"/>
                </a:lnTo>
                <a:lnTo>
                  <a:pt x="352" y="315"/>
                </a:lnTo>
                <a:lnTo>
                  <a:pt x="352" y="314"/>
                </a:lnTo>
                <a:lnTo>
                  <a:pt x="356" y="313"/>
                </a:lnTo>
                <a:lnTo>
                  <a:pt x="365" y="310"/>
                </a:lnTo>
                <a:lnTo>
                  <a:pt x="368" y="310"/>
                </a:lnTo>
                <a:lnTo>
                  <a:pt x="378" y="307"/>
                </a:lnTo>
                <a:lnTo>
                  <a:pt x="384" y="309"/>
                </a:lnTo>
                <a:lnTo>
                  <a:pt x="386" y="307"/>
                </a:lnTo>
                <a:lnTo>
                  <a:pt x="391" y="302"/>
                </a:lnTo>
                <a:lnTo>
                  <a:pt x="397" y="299"/>
                </a:lnTo>
                <a:lnTo>
                  <a:pt x="394" y="295"/>
                </a:lnTo>
                <a:lnTo>
                  <a:pt x="389" y="295"/>
                </a:lnTo>
                <a:lnTo>
                  <a:pt x="384" y="299"/>
                </a:lnTo>
                <a:lnTo>
                  <a:pt x="374" y="299"/>
                </a:lnTo>
                <a:lnTo>
                  <a:pt x="363" y="302"/>
                </a:lnTo>
                <a:lnTo>
                  <a:pt x="358" y="300"/>
                </a:lnTo>
                <a:lnTo>
                  <a:pt x="356" y="298"/>
                </a:lnTo>
                <a:lnTo>
                  <a:pt x="357" y="283"/>
                </a:lnTo>
                <a:lnTo>
                  <a:pt x="352" y="276"/>
                </a:lnTo>
                <a:lnTo>
                  <a:pt x="350" y="275"/>
                </a:lnTo>
                <a:lnTo>
                  <a:pt x="357" y="269"/>
                </a:lnTo>
                <a:lnTo>
                  <a:pt x="360" y="266"/>
                </a:lnTo>
                <a:lnTo>
                  <a:pt x="363" y="258"/>
                </a:lnTo>
                <a:lnTo>
                  <a:pt x="368" y="250"/>
                </a:lnTo>
                <a:lnTo>
                  <a:pt x="376" y="247"/>
                </a:lnTo>
                <a:lnTo>
                  <a:pt x="380" y="240"/>
                </a:lnTo>
                <a:lnTo>
                  <a:pt x="387" y="234"/>
                </a:lnTo>
                <a:lnTo>
                  <a:pt x="391" y="230"/>
                </a:lnTo>
                <a:lnTo>
                  <a:pt x="391" y="228"/>
                </a:lnTo>
                <a:lnTo>
                  <a:pt x="390" y="227"/>
                </a:lnTo>
                <a:lnTo>
                  <a:pt x="379" y="235"/>
                </a:lnTo>
                <a:lnTo>
                  <a:pt x="375" y="236"/>
                </a:lnTo>
                <a:lnTo>
                  <a:pt x="372" y="238"/>
                </a:lnTo>
                <a:lnTo>
                  <a:pt x="369" y="238"/>
                </a:lnTo>
                <a:lnTo>
                  <a:pt x="369" y="242"/>
                </a:lnTo>
                <a:lnTo>
                  <a:pt x="369" y="246"/>
                </a:lnTo>
                <a:lnTo>
                  <a:pt x="360" y="250"/>
                </a:lnTo>
                <a:lnTo>
                  <a:pt x="358" y="250"/>
                </a:lnTo>
                <a:lnTo>
                  <a:pt x="357" y="251"/>
                </a:lnTo>
                <a:lnTo>
                  <a:pt x="353" y="250"/>
                </a:lnTo>
                <a:lnTo>
                  <a:pt x="353" y="249"/>
                </a:lnTo>
                <a:lnTo>
                  <a:pt x="350" y="247"/>
                </a:lnTo>
                <a:lnTo>
                  <a:pt x="350" y="247"/>
                </a:lnTo>
                <a:lnTo>
                  <a:pt x="350" y="249"/>
                </a:lnTo>
                <a:lnTo>
                  <a:pt x="349" y="253"/>
                </a:lnTo>
                <a:lnTo>
                  <a:pt x="350" y="253"/>
                </a:lnTo>
                <a:lnTo>
                  <a:pt x="352" y="254"/>
                </a:lnTo>
                <a:lnTo>
                  <a:pt x="354" y="258"/>
                </a:lnTo>
                <a:lnTo>
                  <a:pt x="352" y="265"/>
                </a:lnTo>
                <a:lnTo>
                  <a:pt x="343" y="272"/>
                </a:lnTo>
                <a:lnTo>
                  <a:pt x="342" y="273"/>
                </a:lnTo>
                <a:lnTo>
                  <a:pt x="342" y="276"/>
                </a:lnTo>
                <a:lnTo>
                  <a:pt x="350" y="284"/>
                </a:lnTo>
                <a:lnTo>
                  <a:pt x="352" y="296"/>
                </a:lnTo>
                <a:lnTo>
                  <a:pt x="352" y="299"/>
                </a:lnTo>
                <a:lnTo>
                  <a:pt x="352" y="303"/>
                </a:lnTo>
                <a:lnTo>
                  <a:pt x="353" y="306"/>
                </a:lnTo>
                <a:lnTo>
                  <a:pt x="354" y="306"/>
                </a:lnTo>
                <a:lnTo>
                  <a:pt x="356" y="307"/>
                </a:lnTo>
                <a:lnTo>
                  <a:pt x="353" y="309"/>
                </a:lnTo>
                <a:lnTo>
                  <a:pt x="350" y="310"/>
                </a:lnTo>
                <a:lnTo>
                  <a:pt x="348" y="310"/>
                </a:lnTo>
                <a:lnTo>
                  <a:pt x="345" y="311"/>
                </a:lnTo>
                <a:lnTo>
                  <a:pt x="342" y="310"/>
                </a:lnTo>
                <a:lnTo>
                  <a:pt x="337" y="306"/>
                </a:lnTo>
                <a:lnTo>
                  <a:pt x="335" y="305"/>
                </a:lnTo>
                <a:lnTo>
                  <a:pt x="331" y="306"/>
                </a:lnTo>
                <a:lnTo>
                  <a:pt x="326" y="310"/>
                </a:lnTo>
                <a:lnTo>
                  <a:pt x="324" y="313"/>
                </a:lnTo>
                <a:lnTo>
                  <a:pt x="316" y="313"/>
                </a:lnTo>
                <a:lnTo>
                  <a:pt x="313" y="311"/>
                </a:lnTo>
                <a:lnTo>
                  <a:pt x="311" y="313"/>
                </a:lnTo>
                <a:lnTo>
                  <a:pt x="309" y="313"/>
                </a:lnTo>
                <a:lnTo>
                  <a:pt x="303" y="318"/>
                </a:lnTo>
                <a:lnTo>
                  <a:pt x="301" y="317"/>
                </a:lnTo>
                <a:lnTo>
                  <a:pt x="297" y="315"/>
                </a:lnTo>
                <a:lnTo>
                  <a:pt x="296" y="310"/>
                </a:lnTo>
                <a:lnTo>
                  <a:pt x="297" y="310"/>
                </a:lnTo>
                <a:lnTo>
                  <a:pt x="304" y="310"/>
                </a:lnTo>
                <a:lnTo>
                  <a:pt x="305" y="309"/>
                </a:lnTo>
                <a:lnTo>
                  <a:pt x="309" y="306"/>
                </a:lnTo>
                <a:lnTo>
                  <a:pt x="316" y="299"/>
                </a:lnTo>
                <a:lnTo>
                  <a:pt x="320" y="299"/>
                </a:lnTo>
                <a:lnTo>
                  <a:pt x="326" y="298"/>
                </a:lnTo>
                <a:lnTo>
                  <a:pt x="327" y="298"/>
                </a:lnTo>
                <a:lnTo>
                  <a:pt x="322" y="295"/>
                </a:lnTo>
                <a:lnTo>
                  <a:pt x="323" y="292"/>
                </a:lnTo>
                <a:lnTo>
                  <a:pt x="323" y="291"/>
                </a:lnTo>
                <a:lnTo>
                  <a:pt x="326" y="287"/>
                </a:lnTo>
                <a:lnTo>
                  <a:pt x="330" y="284"/>
                </a:lnTo>
                <a:lnTo>
                  <a:pt x="330" y="281"/>
                </a:lnTo>
                <a:lnTo>
                  <a:pt x="330" y="280"/>
                </a:lnTo>
                <a:lnTo>
                  <a:pt x="323" y="284"/>
                </a:lnTo>
                <a:lnTo>
                  <a:pt x="322" y="287"/>
                </a:lnTo>
                <a:lnTo>
                  <a:pt x="320" y="287"/>
                </a:lnTo>
                <a:lnTo>
                  <a:pt x="318" y="291"/>
                </a:lnTo>
                <a:lnTo>
                  <a:pt x="318" y="292"/>
                </a:lnTo>
                <a:lnTo>
                  <a:pt x="312" y="296"/>
                </a:lnTo>
                <a:lnTo>
                  <a:pt x="305" y="303"/>
                </a:lnTo>
                <a:lnTo>
                  <a:pt x="300" y="306"/>
                </a:lnTo>
                <a:lnTo>
                  <a:pt x="292" y="302"/>
                </a:lnTo>
                <a:lnTo>
                  <a:pt x="290" y="300"/>
                </a:lnTo>
                <a:lnTo>
                  <a:pt x="289" y="300"/>
                </a:lnTo>
                <a:lnTo>
                  <a:pt x="282" y="295"/>
                </a:lnTo>
                <a:lnTo>
                  <a:pt x="273" y="295"/>
                </a:lnTo>
                <a:lnTo>
                  <a:pt x="270" y="295"/>
                </a:lnTo>
                <a:lnTo>
                  <a:pt x="267" y="291"/>
                </a:lnTo>
                <a:lnTo>
                  <a:pt x="266" y="290"/>
                </a:lnTo>
                <a:lnTo>
                  <a:pt x="258" y="285"/>
                </a:lnTo>
                <a:lnTo>
                  <a:pt x="256" y="285"/>
                </a:lnTo>
                <a:lnTo>
                  <a:pt x="255" y="283"/>
                </a:lnTo>
                <a:lnTo>
                  <a:pt x="255" y="281"/>
                </a:lnTo>
                <a:lnTo>
                  <a:pt x="258" y="279"/>
                </a:lnTo>
                <a:lnTo>
                  <a:pt x="260" y="277"/>
                </a:lnTo>
                <a:lnTo>
                  <a:pt x="266" y="273"/>
                </a:lnTo>
                <a:lnTo>
                  <a:pt x="270" y="270"/>
                </a:lnTo>
                <a:lnTo>
                  <a:pt x="271" y="266"/>
                </a:lnTo>
                <a:lnTo>
                  <a:pt x="277" y="255"/>
                </a:lnTo>
                <a:lnTo>
                  <a:pt x="282" y="243"/>
                </a:lnTo>
                <a:lnTo>
                  <a:pt x="283" y="242"/>
                </a:lnTo>
                <a:lnTo>
                  <a:pt x="285" y="235"/>
                </a:lnTo>
                <a:lnTo>
                  <a:pt x="285" y="234"/>
                </a:lnTo>
                <a:lnTo>
                  <a:pt x="279" y="236"/>
                </a:lnTo>
                <a:lnTo>
                  <a:pt x="277" y="246"/>
                </a:lnTo>
                <a:lnTo>
                  <a:pt x="275" y="250"/>
                </a:lnTo>
                <a:lnTo>
                  <a:pt x="268" y="257"/>
                </a:lnTo>
                <a:lnTo>
                  <a:pt x="264" y="266"/>
                </a:lnTo>
                <a:lnTo>
                  <a:pt x="263" y="266"/>
                </a:lnTo>
                <a:lnTo>
                  <a:pt x="262" y="269"/>
                </a:lnTo>
                <a:lnTo>
                  <a:pt x="259" y="272"/>
                </a:lnTo>
                <a:lnTo>
                  <a:pt x="255" y="275"/>
                </a:lnTo>
                <a:lnTo>
                  <a:pt x="255" y="266"/>
                </a:lnTo>
                <a:lnTo>
                  <a:pt x="255" y="261"/>
                </a:lnTo>
                <a:lnTo>
                  <a:pt x="255" y="262"/>
                </a:lnTo>
                <a:lnTo>
                  <a:pt x="252" y="264"/>
                </a:lnTo>
                <a:lnTo>
                  <a:pt x="251" y="269"/>
                </a:lnTo>
                <a:lnTo>
                  <a:pt x="247" y="268"/>
                </a:lnTo>
                <a:lnTo>
                  <a:pt x="248" y="270"/>
                </a:lnTo>
                <a:lnTo>
                  <a:pt x="248" y="275"/>
                </a:lnTo>
                <a:lnTo>
                  <a:pt x="249" y="277"/>
                </a:lnTo>
                <a:lnTo>
                  <a:pt x="251" y="283"/>
                </a:lnTo>
                <a:lnTo>
                  <a:pt x="244" y="280"/>
                </a:lnTo>
                <a:lnTo>
                  <a:pt x="244" y="285"/>
                </a:lnTo>
                <a:lnTo>
                  <a:pt x="249" y="287"/>
                </a:lnTo>
                <a:lnTo>
                  <a:pt x="248" y="296"/>
                </a:lnTo>
                <a:lnTo>
                  <a:pt x="248" y="299"/>
                </a:lnTo>
                <a:lnTo>
                  <a:pt x="247" y="303"/>
                </a:lnTo>
                <a:lnTo>
                  <a:pt x="237" y="306"/>
                </a:lnTo>
                <a:lnTo>
                  <a:pt x="237" y="310"/>
                </a:lnTo>
                <a:lnTo>
                  <a:pt x="226" y="309"/>
                </a:lnTo>
                <a:lnTo>
                  <a:pt x="208" y="295"/>
                </a:lnTo>
                <a:lnTo>
                  <a:pt x="207" y="292"/>
                </a:lnTo>
                <a:lnTo>
                  <a:pt x="207" y="285"/>
                </a:lnTo>
                <a:lnTo>
                  <a:pt x="199" y="290"/>
                </a:lnTo>
                <a:lnTo>
                  <a:pt x="195" y="291"/>
                </a:lnTo>
                <a:lnTo>
                  <a:pt x="193" y="291"/>
                </a:lnTo>
                <a:lnTo>
                  <a:pt x="192" y="292"/>
                </a:lnTo>
                <a:lnTo>
                  <a:pt x="188" y="292"/>
                </a:lnTo>
                <a:lnTo>
                  <a:pt x="181" y="288"/>
                </a:lnTo>
                <a:lnTo>
                  <a:pt x="188" y="283"/>
                </a:lnTo>
                <a:lnTo>
                  <a:pt x="191" y="280"/>
                </a:lnTo>
                <a:lnTo>
                  <a:pt x="189" y="277"/>
                </a:lnTo>
                <a:lnTo>
                  <a:pt x="188" y="276"/>
                </a:lnTo>
                <a:lnTo>
                  <a:pt x="187" y="280"/>
                </a:lnTo>
                <a:lnTo>
                  <a:pt x="178" y="283"/>
                </a:lnTo>
                <a:lnTo>
                  <a:pt x="172" y="288"/>
                </a:lnTo>
                <a:lnTo>
                  <a:pt x="163" y="288"/>
                </a:lnTo>
                <a:lnTo>
                  <a:pt x="157" y="284"/>
                </a:lnTo>
                <a:lnTo>
                  <a:pt x="157" y="280"/>
                </a:lnTo>
                <a:lnTo>
                  <a:pt x="157" y="275"/>
                </a:lnTo>
                <a:lnTo>
                  <a:pt x="152" y="280"/>
                </a:lnTo>
                <a:lnTo>
                  <a:pt x="152" y="280"/>
                </a:lnTo>
                <a:lnTo>
                  <a:pt x="151" y="284"/>
                </a:lnTo>
                <a:lnTo>
                  <a:pt x="143" y="281"/>
                </a:lnTo>
                <a:lnTo>
                  <a:pt x="140" y="288"/>
                </a:lnTo>
                <a:lnTo>
                  <a:pt x="137" y="287"/>
                </a:lnTo>
                <a:lnTo>
                  <a:pt x="129" y="284"/>
                </a:lnTo>
                <a:lnTo>
                  <a:pt x="125" y="291"/>
                </a:lnTo>
                <a:lnTo>
                  <a:pt x="114" y="298"/>
                </a:lnTo>
                <a:lnTo>
                  <a:pt x="113" y="299"/>
                </a:lnTo>
                <a:lnTo>
                  <a:pt x="105" y="299"/>
                </a:lnTo>
                <a:lnTo>
                  <a:pt x="103" y="299"/>
                </a:lnTo>
                <a:lnTo>
                  <a:pt x="99" y="300"/>
                </a:lnTo>
                <a:lnTo>
                  <a:pt x="97" y="288"/>
                </a:lnTo>
                <a:lnTo>
                  <a:pt x="95" y="281"/>
                </a:lnTo>
                <a:lnTo>
                  <a:pt x="90" y="284"/>
                </a:lnTo>
                <a:lnTo>
                  <a:pt x="83" y="290"/>
                </a:lnTo>
                <a:lnTo>
                  <a:pt x="80" y="290"/>
                </a:lnTo>
                <a:lnTo>
                  <a:pt x="77" y="288"/>
                </a:lnTo>
                <a:lnTo>
                  <a:pt x="79" y="284"/>
                </a:lnTo>
                <a:lnTo>
                  <a:pt x="80" y="281"/>
                </a:lnTo>
                <a:lnTo>
                  <a:pt x="84" y="281"/>
                </a:lnTo>
                <a:lnTo>
                  <a:pt x="86" y="280"/>
                </a:lnTo>
                <a:lnTo>
                  <a:pt x="84" y="279"/>
                </a:lnTo>
                <a:lnTo>
                  <a:pt x="80" y="275"/>
                </a:lnTo>
                <a:lnTo>
                  <a:pt x="75" y="276"/>
                </a:lnTo>
                <a:lnTo>
                  <a:pt x="68" y="270"/>
                </a:lnTo>
                <a:lnTo>
                  <a:pt x="65" y="269"/>
                </a:lnTo>
                <a:lnTo>
                  <a:pt x="64" y="269"/>
                </a:lnTo>
                <a:lnTo>
                  <a:pt x="68" y="264"/>
                </a:lnTo>
                <a:lnTo>
                  <a:pt x="68" y="262"/>
                </a:lnTo>
                <a:lnTo>
                  <a:pt x="72" y="264"/>
                </a:lnTo>
                <a:lnTo>
                  <a:pt x="75" y="264"/>
                </a:lnTo>
                <a:lnTo>
                  <a:pt x="80" y="268"/>
                </a:lnTo>
                <a:lnTo>
                  <a:pt x="82" y="269"/>
                </a:lnTo>
                <a:lnTo>
                  <a:pt x="87" y="273"/>
                </a:lnTo>
                <a:lnTo>
                  <a:pt x="88" y="268"/>
                </a:lnTo>
                <a:lnTo>
                  <a:pt x="82" y="260"/>
                </a:lnTo>
                <a:lnTo>
                  <a:pt x="77" y="255"/>
                </a:lnTo>
                <a:lnTo>
                  <a:pt x="71" y="255"/>
                </a:lnTo>
                <a:lnTo>
                  <a:pt x="56" y="254"/>
                </a:lnTo>
                <a:lnTo>
                  <a:pt x="62" y="250"/>
                </a:lnTo>
                <a:lnTo>
                  <a:pt x="61" y="249"/>
                </a:lnTo>
                <a:lnTo>
                  <a:pt x="60" y="247"/>
                </a:lnTo>
                <a:lnTo>
                  <a:pt x="54" y="240"/>
                </a:lnTo>
                <a:lnTo>
                  <a:pt x="67" y="236"/>
                </a:lnTo>
                <a:lnTo>
                  <a:pt x="72" y="235"/>
                </a:lnTo>
                <a:lnTo>
                  <a:pt x="79" y="235"/>
                </a:lnTo>
                <a:lnTo>
                  <a:pt x="86" y="236"/>
                </a:lnTo>
                <a:lnTo>
                  <a:pt x="87" y="232"/>
                </a:lnTo>
                <a:lnTo>
                  <a:pt x="88" y="228"/>
                </a:lnTo>
                <a:lnTo>
                  <a:pt x="88" y="228"/>
                </a:lnTo>
                <a:lnTo>
                  <a:pt x="95" y="228"/>
                </a:lnTo>
                <a:lnTo>
                  <a:pt x="98" y="235"/>
                </a:lnTo>
                <a:lnTo>
                  <a:pt x="99" y="234"/>
                </a:lnTo>
                <a:lnTo>
                  <a:pt x="98" y="228"/>
                </a:lnTo>
                <a:lnTo>
                  <a:pt x="110" y="224"/>
                </a:lnTo>
                <a:lnTo>
                  <a:pt x="114" y="224"/>
                </a:lnTo>
                <a:lnTo>
                  <a:pt x="124" y="227"/>
                </a:lnTo>
                <a:lnTo>
                  <a:pt x="128" y="228"/>
                </a:lnTo>
                <a:lnTo>
                  <a:pt x="131" y="230"/>
                </a:lnTo>
                <a:lnTo>
                  <a:pt x="137" y="230"/>
                </a:lnTo>
                <a:lnTo>
                  <a:pt x="143" y="230"/>
                </a:lnTo>
                <a:lnTo>
                  <a:pt x="144" y="230"/>
                </a:lnTo>
                <a:lnTo>
                  <a:pt x="143" y="227"/>
                </a:lnTo>
                <a:lnTo>
                  <a:pt x="137" y="224"/>
                </a:lnTo>
                <a:lnTo>
                  <a:pt x="135" y="223"/>
                </a:lnTo>
                <a:lnTo>
                  <a:pt x="117" y="219"/>
                </a:lnTo>
                <a:lnTo>
                  <a:pt x="113" y="217"/>
                </a:lnTo>
                <a:lnTo>
                  <a:pt x="112" y="217"/>
                </a:lnTo>
                <a:lnTo>
                  <a:pt x="103" y="220"/>
                </a:lnTo>
                <a:lnTo>
                  <a:pt x="101" y="220"/>
                </a:lnTo>
                <a:lnTo>
                  <a:pt x="94" y="220"/>
                </a:lnTo>
                <a:lnTo>
                  <a:pt x="83" y="220"/>
                </a:lnTo>
                <a:lnTo>
                  <a:pt x="82" y="225"/>
                </a:lnTo>
                <a:lnTo>
                  <a:pt x="73" y="228"/>
                </a:lnTo>
                <a:lnTo>
                  <a:pt x="69" y="227"/>
                </a:lnTo>
                <a:lnTo>
                  <a:pt x="72" y="223"/>
                </a:lnTo>
                <a:lnTo>
                  <a:pt x="64" y="224"/>
                </a:lnTo>
                <a:lnTo>
                  <a:pt x="65" y="212"/>
                </a:lnTo>
                <a:lnTo>
                  <a:pt x="75" y="215"/>
                </a:lnTo>
                <a:lnTo>
                  <a:pt x="76" y="208"/>
                </a:lnTo>
                <a:lnTo>
                  <a:pt x="83" y="206"/>
                </a:lnTo>
                <a:lnTo>
                  <a:pt x="83" y="205"/>
                </a:lnTo>
                <a:lnTo>
                  <a:pt x="82" y="202"/>
                </a:lnTo>
                <a:lnTo>
                  <a:pt x="77" y="202"/>
                </a:lnTo>
                <a:lnTo>
                  <a:pt x="62" y="206"/>
                </a:lnTo>
                <a:lnTo>
                  <a:pt x="61" y="201"/>
                </a:lnTo>
                <a:lnTo>
                  <a:pt x="72" y="195"/>
                </a:lnTo>
                <a:lnTo>
                  <a:pt x="79" y="195"/>
                </a:lnTo>
                <a:lnTo>
                  <a:pt x="86" y="195"/>
                </a:lnTo>
                <a:lnTo>
                  <a:pt x="87" y="197"/>
                </a:lnTo>
                <a:lnTo>
                  <a:pt x="92" y="197"/>
                </a:lnTo>
                <a:lnTo>
                  <a:pt x="95" y="191"/>
                </a:lnTo>
                <a:lnTo>
                  <a:pt x="109" y="198"/>
                </a:lnTo>
                <a:lnTo>
                  <a:pt x="109" y="194"/>
                </a:lnTo>
                <a:lnTo>
                  <a:pt x="118" y="197"/>
                </a:lnTo>
                <a:lnTo>
                  <a:pt x="117" y="202"/>
                </a:lnTo>
                <a:lnTo>
                  <a:pt x="117" y="204"/>
                </a:lnTo>
                <a:lnTo>
                  <a:pt x="122" y="206"/>
                </a:lnTo>
                <a:lnTo>
                  <a:pt x="128" y="208"/>
                </a:lnTo>
                <a:lnTo>
                  <a:pt x="129" y="209"/>
                </a:lnTo>
                <a:lnTo>
                  <a:pt x="137" y="209"/>
                </a:lnTo>
                <a:lnTo>
                  <a:pt x="139" y="209"/>
                </a:lnTo>
                <a:lnTo>
                  <a:pt x="144" y="205"/>
                </a:lnTo>
                <a:lnTo>
                  <a:pt x="152" y="201"/>
                </a:lnTo>
                <a:lnTo>
                  <a:pt x="159" y="204"/>
                </a:lnTo>
                <a:lnTo>
                  <a:pt x="161" y="204"/>
                </a:lnTo>
                <a:lnTo>
                  <a:pt x="167" y="209"/>
                </a:lnTo>
                <a:lnTo>
                  <a:pt x="169" y="208"/>
                </a:lnTo>
                <a:lnTo>
                  <a:pt x="169" y="206"/>
                </a:lnTo>
                <a:lnTo>
                  <a:pt x="170" y="205"/>
                </a:lnTo>
                <a:lnTo>
                  <a:pt x="166" y="204"/>
                </a:lnTo>
                <a:lnTo>
                  <a:pt x="166" y="200"/>
                </a:lnTo>
                <a:lnTo>
                  <a:pt x="162" y="194"/>
                </a:lnTo>
                <a:lnTo>
                  <a:pt x="158" y="193"/>
                </a:lnTo>
                <a:lnTo>
                  <a:pt x="155" y="191"/>
                </a:lnTo>
                <a:lnTo>
                  <a:pt x="155" y="191"/>
                </a:lnTo>
                <a:lnTo>
                  <a:pt x="144" y="195"/>
                </a:lnTo>
                <a:lnTo>
                  <a:pt x="144" y="197"/>
                </a:lnTo>
                <a:lnTo>
                  <a:pt x="140" y="202"/>
                </a:lnTo>
                <a:lnTo>
                  <a:pt x="137" y="202"/>
                </a:lnTo>
                <a:lnTo>
                  <a:pt x="131" y="201"/>
                </a:lnTo>
                <a:lnTo>
                  <a:pt x="125" y="201"/>
                </a:lnTo>
                <a:lnTo>
                  <a:pt x="122" y="198"/>
                </a:lnTo>
                <a:lnTo>
                  <a:pt x="127" y="193"/>
                </a:lnTo>
                <a:lnTo>
                  <a:pt x="128" y="193"/>
                </a:lnTo>
                <a:lnTo>
                  <a:pt x="122" y="191"/>
                </a:lnTo>
                <a:lnTo>
                  <a:pt x="114" y="190"/>
                </a:lnTo>
                <a:lnTo>
                  <a:pt x="103" y="187"/>
                </a:lnTo>
                <a:lnTo>
                  <a:pt x="98" y="185"/>
                </a:lnTo>
                <a:lnTo>
                  <a:pt x="94" y="183"/>
                </a:lnTo>
                <a:lnTo>
                  <a:pt x="90" y="182"/>
                </a:lnTo>
                <a:lnTo>
                  <a:pt x="88" y="182"/>
                </a:lnTo>
                <a:lnTo>
                  <a:pt x="88" y="178"/>
                </a:lnTo>
                <a:lnTo>
                  <a:pt x="90" y="176"/>
                </a:lnTo>
                <a:lnTo>
                  <a:pt x="91" y="171"/>
                </a:lnTo>
                <a:lnTo>
                  <a:pt x="101" y="176"/>
                </a:lnTo>
                <a:lnTo>
                  <a:pt x="106" y="176"/>
                </a:lnTo>
                <a:lnTo>
                  <a:pt x="107" y="172"/>
                </a:lnTo>
                <a:lnTo>
                  <a:pt x="101" y="167"/>
                </a:lnTo>
                <a:lnTo>
                  <a:pt x="97" y="164"/>
                </a:lnTo>
                <a:lnTo>
                  <a:pt x="116" y="165"/>
                </a:lnTo>
                <a:lnTo>
                  <a:pt x="120" y="160"/>
                </a:lnTo>
                <a:lnTo>
                  <a:pt x="109" y="160"/>
                </a:lnTo>
                <a:lnTo>
                  <a:pt x="101" y="159"/>
                </a:lnTo>
                <a:lnTo>
                  <a:pt x="88" y="157"/>
                </a:lnTo>
                <a:lnTo>
                  <a:pt x="69" y="163"/>
                </a:lnTo>
                <a:lnTo>
                  <a:pt x="67" y="160"/>
                </a:lnTo>
                <a:lnTo>
                  <a:pt x="68" y="156"/>
                </a:lnTo>
                <a:lnTo>
                  <a:pt x="73" y="153"/>
                </a:lnTo>
                <a:lnTo>
                  <a:pt x="88" y="153"/>
                </a:lnTo>
                <a:lnTo>
                  <a:pt x="95" y="153"/>
                </a:lnTo>
                <a:lnTo>
                  <a:pt x="105" y="155"/>
                </a:lnTo>
                <a:lnTo>
                  <a:pt x="112" y="155"/>
                </a:lnTo>
                <a:lnTo>
                  <a:pt x="116" y="155"/>
                </a:lnTo>
                <a:lnTo>
                  <a:pt x="118" y="152"/>
                </a:lnTo>
                <a:lnTo>
                  <a:pt x="118" y="149"/>
                </a:lnTo>
                <a:lnTo>
                  <a:pt x="107" y="146"/>
                </a:lnTo>
                <a:lnTo>
                  <a:pt x="98" y="145"/>
                </a:lnTo>
                <a:lnTo>
                  <a:pt x="88" y="145"/>
                </a:lnTo>
                <a:lnTo>
                  <a:pt x="79" y="145"/>
                </a:lnTo>
                <a:lnTo>
                  <a:pt x="75" y="142"/>
                </a:lnTo>
                <a:lnTo>
                  <a:pt x="72" y="141"/>
                </a:lnTo>
                <a:lnTo>
                  <a:pt x="71" y="135"/>
                </a:lnTo>
                <a:lnTo>
                  <a:pt x="73" y="131"/>
                </a:lnTo>
                <a:lnTo>
                  <a:pt x="75" y="125"/>
                </a:lnTo>
                <a:lnTo>
                  <a:pt x="76" y="119"/>
                </a:lnTo>
                <a:lnTo>
                  <a:pt x="76" y="118"/>
                </a:lnTo>
                <a:lnTo>
                  <a:pt x="83" y="116"/>
                </a:lnTo>
                <a:lnTo>
                  <a:pt x="87" y="119"/>
                </a:lnTo>
                <a:lnTo>
                  <a:pt x="88" y="122"/>
                </a:lnTo>
                <a:lnTo>
                  <a:pt x="88" y="125"/>
                </a:lnTo>
                <a:lnTo>
                  <a:pt x="94" y="129"/>
                </a:lnTo>
                <a:lnTo>
                  <a:pt x="95" y="127"/>
                </a:lnTo>
                <a:lnTo>
                  <a:pt x="101" y="126"/>
                </a:lnTo>
                <a:lnTo>
                  <a:pt x="95" y="122"/>
                </a:lnTo>
                <a:lnTo>
                  <a:pt x="95" y="118"/>
                </a:lnTo>
                <a:lnTo>
                  <a:pt x="102" y="116"/>
                </a:lnTo>
                <a:lnTo>
                  <a:pt x="106" y="116"/>
                </a:lnTo>
                <a:lnTo>
                  <a:pt x="106" y="115"/>
                </a:lnTo>
                <a:lnTo>
                  <a:pt x="99" y="114"/>
                </a:lnTo>
                <a:lnTo>
                  <a:pt x="91" y="114"/>
                </a:lnTo>
                <a:lnTo>
                  <a:pt x="88" y="114"/>
                </a:lnTo>
                <a:lnTo>
                  <a:pt x="88" y="114"/>
                </a:lnTo>
                <a:lnTo>
                  <a:pt x="88" y="111"/>
                </a:lnTo>
                <a:lnTo>
                  <a:pt x="95" y="105"/>
                </a:lnTo>
                <a:lnTo>
                  <a:pt x="99" y="103"/>
                </a:lnTo>
                <a:lnTo>
                  <a:pt x="109" y="103"/>
                </a:lnTo>
                <a:lnTo>
                  <a:pt x="116" y="104"/>
                </a:lnTo>
                <a:lnTo>
                  <a:pt x="121" y="103"/>
                </a:lnTo>
                <a:lnTo>
                  <a:pt x="122" y="101"/>
                </a:lnTo>
                <a:lnTo>
                  <a:pt x="122" y="97"/>
                </a:lnTo>
                <a:lnTo>
                  <a:pt x="121" y="93"/>
                </a:lnTo>
                <a:lnTo>
                  <a:pt x="124" y="88"/>
                </a:lnTo>
                <a:lnTo>
                  <a:pt x="131" y="84"/>
                </a:lnTo>
                <a:lnTo>
                  <a:pt x="137" y="84"/>
                </a:lnTo>
                <a:lnTo>
                  <a:pt x="137" y="84"/>
                </a:lnTo>
                <a:lnTo>
                  <a:pt x="143" y="86"/>
                </a:lnTo>
                <a:lnTo>
                  <a:pt x="151" y="89"/>
                </a:lnTo>
                <a:lnTo>
                  <a:pt x="159" y="93"/>
                </a:lnTo>
                <a:lnTo>
                  <a:pt x="165" y="95"/>
                </a:lnTo>
                <a:lnTo>
                  <a:pt x="166" y="100"/>
                </a:lnTo>
                <a:lnTo>
                  <a:pt x="167" y="103"/>
                </a:lnTo>
                <a:lnTo>
                  <a:pt x="161" y="105"/>
                </a:lnTo>
                <a:lnTo>
                  <a:pt x="154" y="110"/>
                </a:lnTo>
                <a:lnTo>
                  <a:pt x="155" y="111"/>
                </a:lnTo>
                <a:lnTo>
                  <a:pt x="157" y="114"/>
                </a:lnTo>
                <a:lnTo>
                  <a:pt x="162" y="110"/>
                </a:lnTo>
                <a:lnTo>
                  <a:pt x="173" y="108"/>
                </a:lnTo>
                <a:lnTo>
                  <a:pt x="182" y="108"/>
                </a:lnTo>
                <a:lnTo>
                  <a:pt x="184" y="108"/>
                </a:lnTo>
                <a:lnTo>
                  <a:pt x="192" y="108"/>
                </a:lnTo>
                <a:lnTo>
                  <a:pt x="197" y="110"/>
                </a:lnTo>
                <a:lnTo>
                  <a:pt x="192" y="122"/>
                </a:lnTo>
                <a:lnTo>
                  <a:pt x="189" y="130"/>
                </a:lnTo>
                <a:lnTo>
                  <a:pt x="188" y="134"/>
                </a:lnTo>
                <a:lnTo>
                  <a:pt x="193" y="134"/>
                </a:lnTo>
                <a:lnTo>
                  <a:pt x="197" y="126"/>
                </a:lnTo>
                <a:lnTo>
                  <a:pt x="199" y="125"/>
                </a:lnTo>
                <a:lnTo>
                  <a:pt x="203" y="116"/>
                </a:lnTo>
                <a:lnTo>
                  <a:pt x="207" y="114"/>
                </a:lnTo>
                <a:lnTo>
                  <a:pt x="208" y="115"/>
                </a:lnTo>
                <a:lnTo>
                  <a:pt x="210" y="116"/>
                </a:lnTo>
                <a:lnTo>
                  <a:pt x="211" y="125"/>
                </a:lnTo>
                <a:lnTo>
                  <a:pt x="215" y="130"/>
                </a:lnTo>
                <a:lnTo>
                  <a:pt x="221" y="134"/>
                </a:lnTo>
                <a:lnTo>
                  <a:pt x="221" y="133"/>
                </a:lnTo>
                <a:lnTo>
                  <a:pt x="223" y="131"/>
                </a:lnTo>
                <a:lnTo>
                  <a:pt x="221" y="122"/>
                </a:lnTo>
                <a:lnTo>
                  <a:pt x="219" y="119"/>
                </a:lnTo>
                <a:lnTo>
                  <a:pt x="218" y="116"/>
                </a:lnTo>
                <a:lnTo>
                  <a:pt x="225" y="116"/>
                </a:lnTo>
                <a:lnTo>
                  <a:pt x="228" y="116"/>
                </a:lnTo>
                <a:lnTo>
                  <a:pt x="237" y="116"/>
                </a:lnTo>
                <a:lnTo>
                  <a:pt x="240" y="116"/>
                </a:lnTo>
                <a:lnTo>
                  <a:pt x="251" y="126"/>
                </a:lnTo>
                <a:lnTo>
                  <a:pt x="258" y="129"/>
                </a:lnTo>
                <a:lnTo>
                  <a:pt x="263" y="130"/>
                </a:lnTo>
                <a:lnTo>
                  <a:pt x="266" y="129"/>
                </a:lnTo>
                <a:lnTo>
                  <a:pt x="274" y="123"/>
                </a:lnTo>
                <a:lnTo>
                  <a:pt x="275" y="122"/>
                </a:lnTo>
                <a:lnTo>
                  <a:pt x="282" y="118"/>
                </a:lnTo>
                <a:lnTo>
                  <a:pt x="282" y="116"/>
                </a:lnTo>
                <a:lnTo>
                  <a:pt x="281" y="116"/>
                </a:lnTo>
                <a:lnTo>
                  <a:pt x="278" y="115"/>
                </a:lnTo>
                <a:lnTo>
                  <a:pt x="288" y="116"/>
                </a:lnTo>
                <a:lnTo>
                  <a:pt x="297" y="119"/>
                </a:lnTo>
                <a:lnTo>
                  <a:pt x="300" y="122"/>
                </a:lnTo>
                <a:lnTo>
                  <a:pt x="301" y="125"/>
                </a:lnTo>
                <a:lnTo>
                  <a:pt x="307" y="118"/>
                </a:lnTo>
                <a:lnTo>
                  <a:pt x="301" y="116"/>
                </a:lnTo>
                <a:lnTo>
                  <a:pt x="292" y="112"/>
                </a:lnTo>
                <a:lnTo>
                  <a:pt x="292" y="107"/>
                </a:lnTo>
                <a:lnTo>
                  <a:pt x="286" y="110"/>
                </a:lnTo>
                <a:lnTo>
                  <a:pt x="274" y="108"/>
                </a:lnTo>
                <a:lnTo>
                  <a:pt x="273" y="111"/>
                </a:lnTo>
                <a:lnTo>
                  <a:pt x="270" y="115"/>
                </a:lnTo>
                <a:lnTo>
                  <a:pt x="267" y="118"/>
                </a:lnTo>
                <a:lnTo>
                  <a:pt x="264" y="120"/>
                </a:lnTo>
                <a:lnTo>
                  <a:pt x="255" y="119"/>
                </a:lnTo>
                <a:lnTo>
                  <a:pt x="249" y="114"/>
                </a:lnTo>
                <a:lnTo>
                  <a:pt x="244" y="110"/>
                </a:lnTo>
                <a:lnTo>
                  <a:pt x="237" y="110"/>
                </a:lnTo>
                <a:lnTo>
                  <a:pt x="234" y="108"/>
                </a:lnTo>
                <a:lnTo>
                  <a:pt x="225" y="111"/>
                </a:lnTo>
                <a:lnTo>
                  <a:pt x="221" y="111"/>
                </a:lnTo>
                <a:lnTo>
                  <a:pt x="214" y="105"/>
                </a:lnTo>
                <a:lnTo>
                  <a:pt x="211" y="103"/>
                </a:lnTo>
                <a:lnTo>
                  <a:pt x="202" y="100"/>
                </a:lnTo>
                <a:lnTo>
                  <a:pt x="191" y="99"/>
                </a:lnTo>
                <a:lnTo>
                  <a:pt x="181" y="103"/>
                </a:lnTo>
                <a:lnTo>
                  <a:pt x="177" y="92"/>
                </a:lnTo>
                <a:lnTo>
                  <a:pt x="202" y="96"/>
                </a:lnTo>
                <a:lnTo>
                  <a:pt x="203" y="93"/>
                </a:lnTo>
                <a:lnTo>
                  <a:pt x="204" y="92"/>
                </a:lnTo>
                <a:lnTo>
                  <a:pt x="193" y="88"/>
                </a:lnTo>
                <a:lnTo>
                  <a:pt x="187" y="86"/>
                </a:lnTo>
                <a:lnTo>
                  <a:pt x="173" y="86"/>
                </a:lnTo>
                <a:lnTo>
                  <a:pt x="163" y="85"/>
                </a:lnTo>
                <a:lnTo>
                  <a:pt x="148" y="81"/>
                </a:lnTo>
                <a:lnTo>
                  <a:pt x="143" y="78"/>
                </a:lnTo>
                <a:lnTo>
                  <a:pt x="139" y="77"/>
                </a:lnTo>
                <a:lnTo>
                  <a:pt x="137" y="77"/>
                </a:lnTo>
                <a:lnTo>
                  <a:pt x="135" y="75"/>
                </a:lnTo>
                <a:lnTo>
                  <a:pt x="125" y="78"/>
                </a:lnTo>
                <a:lnTo>
                  <a:pt x="118" y="80"/>
                </a:lnTo>
                <a:lnTo>
                  <a:pt x="109" y="78"/>
                </a:lnTo>
                <a:lnTo>
                  <a:pt x="107" y="78"/>
                </a:lnTo>
                <a:lnTo>
                  <a:pt x="102" y="78"/>
                </a:lnTo>
                <a:lnTo>
                  <a:pt x="102" y="73"/>
                </a:lnTo>
                <a:lnTo>
                  <a:pt x="102" y="71"/>
                </a:lnTo>
                <a:lnTo>
                  <a:pt x="110" y="59"/>
                </a:lnTo>
                <a:lnTo>
                  <a:pt x="117" y="63"/>
                </a:lnTo>
                <a:lnTo>
                  <a:pt x="122" y="62"/>
                </a:lnTo>
                <a:lnTo>
                  <a:pt x="131" y="51"/>
                </a:lnTo>
                <a:lnTo>
                  <a:pt x="137" y="54"/>
                </a:lnTo>
                <a:lnTo>
                  <a:pt x="139" y="54"/>
                </a:lnTo>
                <a:lnTo>
                  <a:pt x="137" y="52"/>
                </a:lnTo>
                <a:lnTo>
                  <a:pt x="129" y="47"/>
                </a:lnTo>
                <a:lnTo>
                  <a:pt x="124" y="33"/>
                </a:lnTo>
                <a:lnTo>
                  <a:pt x="121" y="26"/>
                </a:lnTo>
                <a:lnTo>
                  <a:pt x="106" y="24"/>
                </a:lnTo>
                <a:lnTo>
                  <a:pt x="106" y="18"/>
                </a:lnTo>
                <a:lnTo>
                  <a:pt x="113" y="18"/>
                </a:lnTo>
                <a:lnTo>
                  <a:pt x="105" y="11"/>
                </a:lnTo>
                <a:lnTo>
                  <a:pt x="107" y="2"/>
                </a:lnTo>
                <a:lnTo>
                  <a:pt x="121" y="0"/>
                </a:lnTo>
                <a:lnTo>
                  <a:pt x="124" y="10"/>
                </a:lnTo>
                <a:lnTo>
                  <a:pt x="133" y="15"/>
                </a:lnTo>
                <a:lnTo>
                  <a:pt x="129" y="21"/>
                </a:lnTo>
                <a:lnTo>
                  <a:pt x="137" y="33"/>
                </a:lnTo>
                <a:lnTo>
                  <a:pt x="144" y="43"/>
                </a:lnTo>
                <a:lnTo>
                  <a:pt x="146" y="5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8" name="Freeform 18">
            <a:extLst>
              <a:ext uri="{FF2B5EF4-FFF2-40B4-BE49-F238E27FC236}">
                <a16:creationId xmlns:a16="http://schemas.microsoft.com/office/drawing/2014/main" id="{A72D06D9-B251-1FA6-B272-ECB86F1D75A1}"/>
              </a:ext>
            </a:extLst>
          </p:cNvPr>
          <p:cNvSpPr>
            <a:spLocks noEditPoints="1"/>
          </p:cNvSpPr>
          <p:nvPr/>
        </p:nvSpPr>
        <p:spPr bwMode="auto">
          <a:xfrm>
            <a:off x="4175126" y="3957638"/>
            <a:ext cx="852488" cy="601663"/>
          </a:xfrm>
          <a:custGeom>
            <a:avLst/>
            <a:gdLst>
              <a:gd name="T0" fmla="*/ 23 w 537"/>
              <a:gd name="T1" fmla="*/ 285 h 379"/>
              <a:gd name="T2" fmla="*/ 39 w 537"/>
              <a:gd name="T3" fmla="*/ 266 h 379"/>
              <a:gd name="T4" fmla="*/ 93 w 537"/>
              <a:gd name="T5" fmla="*/ 266 h 379"/>
              <a:gd name="T6" fmla="*/ 120 w 537"/>
              <a:gd name="T7" fmla="*/ 249 h 379"/>
              <a:gd name="T8" fmla="*/ 127 w 537"/>
              <a:gd name="T9" fmla="*/ 195 h 379"/>
              <a:gd name="T10" fmla="*/ 207 w 537"/>
              <a:gd name="T11" fmla="*/ 174 h 379"/>
              <a:gd name="T12" fmla="*/ 153 w 537"/>
              <a:gd name="T13" fmla="*/ 170 h 379"/>
              <a:gd name="T14" fmla="*/ 330 w 537"/>
              <a:gd name="T15" fmla="*/ 124 h 379"/>
              <a:gd name="T16" fmla="*/ 295 w 537"/>
              <a:gd name="T17" fmla="*/ 127 h 379"/>
              <a:gd name="T18" fmla="*/ 308 w 537"/>
              <a:gd name="T19" fmla="*/ 97 h 379"/>
              <a:gd name="T20" fmla="*/ 524 w 537"/>
              <a:gd name="T21" fmla="*/ 98 h 379"/>
              <a:gd name="T22" fmla="*/ 518 w 537"/>
              <a:gd name="T23" fmla="*/ 177 h 379"/>
              <a:gd name="T24" fmla="*/ 479 w 537"/>
              <a:gd name="T25" fmla="*/ 264 h 379"/>
              <a:gd name="T26" fmla="*/ 337 w 537"/>
              <a:gd name="T27" fmla="*/ 322 h 379"/>
              <a:gd name="T28" fmla="*/ 237 w 537"/>
              <a:gd name="T29" fmla="*/ 371 h 379"/>
              <a:gd name="T30" fmla="*/ 138 w 537"/>
              <a:gd name="T31" fmla="*/ 350 h 379"/>
              <a:gd name="T32" fmla="*/ 86 w 537"/>
              <a:gd name="T33" fmla="*/ 365 h 379"/>
              <a:gd name="T34" fmla="*/ 9 w 537"/>
              <a:gd name="T35" fmla="*/ 345 h 379"/>
              <a:gd name="T36" fmla="*/ 31 w 537"/>
              <a:gd name="T37" fmla="*/ 305 h 379"/>
              <a:gd name="T38" fmla="*/ 56 w 537"/>
              <a:gd name="T39" fmla="*/ 338 h 379"/>
              <a:gd name="T40" fmla="*/ 104 w 537"/>
              <a:gd name="T41" fmla="*/ 342 h 379"/>
              <a:gd name="T42" fmla="*/ 75 w 537"/>
              <a:gd name="T43" fmla="*/ 300 h 379"/>
              <a:gd name="T44" fmla="*/ 125 w 537"/>
              <a:gd name="T45" fmla="*/ 266 h 379"/>
              <a:gd name="T46" fmla="*/ 146 w 537"/>
              <a:gd name="T47" fmla="*/ 313 h 379"/>
              <a:gd name="T48" fmla="*/ 153 w 537"/>
              <a:gd name="T49" fmla="*/ 271 h 379"/>
              <a:gd name="T50" fmla="*/ 196 w 537"/>
              <a:gd name="T51" fmla="*/ 286 h 379"/>
              <a:gd name="T52" fmla="*/ 207 w 537"/>
              <a:gd name="T53" fmla="*/ 350 h 379"/>
              <a:gd name="T54" fmla="*/ 199 w 537"/>
              <a:gd name="T55" fmla="*/ 335 h 379"/>
              <a:gd name="T56" fmla="*/ 255 w 537"/>
              <a:gd name="T57" fmla="*/ 313 h 379"/>
              <a:gd name="T58" fmla="*/ 202 w 537"/>
              <a:gd name="T59" fmla="*/ 275 h 379"/>
              <a:gd name="T60" fmla="*/ 146 w 537"/>
              <a:gd name="T61" fmla="*/ 249 h 379"/>
              <a:gd name="T62" fmla="*/ 147 w 537"/>
              <a:gd name="T63" fmla="*/ 233 h 379"/>
              <a:gd name="T64" fmla="*/ 121 w 537"/>
              <a:gd name="T65" fmla="*/ 212 h 379"/>
              <a:gd name="T66" fmla="*/ 168 w 537"/>
              <a:gd name="T67" fmla="*/ 207 h 379"/>
              <a:gd name="T68" fmla="*/ 207 w 537"/>
              <a:gd name="T69" fmla="*/ 200 h 379"/>
              <a:gd name="T70" fmla="*/ 247 w 537"/>
              <a:gd name="T71" fmla="*/ 215 h 379"/>
              <a:gd name="T72" fmla="*/ 296 w 537"/>
              <a:gd name="T73" fmla="*/ 236 h 379"/>
              <a:gd name="T74" fmla="*/ 263 w 537"/>
              <a:gd name="T75" fmla="*/ 212 h 379"/>
              <a:gd name="T76" fmla="*/ 330 w 537"/>
              <a:gd name="T77" fmla="*/ 195 h 379"/>
              <a:gd name="T78" fmla="*/ 345 w 537"/>
              <a:gd name="T79" fmla="*/ 181 h 379"/>
              <a:gd name="T80" fmla="*/ 266 w 537"/>
              <a:gd name="T81" fmla="*/ 184 h 379"/>
              <a:gd name="T82" fmla="*/ 219 w 537"/>
              <a:gd name="T83" fmla="*/ 166 h 379"/>
              <a:gd name="T84" fmla="*/ 211 w 537"/>
              <a:gd name="T85" fmla="*/ 131 h 379"/>
              <a:gd name="T86" fmla="*/ 296 w 537"/>
              <a:gd name="T87" fmla="*/ 135 h 379"/>
              <a:gd name="T88" fmla="*/ 350 w 537"/>
              <a:gd name="T89" fmla="*/ 135 h 379"/>
              <a:gd name="T90" fmla="*/ 405 w 537"/>
              <a:gd name="T91" fmla="*/ 203 h 379"/>
              <a:gd name="T92" fmla="*/ 359 w 537"/>
              <a:gd name="T93" fmla="*/ 132 h 379"/>
              <a:gd name="T94" fmla="*/ 371 w 537"/>
              <a:gd name="T95" fmla="*/ 122 h 379"/>
              <a:gd name="T96" fmla="*/ 395 w 537"/>
              <a:gd name="T97" fmla="*/ 159 h 379"/>
              <a:gd name="T98" fmla="*/ 404 w 537"/>
              <a:gd name="T99" fmla="*/ 142 h 379"/>
              <a:gd name="T100" fmla="*/ 416 w 537"/>
              <a:gd name="T101" fmla="*/ 124 h 379"/>
              <a:gd name="T102" fmla="*/ 374 w 537"/>
              <a:gd name="T103" fmla="*/ 109 h 379"/>
              <a:gd name="T104" fmla="*/ 411 w 537"/>
              <a:gd name="T105" fmla="*/ 95 h 379"/>
              <a:gd name="T106" fmla="*/ 468 w 537"/>
              <a:gd name="T107" fmla="*/ 105 h 379"/>
              <a:gd name="T108" fmla="*/ 514 w 537"/>
              <a:gd name="T109" fmla="*/ 82 h 379"/>
              <a:gd name="T110" fmla="*/ 364 w 537"/>
              <a:gd name="T111" fmla="*/ 64 h 379"/>
              <a:gd name="T112" fmla="*/ 421 w 537"/>
              <a:gd name="T113" fmla="*/ 43 h 379"/>
              <a:gd name="T114" fmla="*/ 421 w 537"/>
              <a:gd name="T115" fmla="*/ 52 h 379"/>
              <a:gd name="T116" fmla="*/ 460 w 537"/>
              <a:gd name="T117" fmla="*/ 35 h 379"/>
              <a:gd name="T118" fmla="*/ 344 w 537"/>
              <a:gd name="T119" fmla="*/ 5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37" h="379">
                <a:moveTo>
                  <a:pt x="15" y="283"/>
                </a:moveTo>
                <a:lnTo>
                  <a:pt x="7" y="285"/>
                </a:lnTo>
                <a:lnTo>
                  <a:pt x="7" y="283"/>
                </a:lnTo>
                <a:lnTo>
                  <a:pt x="7" y="272"/>
                </a:lnTo>
                <a:lnTo>
                  <a:pt x="9" y="272"/>
                </a:lnTo>
                <a:lnTo>
                  <a:pt x="12" y="272"/>
                </a:lnTo>
                <a:lnTo>
                  <a:pt x="16" y="275"/>
                </a:lnTo>
                <a:lnTo>
                  <a:pt x="15" y="283"/>
                </a:lnTo>
                <a:close/>
                <a:moveTo>
                  <a:pt x="48" y="297"/>
                </a:moveTo>
                <a:lnTo>
                  <a:pt x="48" y="298"/>
                </a:lnTo>
                <a:lnTo>
                  <a:pt x="30" y="298"/>
                </a:lnTo>
                <a:lnTo>
                  <a:pt x="22" y="298"/>
                </a:lnTo>
                <a:lnTo>
                  <a:pt x="20" y="293"/>
                </a:lnTo>
                <a:lnTo>
                  <a:pt x="34" y="290"/>
                </a:lnTo>
                <a:lnTo>
                  <a:pt x="23" y="285"/>
                </a:lnTo>
                <a:lnTo>
                  <a:pt x="27" y="272"/>
                </a:lnTo>
                <a:lnTo>
                  <a:pt x="28" y="272"/>
                </a:lnTo>
                <a:lnTo>
                  <a:pt x="34" y="271"/>
                </a:lnTo>
                <a:lnTo>
                  <a:pt x="49" y="272"/>
                </a:lnTo>
                <a:lnTo>
                  <a:pt x="57" y="278"/>
                </a:lnTo>
                <a:lnTo>
                  <a:pt x="48" y="297"/>
                </a:lnTo>
                <a:close/>
                <a:moveTo>
                  <a:pt x="23" y="248"/>
                </a:moveTo>
                <a:lnTo>
                  <a:pt x="39" y="249"/>
                </a:lnTo>
                <a:lnTo>
                  <a:pt x="50" y="249"/>
                </a:lnTo>
                <a:lnTo>
                  <a:pt x="53" y="249"/>
                </a:lnTo>
                <a:lnTo>
                  <a:pt x="52" y="253"/>
                </a:lnTo>
                <a:lnTo>
                  <a:pt x="50" y="260"/>
                </a:lnTo>
                <a:lnTo>
                  <a:pt x="50" y="262"/>
                </a:lnTo>
                <a:lnTo>
                  <a:pt x="50" y="267"/>
                </a:lnTo>
                <a:lnTo>
                  <a:pt x="39" y="266"/>
                </a:lnTo>
                <a:lnTo>
                  <a:pt x="31" y="262"/>
                </a:lnTo>
                <a:lnTo>
                  <a:pt x="22" y="260"/>
                </a:lnTo>
                <a:lnTo>
                  <a:pt x="23" y="248"/>
                </a:lnTo>
                <a:close/>
                <a:moveTo>
                  <a:pt x="63" y="289"/>
                </a:moveTo>
                <a:lnTo>
                  <a:pt x="60" y="285"/>
                </a:lnTo>
                <a:lnTo>
                  <a:pt x="61" y="279"/>
                </a:lnTo>
                <a:lnTo>
                  <a:pt x="61" y="278"/>
                </a:lnTo>
                <a:lnTo>
                  <a:pt x="61" y="275"/>
                </a:lnTo>
                <a:lnTo>
                  <a:pt x="65" y="266"/>
                </a:lnTo>
                <a:lnTo>
                  <a:pt x="60" y="260"/>
                </a:lnTo>
                <a:lnTo>
                  <a:pt x="64" y="248"/>
                </a:lnTo>
                <a:lnTo>
                  <a:pt x="80" y="245"/>
                </a:lnTo>
                <a:lnTo>
                  <a:pt x="86" y="245"/>
                </a:lnTo>
                <a:lnTo>
                  <a:pt x="86" y="259"/>
                </a:lnTo>
                <a:lnTo>
                  <a:pt x="93" y="266"/>
                </a:lnTo>
                <a:lnTo>
                  <a:pt x="93" y="267"/>
                </a:lnTo>
                <a:lnTo>
                  <a:pt x="74" y="281"/>
                </a:lnTo>
                <a:lnTo>
                  <a:pt x="72" y="282"/>
                </a:lnTo>
                <a:lnTo>
                  <a:pt x="65" y="287"/>
                </a:lnTo>
                <a:lnTo>
                  <a:pt x="63" y="289"/>
                </a:lnTo>
                <a:close/>
                <a:moveTo>
                  <a:pt x="123" y="255"/>
                </a:moveTo>
                <a:lnTo>
                  <a:pt x="102" y="255"/>
                </a:lnTo>
                <a:lnTo>
                  <a:pt x="101" y="252"/>
                </a:lnTo>
                <a:lnTo>
                  <a:pt x="99" y="251"/>
                </a:lnTo>
                <a:lnTo>
                  <a:pt x="95" y="245"/>
                </a:lnTo>
                <a:lnTo>
                  <a:pt x="93" y="242"/>
                </a:lnTo>
                <a:lnTo>
                  <a:pt x="112" y="242"/>
                </a:lnTo>
                <a:lnTo>
                  <a:pt x="113" y="242"/>
                </a:lnTo>
                <a:lnTo>
                  <a:pt x="113" y="244"/>
                </a:lnTo>
                <a:lnTo>
                  <a:pt x="120" y="249"/>
                </a:lnTo>
                <a:lnTo>
                  <a:pt x="125" y="255"/>
                </a:lnTo>
                <a:lnTo>
                  <a:pt x="123" y="255"/>
                </a:lnTo>
                <a:close/>
                <a:moveTo>
                  <a:pt x="106" y="225"/>
                </a:moveTo>
                <a:lnTo>
                  <a:pt x="102" y="226"/>
                </a:lnTo>
                <a:lnTo>
                  <a:pt x="101" y="212"/>
                </a:lnTo>
                <a:lnTo>
                  <a:pt x="94" y="212"/>
                </a:lnTo>
                <a:lnTo>
                  <a:pt x="94" y="207"/>
                </a:lnTo>
                <a:lnTo>
                  <a:pt x="99" y="207"/>
                </a:lnTo>
                <a:lnTo>
                  <a:pt x="102" y="203"/>
                </a:lnTo>
                <a:lnTo>
                  <a:pt x="109" y="203"/>
                </a:lnTo>
                <a:lnTo>
                  <a:pt x="106" y="225"/>
                </a:lnTo>
                <a:close/>
                <a:moveTo>
                  <a:pt x="114" y="177"/>
                </a:moveTo>
                <a:lnTo>
                  <a:pt x="119" y="185"/>
                </a:lnTo>
                <a:lnTo>
                  <a:pt x="121" y="184"/>
                </a:lnTo>
                <a:lnTo>
                  <a:pt x="127" y="195"/>
                </a:lnTo>
                <a:lnTo>
                  <a:pt x="124" y="197"/>
                </a:lnTo>
                <a:lnTo>
                  <a:pt x="109" y="185"/>
                </a:lnTo>
                <a:lnTo>
                  <a:pt x="110" y="184"/>
                </a:lnTo>
                <a:lnTo>
                  <a:pt x="114" y="177"/>
                </a:lnTo>
                <a:close/>
                <a:moveTo>
                  <a:pt x="139" y="180"/>
                </a:moveTo>
                <a:lnTo>
                  <a:pt x="134" y="191"/>
                </a:lnTo>
                <a:lnTo>
                  <a:pt x="125" y="184"/>
                </a:lnTo>
                <a:lnTo>
                  <a:pt x="123" y="178"/>
                </a:lnTo>
                <a:lnTo>
                  <a:pt x="123" y="176"/>
                </a:lnTo>
                <a:lnTo>
                  <a:pt x="127" y="176"/>
                </a:lnTo>
                <a:lnTo>
                  <a:pt x="139" y="180"/>
                </a:lnTo>
                <a:close/>
                <a:moveTo>
                  <a:pt x="180" y="173"/>
                </a:moveTo>
                <a:lnTo>
                  <a:pt x="189" y="176"/>
                </a:lnTo>
                <a:lnTo>
                  <a:pt x="191" y="176"/>
                </a:lnTo>
                <a:lnTo>
                  <a:pt x="207" y="174"/>
                </a:lnTo>
                <a:lnTo>
                  <a:pt x="209" y="187"/>
                </a:lnTo>
                <a:lnTo>
                  <a:pt x="192" y="189"/>
                </a:lnTo>
                <a:lnTo>
                  <a:pt x="180" y="191"/>
                </a:lnTo>
                <a:lnTo>
                  <a:pt x="177" y="193"/>
                </a:lnTo>
                <a:lnTo>
                  <a:pt x="173" y="191"/>
                </a:lnTo>
                <a:lnTo>
                  <a:pt x="174" y="187"/>
                </a:lnTo>
                <a:lnTo>
                  <a:pt x="179" y="181"/>
                </a:lnTo>
                <a:lnTo>
                  <a:pt x="180" y="173"/>
                </a:lnTo>
                <a:close/>
                <a:moveTo>
                  <a:pt x="153" y="170"/>
                </a:moveTo>
                <a:lnTo>
                  <a:pt x="150" y="172"/>
                </a:lnTo>
                <a:lnTo>
                  <a:pt x="146" y="166"/>
                </a:lnTo>
                <a:lnTo>
                  <a:pt x="147" y="161"/>
                </a:lnTo>
                <a:lnTo>
                  <a:pt x="157" y="154"/>
                </a:lnTo>
                <a:lnTo>
                  <a:pt x="155" y="166"/>
                </a:lnTo>
                <a:lnTo>
                  <a:pt x="153" y="170"/>
                </a:lnTo>
                <a:close/>
                <a:moveTo>
                  <a:pt x="211" y="162"/>
                </a:moveTo>
                <a:lnTo>
                  <a:pt x="207" y="169"/>
                </a:lnTo>
                <a:lnTo>
                  <a:pt x="192" y="154"/>
                </a:lnTo>
                <a:lnTo>
                  <a:pt x="191" y="152"/>
                </a:lnTo>
                <a:lnTo>
                  <a:pt x="196" y="143"/>
                </a:lnTo>
                <a:lnTo>
                  <a:pt x="213" y="148"/>
                </a:lnTo>
                <a:lnTo>
                  <a:pt x="211" y="162"/>
                </a:lnTo>
                <a:close/>
                <a:moveTo>
                  <a:pt x="327" y="128"/>
                </a:moveTo>
                <a:lnTo>
                  <a:pt x="322" y="129"/>
                </a:lnTo>
                <a:lnTo>
                  <a:pt x="319" y="127"/>
                </a:lnTo>
                <a:lnTo>
                  <a:pt x="320" y="122"/>
                </a:lnTo>
                <a:lnTo>
                  <a:pt x="322" y="121"/>
                </a:lnTo>
                <a:lnTo>
                  <a:pt x="323" y="121"/>
                </a:lnTo>
                <a:lnTo>
                  <a:pt x="327" y="120"/>
                </a:lnTo>
                <a:lnTo>
                  <a:pt x="330" y="124"/>
                </a:lnTo>
                <a:lnTo>
                  <a:pt x="330" y="125"/>
                </a:lnTo>
                <a:lnTo>
                  <a:pt x="327" y="128"/>
                </a:lnTo>
                <a:close/>
                <a:moveTo>
                  <a:pt x="319" y="113"/>
                </a:moveTo>
                <a:lnTo>
                  <a:pt x="316" y="113"/>
                </a:lnTo>
                <a:lnTo>
                  <a:pt x="315" y="113"/>
                </a:lnTo>
                <a:lnTo>
                  <a:pt x="316" y="107"/>
                </a:lnTo>
                <a:lnTo>
                  <a:pt x="316" y="97"/>
                </a:lnTo>
                <a:lnTo>
                  <a:pt x="327" y="95"/>
                </a:lnTo>
                <a:lnTo>
                  <a:pt x="334" y="94"/>
                </a:lnTo>
                <a:lnTo>
                  <a:pt x="331" y="106"/>
                </a:lnTo>
                <a:lnTo>
                  <a:pt x="320" y="112"/>
                </a:lnTo>
                <a:lnTo>
                  <a:pt x="319" y="113"/>
                </a:lnTo>
                <a:close/>
                <a:moveTo>
                  <a:pt x="308" y="98"/>
                </a:moveTo>
                <a:lnTo>
                  <a:pt x="310" y="118"/>
                </a:lnTo>
                <a:lnTo>
                  <a:pt x="295" y="127"/>
                </a:lnTo>
                <a:lnTo>
                  <a:pt x="286" y="129"/>
                </a:lnTo>
                <a:lnTo>
                  <a:pt x="282" y="125"/>
                </a:lnTo>
                <a:lnTo>
                  <a:pt x="271" y="116"/>
                </a:lnTo>
                <a:lnTo>
                  <a:pt x="271" y="114"/>
                </a:lnTo>
                <a:lnTo>
                  <a:pt x="271" y="113"/>
                </a:lnTo>
                <a:lnTo>
                  <a:pt x="277" y="110"/>
                </a:lnTo>
                <a:lnTo>
                  <a:pt x="278" y="102"/>
                </a:lnTo>
                <a:lnTo>
                  <a:pt x="286" y="97"/>
                </a:lnTo>
                <a:lnTo>
                  <a:pt x="292" y="102"/>
                </a:lnTo>
                <a:lnTo>
                  <a:pt x="299" y="101"/>
                </a:lnTo>
                <a:lnTo>
                  <a:pt x="301" y="87"/>
                </a:lnTo>
                <a:lnTo>
                  <a:pt x="308" y="87"/>
                </a:lnTo>
                <a:lnTo>
                  <a:pt x="308" y="94"/>
                </a:lnTo>
                <a:lnTo>
                  <a:pt x="308" y="95"/>
                </a:lnTo>
                <a:lnTo>
                  <a:pt x="308" y="97"/>
                </a:lnTo>
                <a:lnTo>
                  <a:pt x="308" y="98"/>
                </a:lnTo>
                <a:close/>
                <a:moveTo>
                  <a:pt x="329" y="91"/>
                </a:moveTo>
                <a:lnTo>
                  <a:pt x="320" y="91"/>
                </a:lnTo>
                <a:lnTo>
                  <a:pt x="318" y="90"/>
                </a:lnTo>
                <a:lnTo>
                  <a:pt x="316" y="90"/>
                </a:lnTo>
                <a:lnTo>
                  <a:pt x="312" y="87"/>
                </a:lnTo>
                <a:lnTo>
                  <a:pt x="315" y="84"/>
                </a:lnTo>
                <a:lnTo>
                  <a:pt x="319" y="83"/>
                </a:lnTo>
                <a:lnTo>
                  <a:pt x="333" y="84"/>
                </a:lnTo>
                <a:lnTo>
                  <a:pt x="334" y="91"/>
                </a:lnTo>
                <a:lnTo>
                  <a:pt x="329" y="91"/>
                </a:lnTo>
                <a:close/>
                <a:moveTo>
                  <a:pt x="514" y="84"/>
                </a:moveTo>
                <a:lnTo>
                  <a:pt x="526" y="92"/>
                </a:lnTo>
                <a:lnTo>
                  <a:pt x="526" y="94"/>
                </a:lnTo>
                <a:lnTo>
                  <a:pt x="524" y="98"/>
                </a:lnTo>
                <a:lnTo>
                  <a:pt x="525" y="106"/>
                </a:lnTo>
                <a:lnTo>
                  <a:pt x="522" y="112"/>
                </a:lnTo>
                <a:lnTo>
                  <a:pt x="521" y="114"/>
                </a:lnTo>
                <a:lnTo>
                  <a:pt x="520" y="127"/>
                </a:lnTo>
                <a:lnTo>
                  <a:pt x="525" y="129"/>
                </a:lnTo>
                <a:lnTo>
                  <a:pt x="525" y="135"/>
                </a:lnTo>
                <a:lnTo>
                  <a:pt x="526" y="136"/>
                </a:lnTo>
                <a:lnTo>
                  <a:pt x="529" y="137"/>
                </a:lnTo>
                <a:lnTo>
                  <a:pt x="537" y="139"/>
                </a:lnTo>
                <a:lnTo>
                  <a:pt x="528" y="142"/>
                </a:lnTo>
                <a:lnTo>
                  <a:pt x="525" y="142"/>
                </a:lnTo>
                <a:lnTo>
                  <a:pt x="517" y="151"/>
                </a:lnTo>
                <a:lnTo>
                  <a:pt x="517" y="155"/>
                </a:lnTo>
                <a:lnTo>
                  <a:pt x="518" y="169"/>
                </a:lnTo>
                <a:lnTo>
                  <a:pt x="518" y="177"/>
                </a:lnTo>
                <a:lnTo>
                  <a:pt x="518" y="178"/>
                </a:lnTo>
                <a:lnTo>
                  <a:pt x="518" y="180"/>
                </a:lnTo>
                <a:lnTo>
                  <a:pt x="513" y="188"/>
                </a:lnTo>
                <a:lnTo>
                  <a:pt x="506" y="193"/>
                </a:lnTo>
                <a:lnTo>
                  <a:pt x="477" y="202"/>
                </a:lnTo>
                <a:lnTo>
                  <a:pt x="475" y="200"/>
                </a:lnTo>
                <a:lnTo>
                  <a:pt x="471" y="199"/>
                </a:lnTo>
                <a:lnTo>
                  <a:pt x="449" y="210"/>
                </a:lnTo>
                <a:lnTo>
                  <a:pt x="473" y="247"/>
                </a:lnTo>
                <a:lnTo>
                  <a:pt x="475" y="249"/>
                </a:lnTo>
                <a:lnTo>
                  <a:pt x="475" y="249"/>
                </a:lnTo>
                <a:lnTo>
                  <a:pt x="480" y="249"/>
                </a:lnTo>
                <a:lnTo>
                  <a:pt x="483" y="249"/>
                </a:lnTo>
                <a:lnTo>
                  <a:pt x="486" y="255"/>
                </a:lnTo>
                <a:lnTo>
                  <a:pt x="479" y="264"/>
                </a:lnTo>
                <a:lnTo>
                  <a:pt x="477" y="271"/>
                </a:lnTo>
                <a:lnTo>
                  <a:pt x="477" y="272"/>
                </a:lnTo>
                <a:lnTo>
                  <a:pt x="475" y="287"/>
                </a:lnTo>
                <a:lnTo>
                  <a:pt x="458" y="301"/>
                </a:lnTo>
                <a:lnTo>
                  <a:pt x="442" y="305"/>
                </a:lnTo>
                <a:lnTo>
                  <a:pt x="438" y="298"/>
                </a:lnTo>
                <a:lnTo>
                  <a:pt x="417" y="297"/>
                </a:lnTo>
                <a:lnTo>
                  <a:pt x="409" y="296"/>
                </a:lnTo>
                <a:lnTo>
                  <a:pt x="376" y="296"/>
                </a:lnTo>
                <a:lnTo>
                  <a:pt x="352" y="302"/>
                </a:lnTo>
                <a:lnTo>
                  <a:pt x="345" y="309"/>
                </a:lnTo>
                <a:lnTo>
                  <a:pt x="342" y="313"/>
                </a:lnTo>
                <a:lnTo>
                  <a:pt x="342" y="315"/>
                </a:lnTo>
                <a:lnTo>
                  <a:pt x="337" y="320"/>
                </a:lnTo>
                <a:lnTo>
                  <a:pt x="337" y="322"/>
                </a:lnTo>
                <a:lnTo>
                  <a:pt x="320" y="338"/>
                </a:lnTo>
                <a:lnTo>
                  <a:pt x="305" y="339"/>
                </a:lnTo>
                <a:lnTo>
                  <a:pt x="301" y="334"/>
                </a:lnTo>
                <a:lnTo>
                  <a:pt x="290" y="334"/>
                </a:lnTo>
                <a:lnTo>
                  <a:pt x="285" y="338"/>
                </a:lnTo>
                <a:lnTo>
                  <a:pt x="281" y="339"/>
                </a:lnTo>
                <a:lnTo>
                  <a:pt x="278" y="342"/>
                </a:lnTo>
                <a:lnTo>
                  <a:pt x="270" y="347"/>
                </a:lnTo>
                <a:lnTo>
                  <a:pt x="275" y="358"/>
                </a:lnTo>
                <a:lnTo>
                  <a:pt x="269" y="364"/>
                </a:lnTo>
                <a:lnTo>
                  <a:pt x="260" y="354"/>
                </a:lnTo>
                <a:lnTo>
                  <a:pt x="247" y="354"/>
                </a:lnTo>
                <a:lnTo>
                  <a:pt x="245" y="362"/>
                </a:lnTo>
                <a:lnTo>
                  <a:pt x="237" y="368"/>
                </a:lnTo>
                <a:lnTo>
                  <a:pt x="237" y="371"/>
                </a:lnTo>
                <a:lnTo>
                  <a:pt x="237" y="375"/>
                </a:lnTo>
                <a:lnTo>
                  <a:pt x="224" y="371"/>
                </a:lnTo>
                <a:lnTo>
                  <a:pt x="224" y="367"/>
                </a:lnTo>
                <a:lnTo>
                  <a:pt x="214" y="371"/>
                </a:lnTo>
                <a:lnTo>
                  <a:pt x="203" y="371"/>
                </a:lnTo>
                <a:lnTo>
                  <a:pt x="199" y="376"/>
                </a:lnTo>
                <a:lnTo>
                  <a:pt x="187" y="373"/>
                </a:lnTo>
                <a:lnTo>
                  <a:pt x="173" y="379"/>
                </a:lnTo>
                <a:lnTo>
                  <a:pt x="168" y="376"/>
                </a:lnTo>
                <a:lnTo>
                  <a:pt x="162" y="368"/>
                </a:lnTo>
                <a:lnTo>
                  <a:pt x="159" y="361"/>
                </a:lnTo>
                <a:lnTo>
                  <a:pt x="157" y="354"/>
                </a:lnTo>
                <a:lnTo>
                  <a:pt x="153" y="347"/>
                </a:lnTo>
                <a:lnTo>
                  <a:pt x="147" y="352"/>
                </a:lnTo>
                <a:lnTo>
                  <a:pt x="138" y="350"/>
                </a:lnTo>
                <a:lnTo>
                  <a:pt x="132" y="354"/>
                </a:lnTo>
                <a:lnTo>
                  <a:pt x="132" y="360"/>
                </a:lnTo>
                <a:lnTo>
                  <a:pt x="121" y="358"/>
                </a:lnTo>
                <a:lnTo>
                  <a:pt x="119" y="367"/>
                </a:lnTo>
                <a:lnTo>
                  <a:pt x="116" y="368"/>
                </a:lnTo>
                <a:lnTo>
                  <a:pt x="108" y="371"/>
                </a:lnTo>
                <a:lnTo>
                  <a:pt x="105" y="369"/>
                </a:lnTo>
                <a:lnTo>
                  <a:pt x="98" y="362"/>
                </a:lnTo>
                <a:lnTo>
                  <a:pt x="99" y="361"/>
                </a:lnTo>
                <a:lnTo>
                  <a:pt x="102" y="358"/>
                </a:lnTo>
                <a:lnTo>
                  <a:pt x="93" y="356"/>
                </a:lnTo>
                <a:lnTo>
                  <a:pt x="86" y="361"/>
                </a:lnTo>
                <a:lnTo>
                  <a:pt x="84" y="361"/>
                </a:lnTo>
                <a:lnTo>
                  <a:pt x="86" y="362"/>
                </a:lnTo>
                <a:lnTo>
                  <a:pt x="86" y="365"/>
                </a:lnTo>
                <a:lnTo>
                  <a:pt x="84" y="365"/>
                </a:lnTo>
                <a:lnTo>
                  <a:pt x="83" y="365"/>
                </a:lnTo>
                <a:lnTo>
                  <a:pt x="72" y="368"/>
                </a:lnTo>
                <a:lnTo>
                  <a:pt x="71" y="365"/>
                </a:lnTo>
                <a:lnTo>
                  <a:pt x="67" y="360"/>
                </a:lnTo>
                <a:lnTo>
                  <a:pt x="65" y="357"/>
                </a:lnTo>
                <a:lnTo>
                  <a:pt x="45" y="361"/>
                </a:lnTo>
                <a:lnTo>
                  <a:pt x="35" y="356"/>
                </a:lnTo>
                <a:lnTo>
                  <a:pt x="31" y="358"/>
                </a:lnTo>
                <a:lnTo>
                  <a:pt x="12" y="357"/>
                </a:lnTo>
                <a:lnTo>
                  <a:pt x="8" y="354"/>
                </a:lnTo>
                <a:lnTo>
                  <a:pt x="4" y="350"/>
                </a:lnTo>
                <a:lnTo>
                  <a:pt x="0" y="353"/>
                </a:lnTo>
                <a:lnTo>
                  <a:pt x="7" y="346"/>
                </a:lnTo>
                <a:lnTo>
                  <a:pt x="9" y="345"/>
                </a:lnTo>
                <a:lnTo>
                  <a:pt x="9" y="338"/>
                </a:lnTo>
                <a:lnTo>
                  <a:pt x="12" y="337"/>
                </a:lnTo>
                <a:lnTo>
                  <a:pt x="13" y="337"/>
                </a:lnTo>
                <a:lnTo>
                  <a:pt x="13" y="328"/>
                </a:lnTo>
                <a:lnTo>
                  <a:pt x="16" y="330"/>
                </a:lnTo>
                <a:lnTo>
                  <a:pt x="22" y="331"/>
                </a:lnTo>
                <a:lnTo>
                  <a:pt x="22" y="327"/>
                </a:lnTo>
                <a:lnTo>
                  <a:pt x="19" y="324"/>
                </a:lnTo>
                <a:lnTo>
                  <a:pt x="18" y="322"/>
                </a:lnTo>
                <a:lnTo>
                  <a:pt x="8" y="316"/>
                </a:lnTo>
                <a:lnTo>
                  <a:pt x="3" y="311"/>
                </a:lnTo>
                <a:lnTo>
                  <a:pt x="12" y="297"/>
                </a:lnTo>
                <a:lnTo>
                  <a:pt x="18" y="298"/>
                </a:lnTo>
                <a:lnTo>
                  <a:pt x="23" y="305"/>
                </a:lnTo>
                <a:lnTo>
                  <a:pt x="31" y="305"/>
                </a:lnTo>
                <a:lnTo>
                  <a:pt x="33" y="305"/>
                </a:lnTo>
                <a:lnTo>
                  <a:pt x="33" y="313"/>
                </a:lnTo>
                <a:lnTo>
                  <a:pt x="34" y="322"/>
                </a:lnTo>
                <a:lnTo>
                  <a:pt x="38" y="328"/>
                </a:lnTo>
                <a:lnTo>
                  <a:pt x="42" y="327"/>
                </a:lnTo>
                <a:lnTo>
                  <a:pt x="41" y="317"/>
                </a:lnTo>
                <a:lnTo>
                  <a:pt x="39" y="311"/>
                </a:lnTo>
                <a:lnTo>
                  <a:pt x="39" y="305"/>
                </a:lnTo>
                <a:lnTo>
                  <a:pt x="49" y="305"/>
                </a:lnTo>
                <a:lnTo>
                  <a:pt x="58" y="304"/>
                </a:lnTo>
                <a:lnTo>
                  <a:pt x="63" y="305"/>
                </a:lnTo>
                <a:lnTo>
                  <a:pt x="65" y="312"/>
                </a:lnTo>
                <a:lnTo>
                  <a:pt x="64" y="320"/>
                </a:lnTo>
                <a:lnTo>
                  <a:pt x="61" y="327"/>
                </a:lnTo>
                <a:lnTo>
                  <a:pt x="56" y="338"/>
                </a:lnTo>
                <a:lnTo>
                  <a:pt x="52" y="341"/>
                </a:lnTo>
                <a:lnTo>
                  <a:pt x="49" y="347"/>
                </a:lnTo>
                <a:lnTo>
                  <a:pt x="49" y="349"/>
                </a:lnTo>
                <a:lnTo>
                  <a:pt x="53" y="352"/>
                </a:lnTo>
                <a:lnTo>
                  <a:pt x="60" y="343"/>
                </a:lnTo>
                <a:lnTo>
                  <a:pt x="71" y="328"/>
                </a:lnTo>
                <a:lnTo>
                  <a:pt x="75" y="322"/>
                </a:lnTo>
                <a:lnTo>
                  <a:pt x="79" y="324"/>
                </a:lnTo>
                <a:lnTo>
                  <a:pt x="82" y="332"/>
                </a:lnTo>
                <a:lnTo>
                  <a:pt x="79" y="341"/>
                </a:lnTo>
                <a:lnTo>
                  <a:pt x="84" y="339"/>
                </a:lnTo>
                <a:lnTo>
                  <a:pt x="89" y="338"/>
                </a:lnTo>
                <a:lnTo>
                  <a:pt x="90" y="338"/>
                </a:lnTo>
                <a:lnTo>
                  <a:pt x="98" y="339"/>
                </a:lnTo>
                <a:lnTo>
                  <a:pt x="104" y="342"/>
                </a:lnTo>
                <a:lnTo>
                  <a:pt x="109" y="343"/>
                </a:lnTo>
                <a:lnTo>
                  <a:pt x="110" y="343"/>
                </a:lnTo>
                <a:lnTo>
                  <a:pt x="112" y="339"/>
                </a:lnTo>
                <a:lnTo>
                  <a:pt x="104" y="337"/>
                </a:lnTo>
                <a:lnTo>
                  <a:pt x="93" y="331"/>
                </a:lnTo>
                <a:lnTo>
                  <a:pt x="86" y="324"/>
                </a:lnTo>
                <a:lnTo>
                  <a:pt x="86" y="323"/>
                </a:lnTo>
                <a:lnTo>
                  <a:pt x="83" y="317"/>
                </a:lnTo>
                <a:lnTo>
                  <a:pt x="82" y="315"/>
                </a:lnTo>
                <a:lnTo>
                  <a:pt x="79" y="311"/>
                </a:lnTo>
                <a:lnTo>
                  <a:pt x="76" y="307"/>
                </a:lnTo>
                <a:lnTo>
                  <a:pt x="75" y="305"/>
                </a:lnTo>
                <a:lnTo>
                  <a:pt x="75" y="302"/>
                </a:lnTo>
                <a:lnTo>
                  <a:pt x="75" y="301"/>
                </a:lnTo>
                <a:lnTo>
                  <a:pt x="75" y="300"/>
                </a:lnTo>
                <a:lnTo>
                  <a:pt x="84" y="305"/>
                </a:lnTo>
                <a:lnTo>
                  <a:pt x="86" y="305"/>
                </a:lnTo>
                <a:lnTo>
                  <a:pt x="91" y="307"/>
                </a:lnTo>
                <a:lnTo>
                  <a:pt x="93" y="305"/>
                </a:lnTo>
                <a:lnTo>
                  <a:pt x="91" y="304"/>
                </a:lnTo>
                <a:lnTo>
                  <a:pt x="89" y="302"/>
                </a:lnTo>
                <a:lnTo>
                  <a:pt x="82" y="300"/>
                </a:lnTo>
                <a:lnTo>
                  <a:pt x="79" y="292"/>
                </a:lnTo>
                <a:lnTo>
                  <a:pt x="75" y="289"/>
                </a:lnTo>
                <a:lnTo>
                  <a:pt x="84" y="281"/>
                </a:lnTo>
                <a:lnTo>
                  <a:pt x="109" y="267"/>
                </a:lnTo>
                <a:lnTo>
                  <a:pt x="121" y="264"/>
                </a:lnTo>
                <a:lnTo>
                  <a:pt x="124" y="264"/>
                </a:lnTo>
                <a:lnTo>
                  <a:pt x="125" y="264"/>
                </a:lnTo>
                <a:lnTo>
                  <a:pt x="125" y="266"/>
                </a:lnTo>
                <a:lnTo>
                  <a:pt x="131" y="281"/>
                </a:lnTo>
                <a:lnTo>
                  <a:pt x="131" y="292"/>
                </a:lnTo>
                <a:lnTo>
                  <a:pt x="134" y="298"/>
                </a:lnTo>
                <a:lnTo>
                  <a:pt x="136" y="304"/>
                </a:lnTo>
                <a:lnTo>
                  <a:pt x="138" y="305"/>
                </a:lnTo>
                <a:lnTo>
                  <a:pt x="139" y="312"/>
                </a:lnTo>
                <a:lnTo>
                  <a:pt x="140" y="316"/>
                </a:lnTo>
                <a:lnTo>
                  <a:pt x="146" y="326"/>
                </a:lnTo>
                <a:lnTo>
                  <a:pt x="142" y="331"/>
                </a:lnTo>
                <a:lnTo>
                  <a:pt x="138" y="335"/>
                </a:lnTo>
                <a:lnTo>
                  <a:pt x="144" y="335"/>
                </a:lnTo>
                <a:lnTo>
                  <a:pt x="147" y="332"/>
                </a:lnTo>
                <a:lnTo>
                  <a:pt x="150" y="332"/>
                </a:lnTo>
                <a:lnTo>
                  <a:pt x="150" y="326"/>
                </a:lnTo>
                <a:lnTo>
                  <a:pt x="146" y="313"/>
                </a:lnTo>
                <a:lnTo>
                  <a:pt x="147" y="313"/>
                </a:lnTo>
                <a:lnTo>
                  <a:pt x="154" y="312"/>
                </a:lnTo>
                <a:lnTo>
                  <a:pt x="151" y="309"/>
                </a:lnTo>
                <a:lnTo>
                  <a:pt x="144" y="308"/>
                </a:lnTo>
                <a:lnTo>
                  <a:pt x="143" y="297"/>
                </a:lnTo>
                <a:lnTo>
                  <a:pt x="140" y="286"/>
                </a:lnTo>
                <a:lnTo>
                  <a:pt x="138" y="275"/>
                </a:lnTo>
                <a:lnTo>
                  <a:pt x="138" y="272"/>
                </a:lnTo>
                <a:lnTo>
                  <a:pt x="132" y="267"/>
                </a:lnTo>
                <a:lnTo>
                  <a:pt x="134" y="260"/>
                </a:lnTo>
                <a:lnTo>
                  <a:pt x="143" y="257"/>
                </a:lnTo>
                <a:lnTo>
                  <a:pt x="151" y="262"/>
                </a:lnTo>
                <a:lnTo>
                  <a:pt x="151" y="267"/>
                </a:lnTo>
                <a:lnTo>
                  <a:pt x="151" y="271"/>
                </a:lnTo>
                <a:lnTo>
                  <a:pt x="153" y="271"/>
                </a:lnTo>
                <a:lnTo>
                  <a:pt x="154" y="271"/>
                </a:lnTo>
                <a:lnTo>
                  <a:pt x="155" y="270"/>
                </a:lnTo>
                <a:lnTo>
                  <a:pt x="155" y="264"/>
                </a:lnTo>
                <a:lnTo>
                  <a:pt x="155" y="260"/>
                </a:lnTo>
                <a:lnTo>
                  <a:pt x="154" y="255"/>
                </a:lnTo>
                <a:lnTo>
                  <a:pt x="169" y="251"/>
                </a:lnTo>
                <a:lnTo>
                  <a:pt x="174" y="251"/>
                </a:lnTo>
                <a:lnTo>
                  <a:pt x="177" y="256"/>
                </a:lnTo>
                <a:lnTo>
                  <a:pt x="184" y="257"/>
                </a:lnTo>
                <a:lnTo>
                  <a:pt x="189" y="257"/>
                </a:lnTo>
                <a:lnTo>
                  <a:pt x="189" y="260"/>
                </a:lnTo>
                <a:lnTo>
                  <a:pt x="191" y="271"/>
                </a:lnTo>
                <a:lnTo>
                  <a:pt x="192" y="272"/>
                </a:lnTo>
                <a:lnTo>
                  <a:pt x="195" y="279"/>
                </a:lnTo>
                <a:lnTo>
                  <a:pt x="196" y="286"/>
                </a:lnTo>
                <a:lnTo>
                  <a:pt x="198" y="293"/>
                </a:lnTo>
                <a:lnTo>
                  <a:pt x="204" y="297"/>
                </a:lnTo>
                <a:lnTo>
                  <a:pt x="200" y="312"/>
                </a:lnTo>
                <a:lnTo>
                  <a:pt x="199" y="326"/>
                </a:lnTo>
                <a:lnTo>
                  <a:pt x="191" y="335"/>
                </a:lnTo>
                <a:lnTo>
                  <a:pt x="185" y="339"/>
                </a:lnTo>
                <a:lnTo>
                  <a:pt x="180" y="345"/>
                </a:lnTo>
                <a:lnTo>
                  <a:pt x="180" y="346"/>
                </a:lnTo>
                <a:lnTo>
                  <a:pt x="183" y="347"/>
                </a:lnTo>
                <a:lnTo>
                  <a:pt x="185" y="346"/>
                </a:lnTo>
                <a:lnTo>
                  <a:pt x="187" y="346"/>
                </a:lnTo>
                <a:lnTo>
                  <a:pt x="195" y="346"/>
                </a:lnTo>
                <a:lnTo>
                  <a:pt x="198" y="350"/>
                </a:lnTo>
                <a:lnTo>
                  <a:pt x="204" y="353"/>
                </a:lnTo>
                <a:lnTo>
                  <a:pt x="207" y="350"/>
                </a:lnTo>
                <a:lnTo>
                  <a:pt x="209" y="349"/>
                </a:lnTo>
                <a:lnTo>
                  <a:pt x="213" y="345"/>
                </a:lnTo>
                <a:lnTo>
                  <a:pt x="217" y="349"/>
                </a:lnTo>
                <a:lnTo>
                  <a:pt x="218" y="349"/>
                </a:lnTo>
                <a:lnTo>
                  <a:pt x="221" y="352"/>
                </a:lnTo>
                <a:lnTo>
                  <a:pt x="221" y="350"/>
                </a:lnTo>
                <a:lnTo>
                  <a:pt x="222" y="349"/>
                </a:lnTo>
                <a:lnTo>
                  <a:pt x="225" y="346"/>
                </a:lnTo>
                <a:lnTo>
                  <a:pt x="218" y="339"/>
                </a:lnTo>
                <a:lnTo>
                  <a:pt x="217" y="339"/>
                </a:lnTo>
                <a:lnTo>
                  <a:pt x="211" y="339"/>
                </a:lnTo>
                <a:lnTo>
                  <a:pt x="206" y="345"/>
                </a:lnTo>
                <a:lnTo>
                  <a:pt x="200" y="343"/>
                </a:lnTo>
                <a:lnTo>
                  <a:pt x="194" y="339"/>
                </a:lnTo>
                <a:lnTo>
                  <a:pt x="199" y="335"/>
                </a:lnTo>
                <a:lnTo>
                  <a:pt x="206" y="330"/>
                </a:lnTo>
                <a:lnTo>
                  <a:pt x="207" y="324"/>
                </a:lnTo>
                <a:lnTo>
                  <a:pt x="207" y="323"/>
                </a:lnTo>
                <a:lnTo>
                  <a:pt x="207" y="313"/>
                </a:lnTo>
                <a:lnTo>
                  <a:pt x="210" y="302"/>
                </a:lnTo>
                <a:lnTo>
                  <a:pt x="210" y="300"/>
                </a:lnTo>
                <a:lnTo>
                  <a:pt x="217" y="301"/>
                </a:lnTo>
                <a:lnTo>
                  <a:pt x="221" y="305"/>
                </a:lnTo>
                <a:lnTo>
                  <a:pt x="222" y="305"/>
                </a:lnTo>
                <a:lnTo>
                  <a:pt x="230" y="308"/>
                </a:lnTo>
                <a:lnTo>
                  <a:pt x="237" y="304"/>
                </a:lnTo>
                <a:lnTo>
                  <a:pt x="243" y="305"/>
                </a:lnTo>
                <a:lnTo>
                  <a:pt x="247" y="311"/>
                </a:lnTo>
                <a:lnTo>
                  <a:pt x="252" y="319"/>
                </a:lnTo>
                <a:lnTo>
                  <a:pt x="255" y="313"/>
                </a:lnTo>
                <a:lnTo>
                  <a:pt x="255" y="312"/>
                </a:lnTo>
                <a:lnTo>
                  <a:pt x="255" y="311"/>
                </a:lnTo>
                <a:lnTo>
                  <a:pt x="251" y="305"/>
                </a:lnTo>
                <a:lnTo>
                  <a:pt x="245" y="298"/>
                </a:lnTo>
                <a:lnTo>
                  <a:pt x="245" y="297"/>
                </a:lnTo>
                <a:lnTo>
                  <a:pt x="244" y="297"/>
                </a:lnTo>
                <a:lnTo>
                  <a:pt x="232" y="298"/>
                </a:lnTo>
                <a:lnTo>
                  <a:pt x="230" y="298"/>
                </a:lnTo>
                <a:lnTo>
                  <a:pt x="225" y="298"/>
                </a:lnTo>
                <a:lnTo>
                  <a:pt x="221" y="297"/>
                </a:lnTo>
                <a:lnTo>
                  <a:pt x="215" y="294"/>
                </a:lnTo>
                <a:lnTo>
                  <a:pt x="204" y="289"/>
                </a:lnTo>
                <a:lnTo>
                  <a:pt x="204" y="286"/>
                </a:lnTo>
                <a:lnTo>
                  <a:pt x="203" y="281"/>
                </a:lnTo>
                <a:lnTo>
                  <a:pt x="202" y="275"/>
                </a:lnTo>
                <a:lnTo>
                  <a:pt x="206" y="272"/>
                </a:lnTo>
                <a:lnTo>
                  <a:pt x="202" y="270"/>
                </a:lnTo>
                <a:lnTo>
                  <a:pt x="202" y="267"/>
                </a:lnTo>
                <a:lnTo>
                  <a:pt x="203" y="259"/>
                </a:lnTo>
                <a:lnTo>
                  <a:pt x="200" y="256"/>
                </a:lnTo>
                <a:lnTo>
                  <a:pt x="195" y="252"/>
                </a:lnTo>
                <a:lnTo>
                  <a:pt x="191" y="247"/>
                </a:lnTo>
                <a:lnTo>
                  <a:pt x="183" y="245"/>
                </a:lnTo>
                <a:lnTo>
                  <a:pt x="181" y="242"/>
                </a:lnTo>
                <a:lnTo>
                  <a:pt x="174" y="240"/>
                </a:lnTo>
                <a:lnTo>
                  <a:pt x="172" y="240"/>
                </a:lnTo>
                <a:lnTo>
                  <a:pt x="154" y="248"/>
                </a:lnTo>
                <a:lnTo>
                  <a:pt x="151" y="249"/>
                </a:lnTo>
                <a:lnTo>
                  <a:pt x="147" y="249"/>
                </a:lnTo>
                <a:lnTo>
                  <a:pt x="146" y="249"/>
                </a:lnTo>
                <a:lnTo>
                  <a:pt x="132" y="251"/>
                </a:lnTo>
                <a:lnTo>
                  <a:pt x="132" y="249"/>
                </a:lnTo>
                <a:lnTo>
                  <a:pt x="131" y="247"/>
                </a:lnTo>
                <a:lnTo>
                  <a:pt x="128" y="240"/>
                </a:lnTo>
                <a:lnTo>
                  <a:pt x="114" y="240"/>
                </a:lnTo>
                <a:lnTo>
                  <a:pt x="109" y="240"/>
                </a:lnTo>
                <a:lnTo>
                  <a:pt x="106" y="238"/>
                </a:lnTo>
                <a:lnTo>
                  <a:pt x="94" y="237"/>
                </a:lnTo>
                <a:lnTo>
                  <a:pt x="98" y="233"/>
                </a:lnTo>
                <a:lnTo>
                  <a:pt x="112" y="233"/>
                </a:lnTo>
                <a:lnTo>
                  <a:pt x="125" y="237"/>
                </a:lnTo>
                <a:lnTo>
                  <a:pt x="131" y="236"/>
                </a:lnTo>
                <a:lnTo>
                  <a:pt x="140" y="233"/>
                </a:lnTo>
                <a:lnTo>
                  <a:pt x="142" y="233"/>
                </a:lnTo>
                <a:lnTo>
                  <a:pt x="147" y="233"/>
                </a:lnTo>
                <a:lnTo>
                  <a:pt x="158" y="236"/>
                </a:lnTo>
                <a:lnTo>
                  <a:pt x="164" y="238"/>
                </a:lnTo>
                <a:lnTo>
                  <a:pt x="174" y="237"/>
                </a:lnTo>
                <a:lnTo>
                  <a:pt x="166" y="232"/>
                </a:lnTo>
                <a:lnTo>
                  <a:pt x="158" y="229"/>
                </a:lnTo>
                <a:lnTo>
                  <a:pt x="150" y="226"/>
                </a:lnTo>
                <a:lnTo>
                  <a:pt x="149" y="226"/>
                </a:lnTo>
                <a:lnTo>
                  <a:pt x="151" y="226"/>
                </a:lnTo>
                <a:lnTo>
                  <a:pt x="161" y="223"/>
                </a:lnTo>
                <a:lnTo>
                  <a:pt x="159" y="222"/>
                </a:lnTo>
                <a:lnTo>
                  <a:pt x="158" y="221"/>
                </a:lnTo>
                <a:lnTo>
                  <a:pt x="147" y="219"/>
                </a:lnTo>
                <a:lnTo>
                  <a:pt x="142" y="222"/>
                </a:lnTo>
                <a:lnTo>
                  <a:pt x="119" y="221"/>
                </a:lnTo>
                <a:lnTo>
                  <a:pt x="121" y="212"/>
                </a:lnTo>
                <a:lnTo>
                  <a:pt x="121" y="207"/>
                </a:lnTo>
                <a:lnTo>
                  <a:pt x="127" y="204"/>
                </a:lnTo>
                <a:lnTo>
                  <a:pt x="135" y="200"/>
                </a:lnTo>
                <a:lnTo>
                  <a:pt x="144" y="203"/>
                </a:lnTo>
                <a:lnTo>
                  <a:pt x="146" y="206"/>
                </a:lnTo>
                <a:lnTo>
                  <a:pt x="147" y="207"/>
                </a:lnTo>
                <a:lnTo>
                  <a:pt x="150" y="203"/>
                </a:lnTo>
                <a:lnTo>
                  <a:pt x="159" y="202"/>
                </a:lnTo>
                <a:lnTo>
                  <a:pt x="159" y="203"/>
                </a:lnTo>
                <a:lnTo>
                  <a:pt x="161" y="204"/>
                </a:lnTo>
                <a:lnTo>
                  <a:pt x="161" y="207"/>
                </a:lnTo>
                <a:lnTo>
                  <a:pt x="162" y="207"/>
                </a:lnTo>
                <a:lnTo>
                  <a:pt x="164" y="210"/>
                </a:lnTo>
                <a:lnTo>
                  <a:pt x="166" y="214"/>
                </a:lnTo>
                <a:lnTo>
                  <a:pt x="168" y="207"/>
                </a:lnTo>
                <a:lnTo>
                  <a:pt x="169" y="203"/>
                </a:lnTo>
                <a:lnTo>
                  <a:pt x="169" y="200"/>
                </a:lnTo>
                <a:lnTo>
                  <a:pt x="177" y="199"/>
                </a:lnTo>
                <a:lnTo>
                  <a:pt x="180" y="199"/>
                </a:lnTo>
                <a:lnTo>
                  <a:pt x="189" y="197"/>
                </a:lnTo>
                <a:lnTo>
                  <a:pt x="195" y="204"/>
                </a:lnTo>
                <a:lnTo>
                  <a:pt x="196" y="207"/>
                </a:lnTo>
                <a:lnTo>
                  <a:pt x="196" y="208"/>
                </a:lnTo>
                <a:lnTo>
                  <a:pt x="198" y="210"/>
                </a:lnTo>
                <a:lnTo>
                  <a:pt x="200" y="217"/>
                </a:lnTo>
                <a:lnTo>
                  <a:pt x="204" y="211"/>
                </a:lnTo>
                <a:lnTo>
                  <a:pt x="207" y="204"/>
                </a:lnTo>
                <a:lnTo>
                  <a:pt x="206" y="203"/>
                </a:lnTo>
                <a:lnTo>
                  <a:pt x="206" y="200"/>
                </a:lnTo>
                <a:lnTo>
                  <a:pt x="207" y="200"/>
                </a:lnTo>
                <a:lnTo>
                  <a:pt x="222" y="200"/>
                </a:lnTo>
                <a:lnTo>
                  <a:pt x="225" y="202"/>
                </a:lnTo>
                <a:lnTo>
                  <a:pt x="226" y="202"/>
                </a:lnTo>
                <a:lnTo>
                  <a:pt x="226" y="207"/>
                </a:lnTo>
                <a:lnTo>
                  <a:pt x="226" y="210"/>
                </a:lnTo>
                <a:lnTo>
                  <a:pt x="226" y="212"/>
                </a:lnTo>
                <a:lnTo>
                  <a:pt x="224" y="219"/>
                </a:lnTo>
                <a:lnTo>
                  <a:pt x="224" y="225"/>
                </a:lnTo>
                <a:lnTo>
                  <a:pt x="225" y="234"/>
                </a:lnTo>
                <a:lnTo>
                  <a:pt x="229" y="234"/>
                </a:lnTo>
                <a:lnTo>
                  <a:pt x="230" y="223"/>
                </a:lnTo>
                <a:lnTo>
                  <a:pt x="230" y="212"/>
                </a:lnTo>
                <a:lnTo>
                  <a:pt x="233" y="207"/>
                </a:lnTo>
                <a:lnTo>
                  <a:pt x="240" y="211"/>
                </a:lnTo>
                <a:lnTo>
                  <a:pt x="247" y="215"/>
                </a:lnTo>
                <a:lnTo>
                  <a:pt x="252" y="217"/>
                </a:lnTo>
                <a:lnTo>
                  <a:pt x="258" y="221"/>
                </a:lnTo>
                <a:lnTo>
                  <a:pt x="260" y="226"/>
                </a:lnTo>
                <a:lnTo>
                  <a:pt x="262" y="230"/>
                </a:lnTo>
                <a:lnTo>
                  <a:pt x="263" y="232"/>
                </a:lnTo>
                <a:lnTo>
                  <a:pt x="266" y="234"/>
                </a:lnTo>
                <a:lnTo>
                  <a:pt x="267" y="236"/>
                </a:lnTo>
                <a:lnTo>
                  <a:pt x="273" y="240"/>
                </a:lnTo>
                <a:lnTo>
                  <a:pt x="274" y="244"/>
                </a:lnTo>
                <a:lnTo>
                  <a:pt x="275" y="245"/>
                </a:lnTo>
                <a:lnTo>
                  <a:pt x="280" y="241"/>
                </a:lnTo>
                <a:lnTo>
                  <a:pt x="290" y="238"/>
                </a:lnTo>
                <a:lnTo>
                  <a:pt x="292" y="238"/>
                </a:lnTo>
                <a:lnTo>
                  <a:pt x="296" y="238"/>
                </a:lnTo>
                <a:lnTo>
                  <a:pt x="296" y="236"/>
                </a:lnTo>
                <a:lnTo>
                  <a:pt x="296" y="233"/>
                </a:lnTo>
                <a:lnTo>
                  <a:pt x="310" y="234"/>
                </a:lnTo>
                <a:lnTo>
                  <a:pt x="305" y="230"/>
                </a:lnTo>
                <a:lnTo>
                  <a:pt x="303" y="227"/>
                </a:lnTo>
                <a:lnTo>
                  <a:pt x="293" y="227"/>
                </a:lnTo>
                <a:lnTo>
                  <a:pt x="292" y="227"/>
                </a:lnTo>
                <a:lnTo>
                  <a:pt x="288" y="230"/>
                </a:lnTo>
                <a:lnTo>
                  <a:pt x="285" y="230"/>
                </a:lnTo>
                <a:lnTo>
                  <a:pt x="282" y="232"/>
                </a:lnTo>
                <a:lnTo>
                  <a:pt x="281" y="232"/>
                </a:lnTo>
                <a:lnTo>
                  <a:pt x="277" y="232"/>
                </a:lnTo>
                <a:lnTo>
                  <a:pt x="270" y="226"/>
                </a:lnTo>
                <a:lnTo>
                  <a:pt x="267" y="219"/>
                </a:lnTo>
                <a:lnTo>
                  <a:pt x="266" y="219"/>
                </a:lnTo>
                <a:lnTo>
                  <a:pt x="263" y="212"/>
                </a:lnTo>
                <a:lnTo>
                  <a:pt x="271" y="211"/>
                </a:lnTo>
                <a:lnTo>
                  <a:pt x="273" y="212"/>
                </a:lnTo>
                <a:lnTo>
                  <a:pt x="280" y="222"/>
                </a:lnTo>
                <a:lnTo>
                  <a:pt x="281" y="217"/>
                </a:lnTo>
                <a:lnTo>
                  <a:pt x="281" y="215"/>
                </a:lnTo>
                <a:lnTo>
                  <a:pt x="280" y="212"/>
                </a:lnTo>
                <a:lnTo>
                  <a:pt x="278" y="212"/>
                </a:lnTo>
                <a:lnTo>
                  <a:pt x="278" y="208"/>
                </a:lnTo>
                <a:lnTo>
                  <a:pt x="278" y="207"/>
                </a:lnTo>
                <a:lnTo>
                  <a:pt x="278" y="206"/>
                </a:lnTo>
                <a:lnTo>
                  <a:pt x="284" y="202"/>
                </a:lnTo>
                <a:lnTo>
                  <a:pt x="305" y="195"/>
                </a:lnTo>
                <a:lnTo>
                  <a:pt x="307" y="195"/>
                </a:lnTo>
                <a:lnTo>
                  <a:pt x="322" y="192"/>
                </a:lnTo>
                <a:lnTo>
                  <a:pt x="330" y="195"/>
                </a:lnTo>
                <a:lnTo>
                  <a:pt x="335" y="189"/>
                </a:lnTo>
                <a:lnTo>
                  <a:pt x="335" y="191"/>
                </a:lnTo>
                <a:lnTo>
                  <a:pt x="340" y="197"/>
                </a:lnTo>
                <a:lnTo>
                  <a:pt x="345" y="204"/>
                </a:lnTo>
                <a:lnTo>
                  <a:pt x="348" y="206"/>
                </a:lnTo>
                <a:lnTo>
                  <a:pt x="352" y="207"/>
                </a:lnTo>
                <a:lnTo>
                  <a:pt x="352" y="203"/>
                </a:lnTo>
                <a:lnTo>
                  <a:pt x="352" y="200"/>
                </a:lnTo>
                <a:lnTo>
                  <a:pt x="349" y="195"/>
                </a:lnTo>
                <a:lnTo>
                  <a:pt x="349" y="193"/>
                </a:lnTo>
                <a:lnTo>
                  <a:pt x="344" y="192"/>
                </a:lnTo>
                <a:lnTo>
                  <a:pt x="341" y="187"/>
                </a:lnTo>
                <a:lnTo>
                  <a:pt x="345" y="185"/>
                </a:lnTo>
                <a:lnTo>
                  <a:pt x="345" y="184"/>
                </a:lnTo>
                <a:lnTo>
                  <a:pt x="345" y="181"/>
                </a:lnTo>
                <a:lnTo>
                  <a:pt x="338" y="181"/>
                </a:lnTo>
                <a:lnTo>
                  <a:pt x="327" y="182"/>
                </a:lnTo>
                <a:lnTo>
                  <a:pt x="316" y="184"/>
                </a:lnTo>
                <a:lnTo>
                  <a:pt x="304" y="189"/>
                </a:lnTo>
                <a:lnTo>
                  <a:pt x="299" y="189"/>
                </a:lnTo>
                <a:lnTo>
                  <a:pt x="289" y="192"/>
                </a:lnTo>
                <a:lnTo>
                  <a:pt x="278" y="195"/>
                </a:lnTo>
                <a:lnTo>
                  <a:pt x="273" y="196"/>
                </a:lnTo>
                <a:lnTo>
                  <a:pt x="271" y="196"/>
                </a:lnTo>
                <a:lnTo>
                  <a:pt x="267" y="195"/>
                </a:lnTo>
                <a:lnTo>
                  <a:pt x="265" y="195"/>
                </a:lnTo>
                <a:lnTo>
                  <a:pt x="259" y="193"/>
                </a:lnTo>
                <a:lnTo>
                  <a:pt x="269" y="189"/>
                </a:lnTo>
                <a:lnTo>
                  <a:pt x="267" y="187"/>
                </a:lnTo>
                <a:lnTo>
                  <a:pt x="266" y="184"/>
                </a:lnTo>
                <a:lnTo>
                  <a:pt x="266" y="182"/>
                </a:lnTo>
                <a:lnTo>
                  <a:pt x="281" y="180"/>
                </a:lnTo>
                <a:lnTo>
                  <a:pt x="305" y="174"/>
                </a:lnTo>
                <a:lnTo>
                  <a:pt x="297" y="172"/>
                </a:lnTo>
                <a:lnTo>
                  <a:pt x="278" y="174"/>
                </a:lnTo>
                <a:lnTo>
                  <a:pt x="267" y="176"/>
                </a:lnTo>
                <a:lnTo>
                  <a:pt x="256" y="176"/>
                </a:lnTo>
                <a:lnTo>
                  <a:pt x="247" y="177"/>
                </a:lnTo>
                <a:lnTo>
                  <a:pt x="245" y="177"/>
                </a:lnTo>
                <a:lnTo>
                  <a:pt x="237" y="178"/>
                </a:lnTo>
                <a:lnTo>
                  <a:pt x="229" y="178"/>
                </a:lnTo>
                <a:lnTo>
                  <a:pt x="219" y="178"/>
                </a:lnTo>
                <a:lnTo>
                  <a:pt x="219" y="174"/>
                </a:lnTo>
                <a:lnTo>
                  <a:pt x="219" y="172"/>
                </a:lnTo>
                <a:lnTo>
                  <a:pt x="219" y="166"/>
                </a:lnTo>
                <a:lnTo>
                  <a:pt x="221" y="163"/>
                </a:lnTo>
                <a:lnTo>
                  <a:pt x="224" y="157"/>
                </a:lnTo>
                <a:lnTo>
                  <a:pt x="230" y="158"/>
                </a:lnTo>
                <a:lnTo>
                  <a:pt x="235" y="158"/>
                </a:lnTo>
                <a:lnTo>
                  <a:pt x="237" y="159"/>
                </a:lnTo>
                <a:lnTo>
                  <a:pt x="243" y="159"/>
                </a:lnTo>
                <a:lnTo>
                  <a:pt x="244" y="155"/>
                </a:lnTo>
                <a:lnTo>
                  <a:pt x="244" y="150"/>
                </a:lnTo>
                <a:lnTo>
                  <a:pt x="236" y="148"/>
                </a:lnTo>
                <a:lnTo>
                  <a:pt x="228" y="151"/>
                </a:lnTo>
                <a:lnTo>
                  <a:pt x="221" y="151"/>
                </a:lnTo>
                <a:lnTo>
                  <a:pt x="222" y="142"/>
                </a:lnTo>
                <a:lnTo>
                  <a:pt x="217" y="136"/>
                </a:lnTo>
                <a:lnTo>
                  <a:pt x="214" y="135"/>
                </a:lnTo>
                <a:lnTo>
                  <a:pt x="211" y="131"/>
                </a:lnTo>
                <a:lnTo>
                  <a:pt x="235" y="116"/>
                </a:lnTo>
                <a:lnTo>
                  <a:pt x="245" y="110"/>
                </a:lnTo>
                <a:lnTo>
                  <a:pt x="255" y="110"/>
                </a:lnTo>
                <a:lnTo>
                  <a:pt x="259" y="110"/>
                </a:lnTo>
                <a:lnTo>
                  <a:pt x="259" y="112"/>
                </a:lnTo>
                <a:lnTo>
                  <a:pt x="263" y="117"/>
                </a:lnTo>
                <a:lnTo>
                  <a:pt x="265" y="120"/>
                </a:lnTo>
                <a:lnTo>
                  <a:pt x="270" y="128"/>
                </a:lnTo>
                <a:lnTo>
                  <a:pt x="271" y="129"/>
                </a:lnTo>
                <a:lnTo>
                  <a:pt x="274" y="135"/>
                </a:lnTo>
                <a:lnTo>
                  <a:pt x="275" y="137"/>
                </a:lnTo>
                <a:lnTo>
                  <a:pt x="277" y="140"/>
                </a:lnTo>
                <a:lnTo>
                  <a:pt x="286" y="142"/>
                </a:lnTo>
                <a:lnTo>
                  <a:pt x="293" y="136"/>
                </a:lnTo>
                <a:lnTo>
                  <a:pt x="296" y="135"/>
                </a:lnTo>
                <a:lnTo>
                  <a:pt x="308" y="127"/>
                </a:lnTo>
                <a:lnTo>
                  <a:pt x="311" y="127"/>
                </a:lnTo>
                <a:lnTo>
                  <a:pt x="316" y="129"/>
                </a:lnTo>
                <a:lnTo>
                  <a:pt x="319" y="131"/>
                </a:lnTo>
                <a:lnTo>
                  <a:pt x="314" y="135"/>
                </a:lnTo>
                <a:lnTo>
                  <a:pt x="310" y="139"/>
                </a:lnTo>
                <a:lnTo>
                  <a:pt x="307" y="142"/>
                </a:lnTo>
                <a:lnTo>
                  <a:pt x="305" y="144"/>
                </a:lnTo>
                <a:lnTo>
                  <a:pt x="308" y="144"/>
                </a:lnTo>
                <a:lnTo>
                  <a:pt x="325" y="135"/>
                </a:lnTo>
                <a:lnTo>
                  <a:pt x="326" y="133"/>
                </a:lnTo>
                <a:lnTo>
                  <a:pt x="340" y="131"/>
                </a:lnTo>
                <a:lnTo>
                  <a:pt x="344" y="131"/>
                </a:lnTo>
                <a:lnTo>
                  <a:pt x="349" y="132"/>
                </a:lnTo>
                <a:lnTo>
                  <a:pt x="350" y="135"/>
                </a:lnTo>
                <a:lnTo>
                  <a:pt x="357" y="143"/>
                </a:lnTo>
                <a:lnTo>
                  <a:pt x="355" y="152"/>
                </a:lnTo>
                <a:lnTo>
                  <a:pt x="355" y="157"/>
                </a:lnTo>
                <a:lnTo>
                  <a:pt x="356" y="165"/>
                </a:lnTo>
                <a:lnTo>
                  <a:pt x="356" y="169"/>
                </a:lnTo>
                <a:lnTo>
                  <a:pt x="363" y="176"/>
                </a:lnTo>
                <a:lnTo>
                  <a:pt x="367" y="178"/>
                </a:lnTo>
                <a:lnTo>
                  <a:pt x="376" y="185"/>
                </a:lnTo>
                <a:lnTo>
                  <a:pt x="376" y="187"/>
                </a:lnTo>
                <a:lnTo>
                  <a:pt x="383" y="195"/>
                </a:lnTo>
                <a:lnTo>
                  <a:pt x="395" y="206"/>
                </a:lnTo>
                <a:lnTo>
                  <a:pt x="400" y="212"/>
                </a:lnTo>
                <a:lnTo>
                  <a:pt x="404" y="217"/>
                </a:lnTo>
                <a:lnTo>
                  <a:pt x="405" y="211"/>
                </a:lnTo>
                <a:lnTo>
                  <a:pt x="405" y="203"/>
                </a:lnTo>
                <a:lnTo>
                  <a:pt x="404" y="202"/>
                </a:lnTo>
                <a:lnTo>
                  <a:pt x="398" y="195"/>
                </a:lnTo>
                <a:lnTo>
                  <a:pt x="395" y="193"/>
                </a:lnTo>
                <a:lnTo>
                  <a:pt x="391" y="189"/>
                </a:lnTo>
                <a:lnTo>
                  <a:pt x="382" y="181"/>
                </a:lnTo>
                <a:lnTo>
                  <a:pt x="380" y="178"/>
                </a:lnTo>
                <a:lnTo>
                  <a:pt x="379" y="176"/>
                </a:lnTo>
                <a:lnTo>
                  <a:pt x="372" y="174"/>
                </a:lnTo>
                <a:lnTo>
                  <a:pt x="364" y="166"/>
                </a:lnTo>
                <a:lnTo>
                  <a:pt x="361" y="157"/>
                </a:lnTo>
                <a:lnTo>
                  <a:pt x="367" y="147"/>
                </a:lnTo>
                <a:lnTo>
                  <a:pt x="361" y="142"/>
                </a:lnTo>
                <a:lnTo>
                  <a:pt x="360" y="135"/>
                </a:lnTo>
                <a:lnTo>
                  <a:pt x="359" y="133"/>
                </a:lnTo>
                <a:lnTo>
                  <a:pt x="359" y="132"/>
                </a:lnTo>
                <a:lnTo>
                  <a:pt x="356" y="129"/>
                </a:lnTo>
                <a:lnTo>
                  <a:pt x="352" y="125"/>
                </a:lnTo>
                <a:lnTo>
                  <a:pt x="345" y="116"/>
                </a:lnTo>
                <a:lnTo>
                  <a:pt x="340" y="122"/>
                </a:lnTo>
                <a:lnTo>
                  <a:pt x="333" y="122"/>
                </a:lnTo>
                <a:lnTo>
                  <a:pt x="333" y="121"/>
                </a:lnTo>
                <a:lnTo>
                  <a:pt x="335" y="112"/>
                </a:lnTo>
                <a:lnTo>
                  <a:pt x="338" y="112"/>
                </a:lnTo>
                <a:lnTo>
                  <a:pt x="344" y="109"/>
                </a:lnTo>
                <a:lnTo>
                  <a:pt x="346" y="99"/>
                </a:lnTo>
                <a:lnTo>
                  <a:pt x="360" y="95"/>
                </a:lnTo>
                <a:lnTo>
                  <a:pt x="363" y="106"/>
                </a:lnTo>
                <a:lnTo>
                  <a:pt x="363" y="110"/>
                </a:lnTo>
                <a:lnTo>
                  <a:pt x="363" y="114"/>
                </a:lnTo>
                <a:lnTo>
                  <a:pt x="371" y="122"/>
                </a:lnTo>
                <a:lnTo>
                  <a:pt x="376" y="127"/>
                </a:lnTo>
                <a:lnTo>
                  <a:pt x="375" y="132"/>
                </a:lnTo>
                <a:lnTo>
                  <a:pt x="379" y="131"/>
                </a:lnTo>
                <a:lnTo>
                  <a:pt x="382" y="135"/>
                </a:lnTo>
                <a:lnTo>
                  <a:pt x="382" y="136"/>
                </a:lnTo>
                <a:lnTo>
                  <a:pt x="380" y="142"/>
                </a:lnTo>
                <a:lnTo>
                  <a:pt x="379" y="142"/>
                </a:lnTo>
                <a:lnTo>
                  <a:pt x="380" y="146"/>
                </a:lnTo>
                <a:lnTo>
                  <a:pt x="382" y="151"/>
                </a:lnTo>
                <a:lnTo>
                  <a:pt x="376" y="159"/>
                </a:lnTo>
                <a:lnTo>
                  <a:pt x="385" y="162"/>
                </a:lnTo>
                <a:lnTo>
                  <a:pt x="390" y="163"/>
                </a:lnTo>
                <a:lnTo>
                  <a:pt x="400" y="172"/>
                </a:lnTo>
                <a:lnTo>
                  <a:pt x="402" y="172"/>
                </a:lnTo>
                <a:lnTo>
                  <a:pt x="395" y="159"/>
                </a:lnTo>
                <a:lnTo>
                  <a:pt x="398" y="157"/>
                </a:lnTo>
                <a:lnTo>
                  <a:pt x="405" y="163"/>
                </a:lnTo>
                <a:lnTo>
                  <a:pt x="411" y="167"/>
                </a:lnTo>
                <a:lnTo>
                  <a:pt x="415" y="174"/>
                </a:lnTo>
                <a:lnTo>
                  <a:pt x="419" y="177"/>
                </a:lnTo>
                <a:lnTo>
                  <a:pt x="420" y="177"/>
                </a:lnTo>
                <a:lnTo>
                  <a:pt x="424" y="172"/>
                </a:lnTo>
                <a:lnTo>
                  <a:pt x="419" y="169"/>
                </a:lnTo>
                <a:lnTo>
                  <a:pt x="419" y="163"/>
                </a:lnTo>
                <a:lnTo>
                  <a:pt x="416" y="158"/>
                </a:lnTo>
                <a:lnTo>
                  <a:pt x="409" y="159"/>
                </a:lnTo>
                <a:lnTo>
                  <a:pt x="405" y="152"/>
                </a:lnTo>
                <a:lnTo>
                  <a:pt x="400" y="147"/>
                </a:lnTo>
                <a:lnTo>
                  <a:pt x="398" y="142"/>
                </a:lnTo>
                <a:lnTo>
                  <a:pt x="404" y="142"/>
                </a:lnTo>
                <a:lnTo>
                  <a:pt x="408" y="142"/>
                </a:lnTo>
                <a:lnTo>
                  <a:pt x="415" y="142"/>
                </a:lnTo>
                <a:lnTo>
                  <a:pt x="417" y="140"/>
                </a:lnTo>
                <a:lnTo>
                  <a:pt x="419" y="139"/>
                </a:lnTo>
                <a:lnTo>
                  <a:pt x="421" y="137"/>
                </a:lnTo>
                <a:lnTo>
                  <a:pt x="423" y="135"/>
                </a:lnTo>
                <a:lnTo>
                  <a:pt x="423" y="133"/>
                </a:lnTo>
                <a:lnTo>
                  <a:pt x="420" y="133"/>
                </a:lnTo>
                <a:lnTo>
                  <a:pt x="415" y="132"/>
                </a:lnTo>
                <a:lnTo>
                  <a:pt x="409" y="135"/>
                </a:lnTo>
                <a:lnTo>
                  <a:pt x="409" y="135"/>
                </a:lnTo>
                <a:lnTo>
                  <a:pt x="404" y="135"/>
                </a:lnTo>
                <a:lnTo>
                  <a:pt x="404" y="131"/>
                </a:lnTo>
                <a:lnTo>
                  <a:pt x="417" y="125"/>
                </a:lnTo>
                <a:lnTo>
                  <a:pt x="416" y="124"/>
                </a:lnTo>
                <a:lnTo>
                  <a:pt x="413" y="124"/>
                </a:lnTo>
                <a:lnTo>
                  <a:pt x="411" y="121"/>
                </a:lnTo>
                <a:lnTo>
                  <a:pt x="406" y="122"/>
                </a:lnTo>
                <a:lnTo>
                  <a:pt x="405" y="124"/>
                </a:lnTo>
                <a:lnTo>
                  <a:pt x="404" y="124"/>
                </a:lnTo>
                <a:lnTo>
                  <a:pt x="391" y="132"/>
                </a:lnTo>
                <a:lnTo>
                  <a:pt x="386" y="129"/>
                </a:lnTo>
                <a:lnTo>
                  <a:pt x="390" y="125"/>
                </a:lnTo>
                <a:lnTo>
                  <a:pt x="390" y="121"/>
                </a:lnTo>
                <a:lnTo>
                  <a:pt x="382" y="122"/>
                </a:lnTo>
                <a:lnTo>
                  <a:pt x="379" y="120"/>
                </a:lnTo>
                <a:lnTo>
                  <a:pt x="376" y="117"/>
                </a:lnTo>
                <a:lnTo>
                  <a:pt x="375" y="114"/>
                </a:lnTo>
                <a:lnTo>
                  <a:pt x="374" y="113"/>
                </a:lnTo>
                <a:lnTo>
                  <a:pt x="374" y="109"/>
                </a:lnTo>
                <a:lnTo>
                  <a:pt x="375" y="106"/>
                </a:lnTo>
                <a:lnTo>
                  <a:pt x="374" y="106"/>
                </a:lnTo>
                <a:lnTo>
                  <a:pt x="370" y="98"/>
                </a:lnTo>
                <a:lnTo>
                  <a:pt x="368" y="91"/>
                </a:lnTo>
                <a:lnTo>
                  <a:pt x="375" y="92"/>
                </a:lnTo>
                <a:lnTo>
                  <a:pt x="382" y="99"/>
                </a:lnTo>
                <a:lnTo>
                  <a:pt x="382" y="94"/>
                </a:lnTo>
                <a:lnTo>
                  <a:pt x="380" y="88"/>
                </a:lnTo>
                <a:lnTo>
                  <a:pt x="389" y="88"/>
                </a:lnTo>
                <a:lnTo>
                  <a:pt x="390" y="87"/>
                </a:lnTo>
                <a:lnTo>
                  <a:pt x="393" y="90"/>
                </a:lnTo>
                <a:lnTo>
                  <a:pt x="395" y="91"/>
                </a:lnTo>
                <a:lnTo>
                  <a:pt x="404" y="92"/>
                </a:lnTo>
                <a:lnTo>
                  <a:pt x="409" y="92"/>
                </a:lnTo>
                <a:lnTo>
                  <a:pt x="411" y="95"/>
                </a:lnTo>
                <a:lnTo>
                  <a:pt x="419" y="102"/>
                </a:lnTo>
                <a:lnTo>
                  <a:pt x="423" y="99"/>
                </a:lnTo>
                <a:lnTo>
                  <a:pt x="420" y="92"/>
                </a:lnTo>
                <a:lnTo>
                  <a:pt x="419" y="90"/>
                </a:lnTo>
                <a:lnTo>
                  <a:pt x="417" y="88"/>
                </a:lnTo>
                <a:lnTo>
                  <a:pt x="426" y="86"/>
                </a:lnTo>
                <a:lnTo>
                  <a:pt x="441" y="84"/>
                </a:lnTo>
                <a:lnTo>
                  <a:pt x="443" y="84"/>
                </a:lnTo>
                <a:lnTo>
                  <a:pt x="445" y="86"/>
                </a:lnTo>
                <a:lnTo>
                  <a:pt x="446" y="88"/>
                </a:lnTo>
                <a:lnTo>
                  <a:pt x="449" y="92"/>
                </a:lnTo>
                <a:lnTo>
                  <a:pt x="446" y="99"/>
                </a:lnTo>
                <a:lnTo>
                  <a:pt x="460" y="103"/>
                </a:lnTo>
                <a:lnTo>
                  <a:pt x="466" y="99"/>
                </a:lnTo>
                <a:lnTo>
                  <a:pt x="468" y="105"/>
                </a:lnTo>
                <a:lnTo>
                  <a:pt x="473" y="101"/>
                </a:lnTo>
                <a:lnTo>
                  <a:pt x="475" y="103"/>
                </a:lnTo>
                <a:lnTo>
                  <a:pt x="475" y="103"/>
                </a:lnTo>
                <a:lnTo>
                  <a:pt x="475" y="101"/>
                </a:lnTo>
                <a:lnTo>
                  <a:pt x="476" y="101"/>
                </a:lnTo>
                <a:lnTo>
                  <a:pt x="476" y="99"/>
                </a:lnTo>
                <a:lnTo>
                  <a:pt x="481" y="102"/>
                </a:lnTo>
                <a:lnTo>
                  <a:pt x="484" y="102"/>
                </a:lnTo>
                <a:lnTo>
                  <a:pt x="492" y="101"/>
                </a:lnTo>
                <a:lnTo>
                  <a:pt x="488" y="91"/>
                </a:lnTo>
                <a:lnTo>
                  <a:pt x="498" y="83"/>
                </a:lnTo>
                <a:lnTo>
                  <a:pt x="499" y="83"/>
                </a:lnTo>
                <a:lnTo>
                  <a:pt x="501" y="83"/>
                </a:lnTo>
                <a:lnTo>
                  <a:pt x="507" y="86"/>
                </a:lnTo>
                <a:lnTo>
                  <a:pt x="514" y="82"/>
                </a:lnTo>
                <a:lnTo>
                  <a:pt x="514" y="84"/>
                </a:lnTo>
                <a:close/>
                <a:moveTo>
                  <a:pt x="364" y="64"/>
                </a:moveTo>
                <a:lnTo>
                  <a:pt x="367" y="71"/>
                </a:lnTo>
                <a:lnTo>
                  <a:pt x="376" y="65"/>
                </a:lnTo>
                <a:lnTo>
                  <a:pt x="380" y="76"/>
                </a:lnTo>
                <a:lnTo>
                  <a:pt x="385" y="80"/>
                </a:lnTo>
                <a:lnTo>
                  <a:pt x="372" y="83"/>
                </a:lnTo>
                <a:lnTo>
                  <a:pt x="364" y="86"/>
                </a:lnTo>
                <a:lnTo>
                  <a:pt x="360" y="84"/>
                </a:lnTo>
                <a:lnTo>
                  <a:pt x="353" y="83"/>
                </a:lnTo>
                <a:lnTo>
                  <a:pt x="346" y="82"/>
                </a:lnTo>
                <a:lnTo>
                  <a:pt x="345" y="80"/>
                </a:lnTo>
                <a:lnTo>
                  <a:pt x="342" y="73"/>
                </a:lnTo>
                <a:lnTo>
                  <a:pt x="361" y="65"/>
                </a:lnTo>
                <a:lnTo>
                  <a:pt x="364" y="64"/>
                </a:lnTo>
                <a:close/>
                <a:moveTo>
                  <a:pt x="416" y="79"/>
                </a:moveTo>
                <a:lnTo>
                  <a:pt x="398" y="86"/>
                </a:lnTo>
                <a:lnTo>
                  <a:pt x="389" y="80"/>
                </a:lnTo>
                <a:lnTo>
                  <a:pt x="389" y="77"/>
                </a:lnTo>
                <a:lnTo>
                  <a:pt x="389" y="76"/>
                </a:lnTo>
                <a:lnTo>
                  <a:pt x="383" y="67"/>
                </a:lnTo>
                <a:lnTo>
                  <a:pt x="386" y="57"/>
                </a:lnTo>
                <a:lnTo>
                  <a:pt x="406" y="57"/>
                </a:lnTo>
                <a:lnTo>
                  <a:pt x="408" y="60"/>
                </a:lnTo>
                <a:lnTo>
                  <a:pt x="409" y="69"/>
                </a:lnTo>
                <a:lnTo>
                  <a:pt x="415" y="71"/>
                </a:lnTo>
                <a:lnTo>
                  <a:pt x="416" y="72"/>
                </a:lnTo>
                <a:lnTo>
                  <a:pt x="416" y="79"/>
                </a:lnTo>
                <a:close/>
                <a:moveTo>
                  <a:pt x="434" y="41"/>
                </a:moveTo>
                <a:lnTo>
                  <a:pt x="421" y="43"/>
                </a:lnTo>
                <a:lnTo>
                  <a:pt x="413" y="39"/>
                </a:lnTo>
                <a:lnTo>
                  <a:pt x="409" y="37"/>
                </a:lnTo>
                <a:lnTo>
                  <a:pt x="412" y="31"/>
                </a:lnTo>
                <a:lnTo>
                  <a:pt x="415" y="28"/>
                </a:lnTo>
                <a:lnTo>
                  <a:pt x="416" y="26"/>
                </a:lnTo>
                <a:lnTo>
                  <a:pt x="423" y="26"/>
                </a:lnTo>
                <a:lnTo>
                  <a:pt x="430" y="26"/>
                </a:lnTo>
                <a:lnTo>
                  <a:pt x="434" y="41"/>
                </a:lnTo>
                <a:close/>
                <a:moveTo>
                  <a:pt x="454" y="76"/>
                </a:moveTo>
                <a:lnTo>
                  <a:pt x="426" y="77"/>
                </a:lnTo>
                <a:lnTo>
                  <a:pt x="424" y="76"/>
                </a:lnTo>
                <a:lnTo>
                  <a:pt x="423" y="72"/>
                </a:lnTo>
                <a:lnTo>
                  <a:pt x="421" y="65"/>
                </a:lnTo>
                <a:lnTo>
                  <a:pt x="415" y="54"/>
                </a:lnTo>
                <a:lnTo>
                  <a:pt x="421" y="52"/>
                </a:lnTo>
                <a:lnTo>
                  <a:pt x="427" y="50"/>
                </a:lnTo>
                <a:lnTo>
                  <a:pt x="438" y="46"/>
                </a:lnTo>
                <a:lnTo>
                  <a:pt x="456" y="41"/>
                </a:lnTo>
                <a:lnTo>
                  <a:pt x="453" y="38"/>
                </a:lnTo>
                <a:lnTo>
                  <a:pt x="451" y="38"/>
                </a:lnTo>
                <a:lnTo>
                  <a:pt x="442" y="38"/>
                </a:lnTo>
                <a:lnTo>
                  <a:pt x="438" y="27"/>
                </a:lnTo>
                <a:lnTo>
                  <a:pt x="438" y="22"/>
                </a:lnTo>
                <a:lnTo>
                  <a:pt x="438" y="20"/>
                </a:lnTo>
                <a:lnTo>
                  <a:pt x="446" y="20"/>
                </a:lnTo>
                <a:lnTo>
                  <a:pt x="449" y="19"/>
                </a:lnTo>
                <a:lnTo>
                  <a:pt x="451" y="31"/>
                </a:lnTo>
                <a:lnTo>
                  <a:pt x="451" y="34"/>
                </a:lnTo>
                <a:lnTo>
                  <a:pt x="454" y="35"/>
                </a:lnTo>
                <a:lnTo>
                  <a:pt x="460" y="35"/>
                </a:lnTo>
                <a:lnTo>
                  <a:pt x="462" y="41"/>
                </a:lnTo>
                <a:lnTo>
                  <a:pt x="462" y="42"/>
                </a:lnTo>
                <a:lnTo>
                  <a:pt x="458" y="54"/>
                </a:lnTo>
                <a:lnTo>
                  <a:pt x="457" y="56"/>
                </a:lnTo>
                <a:lnTo>
                  <a:pt x="451" y="62"/>
                </a:lnTo>
                <a:lnTo>
                  <a:pt x="456" y="76"/>
                </a:lnTo>
                <a:lnTo>
                  <a:pt x="454" y="76"/>
                </a:lnTo>
                <a:close/>
                <a:moveTo>
                  <a:pt x="379" y="28"/>
                </a:moveTo>
                <a:lnTo>
                  <a:pt x="368" y="38"/>
                </a:lnTo>
                <a:lnTo>
                  <a:pt x="353" y="35"/>
                </a:lnTo>
                <a:lnTo>
                  <a:pt x="348" y="27"/>
                </a:lnTo>
                <a:lnTo>
                  <a:pt x="333" y="20"/>
                </a:lnTo>
                <a:lnTo>
                  <a:pt x="331" y="20"/>
                </a:lnTo>
                <a:lnTo>
                  <a:pt x="337" y="9"/>
                </a:lnTo>
                <a:lnTo>
                  <a:pt x="344" y="5"/>
                </a:lnTo>
                <a:lnTo>
                  <a:pt x="374" y="0"/>
                </a:lnTo>
                <a:lnTo>
                  <a:pt x="379" y="2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9" name="Freeform 19">
            <a:extLst>
              <a:ext uri="{FF2B5EF4-FFF2-40B4-BE49-F238E27FC236}">
                <a16:creationId xmlns:a16="http://schemas.microsoft.com/office/drawing/2014/main" id="{A051FE82-D860-3AAC-8C0B-F0A11958FC53}"/>
              </a:ext>
            </a:extLst>
          </p:cNvPr>
          <p:cNvSpPr>
            <a:spLocks noEditPoints="1"/>
          </p:cNvSpPr>
          <p:nvPr/>
        </p:nvSpPr>
        <p:spPr bwMode="auto">
          <a:xfrm>
            <a:off x="4800601" y="3594101"/>
            <a:ext cx="730250" cy="908050"/>
          </a:xfrm>
          <a:custGeom>
            <a:avLst/>
            <a:gdLst>
              <a:gd name="T0" fmla="*/ 195 w 460"/>
              <a:gd name="T1" fmla="*/ 256 h 572"/>
              <a:gd name="T2" fmla="*/ 182 w 460"/>
              <a:gd name="T3" fmla="*/ 291 h 572"/>
              <a:gd name="T4" fmla="*/ 221 w 460"/>
              <a:gd name="T5" fmla="*/ 290 h 572"/>
              <a:gd name="T6" fmla="*/ 210 w 460"/>
              <a:gd name="T7" fmla="*/ 264 h 572"/>
              <a:gd name="T8" fmla="*/ 250 w 460"/>
              <a:gd name="T9" fmla="*/ 261 h 572"/>
              <a:gd name="T10" fmla="*/ 293 w 460"/>
              <a:gd name="T11" fmla="*/ 268 h 572"/>
              <a:gd name="T12" fmla="*/ 373 w 460"/>
              <a:gd name="T13" fmla="*/ 300 h 572"/>
              <a:gd name="T14" fmla="*/ 446 w 460"/>
              <a:gd name="T15" fmla="*/ 356 h 572"/>
              <a:gd name="T16" fmla="*/ 450 w 460"/>
              <a:gd name="T17" fmla="*/ 403 h 572"/>
              <a:gd name="T18" fmla="*/ 446 w 460"/>
              <a:gd name="T19" fmla="*/ 456 h 572"/>
              <a:gd name="T20" fmla="*/ 437 w 460"/>
              <a:gd name="T21" fmla="*/ 488 h 572"/>
              <a:gd name="T22" fmla="*/ 450 w 460"/>
              <a:gd name="T23" fmla="*/ 549 h 572"/>
              <a:gd name="T24" fmla="*/ 422 w 460"/>
              <a:gd name="T25" fmla="*/ 559 h 572"/>
              <a:gd name="T26" fmla="*/ 384 w 460"/>
              <a:gd name="T27" fmla="*/ 551 h 572"/>
              <a:gd name="T28" fmla="*/ 340 w 460"/>
              <a:gd name="T29" fmla="*/ 510 h 572"/>
              <a:gd name="T30" fmla="*/ 321 w 460"/>
              <a:gd name="T31" fmla="*/ 471 h 572"/>
              <a:gd name="T32" fmla="*/ 205 w 460"/>
              <a:gd name="T33" fmla="*/ 458 h 572"/>
              <a:gd name="T34" fmla="*/ 175 w 460"/>
              <a:gd name="T35" fmla="*/ 533 h 572"/>
              <a:gd name="T36" fmla="*/ 127 w 460"/>
              <a:gd name="T37" fmla="*/ 566 h 572"/>
              <a:gd name="T38" fmla="*/ 64 w 460"/>
              <a:gd name="T39" fmla="*/ 530 h 572"/>
              <a:gd name="T40" fmla="*/ 81 w 460"/>
              <a:gd name="T41" fmla="*/ 478 h 572"/>
              <a:gd name="T42" fmla="*/ 119 w 460"/>
              <a:gd name="T43" fmla="*/ 417 h 572"/>
              <a:gd name="T44" fmla="*/ 134 w 460"/>
              <a:gd name="T45" fmla="*/ 371 h 572"/>
              <a:gd name="T46" fmla="*/ 128 w 460"/>
              <a:gd name="T47" fmla="*/ 341 h 572"/>
              <a:gd name="T48" fmla="*/ 107 w 460"/>
              <a:gd name="T49" fmla="*/ 312 h 572"/>
              <a:gd name="T50" fmla="*/ 82 w 460"/>
              <a:gd name="T51" fmla="*/ 330 h 572"/>
              <a:gd name="T52" fmla="*/ 52 w 460"/>
              <a:gd name="T53" fmla="*/ 328 h 572"/>
              <a:gd name="T54" fmla="*/ 74 w 460"/>
              <a:gd name="T55" fmla="*/ 305 h 572"/>
              <a:gd name="T56" fmla="*/ 68 w 460"/>
              <a:gd name="T57" fmla="*/ 270 h 572"/>
              <a:gd name="T58" fmla="*/ 68 w 460"/>
              <a:gd name="T59" fmla="*/ 255 h 572"/>
              <a:gd name="T60" fmla="*/ 92 w 460"/>
              <a:gd name="T61" fmla="*/ 246 h 572"/>
              <a:gd name="T62" fmla="*/ 92 w 460"/>
              <a:gd name="T63" fmla="*/ 291 h 572"/>
              <a:gd name="T64" fmla="*/ 143 w 460"/>
              <a:gd name="T65" fmla="*/ 264 h 572"/>
              <a:gd name="T66" fmla="*/ 111 w 460"/>
              <a:gd name="T67" fmla="*/ 252 h 572"/>
              <a:gd name="T68" fmla="*/ 132 w 460"/>
              <a:gd name="T69" fmla="*/ 241 h 572"/>
              <a:gd name="T70" fmla="*/ 112 w 460"/>
              <a:gd name="T71" fmla="*/ 231 h 572"/>
              <a:gd name="T72" fmla="*/ 153 w 460"/>
              <a:gd name="T73" fmla="*/ 218 h 572"/>
              <a:gd name="T74" fmla="*/ 179 w 460"/>
              <a:gd name="T75" fmla="*/ 222 h 572"/>
              <a:gd name="T76" fmla="*/ 48 w 460"/>
              <a:gd name="T77" fmla="*/ 236 h 572"/>
              <a:gd name="T78" fmla="*/ 48 w 460"/>
              <a:gd name="T79" fmla="*/ 211 h 572"/>
              <a:gd name="T80" fmla="*/ 83 w 460"/>
              <a:gd name="T81" fmla="*/ 195 h 572"/>
              <a:gd name="T82" fmla="*/ 70 w 460"/>
              <a:gd name="T83" fmla="*/ 161 h 572"/>
              <a:gd name="T84" fmla="*/ 302 w 460"/>
              <a:gd name="T85" fmla="*/ 24 h 572"/>
              <a:gd name="T86" fmla="*/ 307 w 460"/>
              <a:gd name="T87" fmla="*/ 86 h 572"/>
              <a:gd name="T88" fmla="*/ 295 w 460"/>
              <a:gd name="T89" fmla="*/ 132 h 572"/>
              <a:gd name="T90" fmla="*/ 231 w 460"/>
              <a:gd name="T91" fmla="*/ 208 h 572"/>
              <a:gd name="T92" fmla="*/ 195 w 460"/>
              <a:gd name="T93" fmla="*/ 236 h 572"/>
              <a:gd name="T94" fmla="*/ 184 w 460"/>
              <a:gd name="T95" fmla="*/ 204 h 572"/>
              <a:gd name="T96" fmla="*/ 214 w 460"/>
              <a:gd name="T97" fmla="*/ 181 h 572"/>
              <a:gd name="T98" fmla="*/ 184 w 460"/>
              <a:gd name="T99" fmla="*/ 182 h 572"/>
              <a:gd name="T100" fmla="*/ 178 w 460"/>
              <a:gd name="T101" fmla="*/ 167 h 572"/>
              <a:gd name="T102" fmla="*/ 194 w 460"/>
              <a:gd name="T103" fmla="*/ 141 h 572"/>
              <a:gd name="T104" fmla="*/ 242 w 460"/>
              <a:gd name="T105" fmla="*/ 135 h 572"/>
              <a:gd name="T106" fmla="*/ 221 w 460"/>
              <a:gd name="T107" fmla="*/ 101 h 572"/>
              <a:gd name="T108" fmla="*/ 235 w 460"/>
              <a:gd name="T109" fmla="*/ 87 h 572"/>
              <a:gd name="T110" fmla="*/ 250 w 460"/>
              <a:gd name="T111" fmla="*/ 47 h 572"/>
              <a:gd name="T112" fmla="*/ 278 w 460"/>
              <a:gd name="T113" fmla="*/ 17 h 572"/>
              <a:gd name="T114" fmla="*/ 280 w 460"/>
              <a:gd name="T115" fmla="*/ 0 h 5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60" h="572">
                <a:moveTo>
                  <a:pt x="179" y="222"/>
                </a:moveTo>
                <a:lnTo>
                  <a:pt x="180" y="229"/>
                </a:lnTo>
                <a:lnTo>
                  <a:pt x="182" y="234"/>
                </a:lnTo>
                <a:lnTo>
                  <a:pt x="182" y="236"/>
                </a:lnTo>
                <a:lnTo>
                  <a:pt x="184" y="240"/>
                </a:lnTo>
                <a:lnTo>
                  <a:pt x="186" y="244"/>
                </a:lnTo>
                <a:lnTo>
                  <a:pt x="194" y="255"/>
                </a:lnTo>
                <a:lnTo>
                  <a:pt x="195" y="256"/>
                </a:lnTo>
                <a:lnTo>
                  <a:pt x="195" y="259"/>
                </a:lnTo>
                <a:lnTo>
                  <a:pt x="193" y="264"/>
                </a:lnTo>
                <a:lnTo>
                  <a:pt x="188" y="275"/>
                </a:lnTo>
                <a:lnTo>
                  <a:pt x="182" y="282"/>
                </a:lnTo>
                <a:lnTo>
                  <a:pt x="178" y="287"/>
                </a:lnTo>
                <a:lnTo>
                  <a:pt x="179" y="290"/>
                </a:lnTo>
                <a:lnTo>
                  <a:pt x="179" y="294"/>
                </a:lnTo>
                <a:lnTo>
                  <a:pt x="182" y="291"/>
                </a:lnTo>
                <a:lnTo>
                  <a:pt x="186" y="289"/>
                </a:lnTo>
                <a:lnTo>
                  <a:pt x="187" y="287"/>
                </a:lnTo>
                <a:lnTo>
                  <a:pt x="195" y="283"/>
                </a:lnTo>
                <a:lnTo>
                  <a:pt x="203" y="282"/>
                </a:lnTo>
                <a:lnTo>
                  <a:pt x="205" y="283"/>
                </a:lnTo>
                <a:lnTo>
                  <a:pt x="209" y="287"/>
                </a:lnTo>
                <a:lnTo>
                  <a:pt x="214" y="291"/>
                </a:lnTo>
                <a:lnTo>
                  <a:pt x="221" y="290"/>
                </a:lnTo>
                <a:lnTo>
                  <a:pt x="223" y="290"/>
                </a:lnTo>
                <a:lnTo>
                  <a:pt x="224" y="290"/>
                </a:lnTo>
                <a:lnTo>
                  <a:pt x="229" y="286"/>
                </a:lnTo>
                <a:lnTo>
                  <a:pt x="227" y="285"/>
                </a:lnTo>
                <a:lnTo>
                  <a:pt x="223" y="283"/>
                </a:lnTo>
                <a:lnTo>
                  <a:pt x="213" y="282"/>
                </a:lnTo>
                <a:lnTo>
                  <a:pt x="209" y="272"/>
                </a:lnTo>
                <a:lnTo>
                  <a:pt x="210" y="264"/>
                </a:lnTo>
                <a:lnTo>
                  <a:pt x="218" y="259"/>
                </a:lnTo>
                <a:lnTo>
                  <a:pt x="220" y="259"/>
                </a:lnTo>
                <a:lnTo>
                  <a:pt x="229" y="256"/>
                </a:lnTo>
                <a:lnTo>
                  <a:pt x="232" y="255"/>
                </a:lnTo>
                <a:lnTo>
                  <a:pt x="239" y="259"/>
                </a:lnTo>
                <a:lnTo>
                  <a:pt x="243" y="261"/>
                </a:lnTo>
                <a:lnTo>
                  <a:pt x="243" y="263"/>
                </a:lnTo>
                <a:lnTo>
                  <a:pt x="250" y="261"/>
                </a:lnTo>
                <a:lnTo>
                  <a:pt x="255" y="257"/>
                </a:lnTo>
                <a:lnTo>
                  <a:pt x="261" y="260"/>
                </a:lnTo>
                <a:lnTo>
                  <a:pt x="265" y="266"/>
                </a:lnTo>
                <a:lnTo>
                  <a:pt x="270" y="264"/>
                </a:lnTo>
                <a:lnTo>
                  <a:pt x="276" y="263"/>
                </a:lnTo>
                <a:lnTo>
                  <a:pt x="288" y="266"/>
                </a:lnTo>
                <a:lnTo>
                  <a:pt x="291" y="267"/>
                </a:lnTo>
                <a:lnTo>
                  <a:pt x="293" y="268"/>
                </a:lnTo>
                <a:lnTo>
                  <a:pt x="302" y="267"/>
                </a:lnTo>
                <a:lnTo>
                  <a:pt x="302" y="268"/>
                </a:lnTo>
                <a:lnTo>
                  <a:pt x="302" y="274"/>
                </a:lnTo>
                <a:lnTo>
                  <a:pt x="302" y="290"/>
                </a:lnTo>
                <a:lnTo>
                  <a:pt x="314" y="296"/>
                </a:lnTo>
                <a:lnTo>
                  <a:pt x="341" y="291"/>
                </a:lnTo>
                <a:lnTo>
                  <a:pt x="358" y="296"/>
                </a:lnTo>
                <a:lnTo>
                  <a:pt x="373" y="300"/>
                </a:lnTo>
                <a:lnTo>
                  <a:pt x="392" y="338"/>
                </a:lnTo>
                <a:lnTo>
                  <a:pt x="401" y="338"/>
                </a:lnTo>
                <a:lnTo>
                  <a:pt x="427" y="338"/>
                </a:lnTo>
                <a:lnTo>
                  <a:pt x="435" y="338"/>
                </a:lnTo>
                <a:lnTo>
                  <a:pt x="441" y="341"/>
                </a:lnTo>
                <a:lnTo>
                  <a:pt x="444" y="346"/>
                </a:lnTo>
                <a:lnTo>
                  <a:pt x="446" y="353"/>
                </a:lnTo>
                <a:lnTo>
                  <a:pt x="446" y="356"/>
                </a:lnTo>
                <a:lnTo>
                  <a:pt x="449" y="361"/>
                </a:lnTo>
                <a:lnTo>
                  <a:pt x="450" y="364"/>
                </a:lnTo>
                <a:lnTo>
                  <a:pt x="452" y="368"/>
                </a:lnTo>
                <a:lnTo>
                  <a:pt x="454" y="375"/>
                </a:lnTo>
                <a:lnTo>
                  <a:pt x="457" y="384"/>
                </a:lnTo>
                <a:lnTo>
                  <a:pt x="460" y="390"/>
                </a:lnTo>
                <a:lnTo>
                  <a:pt x="453" y="399"/>
                </a:lnTo>
                <a:lnTo>
                  <a:pt x="450" y="403"/>
                </a:lnTo>
                <a:lnTo>
                  <a:pt x="449" y="405"/>
                </a:lnTo>
                <a:lnTo>
                  <a:pt x="444" y="411"/>
                </a:lnTo>
                <a:lnTo>
                  <a:pt x="441" y="416"/>
                </a:lnTo>
                <a:lnTo>
                  <a:pt x="442" y="426"/>
                </a:lnTo>
                <a:lnTo>
                  <a:pt x="442" y="432"/>
                </a:lnTo>
                <a:lnTo>
                  <a:pt x="444" y="435"/>
                </a:lnTo>
                <a:lnTo>
                  <a:pt x="445" y="443"/>
                </a:lnTo>
                <a:lnTo>
                  <a:pt x="446" y="456"/>
                </a:lnTo>
                <a:lnTo>
                  <a:pt x="444" y="466"/>
                </a:lnTo>
                <a:lnTo>
                  <a:pt x="442" y="467"/>
                </a:lnTo>
                <a:lnTo>
                  <a:pt x="441" y="473"/>
                </a:lnTo>
                <a:lnTo>
                  <a:pt x="441" y="476"/>
                </a:lnTo>
                <a:lnTo>
                  <a:pt x="439" y="481"/>
                </a:lnTo>
                <a:lnTo>
                  <a:pt x="438" y="484"/>
                </a:lnTo>
                <a:lnTo>
                  <a:pt x="438" y="485"/>
                </a:lnTo>
                <a:lnTo>
                  <a:pt x="437" y="488"/>
                </a:lnTo>
                <a:lnTo>
                  <a:pt x="435" y="492"/>
                </a:lnTo>
                <a:lnTo>
                  <a:pt x="437" y="497"/>
                </a:lnTo>
                <a:lnTo>
                  <a:pt x="439" y="504"/>
                </a:lnTo>
                <a:lnTo>
                  <a:pt x="441" y="511"/>
                </a:lnTo>
                <a:lnTo>
                  <a:pt x="444" y="525"/>
                </a:lnTo>
                <a:lnTo>
                  <a:pt x="446" y="534"/>
                </a:lnTo>
                <a:lnTo>
                  <a:pt x="449" y="540"/>
                </a:lnTo>
                <a:lnTo>
                  <a:pt x="450" y="549"/>
                </a:lnTo>
                <a:lnTo>
                  <a:pt x="453" y="555"/>
                </a:lnTo>
                <a:lnTo>
                  <a:pt x="453" y="557"/>
                </a:lnTo>
                <a:lnTo>
                  <a:pt x="456" y="564"/>
                </a:lnTo>
                <a:lnTo>
                  <a:pt x="456" y="567"/>
                </a:lnTo>
                <a:lnTo>
                  <a:pt x="441" y="572"/>
                </a:lnTo>
                <a:lnTo>
                  <a:pt x="431" y="563"/>
                </a:lnTo>
                <a:lnTo>
                  <a:pt x="423" y="560"/>
                </a:lnTo>
                <a:lnTo>
                  <a:pt x="422" y="559"/>
                </a:lnTo>
                <a:lnTo>
                  <a:pt x="414" y="556"/>
                </a:lnTo>
                <a:lnTo>
                  <a:pt x="407" y="553"/>
                </a:lnTo>
                <a:lnTo>
                  <a:pt x="397" y="551"/>
                </a:lnTo>
                <a:lnTo>
                  <a:pt x="392" y="559"/>
                </a:lnTo>
                <a:lnTo>
                  <a:pt x="390" y="560"/>
                </a:lnTo>
                <a:lnTo>
                  <a:pt x="386" y="559"/>
                </a:lnTo>
                <a:lnTo>
                  <a:pt x="385" y="551"/>
                </a:lnTo>
                <a:lnTo>
                  <a:pt x="384" y="551"/>
                </a:lnTo>
                <a:lnTo>
                  <a:pt x="377" y="552"/>
                </a:lnTo>
                <a:lnTo>
                  <a:pt x="371" y="553"/>
                </a:lnTo>
                <a:lnTo>
                  <a:pt x="363" y="534"/>
                </a:lnTo>
                <a:lnTo>
                  <a:pt x="358" y="527"/>
                </a:lnTo>
                <a:lnTo>
                  <a:pt x="345" y="514"/>
                </a:lnTo>
                <a:lnTo>
                  <a:pt x="345" y="512"/>
                </a:lnTo>
                <a:lnTo>
                  <a:pt x="343" y="511"/>
                </a:lnTo>
                <a:lnTo>
                  <a:pt x="340" y="510"/>
                </a:lnTo>
                <a:lnTo>
                  <a:pt x="337" y="507"/>
                </a:lnTo>
                <a:lnTo>
                  <a:pt x="336" y="499"/>
                </a:lnTo>
                <a:lnTo>
                  <a:pt x="330" y="496"/>
                </a:lnTo>
                <a:lnTo>
                  <a:pt x="330" y="493"/>
                </a:lnTo>
                <a:lnTo>
                  <a:pt x="328" y="481"/>
                </a:lnTo>
                <a:lnTo>
                  <a:pt x="326" y="477"/>
                </a:lnTo>
                <a:lnTo>
                  <a:pt x="322" y="473"/>
                </a:lnTo>
                <a:lnTo>
                  <a:pt x="321" y="471"/>
                </a:lnTo>
                <a:lnTo>
                  <a:pt x="299" y="462"/>
                </a:lnTo>
                <a:lnTo>
                  <a:pt x="283" y="466"/>
                </a:lnTo>
                <a:lnTo>
                  <a:pt x="276" y="474"/>
                </a:lnTo>
                <a:lnTo>
                  <a:pt x="268" y="466"/>
                </a:lnTo>
                <a:lnTo>
                  <a:pt x="258" y="469"/>
                </a:lnTo>
                <a:lnTo>
                  <a:pt x="225" y="458"/>
                </a:lnTo>
                <a:lnTo>
                  <a:pt x="216" y="458"/>
                </a:lnTo>
                <a:lnTo>
                  <a:pt x="205" y="458"/>
                </a:lnTo>
                <a:lnTo>
                  <a:pt x="203" y="458"/>
                </a:lnTo>
                <a:lnTo>
                  <a:pt x="203" y="459"/>
                </a:lnTo>
                <a:lnTo>
                  <a:pt x="201" y="465"/>
                </a:lnTo>
                <a:lnTo>
                  <a:pt x="193" y="476"/>
                </a:lnTo>
                <a:lnTo>
                  <a:pt x="188" y="484"/>
                </a:lnTo>
                <a:lnTo>
                  <a:pt x="184" y="491"/>
                </a:lnTo>
                <a:lnTo>
                  <a:pt x="193" y="526"/>
                </a:lnTo>
                <a:lnTo>
                  <a:pt x="175" y="533"/>
                </a:lnTo>
                <a:lnTo>
                  <a:pt x="172" y="544"/>
                </a:lnTo>
                <a:lnTo>
                  <a:pt x="167" y="546"/>
                </a:lnTo>
                <a:lnTo>
                  <a:pt x="160" y="541"/>
                </a:lnTo>
                <a:lnTo>
                  <a:pt x="157" y="545"/>
                </a:lnTo>
                <a:lnTo>
                  <a:pt x="161" y="549"/>
                </a:lnTo>
                <a:lnTo>
                  <a:pt x="152" y="560"/>
                </a:lnTo>
                <a:lnTo>
                  <a:pt x="128" y="567"/>
                </a:lnTo>
                <a:lnTo>
                  <a:pt x="127" y="566"/>
                </a:lnTo>
                <a:lnTo>
                  <a:pt x="123" y="563"/>
                </a:lnTo>
                <a:lnTo>
                  <a:pt x="122" y="563"/>
                </a:lnTo>
                <a:lnTo>
                  <a:pt x="113" y="556"/>
                </a:lnTo>
                <a:lnTo>
                  <a:pt x="109" y="553"/>
                </a:lnTo>
                <a:lnTo>
                  <a:pt x="107" y="552"/>
                </a:lnTo>
                <a:lnTo>
                  <a:pt x="82" y="540"/>
                </a:lnTo>
                <a:lnTo>
                  <a:pt x="81" y="538"/>
                </a:lnTo>
                <a:lnTo>
                  <a:pt x="64" y="530"/>
                </a:lnTo>
                <a:lnTo>
                  <a:pt x="81" y="516"/>
                </a:lnTo>
                <a:lnTo>
                  <a:pt x="83" y="501"/>
                </a:lnTo>
                <a:lnTo>
                  <a:pt x="83" y="500"/>
                </a:lnTo>
                <a:lnTo>
                  <a:pt x="85" y="493"/>
                </a:lnTo>
                <a:lnTo>
                  <a:pt x="92" y="484"/>
                </a:lnTo>
                <a:lnTo>
                  <a:pt x="89" y="478"/>
                </a:lnTo>
                <a:lnTo>
                  <a:pt x="86" y="478"/>
                </a:lnTo>
                <a:lnTo>
                  <a:pt x="81" y="478"/>
                </a:lnTo>
                <a:lnTo>
                  <a:pt x="81" y="478"/>
                </a:lnTo>
                <a:lnTo>
                  <a:pt x="79" y="476"/>
                </a:lnTo>
                <a:lnTo>
                  <a:pt x="55" y="439"/>
                </a:lnTo>
                <a:lnTo>
                  <a:pt x="77" y="428"/>
                </a:lnTo>
                <a:lnTo>
                  <a:pt x="81" y="429"/>
                </a:lnTo>
                <a:lnTo>
                  <a:pt x="83" y="431"/>
                </a:lnTo>
                <a:lnTo>
                  <a:pt x="112" y="422"/>
                </a:lnTo>
                <a:lnTo>
                  <a:pt x="119" y="417"/>
                </a:lnTo>
                <a:lnTo>
                  <a:pt x="124" y="409"/>
                </a:lnTo>
                <a:lnTo>
                  <a:pt x="124" y="407"/>
                </a:lnTo>
                <a:lnTo>
                  <a:pt x="124" y="406"/>
                </a:lnTo>
                <a:lnTo>
                  <a:pt x="124" y="398"/>
                </a:lnTo>
                <a:lnTo>
                  <a:pt x="123" y="384"/>
                </a:lnTo>
                <a:lnTo>
                  <a:pt x="123" y="380"/>
                </a:lnTo>
                <a:lnTo>
                  <a:pt x="131" y="371"/>
                </a:lnTo>
                <a:lnTo>
                  <a:pt x="134" y="371"/>
                </a:lnTo>
                <a:lnTo>
                  <a:pt x="143" y="368"/>
                </a:lnTo>
                <a:lnTo>
                  <a:pt x="135" y="366"/>
                </a:lnTo>
                <a:lnTo>
                  <a:pt x="132" y="365"/>
                </a:lnTo>
                <a:lnTo>
                  <a:pt x="131" y="364"/>
                </a:lnTo>
                <a:lnTo>
                  <a:pt x="131" y="358"/>
                </a:lnTo>
                <a:lnTo>
                  <a:pt x="126" y="356"/>
                </a:lnTo>
                <a:lnTo>
                  <a:pt x="127" y="343"/>
                </a:lnTo>
                <a:lnTo>
                  <a:pt x="128" y="341"/>
                </a:lnTo>
                <a:lnTo>
                  <a:pt x="131" y="335"/>
                </a:lnTo>
                <a:lnTo>
                  <a:pt x="130" y="327"/>
                </a:lnTo>
                <a:lnTo>
                  <a:pt x="132" y="323"/>
                </a:lnTo>
                <a:lnTo>
                  <a:pt x="132" y="321"/>
                </a:lnTo>
                <a:lnTo>
                  <a:pt x="120" y="313"/>
                </a:lnTo>
                <a:lnTo>
                  <a:pt x="120" y="311"/>
                </a:lnTo>
                <a:lnTo>
                  <a:pt x="113" y="315"/>
                </a:lnTo>
                <a:lnTo>
                  <a:pt x="107" y="312"/>
                </a:lnTo>
                <a:lnTo>
                  <a:pt x="105" y="312"/>
                </a:lnTo>
                <a:lnTo>
                  <a:pt x="104" y="312"/>
                </a:lnTo>
                <a:lnTo>
                  <a:pt x="94" y="320"/>
                </a:lnTo>
                <a:lnTo>
                  <a:pt x="98" y="330"/>
                </a:lnTo>
                <a:lnTo>
                  <a:pt x="90" y="331"/>
                </a:lnTo>
                <a:lnTo>
                  <a:pt x="87" y="331"/>
                </a:lnTo>
                <a:lnTo>
                  <a:pt x="82" y="328"/>
                </a:lnTo>
                <a:lnTo>
                  <a:pt x="82" y="330"/>
                </a:lnTo>
                <a:lnTo>
                  <a:pt x="81" y="330"/>
                </a:lnTo>
                <a:lnTo>
                  <a:pt x="81" y="332"/>
                </a:lnTo>
                <a:lnTo>
                  <a:pt x="81" y="332"/>
                </a:lnTo>
                <a:lnTo>
                  <a:pt x="79" y="330"/>
                </a:lnTo>
                <a:lnTo>
                  <a:pt x="74" y="334"/>
                </a:lnTo>
                <a:lnTo>
                  <a:pt x="72" y="328"/>
                </a:lnTo>
                <a:lnTo>
                  <a:pt x="66" y="332"/>
                </a:lnTo>
                <a:lnTo>
                  <a:pt x="52" y="328"/>
                </a:lnTo>
                <a:lnTo>
                  <a:pt x="55" y="321"/>
                </a:lnTo>
                <a:lnTo>
                  <a:pt x="52" y="317"/>
                </a:lnTo>
                <a:lnTo>
                  <a:pt x="51" y="315"/>
                </a:lnTo>
                <a:lnTo>
                  <a:pt x="49" y="313"/>
                </a:lnTo>
                <a:lnTo>
                  <a:pt x="59" y="312"/>
                </a:lnTo>
                <a:lnTo>
                  <a:pt x="72" y="309"/>
                </a:lnTo>
                <a:lnTo>
                  <a:pt x="75" y="306"/>
                </a:lnTo>
                <a:lnTo>
                  <a:pt x="74" y="305"/>
                </a:lnTo>
                <a:lnTo>
                  <a:pt x="70" y="305"/>
                </a:lnTo>
                <a:lnTo>
                  <a:pt x="60" y="305"/>
                </a:lnTo>
                <a:lnTo>
                  <a:pt x="62" y="305"/>
                </a:lnTo>
                <a:lnTo>
                  <a:pt x="57" y="291"/>
                </a:lnTo>
                <a:lnTo>
                  <a:pt x="63" y="285"/>
                </a:lnTo>
                <a:lnTo>
                  <a:pt x="64" y="283"/>
                </a:lnTo>
                <a:lnTo>
                  <a:pt x="68" y="271"/>
                </a:lnTo>
                <a:lnTo>
                  <a:pt x="68" y="270"/>
                </a:lnTo>
                <a:lnTo>
                  <a:pt x="66" y="264"/>
                </a:lnTo>
                <a:lnTo>
                  <a:pt x="60" y="264"/>
                </a:lnTo>
                <a:lnTo>
                  <a:pt x="57" y="263"/>
                </a:lnTo>
                <a:lnTo>
                  <a:pt x="57" y="260"/>
                </a:lnTo>
                <a:lnTo>
                  <a:pt x="55" y="248"/>
                </a:lnTo>
                <a:lnTo>
                  <a:pt x="56" y="248"/>
                </a:lnTo>
                <a:lnTo>
                  <a:pt x="67" y="255"/>
                </a:lnTo>
                <a:lnTo>
                  <a:pt x="68" y="255"/>
                </a:lnTo>
                <a:lnTo>
                  <a:pt x="74" y="257"/>
                </a:lnTo>
                <a:lnTo>
                  <a:pt x="78" y="253"/>
                </a:lnTo>
                <a:lnTo>
                  <a:pt x="81" y="255"/>
                </a:lnTo>
                <a:lnTo>
                  <a:pt x="85" y="255"/>
                </a:lnTo>
                <a:lnTo>
                  <a:pt x="83" y="245"/>
                </a:lnTo>
                <a:lnTo>
                  <a:pt x="86" y="245"/>
                </a:lnTo>
                <a:lnTo>
                  <a:pt x="90" y="246"/>
                </a:lnTo>
                <a:lnTo>
                  <a:pt x="92" y="246"/>
                </a:lnTo>
                <a:lnTo>
                  <a:pt x="97" y="255"/>
                </a:lnTo>
                <a:lnTo>
                  <a:pt x="97" y="256"/>
                </a:lnTo>
                <a:lnTo>
                  <a:pt x="98" y="264"/>
                </a:lnTo>
                <a:lnTo>
                  <a:pt x="96" y="272"/>
                </a:lnTo>
                <a:lnTo>
                  <a:pt x="94" y="274"/>
                </a:lnTo>
                <a:lnTo>
                  <a:pt x="93" y="278"/>
                </a:lnTo>
                <a:lnTo>
                  <a:pt x="90" y="285"/>
                </a:lnTo>
                <a:lnTo>
                  <a:pt x="92" y="291"/>
                </a:lnTo>
                <a:lnTo>
                  <a:pt x="98" y="283"/>
                </a:lnTo>
                <a:lnTo>
                  <a:pt x="108" y="276"/>
                </a:lnTo>
                <a:lnTo>
                  <a:pt x="109" y="276"/>
                </a:lnTo>
                <a:lnTo>
                  <a:pt x="119" y="274"/>
                </a:lnTo>
                <a:lnTo>
                  <a:pt x="131" y="271"/>
                </a:lnTo>
                <a:lnTo>
                  <a:pt x="138" y="270"/>
                </a:lnTo>
                <a:lnTo>
                  <a:pt x="142" y="266"/>
                </a:lnTo>
                <a:lnTo>
                  <a:pt x="143" y="264"/>
                </a:lnTo>
                <a:lnTo>
                  <a:pt x="137" y="266"/>
                </a:lnTo>
                <a:lnTo>
                  <a:pt x="132" y="266"/>
                </a:lnTo>
                <a:lnTo>
                  <a:pt x="122" y="267"/>
                </a:lnTo>
                <a:lnTo>
                  <a:pt x="113" y="268"/>
                </a:lnTo>
                <a:lnTo>
                  <a:pt x="108" y="264"/>
                </a:lnTo>
                <a:lnTo>
                  <a:pt x="107" y="261"/>
                </a:lnTo>
                <a:lnTo>
                  <a:pt x="105" y="256"/>
                </a:lnTo>
                <a:lnTo>
                  <a:pt x="111" y="252"/>
                </a:lnTo>
                <a:lnTo>
                  <a:pt x="113" y="251"/>
                </a:lnTo>
                <a:lnTo>
                  <a:pt x="119" y="251"/>
                </a:lnTo>
                <a:lnTo>
                  <a:pt x="123" y="251"/>
                </a:lnTo>
                <a:lnTo>
                  <a:pt x="134" y="249"/>
                </a:lnTo>
                <a:lnTo>
                  <a:pt x="139" y="248"/>
                </a:lnTo>
                <a:lnTo>
                  <a:pt x="145" y="245"/>
                </a:lnTo>
                <a:lnTo>
                  <a:pt x="143" y="241"/>
                </a:lnTo>
                <a:lnTo>
                  <a:pt x="132" y="241"/>
                </a:lnTo>
                <a:lnTo>
                  <a:pt x="120" y="240"/>
                </a:lnTo>
                <a:lnTo>
                  <a:pt x="117" y="244"/>
                </a:lnTo>
                <a:lnTo>
                  <a:pt x="111" y="245"/>
                </a:lnTo>
                <a:lnTo>
                  <a:pt x="108" y="245"/>
                </a:lnTo>
                <a:lnTo>
                  <a:pt x="104" y="240"/>
                </a:lnTo>
                <a:lnTo>
                  <a:pt x="102" y="236"/>
                </a:lnTo>
                <a:lnTo>
                  <a:pt x="109" y="230"/>
                </a:lnTo>
                <a:lnTo>
                  <a:pt x="112" y="231"/>
                </a:lnTo>
                <a:lnTo>
                  <a:pt x="113" y="233"/>
                </a:lnTo>
                <a:lnTo>
                  <a:pt x="119" y="229"/>
                </a:lnTo>
                <a:lnTo>
                  <a:pt x="123" y="226"/>
                </a:lnTo>
                <a:lnTo>
                  <a:pt x="131" y="219"/>
                </a:lnTo>
                <a:lnTo>
                  <a:pt x="135" y="227"/>
                </a:lnTo>
                <a:lnTo>
                  <a:pt x="142" y="219"/>
                </a:lnTo>
                <a:lnTo>
                  <a:pt x="150" y="218"/>
                </a:lnTo>
                <a:lnTo>
                  <a:pt x="153" y="218"/>
                </a:lnTo>
                <a:lnTo>
                  <a:pt x="150" y="211"/>
                </a:lnTo>
                <a:lnTo>
                  <a:pt x="157" y="206"/>
                </a:lnTo>
                <a:lnTo>
                  <a:pt x="167" y="204"/>
                </a:lnTo>
                <a:lnTo>
                  <a:pt x="173" y="200"/>
                </a:lnTo>
                <a:lnTo>
                  <a:pt x="178" y="206"/>
                </a:lnTo>
                <a:lnTo>
                  <a:pt x="178" y="210"/>
                </a:lnTo>
                <a:lnTo>
                  <a:pt x="178" y="212"/>
                </a:lnTo>
                <a:lnTo>
                  <a:pt x="179" y="222"/>
                </a:lnTo>
                <a:close/>
                <a:moveTo>
                  <a:pt x="83" y="195"/>
                </a:moveTo>
                <a:lnTo>
                  <a:pt x="87" y="204"/>
                </a:lnTo>
                <a:lnTo>
                  <a:pt x="105" y="210"/>
                </a:lnTo>
                <a:lnTo>
                  <a:pt x="112" y="218"/>
                </a:lnTo>
                <a:lnTo>
                  <a:pt x="96" y="225"/>
                </a:lnTo>
                <a:lnTo>
                  <a:pt x="81" y="233"/>
                </a:lnTo>
                <a:lnTo>
                  <a:pt x="70" y="237"/>
                </a:lnTo>
                <a:lnTo>
                  <a:pt x="48" y="236"/>
                </a:lnTo>
                <a:lnTo>
                  <a:pt x="47" y="237"/>
                </a:lnTo>
                <a:lnTo>
                  <a:pt x="18" y="246"/>
                </a:lnTo>
                <a:lnTo>
                  <a:pt x="17" y="246"/>
                </a:lnTo>
                <a:lnTo>
                  <a:pt x="0" y="230"/>
                </a:lnTo>
                <a:lnTo>
                  <a:pt x="21" y="211"/>
                </a:lnTo>
                <a:lnTo>
                  <a:pt x="33" y="214"/>
                </a:lnTo>
                <a:lnTo>
                  <a:pt x="41" y="212"/>
                </a:lnTo>
                <a:lnTo>
                  <a:pt x="48" y="211"/>
                </a:lnTo>
                <a:lnTo>
                  <a:pt x="47" y="208"/>
                </a:lnTo>
                <a:lnTo>
                  <a:pt x="37" y="200"/>
                </a:lnTo>
                <a:lnTo>
                  <a:pt x="67" y="196"/>
                </a:lnTo>
                <a:lnTo>
                  <a:pt x="68" y="203"/>
                </a:lnTo>
                <a:lnTo>
                  <a:pt x="75" y="203"/>
                </a:lnTo>
                <a:lnTo>
                  <a:pt x="78" y="192"/>
                </a:lnTo>
                <a:lnTo>
                  <a:pt x="81" y="193"/>
                </a:lnTo>
                <a:lnTo>
                  <a:pt x="83" y="195"/>
                </a:lnTo>
                <a:close/>
                <a:moveTo>
                  <a:pt x="71" y="178"/>
                </a:moveTo>
                <a:lnTo>
                  <a:pt x="36" y="182"/>
                </a:lnTo>
                <a:lnTo>
                  <a:pt x="10" y="180"/>
                </a:lnTo>
                <a:lnTo>
                  <a:pt x="10" y="174"/>
                </a:lnTo>
                <a:lnTo>
                  <a:pt x="42" y="170"/>
                </a:lnTo>
                <a:lnTo>
                  <a:pt x="68" y="151"/>
                </a:lnTo>
                <a:lnTo>
                  <a:pt x="72" y="154"/>
                </a:lnTo>
                <a:lnTo>
                  <a:pt x="70" y="161"/>
                </a:lnTo>
                <a:lnTo>
                  <a:pt x="72" y="165"/>
                </a:lnTo>
                <a:lnTo>
                  <a:pt x="71" y="178"/>
                </a:lnTo>
                <a:close/>
                <a:moveTo>
                  <a:pt x="283" y="4"/>
                </a:moveTo>
                <a:lnTo>
                  <a:pt x="293" y="15"/>
                </a:lnTo>
                <a:lnTo>
                  <a:pt x="302" y="13"/>
                </a:lnTo>
                <a:lnTo>
                  <a:pt x="302" y="16"/>
                </a:lnTo>
                <a:lnTo>
                  <a:pt x="303" y="16"/>
                </a:lnTo>
                <a:lnTo>
                  <a:pt x="302" y="24"/>
                </a:lnTo>
                <a:lnTo>
                  <a:pt x="303" y="27"/>
                </a:lnTo>
                <a:lnTo>
                  <a:pt x="306" y="32"/>
                </a:lnTo>
                <a:lnTo>
                  <a:pt x="326" y="43"/>
                </a:lnTo>
                <a:lnTo>
                  <a:pt x="325" y="47"/>
                </a:lnTo>
                <a:lnTo>
                  <a:pt x="321" y="57"/>
                </a:lnTo>
                <a:lnTo>
                  <a:pt x="319" y="62"/>
                </a:lnTo>
                <a:lnTo>
                  <a:pt x="303" y="69"/>
                </a:lnTo>
                <a:lnTo>
                  <a:pt x="307" y="86"/>
                </a:lnTo>
                <a:lnTo>
                  <a:pt x="315" y="87"/>
                </a:lnTo>
                <a:lnTo>
                  <a:pt x="317" y="91"/>
                </a:lnTo>
                <a:lnTo>
                  <a:pt x="311" y="92"/>
                </a:lnTo>
                <a:lnTo>
                  <a:pt x="310" y="102"/>
                </a:lnTo>
                <a:lnTo>
                  <a:pt x="308" y="103"/>
                </a:lnTo>
                <a:lnTo>
                  <a:pt x="303" y="109"/>
                </a:lnTo>
                <a:lnTo>
                  <a:pt x="303" y="120"/>
                </a:lnTo>
                <a:lnTo>
                  <a:pt x="295" y="132"/>
                </a:lnTo>
                <a:lnTo>
                  <a:pt x="283" y="140"/>
                </a:lnTo>
                <a:lnTo>
                  <a:pt x="262" y="174"/>
                </a:lnTo>
                <a:lnTo>
                  <a:pt x="259" y="169"/>
                </a:lnTo>
                <a:lnTo>
                  <a:pt x="258" y="171"/>
                </a:lnTo>
                <a:lnTo>
                  <a:pt x="259" y="177"/>
                </a:lnTo>
                <a:lnTo>
                  <a:pt x="259" y="182"/>
                </a:lnTo>
                <a:lnTo>
                  <a:pt x="236" y="200"/>
                </a:lnTo>
                <a:lnTo>
                  <a:pt x="231" y="208"/>
                </a:lnTo>
                <a:lnTo>
                  <a:pt x="220" y="222"/>
                </a:lnTo>
                <a:lnTo>
                  <a:pt x="223" y="236"/>
                </a:lnTo>
                <a:lnTo>
                  <a:pt x="221" y="237"/>
                </a:lnTo>
                <a:lnTo>
                  <a:pt x="212" y="241"/>
                </a:lnTo>
                <a:lnTo>
                  <a:pt x="212" y="240"/>
                </a:lnTo>
                <a:lnTo>
                  <a:pt x="202" y="240"/>
                </a:lnTo>
                <a:lnTo>
                  <a:pt x="198" y="238"/>
                </a:lnTo>
                <a:lnTo>
                  <a:pt x="195" y="236"/>
                </a:lnTo>
                <a:lnTo>
                  <a:pt x="195" y="227"/>
                </a:lnTo>
                <a:lnTo>
                  <a:pt x="194" y="226"/>
                </a:lnTo>
                <a:lnTo>
                  <a:pt x="194" y="221"/>
                </a:lnTo>
                <a:lnTo>
                  <a:pt x="197" y="216"/>
                </a:lnTo>
                <a:lnTo>
                  <a:pt x="197" y="214"/>
                </a:lnTo>
                <a:lnTo>
                  <a:pt x="190" y="214"/>
                </a:lnTo>
                <a:lnTo>
                  <a:pt x="186" y="207"/>
                </a:lnTo>
                <a:lnTo>
                  <a:pt x="184" y="204"/>
                </a:lnTo>
                <a:lnTo>
                  <a:pt x="186" y="203"/>
                </a:lnTo>
                <a:lnTo>
                  <a:pt x="188" y="201"/>
                </a:lnTo>
                <a:lnTo>
                  <a:pt x="187" y="197"/>
                </a:lnTo>
                <a:lnTo>
                  <a:pt x="186" y="195"/>
                </a:lnTo>
                <a:lnTo>
                  <a:pt x="191" y="188"/>
                </a:lnTo>
                <a:lnTo>
                  <a:pt x="205" y="185"/>
                </a:lnTo>
                <a:lnTo>
                  <a:pt x="206" y="185"/>
                </a:lnTo>
                <a:lnTo>
                  <a:pt x="214" y="181"/>
                </a:lnTo>
                <a:lnTo>
                  <a:pt x="213" y="177"/>
                </a:lnTo>
                <a:lnTo>
                  <a:pt x="216" y="173"/>
                </a:lnTo>
                <a:lnTo>
                  <a:pt x="220" y="171"/>
                </a:lnTo>
                <a:lnTo>
                  <a:pt x="223" y="169"/>
                </a:lnTo>
                <a:lnTo>
                  <a:pt x="210" y="171"/>
                </a:lnTo>
                <a:lnTo>
                  <a:pt x="199" y="176"/>
                </a:lnTo>
                <a:lnTo>
                  <a:pt x="188" y="181"/>
                </a:lnTo>
                <a:lnTo>
                  <a:pt x="184" y="182"/>
                </a:lnTo>
                <a:lnTo>
                  <a:pt x="178" y="185"/>
                </a:lnTo>
                <a:lnTo>
                  <a:pt x="171" y="185"/>
                </a:lnTo>
                <a:lnTo>
                  <a:pt x="165" y="192"/>
                </a:lnTo>
                <a:lnTo>
                  <a:pt x="154" y="195"/>
                </a:lnTo>
                <a:lnTo>
                  <a:pt x="157" y="176"/>
                </a:lnTo>
                <a:lnTo>
                  <a:pt x="172" y="173"/>
                </a:lnTo>
                <a:lnTo>
                  <a:pt x="180" y="170"/>
                </a:lnTo>
                <a:lnTo>
                  <a:pt x="178" y="167"/>
                </a:lnTo>
                <a:lnTo>
                  <a:pt x="158" y="167"/>
                </a:lnTo>
                <a:lnTo>
                  <a:pt x="167" y="155"/>
                </a:lnTo>
                <a:lnTo>
                  <a:pt x="179" y="154"/>
                </a:lnTo>
                <a:lnTo>
                  <a:pt x="184" y="152"/>
                </a:lnTo>
                <a:lnTo>
                  <a:pt x="187" y="152"/>
                </a:lnTo>
                <a:lnTo>
                  <a:pt x="195" y="148"/>
                </a:lnTo>
                <a:lnTo>
                  <a:pt x="197" y="144"/>
                </a:lnTo>
                <a:lnTo>
                  <a:pt x="194" y="141"/>
                </a:lnTo>
                <a:lnTo>
                  <a:pt x="194" y="136"/>
                </a:lnTo>
                <a:lnTo>
                  <a:pt x="202" y="136"/>
                </a:lnTo>
                <a:lnTo>
                  <a:pt x="208" y="140"/>
                </a:lnTo>
                <a:lnTo>
                  <a:pt x="209" y="140"/>
                </a:lnTo>
                <a:lnTo>
                  <a:pt x="217" y="137"/>
                </a:lnTo>
                <a:lnTo>
                  <a:pt x="231" y="128"/>
                </a:lnTo>
                <a:lnTo>
                  <a:pt x="236" y="135"/>
                </a:lnTo>
                <a:lnTo>
                  <a:pt x="242" y="135"/>
                </a:lnTo>
                <a:lnTo>
                  <a:pt x="238" y="124"/>
                </a:lnTo>
                <a:lnTo>
                  <a:pt x="236" y="121"/>
                </a:lnTo>
                <a:lnTo>
                  <a:pt x="228" y="122"/>
                </a:lnTo>
                <a:lnTo>
                  <a:pt x="227" y="113"/>
                </a:lnTo>
                <a:lnTo>
                  <a:pt x="214" y="117"/>
                </a:lnTo>
                <a:lnTo>
                  <a:pt x="210" y="118"/>
                </a:lnTo>
                <a:lnTo>
                  <a:pt x="214" y="109"/>
                </a:lnTo>
                <a:lnTo>
                  <a:pt x="221" y="101"/>
                </a:lnTo>
                <a:lnTo>
                  <a:pt x="224" y="98"/>
                </a:lnTo>
                <a:lnTo>
                  <a:pt x="225" y="96"/>
                </a:lnTo>
                <a:lnTo>
                  <a:pt x="225" y="95"/>
                </a:lnTo>
                <a:lnTo>
                  <a:pt x="223" y="90"/>
                </a:lnTo>
                <a:lnTo>
                  <a:pt x="220" y="80"/>
                </a:lnTo>
                <a:lnTo>
                  <a:pt x="227" y="83"/>
                </a:lnTo>
                <a:lnTo>
                  <a:pt x="231" y="90"/>
                </a:lnTo>
                <a:lnTo>
                  <a:pt x="235" y="87"/>
                </a:lnTo>
                <a:lnTo>
                  <a:pt x="242" y="84"/>
                </a:lnTo>
                <a:lnTo>
                  <a:pt x="236" y="80"/>
                </a:lnTo>
                <a:lnTo>
                  <a:pt x="232" y="76"/>
                </a:lnTo>
                <a:lnTo>
                  <a:pt x="242" y="71"/>
                </a:lnTo>
                <a:lnTo>
                  <a:pt x="243" y="60"/>
                </a:lnTo>
                <a:lnTo>
                  <a:pt x="253" y="57"/>
                </a:lnTo>
                <a:lnTo>
                  <a:pt x="255" y="54"/>
                </a:lnTo>
                <a:lnTo>
                  <a:pt x="250" y="47"/>
                </a:lnTo>
                <a:lnTo>
                  <a:pt x="262" y="38"/>
                </a:lnTo>
                <a:lnTo>
                  <a:pt x="262" y="36"/>
                </a:lnTo>
                <a:lnTo>
                  <a:pt x="263" y="39"/>
                </a:lnTo>
                <a:lnTo>
                  <a:pt x="268" y="42"/>
                </a:lnTo>
                <a:lnTo>
                  <a:pt x="276" y="35"/>
                </a:lnTo>
                <a:lnTo>
                  <a:pt x="277" y="32"/>
                </a:lnTo>
                <a:lnTo>
                  <a:pt x="274" y="21"/>
                </a:lnTo>
                <a:lnTo>
                  <a:pt x="278" y="17"/>
                </a:lnTo>
                <a:lnTo>
                  <a:pt x="278" y="16"/>
                </a:lnTo>
                <a:lnTo>
                  <a:pt x="287" y="26"/>
                </a:lnTo>
                <a:lnTo>
                  <a:pt x="293" y="21"/>
                </a:lnTo>
                <a:lnTo>
                  <a:pt x="284" y="11"/>
                </a:lnTo>
                <a:lnTo>
                  <a:pt x="283" y="11"/>
                </a:lnTo>
                <a:lnTo>
                  <a:pt x="277" y="11"/>
                </a:lnTo>
                <a:lnTo>
                  <a:pt x="272" y="6"/>
                </a:lnTo>
                <a:lnTo>
                  <a:pt x="280" y="0"/>
                </a:lnTo>
                <a:lnTo>
                  <a:pt x="283" y="4"/>
                </a:lnTo>
                <a:lnTo>
                  <a:pt x="283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0" name="Freeform 20">
            <a:extLst>
              <a:ext uri="{FF2B5EF4-FFF2-40B4-BE49-F238E27FC236}">
                <a16:creationId xmlns:a16="http://schemas.microsoft.com/office/drawing/2014/main" id="{DEB6BD83-1701-AAEE-8869-1B8E974025CE}"/>
              </a:ext>
            </a:extLst>
          </p:cNvPr>
          <p:cNvSpPr>
            <a:spLocks noEditPoints="1"/>
          </p:cNvSpPr>
          <p:nvPr/>
        </p:nvSpPr>
        <p:spPr bwMode="auto">
          <a:xfrm>
            <a:off x="5149851" y="3305176"/>
            <a:ext cx="792163" cy="830263"/>
          </a:xfrm>
          <a:custGeom>
            <a:avLst/>
            <a:gdLst>
              <a:gd name="T0" fmla="*/ 135 w 499"/>
              <a:gd name="T1" fmla="*/ 152 h 523"/>
              <a:gd name="T2" fmla="*/ 138 w 499"/>
              <a:gd name="T3" fmla="*/ 131 h 523"/>
              <a:gd name="T4" fmla="*/ 146 w 499"/>
              <a:gd name="T5" fmla="*/ 130 h 523"/>
              <a:gd name="T6" fmla="*/ 128 w 499"/>
              <a:gd name="T7" fmla="*/ 73 h 523"/>
              <a:gd name="T8" fmla="*/ 109 w 499"/>
              <a:gd name="T9" fmla="*/ 55 h 523"/>
              <a:gd name="T10" fmla="*/ 225 w 499"/>
              <a:gd name="T11" fmla="*/ 22 h 523"/>
              <a:gd name="T12" fmla="*/ 254 w 499"/>
              <a:gd name="T13" fmla="*/ 38 h 523"/>
              <a:gd name="T14" fmla="*/ 304 w 499"/>
              <a:gd name="T15" fmla="*/ 48 h 523"/>
              <a:gd name="T16" fmla="*/ 352 w 499"/>
              <a:gd name="T17" fmla="*/ 28 h 523"/>
              <a:gd name="T18" fmla="*/ 425 w 499"/>
              <a:gd name="T19" fmla="*/ 19 h 523"/>
              <a:gd name="T20" fmla="*/ 477 w 499"/>
              <a:gd name="T21" fmla="*/ 56 h 523"/>
              <a:gd name="T22" fmla="*/ 449 w 499"/>
              <a:gd name="T23" fmla="*/ 108 h 523"/>
              <a:gd name="T24" fmla="*/ 432 w 499"/>
              <a:gd name="T25" fmla="*/ 167 h 523"/>
              <a:gd name="T26" fmla="*/ 475 w 499"/>
              <a:gd name="T27" fmla="*/ 208 h 523"/>
              <a:gd name="T28" fmla="*/ 472 w 499"/>
              <a:gd name="T29" fmla="*/ 274 h 523"/>
              <a:gd name="T30" fmla="*/ 446 w 499"/>
              <a:gd name="T31" fmla="*/ 308 h 523"/>
              <a:gd name="T32" fmla="*/ 386 w 499"/>
              <a:gd name="T33" fmla="*/ 291 h 523"/>
              <a:gd name="T34" fmla="*/ 327 w 499"/>
              <a:gd name="T35" fmla="*/ 299 h 523"/>
              <a:gd name="T36" fmla="*/ 285 w 499"/>
              <a:gd name="T37" fmla="*/ 349 h 523"/>
              <a:gd name="T38" fmla="*/ 256 w 499"/>
              <a:gd name="T39" fmla="*/ 394 h 523"/>
              <a:gd name="T40" fmla="*/ 243 w 499"/>
              <a:gd name="T41" fmla="*/ 450 h 523"/>
              <a:gd name="T42" fmla="*/ 221 w 499"/>
              <a:gd name="T43" fmla="*/ 487 h 523"/>
              <a:gd name="T44" fmla="*/ 181 w 499"/>
              <a:gd name="T45" fmla="*/ 520 h 523"/>
              <a:gd name="T46" fmla="*/ 87 w 499"/>
              <a:gd name="T47" fmla="*/ 446 h 523"/>
              <a:gd name="T48" fmla="*/ 94 w 499"/>
              <a:gd name="T49" fmla="*/ 408 h 523"/>
              <a:gd name="T50" fmla="*/ 57 w 499"/>
              <a:gd name="T51" fmla="*/ 409 h 523"/>
              <a:gd name="T52" fmla="*/ 98 w 499"/>
              <a:gd name="T53" fmla="*/ 379 h 523"/>
              <a:gd name="T54" fmla="*/ 158 w 499"/>
              <a:gd name="T55" fmla="*/ 355 h 523"/>
              <a:gd name="T56" fmla="*/ 155 w 499"/>
              <a:gd name="T57" fmla="*/ 317 h 523"/>
              <a:gd name="T58" fmla="*/ 121 w 499"/>
              <a:gd name="T59" fmla="*/ 340 h 523"/>
              <a:gd name="T60" fmla="*/ 165 w 499"/>
              <a:gd name="T61" fmla="*/ 302 h 523"/>
              <a:gd name="T62" fmla="*/ 151 w 499"/>
              <a:gd name="T63" fmla="*/ 280 h 523"/>
              <a:gd name="T64" fmla="*/ 124 w 499"/>
              <a:gd name="T65" fmla="*/ 300 h 523"/>
              <a:gd name="T66" fmla="*/ 60 w 499"/>
              <a:gd name="T67" fmla="*/ 344 h 523"/>
              <a:gd name="T68" fmla="*/ 102 w 499"/>
              <a:gd name="T69" fmla="*/ 326 h 523"/>
              <a:gd name="T70" fmla="*/ 88 w 499"/>
              <a:gd name="T71" fmla="*/ 370 h 523"/>
              <a:gd name="T72" fmla="*/ 37 w 499"/>
              <a:gd name="T73" fmla="*/ 403 h 523"/>
              <a:gd name="T74" fmla="*/ 38 w 499"/>
              <a:gd name="T75" fmla="*/ 353 h 523"/>
              <a:gd name="T76" fmla="*/ 97 w 499"/>
              <a:gd name="T77" fmla="*/ 273 h 523"/>
              <a:gd name="T78" fmla="*/ 82 w 499"/>
              <a:gd name="T79" fmla="*/ 206 h 523"/>
              <a:gd name="T80" fmla="*/ 68 w 499"/>
              <a:gd name="T81" fmla="*/ 178 h 523"/>
              <a:gd name="T82" fmla="*/ 93 w 499"/>
              <a:gd name="T83" fmla="*/ 173 h 523"/>
              <a:gd name="T84" fmla="*/ 116 w 499"/>
              <a:gd name="T85" fmla="*/ 138 h 523"/>
              <a:gd name="T86" fmla="*/ 153 w 499"/>
              <a:gd name="T87" fmla="*/ 191 h 523"/>
              <a:gd name="T88" fmla="*/ 172 w 499"/>
              <a:gd name="T89" fmla="*/ 187 h 523"/>
              <a:gd name="T90" fmla="*/ 185 w 499"/>
              <a:gd name="T91" fmla="*/ 160 h 523"/>
              <a:gd name="T92" fmla="*/ 170 w 499"/>
              <a:gd name="T93" fmla="*/ 156 h 523"/>
              <a:gd name="T94" fmla="*/ 184 w 499"/>
              <a:gd name="T95" fmla="*/ 104 h 523"/>
              <a:gd name="T96" fmla="*/ 196 w 499"/>
              <a:gd name="T97" fmla="*/ 85 h 523"/>
              <a:gd name="T98" fmla="*/ 252 w 499"/>
              <a:gd name="T99" fmla="*/ 56 h 523"/>
              <a:gd name="T100" fmla="*/ 282 w 499"/>
              <a:gd name="T101" fmla="*/ 64 h 523"/>
              <a:gd name="T102" fmla="*/ 217 w 499"/>
              <a:gd name="T103" fmla="*/ 62 h 523"/>
              <a:gd name="T104" fmla="*/ 173 w 499"/>
              <a:gd name="T105" fmla="*/ 94 h 523"/>
              <a:gd name="T106" fmla="*/ 158 w 499"/>
              <a:gd name="T107" fmla="*/ 79 h 523"/>
              <a:gd name="T108" fmla="*/ 176 w 499"/>
              <a:gd name="T109" fmla="*/ 58 h 523"/>
              <a:gd name="T110" fmla="*/ 211 w 499"/>
              <a:gd name="T111" fmla="*/ 45 h 523"/>
              <a:gd name="T112" fmla="*/ 214 w 499"/>
              <a:gd name="T113" fmla="*/ 40 h 523"/>
              <a:gd name="T114" fmla="*/ 211 w 499"/>
              <a:gd name="T115" fmla="*/ 29 h 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99" h="523">
                <a:moveTo>
                  <a:pt x="161" y="160"/>
                </a:moveTo>
                <a:lnTo>
                  <a:pt x="168" y="161"/>
                </a:lnTo>
                <a:lnTo>
                  <a:pt x="162" y="172"/>
                </a:lnTo>
                <a:lnTo>
                  <a:pt x="155" y="172"/>
                </a:lnTo>
                <a:lnTo>
                  <a:pt x="154" y="168"/>
                </a:lnTo>
                <a:lnTo>
                  <a:pt x="151" y="165"/>
                </a:lnTo>
                <a:lnTo>
                  <a:pt x="149" y="160"/>
                </a:lnTo>
                <a:lnTo>
                  <a:pt x="143" y="161"/>
                </a:lnTo>
                <a:lnTo>
                  <a:pt x="138" y="163"/>
                </a:lnTo>
                <a:lnTo>
                  <a:pt x="135" y="152"/>
                </a:lnTo>
                <a:lnTo>
                  <a:pt x="136" y="150"/>
                </a:lnTo>
                <a:lnTo>
                  <a:pt x="139" y="149"/>
                </a:lnTo>
                <a:lnTo>
                  <a:pt x="139" y="148"/>
                </a:lnTo>
                <a:lnTo>
                  <a:pt x="136" y="142"/>
                </a:lnTo>
                <a:lnTo>
                  <a:pt x="134" y="142"/>
                </a:lnTo>
                <a:lnTo>
                  <a:pt x="127" y="138"/>
                </a:lnTo>
                <a:lnTo>
                  <a:pt x="127" y="135"/>
                </a:lnTo>
                <a:lnTo>
                  <a:pt x="128" y="127"/>
                </a:lnTo>
                <a:lnTo>
                  <a:pt x="134" y="127"/>
                </a:lnTo>
                <a:lnTo>
                  <a:pt x="138" y="131"/>
                </a:lnTo>
                <a:lnTo>
                  <a:pt x="138" y="133"/>
                </a:lnTo>
                <a:lnTo>
                  <a:pt x="140" y="134"/>
                </a:lnTo>
                <a:lnTo>
                  <a:pt x="140" y="135"/>
                </a:lnTo>
                <a:lnTo>
                  <a:pt x="144" y="137"/>
                </a:lnTo>
                <a:lnTo>
                  <a:pt x="154" y="148"/>
                </a:lnTo>
                <a:lnTo>
                  <a:pt x="154" y="156"/>
                </a:lnTo>
                <a:lnTo>
                  <a:pt x="161" y="160"/>
                </a:lnTo>
                <a:close/>
                <a:moveTo>
                  <a:pt x="155" y="124"/>
                </a:moveTo>
                <a:lnTo>
                  <a:pt x="155" y="139"/>
                </a:lnTo>
                <a:lnTo>
                  <a:pt x="146" y="130"/>
                </a:lnTo>
                <a:lnTo>
                  <a:pt x="139" y="126"/>
                </a:lnTo>
                <a:lnTo>
                  <a:pt x="155" y="122"/>
                </a:lnTo>
                <a:lnTo>
                  <a:pt x="155" y="124"/>
                </a:lnTo>
                <a:close/>
                <a:moveTo>
                  <a:pt x="139" y="41"/>
                </a:moveTo>
                <a:lnTo>
                  <a:pt x="155" y="63"/>
                </a:lnTo>
                <a:lnTo>
                  <a:pt x="155" y="67"/>
                </a:lnTo>
                <a:lnTo>
                  <a:pt x="154" y="68"/>
                </a:lnTo>
                <a:lnTo>
                  <a:pt x="151" y="73"/>
                </a:lnTo>
                <a:lnTo>
                  <a:pt x="140" y="79"/>
                </a:lnTo>
                <a:lnTo>
                  <a:pt x="128" y="73"/>
                </a:lnTo>
                <a:lnTo>
                  <a:pt x="127" y="68"/>
                </a:lnTo>
                <a:lnTo>
                  <a:pt x="125" y="64"/>
                </a:lnTo>
                <a:lnTo>
                  <a:pt x="118" y="68"/>
                </a:lnTo>
                <a:lnTo>
                  <a:pt x="109" y="75"/>
                </a:lnTo>
                <a:lnTo>
                  <a:pt x="93" y="74"/>
                </a:lnTo>
                <a:lnTo>
                  <a:pt x="94" y="73"/>
                </a:lnTo>
                <a:lnTo>
                  <a:pt x="94" y="68"/>
                </a:lnTo>
                <a:lnTo>
                  <a:pt x="95" y="56"/>
                </a:lnTo>
                <a:lnTo>
                  <a:pt x="108" y="49"/>
                </a:lnTo>
                <a:lnTo>
                  <a:pt x="109" y="55"/>
                </a:lnTo>
                <a:lnTo>
                  <a:pt x="136" y="38"/>
                </a:lnTo>
                <a:lnTo>
                  <a:pt x="139" y="41"/>
                </a:lnTo>
                <a:close/>
                <a:moveTo>
                  <a:pt x="213" y="13"/>
                </a:moveTo>
                <a:lnTo>
                  <a:pt x="187" y="29"/>
                </a:lnTo>
                <a:lnTo>
                  <a:pt x="181" y="23"/>
                </a:lnTo>
                <a:lnTo>
                  <a:pt x="187" y="13"/>
                </a:lnTo>
                <a:lnTo>
                  <a:pt x="198" y="7"/>
                </a:lnTo>
                <a:lnTo>
                  <a:pt x="213" y="13"/>
                </a:lnTo>
                <a:close/>
                <a:moveTo>
                  <a:pt x="236" y="10"/>
                </a:moveTo>
                <a:lnTo>
                  <a:pt x="225" y="22"/>
                </a:lnTo>
                <a:lnTo>
                  <a:pt x="230" y="22"/>
                </a:lnTo>
                <a:lnTo>
                  <a:pt x="234" y="21"/>
                </a:lnTo>
                <a:lnTo>
                  <a:pt x="239" y="22"/>
                </a:lnTo>
                <a:lnTo>
                  <a:pt x="244" y="23"/>
                </a:lnTo>
                <a:lnTo>
                  <a:pt x="245" y="25"/>
                </a:lnTo>
                <a:lnTo>
                  <a:pt x="245" y="26"/>
                </a:lnTo>
                <a:lnTo>
                  <a:pt x="244" y="37"/>
                </a:lnTo>
                <a:lnTo>
                  <a:pt x="248" y="41"/>
                </a:lnTo>
                <a:lnTo>
                  <a:pt x="254" y="43"/>
                </a:lnTo>
                <a:lnTo>
                  <a:pt x="254" y="38"/>
                </a:lnTo>
                <a:lnTo>
                  <a:pt x="255" y="37"/>
                </a:lnTo>
                <a:lnTo>
                  <a:pt x="258" y="40"/>
                </a:lnTo>
                <a:lnTo>
                  <a:pt x="258" y="43"/>
                </a:lnTo>
                <a:lnTo>
                  <a:pt x="259" y="44"/>
                </a:lnTo>
                <a:lnTo>
                  <a:pt x="259" y="48"/>
                </a:lnTo>
                <a:lnTo>
                  <a:pt x="269" y="53"/>
                </a:lnTo>
                <a:lnTo>
                  <a:pt x="270" y="52"/>
                </a:lnTo>
                <a:lnTo>
                  <a:pt x="284" y="45"/>
                </a:lnTo>
                <a:lnTo>
                  <a:pt x="295" y="49"/>
                </a:lnTo>
                <a:lnTo>
                  <a:pt x="304" y="48"/>
                </a:lnTo>
                <a:lnTo>
                  <a:pt x="308" y="60"/>
                </a:lnTo>
                <a:lnTo>
                  <a:pt x="319" y="58"/>
                </a:lnTo>
                <a:lnTo>
                  <a:pt x="323" y="62"/>
                </a:lnTo>
                <a:lnTo>
                  <a:pt x="325" y="52"/>
                </a:lnTo>
                <a:lnTo>
                  <a:pt x="337" y="51"/>
                </a:lnTo>
                <a:lnTo>
                  <a:pt x="344" y="49"/>
                </a:lnTo>
                <a:lnTo>
                  <a:pt x="345" y="45"/>
                </a:lnTo>
                <a:lnTo>
                  <a:pt x="341" y="37"/>
                </a:lnTo>
                <a:lnTo>
                  <a:pt x="348" y="36"/>
                </a:lnTo>
                <a:lnTo>
                  <a:pt x="352" y="28"/>
                </a:lnTo>
                <a:lnTo>
                  <a:pt x="357" y="26"/>
                </a:lnTo>
                <a:lnTo>
                  <a:pt x="361" y="17"/>
                </a:lnTo>
                <a:lnTo>
                  <a:pt x="376" y="18"/>
                </a:lnTo>
                <a:lnTo>
                  <a:pt x="389" y="19"/>
                </a:lnTo>
                <a:lnTo>
                  <a:pt x="393" y="21"/>
                </a:lnTo>
                <a:lnTo>
                  <a:pt x="395" y="21"/>
                </a:lnTo>
                <a:lnTo>
                  <a:pt x="397" y="21"/>
                </a:lnTo>
                <a:lnTo>
                  <a:pt x="410" y="17"/>
                </a:lnTo>
                <a:lnTo>
                  <a:pt x="421" y="19"/>
                </a:lnTo>
                <a:lnTo>
                  <a:pt x="425" y="19"/>
                </a:lnTo>
                <a:lnTo>
                  <a:pt x="465" y="14"/>
                </a:lnTo>
                <a:lnTo>
                  <a:pt x="471" y="17"/>
                </a:lnTo>
                <a:lnTo>
                  <a:pt x="483" y="11"/>
                </a:lnTo>
                <a:lnTo>
                  <a:pt x="499" y="18"/>
                </a:lnTo>
                <a:lnTo>
                  <a:pt x="496" y="23"/>
                </a:lnTo>
                <a:lnTo>
                  <a:pt x="490" y="32"/>
                </a:lnTo>
                <a:lnTo>
                  <a:pt x="488" y="36"/>
                </a:lnTo>
                <a:lnTo>
                  <a:pt x="483" y="45"/>
                </a:lnTo>
                <a:lnTo>
                  <a:pt x="477" y="55"/>
                </a:lnTo>
                <a:lnTo>
                  <a:pt x="477" y="56"/>
                </a:lnTo>
                <a:lnTo>
                  <a:pt x="473" y="62"/>
                </a:lnTo>
                <a:lnTo>
                  <a:pt x="472" y="64"/>
                </a:lnTo>
                <a:lnTo>
                  <a:pt x="469" y="68"/>
                </a:lnTo>
                <a:lnTo>
                  <a:pt x="468" y="71"/>
                </a:lnTo>
                <a:lnTo>
                  <a:pt x="464" y="78"/>
                </a:lnTo>
                <a:lnTo>
                  <a:pt x="460" y="86"/>
                </a:lnTo>
                <a:lnTo>
                  <a:pt x="454" y="94"/>
                </a:lnTo>
                <a:lnTo>
                  <a:pt x="451" y="98"/>
                </a:lnTo>
                <a:lnTo>
                  <a:pt x="451" y="101"/>
                </a:lnTo>
                <a:lnTo>
                  <a:pt x="449" y="108"/>
                </a:lnTo>
                <a:lnTo>
                  <a:pt x="446" y="111"/>
                </a:lnTo>
                <a:lnTo>
                  <a:pt x="445" y="113"/>
                </a:lnTo>
                <a:lnTo>
                  <a:pt x="442" y="120"/>
                </a:lnTo>
                <a:lnTo>
                  <a:pt x="438" y="124"/>
                </a:lnTo>
                <a:lnTo>
                  <a:pt x="434" y="131"/>
                </a:lnTo>
                <a:lnTo>
                  <a:pt x="427" y="143"/>
                </a:lnTo>
                <a:lnTo>
                  <a:pt x="424" y="150"/>
                </a:lnTo>
                <a:lnTo>
                  <a:pt x="421" y="160"/>
                </a:lnTo>
                <a:lnTo>
                  <a:pt x="427" y="163"/>
                </a:lnTo>
                <a:lnTo>
                  <a:pt x="432" y="167"/>
                </a:lnTo>
                <a:lnTo>
                  <a:pt x="436" y="169"/>
                </a:lnTo>
                <a:lnTo>
                  <a:pt x="443" y="175"/>
                </a:lnTo>
                <a:lnTo>
                  <a:pt x="449" y="179"/>
                </a:lnTo>
                <a:lnTo>
                  <a:pt x="454" y="182"/>
                </a:lnTo>
                <a:lnTo>
                  <a:pt x="466" y="186"/>
                </a:lnTo>
                <a:lnTo>
                  <a:pt x="471" y="187"/>
                </a:lnTo>
                <a:lnTo>
                  <a:pt x="473" y="191"/>
                </a:lnTo>
                <a:lnTo>
                  <a:pt x="475" y="197"/>
                </a:lnTo>
                <a:lnTo>
                  <a:pt x="475" y="198"/>
                </a:lnTo>
                <a:lnTo>
                  <a:pt x="475" y="208"/>
                </a:lnTo>
                <a:lnTo>
                  <a:pt x="475" y="213"/>
                </a:lnTo>
                <a:lnTo>
                  <a:pt x="476" y="216"/>
                </a:lnTo>
                <a:lnTo>
                  <a:pt x="476" y="229"/>
                </a:lnTo>
                <a:lnTo>
                  <a:pt x="477" y="238"/>
                </a:lnTo>
                <a:lnTo>
                  <a:pt x="477" y="246"/>
                </a:lnTo>
                <a:lnTo>
                  <a:pt x="477" y="254"/>
                </a:lnTo>
                <a:lnTo>
                  <a:pt x="479" y="261"/>
                </a:lnTo>
                <a:lnTo>
                  <a:pt x="477" y="263"/>
                </a:lnTo>
                <a:lnTo>
                  <a:pt x="475" y="270"/>
                </a:lnTo>
                <a:lnTo>
                  <a:pt x="472" y="274"/>
                </a:lnTo>
                <a:lnTo>
                  <a:pt x="471" y="278"/>
                </a:lnTo>
                <a:lnTo>
                  <a:pt x="468" y="285"/>
                </a:lnTo>
                <a:lnTo>
                  <a:pt x="465" y="289"/>
                </a:lnTo>
                <a:lnTo>
                  <a:pt x="462" y="296"/>
                </a:lnTo>
                <a:lnTo>
                  <a:pt x="460" y="300"/>
                </a:lnTo>
                <a:lnTo>
                  <a:pt x="457" y="306"/>
                </a:lnTo>
                <a:lnTo>
                  <a:pt x="454" y="311"/>
                </a:lnTo>
                <a:lnTo>
                  <a:pt x="450" y="310"/>
                </a:lnTo>
                <a:lnTo>
                  <a:pt x="450" y="308"/>
                </a:lnTo>
                <a:lnTo>
                  <a:pt x="446" y="308"/>
                </a:lnTo>
                <a:lnTo>
                  <a:pt x="440" y="306"/>
                </a:lnTo>
                <a:lnTo>
                  <a:pt x="439" y="306"/>
                </a:lnTo>
                <a:lnTo>
                  <a:pt x="436" y="304"/>
                </a:lnTo>
                <a:lnTo>
                  <a:pt x="425" y="300"/>
                </a:lnTo>
                <a:lnTo>
                  <a:pt x="424" y="300"/>
                </a:lnTo>
                <a:lnTo>
                  <a:pt x="419" y="299"/>
                </a:lnTo>
                <a:lnTo>
                  <a:pt x="416" y="298"/>
                </a:lnTo>
                <a:lnTo>
                  <a:pt x="405" y="295"/>
                </a:lnTo>
                <a:lnTo>
                  <a:pt x="394" y="292"/>
                </a:lnTo>
                <a:lnTo>
                  <a:pt x="386" y="291"/>
                </a:lnTo>
                <a:lnTo>
                  <a:pt x="378" y="289"/>
                </a:lnTo>
                <a:lnTo>
                  <a:pt x="367" y="287"/>
                </a:lnTo>
                <a:lnTo>
                  <a:pt x="361" y="288"/>
                </a:lnTo>
                <a:lnTo>
                  <a:pt x="360" y="289"/>
                </a:lnTo>
                <a:lnTo>
                  <a:pt x="353" y="291"/>
                </a:lnTo>
                <a:lnTo>
                  <a:pt x="353" y="291"/>
                </a:lnTo>
                <a:lnTo>
                  <a:pt x="342" y="292"/>
                </a:lnTo>
                <a:lnTo>
                  <a:pt x="337" y="293"/>
                </a:lnTo>
                <a:lnTo>
                  <a:pt x="334" y="295"/>
                </a:lnTo>
                <a:lnTo>
                  <a:pt x="327" y="299"/>
                </a:lnTo>
                <a:lnTo>
                  <a:pt x="323" y="303"/>
                </a:lnTo>
                <a:lnTo>
                  <a:pt x="315" y="310"/>
                </a:lnTo>
                <a:lnTo>
                  <a:pt x="312" y="311"/>
                </a:lnTo>
                <a:lnTo>
                  <a:pt x="305" y="317"/>
                </a:lnTo>
                <a:lnTo>
                  <a:pt x="304" y="319"/>
                </a:lnTo>
                <a:lnTo>
                  <a:pt x="301" y="323"/>
                </a:lnTo>
                <a:lnTo>
                  <a:pt x="296" y="330"/>
                </a:lnTo>
                <a:lnTo>
                  <a:pt x="292" y="337"/>
                </a:lnTo>
                <a:lnTo>
                  <a:pt x="286" y="345"/>
                </a:lnTo>
                <a:lnTo>
                  <a:pt x="285" y="349"/>
                </a:lnTo>
                <a:lnTo>
                  <a:pt x="282" y="353"/>
                </a:lnTo>
                <a:lnTo>
                  <a:pt x="281" y="356"/>
                </a:lnTo>
                <a:lnTo>
                  <a:pt x="275" y="363"/>
                </a:lnTo>
                <a:lnTo>
                  <a:pt x="273" y="367"/>
                </a:lnTo>
                <a:lnTo>
                  <a:pt x="270" y="370"/>
                </a:lnTo>
                <a:lnTo>
                  <a:pt x="267" y="374"/>
                </a:lnTo>
                <a:lnTo>
                  <a:pt x="263" y="381"/>
                </a:lnTo>
                <a:lnTo>
                  <a:pt x="260" y="383"/>
                </a:lnTo>
                <a:lnTo>
                  <a:pt x="258" y="389"/>
                </a:lnTo>
                <a:lnTo>
                  <a:pt x="256" y="394"/>
                </a:lnTo>
                <a:lnTo>
                  <a:pt x="252" y="400"/>
                </a:lnTo>
                <a:lnTo>
                  <a:pt x="248" y="405"/>
                </a:lnTo>
                <a:lnTo>
                  <a:pt x="244" y="409"/>
                </a:lnTo>
                <a:lnTo>
                  <a:pt x="241" y="412"/>
                </a:lnTo>
                <a:lnTo>
                  <a:pt x="239" y="415"/>
                </a:lnTo>
                <a:lnTo>
                  <a:pt x="240" y="419"/>
                </a:lnTo>
                <a:lnTo>
                  <a:pt x="241" y="430"/>
                </a:lnTo>
                <a:lnTo>
                  <a:pt x="243" y="435"/>
                </a:lnTo>
                <a:lnTo>
                  <a:pt x="245" y="446"/>
                </a:lnTo>
                <a:lnTo>
                  <a:pt x="243" y="450"/>
                </a:lnTo>
                <a:lnTo>
                  <a:pt x="240" y="454"/>
                </a:lnTo>
                <a:lnTo>
                  <a:pt x="234" y="463"/>
                </a:lnTo>
                <a:lnTo>
                  <a:pt x="229" y="473"/>
                </a:lnTo>
                <a:lnTo>
                  <a:pt x="228" y="478"/>
                </a:lnTo>
                <a:lnTo>
                  <a:pt x="226" y="480"/>
                </a:lnTo>
                <a:lnTo>
                  <a:pt x="225" y="482"/>
                </a:lnTo>
                <a:lnTo>
                  <a:pt x="225" y="483"/>
                </a:lnTo>
                <a:lnTo>
                  <a:pt x="224" y="483"/>
                </a:lnTo>
                <a:lnTo>
                  <a:pt x="221" y="487"/>
                </a:lnTo>
                <a:lnTo>
                  <a:pt x="221" y="487"/>
                </a:lnTo>
                <a:lnTo>
                  <a:pt x="219" y="490"/>
                </a:lnTo>
                <a:lnTo>
                  <a:pt x="214" y="499"/>
                </a:lnTo>
                <a:lnTo>
                  <a:pt x="217" y="506"/>
                </a:lnTo>
                <a:lnTo>
                  <a:pt x="219" y="514"/>
                </a:lnTo>
                <a:lnTo>
                  <a:pt x="221" y="520"/>
                </a:lnTo>
                <a:lnTo>
                  <a:pt x="221" y="520"/>
                </a:lnTo>
                <a:lnTo>
                  <a:pt x="221" y="523"/>
                </a:lnTo>
                <a:lnTo>
                  <a:pt x="215" y="520"/>
                </a:lnTo>
                <a:lnTo>
                  <a:pt x="207" y="520"/>
                </a:lnTo>
                <a:lnTo>
                  <a:pt x="181" y="520"/>
                </a:lnTo>
                <a:lnTo>
                  <a:pt x="172" y="520"/>
                </a:lnTo>
                <a:lnTo>
                  <a:pt x="153" y="482"/>
                </a:lnTo>
                <a:lnTo>
                  <a:pt x="138" y="478"/>
                </a:lnTo>
                <a:lnTo>
                  <a:pt x="121" y="473"/>
                </a:lnTo>
                <a:lnTo>
                  <a:pt x="94" y="478"/>
                </a:lnTo>
                <a:lnTo>
                  <a:pt x="82" y="472"/>
                </a:lnTo>
                <a:lnTo>
                  <a:pt x="82" y="456"/>
                </a:lnTo>
                <a:lnTo>
                  <a:pt x="82" y="450"/>
                </a:lnTo>
                <a:lnTo>
                  <a:pt x="82" y="449"/>
                </a:lnTo>
                <a:lnTo>
                  <a:pt x="87" y="446"/>
                </a:lnTo>
                <a:lnTo>
                  <a:pt x="90" y="445"/>
                </a:lnTo>
                <a:lnTo>
                  <a:pt x="91" y="439"/>
                </a:lnTo>
                <a:lnTo>
                  <a:pt x="79" y="435"/>
                </a:lnTo>
                <a:lnTo>
                  <a:pt x="73" y="431"/>
                </a:lnTo>
                <a:lnTo>
                  <a:pt x="73" y="423"/>
                </a:lnTo>
                <a:lnTo>
                  <a:pt x="82" y="419"/>
                </a:lnTo>
                <a:lnTo>
                  <a:pt x="88" y="418"/>
                </a:lnTo>
                <a:lnTo>
                  <a:pt x="90" y="415"/>
                </a:lnTo>
                <a:lnTo>
                  <a:pt x="91" y="413"/>
                </a:lnTo>
                <a:lnTo>
                  <a:pt x="94" y="408"/>
                </a:lnTo>
                <a:lnTo>
                  <a:pt x="94" y="401"/>
                </a:lnTo>
                <a:lnTo>
                  <a:pt x="91" y="401"/>
                </a:lnTo>
                <a:lnTo>
                  <a:pt x="90" y="400"/>
                </a:lnTo>
                <a:lnTo>
                  <a:pt x="88" y="400"/>
                </a:lnTo>
                <a:lnTo>
                  <a:pt x="83" y="404"/>
                </a:lnTo>
                <a:lnTo>
                  <a:pt x="76" y="408"/>
                </a:lnTo>
                <a:lnTo>
                  <a:pt x="71" y="411"/>
                </a:lnTo>
                <a:lnTo>
                  <a:pt x="64" y="415"/>
                </a:lnTo>
                <a:lnTo>
                  <a:pt x="58" y="413"/>
                </a:lnTo>
                <a:lnTo>
                  <a:pt x="57" y="409"/>
                </a:lnTo>
                <a:lnTo>
                  <a:pt x="64" y="404"/>
                </a:lnTo>
                <a:lnTo>
                  <a:pt x="64" y="403"/>
                </a:lnTo>
                <a:lnTo>
                  <a:pt x="68" y="400"/>
                </a:lnTo>
                <a:lnTo>
                  <a:pt x="75" y="397"/>
                </a:lnTo>
                <a:lnTo>
                  <a:pt x="79" y="394"/>
                </a:lnTo>
                <a:lnTo>
                  <a:pt x="87" y="393"/>
                </a:lnTo>
                <a:lnTo>
                  <a:pt x="87" y="392"/>
                </a:lnTo>
                <a:lnTo>
                  <a:pt x="90" y="388"/>
                </a:lnTo>
                <a:lnTo>
                  <a:pt x="91" y="386"/>
                </a:lnTo>
                <a:lnTo>
                  <a:pt x="98" y="379"/>
                </a:lnTo>
                <a:lnTo>
                  <a:pt x="102" y="377"/>
                </a:lnTo>
                <a:lnTo>
                  <a:pt x="105" y="377"/>
                </a:lnTo>
                <a:lnTo>
                  <a:pt x="113" y="377"/>
                </a:lnTo>
                <a:lnTo>
                  <a:pt x="123" y="378"/>
                </a:lnTo>
                <a:lnTo>
                  <a:pt x="123" y="378"/>
                </a:lnTo>
                <a:lnTo>
                  <a:pt x="131" y="370"/>
                </a:lnTo>
                <a:lnTo>
                  <a:pt x="135" y="364"/>
                </a:lnTo>
                <a:lnTo>
                  <a:pt x="143" y="363"/>
                </a:lnTo>
                <a:lnTo>
                  <a:pt x="155" y="359"/>
                </a:lnTo>
                <a:lnTo>
                  <a:pt x="158" y="355"/>
                </a:lnTo>
                <a:lnTo>
                  <a:pt x="157" y="349"/>
                </a:lnTo>
                <a:lnTo>
                  <a:pt x="157" y="347"/>
                </a:lnTo>
                <a:lnTo>
                  <a:pt x="155" y="344"/>
                </a:lnTo>
                <a:lnTo>
                  <a:pt x="150" y="344"/>
                </a:lnTo>
                <a:lnTo>
                  <a:pt x="144" y="343"/>
                </a:lnTo>
                <a:lnTo>
                  <a:pt x="143" y="338"/>
                </a:lnTo>
                <a:lnTo>
                  <a:pt x="151" y="334"/>
                </a:lnTo>
                <a:lnTo>
                  <a:pt x="153" y="332"/>
                </a:lnTo>
                <a:lnTo>
                  <a:pt x="155" y="326"/>
                </a:lnTo>
                <a:lnTo>
                  <a:pt x="155" y="317"/>
                </a:lnTo>
                <a:lnTo>
                  <a:pt x="153" y="317"/>
                </a:lnTo>
                <a:lnTo>
                  <a:pt x="151" y="317"/>
                </a:lnTo>
                <a:lnTo>
                  <a:pt x="150" y="317"/>
                </a:lnTo>
                <a:lnTo>
                  <a:pt x="146" y="321"/>
                </a:lnTo>
                <a:lnTo>
                  <a:pt x="143" y="328"/>
                </a:lnTo>
                <a:lnTo>
                  <a:pt x="143" y="330"/>
                </a:lnTo>
                <a:lnTo>
                  <a:pt x="142" y="333"/>
                </a:lnTo>
                <a:lnTo>
                  <a:pt x="134" y="334"/>
                </a:lnTo>
                <a:lnTo>
                  <a:pt x="128" y="340"/>
                </a:lnTo>
                <a:lnTo>
                  <a:pt x="121" y="340"/>
                </a:lnTo>
                <a:lnTo>
                  <a:pt x="121" y="336"/>
                </a:lnTo>
                <a:lnTo>
                  <a:pt x="120" y="332"/>
                </a:lnTo>
                <a:lnTo>
                  <a:pt x="120" y="326"/>
                </a:lnTo>
                <a:lnTo>
                  <a:pt x="127" y="321"/>
                </a:lnTo>
                <a:lnTo>
                  <a:pt x="140" y="311"/>
                </a:lnTo>
                <a:lnTo>
                  <a:pt x="146" y="307"/>
                </a:lnTo>
                <a:lnTo>
                  <a:pt x="150" y="307"/>
                </a:lnTo>
                <a:lnTo>
                  <a:pt x="155" y="306"/>
                </a:lnTo>
                <a:lnTo>
                  <a:pt x="155" y="306"/>
                </a:lnTo>
                <a:lnTo>
                  <a:pt x="165" y="302"/>
                </a:lnTo>
                <a:lnTo>
                  <a:pt x="166" y="300"/>
                </a:lnTo>
                <a:lnTo>
                  <a:pt x="169" y="298"/>
                </a:lnTo>
                <a:lnTo>
                  <a:pt x="165" y="296"/>
                </a:lnTo>
                <a:lnTo>
                  <a:pt x="162" y="295"/>
                </a:lnTo>
                <a:lnTo>
                  <a:pt x="158" y="295"/>
                </a:lnTo>
                <a:lnTo>
                  <a:pt x="151" y="292"/>
                </a:lnTo>
                <a:lnTo>
                  <a:pt x="140" y="292"/>
                </a:lnTo>
                <a:lnTo>
                  <a:pt x="140" y="285"/>
                </a:lnTo>
                <a:lnTo>
                  <a:pt x="149" y="281"/>
                </a:lnTo>
                <a:lnTo>
                  <a:pt x="151" y="280"/>
                </a:lnTo>
                <a:lnTo>
                  <a:pt x="155" y="276"/>
                </a:lnTo>
                <a:lnTo>
                  <a:pt x="153" y="272"/>
                </a:lnTo>
                <a:lnTo>
                  <a:pt x="151" y="270"/>
                </a:lnTo>
                <a:lnTo>
                  <a:pt x="147" y="272"/>
                </a:lnTo>
                <a:lnTo>
                  <a:pt x="146" y="273"/>
                </a:lnTo>
                <a:lnTo>
                  <a:pt x="136" y="278"/>
                </a:lnTo>
                <a:lnTo>
                  <a:pt x="134" y="283"/>
                </a:lnTo>
                <a:lnTo>
                  <a:pt x="131" y="291"/>
                </a:lnTo>
                <a:lnTo>
                  <a:pt x="131" y="295"/>
                </a:lnTo>
                <a:lnTo>
                  <a:pt x="124" y="300"/>
                </a:lnTo>
                <a:lnTo>
                  <a:pt x="121" y="303"/>
                </a:lnTo>
                <a:lnTo>
                  <a:pt x="113" y="308"/>
                </a:lnTo>
                <a:lnTo>
                  <a:pt x="106" y="315"/>
                </a:lnTo>
                <a:lnTo>
                  <a:pt x="98" y="321"/>
                </a:lnTo>
                <a:lnTo>
                  <a:pt x="90" y="326"/>
                </a:lnTo>
                <a:lnTo>
                  <a:pt x="84" y="330"/>
                </a:lnTo>
                <a:lnTo>
                  <a:pt x="78" y="332"/>
                </a:lnTo>
                <a:lnTo>
                  <a:pt x="68" y="337"/>
                </a:lnTo>
                <a:lnTo>
                  <a:pt x="61" y="341"/>
                </a:lnTo>
                <a:lnTo>
                  <a:pt x="60" y="344"/>
                </a:lnTo>
                <a:lnTo>
                  <a:pt x="60" y="345"/>
                </a:lnTo>
                <a:lnTo>
                  <a:pt x="64" y="345"/>
                </a:lnTo>
                <a:lnTo>
                  <a:pt x="67" y="344"/>
                </a:lnTo>
                <a:lnTo>
                  <a:pt x="71" y="343"/>
                </a:lnTo>
                <a:lnTo>
                  <a:pt x="78" y="340"/>
                </a:lnTo>
                <a:lnTo>
                  <a:pt x="86" y="336"/>
                </a:lnTo>
                <a:lnTo>
                  <a:pt x="94" y="333"/>
                </a:lnTo>
                <a:lnTo>
                  <a:pt x="98" y="330"/>
                </a:lnTo>
                <a:lnTo>
                  <a:pt x="101" y="328"/>
                </a:lnTo>
                <a:lnTo>
                  <a:pt x="102" y="326"/>
                </a:lnTo>
                <a:lnTo>
                  <a:pt x="106" y="323"/>
                </a:lnTo>
                <a:lnTo>
                  <a:pt x="110" y="328"/>
                </a:lnTo>
                <a:lnTo>
                  <a:pt x="109" y="337"/>
                </a:lnTo>
                <a:lnTo>
                  <a:pt x="108" y="343"/>
                </a:lnTo>
                <a:lnTo>
                  <a:pt x="108" y="344"/>
                </a:lnTo>
                <a:lnTo>
                  <a:pt x="103" y="349"/>
                </a:lnTo>
                <a:lnTo>
                  <a:pt x="102" y="352"/>
                </a:lnTo>
                <a:lnTo>
                  <a:pt x="97" y="359"/>
                </a:lnTo>
                <a:lnTo>
                  <a:pt x="94" y="366"/>
                </a:lnTo>
                <a:lnTo>
                  <a:pt x="88" y="370"/>
                </a:lnTo>
                <a:lnTo>
                  <a:pt x="84" y="371"/>
                </a:lnTo>
                <a:lnTo>
                  <a:pt x="75" y="374"/>
                </a:lnTo>
                <a:lnTo>
                  <a:pt x="69" y="378"/>
                </a:lnTo>
                <a:lnTo>
                  <a:pt x="68" y="378"/>
                </a:lnTo>
                <a:lnTo>
                  <a:pt x="60" y="383"/>
                </a:lnTo>
                <a:lnTo>
                  <a:pt x="54" y="389"/>
                </a:lnTo>
                <a:lnTo>
                  <a:pt x="52" y="390"/>
                </a:lnTo>
                <a:lnTo>
                  <a:pt x="49" y="393"/>
                </a:lnTo>
                <a:lnTo>
                  <a:pt x="42" y="398"/>
                </a:lnTo>
                <a:lnTo>
                  <a:pt x="37" y="403"/>
                </a:lnTo>
                <a:lnTo>
                  <a:pt x="24" y="407"/>
                </a:lnTo>
                <a:lnTo>
                  <a:pt x="11" y="411"/>
                </a:lnTo>
                <a:lnTo>
                  <a:pt x="11" y="412"/>
                </a:lnTo>
                <a:lnTo>
                  <a:pt x="3" y="418"/>
                </a:lnTo>
                <a:lnTo>
                  <a:pt x="0" y="404"/>
                </a:lnTo>
                <a:lnTo>
                  <a:pt x="11" y="390"/>
                </a:lnTo>
                <a:lnTo>
                  <a:pt x="16" y="382"/>
                </a:lnTo>
                <a:lnTo>
                  <a:pt x="39" y="364"/>
                </a:lnTo>
                <a:lnTo>
                  <a:pt x="39" y="359"/>
                </a:lnTo>
                <a:lnTo>
                  <a:pt x="38" y="353"/>
                </a:lnTo>
                <a:lnTo>
                  <a:pt x="39" y="351"/>
                </a:lnTo>
                <a:lnTo>
                  <a:pt x="42" y="356"/>
                </a:lnTo>
                <a:lnTo>
                  <a:pt x="63" y="322"/>
                </a:lnTo>
                <a:lnTo>
                  <a:pt x="75" y="314"/>
                </a:lnTo>
                <a:lnTo>
                  <a:pt x="83" y="302"/>
                </a:lnTo>
                <a:lnTo>
                  <a:pt x="83" y="291"/>
                </a:lnTo>
                <a:lnTo>
                  <a:pt x="88" y="285"/>
                </a:lnTo>
                <a:lnTo>
                  <a:pt x="90" y="284"/>
                </a:lnTo>
                <a:lnTo>
                  <a:pt x="91" y="274"/>
                </a:lnTo>
                <a:lnTo>
                  <a:pt x="97" y="273"/>
                </a:lnTo>
                <a:lnTo>
                  <a:pt x="95" y="269"/>
                </a:lnTo>
                <a:lnTo>
                  <a:pt x="87" y="268"/>
                </a:lnTo>
                <a:lnTo>
                  <a:pt x="83" y="251"/>
                </a:lnTo>
                <a:lnTo>
                  <a:pt x="99" y="244"/>
                </a:lnTo>
                <a:lnTo>
                  <a:pt x="101" y="239"/>
                </a:lnTo>
                <a:lnTo>
                  <a:pt x="105" y="229"/>
                </a:lnTo>
                <a:lnTo>
                  <a:pt x="106" y="225"/>
                </a:lnTo>
                <a:lnTo>
                  <a:pt x="86" y="214"/>
                </a:lnTo>
                <a:lnTo>
                  <a:pt x="83" y="209"/>
                </a:lnTo>
                <a:lnTo>
                  <a:pt x="82" y="206"/>
                </a:lnTo>
                <a:lnTo>
                  <a:pt x="83" y="198"/>
                </a:lnTo>
                <a:lnTo>
                  <a:pt x="82" y="198"/>
                </a:lnTo>
                <a:lnTo>
                  <a:pt x="82" y="195"/>
                </a:lnTo>
                <a:lnTo>
                  <a:pt x="73" y="197"/>
                </a:lnTo>
                <a:lnTo>
                  <a:pt x="63" y="186"/>
                </a:lnTo>
                <a:lnTo>
                  <a:pt x="65" y="187"/>
                </a:lnTo>
                <a:lnTo>
                  <a:pt x="68" y="186"/>
                </a:lnTo>
                <a:lnTo>
                  <a:pt x="63" y="179"/>
                </a:lnTo>
                <a:lnTo>
                  <a:pt x="67" y="176"/>
                </a:lnTo>
                <a:lnTo>
                  <a:pt x="68" y="178"/>
                </a:lnTo>
                <a:lnTo>
                  <a:pt x="86" y="193"/>
                </a:lnTo>
                <a:lnTo>
                  <a:pt x="86" y="194"/>
                </a:lnTo>
                <a:lnTo>
                  <a:pt x="91" y="198"/>
                </a:lnTo>
                <a:lnTo>
                  <a:pt x="97" y="194"/>
                </a:lnTo>
                <a:lnTo>
                  <a:pt x="95" y="191"/>
                </a:lnTo>
                <a:lnTo>
                  <a:pt x="94" y="184"/>
                </a:lnTo>
                <a:lnTo>
                  <a:pt x="93" y="182"/>
                </a:lnTo>
                <a:lnTo>
                  <a:pt x="84" y="178"/>
                </a:lnTo>
                <a:lnTo>
                  <a:pt x="84" y="171"/>
                </a:lnTo>
                <a:lnTo>
                  <a:pt x="93" y="173"/>
                </a:lnTo>
                <a:lnTo>
                  <a:pt x="98" y="173"/>
                </a:lnTo>
                <a:lnTo>
                  <a:pt x="95" y="164"/>
                </a:lnTo>
                <a:lnTo>
                  <a:pt x="103" y="165"/>
                </a:lnTo>
                <a:lnTo>
                  <a:pt x="106" y="165"/>
                </a:lnTo>
                <a:lnTo>
                  <a:pt x="108" y="164"/>
                </a:lnTo>
                <a:lnTo>
                  <a:pt x="114" y="167"/>
                </a:lnTo>
                <a:lnTo>
                  <a:pt x="116" y="160"/>
                </a:lnTo>
                <a:lnTo>
                  <a:pt x="114" y="150"/>
                </a:lnTo>
                <a:lnTo>
                  <a:pt x="109" y="143"/>
                </a:lnTo>
                <a:lnTo>
                  <a:pt x="116" y="138"/>
                </a:lnTo>
                <a:lnTo>
                  <a:pt x="120" y="142"/>
                </a:lnTo>
                <a:lnTo>
                  <a:pt x="127" y="150"/>
                </a:lnTo>
                <a:lnTo>
                  <a:pt x="125" y="157"/>
                </a:lnTo>
                <a:lnTo>
                  <a:pt x="125" y="163"/>
                </a:lnTo>
                <a:lnTo>
                  <a:pt x="138" y="173"/>
                </a:lnTo>
                <a:lnTo>
                  <a:pt x="136" y="183"/>
                </a:lnTo>
                <a:lnTo>
                  <a:pt x="151" y="182"/>
                </a:lnTo>
                <a:lnTo>
                  <a:pt x="153" y="186"/>
                </a:lnTo>
                <a:lnTo>
                  <a:pt x="154" y="188"/>
                </a:lnTo>
                <a:lnTo>
                  <a:pt x="153" y="191"/>
                </a:lnTo>
                <a:lnTo>
                  <a:pt x="149" y="197"/>
                </a:lnTo>
                <a:lnTo>
                  <a:pt x="140" y="214"/>
                </a:lnTo>
                <a:lnTo>
                  <a:pt x="142" y="214"/>
                </a:lnTo>
                <a:lnTo>
                  <a:pt x="146" y="214"/>
                </a:lnTo>
                <a:lnTo>
                  <a:pt x="149" y="210"/>
                </a:lnTo>
                <a:lnTo>
                  <a:pt x="154" y="205"/>
                </a:lnTo>
                <a:lnTo>
                  <a:pt x="158" y="198"/>
                </a:lnTo>
                <a:lnTo>
                  <a:pt x="161" y="195"/>
                </a:lnTo>
                <a:lnTo>
                  <a:pt x="165" y="187"/>
                </a:lnTo>
                <a:lnTo>
                  <a:pt x="172" y="187"/>
                </a:lnTo>
                <a:lnTo>
                  <a:pt x="179" y="184"/>
                </a:lnTo>
                <a:lnTo>
                  <a:pt x="183" y="183"/>
                </a:lnTo>
                <a:lnTo>
                  <a:pt x="188" y="179"/>
                </a:lnTo>
                <a:lnTo>
                  <a:pt x="187" y="176"/>
                </a:lnTo>
                <a:lnTo>
                  <a:pt x="185" y="173"/>
                </a:lnTo>
                <a:lnTo>
                  <a:pt x="179" y="176"/>
                </a:lnTo>
                <a:lnTo>
                  <a:pt x="172" y="178"/>
                </a:lnTo>
                <a:lnTo>
                  <a:pt x="172" y="167"/>
                </a:lnTo>
                <a:lnTo>
                  <a:pt x="179" y="164"/>
                </a:lnTo>
                <a:lnTo>
                  <a:pt x="185" y="160"/>
                </a:lnTo>
                <a:lnTo>
                  <a:pt x="198" y="153"/>
                </a:lnTo>
                <a:lnTo>
                  <a:pt x="202" y="149"/>
                </a:lnTo>
                <a:lnTo>
                  <a:pt x="202" y="146"/>
                </a:lnTo>
                <a:lnTo>
                  <a:pt x="200" y="143"/>
                </a:lnTo>
                <a:lnTo>
                  <a:pt x="196" y="145"/>
                </a:lnTo>
                <a:lnTo>
                  <a:pt x="192" y="148"/>
                </a:lnTo>
                <a:lnTo>
                  <a:pt x="188" y="142"/>
                </a:lnTo>
                <a:lnTo>
                  <a:pt x="183" y="148"/>
                </a:lnTo>
                <a:lnTo>
                  <a:pt x="172" y="156"/>
                </a:lnTo>
                <a:lnTo>
                  <a:pt x="170" y="156"/>
                </a:lnTo>
                <a:lnTo>
                  <a:pt x="166" y="158"/>
                </a:lnTo>
                <a:lnTo>
                  <a:pt x="158" y="152"/>
                </a:lnTo>
                <a:lnTo>
                  <a:pt x="161" y="145"/>
                </a:lnTo>
                <a:lnTo>
                  <a:pt x="165" y="131"/>
                </a:lnTo>
                <a:lnTo>
                  <a:pt x="166" y="127"/>
                </a:lnTo>
                <a:lnTo>
                  <a:pt x="169" y="118"/>
                </a:lnTo>
                <a:lnTo>
                  <a:pt x="169" y="116"/>
                </a:lnTo>
                <a:lnTo>
                  <a:pt x="170" y="113"/>
                </a:lnTo>
                <a:lnTo>
                  <a:pt x="179" y="108"/>
                </a:lnTo>
                <a:lnTo>
                  <a:pt x="184" y="104"/>
                </a:lnTo>
                <a:lnTo>
                  <a:pt x="188" y="105"/>
                </a:lnTo>
                <a:lnTo>
                  <a:pt x="189" y="107"/>
                </a:lnTo>
                <a:lnTo>
                  <a:pt x="191" y="104"/>
                </a:lnTo>
                <a:lnTo>
                  <a:pt x="191" y="100"/>
                </a:lnTo>
                <a:lnTo>
                  <a:pt x="196" y="100"/>
                </a:lnTo>
                <a:lnTo>
                  <a:pt x="207" y="98"/>
                </a:lnTo>
                <a:lnTo>
                  <a:pt x="217" y="96"/>
                </a:lnTo>
                <a:lnTo>
                  <a:pt x="219" y="93"/>
                </a:lnTo>
                <a:lnTo>
                  <a:pt x="207" y="92"/>
                </a:lnTo>
                <a:lnTo>
                  <a:pt x="196" y="85"/>
                </a:lnTo>
                <a:lnTo>
                  <a:pt x="207" y="83"/>
                </a:lnTo>
                <a:lnTo>
                  <a:pt x="204" y="78"/>
                </a:lnTo>
                <a:lnTo>
                  <a:pt x="211" y="71"/>
                </a:lnTo>
                <a:lnTo>
                  <a:pt x="217" y="68"/>
                </a:lnTo>
                <a:lnTo>
                  <a:pt x="228" y="63"/>
                </a:lnTo>
                <a:lnTo>
                  <a:pt x="233" y="62"/>
                </a:lnTo>
                <a:lnTo>
                  <a:pt x="241" y="60"/>
                </a:lnTo>
                <a:lnTo>
                  <a:pt x="245" y="56"/>
                </a:lnTo>
                <a:lnTo>
                  <a:pt x="251" y="56"/>
                </a:lnTo>
                <a:lnTo>
                  <a:pt x="252" y="56"/>
                </a:lnTo>
                <a:lnTo>
                  <a:pt x="256" y="59"/>
                </a:lnTo>
                <a:lnTo>
                  <a:pt x="262" y="62"/>
                </a:lnTo>
                <a:lnTo>
                  <a:pt x="270" y="62"/>
                </a:lnTo>
                <a:lnTo>
                  <a:pt x="274" y="64"/>
                </a:lnTo>
                <a:lnTo>
                  <a:pt x="279" y="68"/>
                </a:lnTo>
                <a:lnTo>
                  <a:pt x="281" y="68"/>
                </a:lnTo>
                <a:lnTo>
                  <a:pt x="281" y="70"/>
                </a:lnTo>
                <a:lnTo>
                  <a:pt x="281" y="68"/>
                </a:lnTo>
                <a:lnTo>
                  <a:pt x="282" y="66"/>
                </a:lnTo>
                <a:lnTo>
                  <a:pt x="282" y="64"/>
                </a:lnTo>
                <a:lnTo>
                  <a:pt x="275" y="60"/>
                </a:lnTo>
                <a:lnTo>
                  <a:pt x="269" y="55"/>
                </a:lnTo>
                <a:lnTo>
                  <a:pt x="262" y="56"/>
                </a:lnTo>
                <a:lnTo>
                  <a:pt x="259" y="55"/>
                </a:lnTo>
                <a:lnTo>
                  <a:pt x="252" y="49"/>
                </a:lnTo>
                <a:lnTo>
                  <a:pt x="245" y="51"/>
                </a:lnTo>
                <a:lnTo>
                  <a:pt x="237" y="55"/>
                </a:lnTo>
                <a:lnTo>
                  <a:pt x="232" y="56"/>
                </a:lnTo>
                <a:lnTo>
                  <a:pt x="222" y="60"/>
                </a:lnTo>
                <a:lnTo>
                  <a:pt x="217" y="62"/>
                </a:lnTo>
                <a:lnTo>
                  <a:pt x="210" y="64"/>
                </a:lnTo>
                <a:lnTo>
                  <a:pt x="203" y="68"/>
                </a:lnTo>
                <a:lnTo>
                  <a:pt x="202" y="68"/>
                </a:lnTo>
                <a:lnTo>
                  <a:pt x="195" y="73"/>
                </a:lnTo>
                <a:lnTo>
                  <a:pt x="194" y="81"/>
                </a:lnTo>
                <a:lnTo>
                  <a:pt x="188" y="85"/>
                </a:lnTo>
                <a:lnTo>
                  <a:pt x="179" y="88"/>
                </a:lnTo>
                <a:lnTo>
                  <a:pt x="177" y="88"/>
                </a:lnTo>
                <a:lnTo>
                  <a:pt x="176" y="90"/>
                </a:lnTo>
                <a:lnTo>
                  <a:pt x="173" y="94"/>
                </a:lnTo>
                <a:lnTo>
                  <a:pt x="166" y="101"/>
                </a:lnTo>
                <a:lnTo>
                  <a:pt x="154" y="105"/>
                </a:lnTo>
                <a:lnTo>
                  <a:pt x="153" y="107"/>
                </a:lnTo>
                <a:lnTo>
                  <a:pt x="144" y="105"/>
                </a:lnTo>
                <a:lnTo>
                  <a:pt x="151" y="101"/>
                </a:lnTo>
                <a:lnTo>
                  <a:pt x="166" y="94"/>
                </a:lnTo>
                <a:lnTo>
                  <a:pt x="166" y="89"/>
                </a:lnTo>
                <a:lnTo>
                  <a:pt x="153" y="88"/>
                </a:lnTo>
                <a:lnTo>
                  <a:pt x="155" y="81"/>
                </a:lnTo>
                <a:lnTo>
                  <a:pt x="158" y="79"/>
                </a:lnTo>
                <a:lnTo>
                  <a:pt x="177" y="74"/>
                </a:lnTo>
                <a:lnTo>
                  <a:pt x="187" y="70"/>
                </a:lnTo>
                <a:lnTo>
                  <a:pt x="179" y="70"/>
                </a:lnTo>
                <a:lnTo>
                  <a:pt x="169" y="71"/>
                </a:lnTo>
                <a:lnTo>
                  <a:pt x="158" y="74"/>
                </a:lnTo>
                <a:lnTo>
                  <a:pt x="155" y="74"/>
                </a:lnTo>
                <a:lnTo>
                  <a:pt x="158" y="68"/>
                </a:lnTo>
                <a:lnTo>
                  <a:pt x="159" y="68"/>
                </a:lnTo>
                <a:lnTo>
                  <a:pt x="169" y="60"/>
                </a:lnTo>
                <a:lnTo>
                  <a:pt x="176" y="58"/>
                </a:lnTo>
                <a:lnTo>
                  <a:pt x="177" y="59"/>
                </a:lnTo>
                <a:lnTo>
                  <a:pt x="181" y="62"/>
                </a:lnTo>
                <a:lnTo>
                  <a:pt x="187" y="62"/>
                </a:lnTo>
                <a:lnTo>
                  <a:pt x="184" y="55"/>
                </a:lnTo>
                <a:lnTo>
                  <a:pt x="183" y="53"/>
                </a:lnTo>
                <a:lnTo>
                  <a:pt x="188" y="52"/>
                </a:lnTo>
                <a:lnTo>
                  <a:pt x="188" y="51"/>
                </a:lnTo>
                <a:lnTo>
                  <a:pt x="196" y="51"/>
                </a:lnTo>
                <a:lnTo>
                  <a:pt x="203" y="52"/>
                </a:lnTo>
                <a:lnTo>
                  <a:pt x="211" y="45"/>
                </a:lnTo>
                <a:lnTo>
                  <a:pt x="203" y="44"/>
                </a:lnTo>
                <a:lnTo>
                  <a:pt x="195" y="44"/>
                </a:lnTo>
                <a:lnTo>
                  <a:pt x="192" y="44"/>
                </a:lnTo>
                <a:lnTo>
                  <a:pt x="192" y="45"/>
                </a:lnTo>
                <a:lnTo>
                  <a:pt x="194" y="41"/>
                </a:lnTo>
                <a:lnTo>
                  <a:pt x="196" y="38"/>
                </a:lnTo>
                <a:lnTo>
                  <a:pt x="199" y="36"/>
                </a:lnTo>
                <a:lnTo>
                  <a:pt x="203" y="34"/>
                </a:lnTo>
                <a:lnTo>
                  <a:pt x="204" y="36"/>
                </a:lnTo>
                <a:lnTo>
                  <a:pt x="214" y="40"/>
                </a:lnTo>
                <a:lnTo>
                  <a:pt x="218" y="37"/>
                </a:lnTo>
                <a:lnTo>
                  <a:pt x="221" y="34"/>
                </a:lnTo>
                <a:lnTo>
                  <a:pt x="225" y="30"/>
                </a:lnTo>
                <a:lnTo>
                  <a:pt x="224" y="29"/>
                </a:lnTo>
                <a:lnTo>
                  <a:pt x="222" y="29"/>
                </a:lnTo>
                <a:lnTo>
                  <a:pt x="218" y="30"/>
                </a:lnTo>
                <a:lnTo>
                  <a:pt x="213" y="34"/>
                </a:lnTo>
                <a:lnTo>
                  <a:pt x="210" y="32"/>
                </a:lnTo>
                <a:lnTo>
                  <a:pt x="210" y="29"/>
                </a:lnTo>
                <a:lnTo>
                  <a:pt x="211" y="29"/>
                </a:lnTo>
                <a:lnTo>
                  <a:pt x="213" y="26"/>
                </a:lnTo>
                <a:lnTo>
                  <a:pt x="218" y="17"/>
                </a:lnTo>
                <a:lnTo>
                  <a:pt x="228" y="4"/>
                </a:lnTo>
                <a:lnTo>
                  <a:pt x="230" y="2"/>
                </a:lnTo>
                <a:lnTo>
                  <a:pt x="232" y="0"/>
                </a:lnTo>
                <a:lnTo>
                  <a:pt x="234" y="0"/>
                </a:lnTo>
                <a:lnTo>
                  <a:pt x="234" y="2"/>
                </a:lnTo>
                <a:lnTo>
                  <a:pt x="236" y="1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1" name="Freeform 21">
            <a:extLst>
              <a:ext uri="{FF2B5EF4-FFF2-40B4-BE49-F238E27FC236}">
                <a16:creationId xmlns:a16="http://schemas.microsoft.com/office/drawing/2014/main" id="{7870FCD6-10CA-1F19-B37E-E55C7DAD35ED}"/>
              </a:ext>
            </a:extLst>
          </p:cNvPr>
          <p:cNvSpPr>
            <a:spLocks noEditPoints="1"/>
          </p:cNvSpPr>
          <p:nvPr/>
        </p:nvSpPr>
        <p:spPr bwMode="auto">
          <a:xfrm>
            <a:off x="5495926" y="1563688"/>
            <a:ext cx="1058863" cy="1839913"/>
          </a:xfrm>
          <a:custGeom>
            <a:avLst/>
            <a:gdLst>
              <a:gd name="T0" fmla="*/ 22 w 667"/>
              <a:gd name="T1" fmla="*/ 1107 h 1159"/>
              <a:gd name="T2" fmla="*/ 18 w 667"/>
              <a:gd name="T3" fmla="*/ 983 h 1159"/>
              <a:gd name="T4" fmla="*/ 85 w 667"/>
              <a:gd name="T5" fmla="*/ 935 h 1159"/>
              <a:gd name="T6" fmla="*/ 68 w 667"/>
              <a:gd name="T7" fmla="*/ 898 h 1159"/>
              <a:gd name="T8" fmla="*/ 101 w 667"/>
              <a:gd name="T9" fmla="*/ 880 h 1159"/>
              <a:gd name="T10" fmla="*/ 126 w 667"/>
              <a:gd name="T11" fmla="*/ 834 h 1159"/>
              <a:gd name="T12" fmla="*/ 135 w 667"/>
              <a:gd name="T13" fmla="*/ 818 h 1159"/>
              <a:gd name="T14" fmla="*/ 128 w 667"/>
              <a:gd name="T15" fmla="*/ 760 h 1159"/>
              <a:gd name="T16" fmla="*/ 112 w 667"/>
              <a:gd name="T17" fmla="*/ 722 h 1159"/>
              <a:gd name="T18" fmla="*/ 191 w 667"/>
              <a:gd name="T19" fmla="*/ 655 h 1159"/>
              <a:gd name="T20" fmla="*/ 124 w 667"/>
              <a:gd name="T21" fmla="*/ 445 h 1159"/>
              <a:gd name="T22" fmla="*/ 416 w 667"/>
              <a:gd name="T23" fmla="*/ 355 h 1159"/>
              <a:gd name="T24" fmla="*/ 183 w 667"/>
              <a:gd name="T25" fmla="*/ 340 h 1159"/>
              <a:gd name="T26" fmla="*/ 203 w 667"/>
              <a:gd name="T27" fmla="*/ 327 h 1159"/>
              <a:gd name="T28" fmla="*/ 273 w 667"/>
              <a:gd name="T29" fmla="*/ 259 h 1159"/>
              <a:gd name="T30" fmla="*/ 311 w 667"/>
              <a:gd name="T31" fmla="*/ 250 h 1159"/>
              <a:gd name="T32" fmla="*/ 480 w 667"/>
              <a:gd name="T33" fmla="*/ 237 h 1159"/>
              <a:gd name="T34" fmla="*/ 665 w 667"/>
              <a:gd name="T35" fmla="*/ 275 h 1159"/>
              <a:gd name="T36" fmla="*/ 558 w 667"/>
              <a:gd name="T37" fmla="*/ 346 h 1159"/>
              <a:gd name="T38" fmla="*/ 494 w 667"/>
              <a:gd name="T39" fmla="*/ 545 h 1159"/>
              <a:gd name="T40" fmla="*/ 414 w 667"/>
              <a:gd name="T41" fmla="*/ 733 h 1159"/>
              <a:gd name="T42" fmla="*/ 311 w 667"/>
              <a:gd name="T43" fmla="*/ 893 h 1159"/>
              <a:gd name="T44" fmla="*/ 284 w 667"/>
              <a:gd name="T45" fmla="*/ 1103 h 1159"/>
              <a:gd name="T46" fmla="*/ 45 w 667"/>
              <a:gd name="T47" fmla="*/ 1135 h 1159"/>
              <a:gd name="T48" fmla="*/ 109 w 667"/>
              <a:gd name="T49" fmla="*/ 1077 h 1159"/>
              <a:gd name="T50" fmla="*/ 64 w 667"/>
              <a:gd name="T51" fmla="*/ 1060 h 1159"/>
              <a:gd name="T52" fmla="*/ 51 w 667"/>
              <a:gd name="T53" fmla="*/ 1044 h 1159"/>
              <a:gd name="T54" fmla="*/ 78 w 667"/>
              <a:gd name="T55" fmla="*/ 1026 h 1159"/>
              <a:gd name="T56" fmla="*/ 78 w 667"/>
              <a:gd name="T57" fmla="*/ 1003 h 1159"/>
              <a:gd name="T58" fmla="*/ 98 w 667"/>
              <a:gd name="T59" fmla="*/ 951 h 1159"/>
              <a:gd name="T60" fmla="*/ 153 w 667"/>
              <a:gd name="T61" fmla="*/ 894 h 1159"/>
              <a:gd name="T62" fmla="*/ 205 w 667"/>
              <a:gd name="T63" fmla="*/ 829 h 1159"/>
              <a:gd name="T64" fmla="*/ 231 w 667"/>
              <a:gd name="T65" fmla="*/ 810 h 1159"/>
              <a:gd name="T66" fmla="*/ 165 w 667"/>
              <a:gd name="T67" fmla="*/ 797 h 1159"/>
              <a:gd name="T68" fmla="*/ 207 w 667"/>
              <a:gd name="T69" fmla="*/ 724 h 1159"/>
              <a:gd name="T70" fmla="*/ 198 w 667"/>
              <a:gd name="T71" fmla="*/ 691 h 1159"/>
              <a:gd name="T72" fmla="*/ 231 w 667"/>
              <a:gd name="T73" fmla="*/ 662 h 1159"/>
              <a:gd name="T74" fmla="*/ 283 w 667"/>
              <a:gd name="T75" fmla="*/ 608 h 1159"/>
              <a:gd name="T76" fmla="*/ 318 w 667"/>
              <a:gd name="T77" fmla="*/ 564 h 1159"/>
              <a:gd name="T78" fmla="*/ 394 w 667"/>
              <a:gd name="T79" fmla="*/ 567 h 1159"/>
              <a:gd name="T80" fmla="*/ 332 w 667"/>
              <a:gd name="T81" fmla="*/ 534 h 1159"/>
              <a:gd name="T82" fmla="*/ 364 w 667"/>
              <a:gd name="T83" fmla="*/ 459 h 1159"/>
              <a:gd name="T84" fmla="*/ 423 w 667"/>
              <a:gd name="T85" fmla="*/ 503 h 1159"/>
              <a:gd name="T86" fmla="*/ 375 w 667"/>
              <a:gd name="T87" fmla="*/ 448 h 1159"/>
              <a:gd name="T88" fmla="*/ 401 w 667"/>
              <a:gd name="T89" fmla="*/ 402 h 1159"/>
              <a:gd name="T90" fmla="*/ 355 w 667"/>
              <a:gd name="T91" fmla="*/ 409 h 1159"/>
              <a:gd name="T92" fmla="*/ 415 w 667"/>
              <a:gd name="T93" fmla="*/ 369 h 1159"/>
              <a:gd name="T94" fmla="*/ 386 w 667"/>
              <a:gd name="T95" fmla="*/ 335 h 1159"/>
              <a:gd name="T96" fmla="*/ 450 w 667"/>
              <a:gd name="T97" fmla="*/ 291 h 1159"/>
              <a:gd name="T98" fmla="*/ 502 w 667"/>
              <a:gd name="T99" fmla="*/ 385 h 1159"/>
              <a:gd name="T100" fmla="*/ 499 w 667"/>
              <a:gd name="T101" fmla="*/ 338 h 1159"/>
              <a:gd name="T102" fmla="*/ 480 w 667"/>
              <a:gd name="T103" fmla="*/ 293 h 1159"/>
              <a:gd name="T104" fmla="*/ 483 w 667"/>
              <a:gd name="T105" fmla="*/ 250 h 1159"/>
              <a:gd name="T106" fmla="*/ 583 w 667"/>
              <a:gd name="T107" fmla="*/ 233 h 1159"/>
              <a:gd name="T108" fmla="*/ 580 w 667"/>
              <a:gd name="T109" fmla="*/ 220 h 1159"/>
              <a:gd name="T110" fmla="*/ 610 w 667"/>
              <a:gd name="T111" fmla="*/ 186 h 1159"/>
              <a:gd name="T112" fmla="*/ 420 w 667"/>
              <a:gd name="T113" fmla="*/ 185 h 1159"/>
              <a:gd name="T114" fmla="*/ 454 w 667"/>
              <a:gd name="T115" fmla="*/ 240 h 1159"/>
              <a:gd name="T116" fmla="*/ 381 w 667"/>
              <a:gd name="T117" fmla="*/ 230 h 1159"/>
              <a:gd name="T118" fmla="*/ 408 w 667"/>
              <a:gd name="T119" fmla="*/ 137 h 1159"/>
              <a:gd name="T120" fmla="*/ 362 w 667"/>
              <a:gd name="T121" fmla="*/ 171 h 1159"/>
              <a:gd name="T122" fmla="*/ 363 w 667"/>
              <a:gd name="T123" fmla="*/ 113 h 1159"/>
              <a:gd name="T124" fmla="*/ 467 w 667"/>
              <a:gd name="T125" fmla="*/ 9 h 1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67" h="1159">
                <a:moveTo>
                  <a:pt x="51" y="1107"/>
                </a:moveTo>
                <a:lnTo>
                  <a:pt x="51" y="1110"/>
                </a:lnTo>
                <a:lnTo>
                  <a:pt x="56" y="1108"/>
                </a:lnTo>
                <a:lnTo>
                  <a:pt x="57" y="1114"/>
                </a:lnTo>
                <a:lnTo>
                  <a:pt x="56" y="1115"/>
                </a:lnTo>
                <a:lnTo>
                  <a:pt x="53" y="1118"/>
                </a:lnTo>
                <a:lnTo>
                  <a:pt x="42" y="1122"/>
                </a:lnTo>
                <a:lnTo>
                  <a:pt x="36" y="1122"/>
                </a:lnTo>
                <a:lnTo>
                  <a:pt x="30" y="1120"/>
                </a:lnTo>
                <a:lnTo>
                  <a:pt x="29" y="1123"/>
                </a:lnTo>
                <a:lnTo>
                  <a:pt x="33" y="1126"/>
                </a:lnTo>
                <a:lnTo>
                  <a:pt x="40" y="1129"/>
                </a:lnTo>
                <a:lnTo>
                  <a:pt x="41" y="1135"/>
                </a:lnTo>
                <a:lnTo>
                  <a:pt x="40" y="1137"/>
                </a:lnTo>
                <a:lnTo>
                  <a:pt x="37" y="1134"/>
                </a:lnTo>
                <a:lnTo>
                  <a:pt x="36" y="1135"/>
                </a:lnTo>
                <a:lnTo>
                  <a:pt x="36" y="1140"/>
                </a:lnTo>
                <a:lnTo>
                  <a:pt x="30" y="1138"/>
                </a:lnTo>
                <a:lnTo>
                  <a:pt x="26" y="1134"/>
                </a:lnTo>
                <a:lnTo>
                  <a:pt x="27" y="1123"/>
                </a:lnTo>
                <a:lnTo>
                  <a:pt x="27" y="1122"/>
                </a:lnTo>
                <a:lnTo>
                  <a:pt x="26" y="1120"/>
                </a:lnTo>
                <a:lnTo>
                  <a:pt x="21" y="1119"/>
                </a:lnTo>
                <a:lnTo>
                  <a:pt x="16" y="1118"/>
                </a:lnTo>
                <a:lnTo>
                  <a:pt x="12" y="1119"/>
                </a:lnTo>
                <a:lnTo>
                  <a:pt x="7" y="1119"/>
                </a:lnTo>
                <a:lnTo>
                  <a:pt x="18" y="1107"/>
                </a:lnTo>
                <a:lnTo>
                  <a:pt x="16" y="1099"/>
                </a:lnTo>
                <a:lnTo>
                  <a:pt x="16" y="1097"/>
                </a:lnTo>
                <a:lnTo>
                  <a:pt x="14" y="1097"/>
                </a:lnTo>
                <a:lnTo>
                  <a:pt x="21" y="1093"/>
                </a:lnTo>
                <a:lnTo>
                  <a:pt x="23" y="1099"/>
                </a:lnTo>
                <a:lnTo>
                  <a:pt x="25" y="1101"/>
                </a:lnTo>
                <a:lnTo>
                  <a:pt x="22" y="1107"/>
                </a:lnTo>
                <a:lnTo>
                  <a:pt x="21" y="1108"/>
                </a:lnTo>
                <a:lnTo>
                  <a:pt x="19" y="1114"/>
                </a:lnTo>
                <a:lnTo>
                  <a:pt x="16" y="1116"/>
                </a:lnTo>
                <a:lnTo>
                  <a:pt x="18" y="1118"/>
                </a:lnTo>
                <a:lnTo>
                  <a:pt x="25" y="1115"/>
                </a:lnTo>
                <a:lnTo>
                  <a:pt x="26" y="1116"/>
                </a:lnTo>
                <a:lnTo>
                  <a:pt x="27" y="1118"/>
                </a:lnTo>
                <a:lnTo>
                  <a:pt x="29" y="1115"/>
                </a:lnTo>
                <a:lnTo>
                  <a:pt x="30" y="1115"/>
                </a:lnTo>
                <a:lnTo>
                  <a:pt x="30" y="1108"/>
                </a:lnTo>
                <a:lnTo>
                  <a:pt x="31" y="1104"/>
                </a:lnTo>
                <a:lnTo>
                  <a:pt x="36" y="1103"/>
                </a:lnTo>
                <a:lnTo>
                  <a:pt x="36" y="1090"/>
                </a:lnTo>
                <a:lnTo>
                  <a:pt x="48" y="1084"/>
                </a:lnTo>
                <a:lnTo>
                  <a:pt x="53" y="1093"/>
                </a:lnTo>
                <a:lnTo>
                  <a:pt x="55" y="1097"/>
                </a:lnTo>
                <a:lnTo>
                  <a:pt x="51" y="1107"/>
                </a:lnTo>
                <a:close/>
                <a:moveTo>
                  <a:pt x="40" y="1028"/>
                </a:moveTo>
                <a:lnTo>
                  <a:pt x="30" y="1029"/>
                </a:lnTo>
                <a:lnTo>
                  <a:pt x="44" y="1006"/>
                </a:lnTo>
                <a:lnTo>
                  <a:pt x="40" y="1028"/>
                </a:lnTo>
                <a:close/>
                <a:moveTo>
                  <a:pt x="42" y="984"/>
                </a:moveTo>
                <a:lnTo>
                  <a:pt x="40" y="984"/>
                </a:lnTo>
                <a:lnTo>
                  <a:pt x="41" y="980"/>
                </a:lnTo>
                <a:lnTo>
                  <a:pt x="42" y="976"/>
                </a:lnTo>
                <a:lnTo>
                  <a:pt x="45" y="970"/>
                </a:lnTo>
                <a:lnTo>
                  <a:pt x="45" y="969"/>
                </a:lnTo>
                <a:lnTo>
                  <a:pt x="48" y="968"/>
                </a:lnTo>
                <a:lnTo>
                  <a:pt x="49" y="970"/>
                </a:lnTo>
                <a:lnTo>
                  <a:pt x="48" y="976"/>
                </a:lnTo>
                <a:lnTo>
                  <a:pt x="46" y="980"/>
                </a:lnTo>
                <a:lnTo>
                  <a:pt x="42" y="984"/>
                </a:lnTo>
                <a:close/>
                <a:moveTo>
                  <a:pt x="29" y="966"/>
                </a:moveTo>
                <a:lnTo>
                  <a:pt x="18" y="983"/>
                </a:lnTo>
                <a:lnTo>
                  <a:pt x="16" y="981"/>
                </a:lnTo>
                <a:lnTo>
                  <a:pt x="7" y="976"/>
                </a:lnTo>
                <a:lnTo>
                  <a:pt x="0" y="973"/>
                </a:lnTo>
                <a:lnTo>
                  <a:pt x="3" y="966"/>
                </a:lnTo>
                <a:lnTo>
                  <a:pt x="8" y="953"/>
                </a:lnTo>
                <a:lnTo>
                  <a:pt x="14" y="951"/>
                </a:lnTo>
                <a:lnTo>
                  <a:pt x="29" y="954"/>
                </a:lnTo>
                <a:lnTo>
                  <a:pt x="44" y="957"/>
                </a:lnTo>
                <a:lnTo>
                  <a:pt x="41" y="964"/>
                </a:lnTo>
                <a:lnTo>
                  <a:pt x="29" y="966"/>
                </a:lnTo>
                <a:close/>
                <a:moveTo>
                  <a:pt x="67" y="968"/>
                </a:moveTo>
                <a:lnTo>
                  <a:pt x="63" y="968"/>
                </a:lnTo>
                <a:lnTo>
                  <a:pt x="63" y="964"/>
                </a:lnTo>
                <a:lnTo>
                  <a:pt x="67" y="958"/>
                </a:lnTo>
                <a:lnTo>
                  <a:pt x="71" y="957"/>
                </a:lnTo>
                <a:lnTo>
                  <a:pt x="71" y="954"/>
                </a:lnTo>
                <a:lnTo>
                  <a:pt x="75" y="950"/>
                </a:lnTo>
                <a:lnTo>
                  <a:pt x="78" y="949"/>
                </a:lnTo>
                <a:lnTo>
                  <a:pt x="77" y="951"/>
                </a:lnTo>
                <a:lnTo>
                  <a:pt x="74" y="957"/>
                </a:lnTo>
                <a:lnTo>
                  <a:pt x="71" y="961"/>
                </a:lnTo>
                <a:lnTo>
                  <a:pt x="68" y="965"/>
                </a:lnTo>
                <a:lnTo>
                  <a:pt x="67" y="968"/>
                </a:lnTo>
                <a:close/>
                <a:moveTo>
                  <a:pt x="78" y="940"/>
                </a:moveTo>
                <a:lnTo>
                  <a:pt x="72" y="945"/>
                </a:lnTo>
                <a:lnTo>
                  <a:pt x="71" y="943"/>
                </a:lnTo>
                <a:lnTo>
                  <a:pt x="75" y="938"/>
                </a:lnTo>
                <a:lnTo>
                  <a:pt x="75" y="934"/>
                </a:lnTo>
                <a:lnTo>
                  <a:pt x="79" y="931"/>
                </a:lnTo>
                <a:lnTo>
                  <a:pt x="82" y="930"/>
                </a:lnTo>
                <a:lnTo>
                  <a:pt x="83" y="928"/>
                </a:lnTo>
                <a:lnTo>
                  <a:pt x="85" y="930"/>
                </a:lnTo>
                <a:lnTo>
                  <a:pt x="83" y="931"/>
                </a:lnTo>
                <a:lnTo>
                  <a:pt x="85" y="935"/>
                </a:lnTo>
                <a:lnTo>
                  <a:pt x="81" y="940"/>
                </a:lnTo>
                <a:lnTo>
                  <a:pt x="78" y="940"/>
                </a:lnTo>
                <a:close/>
                <a:moveTo>
                  <a:pt x="77" y="923"/>
                </a:moveTo>
                <a:lnTo>
                  <a:pt x="75" y="924"/>
                </a:lnTo>
                <a:lnTo>
                  <a:pt x="74" y="917"/>
                </a:lnTo>
                <a:lnTo>
                  <a:pt x="79" y="913"/>
                </a:lnTo>
                <a:lnTo>
                  <a:pt x="85" y="909"/>
                </a:lnTo>
                <a:lnTo>
                  <a:pt x="87" y="906"/>
                </a:lnTo>
                <a:lnTo>
                  <a:pt x="90" y="906"/>
                </a:lnTo>
                <a:lnTo>
                  <a:pt x="86" y="912"/>
                </a:lnTo>
                <a:lnTo>
                  <a:pt x="85" y="916"/>
                </a:lnTo>
                <a:lnTo>
                  <a:pt x="85" y="919"/>
                </a:lnTo>
                <a:lnTo>
                  <a:pt x="81" y="921"/>
                </a:lnTo>
                <a:lnTo>
                  <a:pt x="77" y="923"/>
                </a:lnTo>
                <a:close/>
                <a:moveTo>
                  <a:pt x="33" y="906"/>
                </a:moveTo>
                <a:lnTo>
                  <a:pt x="31" y="906"/>
                </a:lnTo>
                <a:lnTo>
                  <a:pt x="33" y="902"/>
                </a:lnTo>
                <a:lnTo>
                  <a:pt x="36" y="900"/>
                </a:lnTo>
                <a:lnTo>
                  <a:pt x="37" y="902"/>
                </a:lnTo>
                <a:lnTo>
                  <a:pt x="36" y="905"/>
                </a:lnTo>
                <a:lnTo>
                  <a:pt x="33" y="906"/>
                </a:lnTo>
                <a:close/>
                <a:moveTo>
                  <a:pt x="60" y="916"/>
                </a:moveTo>
                <a:lnTo>
                  <a:pt x="60" y="920"/>
                </a:lnTo>
                <a:lnTo>
                  <a:pt x="57" y="919"/>
                </a:lnTo>
                <a:lnTo>
                  <a:pt x="57" y="913"/>
                </a:lnTo>
                <a:lnTo>
                  <a:pt x="59" y="910"/>
                </a:lnTo>
                <a:lnTo>
                  <a:pt x="60" y="905"/>
                </a:lnTo>
                <a:lnTo>
                  <a:pt x="63" y="904"/>
                </a:lnTo>
                <a:lnTo>
                  <a:pt x="66" y="900"/>
                </a:lnTo>
                <a:lnTo>
                  <a:pt x="66" y="897"/>
                </a:lnTo>
                <a:lnTo>
                  <a:pt x="66" y="894"/>
                </a:lnTo>
                <a:lnTo>
                  <a:pt x="70" y="894"/>
                </a:lnTo>
                <a:lnTo>
                  <a:pt x="72" y="895"/>
                </a:lnTo>
                <a:lnTo>
                  <a:pt x="68" y="898"/>
                </a:lnTo>
                <a:lnTo>
                  <a:pt x="66" y="905"/>
                </a:lnTo>
                <a:lnTo>
                  <a:pt x="66" y="908"/>
                </a:lnTo>
                <a:lnTo>
                  <a:pt x="61" y="910"/>
                </a:lnTo>
                <a:lnTo>
                  <a:pt x="60" y="916"/>
                </a:lnTo>
                <a:close/>
                <a:moveTo>
                  <a:pt x="59" y="871"/>
                </a:moveTo>
                <a:lnTo>
                  <a:pt x="63" y="875"/>
                </a:lnTo>
                <a:lnTo>
                  <a:pt x="68" y="874"/>
                </a:lnTo>
                <a:lnTo>
                  <a:pt x="72" y="872"/>
                </a:lnTo>
                <a:lnTo>
                  <a:pt x="74" y="874"/>
                </a:lnTo>
                <a:lnTo>
                  <a:pt x="67" y="883"/>
                </a:lnTo>
                <a:lnTo>
                  <a:pt x="63" y="889"/>
                </a:lnTo>
                <a:lnTo>
                  <a:pt x="56" y="891"/>
                </a:lnTo>
                <a:lnTo>
                  <a:pt x="56" y="887"/>
                </a:lnTo>
                <a:lnTo>
                  <a:pt x="56" y="880"/>
                </a:lnTo>
                <a:lnTo>
                  <a:pt x="53" y="871"/>
                </a:lnTo>
                <a:lnTo>
                  <a:pt x="55" y="871"/>
                </a:lnTo>
                <a:lnTo>
                  <a:pt x="59" y="871"/>
                </a:lnTo>
                <a:close/>
                <a:moveTo>
                  <a:pt x="128" y="879"/>
                </a:moveTo>
                <a:lnTo>
                  <a:pt x="119" y="883"/>
                </a:lnTo>
                <a:lnTo>
                  <a:pt x="116" y="883"/>
                </a:lnTo>
                <a:lnTo>
                  <a:pt x="107" y="887"/>
                </a:lnTo>
                <a:lnTo>
                  <a:pt x="102" y="889"/>
                </a:lnTo>
                <a:lnTo>
                  <a:pt x="97" y="897"/>
                </a:lnTo>
                <a:lnTo>
                  <a:pt x="90" y="904"/>
                </a:lnTo>
                <a:lnTo>
                  <a:pt x="87" y="905"/>
                </a:lnTo>
                <a:lnTo>
                  <a:pt x="74" y="905"/>
                </a:lnTo>
                <a:lnTo>
                  <a:pt x="72" y="904"/>
                </a:lnTo>
                <a:lnTo>
                  <a:pt x="77" y="895"/>
                </a:lnTo>
                <a:lnTo>
                  <a:pt x="83" y="894"/>
                </a:lnTo>
                <a:lnTo>
                  <a:pt x="83" y="887"/>
                </a:lnTo>
                <a:lnTo>
                  <a:pt x="97" y="872"/>
                </a:lnTo>
                <a:lnTo>
                  <a:pt x="100" y="872"/>
                </a:lnTo>
                <a:lnTo>
                  <a:pt x="102" y="874"/>
                </a:lnTo>
                <a:lnTo>
                  <a:pt x="101" y="880"/>
                </a:lnTo>
                <a:lnTo>
                  <a:pt x="105" y="879"/>
                </a:lnTo>
                <a:lnTo>
                  <a:pt x="111" y="875"/>
                </a:lnTo>
                <a:lnTo>
                  <a:pt x="116" y="874"/>
                </a:lnTo>
                <a:lnTo>
                  <a:pt x="119" y="872"/>
                </a:lnTo>
                <a:lnTo>
                  <a:pt x="130" y="870"/>
                </a:lnTo>
                <a:lnTo>
                  <a:pt x="130" y="872"/>
                </a:lnTo>
                <a:lnTo>
                  <a:pt x="128" y="879"/>
                </a:lnTo>
                <a:close/>
                <a:moveTo>
                  <a:pt x="71" y="841"/>
                </a:moveTo>
                <a:lnTo>
                  <a:pt x="66" y="841"/>
                </a:lnTo>
                <a:lnTo>
                  <a:pt x="66" y="837"/>
                </a:lnTo>
                <a:lnTo>
                  <a:pt x="68" y="831"/>
                </a:lnTo>
                <a:lnTo>
                  <a:pt x="71" y="830"/>
                </a:lnTo>
                <a:lnTo>
                  <a:pt x="72" y="831"/>
                </a:lnTo>
                <a:lnTo>
                  <a:pt x="72" y="834"/>
                </a:lnTo>
                <a:lnTo>
                  <a:pt x="71" y="835"/>
                </a:lnTo>
                <a:lnTo>
                  <a:pt x="75" y="837"/>
                </a:lnTo>
                <a:lnTo>
                  <a:pt x="71" y="841"/>
                </a:lnTo>
                <a:close/>
                <a:moveTo>
                  <a:pt x="116" y="840"/>
                </a:moveTo>
                <a:lnTo>
                  <a:pt x="109" y="840"/>
                </a:lnTo>
                <a:lnTo>
                  <a:pt x="107" y="837"/>
                </a:lnTo>
                <a:lnTo>
                  <a:pt x="109" y="833"/>
                </a:lnTo>
                <a:lnTo>
                  <a:pt x="107" y="829"/>
                </a:lnTo>
                <a:lnTo>
                  <a:pt x="112" y="827"/>
                </a:lnTo>
                <a:lnTo>
                  <a:pt x="116" y="830"/>
                </a:lnTo>
                <a:lnTo>
                  <a:pt x="115" y="831"/>
                </a:lnTo>
                <a:lnTo>
                  <a:pt x="117" y="831"/>
                </a:lnTo>
                <a:lnTo>
                  <a:pt x="119" y="833"/>
                </a:lnTo>
                <a:lnTo>
                  <a:pt x="120" y="833"/>
                </a:lnTo>
                <a:lnTo>
                  <a:pt x="122" y="837"/>
                </a:lnTo>
                <a:lnTo>
                  <a:pt x="119" y="838"/>
                </a:lnTo>
                <a:lnTo>
                  <a:pt x="116" y="840"/>
                </a:lnTo>
                <a:close/>
                <a:moveTo>
                  <a:pt x="135" y="834"/>
                </a:moveTo>
                <a:lnTo>
                  <a:pt x="131" y="835"/>
                </a:lnTo>
                <a:lnTo>
                  <a:pt x="126" y="834"/>
                </a:lnTo>
                <a:lnTo>
                  <a:pt x="130" y="830"/>
                </a:lnTo>
                <a:lnTo>
                  <a:pt x="130" y="826"/>
                </a:lnTo>
                <a:lnTo>
                  <a:pt x="134" y="823"/>
                </a:lnTo>
                <a:lnTo>
                  <a:pt x="138" y="822"/>
                </a:lnTo>
                <a:lnTo>
                  <a:pt x="139" y="833"/>
                </a:lnTo>
                <a:lnTo>
                  <a:pt x="135" y="834"/>
                </a:lnTo>
                <a:close/>
                <a:moveTo>
                  <a:pt x="97" y="818"/>
                </a:moveTo>
                <a:lnTo>
                  <a:pt x="101" y="835"/>
                </a:lnTo>
                <a:lnTo>
                  <a:pt x="93" y="842"/>
                </a:lnTo>
                <a:lnTo>
                  <a:pt x="94" y="845"/>
                </a:lnTo>
                <a:lnTo>
                  <a:pt x="97" y="844"/>
                </a:lnTo>
                <a:lnTo>
                  <a:pt x="100" y="842"/>
                </a:lnTo>
                <a:lnTo>
                  <a:pt x="101" y="853"/>
                </a:lnTo>
                <a:lnTo>
                  <a:pt x="101" y="853"/>
                </a:lnTo>
                <a:lnTo>
                  <a:pt x="96" y="857"/>
                </a:lnTo>
                <a:lnTo>
                  <a:pt x="87" y="864"/>
                </a:lnTo>
                <a:lnTo>
                  <a:pt x="67" y="870"/>
                </a:lnTo>
                <a:lnTo>
                  <a:pt x="67" y="868"/>
                </a:lnTo>
                <a:lnTo>
                  <a:pt x="66" y="864"/>
                </a:lnTo>
                <a:lnTo>
                  <a:pt x="68" y="864"/>
                </a:lnTo>
                <a:lnTo>
                  <a:pt x="79" y="860"/>
                </a:lnTo>
                <a:lnTo>
                  <a:pt x="79" y="856"/>
                </a:lnTo>
                <a:lnTo>
                  <a:pt x="71" y="856"/>
                </a:lnTo>
                <a:lnTo>
                  <a:pt x="71" y="852"/>
                </a:lnTo>
                <a:lnTo>
                  <a:pt x="82" y="848"/>
                </a:lnTo>
                <a:lnTo>
                  <a:pt x="90" y="831"/>
                </a:lnTo>
                <a:lnTo>
                  <a:pt x="82" y="834"/>
                </a:lnTo>
                <a:lnTo>
                  <a:pt x="83" y="826"/>
                </a:lnTo>
                <a:lnTo>
                  <a:pt x="97" y="818"/>
                </a:lnTo>
                <a:close/>
                <a:moveTo>
                  <a:pt x="161" y="804"/>
                </a:moveTo>
                <a:lnTo>
                  <a:pt x="154" y="808"/>
                </a:lnTo>
                <a:lnTo>
                  <a:pt x="142" y="818"/>
                </a:lnTo>
                <a:lnTo>
                  <a:pt x="137" y="819"/>
                </a:lnTo>
                <a:lnTo>
                  <a:pt x="135" y="818"/>
                </a:lnTo>
                <a:lnTo>
                  <a:pt x="135" y="816"/>
                </a:lnTo>
                <a:lnTo>
                  <a:pt x="145" y="804"/>
                </a:lnTo>
                <a:lnTo>
                  <a:pt x="147" y="804"/>
                </a:lnTo>
                <a:lnTo>
                  <a:pt x="152" y="803"/>
                </a:lnTo>
                <a:lnTo>
                  <a:pt x="161" y="804"/>
                </a:lnTo>
                <a:close/>
                <a:moveTo>
                  <a:pt x="119" y="822"/>
                </a:moveTo>
                <a:lnTo>
                  <a:pt x="109" y="812"/>
                </a:lnTo>
                <a:lnTo>
                  <a:pt x="119" y="801"/>
                </a:lnTo>
                <a:lnTo>
                  <a:pt x="124" y="799"/>
                </a:lnTo>
                <a:lnTo>
                  <a:pt x="131" y="805"/>
                </a:lnTo>
                <a:lnTo>
                  <a:pt x="130" y="815"/>
                </a:lnTo>
                <a:lnTo>
                  <a:pt x="124" y="820"/>
                </a:lnTo>
                <a:lnTo>
                  <a:pt x="119" y="822"/>
                </a:lnTo>
                <a:close/>
                <a:moveTo>
                  <a:pt x="100" y="775"/>
                </a:moveTo>
                <a:lnTo>
                  <a:pt x="93" y="780"/>
                </a:lnTo>
                <a:lnTo>
                  <a:pt x="94" y="771"/>
                </a:lnTo>
                <a:lnTo>
                  <a:pt x="100" y="775"/>
                </a:lnTo>
                <a:close/>
                <a:moveTo>
                  <a:pt x="156" y="774"/>
                </a:moveTo>
                <a:lnTo>
                  <a:pt x="145" y="778"/>
                </a:lnTo>
                <a:lnTo>
                  <a:pt x="141" y="773"/>
                </a:lnTo>
                <a:lnTo>
                  <a:pt x="145" y="767"/>
                </a:lnTo>
                <a:lnTo>
                  <a:pt x="149" y="763"/>
                </a:lnTo>
                <a:lnTo>
                  <a:pt x="153" y="763"/>
                </a:lnTo>
                <a:lnTo>
                  <a:pt x="158" y="767"/>
                </a:lnTo>
                <a:lnTo>
                  <a:pt x="156" y="774"/>
                </a:lnTo>
                <a:close/>
                <a:moveTo>
                  <a:pt x="139" y="767"/>
                </a:moveTo>
                <a:lnTo>
                  <a:pt x="138" y="774"/>
                </a:lnTo>
                <a:lnTo>
                  <a:pt x="135" y="773"/>
                </a:lnTo>
                <a:lnTo>
                  <a:pt x="134" y="771"/>
                </a:lnTo>
                <a:lnTo>
                  <a:pt x="132" y="777"/>
                </a:lnTo>
                <a:lnTo>
                  <a:pt x="128" y="780"/>
                </a:lnTo>
                <a:lnTo>
                  <a:pt x="122" y="774"/>
                </a:lnTo>
                <a:lnTo>
                  <a:pt x="128" y="766"/>
                </a:lnTo>
                <a:lnTo>
                  <a:pt x="128" y="760"/>
                </a:lnTo>
                <a:lnTo>
                  <a:pt x="135" y="758"/>
                </a:lnTo>
                <a:lnTo>
                  <a:pt x="138" y="756"/>
                </a:lnTo>
                <a:lnTo>
                  <a:pt x="142" y="755"/>
                </a:lnTo>
                <a:lnTo>
                  <a:pt x="141" y="762"/>
                </a:lnTo>
                <a:lnTo>
                  <a:pt x="139" y="767"/>
                </a:lnTo>
                <a:close/>
                <a:moveTo>
                  <a:pt x="53" y="743"/>
                </a:moveTo>
                <a:lnTo>
                  <a:pt x="51" y="747"/>
                </a:lnTo>
                <a:lnTo>
                  <a:pt x="46" y="745"/>
                </a:lnTo>
                <a:lnTo>
                  <a:pt x="42" y="743"/>
                </a:lnTo>
                <a:lnTo>
                  <a:pt x="38" y="741"/>
                </a:lnTo>
                <a:lnTo>
                  <a:pt x="38" y="737"/>
                </a:lnTo>
                <a:lnTo>
                  <a:pt x="45" y="735"/>
                </a:lnTo>
                <a:lnTo>
                  <a:pt x="52" y="737"/>
                </a:lnTo>
                <a:lnTo>
                  <a:pt x="53" y="743"/>
                </a:lnTo>
                <a:close/>
                <a:moveTo>
                  <a:pt x="134" y="737"/>
                </a:moveTo>
                <a:lnTo>
                  <a:pt x="126" y="740"/>
                </a:lnTo>
                <a:lnTo>
                  <a:pt x="124" y="737"/>
                </a:lnTo>
                <a:lnTo>
                  <a:pt x="123" y="735"/>
                </a:lnTo>
                <a:lnTo>
                  <a:pt x="124" y="733"/>
                </a:lnTo>
                <a:lnTo>
                  <a:pt x="124" y="732"/>
                </a:lnTo>
                <a:lnTo>
                  <a:pt x="131" y="728"/>
                </a:lnTo>
                <a:lnTo>
                  <a:pt x="135" y="732"/>
                </a:lnTo>
                <a:lnTo>
                  <a:pt x="134" y="735"/>
                </a:lnTo>
                <a:lnTo>
                  <a:pt x="134" y="737"/>
                </a:lnTo>
                <a:close/>
                <a:moveTo>
                  <a:pt x="113" y="726"/>
                </a:moveTo>
                <a:lnTo>
                  <a:pt x="108" y="733"/>
                </a:lnTo>
                <a:lnTo>
                  <a:pt x="104" y="730"/>
                </a:lnTo>
                <a:lnTo>
                  <a:pt x="101" y="729"/>
                </a:lnTo>
                <a:lnTo>
                  <a:pt x="105" y="726"/>
                </a:lnTo>
                <a:lnTo>
                  <a:pt x="104" y="724"/>
                </a:lnTo>
                <a:lnTo>
                  <a:pt x="104" y="722"/>
                </a:lnTo>
                <a:lnTo>
                  <a:pt x="108" y="717"/>
                </a:lnTo>
                <a:lnTo>
                  <a:pt x="112" y="720"/>
                </a:lnTo>
                <a:lnTo>
                  <a:pt x="112" y="722"/>
                </a:lnTo>
                <a:lnTo>
                  <a:pt x="113" y="726"/>
                </a:lnTo>
                <a:close/>
                <a:moveTo>
                  <a:pt x="152" y="718"/>
                </a:moveTo>
                <a:lnTo>
                  <a:pt x="147" y="721"/>
                </a:lnTo>
                <a:lnTo>
                  <a:pt x="145" y="720"/>
                </a:lnTo>
                <a:lnTo>
                  <a:pt x="145" y="715"/>
                </a:lnTo>
                <a:lnTo>
                  <a:pt x="146" y="710"/>
                </a:lnTo>
                <a:lnTo>
                  <a:pt x="150" y="707"/>
                </a:lnTo>
                <a:lnTo>
                  <a:pt x="154" y="709"/>
                </a:lnTo>
                <a:lnTo>
                  <a:pt x="152" y="718"/>
                </a:lnTo>
                <a:close/>
                <a:moveTo>
                  <a:pt x="157" y="705"/>
                </a:moveTo>
                <a:lnTo>
                  <a:pt x="153" y="705"/>
                </a:lnTo>
                <a:lnTo>
                  <a:pt x="152" y="700"/>
                </a:lnTo>
                <a:lnTo>
                  <a:pt x="152" y="695"/>
                </a:lnTo>
                <a:lnTo>
                  <a:pt x="156" y="692"/>
                </a:lnTo>
                <a:lnTo>
                  <a:pt x="157" y="698"/>
                </a:lnTo>
                <a:lnTo>
                  <a:pt x="157" y="702"/>
                </a:lnTo>
                <a:lnTo>
                  <a:pt x="157" y="705"/>
                </a:lnTo>
                <a:close/>
                <a:moveTo>
                  <a:pt x="187" y="680"/>
                </a:moveTo>
                <a:lnTo>
                  <a:pt x="177" y="680"/>
                </a:lnTo>
                <a:lnTo>
                  <a:pt x="176" y="677"/>
                </a:lnTo>
                <a:lnTo>
                  <a:pt x="184" y="670"/>
                </a:lnTo>
                <a:lnTo>
                  <a:pt x="190" y="670"/>
                </a:lnTo>
                <a:lnTo>
                  <a:pt x="192" y="673"/>
                </a:lnTo>
                <a:lnTo>
                  <a:pt x="197" y="673"/>
                </a:lnTo>
                <a:lnTo>
                  <a:pt x="201" y="673"/>
                </a:lnTo>
                <a:lnTo>
                  <a:pt x="198" y="676"/>
                </a:lnTo>
                <a:lnTo>
                  <a:pt x="197" y="679"/>
                </a:lnTo>
                <a:lnTo>
                  <a:pt x="190" y="679"/>
                </a:lnTo>
                <a:lnTo>
                  <a:pt x="187" y="680"/>
                </a:lnTo>
                <a:close/>
                <a:moveTo>
                  <a:pt x="194" y="662"/>
                </a:moveTo>
                <a:lnTo>
                  <a:pt x="184" y="665"/>
                </a:lnTo>
                <a:lnTo>
                  <a:pt x="183" y="664"/>
                </a:lnTo>
                <a:lnTo>
                  <a:pt x="186" y="657"/>
                </a:lnTo>
                <a:lnTo>
                  <a:pt x="191" y="655"/>
                </a:lnTo>
                <a:lnTo>
                  <a:pt x="194" y="654"/>
                </a:lnTo>
                <a:lnTo>
                  <a:pt x="201" y="654"/>
                </a:lnTo>
                <a:lnTo>
                  <a:pt x="202" y="654"/>
                </a:lnTo>
                <a:lnTo>
                  <a:pt x="206" y="657"/>
                </a:lnTo>
                <a:lnTo>
                  <a:pt x="206" y="661"/>
                </a:lnTo>
                <a:lnTo>
                  <a:pt x="195" y="662"/>
                </a:lnTo>
                <a:lnTo>
                  <a:pt x="194" y="662"/>
                </a:lnTo>
                <a:close/>
                <a:moveTo>
                  <a:pt x="280" y="575"/>
                </a:moveTo>
                <a:lnTo>
                  <a:pt x="274" y="583"/>
                </a:lnTo>
                <a:lnTo>
                  <a:pt x="274" y="590"/>
                </a:lnTo>
                <a:lnTo>
                  <a:pt x="274" y="606"/>
                </a:lnTo>
                <a:lnTo>
                  <a:pt x="269" y="610"/>
                </a:lnTo>
                <a:lnTo>
                  <a:pt x="266" y="598"/>
                </a:lnTo>
                <a:lnTo>
                  <a:pt x="263" y="597"/>
                </a:lnTo>
                <a:lnTo>
                  <a:pt x="255" y="591"/>
                </a:lnTo>
                <a:lnTo>
                  <a:pt x="254" y="591"/>
                </a:lnTo>
                <a:lnTo>
                  <a:pt x="255" y="590"/>
                </a:lnTo>
                <a:lnTo>
                  <a:pt x="257" y="589"/>
                </a:lnTo>
                <a:lnTo>
                  <a:pt x="257" y="587"/>
                </a:lnTo>
                <a:lnTo>
                  <a:pt x="262" y="576"/>
                </a:lnTo>
                <a:lnTo>
                  <a:pt x="265" y="578"/>
                </a:lnTo>
                <a:lnTo>
                  <a:pt x="269" y="580"/>
                </a:lnTo>
                <a:lnTo>
                  <a:pt x="278" y="570"/>
                </a:lnTo>
                <a:lnTo>
                  <a:pt x="280" y="575"/>
                </a:lnTo>
                <a:close/>
                <a:moveTo>
                  <a:pt x="67" y="474"/>
                </a:moveTo>
                <a:lnTo>
                  <a:pt x="55" y="475"/>
                </a:lnTo>
                <a:lnTo>
                  <a:pt x="56" y="471"/>
                </a:lnTo>
                <a:lnTo>
                  <a:pt x="63" y="465"/>
                </a:lnTo>
                <a:lnTo>
                  <a:pt x="67" y="470"/>
                </a:lnTo>
                <a:lnTo>
                  <a:pt x="67" y="474"/>
                </a:lnTo>
                <a:close/>
                <a:moveTo>
                  <a:pt x="127" y="426"/>
                </a:moveTo>
                <a:lnTo>
                  <a:pt x="127" y="440"/>
                </a:lnTo>
                <a:lnTo>
                  <a:pt x="127" y="444"/>
                </a:lnTo>
                <a:lnTo>
                  <a:pt x="124" y="445"/>
                </a:lnTo>
                <a:lnTo>
                  <a:pt x="122" y="439"/>
                </a:lnTo>
                <a:lnTo>
                  <a:pt x="119" y="439"/>
                </a:lnTo>
                <a:lnTo>
                  <a:pt x="117" y="439"/>
                </a:lnTo>
                <a:lnTo>
                  <a:pt x="115" y="444"/>
                </a:lnTo>
                <a:lnTo>
                  <a:pt x="108" y="445"/>
                </a:lnTo>
                <a:lnTo>
                  <a:pt x="109" y="445"/>
                </a:lnTo>
                <a:lnTo>
                  <a:pt x="109" y="437"/>
                </a:lnTo>
                <a:lnTo>
                  <a:pt x="119" y="432"/>
                </a:lnTo>
                <a:lnTo>
                  <a:pt x="127" y="426"/>
                </a:lnTo>
                <a:close/>
                <a:moveTo>
                  <a:pt x="368" y="355"/>
                </a:moveTo>
                <a:lnTo>
                  <a:pt x="368" y="365"/>
                </a:lnTo>
                <a:lnTo>
                  <a:pt x="382" y="366"/>
                </a:lnTo>
                <a:lnTo>
                  <a:pt x="383" y="366"/>
                </a:lnTo>
                <a:lnTo>
                  <a:pt x="385" y="369"/>
                </a:lnTo>
                <a:lnTo>
                  <a:pt x="375" y="373"/>
                </a:lnTo>
                <a:lnTo>
                  <a:pt x="368" y="373"/>
                </a:lnTo>
                <a:lnTo>
                  <a:pt x="364" y="372"/>
                </a:lnTo>
                <a:lnTo>
                  <a:pt x="353" y="369"/>
                </a:lnTo>
                <a:lnTo>
                  <a:pt x="353" y="368"/>
                </a:lnTo>
                <a:lnTo>
                  <a:pt x="353" y="365"/>
                </a:lnTo>
                <a:lnTo>
                  <a:pt x="353" y="358"/>
                </a:lnTo>
                <a:lnTo>
                  <a:pt x="356" y="358"/>
                </a:lnTo>
                <a:lnTo>
                  <a:pt x="362" y="360"/>
                </a:lnTo>
                <a:lnTo>
                  <a:pt x="366" y="354"/>
                </a:lnTo>
                <a:lnTo>
                  <a:pt x="368" y="355"/>
                </a:lnTo>
                <a:close/>
                <a:moveTo>
                  <a:pt x="426" y="342"/>
                </a:moveTo>
                <a:lnTo>
                  <a:pt x="430" y="345"/>
                </a:lnTo>
                <a:lnTo>
                  <a:pt x="438" y="345"/>
                </a:lnTo>
                <a:lnTo>
                  <a:pt x="444" y="354"/>
                </a:lnTo>
                <a:lnTo>
                  <a:pt x="439" y="355"/>
                </a:lnTo>
                <a:lnTo>
                  <a:pt x="427" y="347"/>
                </a:lnTo>
                <a:lnTo>
                  <a:pt x="420" y="357"/>
                </a:lnTo>
                <a:lnTo>
                  <a:pt x="419" y="357"/>
                </a:lnTo>
                <a:lnTo>
                  <a:pt x="416" y="355"/>
                </a:lnTo>
                <a:lnTo>
                  <a:pt x="407" y="353"/>
                </a:lnTo>
                <a:lnTo>
                  <a:pt x="405" y="350"/>
                </a:lnTo>
                <a:lnTo>
                  <a:pt x="414" y="347"/>
                </a:lnTo>
                <a:lnTo>
                  <a:pt x="419" y="345"/>
                </a:lnTo>
                <a:lnTo>
                  <a:pt x="422" y="343"/>
                </a:lnTo>
                <a:lnTo>
                  <a:pt x="426" y="342"/>
                </a:lnTo>
                <a:close/>
                <a:moveTo>
                  <a:pt x="175" y="355"/>
                </a:moveTo>
                <a:lnTo>
                  <a:pt x="172" y="361"/>
                </a:lnTo>
                <a:lnTo>
                  <a:pt x="168" y="361"/>
                </a:lnTo>
                <a:lnTo>
                  <a:pt x="160" y="358"/>
                </a:lnTo>
                <a:lnTo>
                  <a:pt x="167" y="364"/>
                </a:lnTo>
                <a:lnTo>
                  <a:pt x="168" y="365"/>
                </a:lnTo>
                <a:lnTo>
                  <a:pt x="162" y="375"/>
                </a:lnTo>
                <a:lnTo>
                  <a:pt x="160" y="380"/>
                </a:lnTo>
                <a:lnTo>
                  <a:pt x="154" y="380"/>
                </a:lnTo>
                <a:lnTo>
                  <a:pt x="149" y="381"/>
                </a:lnTo>
                <a:lnTo>
                  <a:pt x="147" y="385"/>
                </a:lnTo>
                <a:lnTo>
                  <a:pt x="142" y="395"/>
                </a:lnTo>
                <a:lnTo>
                  <a:pt x="137" y="388"/>
                </a:lnTo>
                <a:lnTo>
                  <a:pt x="146" y="368"/>
                </a:lnTo>
                <a:lnTo>
                  <a:pt x="145" y="360"/>
                </a:lnTo>
                <a:lnTo>
                  <a:pt x="158" y="336"/>
                </a:lnTo>
                <a:lnTo>
                  <a:pt x="168" y="317"/>
                </a:lnTo>
                <a:lnTo>
                  <a:pt x="172" y="325"/>
                </a:lnTo>
                <a:lnTo>
                  <a:pt x="171" y="335"/>
                </a:lnTo>
                <a:lnTo>
                  <a:pt x="167" y="339"/>
                </a:lnTo>
                <a:lnTo>
                  <a:pt x="171" y="342"/>
                </a:lnTo>
                <a:lnTo>
                  <a:pt x="172" y="347"/>
                </a:lnTo>
                <a:lnTo>
                  <a:pt x="175" y="354"/>
                </a:lnTo>
                <a:lnTo>
                  <a:pt x="175" y="355"/>
                </a:lnTo>
                <a:close/>
                <a:moveTo>
                  <a:pt x="194" y="340"/>
                </a:moveTo>
                <a:lnTo>
                  <a:pt x="190" y="346"/>
                </a:lnTo>
                <a:lnTo>
                  <a:pt x="183" y="347"/>
                </a:lnTo>
                <a:lnTo>
                  <a:pt x="183" y="340"/>
                </a:lnTo>
                <a:lnTo>
                  <a:pt x="176" y="346"/>
                </a:lnTo>
                <a:lnTo>
                  <a:pt x="176" y="342"/>
                </a:lnTo>
                <a:lnTo>
                  <a:pt x="177" y="331"/>
                </a:lnTo>
                <a:lnTo>
                  <a:pt x="182" y="327"/>
                </a:lnTo>
                <a:lnTo>
                  <a:pt x="182" y="321"/>
                </a:lnTo>
                <a:lnTo>
                  <a:pt x="191" y="320"/>
                </a:lnTo>
                <a:lnTo>
                  <a:pt x="191" y="316"/>
                </a:lnTo>
                <a:lnTo>
                  <a:pt x="187" y="313"/>
                </a:lnTo>
                <a:lnTo>
                  <a:pt x="190" y="305"/>
                </a:lnTo>
                <a:lnTo>
                  <a:pt x="199" y="308"/>
                </a:lnTo>
                <a:lnTo>
                  <a:pt x="198" y="315"/>
                </a:lnTo>
                <a:lnTo>
                  <a:pt x="194" y="340"/>
                </a:lnTo>
                <a:close/>
                <a:moveTo>
                  <a:pt x="261" y="275"/>
                </a:moveTo>
                <a:lnTo>
                  <a:pt x="259" y="280"/>
                </a:lnTo>
                <a:lnTo>
                  <a:pt x="266" y="276"/>
                </a:lnTo>
                <a:lnTo>
                  <a:pt x="268" y="278"/>
                </a:lnTo>
                <a:lnTo>
                  <a:pt x="272" y="285"/>
                </a:lnTo>
                <a:lnTo>
                  <a:pt x="268" y="291"/>
                </a:lnTo>
                <a:lnTo>
                  <a:pt x="242" y="305"/>
                </a:lnTo>
                <a:lnTo>
                  <a:pt x="246" y="315"/>
                </a:lnTo>
                <a:lnTo>
                  <a:pt x="244" y="316"/>
                </a:lnTo>
                <a:lnTo>
                  <a:pt x="239" y="320"/>
                </a:lnTo>
                <a:lnTo>
                  <a:pt x="229" y="319"/>
                </a:lnTo>
                <a:lnTo>
                  <a:pt x="229" y="328"/>
                </a:lnTo>
                <a:lnTo>
                  <a:pt x="228" y="328"/>
                </a:lnTo>
                <a:lnTo>
                  <a:pt x="220" y="324"/>
                </a:lnTo>
                <a:lnTo>
                  <a:pt x="218" y="317"/>
                </a:lnTo>
                <a:lnTo>
                  <a:pt x="213" y="317"/>
                </a:lnTo>
                <a:lnTo>
                  <a:pt x="216" y="324"/>
                </a:lnTo>
                <a:lnTo>
                  <a:pt x="214" y="328"/>
                </a:lnTo>
                <a:lnTo>
                  <a:pt x="213" y="332"/>
                </a:lnTo>
                <a:lnTo>
                  <a:pt x="209" y="335"/>
                </a:lnTo>
                <a:lnTo>
                  <a:pt x="206" y="332"/>
                </a:lnTo>
                <a:lnTo>
                  <a:pt x="203" y="327"/>
                </a:lnTo>
                <a:lnTo>
                  <a:pt x="205" y="316"/>
                </a:lnTo>
                <a:lnTo>
                  <a:pt x="214" y="308"/>
                </a:lnTo>
                <a:lnTo>
                  <a:pt x="212" y="306"/>
                </a:lnTo>
                <a:lnTo>
                  <a:pt x="205" y="309"/>
                </a:lnTo>
                <a:lnTo>
                  <a:pt x="209" y="291"/>
                </a:lnTo>
                <a:lnTo>
                  <a:pt x="222" y="287"/>
                </a:lnTo>
                <a:lnTo>
                  <a:pt x="221" y="283"/>
                </a:lnTo>
                <a:lnTo>
                  <a:pt x="213" y="283"/>
                </a:lnTo>
                <a:lnTo>
                  <a:pt x="209" y="278"/>
                </a:lnTo>
                <a:lnTo>
                  <a:pt x="227" y="270"/>
                </a:lnTo>
                <a:lnTo>
                  <a:pt x="235" y="285"/>
                </a:lnTo>
                <a:lnTo>
                  <a:pt x="236" y="285"/>
                </a:lnTo>
                <a:lnTo>
                  <a:pt x="242" y="283"/>
                </a:lnTo>
                <a:lnTo>
                  <a:pt x="240" y="279"/>
                </a:lnTo>
                <a:lnTo>
                  <a:pt x="235" y="274"/>
                </a:lnTo>
                <a:lnTo>
                  <a:pt x="251" y="260"/>
                </a:lnTo>
                <a:lnTo>
                  <a:pt x="258" y="263"/>
                </a:lnTo>
                <a:lnTo>
                  <a:pt x="261" y="275"/>
                </a:lnTo>
                <a:close/>
                <a:moveTo>
                  <a:pt x="276" y="263"/>
                </a:moveTo>
                <a:lnTo>
                  <a:pt x="277" y="264"/>
                </a:lnTo>
                <a:lnTo>
                  <a:pt x="283" y="264"/>
                </a:lnTo>
                <a:lnTo>
                  <a:pt x="285" y="271"/>
                </a:lnTo>
                <a:lnTo>
                  <a:pt x="284" y="279"/>
                </a:lnTo>
                <a:lnTo>
                  <a:pt x="283" y="280"/>
                </a:lnTo>
                <a:lnTo>
                  <a:pt x="278" y="282"/>
                </a:lnTo>
                <a:lnTo>
                  <a:pt x="274" y="279"/>
                </a:lnTo>
                <a:lnTo>
                  <a:pt x="274" y="278"/>
                </a:lnTo>
                <a:lnTo>
                  <a:pt x="272" y="275"/>
                </a:lnTo>
                <a:lnTo>
                  <a:pt x="273" y="270"/>
                </a:lnTo>
                <a:lnTo>
                  <a:pt x="266" y="271"/>
                </a:lnTo>
                <a:lnTo>
                  <a:pt x="265" y="264"/>
                </a:lnTo>
                <a:lnTo>
                  <a:pt x="268" y="265"/>
                </a:lnTo>
                <a:lnTo>
                  <a:pt x="266" y="260"/>
                </a:lnTo>
                <a:lnTo>
                  <a:pt x="273" y="259"/>
                </a:lnTo>
                <a:lnTo>
                  <a:pt x="276" y="263"/>
                </a:lnTo>
                <a:close/>
                <a:moveTo>
                  <a:pt x="370" y="229"/>
                </a:moveTo>
                <a:lnTo>
                  <a:pt x="360" y="249"/>
                </a:lnTo>
                <a:lnTo>
                  <a:pt x="352" y="252"/>
                </a:lnTo>
                <a:lnTo>
                  <a:pt x="351" y="259"/>
                </a:lnTo>
                <a:lnTo>
                  <a:pt x="344" y="264"/>
                </a:lnTo>
                <a:lnTo>
                  <a:pt x="330" y="275"/>
                </a:lnTo>
                <a:lnTo>
                  <a:pt x="329" y="263"/>
                </a:lnTo>
                <a:lnTo>
                  <a:pt x="329" y="264"/>
                </a:lnTo>
                <a:lnTo>
                  <a:pt x="328" y="265"/>
                </a:lnTo>
                <a:lnTo>
                  <a:pt x="321" y="279"/>
                </a:lnTo>
                <a:lnTo>
                  <a:pt x="323" y="287"/>
                </a:lnTo>
                <a:lnTo>
                  <a:pt x="321" y="290"/>
                </a:lnTo>
                <a:lnTo>
                  <a:pt x="315" y="287"/>
                </a:lnTo>
                <a:lnTo>
                  <a:pt x="314" y="286"/>
                </a:lnTo>
                <a:lnTo>
                  <a:pt x="313" y="286"/>
                </a:lnTo>
                <a:lnTo>
                  <a:pt x="311" y="285"/>
                </a:lnTo>
                <a:lnTo>
                  <a:pt x="311" y="290"/>
                </a:lnTo>
                <a:lnTo>
                  <a:pt x="304" y="297"/>
                </a:lnTo>
                <a:lnTo>
                  <a:pt x="277" y="310"/>
                </a:lnTo>
                <a:lnTo>
                  <a:pt x="276" y="305"/>
                </a:lnTo>
                <a:lnTo>
                  <a:pt x="277" y="287"/>
                </a:lnTo>
                <a:lnTo>
                  <a:pt x="277" y="286"/>
                </a:lnTo>
                <a:lnTo>
                  <a:pt x="277" y="285"/>
                </a:lnTo>
                <a:lnTo>
                  <a:pt x="287" y="283"/>
                </a:lnTo>
                <a:lnTo>
                  <a:pt x="288" y="283"/>
                </a:lnTo>
                <a:lnTo>
                  <a:pt x="288" y="278"/>
                </a:lnTo>
                <a:lnTo>
                  <a:pt x="291" y="261"/>
                </a:lnTo>
                <a:lnTo>
                  <a:pt x="295" y="259"/>
                </a:lnTo>
                <a:lnTo>
                  <a:pt x="299" y="264"/>
                </a:lnTo>
                <a:lnTo>
                  <a:pt x="304" y="259"/>
                </a:lnTo>
                <a:lnTo>
                  <a:pt x="298" y="249"/>
                </a:lnTo>
                <a:lnTo>
                  <a:pt x="306" y="244"/>
                </a:lnTo>
                <a:lnTo>
                  <a:pt x="311" y="250"/>
                </a:lnTo>
                <a:lnTo>
                  <a:pt x="314" y="248"/>
                </a:lnTo>
                <a:lnTo>
                  <a:pt x="313" y="242"/>
                </a:lnTo>
                <a:lnTo>
                  <a:pt x="313" y="241"/>
                </a:lnTo>
                <a:lnTo>
                  <a:pt x="317" y="238"/>
                </a:lnTo>
                <a:lnTo>
                  <a:pt x="318" y="238"/>
                </a:lnTo>
                <a:lnTo>
                  <a:pt x="321" y="237"/>
                </a:lnTo>
                <a:lnTo>
                  <a:pt x="322" y="238"/>
                </a:lnTo>
                <a:lnTo>
                  <a:pt x="326" y="242"/>
                </a:lnTo>
                <a:lnTo>
                  <a:pt x="329" y="237"/>
                </a:lnTo>
                <a:lnTo>
                  <a:pt x="329" y="235"/>
                </a:lnTo>
                <a:lnTo>
                  <a:pt x="334" y="234"/>
                </a:lnTo>
                <a:lnTo>
                  <a:pt x="340" y="240"/>
                </a:lnTo>
                <a:lnTo>
                  <a:pt x="341" y="241"/>
                </a:lnTo>
                <a:lnTo>
                  <a:pt x="340" y="245"/>
                </a:lnTo>
                <a:lnTo>
                  <a:pt x="345" y="246"/>
                </a:lnTo>
                <a:lnTo>
                  <a:pt x="348" y="237"/>
                </a:lnTo>
                <a:lnTo>
                  <a:pt x="348" y="235"/>
                </a:lnTo>
                <a:lnTo>
                  <a:pt x="355" y="233"/>
                </a:lnTo>
                <a:lnTo>
                  <a:pt x="364" y="227"/>
                </a:lnTo>
                <a:lnTo>
                  <a:pt x="370" y="227"/>
                </a:lnTo>
                <a:lnTo>
                  <a:pt x="370" y="229"/>
                </a:lnTo>
                <a:close/>
                <a:moveTo>
                  <a:pt x="480" y="237"/>
                </a:moveTo>
                <a:lnTo>
                  <a:pt x="467" y="245"/>
                </a:lnTo>
                <a:lnTo>
                  <a:pt x="463" y="240"/>
                </a:lnTo>
                <a:lnTo>
                  <a:pt x="474" y="214"/>
                </a:lnTo>
                <a:lnTo>
                  <a:pt x="478" y="207"/>
                </a:lnTo>
                <a:lnTo>
                  <a:pt x="489" y="203"/>
                </a:lnTo>
                <a:lnTo>
                  <a:pt x="497" y="210"/>
                </a:lnTo>
                <a:lnTo>
                  <a:pt x="495" y="214"/>
                </a:lnTo>
                <a:lnTo>
                  <a:pt x="502" y="223"/>
                </a:lnTo>
                <a:lnTo>
                  <a:pt x="495" y="237"/>
                </a:lnTo>
                <a:lnTo>
                  <a:pt x="491" y="237"/>
                </a:lnTo>
                <a:lnTo>
                  <a:pt x="482" y="237"/>
                </a:lnTo>
                <a:lnTo>
                  <a:pt x="480" y="237"/>
                </a:lnTo>
                <a:close/>
                <a:moveTo>
                  <a:pt x="326" y="196"/>
                </a:moveTo>
                <a:lnTo>
                  <a:pt x="336" y="204"/>
                </a:lnTo>
                <a:lnTo>
                  <a:pt x="344" y="201"/>
                </a:lnTo>
                <a:lnTo>
                  <a:pt x="347" y="204"/>
                </a:lnTo>
                <a:lnTo>
                  <a:pt x="348" y="204"/>
                </a:lnTo>
                <a:lnTo>
                  <a:pt x="349" y="204"/>
                </a:lnTo>
                <a:lnTo>
                  <a:pt x="353" y="207"/>
                </a:lnTo>
                <a:lnTo>
                  <a:pt x="356" y="210"/>
                </a:lnTo>
                <a:lnTo>
                  <a:pt x="349" y="214"/>
                </a:lnTo>
                <a:lnTo>
                  <a:pt x="344" y="219"/>
                </a:lnTo>
                <a:lnTo>
                  <a:pt x="337" y="220"/>
                </a:lnTo>
                <a:lnTo>
                  <a:pt x="333" y="222"/>
                </a:lnTo>
                <a:lnTo>
                  <a:pt x="329" y="222"/>
                </a:lnTo>
                <a:lnTo>
                  <a:pt x="323" y="214"/>
                </a:lnTo>
                <a:lnTo>
                  <a:pt x="317" y="205"/>
                </a:lnTo>
                <a:lnTo>
                  <a:pt x="326" y="196"/>
                </a:lnTo>
                <a:close/>
                <a:moveTo>
                  <a:pt x="659" y="196"/>
                </a:moveTo>
                <a:lnTo>
                  <a:pt x="660" y="201"/>
                </a:lnTo>
                <a:lnTo>
                  <a:pt x="660" y="210"/>
                </a:lnTo>
                <a:lnTo>
                  <a:pt x="660" y="212"/>
                </a:lnTo>
                <a:lnTo>
                  <a:pt x="660" y="214"/>
                </a:lnTo>
                <a:lnTo>
                  <a:pt x="660" y="219"/>
                </a:lnTo>
                <a:lnTo>
                  <a:pt x="659" y="222"/>
                </a:lnTo>
                <a:lnTo>
                  <a:pt x="659" y="227"/>
                </a:lnTo>
                <a:lnTo>
                  <a:pt x="659" y="229"/>
                </a:lnTo>
                <a:lnTo>
                  <a:pt x="659" y="231"/>
                </a:lnTo>
                <a:lnTo>
                  <a:pt x="659" y="233"/>
                </a:lnTo>
                <a:lnTo>
                  <a:pt x="659" y="235"/>
                </a:lnTo>
                <a:lnTo>
                  <a:pt x="660" y="244"/>
                </a:lnTo>
                <a:lnTo>
                  <a:pt x="662" y="252"/>
                </a:lnTo>
                <a:lnTo>
                  <a:pt x="663" y="261"/>
                </a:lnTo>
                <a:lnTo>
                  <a:pt x="663" y="265"/>
                </a:lnTo>
                <a:lnTo>
                  <a:pt x="665" y="272"/>
                </a:lnTo>
                <a:lnTo>
                  <a:pt x="665" y="275"/>
                </a:lnTo>
                <a:lnTo>
                  <a:pt x="666" y="276"/>
                </a:lnTo>
                <a:lnTo>
                  <a:pt x="666" y="282"/>
                </a:lnTo>
                <a:lnTo>
                  <a:pt x="667" y="290"/>
                </a:lnTo>
                <a:lnTo>
                  <a:pt x="666" y="293"/>
                </a:lnTo>
                <a:lnTo>
                  <a:pt x="665" y="297"/>
                </a:lnTo>
                <a:lnTo>
                  <a:pt x="663" y="305"/>
                </a:lnTo>
                <a:lnTo>
                  <a:pt x="659" y="312"/>
                </a:lnTo>
                <a:lnTo>
                  <a:pt x="659" y="315"/>
                </a:lnTo>
                <a:lnTo>
                  <a:pt x="659" y="317"/>
                </a:lnTo>
                <a:lnTo>
                  <a:pt x="658" y="319"/>
                </a:lnTo>
                <a:lnTo>
                  <a:pt x="656" y="324"/>
                </a:lnTo>
                <a:lnTo>
                  <a:pt x="656" y="325"/>
                </a:lnTo>
                <a:lnTo>
                  <a:pt x="655" y="330"/>
                </a:lnTo>
                <a:lnTo>
                  <a:pt x="652" y="334"/>
                </a:lnTo>
                <a:lnTo>
                  <a:pt x="651" y="339"/>
                </a:lnTo>
                <a:lnTo>
                  <a:pt x="648" y="346"/>
                </a:lnTo>
                <a:lnTo>
                  <a:pt x="645" y="351"/>
                </a:lnTo>
                <a:lnTo>
                  <a:pt x="640" y="347"/>
                </a:lnTo>
                <a:lnTo>
                  <a:pt x="635" y="343"/>
                </a:lnTo>
                <a:lnTo>
                  <a:pt x="626" y="339"/>
                </a:lnTo>
                <a:lnTo>
                  <a:pt x="622" y="335"/>
                </a:lnTo>
                <a:lnTo>
                  <a:pt x="615" y="331"/>
                </a:lnTo>
                <a:lnTo>
                  <a:pt x="610" y="328"/>
                </a:lnTo>
                <a:lnTo>
                  <a:pt x="605" y="325"/>
                </a:lnTo>
                <a:lnTo>
                  <a:pt x="599" y="323"/>
                </a:lnTo>
                <a:lnTo>
                  <a:pt x="595" y="321"/>
                </a:lnTo>
                <a:lnTo>
                  <a:pt x="591" y="319"/>
                </a:lnTo>
                <a:lnTo>
                  <a:pt x="583" y="315"/>
                </a:lnTo>
                <a:lnTo>
                  <a:pt x="580" y="320"/>
                </a:lnTo>
                <a:lnTo>
                  <a:pt x="576" y="328"/>
                </a:lnTo>
                <a:lnTo>
                  <a:pt x="573" y="334"/>
                </a:lnTo>
                <a:lnTo>
                  <a:pt x="566" y="339"/>
                </a:lnTo>
                <a:lnTo>
                  <a:pt x="561" y="343"/>
                </a:lnTo>
                <a:lnTo>
                  <a:pt x="558" y="346"/>
                </a:lnTo>
                <a:lnTo>
                  <a:pt x="553" y="351"/>
                </a:lnTo>
                <a:lnTo>
                  <a:pt x="551" y="351"/>
                </a:lnTo>
                <a:lnTo>
                  <a:pt x="549" y="354"/>
                </a:lnTo>
                <a:lnTo>
                  <a:pt x="547" y="355"/>
                </a:lnTo>
                <a:lnTo>
                  <a:pt x="539" y="362"/>
                </a:lnTo>
                <a:lnTo>
                  <a:pt x="535" y="368"/>
                </a:lnTo>
                <a:lnTo>
                  <a:pt x="529" y="372"/>
                </a:lnTo>
                <a:lnTo>
                  <a:pt x="529" y="376"/>
                </a:lnTo>
                <a:lnTo>
                  <a:pt x="528" y="384"/>
                </a:lnTo>
                <a:lnTo>
                  <a:pt x="527" y="390"/>
                </a:lnTo>
                <a:lnTo>
                  <a:pt x="525" y="395"/>
                </a:lnTo>
                <a:lnTo>
                  <a:pt x="524" y="406"/>
                </a:lnTo>
                <a:lnTo>
                  <a:pt x="523" y="410"/>
                </a:lnTo>
                <a:lnTo>
                  <a:pt x="520" y="418"/>
                </a:lnTo>
                <a:lnTo>
                  <a:pt x="519" y="425"/>
                </a:lnTo>
                <a:lnTo>
                  <a:pt x="517" y="435"/>
                </a:lnTo>
                <a:lnTo>
                  <a:pt x="514" y="441"/>
                </a:lnTo>
                <a:lnTo>
                  <a:pt x="510" y="451"/>
                </a:lnTo>
                <a:lnTo>
                  <a:pt x="508" y="456"/>
                </a:lnTo>
                <a:lnTo>
                  <a:pt x="504" y="466"/>
                </a:lnTo>
                <a:lnTo>
                  <a:pt x="499" y="471"/>
                </a:lnTo>
                <a:lnTo>
                  <a:pt x="497" y="473"/>
                </a:lnTo>
                <a:lnTo>
                  <a:pt x="489" y="474"/>
                </a:lnTo>
                <a:lnTo>
                  <a:pt x="483" y="474"/>
                </a:lnTo>
                <a:lnTo>
                  <a:pt x="475" y="477"/>
                </a:lnTo>
                <a:lnTo>
                  <a:pt x="472" y="486"/>
                </a:lnTo>
                <a:lnTo>
                  <a:pt x="469" y="492"/>
                </a:lnTo>
                <a:lnTo>
                  <a:pt x="468" y="500"/>
                </a:lnTo>
                <a:lnTo>
                  <a:pt x="475" y="511"/>
                </a:lnTo>
                <a:lnTo>
                  <a:pt x="478" y="516"/>
                </a:lnTo>
                <a:lnTo>
                  <a:pt x="480" y="522"/>
                </a:lnTo>
                <a:lnTo>
                  <a:pt x="487" y="533"/>
                </a:lnTo>
                <a:lnTo>
                  <a:pt x="490" y="537"/>
                </a:lnTo>
                <a:lnTo>
                  <a:pt x="494" y="545"/>
                </a:lnTo>
                <a:lnTo>
                  <a:pt x="497" y="552"/>
                </a:lnTo>
                <a:lnTo>
                  <a:pt x="501" y="560"/>
                </a:lnTo>
                <a:lnTo>
                  <a:pt x="501" y="567"/>
                </a:lnTo>
                <a:lnTo>
                  <a:pt x="501" y="568"/>
                </a:lnTo>
                <a:lnTo>
                  <a:pt x="501" y="572"/>
                </a:lnTo>
                <a:lnTo>
                  <a:pt x="501" y="585"/>
                </a:lnTo>
                <a:lnTo>
                  <a:pt x="501" y="587"/>
                </a:lnTo>
                <a:lnTo>
                  <a:pt x="501" y="593"/>
                </a:lnTo>
                <a:lnTo>
                  <a:pt x="501" y="597"/>
                </a:lnTo>
                <a:lnTo>
                  <a:pt x="501" y="602"/>
                </a:lnTo>
                <a:lnTo>
                  <a:pt x="498" y="604"/>
                </a:lnTo>
                <a:lnTo>
                  <a:pt x="493" y="609"/>
                </a:lnTo>
                <a:lnTo>
                  <a:pt x="490" y="612"/>
                </a:lnTo>
                <a:lnTo>
                  <a:pt x="482" y="619"/>
                </a:lnTo>
                <a:lnTo>
                  <a:pt x="476" y="625"/>
                </a:lnTo>
                <a:lnTo>
                  <a:pt x="475" y="628"/>
                </a:lnTo>
                <a:lnTo>
                  <a:pt x="469" y="634"/>
                </a:lnTo>
                <a:lnTo>
                  <a:pt x="464" y="638"/>
                </a:lnTo>
                <a:lnTo>
                  <a:pt x="461" y="649"/>
                </a:lnTo>
                <a:lnTo>
                  <a:pt x="457" y="657"/>
                </a:lnTo>
                <a:lnTo>
                  <a:pt x="454" y="662"/>
                </a:lnTo>
                <a:lnTo>
                  <a:pt x="452" y="666"/>
                </a:lnTo>
                <a:lnTo>
                  <a:pt x="448" y="675"/>
                </a:lnTo>
                <a:lnTo>
                  <a:pt x="446" y="677"/>
                </a:lnTo>
                <a:lnTo>
                  <a:pt x="442" y="685"/>
                </a:lnTo>
                <a:lnTo>
                  <a:pt x="439" y="691"/>
                </a:lnTo>
                <a:lnTo>
                  <a:pt x="437" y="694"/>
                </a:lnTo>
                <a:lnTo>
                  <a:pt x="434" y="700"/>
                </a:lnTo>
                <a:lnTo>
                  <a:pt x="431" y="703"/>
                </a:lnTo>
                <a:lnTo>
                  <a:pt x="430" y="707"/>
                </a:lnTo>
                <a:lnTo>
                  <a:pt x="426" y="717"/>
                </a:lnTo>
                <a:lnTo>
                  <a:pt x="423" y="724"/>
                </a:lnTo>
                <a:lnTo>
                  <a:pt x="416" y="730"/>
                </a:lnTo>
                <a:lnTo>
                  <a:pt x="414" y="733"/>
                </a:lnTo>
                <a:lnTo>
                  <a:pt x="412" y="735"/>
                </a:lnTo>
                <a:lnTo>
                  <a:pt x="404" y="741"/>
                </a:lnTo>
                <a:lnTo>
                  <a:pt x="403" y="744"/>
                </a:lnTo>
                <a:lnTo>
                  <a:pt x="397" y="752"/>
                </a:lnTo>
                <a:lnTo>
                  <a:pt x="397" y="756"/>
                </a:lnTo>
                <a:lnTo>
                  <a:pt x="400" y="766"/>
                </a:lnTo>
                <a:lnTo>
                  <a:pt x="403" y="777"/>
                </a:lnTo>
                <a:lnTo>
                  <a:pt x="404" y="784"/>
                </a:lnTo>
                <a:lnTo>
                  <a:pt x="405" y="789"/>
                </a:lnTo>
                <a:lnTo>
                  <a:pt x="408" y="800"/>
                </a:lnTo>
                <a:lnTo>
                  <a:pt x="408" y="805"/>
                </a:lnTo>
                <a:lnTo>
                  <a:pt x="405" y="808"/>
                </a:lnTo>
                <a:lnTo>
                  <a:pt x="403" y="810"/>
                </a:lnTo>
                <a:lnTo>
                  <a:pt x="394" y="816"/>
                </a:lnTo>
                <a:lnTo>
                  <a:pt x="390" y="819"/>
                </a:lnTo>
                <a:lnTo>
                  <a:pt x="382" y="826"/>
                </a:lnTo>
                <a:lnTo>
                  <a:pt x="378" y="829"/>
                </a:lnTo>
                <a:lnTo>
                  <a:pt x="370" y="833"/>
                </a:lnTo>
                <a:lnTo>
                  <a:pt x="362" y="840"/>
                </a:lnTo>
                <a:lnTo>
                  <a:pt x="348" y="841"/>
                </a:lnTo>
                <a:lnTo>
                  <a:pt x="343" y="842"/>
                </a:lnTo>
                <a:lnTo>
                  <a:pt x="336" y="842"/>
                </a:lnTo>
                <a:lnTo>
                  <a:pt x="330" y="844"/>
                </a:lnTo>
                <a:lnTo>
                  <a:pt x="323" y="844"/>
                </a:lnTo>
                <a:lnTo>
                  <a:pt x="315" y="845"/>
                </a:lnTo>
                <a:lnTo>
                  <a:pt x="313" y="845"/>
                </a:lnTo>
                <a:lnTo>
                  <a:pt x="304" y="845"/>
                </a:lnTo>
                <a:lnTo>
                  <a:pt x="306" y="856"/>
                </a:lnTo>
                <a:lnTo>
                  <a:pt x="307" y="865"/>
                </a:lnTo>
                <a:lnTo>
                  <a:pt x="307" y="870"/>
                </a:lnTo>
                <a:lnTo>
                  <a:pt x="308" y="875"/>
                </a:lnTo>
                <a:lnTo>
                  <a:pt x="308" y="880"/>
                </a:lnTo>
                <a:lnTo>
                  <a:pt x="310" y="889"/>
                </a:lnTo>
                <a:lnTo>
                  <a:pt x="311" y="893"/>
                </a:lnTo>
                <a:lnTo>
                  <a:pt x="311" y="900"/>
                </a:lnTo>
                <a:lnTo>
                  <a:pt x="311" y="902"/>
                </a:lnTo>
                <a:lnTo>
                  <a:pt x="311" y="906"/>
                </a:lnTo>
                <a:lnTo>
                  <a:pt x="313" y="913"/>
                </a:lnTo>
                <a:lnTo>
                  <a:pt x="314" y="917"/>
                </a:lnTo>
                <a:lnTo>
                  <a:pt x="314" y="921"/>
                </a:lnTo>
                <a:lnTo>
                  <a:pt x="317" y="930"/>
                </a:lnTo>
                <a:lnTo>
                  <a:pt x="314" y="939"/>
                </a:lnTo>
                <a:lnTo>
                  <a:pt x="311" y="946"/>
                </a:lnTo>
                <a:lnTo>
                  <a:pt x="311" y="947"/>
                </a:lnTo>
                <a:lnTo>
                  <a:pt x="310" y="951"/>
                </a:lnTo>
                <a:lnTo>
                  <a:pt x="307" y="961"/>
                </a:lnTo>
                <a:lnTo>
                  <a:pt x="306" y="965"/>
                </a:lnTo>
                <a:lnTo>
                  <a:pt x="306" y="973"/>
                </a:lnTo>
                <a:lnTo>
                  <a:pt x="304" y="984"/>
                </a:lnTo>
                <a:lnTo>
                  <a:pt x="303" y="991"/>
                </a:lnTo>
                <a:lnTo>
                  <a:pt x="302" y="999"/>
                </a:lnTo>
                <a:lnTo>
                  <a:pt x="302" y="1003"/>
                </a:lnTo>
                <a:lnTo>
                  <a:pt x="302" y="1007"/>
                </a:lnTo>
                <a:lnTo>
                  <a:pt x="302" y="1015"/>
                </a:lnTo>
                <a:lnTo>
                  <a:pt x="302" y="1025"/>
                </a:lnTo>
                <a:lnTo>
                  <a:pt x="302" y="1028"/>
                </a:lnTo>
                <a:lnTo>
                  <a:pt x="302" y="1028"/>
                </a:lnTo>
                <a:lnTo>
                  <a:pt x="302" y="1032"/>
                </a:lnTo>
                <a:lnTo>
                  <a:pt x="302" y="1035"/>
                </a:lnTo>
                <a:lnTo>
                  <a:pt x="302" y="1047"/>
                </a:lnTo>
                <a:lnTo>
                  <a:pt x="302" y="1054"/>
                </a:lnTo>
                <a:lnTo>
                  <a:pt x="302" y="1063"/>
                </a:lnTo>
                <a:lnTo>
                  <a:pt x="299" y="1067"/>
                </a:lnTo>
                <a:lnTo>
                  <a:pt x="292" y="1075"/>
                </a:lnTo>
                <a:lnTo>
                  <a:pt x="288" y="1081"/>
                </a:lnTo>
                <a:lnTo>
                  <a:pt x="287" y="1089"/>
                </a:lnTo>
                <a:lnTo>
                  <a:pt x="285" y="1093"/>
                </a:lnTo>
                <a:lnTo>
                  <a:pt x="284" y="1103"/>
                </a:lnTo>
                <a:lnTo>
                  <a:pt x="283" y="1108"/>
                </a:lnTo>
                <a:lnTo>
                  <a:pt x="281" y="1115"/>
                </a:lnTo>
                <a:lnTo>
                  <a:pt x="265" y="1108"/>
                </a:lnTo>
                <a:lnTo>
                  <a:pt x="253" y="1114"/>
                </a:lnTo>
                <a:lnTo>
                  <a:pt x="247" y="1111"/>
                </a:lnTo>
                <a:lnTo>
                  <a:pt x="207" y="1116"/>
                </a:lnTo>
                <a:lnTo>
                  <a:pt x="203" y="1116"/>
                </a:lnTo>
                <a:lnTo>
                  <a:pt x="192" y="1114"/>
                </a:lnTo>
                <a:lnTo>
                  <a:pt x="179" y="1118"/>
                </a:lnTo>
                <a:lnTo>
                  <a:pt x="177" y="1118"/>
                </a:lnTo>
                <a:lnTo>
                  <a:pt x="175" y="1118"/>
                </a:lnTo>
                <a:lnTo>
                  <a:pt x="171" y="1116"/>
                </a:lnTo>
                <a:lnTo>
                  <a:pt x="158" y="1115"/>
                </a:lnTo>
                <a:lnTo>
                  <a:pt x="143" y="1114"/>
                </a:lnTo>
                <a:lnTo>
                  <a:pt x="139" y="1123"/>
                </a:lnTo>
                <a:lnTo>
                  <a:pt x="134" y="1125"/>
                </a:lnTo>
                <a:lnTo>
                  <a:pt x="130" y="1133"/>
                </a:lnTo>
                <a:lnTo>
                  <a:pt x="123" y="1134"/>
                </a:lnTo>
                <a:lnTo>
                  <a:pt x="127" y="1142"/>
                </a:lnTo>
                <a:lnTo>
                  <a:pt x="126" y="1146"/>
                </a:lnTo>
                <a:lnTo>
                  <a:pt x="119" y="1148"/>
                </a:lnTo>
                <a:lnTo>
                  <a:pt x="107" y="1149"/>
                </a:lnTo>
                <a:lnTo>
                  <a:pt x="105" y="1159"/>
                </a:lnTo>
                <a:lnTo>
                  <a:pt x="101" y="1155"/>
                </a:lnTo>
                <a:lnTo>
                  <a:pt x="90" y="1157"/>
                </a:lnTo>
                <a:lnTo>
                  <a:pt x="86" y="1145"/>
                </a:lnTo>
                <a:lnTo>
                  <a:pt x="77" y="1146"/>
                </a:lnTo>
                <a:lnTo>
                  <a:pt x="66" y="1142"/>
                </a:lnTo>
                <a:lnTo>
                  <a:pt x="52" y="1149"/>
                </a:lnTo>
                <a:lnTo>
                  <a:pt x="51" y="1150"/>
                </a:lnTo>
                <a:lnTo>
                  <a:pt x="41" y="1145"/>
                </a:lnTo>
                <a:lnTo>
                  <a:pt x="41" y="1141"/>
                </a:lnTo>
                <a:lnTo>
                  <a:pt x="42" y="1141"/>
                </a:lnTo>
                <a:lnTo>
                  <a:pt x="45" y="1135"/>
                </a:lnTo>
                <a:lnTo>
                  <a:pt x="45" y="1130"/>
                </a:lnTo>
                <a:lnTo>
                  <a:pt x="42" y="1126"/>
                </a:lnTo>
                <a:lnTo>
                  <a:pt x="48" y="1126"/>
                </a:lnTo>
                <a:lnTo>
                  <a:pt x="56" y="1123"/>
                </a:lnTo>
                <a:lnTo>
                  <a:pt x="64" y="1115"/>
                </a:lnTo>
                <a:lnTo>
                  <a:pt x="68" y="1120"/>
                </a:lnTo>
                <a:lnTo>
                  <a:pt x="71" y="1125"/>
                </a:lnTo>
                <a:lnTo>
                  <a:pt x="75" y="1123"/>
                </a:lnTo>
                <a:lnTo>
                  <a:pt x="77" y="1123"/>
                </a:lnTo>
                <a:lnTo>
                  <a:pt x="77" y="1119"/>
                </a:lnTo>
                <a:lnTo>
                  <a:pt x="74" y="1118"/>
                </a:lnTo>
                <a:lnTo>
                  <a:pt x="72" y="1116"/>
                </a:lnTo>
                <a:lnTo>
                  <a:pt x="68" y="1114"/>
                </a:lnTo>
                <a:lnTo>
                  <a:pt x="74" y="1111"/>
                </a:lnTo>
                <a:lnTo>
                  <a:pt x="77" y="1110"/>
                </a:lnTo>
                <a:lnTo>
                  <a:pt x="83" y="1105"/>
                </a:lnTo>
                <a:lnTo>
                  <a:pt x="90" y="1105"/>
                </a:lnTo>
                <a:lnTo>
                  <a:pt x="101" y="1095"/>
                </a:lnTo>
                <a:lnTo>
                  <a:pt x="102" y="1093"/>
                </a:lnTo>
                <a:lnTo>
                  <a:pt x="104" y="1090"/>
                </a:lnTo>
                <a:lnTo>
                  <a:pt x="108" y="1086"/>
                </a:lnTo>
                <a:lnTo>
                  <a:pt x="111" y="1084"/>
                </a:lnTo>
                <a:lnTo>
                  <a:pt x="112" y="1081"/>
                </a:lnTo>
                <a:lnTo>
                  <a:pt x="116" y="1077"/>
                </a:lnTo>
                <a:lnTo>
                  <a:pt x="117" y="1075"/>
                </a:lnTo>
                <a:lnTo>
                  <a:pt x="119" y="1074"/>
                </a:lnTo>
                <a:lnTo>
                  <a:pt x="126" y="1066"/>
                </a:lnTo>
                <a:lnTo>
                  <a:pt x="130" y="1062"/>
                </a:lnTo>
                <a:lnTo>
                  <a:pt x="132" y="1059"/>
                </a:lnTo>
                <a:lnTo>
                  <a:pt x="131" y="1055"/>
                </a:lnTo>
                <a:lnTo>
                  <a:pt x="119" y="1063"/>
                </a:lnTo>
                <a:lnTo>
                  <a:pt x="119" y="1065"/>
                </a:lnTo>
                <a:lnTo>
                  <a:pt x="113" y="1070"/>
                </a:lnTo>
                <a:lnTo>
                  <a:pt x="109" y="1077"/>
                </a:lnTo>
                <a:lnTo>
                  <a:pt x="101" y="1085"/>
                </a:lnTo>
                <a:lnTo>
                  <a:pt x="100" y="1089"/>
                </a:lnTo>
                <a:lnTo>
                  <a:pt x="98" y="1090"/>
                </a:lnTo>
                <a:lnTo>
                  <a:pt x="93" y="1093"/>
                </a:lnTo>
                <a:lnTo>
                  <a:pt x="79" y="1101"/>
                </a:lnTo>
                <a:lnTo>
                  <a:pt x="75" y="1103"/>
                </a:lnTo>
                <a:lnTo>
                  <a:pt x="68" y="1099"/>
                </a:lnTo>
                <a:lnTo>
                  <a:pt x="64" y="1097"/>
                </a:lnTo>
                <a:lnTo>
                  <a:pt x="67" y="1093"/>
                </a:lnTo>
                <a:lnTo>
                  <a:pt x="70" y="1090"/>
                </a:lnTo>
                <a:lnTo>
                  <a:pt x="75" y="1093"/>
                </a:lnTo>
                <a:lnTo>
                  <a:pt x="81" y="1089"/>
                </a:lnTo>
                <a:lnTo>
                  <a:pt x="78" y="1088"/>
                </a:lnTo>
                <a:lnTo>
                  <a:pt x="74" y="1086"/>
                </a:lnTo>
                <a:lnTo>
                  <a:pt x="70" y="1085"/>
                </a:lnTo>
                <a:lnTo>
                  <a:pt x="72" y="1082"/>
                </a:lnTo>
                <a:lnTo>
                  <a:pt x="70" y="1078"/>
                </a:lnTo>
                <a:lnTo>
                  <a:pt x="61" y="1081"/>
                </a:lnTo>
                <a:lnTo>
                  <a:pt x="68" y="1075"/>
                </a:lnTo>
                <a:lnTo>
                  <a:pt x="74" y="1077"/>
                </a:lnTo>
                <a:lnTo>
                  <a:pt x="77" y="1075"/>
                </a:lnTo>
                <a:lnTo>
                  <a:pt x="78" y="1075"/>
                </a:lnTo>
                <a:lnTo>
                  <a:pt x="74" y="1073"/>
                </a:lnTo>
                <a:lnTo>
                  <a:pt x="71" y="1070"/>
                </a:lnTo>
                <a:lnTo>
                  <a:pt x="67" y="1070"/>
                </a:lnTo>
                <a:lnTo>
                  <a:pt x="61" y="1071"/>
                </a:lnTo>
                <a:lnTo>
                  <a:pt x="60" y="1074"/>
                </a:lnTo>
                <a:lnTo>
                  <a:pt x="57" y="1075"/>
                </a:lnTo>
                <a:lnTo>
                  <a:pt x="53" y="1075"/>
                </a:lnTo>
                <a:lnTo>
                  <a:pt x="57" y="1069"/>
                </a:lnTo>
                <a:lnTo>
                  <a:pt x="59" y="1067"/>
                </a:lnTo>
                <a:lnTo>
                  <a:pt x="60" y="1065"/>
                </a:lnTo>
                <a:lnTo>
                  <a:pt x="61" y="1063"/>
                </a:lnTo>
                <a:lnTo>
                  <a:pt x="64" y="1060"/>
                </a:lnTo>
                <a:lnTo>
                  <a:pt x="67" y="1060"/>
                </a:lnTo>
                <a:lnTo>
                  <a:pt x="71" y="1060"/>
                </a:lnTo>
                <a:lnTo>
                  <a:pt x="72" y="1058"/>
                </a:lnTo>
                <a:lnTo>
                  <a:pt x="74" y="1056"/>
                </a:lnTo>
                <a:lnTo>
                  <a:pt x="74" y="1055"/>
                </a:lnTo>
                <a:lnTo>
                  <a:pt x="70" y="1054"/>
                </a:lnTo>
                <a:lnTo>
                  <a:pt x="74" y="1047"/>
                </a:lnTo>
                <a:lnTo>
                  <a:pt x="75" y="1047"/>
                </a:lnTo>
                <a:lnTo>
                  <a:pt x="78" y="1044"/>
                </a:lnTo>
                <a:lnTo>
                  <a:pt x="74" y="1043"/>
                </a:lnTo>
                <a:lnTo>
                  <a:pt x="72" y="1043"/>
                </a:lnTo>
                <a:lnTo>
                  <a:pt x="68" y="1045"/>
                </a:lnTo>
                <a:lnTo>
                  <a:pt x="68" y="1047"/>
                </a:lnTo>
                <a:lnTo>
                  <a:pt x="68" y="1047"/>
                </a:lnTo>
                <a:lnTo>
                  <a:pt x="63" y="1055"/>
                </a:lnTo>
                <a:lnTo>
                  <a:pt x="61" y="1055"/>
                </a:lnTo>
                <a:lnTo>
                  <a:pt x="56" y="1056"/>
                </a:lnTo>
                <a:lnTo>
                  <a:pt x="51" y="1052"/>
                </a:lnTo>
                <a:lnTo>
                  <a:pt x="52" y="1063"/>
                </a:lnTo>
                <a:lnTo>
                  <a:pt x="51" y="1069"/>
                </a:lnTo>
                <a:lnTo>
                  <a:pt x="49" y="1069"/>
                </a:lnTo>
                <a:lnTo>
                  <a:pt x="44" y="1074"/>
                </a:lnTo>
                <a:lnTo>
                  <a:pt x="42" y="1075"/>
                </a:lnTo>
                <a:lnTo>
                  <a:pt x="33" y="1081"/>
                </a:lnTo>
                <a:lnTo>
                  <a:pt x="33" y="1078"/>
                </a:lnTo>
                <a:lnTo>
                  <a:pt x="33" y="1075"/>
                </a:lnTo>
                <a:lnTo>
                  <a:pt x="40" y="1060"/>
                </a:lnTo>
                <a:lnTo>
                  <a:pt x="36" y="1059"/>
                </a:lnTo>
                <a:lnTo>
                  <a:pt x="37" y="1055"/>
                </a:lnTo>
                <a:lnTo>
                  <a:pt x="40" y="1050"/>
                </a:lnTo>
                <a:lnTo>
                  <a:pt x="41" y="1041"/>
                </a:lnTo>
                <a:lnTo>
                  <a:pt x="42" y="1041"/>
                </a:lnTo>
                <a:lnTo>
                  <a:pt x="48" y="1043"/>
                </a:lnTo>
                <a:lnTo>
                  <a:pt x="51" y="1044"/>
                </a:lnTo>
                <a:lnTo>
                  <a:pt x="56" y="1039"/>
                </a:lnTo>
                <a:lnTo>
                  <a:pt x="52" y="1039"/>
                </a:lnTo>
                <a:lnTo>
                  <a:pt x="51" y="1039"/>
                </a:lnTo>
                <a:lnTo>
                  <a:pt x="46" y="1039"/>
                </a:lnTo>
                <a:lnTo>
                  <a:pt x="44" y="1039"/>
                </a:lnTo>
                <a:lnTo>
                  <a:pt x="46" y="1030"/>
                </a:lnTo>
                <a:lnTo>
                  <a:pt x="56" y="1024"/>
                </a:lnTo>
                <a:lnTo>
                  <a:pt x="66" y="1018"/>
                </a:lnTo>
                <a:lnTo>
                  <a:pt x="66" y="1017"/>
                </a:lnTo>
                <a:lnTo>
                  <a:pt x="66" y="1013"/>
                </a:lnTo>
                <a:lnTo>
                  <a:pt x="60" y="1011"/>
                </a:lnTo>
                <a:lnTo>
                  <a:pt x="53" y="1018"/>
                </a:lnTo>
                <a:lnTo>
                  <a:pt x="48" y="1024"/>
                </a:lnTo>
                <a:lnTo>
                  <a:pt x="46" y="1025"/>
                </a:lnTo>
                <a:lnTo>
                  <a:pt x="48" y="1015"/>
                </a:lnTo>
                <a:lnTo>
                  <a:pt x="53" y="1007"/>
                </a:lnTo>
                <a:lnTo>
                  <a:pt x="56" y="1002"/>
                </a:lnTo>
                <a:lnTo>
                  <a:pt x="56" y="995"/>
                </a:lnTo>
                <a:lnTo>
                  <a:pt x="56" y="992"/>
                </a:lnTo>
                <a:lnTo>
                  <a:pt x="59" y="985"/>
                </a:lnTo>
                <a:lnTo>
                  <a:pt x="61" y="987"/>
                </a:lnTo>
                <a:lnTo>
                  <a:pt x="64" y="990"/>
                </a:lnTo>
                <a:lnTo>
                  <a:pt x="64" y="991"/>
                </a:lnTo>
                <a:lnTo>
                  <a:pt x="63" y="998"/>
                </a:lnTo>
                <a:lnTo>
                  <a:pt x="70" y="1005"/>
                </a:lnTo>
                <a:lnTo>
                  <a:pt x="77" y="1015"/>
                </a:lnTo>
                <a:lnTo>
                  <a:pt x="74" y="1024"/>
                </a:lnTo>
                <a:lnTo>
                  <a:pt x="78" y="1032"/>
                </a:lnTo>
                <a:lnTo>
                  <a:pt x="79" y="1035"/>
                </a:lnTo>
                <a:lnTo>
                  <a:pt x="81" y="1039"/>
                </a:lnTo>
                <a:lnTo>
                  <a:pt x="85" y="1041"/>
                </a:lnTo>
                <a:lnTo>
                  <a:pt x="83" y="1036"/>
                </a:lnTo>
                <a:lnTo>
                  <a:pt x="83" y="1032"/>
                </a:lnTo>
                <a:lnTo>
                  <a:pt x="78" y="1026"/>
                </a:lnTo>
                <a:lnTo>
                  <a:pt x="79" y="1025"/>
                </a:lnTo>
                <a:lnTo>
                  <a:pt x="82" y="1022"/>
                </a:lnTo>
                <a:lnTo>
                  <a:pt x="87" y="1024"/>
                </a:lnTo>
                <a:lnTo>
                  <a:pt x="87" y="1032"/>
                </a:lnTo>
                <a:lnTo>
                  <a:pt x="93" y="1028"/>
                </a:lnTo>
                <a:lnTo>
                  <a:pt x="97" y="1037"/>
                </a:lnTo>
                <a:lnTo>
                  <a:pt x="101" y="1039"/>
                </a:lnTo>
                <a:lnTo>
                  <a:pt x="101" y="1036"/>
                </a:lnTo>
                <a:lnTo>
                  <a:pt x="101" y="1033"/>
                </a:lnTo>
                <a:lnTo>
                  <a:pt x="96" y="1026"/>
                </a:lnTo>
                <a:lnTo>
                  <a:pt x="98" y="1024"/>
                </a:lnTo>
                <a:lnTo>
                  <a:pt x="108" y="1022"/>
                </a:lnTo>
                <a:lnTo>
                  <a:pt x="111" y="1021"/>
                </a:lnTo>
                <a:lnTo>
                  <a:pt x="111" y="1018"/>
                </a:lnTo>
                <a:lnTo>
                  <a:pt x="108" y="1018"/>
                </a:lnTo>
                <a:lnTo>
                  <a:pt x="97" y="1020"/>
                </a:lnTo>
                <a:lnTo>
                  <a:pt x="96" y="1017"/>
                </a:lnTo>
                <a:lnTo>
                  <a:pt x="94" y="1014"/>
                </a:lnTo>
                <a:lnTo>
                  <a:pt x="93" y="1014"/>
                </a:lnTo>
                <a:lnTo>
                  <a:pt x="92" y="1011"/>
                </a:lnTo>
                <a:lnTo>
                  <a:pt x="89" y="1007"/>
                </a:lnTo>
                <a:lnTo>
                  <a:pt x="94" y="1006"/>
                </a:lnTo>
                <a:lnTo>
                  <a:pt x="97" y="1002"/>
                </a:lnTo>
                <a:lnTo>
                  <a:pt x="97" y="1000"/>
                </a:lnTo>
                <a:lnTo>
                  <a:pt x="94" y="999"/>
                </a:lnTo>
                <a:lnTo>
                  <a:pt x="90" y="998"/>
                </a:lnTo>
                <a:lnTo>
                  <a:pt x="90" y="995"/>
                </a:lnTo>
                <a:lnTo>
                  <a:pt x="90" y="987"/>
                </a:lnTo>
                <a:lnTo>
                  <a:pt x="87" y="995"/>
                </a:lnTo>
                <a:lnTo>
                  <a:pt x="87" y="996"/>
                </a:lnTo>
                <a:lnTo>
                  <a:pt x="87" y="1003"/>
                </a:lnTo>
                <a:lnTo>
                  <a:pt x="83" y="1005"/>
                </a:lnTo>
                <a:lnTo>
                  <a:pt x="81" y="1005"/>
                </a:lnTo>
                <a:lnTo>
                  <a:pt x="78" y="1003"/>
                </a:lnTo>
                <a:lnTo>
                  <a:pt x="78" y="1002"/>
                </a:lnTo>
                <a:lnTo>
                  <a:pt x="83" y="996"/>
                </a:lnTo>
                <a:lnTo>
                  <a:pt x="79" y="998"/>
                </a:lnTo>
                <a:lnTo>
                  <a:pt x="75" y="999"/>
                </a:lnTo>
                <a:lnTo>
                  <a:pt x="71" y="995"/>
                </a:lnTo>
                <a:lnTo>
                  <a:pt x="71" y="992"/>
                </a:lnTo>
                <a:lnTo>
                  <a:pt x="71" y="990"/>
                </a:lnTo>
                <a:lnTo>
                  <a:pt x="71" y="988"/>
                </a:lnTo>
                <a:lnTo>
                  <a:pt x="70" y="985"/>
                </a:lnTo>
                <a:lnTo>
                  <a:pt x="68" y="980"/>
                </a:lnTo>
                <a:lnTo>
                  <a:pt x="68" y="972"/>
                </a:lnTo>
                <a:lnTo>
                  <a:pt x="74" y="962"/>
                </a:lnTo>
                <a:lnTo>
                  <a:pt x="79" y="954"/>
                </a:lnTo>
                <a:lnTo>
                  <a:pt x="81" y="953"/>
                </a:lnTo>
                <a:lnTo>
                  <a:pt x="86" y="949"/>
                </a:lnTo>
                <a:lnTo>
                  <a:pt x="94" y="958"/>
                </a:lnTo>
                <a:lnTo>
                  <a:pt x="94" y="960"/>
                </a:lnTo>
                <a:lnTo>
                  <a:pt x="96" y="962"/>
                </a:lnTo>
                <a:lnTo>
                  <a:pt x="97" y="968"/>
                </a:lnTo>
                <a:lnTo>
                  <a:pt x="98" y="969"/>
                </a:lnTo>
                <a:lnTo>
                  <a:pt x="100" y="972"/>
                </a:lnTo>
                <a:lnTo>
                  <a:pt x="105" y="973"/>
                </a:lnTo>
                <a:lnTo>
                  <a:pt x="107" y="975"/>
                </a:lnTo>
                <a:lnTo>
                  <a:pt x="111" y="984"/>
                </a:lnTo>
                <a:lnTo>
                  <a:pt x="119" y="983"/>
                </a:lnTo>
                <a:lnTo>
                  <a:pt x="113" y="977"/>
                </a:lnTo>
                <a:lnTo>
                  <a:pt x="115" y="972"/>
                </a:lnTo>
                <a:lnTo>
                  <a:pt x="108" y="969"/>
                </a:lnTo>
                <a:lnTo>
                  <a:pt x="105" y="968"/>
                </a:lnTo>
                <a:lnTo>
                  <a:pt x="101" y="966"/>
                </a:lnTo>
                <a:lnTo>
                  <a:pt x="102" y="965"/>
                </a:lnTo>
                <a:lnTo>
                  <a:pt x="102" y="960"/>
                </a:lnTo>
                <a:lnTo>
                  <a:pt x="102" y="958"/>
                </a:lnTo>
                <a:lnTo>
                  <a:pt x="98" y="951"/>
                </a:lnTo>
                <a:lnTo>
                  <a:pt x="90" y="942"/>
                </a:lnTo>
                <a:lnTo>
                  <a:pt x="96" y="935"/>
                </a:lnTo>
                <a:lnTo>
                  <a:pt x="98" y="932"/>
                </a:lnTo>
                <a:lnTo>
                  <a:pt x="101" y="928"/>
                </a:lnTo>
                <a:lnTo>
                  <a:pt x="105" y="935"/>
                </a:lnTo>
                <a:lnTo>
                  <a:pt x="107" y="936"/>
                </a:lnTo>
                <a:lnTo>
                  <a:pt x="109" y="938"/>
                </a:lnTo>
                <a:lnTo>
                  <a:pt x="108" y="935"/>
                </a:lnTo>
                <a:lnTo>
                  <a:pt x="107" y="931"/>
                </a:lnTo>
                <a:lnTo>
                  <a:pt x="108" y="924"/>
                </a:lnTo>
                <a:lnTo>
                  <a:pt x="107" y="919"/>
                </a:lnTo>
                <a:lnTo>
                  <a:pt x="102" y="923"/>
                </a:lnTo>
                <a:lnTo>
                  <a:pt x="101" y="923"/>
                </a:lnTo>
                <a:lnTo>
                  <a:pt x="98" y="923"/>
                </a:lnTo>
                <a:lnTo>
                  <a:pt x="101" y="916"/>
                </a:lnTo>
                <a:lnTo>
                  <a:pt x="102" y="908"/>
                </a:lnTo>
                <a:lnTo>
                  <a:pt x="105" y="901"/>
                </a:lnTo>
                <a:lnTo>
                  <a:pt x="105" y="898"/>
                </a:lnTo>
                <a:lnTo>
                  <a:pt x="112" y="894"/>
                </a:lnTo>
                <a:lnTo>
                  <a:pt x="113" y="893"/>
                </a:lnTo>
                <a:lnTo>
                  <a:pt x="119" y="887"/>
                </a:lnTo>
                <a:lnTo>
                  <a:pt x="122" y="886"/>
                </a:lnTo>
                <a:lnTo>
                  <a:pt x="127" y="890"/>
                </a:lnTo>
                <a:lnTo>
                  <a:pt x="135" y="897"/>
                </a:lnTo>
                <a:lnTo>
                  <a:pt x="143" y="901"/>
                </a:lnTo>
                <a:lnTo>
                  <a:pt x="145" y="901"/>
                </a:lnTo>
                <a:lnTo>
                  <a:pt x="150" y="906"/>
                </a:lnTo>
                <a:lnTo>
                  <a:pt x="153" y="910"/>
                </a:lnTo>
                <a:lnTo>
                  <a:pt x="156" y="916"/>
                </a:lnTo>
                <a:lnTo>
                  <a:pt x="160" y="925"/>
                </a:lnTo>
                <a:lnTo>
                  <a:pt x="161" y="915"/>
                </a:lnTo>
                <a:lnTo>
                  <a:pt x="160" y="904"/>
                </a:lnTo>
                <a:lnTo>
                  <a:pt x="156" y="897"/>
                </a:lnTo>
                <a:lnTo>
                  <a:pt x="153" y="894"/>
                </a:lnTo>
                <a:lnTo>
                  <a:pt x="143" y="893"/>
                </a:lnTo>
                <a:lnTo>
                  <a:pt x="142" y="890"/>
                </a:lnTo>
                <a:lnTo>
                  <a:pt x="135" y="886"/>
                </a:lnTo>
                <a:lnTo>
                  <a:pt x="134" y="885"/>
                </a:lnTo>
                <a:lnTo>
                  <a:pt x="132" y="883"/>
                </a:lnTo>
                <a:lnTo>
                  <a:pt x="137" y="878"/>
                </a:lnTo>
                <a:lnTo>
                  <a:pt x="137" y="874"/>
                </a:lnTo>
                <a:lnTo>
                  <a:pt x="138" y="868"/>
                </a:lnTo>
                <a:lnTo>
                  <a:pt x="137" y="864"/>
                </a:lnTo>
                <a:lnTo>
                  <a:pt x="146" y="860"/>
                </a:lnTo>
                <a:lnTo>
                  <a:pt x="142" y="859"/>
                </a:lnTo>
                <a:lnTo>
                  <a:pt x="134" y="863"/>
                </a:lnTo>
                <a:lnTo>
                  <a:pt x="124" y="865"/>
                </a:lnTo>
                <a:lnTo>
                  <a:pt x="119" y="865"/>
                </a:lnTo>
                <a:lnTo>
                  <a:pt x="112" y="865"/>
                </a:lnTo>
                <a:lnTo>
                  <a:pt x="111" y="864"/>
                </a:lnTo>
                <a:lnTo>
                  <a:pt x="105" y="865"/>
                </a:lnTo>
                <a:lnTo>
                  <a:pt x="109" y="857"/>
                </a:lnTo>
                <a:lnTo>
                  <a:pt x="119" y="848"/>
                </a:lnTo>
                <a:lnTo>
                  <a:pt x="122" y="846"/>
                </a:lnTo>
                <a:lnTo>
                  <a:pt x="137" y="838"/>
                </a:lnTo>
                <a:lnTo>
                  <a:pt x="139" y="838"/>
                </a:lnTo>
                <a:lnTo>
                  <a:pt x="150" y="835"/>
                </a:lnTo>
                <a:lnTo>
                  <a:pt x="156" y="834"/>
                </a:lnTo>
                <a:lnTo>
                  <a:pt x="169" y="827"/>
                </a:lnTo>
                <a:lnTo>
                  <a:pt x="180" y="822"/>
                </a:lnTo>
                <a:lnTo>
                  <a:pt x="195" y="819"/>
                </a:lnTo>
                <a:lnTo>
                  <a:pt x="199" y="819"/>
                </a:lnTo>
                <a:lnTo>
                  <a:pt x="202" y="819"/>
                </a:lnTo>
                <a:lnTo>
                  <a:pt x="202" y="823"/>
                </a:lnTo>
                <a:lnTo>
                  <a:pt x="198" y="826"/>
                </a:lnTo>
                <a:lnTo>
                  <a:pt x="197" y="830"/>
                </a:lnTo>
                <a:lnTo>
                  <a:pt x="201" y="830"/>
                </a:lnTo>
                <a:lnTo>
                  <a:pt x="205" y="829"/>
                </a:lnTo>
                <a:lnTo>
                  <a:pt x="203" y="833"/>
                </a:lnTo>
                <a:lnTo>
                  <a:pt x="203" y="835"/>
                </a:lnTo>
                <a:lnTo>
                  <a:pt x="199" y="844"/>
                </a:lnTo>
                <a:lnTo>
                  <a:pt x="201" y="850"/>
                </a:lnTo>
                <a:lnTo>
                  <a:pt x="209" y="838"/>
                </a:lnTo>
                <a:lnTo>
                  <a:pt x="216" y="837"/>
                </a:lnTo>
                <a:lnTo>
                  <a:pt x="218" y="837"/>
                </a:lnTo>
                <a:lnTo>
                  <a:pt x="225" y="837"/>
                </a:lnTo>
                <a:lnTo>
                  <a:pt x="227" y="838"/>
                </a:lnTo>
                <a:lnTo>
                  <a:pt x="228" y="840"/>
                </a:lnTo>
                <a:lnTo>
                  <a:pt x="228" y="841"/>
                </a:lnTo>
                <a:lnTo>
                  <a:pt x="231" y="840"/>
                </a:lnTo>
                <a:lnTo>
                  <a:pt x="233" y="837"/>
                </a:lnTo>
                <a:lnTo>
                  <a:pt x="229" y="831"/>
                </a:lnTo>
                <a:lnTo>
                  <a:pt x="221" y="830"/>
                </a:lnTo>
                <a:lnTo>
                  <a:pt x="214" y="831"/>
                </a:lnTo>
                <a:lnTo>
                  <a:pt x="212" y="825"/>
                </a:lnTo>
                <a:lnTo>
                  <a:pt x="209" y="818"/>
                </a:lnTo>
                <a:lnTo>
                  <a:pt x="214" y="816"/>
                </a:lnTo>
                <a:lnTo>
                  <a:pt x="222" y="815"/>
                </a:lnTo>
                <a:lnTo>
                  <a:pt x="228" y="816"/>
                </a:lnTo>
                <a:lnTo>
                  <a:pt x="228" y="823"/>
                </a:lnTo>
                <a:lnTo>
                  <a:pt x="236" y="822"/>
                </a:lnTo>
                <a:lnTo>
                  <a:pt x="238" y="820"/>
                </a:lnTo>
                <a:lnTo>
                  <a:pt x="247" y="816"/>
                </a:lnTo>
                <a:lnTo>
                  <a:pt x="250" y="808"/>
                </a:lnTo>
                <a:lnTo>
                  <a:pt x="265" y="799"/>
                </a:lnTo>
                <a:lnTo>
                  <a:pt x="266" y="795"/>
                </a:lnTo>
                <a:lnTo>
                  <a:pt x="266" y="793"/>
                </a:lnTo>
                <a:lnTo>
                  <a:pt x="265" y="790"/>
                </a:lnTo>
                <a:lnTo>
                  <a:pt x="257" y="796"/>
                </a:lnTo>
                <a:lnTo>
                  <a:pt x="244" y="799"/>
                </a:lnTo>
                <a:lnTo>
                  <a:pt x="239" y="805"/>
                </a:lnTo>
                <a:lnTo>
                  <a:pt x="231" y="810"/>
                </a:lnTo>
                <a:lnTo>
                  <a:pt x="224" y="805"/>
                </a:lnTo>
                <a:lnTo>
                  <a:pt x="222" y="807"/>
                </a:lnTo>
                <a:lnTo>
                  <a:pt x="220" y="808"/>
                </a:lnTo>
                <a:lnTo>
                  <a:pt x="210" y="815"/>
                </a:lnTo>
                <a:lnTo>
                  <a:pt x="205" y="812"/>
                </a:lnTo>
                <a:lnTo>
                  <a:pt x="212" y="801"/>
                </a:lnTo>
                <a:lnTo>
                  <a:pt x="203" y="801"/>
                </a:lnTo>
                <a:lnTo>
                  <a:pt x="195" y="811"/>
                </a:lnTo>
                <a:lnTo>
                  <a:pt x="192" y="812"/>
                </a:lnTo>
                <a:lnTo>
                  <a:pt x="184" y="815"/>
                </a:lnTo>
                <a:lnTo>
                  <a:pt x="177" y="811"/>
                </a:lnTo>
                <a:lnTo>
                  <a:pt x="176" y="812"/>
                </a:lnTo>
                <a:lnTo>
                  <a:pt x="169" y="816"/>
                </a:lnTo>
                <a:lnTo>
                  <a:pt x="162" y="825"/>
                </a:lnTo>
                <a:lnTo>
                  <a:pt x="156" y="827"/>
                </a:lnTo>
                <a:lnTo>
                  <a:pt x="150" y="830"/>
                </a:lnTo>
                <a:lnTo>
                  <a:pt x="145" y="829"/>
                </a:lnTo>
                <a:lnTo>
                  <a:pt x="143" y="826"/>
                </a:lnTo>
                <a:lnTo>
                  <a:pt x="143" y="825"/>
                </a:lnTo>
                <a:lnTo>
                  <a:pt x="154" y="816"/>
                </a:lnTo>
                <a:lnTo>
                  <a:pt x="161" y="811"/>
                </a:lnTo>
                <a:lnTo>
                  <a:pt x="168" y="807"/>
                </a:lnTo>
                <a:lnTo>
                  <a:pt x="175" y="803"/>
                </a:lnTo>
                <a:lnTo>
                  <a:pt x="180" y="800"/>
                </a:lnTo>
                <a:lnTo>
                  <a:pt x="195" y="799"/>
                </a:lnTo>
                <a:lnTo>
                  <a:pt x="202" y="799"/>
                </a:lnTo>
                <a:lnTo>
                  <a:pt x="203" y="797"/>
                </a:lnTo>
                <a:lnTo>
                  <a:pt x="195" y="795"/>
                </a:lnTo>
                <a:lnTo>
                  <a:pt x="195" y="790"/>
                </a:lnTo>
                <a:lnTo>
                  <a:pt x="192" y="786"/>
                </a:lnTo>
                <a:lnTo>
                  <a:pt x="186" y="790"/>
                </a:lnTo>
                <a:lnTo>
                  <a:pt x="182" y="793"/>
                </a:lnTo>
                <a:lnTo>
                  <a:pt x="169" y="796"/>
                </a:lnTo>
                <a:lnTo>
                  <a:pt x="165" y="797"/>
                </a:lnTo>
                <a:lnTo>
                  <a:pt x="161" y="799"/>
                </a:lnTo>
                <a:lnTo>
                  <a:pt x="160" y="792"/>
                </a:lnTo>
                <a:lnTo>
                  <a:pt x="153" y="795"/>
                </a:lnTo>
                <a:lnTo>
                  <a:pt x="143" y="789"/>
                </a:lnTo>
                <a:lnTo>
                  <a:pt x="146" y="782"/>
                </a:lnTo>
                <a:lnTo>
                  <a:pt x="161" y="774"/>
                </a:lnTo>
                <a:lnTo>
                  <a:pt x="162" y="767"/>
                </a:lnTo>
                <a:lnTo>
                  <a:pt x="161" y="763"/>
                </a:lnTo>
                <a:lnTo>
                  <a:pt x="154" y="756"/>
                </a:lnTo>
                <a:lnTo>
                  <a:pt x="162" y="756"/>
                </a:lnTo>
                <a:lnTo>
                  <a:pt x="156" y="748"/>
                </a:lnTo>
                <a:lnTo>
                  <a:pt x="149" y="744"/>
                </a:lnTo>
                <a:lnTo>
                  <a:pt x="142" y="740"/>
                </a:lnTo>
                <a:lnTo>
                  <a:pt x="146" y="737"/>
                </a:lnTo>
                <a:lnTo>
                  <a:pt x="147" y="737"/>
                </a:lnTo>
                <a:lnTo>
                  <a:pt x="157" y="733"/>
                </a:lnTo>
                <a:lnTo>
                  <a:pt x="162" y="739"/>
                </a:lnTo>
                <a:lnTo>
                  <a:pt x="165" y="743"/>
                </a:lnTo>
                <a:lnTo>
                  <a:pt x="168" y="748"/>
                </a:lnTo>
                <a:lnTo>
                  <a:pt x="171" y="752"/>
                </a:lnTo>
                <a:lnTo>
                  <a:pt x="168" y="760"/>
                </a:lnTo>
                <a:lnTo>
                  <a:pt x="176" y="760"/>
                </a:lnTo>
                <a:lnTo>
                  <a:pt x="190" y="756"/>
                </a:lnTo>
                <a:lnTo>
                  <a:pt x="187" y="755"/>
                </a:lnTo>
                <a:lnTo>
                  <a:pt x="176" y="751"/>
                </a:lnTo>
                <a:lnTo>
                  <a:pt x="177" y="744"/>
                </a:lnTo>
                <a:lnTo>
                  <a:pt x="173" y="739"/>
                </a:lnTo>
                <a:lnTo>
                  <a:pt x="187" y="737"/>
                </a:lnTo>
                <a:lnTo>
                  <a:pt x="198" y="735"/>
                </a:lnTo>
                <a:lnTo>
                  <a:pt x="214" y="743"/>
                </a:lnTo>
                <a:lnTo>
                  <a:pt x="214" y="737"/>
                </a:lnTo>
                <a:lnTo>
                  <a:pt x="203" y="732"/>
                </a:lnTo>
                <a:lnTo>
                  <a:pt x="199" y="730"/>
                </a:lnTo>
                <a:lnTo>
                  <a:pt x="207" y="724"/>
                </a:lnTo>
                <a:lnTo>
                  <a:pt x="216" y="721"/>
                </a:lnTo>
                <a:lnTo>
                  <a:pt x="225" y="722"/>
                </a:lnTo>
                <a:lnTo>
                  <a:pt x="222" y="718"/>
                </a:lnTo>
                <a:lnTo>
                  <a:pt x="214" y="715"/>
                </a:lnTo>
                <a:lnTo>
                  <a:pt x="207" y="717"/>
                </a:lnTo>
                <a:lnTo>
                  <a:pt x="205" y="717"/>
                </a:lnTo>
                <a:lnTo>
                  <a:pt x="194" y="730"/>
                </a:lnTo>
                <a:lnTo>
                  <a:pt x="177" y="730"/>
                </a:lnTo>
                <a:lnTo>
                  <a:pt x="168" y="732"/>
                </a:lnTo>
                <a:lnTo>
                  <a:pt x="173" y="720"/>
                </a:lnTo>
                <a:lnTo>
                  <a:pt x="173" y="718"/>
                </a:lnTo>
                <a:lnTo>
                  <a:pt x="179" y="715"/>
                </a:lnTo>
                <a:lnTo>
                  <a:pt x="186" y="713"/>
                </a:lnTo>
                <a:lnTo>
                  <a:pt x="182" y="709"/>
                </a:lnTo>
                <a:lnTo>
                  <a:pt x="169" y="709"/>
                </a:lnTo>
                <a:lnTo>
                  <a:pt x="169" y="707"/>
                </a:lnTo>
                <a:lnTo>
                  <a:pt x="165" y="702"/>
                </a:lnTo>
                <a:lnTo>
                  <a:pt x="176" y="700"/>
                </a:lnTo>
                <a:lnTo>
                  <a:pt x="188" y="702"/>
                </a:lnTo>
                <a:lnTo>
                  <a:pt x="194" y="705"/>
                </a:lnTo>
                <a:lnTo>
                  <a:pt x="205" y="707"/>
                </a:lnTo>
                <a:lnTo>
                  <a:pt x="203" y="703"/>
                </a:lnTo>
                <a:lnTo>
                  <a:pt x="201" y="700"/>
                </a:lnTo>
                <a:lnTo>
                  <a:pt x="197" y="700"/>
                </a:lnTo>
                <a:lnTo>
                  <a:pt x="180" y="695"/>
                </a:lnTo>
                <a:lnTo>
                  <a:pt x="177" y="692"/>
                </a:lnTo>
                <a:lnTo>
                  <a:pt x="177" y="691"/>
                </a:lnTo>
                <a:lnTo>
                  <a:pt x="175" y="688"/>
                </a:lnTo>
                <a:lnTo>
                  <a:pt x="172" y="687"/>
                </a:lnTo>
                <a:lnTo>
                  <a:pt x="177" y="687"/>
                </a:lnTo>
                <a:lnTo>
                  <a:pt x="186" y="687"/>
                </a:lnTo>
                <a:lnTo>
                  <a:pt x="187" y="688"/>
                </a:lnTo>
                <a:lnTo>
                  <a:pt x="197" y="690"/>
                </a:lnTo>
                <a:lnTo>
                  <a:pt x="198" y="691"/>
                </a:lnTo>
                <a:lnTo>
                  <a:pt x="199" y="691"/>
                </a:lnTo>
                <a:lnTo>
                  <a:pt x="201" y="691"/>
                </a:lnTo>
                <a:lnTo>
                  <a:pt x="203" y="694"/>
                </a:lnTo>
                <a:lnTo>
                  <a:pt x="216" y="696"/>
                </a:lnTo>
                <a:lnTo>
                  <a:pt x="224" y="694"/>
                </a:lnTo>
                <a:lnTo>
                  <a:pt x="227" y="692"/>
                </a:lnTo>
                <a:lnTo>
                  <a:pt x="228" y="692"/>
                </a:lnTo>
                <a:lnTo>
                  <a:pt x="233" y="691"/>
                </a:lnTo>
                <a:lnTo>
                  <a:pt x="233" y="691"/>
                </a:lnTo>
                <a:lnTo>
                  <a:pt x="239" y="688"/>
                </a:lnTo>
                <a:lnTo>
                  <a:pt x="235" y="685"/>
                </a:lnTo>
                <a:lnTo>
                  <a:pt x="233" y="685"/>
                </a:lnTo>
                <a:lnTo>
                  <a:pt x="221" y="687"/>
                </a:lnTo>
                <a:lnTo>
                  <a:pt x="216" y="691"/>
                </a:lnTo>
                <a:lnTo>
                  <a:pt x="212" y="691"/>
                </a:lnTo>
                <a:lnTo>
                  <a:pt x="209" y="691"/>
                </a:lnTo>
                <a:lnTo>
                  <a:pt x="206" y="687"/>
                </a:lnTo>
                <a:lnTo>
                  <a:pt x="206" y="683"/>
                </a:lnTo>
                <a:lnTo>
                  <a:pt x="206" y="681"/>
                </a:lnTo>
                <a:lnTo>
                  <a:pt x="216" y="680"/>
                </a:lnTo>
                <a:lnTo>
                  <a:pt x="224" y="680"/>
                </a:lnTo>
                <a:lnTo>
                  <a:pt x="222" y="679"/>
                </a:lnTo>
                <a:lnTo>
                  <a:pt x="220" y="676"/>
                </a:lnTo>
                <a:lnTo>
                  <a:pt x="210" y="675"/>
                </a:lnTo>
                <a:lnTo>
                  <a:pt x="203" y="673"/>
                </a:lnTo>
                <a:lnTo>
                  <a:pt x="201" y="668"/>
                </a:lnTo>
                <a:lnTo>
                  <a:pt x="213" y="668"/>
                </a:lnTo>
                <a:lnTo>
                  <a:pt x="214" y="668"/>
                </a:lnTo>
                <a:lnTo>
                  <a:pt x="236" y="670"/>
                </a:lnTo>
                <a:lnTo>
                  <a:pt x="246" y="672"/>
                </a:lnTo>
                <a:lnTo>
                  <a:pt x="253" y="670"/>
                </a:lnTo>
                <a:lnTo>
                  <a:pt x="250" y="666"/>
                </a:lnTo>
                <a:lnTo>
                  <a:pt x="238" y="665"/>
                </a:lnTo>
                <a:lnTo>
                  <a:pt x="231" y="662"/>
                </a:lnTo>
                <a:lnTo>
                  <a:pt x="229" y="662"/>
                </a:lnTo>
                <a:lnTo>
                  <a:pt x="227" y="658"/>
                </a:lnTo>
                <a:lnTo>
                  <a:pt x="224" y="654"/>
                </a:lnTo>
                <a:lnTo>
                  <a:pt x="221" y="646"/>
                </a:lnTo>
                <a:lnTo>
                  <a:pt x="220" y="646"/>
                </a:lnTo>
                <a:lnTo>
                  <a:pt x="216" y="640"/>
                </a:lnTo>
                <a:lnTo>
                  <a:pt x="206" y="639"/>
                </a:lnTo>
                <a:lnTo>
                  <a:pt x="201" y="628"/>
                </a:lnTo>
                <a:lnTo>
                  <a:pt x="213" y="628"/>
                </a:lnTo>
                <a:lnTo>
                  <a:pt x="214" y="628"/>
                </a:lnTo>
                <a:lnTo>
                  <a:pt x="216" y="628"/>
                </a:lnTo>
                <a:lnTo>
                  <a:pt x="225" y="628"/>
                </a:lnTo>
                <a:lnTo>
                  <a:pt x="229" y="628"/>
                </a:lnTo>
                <a:lnTo>
                  <a:pt x="233" y="625"/>
                </a:lnTo>
                <a:lnTo>
                  <a:pt x="227" y="620"/>
                </a:lnTo>
                <a:lnTo>
                  <a:pt x="229" y="620"/>
                </a:lnTo>
                <a:lnTo>
                  <a:pt x="238" y="619"/>
                </a:lnTo>
                <a:lnTo>
                  <a:pt x="246" y="613"/>
                </a:lnTo>
                <a:lnTo>
                  <a:pt x="253" y="615"/>
                </a:lnTo>
                <a:lnTo>
                  <a:pt x="246" y="624"/>
                </a:lnTo>
                <a:lnTo>
                  <a:pt x="243" y="627"/>
                </a:lnTo>
                <a:lnTo>
                  <a:pt x="243" y="630"/>
                </a:lnTo>
                <a:lnTo>
                  <a:pt x="248" y="627"/>
                </a:lnTo>
                <a:lnTo>
                  <a:pt x="257" y="623"/>
                </a:lnTo>
                <a:lnTo>
                  <a:pt x="257" y="621"/>
                </a:lnTo>
                <a:lnTo>
                  <a:pt x="258" y="616"/>
                </a:lnTo>
                <a:lnTo>
                  <a:pt x="255" y="604"/>
                </a:lnTo>
                <a:lnTo>
                  <a:pt x="258" y="597"/>
                </a:lnTo>
                <a:lnTo>
                  <a:pt x="265" y="610"/>
                </a:lnTo>
                <a:lnTo>
                  <a:pt x="266" y="613"/>
                </a:lnTo>
                <a:lnTo>
                  <a:pt x="269" y="620"/>
                </a:lnTo>
                <a:lnTo>
                  <a:pt x="272" y="619"/>
                </a:lnTo>
                <a:lnTo>
                  <a:pt x="278" y="617"/>
                </a:lnTo>
                <a:lnTo>
                  <a:pt x="283" y="608"/>
                </a:lnTo>
                <a:lnTo>
                  <a:pt x="283" y="606"/>
                </a:lnTo>
                <a:lnTo>
                  <a:pt x="281" y="600"/>
                </a:lnTo>
                <a:lnTo>
                  <a:pt x="283" y="600"/>
                </a:lnTo>
                <a:lnTo>
                  <a:pt x="288" y="598"/>
                </a:lnTo>
                <a:lnTo>
                  <a:pt x="295" y="598"/>
                </a:lnTo>
                <a:lnTo>
                  <a:pt x="299" y="598"/>
                </a:lnTo>
                <a:lnTo>
                  <a:pt x="304" y="604"/>
                </a:lnTo>
                <a:lnTo>
                  <a:pt x="308" y="609"/>
                </a:lnTo>
                <a:lnTo>
                  <a:pt x="315" y="609"/>
                </a:lnTo>
                <a:lnTo>
                  <a:pt x="318" y="608"/>
                </a:lnTo>
                <a:lnTo>
                  <a:pt x="319" y="606"/>
                </a:lnTo>
                <a:lnTo>
                  <a:pt x="317" y="600"/>
                </a:lnTo>
                <a:lnTo>
                  <a:pt x="315" y="600"/>
                </a:lnTo>
                <a:lnTo>
                  <a:pt x="307" y="597"/>
                </a:lnTo>
                <a:lnTo>
                  <a:pt x="302" y="594"/>
                </a:lnTo>
                <a:lnTo>
                  <a:pt x="299" y="590"/>
                </a:lnTo>
                <a:lnTo>
                  <a:pt x="291" y="590"/>
                </a:lnTo>
                <a:lnTo>
                  <a:pt x="289" y="590"/>
                </a:lnTo>
                <a:lnTo>
                  <a:pt x="287" y="590"/>
                </a:lnTo>
                <a:lnTo>
                  <a:pt x="283" y="591"/>
                </a:lnTo>
                <a:lnTo>
                  <a:pt x="287" y="583"/>
                </a:lnTo>
                <a:lnTo>
                  <a:pt x="292" y="575"/>
                </a:lnTo>
                <a:lnTo>
                  <a:pt x="293" y="574"/>
                </a:lnTo>
                <a:lnTo>
                  <a:pt x="299" y="570"/>
                </a:lnTo>
                <a:lnTo>
                  <a:pt x="300" y="565"/>
                </a:lnTo>
                <a:lnTo>
                  <a:pt x="306" y="568"/>
                </a:lnTo>
                <a:lnTo>
                  <a:pt x="311" y="570"/>
                </a:lnTo>
                <a:lnTo>
                  <a:pt x="313" y="570"/>
                </a:lnTo>
                <a:lnTo>
                  <a:pt x="318" y="565"/>
                </a:lnTo>
                <a:lnTo>
                  <a:pt x="318" y="567"/>
                </a:lnTo>
                <a:lnTo>
                  <a:pt x="325" y="570"/>
                </a:lnTo>
                <a:lnTo>
                  <a:pt x="328" y="570"/>
                </a:lnTo>
                <a:lnTo>
                  <a:pt x="332" y="568"/>
                </a:lnTo>
                <a:lnTo>
                  <a:pt x="318" y="564"/>
                </a:lnTo>
                <a:lnTo>
                  <a:pt x="314" y="563"/>
                </a:lnTo>
                <a:lnTo>
                  <a:pt x="308" y="561"/>
                </a:lnTo>
                <a:lnTo>
                  <a:pt x="292" y="565"/>
                </a:lnTo>
                <a:lnTo>
                  <a:pt x="295" y="557"/>
                </a:lnTo>
                <a:lnTo>
                  <a:pt x="310" y="552"/>
                </a:lnTo>
                <a:lnTo>
                  <a:pt x="317" y="559"/>
                </a:lnTo>
                <a:lnTo>
                  <a:pt x="317" y="560"/>
                </a:lnTo>
                <a:lnTo>
                  <a:pt x="319" y="560"/>
                </a:lnTo>
                <a:lnTo>
                  <a:pt x="325" y="560"/>
                </a:lnTo>
                <a:lnTo>
                  <a:pt x="336" y="556"/>
                </a:lnTo>
                <a:lnTo>
                  <a:pt x="348" y="555"/>
                </a:lnTo>
                <a:lnTo>
                  <a:pt x="355" y="553"/>
                </a:lnTo>
                <a:lnTo>
                  <a:pt x="349" y="560"/>
                </a:lnTo>
                <a:lnTo>
                  <a:pt x="344" y="570"/>
                </a:lnTo>
                <a:lnTo>
                  <a:pt x="344" y="571"/>
                </a:lnTo>
                <a:lnTo>
                  <a:pt x="344" y="575"/>
                </a:lnTo>
                <a:lnTo>
                  <a:pt x="348" y="578"/>
                </a:lnTo>
                <a:lnTo>
                  <a:pt x="355" y="586"/>
                </a:lnTo>
                <a:lnTo>
                  <a:pt x="358" y="580"/>
                </a:lnTo>
                <a:lnTo>
                  <a:pt x="353" y="575"/>
                </a:lnTo>
                <a:lnTo>
                  <a:pt x="349" y="571"/>
                </a:lnTo>
                <a:lnTo>
                  <a:pt x="351" y="570"/>
                </a:lnTo>
                <a:lnTo>
                  <a:pt x="355" y="564"/>
                </a:lnTo>
                <a:lnTo>
                  <a:pt x="359" y="557"/>
                </a:lnTo>
                <a:lnTo>
                  <a:pt x="363" y="555"/>
                </a:lnTo>
                <a:lnTo>
                  <a:pt x="364" y="556"/>
                </a:lnTo>
                <a:lnTo>
                  <a:pt x="367" y="557"/>
                </a:lnTo>
                <a:lnTo>
                  <a:pt x="368" y="557"/>
                </a:lnTo>
                <a:lnTo>
                  <a:pt x="370" y="561"/>
                </a:lnTo>
                <a:lnTo>
                  <a:pt x="375" y="560"/>
                </a:lnTo>
                <a:lnTo>
                  <a:pt x="377" y="559"/>
                </a:lnTo>
                <a:lnTo>
                  <a:pt x="379" y="560"/>
                </a:lnTo>
                <a:lnTo>
                  <a:pt x="386" y="564"/>
                </a:lnTo>
                <a:lnTo>
                  <a:pt x="394" y="567"/>
                </a:lnTo>
                <a:lnTo>
                  <a:pt x="397" y="568"/>
                </a:lnTo>
                <a:lnTo>
                  <a:pt x="397" y="580"/>
                </a:lnTo>
                <a:lnTo>
                  <a:pt x="397" y="582"/>
                </a:lnTo>
                <a:lnTo>
                  <a:pt x="397" y="587"/>
                </a:lnTo>
                <a:lnTo>
                  <a:pt x="400" y="589"/>
                </a:lnTo>
                <a:lnTo>
                  <a:pt x="404" y="591"/>
                </a:lnTo>
                <a:lnTo>
                  <a:pt x="404" y="580"/>
                </a:lnTo>
                <a:lnTo>
                  <a:pt x="405" y="568"/>
                </a:lnTo>
                <a:lnTo>
                  <a:pt x="404" y="565"/>
                </a:lnTo>
                <a:lnTo>
                  <a:pt x="400" y="560"/>
                </a:lnTo>
                <a:lnTo>
                  <a:pt x="397" y="557"/>
                </a:lnTo>
                <a:lnTo>
                  <a:pt x="397" y="553"/>
                </a:lnTo>
                <a:lnTo>
                  <a:pt x="398" y="550"/>
                </a:lnTo>
                <a:lnTo>
                  <a:pt x="400" y="548"/>
                </a:lnTo>
                <a:lnTo>
                  <a:pt x="397" y="549"/>
                </a:lnTo>
                <a:lnTo>
                  <a:pt x="388" y="553"/>
                </a:lnTo>
                <a:lnTo>
                  <a:pt x="390" y="546"/>
                </a:lnTo>
                <a:lnTo>
                  <a:pt x="378" y="546"/>
                </a:lnTo>
                <a:lnTo>
                  <a:pt x="375" y="546"/>
                </a:lnTo>
                <a:lnTo>
                  <a:pt x="364" y="544"/>
                </a:lnTo>
                <a:lnTo>
                  <a:pt x="374" y="540"/>
                </a:lnTo>
                <a:lnTo>
                  <a:pt x="375" y="540"/>
                </a:lnTo>
                <a:lnTo>
                  <a:pt x="375" y="538"/>
                </a:lnTo>
                <a:lnTo>
                  <a:pt x="373" y="531"/>
                </a:lnTo>
                <a:lnTo>
                  <a:pt x="364" y="534"/>
                </a:lnTo>
                <a:lnTo>
                  <a:pt x="356" y="535"/>
                </a:lnTo>
                <a:lnTo>
                  <a:pt x="348" y="537"/>
                </a:lnTo>
                <a:lnTo>
                  <a:pt x="337" y="538"/>
                </a:lnTo>
                <a:lnTo>
                  <a:pt x="344" y="541"/>
                </a:lnTo>
                <a:lnTo>
                  <a:pt x="332" y="549"/>
                </a:lnTo>
                <a:lnTo>
                  <a:pt x="329" y="550"/>
                </a:lnTo>
                <a:lnTo>
                  <a:pt x="328" y="552"/>
                </a:lnTo>
                <a:lnTo>
                  <a:pt x="330" y="541"/>
                </a:lnTo>
                <a:lnTo>
                  <a:pt x="332" y="534"/>
                </a:lnTo>
                <a:lnTo>
                  <a:pt x="314" y="542"/>
                </a:lnTo>
                <a:lnTo>
                  <a:pt x="299" y="545"/>
                </a:lnTo>
                <a:lnTo>
                  <a:pt x="298" y="546"/>
                </a:lnTo>
                <a:lnTo>
                  <a:pt x="293" y="542"/>
                </a:lnTo>
                <a:lnTo>
                  <a:pt x="295" y="541"/>
                </a:lnTo>
                <a:lnTo>
                  <a:pt x="296" y="540"/>
                </a:lnTo>
                <a:lnTo>
                  <a:pt x="303" y="533"/>
                </a:lnTo>
                <a:lnTo>
                  <a:pt x="313" y="522"/>
                </a:lnTo>
                <a:lnTo>
                  <a:pt x="321" y="512"/>
                </a:lnTo>
                <a:lnTo>
                  <a:pt x="319" y="511"/>
                </a:lnTo>
                <a:lnTo>
                  <a:pt x="315" y="507"/>
                </a:lnTo>
                <a:lnTo>
                  <a:pt x="322" y="501"/>
                </a:lnTo>
                <a:lnTo>
                  <a:pt x="328" y="501"/>
                </a:lnTo>
                <a:lnTo>
                  <a:pt x="337" y="500"/>
                </a:lnTo>
                <a:lnTo>
                  <a:pt x="340" y="505"/>
                </a:lnTo>
                <a:lnTo>
                  <a:pt x="338" y="508"/>
                </a:lnTo>
                <a:lnTo>
                  <a:pt x="337" y="512"/>
                </a:lnTo>
                <a:lnTo>
                  <a:pt x="343" y="514"/>
                </a:lnTo>
                <a:lnTo>
                  <a:pt x="349" y="504"/>
                </a:lnTo>
                <a:lnTo>
                  <a:pt x="360" y="500"/>
                </a:lnTo>
                <a:lnTo>
                  <a:pt x="364" y="496"/>
                </a:lnTo>
                <a:lnTo>
                  <a:pt x="360" y="496"/>
                </a:lnTo>
                <a:lnTo>
                  <a:pt x="353" y="496"/>
                </a:lnTo>
                <a:lnTo>
                  <a:pt x="344" y="495"/>
                </a:lnTo>
                <a:lnTo>
                  <a:pt x="336" y="493"/>
                </a:lnTo>
                <a:lnTo>
                  <a:pt x="323" y="490"/>
                </a:lnTo>
                <a:lnTo>
                  <a:pt x="330" y="484"/>
                </a:lnTo>
                <a:lnTo>
                  <a:pt x="333" y="478"/>
                </a:lnTo>
                <a:lnTo>
                  <a:pt x="338" y="473"/>
                </a:lnTo>
                <a:lnTo>
                  <a:pt x="340" y="471"/>
                </a:lnTo>
                <a:lnTo>
                  <a:pt x="345" y="469"/>
                </a:lnTo>
                <a:lnTo>
                  <a:pt x="352" y="463"/>
                </a:lnTo>
                <a:lnTo>
                  <a:pt x="355" y="460"/>
                </a:lnTo>
                <a:lnTo>
                  <a:pt x="364" y="459"/>
                </a:lnTo>
                <a:lnTo>
                  <a:pt x="364" y="459"/>
                </a:lnTo>
                <a:lnTo>
                  <a:pt x="373" y="469"/>
                </a:lnTo>
                <a:lnTo>
                  <a:pt x="370" y="471"/>
                </a:lnTo>
                <a:lnTo>
                  <a:pt x="367" y="471"/>
                </a:lnTo>
                <a:lnTo>
                  <a:pt x="364" y="470"/>
                </a:lnTo>
                <a:lnTo>
                  <a:pt x="362" y="467"/>
                </a:lnTo>
                <a:lnTo>
                  <a:pt x="359" y="470"/>
                </a:lnTo>
                <a:lnTo>
                  <a:pt x="358" y="471"/>
                </a:lnTo>
                <a:lnTo>
                  <a:pt x="364" y="475"/>
                </a:lnTo>
                <a:lnTo>
                  <a:pt x="356" y="484"/>
                </a:lnTo>
                <a:lnTo>
                  <a:pt x="359" y="484"/>
                </a:lnTo>
                <a:lnTo>
                  <a:pt x="362" y="485"/>
                </a:lnTo>
                <a:lnTo>
                  <a:pt x="370" y="478"/>
                </a:lnTo>
                <a:lnTo>
                  <a:pt x="373" y="480"/>
                </a:lnTo>
                <a:lnTo>
                  <a:pt x="381" y="482"/>
                </a:lnTo>
                <a:lnTo>
                  <a:pt x="373" y="486"/>
                </a:lnTo>
                <a:lnTo>
                  <a:pt x="373" y="488"/>
                </a:lnTo>
                <a:lnTo>
                  <a:pt x="373" y="495"/>
                </a:lnTo>
                <a:lnTo>
                  <a:pt x="379" y="490"/>
                </a:lnTo>
                <a:lnTo>
                  <a:pt x="389" y="482"/>
                </a:lnTo>
                <a:lnTo>
                  <a:pt x="404" y="486"/>
                </a:lnTo>
                <a:lnTo>
                  <a:pt x="405" y="496"/>
                </a:lnTo>
                <a:lnTo>
                  <a:pt x="407" y="500"/>
                </a:lnTo>
                <a:lnTo>
                  <a:pt x="411" y="504"/>
                </a:lnTo>
                <a:lnTo>
                  <a:pt x="414" y="516"/>
                </a:lnTo>
                <a:lnTo>
                  <a:pt x="420" y="520"/>
                </a:lnTo>
                <a:lnTo>
                  <a:pt x="418" y="512"/>
                </a:lnTo>
                <a:lnTo>
                  <a:pt x="422" y="511"/>
                </a:lnTo>
                <a:lnTo>
                  <a:pt x="424" y="510"/>
                </a:lnTo>
                <a:lnTo>
                  <a:pt x="429" y="508"/>
                </a:lnTo>
                <a:lnTo>
                  <a:pt x="430" y="501"/>
                </a:lnTo>
                <a:lnTo>
                  <a:pt x="430" y="501"/>
                </a:lnTo>
                <a:lnTo>
                  <a:pt x="427" y="499"/>
                </a:lnTo>
                <a:lnTo>
                  <a:pt x="423" y="503"/>
                </a:lnTo>
                <a:lnTo>
                  <a:pt x="422" y="504"/>
                </a:lnTo>
                <a:lnTo>
                  <a:pt x="420" y="504"/>
                </a:lnTo>
                <a:lnTo>
                  <a:pt x="415" y="501"/>
                </a:lnTo>
                <a:lnTo>
                  <a:pt x="412" y="501"/>
                </a:lnTo>
                <a:lnTo>
                  <a:pt x="409" y="493"/>
                </a:lnTo>
                <a:lnTo>
                  <a:pt x="411" y="492"/>
                </a:lnTo>
                <a:lnTo>
                  <a:pt x="415" y="490"/>
                </a:lnTo>
                <a:lnTo>
                  <a:pt x="414" y="484"/>
                </a:lnTo>
                <a:lnTo>
                  <a:pt x="416" y="478"/>
                </a:lnTo>
                <a:lnTo>
                  <a:pt x="426" y="470"/>
                </a:lnTo>
                <a:lnTo>
                  <a:pt x="438" y="466"/>
                </a:lnTo>
                <a:lnTo>
                  <a:pt x="442" y="465"/>
                </a:lnTo>
                <a:lnTo>
                  <a:pt x="446" y="463"/>
                </a:lnTo>
                <a:lnTo>
                  <a:pt x="449" y="459"/>
                </a:lnTo>
                <a:lnTo>
                  <a:pt x="446" y="459"/>
                </a:lnTo>
                <a:lnTo>
                  <a:pt x="442" y="458"/>
                </a:lnTo>
                <a:lnTo>
                  <a:pt x="438" y="460"/>
                </a:lnTo>
                <a:lnTo>
                  <a:pt x="430" y="465"/>
                </a:lnTo>
                <a:lnTo>
                  <a:pt x="426" y="466"/>
                </a:lnTo>
                <a:lnTo>
                  <a:pt x="416" y="471"/>
                </a:lnTo>
                <a:lnTo>
                  <a:pt x="409" y="478"/>
                </a:lnTo>
                <a:lnTo>
                  <a:pt x="401" y="473"/>
                </a:lnTo>
                <a:lnTo>
                  <a:pt x="392" y="471"/>
                </a:lnTo>
                <a:lnTo>
                  <a:pt x="379" y="470"/>
                </a:lnTo>
                <a:lnTo>
                  <a:pt x="381" y="460"/>
                </a:lnTo>
                <a:lnTo>
                  <a:pt x="383" y="454"/>
                </a:lnTo>
                <a:lnTo>
                  <a:pt x="393" y="455"/>
                </a:lnTo>
                <a:lnTo>
                  <a:pt x="398" y="460"/>
                </a:lnTo>
                <a:lnTo>
                  <a:pt x="404" y="456"/>
                </a:lnTo>
                <a:lnTo>
                  <a:pt x="398" y="454"/>
                </a:lnTo>
                <a:lnTo>
                  <a:pt x="392" y="450"/>
                </a:lnTo>
                <a:lnTo>
                  <a:pt x="386" y="445"/>
                </a:lnTo>
                <a:lnTo>
                  <a:pt x="379" y="448"/>
                </a:lnTo>
                <a:lnTo>
                  <a:pt x="375" y="448"/>
                </a:lnTo>
                <a:lnTo>
                  <a:pt x="378" y="439"/>
                </a:lnTo>
                <a:lnTo>
                  <a:pt x="382" y="439"/>
                </a:lnTo>
                <a:lnTo>
                  <a:pt x="390" y="436"/>
                </a:lnTo>
                <a:lnTo>
                  <a:pt x="389" y="433"/>
                </a:lnTo>
                <a:lnTo>
                  <a:pt x="386" y="433"/>
                </a:lnTo>
                <a:lnTo>
                  <a:pt x="383" y="433"/>
                </a:lnTo>
                <a:lnTo>
                  <a:pt x="385" y="432"/>
                </a:lnTo>
                <a:lnTo>
                  <a:pt x="386" y="425"/>
                </a:lnTo>
                <a:lnTo>
                  <a:pt x="394" y="426"/>
                </a:lnTo>
                <a:lnTo>
                  <a:pt x="404" y="433"/>
                </a:lnTo>
                <a:lnTo>
                  <a:pt x="409" y="432"/>
                </a:lnTo>
                <a:lnTo>
                  <a:pt x="412" y="430"/>
                </a:lnTo>
                <a:lnTo>
                  <a:pt x="420" y="436"/>
                </a:lnTo>
                <a:lnTo>
                  <a:pt x="424" y="433"/>
                </a:lnTo>
                <a:lnTo>
                  <a:pt x="415" y="428"/>
                </a:lnTo>
                <a:lnTo>
                  <a:pt x="407" y="424"/>
                </a:lnTo>
                <a:lnTo>
                  <a:pt x="403" y="421"/>
                </a:lnTo>
                <a:lnTo>
                  <a:pt x="397" y="415"/>
                </a:lnTo>
                <a:lnTo>
                  <a:pt x="405" y="414"/>
                </a:lnTo>
                <a:lnTo>
                  <a:pt x="418" y="415"/>
                </a:lnTo>
                <a:lnTo>
                  <a:pt x="419" y="417"/>
                </a:lnTo>
                <a:lnTo>
                  <a:pt x="420" y="417"/>
                </a:lnTo>
                <a:lnTo>
                  <a:pt x="426" y="422"/>
                </a:lnTo>
                <a:lnTo>
                  <a:pt x="433" y="424"/>
                </a:lnTo>
                <a:lnTo>
                  <a:pt x="437" y="433"/>
                </a:lnTo>
                <a:lnTo>
                  <a:pt x="444" y="435"/>
                </a:lnTo>
                <a:lnTo>
                  <a:pt x="442" y="429"/>
                </a:lnTo>
                <a:lnTo>
                  <a:pt x="442" y="428"/>
                </a:lnTo>
                <a:lnTo>
                  <a:pt x="435" y="421"/>
                </a:lnTo>
                <a:lnTo>
                  <a:pt x="429" y="415"/>
                </a:lnTo>
                <a:lnTo>
                  <a:pt x="429" y="414"/>
                </a:lnTo>
                <a:lnTo>
                  <a:pt x="419" y="411"/>
                </a:lnTo>
                <a:lnTo>
                  <a:pt x="405" y="405"/>
                </a:lnTo>
                <a:lnTo>
                  <a:pt x="401" y="402"/>
                </a:lnTo>
                <a:lnTo>
                  <a:pt x="401" y="398"/>
                </a:lnTo>
                <a:lnTo>
                  <a:pt x="401" y="391"/>
                </a:lnTo>
                <a:lnTo>
                  <a:pt x="401" y="390"/>
                </a:lnTo>
                <a:lnTo>
                  <a:pt x="398" y="385"/>
                </a:lnTo>
                <a:lnTo>
                  <a:pt x="398" y="387"/>
                </a:lnTo>
                <a:lnTo>
                  <a:pt x="396" y="387"/>
                </a:lnTo>
                <a:lnTo>
                  <a:pt x="394" y="390"/>
                </a:lnTo>
                <a:lnTo>
                  <a:pt x="394" y="394"/>
                </a:lnTo>
                <a:lnTo>
                  <a:pt x="394" y="399"/>
                </a:lnTo>
                <a:lnTo>
                  <a:pt x="394" y="402"/>
                </a:lnTo>
                <a:lnTo>
                  <a:pt x="393" y="405"/>
                </a:lnTo>
                <a:lnTo>
                  <a:pt x="390" y="407"/>
                </a:lnTo>
                <a:lnTo>
                  <a:pt x="381" y="415"/>
                </a:lnTo>
                <a:lnTo>
                  <a:pt x="375" y="422"/>
                </a:lnTo>
                <a:lnTo>
                  <a:pt x="374" y="424"/>
                </a:lnTo>
                <a:lnTo>
                  <a:pt x="366" y="429"/>
                </a:lnTo>
                <a:lnTo>
                  <a:pt x="363" y="435"/>
                </a:lnTo>
                <a:lnTo>
                  <a:pt x="355" y="437"/>
                </a:lnTo>
                <a:lnTo>
                  <a:pt x="349" y="439"/>
                </a:lnTo>
                <a:lnTo>
                  <a:pt x="338" y="441"/>
                </a:lnTo>
                <a:lnTo>
                  <a:pt x="333" y="439"/>
                </a:lnTo>
                <a:lnTo>
                  <a:pt x="334" y="435"/>
                </a:lnTo>
                <a:lnTo>
                  <a:pt x="340" y="428"/>
                </a:lnTo>
                <a:lnTo>
                  <a:pt x="341" y="422"/>
                </a:lnTo>
                <a:lnTo>
                  <a:pt x="348" y="420"/>
                </a:lnTo>
                <a:lnTo>
                  <a:pt x="358" y="418"/>
                </a:lnTo>
                <a:lnTo>
                  <a:pt x="359" y="418"/>
                </a:lnTo>
                <a:lnTo>
                  <a:pt x="364" y="418"/>
                </a:lnTo>
                <a:lnTo>
                  <a:pt x="367" y="417"/>
                </a:lnTo>
                <a:lnTo>
                  <a:pt x="370" y="413"/>
                </a:lnTo>
                <a:lnTo>
                  <a:pt x="363" y="411"/>
                </a:lnTo>
                <a:lnTo>
                  <a:pt x="363" y="410"/>
                </a:lnTo>
                <a:lnTo>
                  <a:pt x="362" y="407"/>
                </a:lnTo>
                <a:lnTo>
                  <a:pt x="355" y="409"/>
                </a:lnTo>
                <a:lnTo>
                  <a:pt x="352" y="409"/>
                </a:lnTo>
                <a:lnTo>
                  <a:pt x="338" y="410"/>
                </a:lnTo>
                <a:lnTo>
                  <a:pt x="341" y="406"/>
                </a:lnTo>
                <a:lnTo>
                  <a:pt x="333" y="406"/>
                </a:lnTo>
                <a:lnTo>
                  <a:pt x="334" y="398"/>
                </a:lnTo>
                <a:lnTo>
                  <a:pt x="340" y="392"/>
                </a:lnTo>
                <a:lnTo>
                  <a:pt x="345" y="396"/>
                </a:lnTo>
                <a:lnTo>
                  <a:pt x="352" y="392"/>
                </a:lnTo>
                <a:lnTo>
                  <a:pt x="353" y="391"/>
                </a:lnTo>
                <a:lnTo>
                  <a:pt x="362" y="390"/>
                </a:lnTo>
                <a:lnTo>
                  <a:pt x="364" y="390"/>
                </a:lnTo>
                <a:lnTo>
                  <a:pt x="367" y="390"/>
                </a:lnTo>
                <a:lnTo>
                  <a:pt x="370" y="390"/>
                </a:lnTo>
                <a:lnTo>
                  <a:pt x="371" y="387"/>
                </a:lnTo>
                <a:lnTo>
                  <a:pt x="371" y="384"/>
                </a:lnTo>
                <a:lnTo>
                  <a:pt x="355" y="385"/>
                </a:lnTo>
                <a:lnTo>
                  <a:pt x="353" y="387"/>
                </a:lnTo>
                <a:lnTo>
                  <a:pt x="347" y="388"/>
                </a:lnTo>
                <a:lnTo>
                  <a:pt x="343" y="384"/>
                </a:lnTo>
                <a:lnTo>
                  <a:pt x="345" y="381"/>
                </a:lnTo>
                <a:lnTo>
                  <a:pt x="348" y="379"/>
                </a:lnTo>
                <a:lnTo>
                  <a:pt x="356" y="376"/>
                </a:lnTo>
                <a:lnTo>
                  <a:pt x="358" y="376"/>
                </a:lnTo>
                <a:lnTo>
                  <a:pt x="366" y="375"/>
                </a:lnTo>
                <a:lnTo>
                  <a:pt x="373" y="377"/>
                </a:lnTo>
                <a:lnTo>
                  <a:pt x="378" y="380"/>
                </a:lnTo>
                <a:lnTo>
                  <a:pt x="378" y="383"/>
                </a:lnTo>
                <a:lnTo>
                  <a:pt x="385" y="381"/>
                </a:lnTo>
                <a:lnTo>
                  <a:pt x="390" y="377"/>
                </a:lnTo>
                <a:lnTo>
                  <a:pt x="397" y="372"/>
                </a:lnTo>
                <a:lnTo>
                  <a:pt x="408" y="368"/>
                </a:lnTo>
                <a:lnTo>
                  <a:pt x="409" y="369"/>
                </a:lnTo>
                <a:lnTo>
                  <a:pt x="414" y="370"/>
                </a:lnTo>
                <a:lnTo>
                  <a:pt x="415" y="369"/>
                </a:lnTo>
                <a:lnTo>
                  <a:pt x="420" y="365"/>
                </a:lnTo>
                <a:lnTo>
                  <a:pt x="430" y="362"/>
                </a:lnTo>
                <a:lnTo>
                  <a:pt x="431" y="362"/>
                </a:lnTo>
                <a:lnTo>
                  <a:pt x="438" y="365"/>
                </a:lnTo>
                <a:lnTo>
                  <a:pt x="438" y="366"/>
                </a:lnTo>
                <a:lnTo>
                  <a:pt x="442" y="373"/>
                </a:lnTo>
                <a:lnTo>
                  <a:pt x="448" y="369"/>
                </a:lnTo>
                <a:lnTo>
                  <a:pt x="448" y="362"/>
                </a:lnTo>
                <a:lnTo>
                  <a:pt x="452" y="357"/>
                </a:lnTo>
                <a:lnTo>
                  <a:pt x="456" y="351"/>
                </a:lnTo>
                <a:lnTo>
                  <a:pt x="454" y="346"/>
                </a:lnTo>
                <a:lnTo>
                  <a:pt x="448" y="340"/>
                </a:lnTo>
                <a:lnTo>
                  <a:pt x="438" y="336"/>
                </a:lnTo>
                <a:lnTo>
                  <a:pt x="429" y="335"/>
                </a:lnTo>
                <a:lnTo>
                  <a:pt x="426" y="335"/>
                </a:lnTo>
                <a:lnTo>
                  <a:pt x="424" y="335"/>
                </a:lnTo>
                <a:lnTo>
                  <a:pt x="422" y="335"/>
                </a:lnTo>
                <a:lnTo>
                  <a:pt x="419" y="335"/>
                </a:lnTo>
                <a:lnTo>
                  <a:pt x="416" y="335"/>
                </a:lnTo>
                <a:lnTo>
                  <a:pt x="412" y="327"/>
                </a:lnTo>
                <a:lnTo>
                  <a:pt x="407" y="334"/>
                </a:lnTo>
                <a:lnTo>
                  <a:pt x="401" y="338"/>
                </a:lnTo>
                <a:lnTo>
                  <a:pt x="400" y="338"/>
                </a:lnTo>
                <a:lnTo>
                  <a:pt x="397" y="342"/>
                </a:lnTo>
                <a:lnTo>
                  <a:pt x="398" y="345"/>
                </a:lnTo>
                <a:lnTo>
                  <a:pt x="398" y="346"/>
                </a:lnTo>
                <a:lnTo>
                  <a:pt x="398" y="349"/>
                </a:lnTo>
                <a:lnTo>
                  <a:pt x="394" y="346"/>
                </a:lnTo>
                <a:lnTo>
                  <a:pt x="390" y="346"/>
                </a:lnTo>
                <a:lnTo>
                  <a:pt x="389" y="346"/>
                </a:lnTo>
                <a:lnTo>
                  <a:pt x="388" y="343"/>
                </a:lnTo>
                <a:lnTo>
                  <a:pt x="386" y="340"/>
                </a:lnTo>
                <a:lnTo>
                  <a:pt x="385" y="338"/>
                </a:lnTo>
                <a:lnTo>
                  <a:pt x="386" y="335"/>
                </a:lnTo>
                <a:lnTo>
                  <a:pt x="390" y="331"/>
                </a:lnTo>
                <a:lnTo>
                  <a:pt x="393" y="323"/>
                </a:lnTo>
                <a:lnTo>
                  <a:pt x="397" y="316"/>
                </a:lnTo>
                <a:lnTo>
                  <a:pt x="398" y="310"/>
                </a:lnTo>
                <a:lnTo>
                  <a:pt x="403" y="309"/>
                </a:lnTo>
                <a:lnTo>
                  <a:pt x="404" y="313"/>
                </a:lnTo>
                <a:lnTo>
                  <a:pt x="405" y="317"/>
                </a:lnTo>
                <a:lnTo>
                  <a:pt x="407" y="319"/>
                </a:lnTo>
                <a:lnTo>
                  <a:pt x="408" y="319"/>
                </a:lnTo>
                <a:lnTo>
                  <a:pt x="411" y="319"/>
                </a:lnTo>
                <a:lnTo>
                  <a:pt x="415" y="312"/>
                </a:lnTo>
                <a:lnTo>
                  <a:pt x="416" y="309"/>
                </a:lnTo>
                <a:lnTo>
                  <a:pt x="418" y="308"/>
                </a:lnTo>
                <a:lnTo>
                  <a:pt x="416" y="301"/>
                </a:lnTo>
                <a:lnTo>
                  <a:pt x="422" y="302"/>
                </a:lnTo>
                <a:lnTo>
                  <a:pt x="427" y="306"/>
                </a:lnTo>
                <a:lnTo>
                  <a:pt x="427" y="308"/>
                </a:lnTo>
                <a:lnTo>
                  <a:pt x="427" y="315"/>
                </a:lnTo>
                <a:lnTo>
                  <a:pt x="422" y="320"/>
                </a:lnTo>
                <a:lnTo>
                  <a:pt x="420" y="325"/>
                </a:lnTo>
                <a:lnTo>
                  <a:pt x="427" y="327"/>
                </a:lnTo>
                <a:lnTo>
                  <a:pt x="430" y="325"/>
                </a:lnTo>
                <a:lnTo>
                  <a:pt x="430" y="325"/>
                </a:lnTo>
                <a:lnTo>
                  <a:pt x="434" y="323"/>
                </a:lnTo>
                <a:lnTo>
                  <a:pt x="441" y="319"/>
                </a:lnTo>
                <a:lnTo>
                  <a:pt x="444" y="317"/>
                </a:lnTo>
                <a:lnTo>
                  <a:pt x="445" y="315"/>
                </a:lnTo>
                <a:lnTo>
                  <a:pt x="448" y="310"/>
                </a:lnTo>
                <a:lnTo>
                  <a:pt x="446" y="306"/>
                </a:lnTo>
                <a:lnTo>
                  <a:pt x="441" y="301"/>
                </a:lnTo>
                <a:lnTo>
                  <a:pt x="441" y="300"/>
                </a:lnTo>
                <a:lnTo>
                  <a:pt x="444" y="297"/>
                </a:lnTo>
                <a:lnTo>
                  <a:pt x="450" y="297"/>
                </a:lnTo>
                <a:lnTo>
                  <a:pt x="450" y="291"/>
                </a:lnTo>
                <a:lnTo>
                  <a:pt x="450" y="287"/>
                </a:lnTo>
                <a:lnTo>
                  <a:pt x="450" y="279"/>
                </a:lnTo>
                <a:lnTo>
                  <a:pt x="453" y="280"/>
                </a:lnTo>
                <a:lnTo>
                  <a:pt x="460" y="282"/>
                </a:lnTo>
                <a:lnTo>
                  <a:pt x="460" y="283"/>
                </a:lnTo>
                <a:lnTo>
                  <a:pt x="463" y="289"/>
                </a:lnTo>
                <a:lnTo>
                  <a:pt x="463" y="290"/>
                </a:lnTo>
                <a:lnTo>
                  <a:pt x="463" y="297"/>
                </a:lnTo>
                <a:lnTo>
                  <a:pt x="461" y="304"/>
                </a:lnTo>
                <a:lnTo>
                  <a:pt x="467" y="298"/>
                </a:lnTo>
                <a:lnTo>
                  <a:pt x="469" y="308"/>
                </a:lnTo>
                <a:lnTo>
                  <a:pt x="467" y="317"/>
                </a:lnTo>
                <a:lnTo>
                  <a:pt x="465" y="324"/>
                </a:lnTo>
                <a:lnTo>
                  <a:pt x="464" y="328"/>
                </a:lnTo>
                <a:lnTo>
                  <a:pt x="463" y="332"/>
                </a:lnTo>
                <a:lnTo>
                  <a:pt x="464" y="338"/>
                </a:lnTo>
                <a:lnTo>
                  <a:pt x="468" y="340"/>
                </a:lnTo>
                <a:lnTo>
                  <a:pt x="471" y="345"/>
                </a:lnTo>
                <a:lnTo>
                  <a:pt x="474" y="346"/>
                </a:lnTo>
                <a:lnTo>
                  <a:pt x="478" y="357"/>
                </a:lnTo>
                <a:lnTo>
                  <a:pt x="478" y="366"/>
                </a:lnTo>
                <a:lnTo>
                  <a:pt x="476" y="373"/>
                </a:lnTo>
                <a:lnTo>
                  <a:pt x="480" y="376"/>
                </a:lnTo>
                <a:lnTo>
                  <a:pt x="482" y="377"/>
                </a:lnTo>
                <a:lnTo>
                  <a:pt x="486" y="380"/>
                </a:lnTo>
                <a:lnTo>
                  <a:pt x="493" y="387"/>
                </a:lnTo>
                <a:lnTo>
                  <a:pt x="498" y="394"/>
                </a:lnTo>
                <a:lnTo>
                  <a:pt x="504" y="399"/>
                </a:lnTo>
                <a:lnTo>
                  <a:pt x="508" y="399"/>
                </a:lnTo>
                <a:lnTo>
                  <a:pt x="508" y="398"/>
                </a:lnTo>
                <a:lnTo>
                  <a:pt x="506" y="395"/>
                </a:lnTo>
                <a:lnTo>
                  <a:pt x="505" y="390"/>
                </a:lnTo>
                <a:lnTo>
                  <a:pt x="504" y="388"/>
                </a:lnTo>
                <a:lnTo>
                  <a:pt x="502" y="385"/>
                </a:lnTo>
                <a:lnTo>
                  <a:pt x="497" y="381"/>
                </a:lnTo>
                <a:lnTo>
                  <a:pt x="490" y="377"/>
                </a:lnTo>
                <a:lnTo>
                  <a:pt x="483" y="373"/>
                </a:lnTo>
                <a:lnTo>
                  <a:pt x="484" y="368"/>
                </a:lnTo>
                <a:lnTo>
                  <a:pt x="484" y="366"/>
                </a:lnTo>
                <a:lnTo>
                  <a:pt x="484" y="361"/>
                </a:lnTo>
                <a:lnTo>
                  <a:pt x="483" y="354"/>
                </a:lnTo>
                <a:lnTo>
                  <a:pt x="482" y="349"/>
                </a:lnTo>
                <a:lnTo>
                  <a:pt x="478" y="343"/>
                </a:lnTo>
                <a:lnTo>
                  <a:pt x="480" y="340"/>
                </a:lnTo>
                <a:lnTo>
                  <a:pt x="486" y="346"/>
                </a:lnTo>
                <a:lnTo>
                  <a:pt x="489" y="351"/>
                </a:lnTo>
                <a:lnTo>
                  <a:pt x="491" y="357"/>
                </a:lnTo>
                <a:lnTo>
                  <a:pt x="497" y="365"/>
                </a:lnTo>
                <a:lnTo>
                  <a:pt x="499" y="369"/>
                </a:lnTo>
                <a:lnTo>
                  <a:pt x="501" y="369"/>
                </a:lnTo>
                <a:lnTo>
                  <a:pt x="502" y="366"/>
                </a:lnTo>
                <a:lnTo>
                  <a:pt x="502" y="362"/>
                </a:lnTo>
                <a:lnTo>
                  <a:pt x="498" y="357"/>
                </a:lnTo>
                <a:lnTo>
                  <a:pt x="497" y="354"/>
                </a:lnTo>
                <a:lnTo>
                  <a:pt x="494" y="349"/>
                </a:lnTo>
                <a:lnTo>
                  <a:pt x="491" y="343"/>
                </a:lnTo>
                <a:lnTo>
                  <a:pt x="495" y="342"/>
                </a:lnTo>
                <a:lnTo>
                  <a:pt x="499" y="347"/>
                </a:lnTo>
                <a:lnTo>
                  <a:pt x="504" y="354"/>
                </a:lnTo>
                <a:lnTo>
                  <a:pt x="506" y="357"/>
                </a:lnTo>
                <a:lnTo>
                  <a:pt x="509" y="355"/>
                </a:lnTo>
                <a:lnTo>
                  <a:pt x="509" y="351"/>
                </a:lnTo>
                <a:lnTo>
                  <a:pt x="508" y="350"/>
                </a:lnTo>
                <a:lnTo>
                  <a:pt x="505" y="349"/>
                </a:lnTo>
                <a:lnTo>
                  <a:pt x="504" y="346"/>
                </a:lnTo>
                <a:lnTo>
                  <a:pt x="506" y="342"/>
                </a:lnTo>
                <a:lnTo>
                  <a:pt x="506" y="340"/>
                </a:lnTo>
                <a:lnTo>
                  <a:pt x="499" y="338"/>
                </a:lnTo>
                <a:lnTo>
                  <a:pt x="495" y="335"/>
                </a:lnTo>
                <a:lnTo>
                  <a:pt x="495" y="331"/>
                </a:lnTo>
                <a:lnTo>
                  <a:pt x="498" y="321"/>
                </a:lnTo>
                <a:lnTo>
                  <a:pt x="502" y="316"/>
                </a:lnTo>
                <a:lnTo>
                  <a:pt x="504" y="319"/>
                </a:lnTo>
                <a:lnTo>
                  <a:pt x="505" y="324"/>
                </a:lnTo>
                <a:lnTo>
                  <a:pt x="510" y="328"/>
                </a:lnTo>
                <a:lnTo>
                  <a:pt x="517" y="330"/>
                </a:lnTo>
                <a:lnTo>
                  <a:pt x="520" y="331"/>
                </a:lnTo>
                <a:lnTo>
                  <a:pt x="525" y="330"/>
                </a:lnTo>
                <a:lnTo>
                  <a:pt x="528" y="324"/>
                </a:lnTo>
                <a:lnTo>
                  <a:pt x="523" y="323"/>
                </a:lnTo>
                <a:lnTo>
                  <a:pt x="514" y="321"/>
                </a:lnTo>
                <a:lnTo>
                  <a:pt x="509" y="319"/>
                </a:lnTo>
                <a:lnTo>
                  <a:pt x="506" y="316"/>
                </a:lnTo>
                <a:lnTo>
                  <a:pt x="505" y="310"/>
                </a:lnTo>
                <a:lnTo>
                  <a:pt x="498" y="313"/>
                </a:lnTo>
                <a:lnTo>
                  <a:pt x="494" y="325"/>
                </a:lnTo>
                <a:lnTo>
                  <a:pt x="491" y="325"/>
                </a:lnTo>
                <a:lnTo>
                  <a:pt x="486" y="317"/>
                </a:lnTo>
                <a:lnTo>
                  <a:pt x="483" y="315"/>
                </a:lnTo>
                <a:lnTo>
                  <a:pt x="480" y="309"/>
                </a:lnTo>
                <a:lnTo>
                  <a:pt x="489" y="305"/>
                </a:lnTo>
                <a:lnTo>
                  <a:pt x="495" y="306"/>
                </a:lnTo>
                <a:lnTo>
                  <a:pt x="501" y="305"/>
                </a:lnTo>
                <a:lnTo>
                  <a:pt x="498" y="298"/>
                </a:lnTo>
                <a:lnTo>
                  <a:pt x="506" y="302"/>
                </a:lnTo>
                <a:lnTo>
                  <a:pt x="513" y="304"/>
                </a:lnTo>
                <a:lnTo>
                  <a:pt x="510" y="300"/>
                </a:lnTo>
                <a:lnTo>
                  <a:pt x="508" y="295"/>
                </a:lnTo>
                <a:lnTo>
                  <a:pt x="505" y="294"/>
                </a:lnTo>
                <a:lnTo>
                  <a:pt x="501" y="286"/>
                </a:lnTo>
                <a:lnTo>
                  <a:pt x="491" y="289"/>
                </a:lnTo>
                <a:lnTo>
                  <a:pt x="480" y="293"/>
                </a:lnTo>
                <a:lnTo>
                  <a:pt x="474" y="289"/>
                </a:lnTo>
                <a:lnTo>
                  <a:pt x="478" y="286"/>
                </a:lnTo>
                <a:lnTo>
                  <a:pt x="480" y="283"/>
                </a:lnTo>
                <a:lnTo>
                  <a:pt x="489" y="280"/>
                </a:lnTo>
                <a:lnTo>
                  <a:pt x="491" y="280"/>
                </a:lnTo>
                <a:lnTo>
                  <a:pt x="490" y="276"/>
                </a:lnTo>
                <a:lnTo>
                  <a:pt x="489" y="276"/>
                </a:lnTo>
                <a:lnTo>
                  <a:pt x="482" y="275"/>
                </a:lnTo>
                <a:lnTo>
                  <a:pt x="475" y="275"/>
                </a:lnTo>
                <a:lnTo>
                  <a:pt x="469" y="274"/>
                </a:lnTo>
                <a:lnTo>
                  <a:pt x="471" y="264"/>
                </a:lnTo>
                <a:lnTo>
                  <a:pt x="479" y="261"/>
                </a:lnTo>
                <a:lnTo>
                  <a:pt x="489" y="267"/>
                </a:lnTo>
                <a:lnTo>
                  <a:pt x="499" y="274"/>
                </a:lnTo>
                <a:lnTo>
                  <a:pt x="506" y="280"/>
                </a:lnTo>
                <a:lnTo>
                  <a:pt x="512" y="286"/>
                </a:lnTo>
                <a:lnTo>
                  <a:pt x="513" y="293"/>
                </a:lnTo>
                <a:lnTo>
                  <a:pt x="521" y="300"/>
                </a:lnTo>
                <a:lnTo>
                  <a:pt x="528" y="306"/>
                </a:lnTo>
                <a:lnTo>
                  <a:pt x="535" y="309"/>
                </a:lnTo>
                <a:lnTo>
                  <a:pt x="538" y="308"/>
                </a:lnTo>
                <a:lnTo>
                  <a:pt x="532" y="301"/>
                </a:lnTo>
                <a:lnTo>
                  <a:pt x="527" y="295"/>
                </a:lnTo>
                <a:lnTo>
                  <a:pt x="523" y="293"/>
                </a:lnTo>
                <a:lnTo>
                  <a:pt x="520" y="287"/>
                </a:lnTo>
                <a:lnTo>
                  <a:pt x="520" y="279"/>
                </a:lnTo>
                <a:lnTo>
                  <a:pt x="519" y="272"/>
                </a:lnTo>
                <a:lnTo>
                  <a:pt x="509" y="270"/>
                </a:lnTo>
                <a:lnTo>
                  <a:pt x="504" y="268"/>
                </a:lnTo>
                <a:lnTo>
                  <a:pt x="498" y="265"/>
                </a:lnTo>
                <a:lnTo>
                  <a:pt x="489" y="261"/>
                </a:lnTo>
                <a:lnTo>
                  <a:pt x="483" y="256"/>
                </a:lnTo>
                <a:lnTo>
                  <a:pt x="483" y="255"/>
                </a:lnTo>
                <a:lnTo>
                  <a:pt x="483" y="250"/>
                </a:lnTo>
                <a:lnTo>
                  <a:pt x="493" y="248"/>
                </a:lnTo>
                <a:lnTo>
                  <a:pt x="494" y="248"/>
                </a:lnTo>
                <a:lnTo>
                  <a:pt x="499" y="244"/>
                </a:lnTo>
                <a:lnTo>
                  <a:pt x="508" y="240"/>
                </a:lnTo>
                <a:lnTo>
                  <a:pt x="519" y="237"/>
                </a:lnTo>
                <a:lnTo>
                  <a:pt x="529" y="238"/>
                </a:lnTo>
                <a:lnTo>
                  <a:pt x="539" y="242"/>
                </a:lnTo>
                <a:lnTo>
                  <a:pt x="539" y="253"/>
                </a:lnTo>
                <a:lnTo>
                  <a:pt x="542" y="255"/>
                </a:lnTo>
                <a:lnTo>
                  <a:pt x="555" y="252"/>
                </a:lnTo>
                <a:lnTo>
                  <a:pt x="557" y="246"/>
                </a:lnTo>
                <a:lnTo>
                  <a:pt x="558" y="244"/>
                </a:lnTo>
                <a:lnTo>
                  <a:pt x="559" y="244"/>
                </a:lnTo>
                <a:lnTo>
                  <a:pt x="562" y="244"/>
                </a:lnTo>
                <a:lnTo>
                  <a:pt x="566" y="244"/>
                </a:lnTo>
                <a:lnTo>
                  <a:pt x="568" y="244"/>
                </a:lnTo>
                <a:lnTo>
                  <a:pt x="573" y="253"/>
                </a:lnTo>
                <a:lnTo>
                  <a:pt x="579" y="268"/>
                </a:lnTo>
                <a:lnTo>
                  <a:pt x="584" y="275"/>
                </a:lnTo>
                <a:lnTo>
                  <a:pt x="585" y="285"/>
                </a:lnTo>
                <a:lnTo>
                  <a:pt x="587" y="295"/>
                </a:lnTo>
                <a:lnTo>
                  <a:pt x="591" y="293"/>
                </a:lnTo>
                <a:lnTo>
                  <a:pt x="592" y="293"/>
                </a:lnTo>
                <a:lnTo>
                  <a:pt x="591" y="290"/>
                </a:lnTo>
                <a:lnTo>
                  <a:pt x="588" y="285"/>
                </a:lnTo>
                <a:lnTo>
                  <a:pt x="590" y="275"/>
                </a:lnTo>
                <a:lnTo>
                  <a:pt x="594" y="278"/>
                </a:lnTo>
                <a:lnTo>
                  <a:pt x="590" y="267"/>
                </a:lnTo>
                <a:lnTo>
                  <a:pt x="581" y="259"/>
                </a:lnTo>
                <a:lnTo>
                  <a:pt x="577" y="248"/>
                </a:lnTo>
                <a:lnTo>
                  <a:pt x="576" y="245"/>
                </a:lnTo>
                <a:lnTo>
                  <a:pt x="577" y="241"/>
                </a:lnTo>
                <a:lnTo>
                  <a:pt x="577" y="240"/>
                </a:lnTo>
                <a:lnTo>
                  <a:pt x="583" y="233"/>
                </a:lnTo>
                <a:lnTo>
                  <a:pt x="587" y="235"/>
                </a:lnTo>
                <a:lnTo>
                  <a:pt x="588" y="235"/>
                </a:lnTo>
                <a:lnTo>
                  <a:pt x="590" y="240"/>
                </a:lnTo>
                <a:lnTo>
                  <a:pt x="595" y="242"/>
                </a:lnTo>
                <a:lnTo>
                  <a:pt x="600" y="246"/>
                </a:lnTo>
                <a:lnTo>
                  <a:pt x="610" y="248"/>
                </a:lnTo>
                <a:lnTo>
                  <a:pt x="611" y="244"/>
                </a:lnTo>
                <a:lnTo>
                  <a:pt x="603" y="241"/>
                </a:lnTo>
                <a:lnTo>
                  <a:pt x="595" y="235"/>
                </a:lnTo>
                <a:lnTo>
                  <a:pt x="594" y="233"/>
                </a:lnTo>
                <a:lnTo>
                  <a:pt x="592" y="231"/>
                </a:lnTo>
                <a:lnTo>
                  <a:pt x="594" y="227"/>
                </a:lnTo>
                <a:lnTo>
                  <a:pt x="595" y="227"/>
                </a:lnTo>
                <a:lnTo>
                  <a:pt x="609" y="226"/>
                </a:lnTo>
                <a:lnTo>
                  <a:pt x="617" y="227"/>
                </a:lnTo>
                <a:lnTo>
                  <a:pt x="621" y="230"/>
                </a:lnTo>
                <a:lnTo>
                  <a:pt x="622" y="230"/>
                </a:lnTo>
                <a:lnTo>
                  <a:pt x="628" y="235"/>
                </a:lnTo>
                <a:lnTo>
                  <a:pt x="633" y="235"/>
                </a:lnTo>
                <a:lnTo>
                  <a:pt x="629" y="231"/>
                </a:lnTo>
                <a:lnTo>
                  <a:pt x="624" y="227"/>
                </a:lnTo>
                <a:lnTo>
                  <a:pt x="621" y="225"/>
                </a:lnTo>
                <a:lnTo>
                  <a:pt x="618" y="222"/>
                </a:lnTo>
                <a:lnTo>
                  <a:pt x="607" y="218"/>
                </a:lnTo>
                <a:lnTo>
                  <a:pt x="598" y="220"/>
                </a:lnTo>
                <a:lnTo>
                  <a:pt x="600" y="214"/>
                </a:lnTo>
                <a:lnTo>
                  <a:pt x="602" y="211"/>
                </a:lnTo>
                <a:lnTo>
                  <a:pt x="606" y="201"/>
                </a:lnTo>
                <a:lnTo>
                  <a:pt x="600" y="200"/>
                </a:lnTo>
                <a:lnTo>
                  <a:pt x="595" y="205"/>
                </a:lnTo>
                <a:lnTo>
                  <a:pt x="594" y="205"/>
                </a:lnTo>
                <a:lnTo>
                  <a:pt x="585" y="214"/>
                </a:lnTo>
                <a:lnTo>
                  <a:pt x="583" y="218"/>
                </a:lnTo>
                <a:lnTo>
                  <a:pt x="580" y="220"/>
                </a:lnTo>
                <a:lnTo>
                  <a:pt x="570" y="225"/>
                </a:lnTo>
                <a:lnTo>
                  <a:pt x="555" y="226"/>
                </a:lnTo>
                <a:lnTo>
                  <a:pt x="561" y="215"/>
                </a:lnTo>
                <a:lnTo>
                  <a:pt x="561" y="214"/>
                </a:lnTo>
                <a:lnTo>
                  <a:pt x="557" y="211"/>
                </a:lnTo>
                <a:lnTo>
                  <a:pt x="549" y="210"/>
                </a:lnTo>
                <a:lnTo>
                  <a:pt x="546" y="214"/>
                </a:lnTo>
                <a:lnTo>
                  <a:pt x="539" y="223"/>
                </a:lnTo>
                <a:lnTo>
                  <a:pt x="519" y="227"/>
                </a:lnTo>
                <a:lnTo>
                  <a:pt x="510" y="229"/>
                </a:lnTo>
                <a:lnTo>
                  <a:pt x="508" y="229"/>
                </a:lnTo>
                <a:lnTo>
                  <a:pt x="505" y="229"/>
                </a:lnTo>
                <a:lnTo>
                  <a:pt x="505" y="219"/>
                </a:lnTo>
                <a:lnTo>
                  <a:pt x="501" y="214"/>
                </a:lnTo>
                <a:lnTo>
                  <a:pt x="499" y="212"/>
                </a:lnTo>
                <a:lnTo>
                  <a:pt x="499" y="207"/>
                </a:lnTo>
                <a:lnTo>
                  <a:pt x="508" y="201"/>
                </a:lnTo>
                <a:lnTo>
                  <a:pt x="512" y="205"/>
                </a:lnTo>
                <a:lnTo>
                  <a:pt x="508" y="210"/>
                </a:lnTo>
                <a:lnTo>
                  <a:pt x="510" y="214"/>
                </a:lnTo>
                <a:lnTo>
                  <a:pt x="510" y="215"/>
                </a:lnTo>
                <a:lnTo>
                  <a:pt x="513" y="214"/>
                </a:lnTo>
                <a:lnTo>
                  <a:pt x="523" y="212"/>
                </a:lnTo>
                <a:lnTo>
                  <a:pt x="524" y="212"/>
                </a:lnTo>
                <a:lnTo>
                  <a:pt x="532" y="204"/>
                </a:lnTo>
                <a:lnTo>
                  <a:pt x="538" y="196"/>
                </a:lnTo>
                <a:lnTo>
                  <a:pt x="569" y="199"/>
                </a:lnTo>
                <a:lnTo>
                  <a:pt x="572" y="199"/>
                </a:lnTo>
                <a:lnTo>
                  <a:pt x="584" y="197"/>
                </a:lnTo>
                <a:lnTo>
                  <a:pt x="594" y="192"/>
                </a:lnTo>
                <a:lnTo>
                  <a:pt x="595" y="192"/>
                </a:lnTo>
                <a:lnTo>
                  <a:pt x="603" y="186"/>
                </a:lnTo>
                <a:lnTo>
                  <a:pt x="606" y="186"/>
                </a:lnTo>
                <a:lnTo>
                  <a:pt x="610" y="186"/>
                </a:lnTo>
                <a:lnTo>
                  <a:pt x="617" y="186"/>
                </a:lnTo>
                <a:lnTo>
                  <a:pt x="628" y="185"/>
                </a:lnTo>
                <a:lnTo>
                  <a:pt x="650" y="182"/>
                </a:lnTo>
                <a:lnTo>
                  <a:pt x="656" y="192"/>
                </a:lnTo>
                <a:lnTo>
                  <a:pt x="659" y="196"/>
                </a:lnTo>
                <a:close/>
                <a:moveTo>
                  <a:pt x="426" y="94"/>
                </a:moveTo>
                <a:lnTo>
                  <a:pt x="430" y="98"/>
                </a:lnTo>
                <a:lnTo>
                  <a:pt x="433" y="96"/>
                </a:lnTo>
                <a:lnTo>
                  <a:pt x="438" y="95"/>
                </a:lnTo>
                <a:lnTo>
                  <a:pt x="442" y="94"/>
                </a:lnTo>
                <a:lnTo>
                  <a:pt x="449" y="113"/>
                </a:lnTo>
                <a:lnTo>
                  <a:pt x="441" y="143"/>
                </a:lnTo>
                <a:lnTo>
                  <a:pt x="435" y="150"/>
                </a:lnTo>
                <a:lnTo>
                  <a:pt x="433" y="154"/>
                </a:lnTo>
                <a:lnTo>
                  <a:pt x="437" y="151"/>
                </a:lnTo>
                <a:lnTo>
                  <a:pt x="438" y="150"/>
                </a:lnTo>
                <a:lnTo>
                  <a:pt x="445" y="145"/>
                </a:lnTo>
                <a:lnTo>
                  <a:pt x="446" y="144"/>
                </a:lnTo>
                <a:lnTo>
                  <a:pt x="448" y="143"/>
                </a:lnTo>
                <a:lnTo>
                  <a:pt x="449" y="140"/>
                </a:lnTo>
                <a:lnTo>
                  <a:pt x="453" y="140"/>
                </a:lnTo>
                <a:lnTo>
                  <a:pt x="453" y="151"/>
                </a:lnTo>
                <a:lnTo>
                  <a:pt x="442" y="156"/>
                </a:lnTo>
                <a:lnTo>
                  <a:pt x="442" y="162"/>
                </a:lnTo>
                <a:lnTo>
                  <a:pt x="435" y="162"/>
                </a:lnTo>
                <a:lnTo>
                  <a:pt x="433" y="162"/>
                </a:lnTo>
                <a:lnTo>
                  <a:pt x="434" y="171"/>
                </a:lnTo>
                <a:lnTo>
                  <a:pt x="433" y="174"/>
                </a:lnTo>
                <a:lnTo>
                  <a:pt x="433" y="175"/>
                </a:lnTo>
                <a:lnTo>
                  <a:pt x="431" y="177"/>
                </a:lnTo>
                <a:lnTo>
                  <a:pt x="430" y="178"/>
                </a:lnTo>
                <a:lnTo>
                  <a:pt x="420" y="182"/>
                </a:lnTo>
                <a:lnTo>
                  <a:pt x="420" y="184"/>
                </a:lnTo>
                <a:lnTo>
                  <a:pt x="420" y="185"/>
                </a:lnTo>
                <a:lnTo>
                  <a:pt x="423" y="192"/>
                </a:lnTo>
                <a:lnTo>
                  <a:pt x="422" y="192"/>
                </a:lnTo>
                <a:lnTo>
                  <a:pt x="415" y="200"/>
                </a:lnTo>
                <a:lnTo>
                  <a:pt x="418" y="207"/>
                </a:lnTo>
                <a:lnTo>
                  <a:pt x="418" y="208"/>
                </a:lnTo>
                <a:lnTo>
                  <a:pt x="420" y="214"/>
                </a:lnTo>
                <a:lnTo>
                  <a:pt x="422" y="218"/>
                </a:lnTo>
                <a:lnTo>
                  <a:pt x="423" y="222"/>
                </a:lnTo>
                <a:lnTo>
                  <a:pt x="418" y="230"/>
                </a:lnTo>
                <a:lnTo>
                  <a:pt x="420" y="233"/>
                </a:lnTo>
                <a:lnTo>
                  <a:pt x="427" y="223"/>
                </a:lnTo>
                <a:lnTo>
                  <a:pt x="429" y="220"/>
                </a:lnTo>
                <a:lnTo>
                  <a:pt x="433" y="214"/>
                </a:lnTo>
                <a:lnTo>
                  <a:pt x="435" y="210"/>
                </a:lnTo>
                <a:lnTo>
                  <a:pt x="437" y="210"/>
                </a:lnTo>
                <a:lnTo>
                  <a:pt x="444" y="210"/>
                </a:lnTo>
                <a:lnTo>
                  <a:pt x="448" y="197"/>
                </a:lnTo>
                <a:lnTo>
                  <a:pt x="450" y="186"/>
                </a:lnTo>
                <a:lnTo>
                  <a:pt x="457" y="197"/>
                </a:lnTo>
                <a:lnTo>
                  <a:pt x="461" y="190"/>
                </a:lnTo>
                <a:lnTo>
                  <a:pt x="480" y="181"/>
                </a:lnTo>
                <a:lnTo>
                  <a:pt x="483" y="188"/>
                </a:lnTo>
                <a:lnTo>
                  <a:pt x="484" y="189"/>
                </a:lnTo>
                <a:lnTo>
                  <a:pt x="495" y="195"/>
                </a:lnTo>
                <a:lnTo>
                  <a:pt x="497" y="199"/>
                </a:lnTo>
                <a:lnTo>
                  <a:pt x="497" y="201"/>
                </a:lnTo>
                <a:lnTo>
                  <a:pt x="483" y="199"/>
                </a:lnTo>
                <a:lnTo>
                  <a:pt x="467" y="208"/>
                </a:lnTo>
                <a:lnTo>
                  <a:pt x="465" y="210"/>
                </a:lnTo>
                <a:lnTo>
                  <a:pt x="464" y="214"/>
                </a:lnTo>
                <a:lnTo>
                  <a:pt x="463" y="225"/>
                </a:lnTo>
                <a:lnTo>
                  <a:pt x="457" y="231"/>
                </a:lnTo>
                <a:lnTo>
                  <a:pt x="456" y="238"/>
                </a:lnTo>
                <a:lnTo>
                  <a:pt x="454" y="240"/>
                </a:lnTo>
                <a:lnTo>
                  <a:pt x="454" y="242"/>
                </a:lnTo>
                <a:lnTo>
                  <a:pt x="445" y="245"/>
                </a:lnTo>
                <a:lnTo>
                  <a:pt x="444" y="233"/>
                </a:lnTo>
                <a:lnTo>
                  <a:pt x="444" y="223"/>
                </a:lnTo>
                <a:lnTo>
                  <a:pt x="438" y="222"/>
                </a:lnTo>
                <a:lnTo>
                  <a:pt x="437" y="222"/>
                </a:lnTo>
                <a:lnTo>
                  <a:pt x="435" y="233"/>
                </a:lnTo>
                <a:lnTo>
                  <a:pt x="434" y="240"/>
                </a:lnTo>
                <a:lnTo>
                  <a:pt x="430" y="242"/>
                </a:lnTo>
                <a:lnTo>
                  <a:pt x="430" y="253"/>
                </a:lnTo>
                <a:lnTo>
                  <a:pt x="419" y="264"/>
                </a:lnTo>
                <a:lnTo>
                  <a:pt x="416" y="267"/>
                </a:lnTo>
                <a:lnTo>
                  <a:pt x="415" y="268"/>
                </a:lnTo>
                <a:lnTo>
                  <a:pt x="409" y="264"/>
                </a:lnTo>
                <a:lnTo>
                  <a:pt x="407" y="261"/>
                </a:lnTo>
                <a:lnTo>
                  <a:pt x="397" y="257"/>
                </a:lnTo>
                <a:lnTo>
                  <a:pt x="392" y="256"/>
                </a:lnTo>
                <a:lnTo>
                  <a:pt x="398" y="242"/>
                </a:lnTo>
                <a:lnTo>
                  <a:pt x="411" y="226"/>
                </a:lnTo>
                <a:lnTo>
                  <a:pt x="416" y="219"/>
                </a:lnTo>
                <a:lnTo>
                  <a:pt x="415" y="219"/>
                </a:lnTo>
                <a:lnTo>
                  <a:pt x="409" y="218"/>
                </a:lnTo>
                <a:lnTo>
                  <a:pt x="408" y="218"/>
                </a:lnTo>
                <a:lnTo>
                  <a:pt x="407" y="220"/>
                </a:lnTo>
                <a:lnTo>
                  <a:pt x="400" y="229"/>
                </a:lnTo>
                <a:lnTo>
                  <a:pt x="398" y="231"/>
                </a:lnTo>
                <a:lnTo>
                  <a:pt x="397" y="231"/>
                </a:lnTo>
                <a:lnTo>
                  <a:pt x="385" y="248"/>
                </a:lnTo>
                <a:lnTo>
                  <a:pt x="378" y="257"/>
                </a:lnTo>
                <a:lnTo>
                  <a:pt x="370" y="267"/>
                </a:lnTo>
                <a:lnTo>
                  <a:pt x="356" y="268"/>
                </a:lnTo>
                <a:lnTo>
                  <a:pt x="359" y="263"/>
                </a:lnTo>
                <a:lnTo>
                  <a:pt x="360" y="260"/>
                </a:lnTo>
                <a:lnTo>
                  <a:pt x="381" y="230"/>
                </a:lnTo>
                <a:lnTo>
                  <a:pt x="383" y="226"/>
                </a:lnTo>
                <a:lnTo>
                  <a:pt x="375" y="216"/>
                </a:lnTo>
                <a:lnTo>
                  <a:pt x="378" y="215"/>
                </a:lnTo>
                <a:lnTo>
                  <a:pt x="389" y="219"/>
                </a:lnTo>
                <a:lnTo>
                  <a:pt x="392" y="216"/>
                </a:lnTo>
                <a:lnTo>
                  <a:pt x="390" y="215"/>
                </a:lnTo>
                <a:lnTo>
                  <a:pt x="389" y="214"/>
                </a:lnTo>
                <a:lnTo>
                  <a:pt x="377" y="208"/>
                </a:lnTo>
                <a:lnTo>
                  <a:pt x="378" y="201"/>
                </a:lnTo>
                <a:lnTo>
                  <a:pt x="386" y="196"/>
                </a:lnTo>
                <a:lnTo>
                  <a:pt x="400" y="185"/>
                </a:lnTo>
                <a:lnTo>
                  <a:pt x="408" y="188"/>
                </a:lnTo>
                <a:lnTo>
                  <a:pt x="412" y="190"/>
                </a:lnTo>
                <a:lnTo>
                  <a:pt x="412" y="189"/>
                </a:lnTo>
                <a:lnTo>
                  <a:pt x="414" y="188"/>
                </a:lnTo>
                <a:lnTo>
                  <a:pt x="415" y="184"/>
                </a:lnTo>
                <a:lnTo>
                  <a:pt x="411" y="180"/>
                </a:lnTo>
                <a:lnTo>
                  <a:pt x="403" y="175"/>
                </a:lnTo>
                <a:lnTo>
                  <a:pt x="401" y="169"/>
                </a:lnTo>
                <a:lnTo>
                  <a:pt x="401" y="165"/>
                </a:lnTo>
                <a:lnTo>
                  <a:pt x="401" y="162"/>
                </a:lnTo>
                <a:lnTo>
                  <a:pt x="404" y="162"/>
                </a:lnTo>
                <a:lnTo>
                  <a:pt x="408" y="160"/>
                </a:lnTo>
                <a:lnTo>
                  <a:pt x="414" y="160"/>
                </a:lnTo>
                <a:lnTo>
                  <a:pt x="418" y="166"/>
                </a:lnTo>
                <a:lnTo>
                  <a:pt x="419" y="169"/>
                </a:lnTo>
                <a:lnTo>
                  <a:pt x="420" y="167"/>
                </a:lnTo>
                <a:lnTo>
                  <a:pt x="424" y="163"/>
                </a:lnTo>
                <a:lnTo>
                  <a:pt x="419" y="151"/>
                </a:lnTo>
                <a:lnTo>
                  <a:pt x="407" y="154"/>
                </a:lnTo>
                <a:lnTo>
                  <a:pt x="404" y="154"/>
                </a:lnTo>
                <a:lnTo>
                  <a:pt x="398" y="147"/>
                </a:lnTo>
                <a:lnTo>
                  <a:pt x="401" y="136"/>
                </a:lnTo>
                <a:lnTo>
                  <a:pt x="408" y="137"/>
                </a:lnTo>
                <a:lnTo>
                  <a:pt x="409" y="136"/>
                </a:lnTo>
                <a:lnTo>
                  <a:pt x="412" y="133"/>
                </a:lnTo>
                <a:lnTo>
                  <a:pt x="415" y="130"/>
                </a:lnTo>
                <a:lnTo>
                  <a:pt x="416" y="129"/>
                </a:lnTo>
                <a:lnTo>
                  <a:pt x="409" y="124"/>
                </a:lnTo>
                <a:lnTo>
                  <a:pt x="414" y="113"/>
                </a:lnTo>
                <a:lnTo>
                  <a:pt x="418" y="102"/>
                </a:lnTo>
                <a:lnTo>
                  <a:pt x="418" y="98"/>
                </a:lnTo>
                <a:lnTo>
                  <a:pt x="420" y="96"/>
                </a:lnTo>
                <a:lnTo>
                  <a:pt x="426" y="94"/>
                </a:lnTo>
                <a:close/>
                <a:moveTo>
                  <a:pt x="382" y="130"/>
                </a:moveTo>
                <a:lnTo>
                  <a:pt x="382" y="132"/>
                </a:lnTo>
                <a:lnTo>
                  <a:pt x="388" y="124"/>
                </a:lnTo>
                <a:lnTo>
                  <a:pt x="390" y="121"/>
                </a:lnTo>
                <a:lnTo>
                  <a:pt x="396" y="125"/>
                </a:lnTo>
                <a:lnTo>
                  <a:pt x="393" y="137"/>
                </a:lnTo>
                <a:lnTo>
                  <a:pt x="385" y="141"/>
                </a:lnTo>
                <a:lnTo>
                  <a:pt x="383" y="147"/>
                </a:lnTo>
                <a:lnTo>
                  <a:pt x="383" y="150"/>
                </a:lnTo>
                <a:lnTo>
                  <a:pt x="385" y="150"/>
                </a:lnTo>
                <a:lnTo>
                  <a:pt x="396" y="155"/>
                </a:lnTo>
                <a:lnTo>
                  <a:pt x="397" y="163"/>
                </a:lnTo>
                <a:lnTo>
                  <a:pt x="397" y="165"/>
                </a:lnTo>
                <a:lnTo>
                  <a:pt x="396" y="170"/>
                </a:lnTo>
                <a:lnTo>
                  <a:pt x="393" y="173"/>
                </a:lnTo>
                <a:lnTo>
                  <a:pt x="375" y="184"/>
                </a:lnTo>
                <a:lnTo>
                  <a:pt x="364" y="192"/>
                </a:lnTo>
                <a:lnTo>
                  <a:pt x="358" y="199"/>
                </a:lnTo>
                <a:lnTo>
                  <a:pt x="352" y="197"/>
                </a:lnTo>
                <a:lnTo>
                  <a:pt x="343" y="196"/>
                </a:lnTo>
                <a:lnTo>
                  <a:pt x="334" y="182"/>
                </a:lnTo>
                <a:lnTo>
                  <a:pt x="344" y="178"/>
                </a:lnTo>
                <a:lnTo>
                  <a:pt x="360" y="171"/>
                </a:lnTo>
                <a:lnTo>
                  <a:pt x="362" y="171"/>
                </a:lnTo>
                <a:lnTo>
                  <a:pt x="368" y="159"/>
                </a:lnTo>
                <a:lnTo>
                  <a:pt x="366" y="151"/>
                </a:lnTo>
                <a:lnTo>
                  <a:pt x="356" y="166"/>
                </a:lnTo>
                <a:lnTo>
                  <a:pt x="349" y="166"/>
                </a:lnTo>
                <a:lnTo>
                  <a:pt x="338" y="173"/>
                </a:lnTo>
                <a:lnTo>
                  <a:pt x="336" y="175"/>
                </a:lnTo>
                <a:lnTo>
                  <a:pt x="323" y="175"/>
                </a:lnTo>
                <a:lnTo>
                  <a:pt x="322" y="178"/>
                </a:lnTo>
                <a:lnTo>
                  <a:pt x="321" y="184"/>
                </a:lnTo>
                <a:lnTo>
                  <a:pt x="311" y="188"/>
                </a:lnTo>
                <a:lnTo>
                  <a:pt x="304" y="190"/>
                </a:lnTo>
                <a:lnTo>
                  <a:pt x="296" y="167"/>
                </a:lnTo>
                <a:lnTo>
                  <a:pt x="311" y="158"/>
                </a:lnTo>
                <a:lnTo>
                  <a:pt x="302" y="148"/>
                </a:lnTo>
                <a:lnTo>
                  <a:pt x="313" y="139"/>
                </a:lnTo>
                <a:lnTo>
                  <a:pt x="317" y="145"/>
                </a:lnTo>
                <a:lnTo>
                  <a:pt x="322" y="132"/>
                </a:lnTo>
                <a:lnTo>
                  <a:pt x="326" y="133"/>
                </a:lnTo>
                <a:lnTo>
                  <a:pt x="323" y="148"/>
                </a:lnTo>
                <a:lnTo>
                  <a:pt x="330" y="145"/>
                </a:lnTo>
                <a:lnTo>
                  <a:pt x="341" y="143"/>
                </a:lnTo>
                <a:lnTo>
                  <a:pt x="344" y="144"/>
                </a:lnTo>
                <a:lnTo>
                  <a:pt x="348" y="145"/>
                </a:lnTo>
                <a:lnTo>
                  <a:pt x="351" y="141"/>
                </a:lnTo>
                <a:lnTo>
                  <a:pt x="347" y="136"/>
                </a:lnTo>
                <a:lnTo>
                  <a:pt x="343" y="132"/>
                </a:lnTo>
                <a:lnTo>
                  <a:pt x="352" y="125"/>
                </a:lnTo>
                <a:lnTo>
                  <a:pt x="356" y="139"/>
                </a:lnTo>
                <a:lnTo>
                  <a:pt x="360" y="139"/>
                </a:lnTo>
                <a:lnTo>
                  <a:pt x="360" y="126"/>
                </a:lnTo>
                <a:lnTo>
                  <a:pt x="364" y="125"/>
                </a:lnTo>
                <a:lnTo>
                  <a:pt x="360" y="117"/>
                </a:lnTo>
                <a:lnTo>
                  <a:pt x="362" y="115"/>
                </a:lnTo>
                <a:lnTo>
                  <a:pt x="363" y="113"/>
                </a:lnTo>
                <a:lnTo>
                  <a:pt x="358" y="96"/>
                </a:lnTo>
                <a:lnTo>
                  <a:pt x="359" y="87"/>
                </a:lnTo>
                <a:lnTo>
                  <a:pt x="366" y="85"/>
                </a:lnTo>
                <a:lnTo>
                  <a:pt x="371" y="83"/>
                </a:lnTo>
                <a:lnTo>
                  <a:pt x="371" y="87"/>
                </a:lnTo>
                <a:lnTo>
                  <a:pt x="371" y="95"/>
                </a:lnTo>
                <a:lnTo>
                  <a:pt x="375" y="106"/>
                </a:lnTo>
                <a:lnTo>
                  <a:pt x="386" y="111"/>
                </a:lnTo>
                <a:lnTo>
                  <a:pt x="381" y="129"/>
                </a:lnTo>
                <a:lnTo>
                  <a:pt x="382" y="130"/>
                </a:lnTo>
                <a:close/>
                <a:moveTo>
                  <a:pt x="411" y="106"/>
                </a:moveTo>
                <a:lnTo>
                  <a:pt x="403" y="118"/>
                </a:lnTo>
                <a:lnTo>
                  <a:pt x="400" y="115"/>
                </a:lnTo>
                <a:lnTo>
                  <a:pt x="397" y="111"/>
                </a:lnTo>
                <a:lnTo>
                  <a:pt x="398" y="107"/>
                </a:lnTo>
                <a:lnTo>
                  <a:pt x="398" y="106"/>
                </a:lnTo>
                <a:lnTo>
                  <a:pt x="397" y="96"/>
                </a:lnTo>
                <a:lnTo>
                  <a:pt x="397" y="91"/>
                </a:lnTo>
                <a:lnTo>
                  <a:pt x="401" y="80"/>
                </a:lnTo>
                <a:lnTo>
                  <a:pt x="405" y="73"/>
                </a:lnTo>
                <a:lnTo>
                  <a:pt x="407" y="70"/>
                </a:lnTo>
                <a:lnTo>
                  <a:pt x="408" y="66"/>
                </a:lnTo>
                <a:lnTo>
                  <a:pt x="409" y="60"/>
                </a:lnTo>
                <a:lnTo>
                  <a:pt x="412" y="55"/>
                </a:lnTo>
                <a:lnTo>
                  <a:pt x="414" y="54"/>
                </a:lnTo>
                <a:lnTo>
                  <a:pt x="418" y="50"/>
                </a:lnTo>
                <a:lnTo>
                  <a:pt x="429" y="46"/>
                </a:lnTo>
                <a:lnTo>
                  <a:pt x="433" y="42"/>
                </a:lnTo>
                <a:lnTo>
                  <a:pt x="438" y="30"/>
                </a:lnTo>
                <a:lnTo>
                  <a:pt x="437" y="20"/>
                </a:lnTo>
                <a:lnTo>
                  <a:pt x="441" y="15"/>
                </a:lnTo>
                <a:lnTo>
                  <a:pt x="463" y="0"/>
                </a:lnTo>
                <a:lnTo>
                  <a:pt x="463" y="0"/>
                </a:lnTo>
                <a:lnTo>
                  <a:pt x="467" y="9"/>
                </a:lnTo>
                <a:lnTo>
                  <a:pt x="467" y="15"/>
                </a:lnTo>
                <a:lnTo>
                  <a:pt x="463" y="19"/>
                </a:lnTo>
                <a:lnTo>
                  <a:pt x="460" y="35"/>
                </a:lnTo>
                <a:lnTo>
                  <a:pt x="460" y="42"/>
                </a:lnTo>
                <a:lnTo>
                  <a:pt x="444" y="64"/>
                </a:lnTo>
                <a:lnTo>
                  <a:pt x="438" y="79"/>
                </a:lnTo>
                <a:lnTo>
                  <a:pt x="422" y="91"/>
                </a:lnTo>
                <a:lnTo>
                  <a:pt x="418" y="92"/>
                </a:lnTo>
                <a:lnTo>
                  <a:pt x="414" y="92"/>
                </a:lnTo>
                <a:lnTo>
                  <a:pt x="411" y="10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2" name="Freeform 22">
            <a:extLst>
              <a:ext uri="{FF2B5EF4-FFF2-40B4-BE49-F238E27FC236}">
                <a16:creationId xmlns:a16="http://schemas.microsoft.com/office/drawing/2014/main" id="{E6D9FD82-95EF-A974-5DFE-B24F874C37FE}"/>
              </a:ext>
            </a:extLst>
          </p:cNvPr>
          <p:cNvSpPr>
            <a:spLocks noEditPoints="1"/>
          </p:cNvSpPr>
          <p:nvPr/>
        </p:nvSpPr>
        <p:spPr bwMode="auto">
          <a:xfrm>
            <a:off x="6154738" y="1131888"/>
            <a:ext cx="1063625" cy="808038"/>
          </a:xfrm>
          <a:custGeom>
            <a:avLst/>
            <a:gdLst>
              <a:gd name="T0" fmla="*/ 90 w 670"/>
              <a:gd name="T1" fmla="*/ 401 h 509"/>
              <a:gd name="T2" fmla="*/ 46 w 670"/>
              <a:gd name="T3" fmla="*/ 462 h 509"/>
              <a:gd name="T4" fmla="*/ 5 w 670"/>
              <a:gd name="T5" fmla="*/ 457 h 509"/>
              <a:gd name="T6" fmla="*/ 18 w 670"/>
              <a:gd name="T7" fmla="*/ 471 h 509"/>
              <a:gd name="T8" fmla="*/ 65 w 670"/>
              <a:gd name="T9" fmla="*/ 424 h 509"/>
              <a:gd name="T10" fmla="*/ 76 w 670"/>
              <a:gd name="T11" fmla="*/ 392 h 509"/>
              <a:gd name="T12" fmla="*/ 110 w 670"/>
              <a:gd name="T13" fmla="*/ 370 h 509"/>
              <a:gd name="T14" fmla="*/ 71 w 670"/>
              <a:gd name="T15" fmla="*/ 374 h 509"/>
              <a:gd name="T16" fmla="*/ 170 w 670"/>
              <a:gd name="T17" fmla="*/ 356 h 509"/>
              <a:gd name="T18" fmla="*/ 230 w 670"/>
              <a:gd name="T19" fmla="*/ 254 h 509"/>
              <a:gd name="T20" fmla="*/ 169 w 670"/>
              <a:gd name="T21" fmla="*/ 311 h 509"/>
              <a:gd name="T22" fmla="*/ 140 w 670"/>
              <a:gd name="T23" fmla="*/ 293 h 509"/>
              <a:gd name="T24" fmla="*/ 138 w 670"/>
              <a:gd name="T25" fmla="*/ 263 h 509"/>
              <a:gd name="T26" fmla="*/ 154 w 670"/>
              <a:gd name="T27" fmla="*/ 248 h 509"/>
              <a:gd name="T28" fmla="*/ 147 w 670"/>
              <a:gd name="T29" fmla="*/ 220 h 509"/>
              <a:gd name="T30" fmla="*/ 203 w 670"/>
              <a:gd name="T31" fmla="*/ 205 h 509"/>
              <a:gd name="T32" fmla="*/ 286 w 670"/>
              <a:gd name="T33" fmla="*/ 195 h 509"/>
              <a:gd name="T34" fmla="*/ 269 w 670"/>
              <a:gd name="T35" fmla="*/ 164 h 509"/>
              <a:gd name="T36" fmla="*/ 297 w 670"/>
              <a:gd name="T37" fmla="*/ 158 h 509"/>
              <a:gd name="T38" fmla="*/ 374 w 670"/>
              <a:gd name="T39" fmla="*/ 98 h 509"/>
              <a:gd name="T40" fmla="*/ 352 w 670"/>
              <a:gd name="T41" fmla="*/ 72 h 509"/>
              <a:gd name="T42" fmla="*/ 295 w 670"/>
              <a:gd name="T43" fmla="*/ 75 h 509"/>
              <a:gd name="T44" fmla="*/ 282 w 670"/>
              <a:gd name="T45" fmla="*/ 64 h 509"/>
              <a:gd name="T46" fmla="*/ 484 w 670"/>
              <a:gd name="T47" fmla="*/ 51 h 509"/>
              <a:gd name="T48" fmla="*/ 450 w 670"/>
              <a:gd name="T49" fmla="*/ 57 h 509"/>
              <a:gd name="T50" fmla="*/ 520 w 670"/>
              <a:gd name="T51" fmla="*/ 14 h 509"/>
              <a:gd name="T52" fmla="*/ 593 w 670"/>
              <a:gd name="T53" fmla="*/ 49 h 509"/>
              <a:gd name="T54" fmla="*/ 656 w 670"/>
              <a:gd name="T55" fmla="*/ 177 h 509"/>
              <a:gd name="T56" fmla="*/ 574 w 670"/>
              <a:gd name="T57" fmla="*/ 266 h 509"/>
              <a:gd name="T58" fmla="*/ 512 w 670"/>
              <a:gd name="T59" fmla="*/ 288 h 509"/>
              <a:gd name="T60" fmla="*/ 473 w 670"/>
              <a:gd name="T61" fmla="*/ 311 h 509"/>
              <a:gd name="T62" fmla="*/ 451 w 670"/>
              <a:gd name="T63" fmla="*/ 375 h 509"/>
              <a:gd name="T64" fmla="*/ 441 w 670"/>
              <a:gd name="T65" fmla="*/ 484 h 509"/>
              <a:gd name="T66" fmla="*/ 345 w 670"/>
              <a:gd name="T67" fmla="*/ 480 h 509"/>
              <a:gd name="T68" fmla="*/ 213 w 670"/>
              <a:gd name="T69" fmla="*/ 457 h 509"/>
              <a:gd name="T70" fmla="*/ 98 w 670"/>
              <a:gd name="T71" fmla="*/ 477 h 509"/>
              <a:gd name="T72" fmla="*/ 146 w 670"/>
              <a:gd name="T73" fmla="*/ 441 h 509"/>
              <a:gd name="T74" fmla="*/ 172 w 670"/>
              <a:gd name="T75" fmla="*/ 419 h 509"/>
              <a:gd name="T76" fmla="*/ 184 w 670"/>
              <a:gd name="T77" fmla="*/ 398 h 509"/>
              <a:gd name="T78" fmla="*/ 184 w 670"/>
              <a:gd name="T79" fmla="*/ 377 h 509"/>
              <a:gd name="T80" fmla="*/ 192 w 670"/>
              <a:gd name="T81" fmla="*/ 336 h 509"/>
              <a:gd name="T82" fmla="*/ 244 w 670"/>
              <a:gd name="T83" fmla="*/ 315 h 509"/>
              <a:gd name="T84" fmla="*/ 255 w 670"/>
              <a:gd name="T85" fmla="*/ 239 h 509"/>
              <a:gd name="T86" fmla="*/ 273 w 670"/>
              <a:gd name="T87" fmla="*/ 284 h 509"/>
              <a:gd name="T88" fmla="*/ 305 w 670"/>
              <a:gd name="T89" fmla="*/ 265 h 509"/>
              <a:gd name="T90" fmla="*/ 285 w 670"/>
              <a:gd name="T91" fmla="*/ 205 h 509"/>
              <a:gd name="T92" fmla="*/ 348 w 670"/>
              <a:gd name="T93" fmla="*/ 284 h 509"/>
              <a:gd name="T94" fmla="*/ 312 w 670"/>
              <a:gd name="T95" fmla="*/ 224 h 509"/>
              <a:gd name="T96" fmla="*/ 315 w 670"/>
              <a:gd name="T97" fmla="*/ 205 h 509"/>
              <a:gd name="T98" fmla="*/ 374 w 670"/>
              <a:gd name="T99" fmla="*/ 139 h 509"/>
              <a:gd name="T100" fmla="*/ 375 w 670"/>
              <a:gd name="T101" fmla="*/ 229 h 509"/>
              <a:gd name="T102" fmla="*/ 382 w 670"/>
              <a:gd name="T103" fmla="*/ 160 h 509"/>
              <a:gd name="T104" fmla="*/ 435 w 670"/>
              <a:gd name="T105" fmla="*/ 104 h 509"/>
              <a:gd name="T106" fmla="*/ 408 w 670"/>
              <a:gd name="T107" fmla="*/ 261 h 509"/>
              <a:gd name="T108" fmla="*/ 481 w 670"/>
              <a:gd name="T109" fmla="*/ 202 h 509"/>
              <a:gd name="T110" fmla="*/ 461 w 670"/>
              <a:gd name="T111" fmla="*/ 124 h 509"/>
              <a:gd name="T112" fmla="*/ 483 w 670"/>
              <a:gd name="T113" fmla="*/ 113 h 509"/>
              <a:gd name="T114" fmla="*/ 506 w 670"/>
              <a:gd name="T115" fmla="*/ 81 h 509"/>
              <a:gd name="T116" fmla="*/ 595 w 670"/>
              <a:gd name="T117" fmla="*/ 124 h 509"/>
              <a:gd name="T118" fmla="*/ 582 w 670"/>
              <a:gd name="T119" fmla="*/ 72 h 509"/>
              <a:gd name="T120" fmla="*/ 524 w 670"/>
              <a:gd name="T121" fmla="*/ 34 h 509"/>
              <a:gd name="T122" fmla="*/ 370 w 670"/>
              <a:gd name="T123" fmla="*/ 60 h 5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70" h="509">
                <a:moveTo>
                  <a:pt x="120" y="426"/>
                </a:moveTo>
                <a:lnTo>
                  <a:pt x="119" y="426"/>
                </a:lnTo>
                <a:lnTo>
                  <a:pt x="119" y="424"/>
                </a:lnTo>
                <a:lnTo>
                  <a:pt x="120" y="424"/>
                </a:lnTo>
                <a:lnTo>
                  <a:pt x="124" y="415"/>
                </a:lnTo>
                <a:lnTo>
                  <a:pt x="135" y="392"/>
                </a:lnTo>
                <a:lnTo>
                  <a:pt x="150" y="411"/>
                </a:lnTo>
                <a:lnTo>
                  <a:pt x="151" y="412"/>
                </a:lnTo>
                <a:lnTo>
                  <a:pt x="146" y="419"/>
                </a:lnTo>
                <a:lnTo>
                  <a:pt x="142" y="422"/>
                </a:lnTo>
                <a:lnTo>
                  <a:pt x="131" y="426"/>
                </a:lnTo>
                <a:lnTo>
                  <a:pt x="120" y="426"/>
                </a:lnTo>
                <a:close/>
                <a:moveTo>
                  <a:pt x="76" y="392"/>
                </a:moveTo>
                <a:lnTo>
                  <a:pt x="79" y="394"/>
                </a:lnTo>
                <a:lnTo>
                  <a:pt x="82" y="393"/>
                </a:lnTo>
                <a:lnTo>
                  <a:pt x="84" y="394"/>
                </a:lnTo>
                <a:lnTo>
                  <a:pt x="84" y="400"/>
                </a:lnTo>
                <a:lnTo>
                  <a:pt x="84" y="402"/>
                </a:lnTo>
                <a:lnTo>
                  <a:pt x="87" y="402"/>
                </a:lnTo>
                <a:lnTo>
                  <a:pt x="90" y="401"/>
                </a:lnTo>
                <a:lnTo>
                  <a:pt x="91" y="398"/>
                </a:lnTo>
                <a:lnTo>
                  <a:pt x="94" y="401"/>
                </a:lnTo>
                <a:lnTo>
                  <a:pt x="91" y="408"/>
                </a:lnTo>
                <a:lnTo>
                  <a:pt x="91" y="411"/>
                </a:lnTo>
                <a:lnTo>
                  <a:pt x="94" y="423"/>
                </a:lnTo>
                <a:lnTo>
                  <a:pt x="95" y="427"/>
                </a:lnTo>
                <a:lnTo>
                  <a:pt x="97" y="443"/>
                </a:lnTo>
                <a:lnTo>
                  <a:pt x="95" y="447"/>
                </a:lnTo>
                <a:lnTo>
                  <a:pt x="93" y="452"/>
                </a:lnTo>
                <a:lnTo>
                  <a:pt x="90" y="458"/>
                </a:lnTo>
                <a:lnTo>
                  <a:pt x="87" y="460"/>
                </a:lnTo>
                <a:lnTo>
                  <a:pt x="89" y="471"/>
                </a:lnTo>
                <a:lnTo>
                  <a:pt x="83" y="473"/>
                </a:lnTo>
                <a:lnTo>
                  <a:pt x="82" y="473"/>
                </a:lnTo>
                <a:lnTo>
                  <a:pt x="82" y="471"/>
                </a:lnTo>
                <a:lnTo>
                  <a:pt x="80" y="467"/>
                </a:lnTo>
                <a:lnTo>
                  <a:pt x="69" y="461"/>
                </a:lnTo>
                <a:lnTo>
                  <a:pt x="68" y="460"/>
                </a:lnTo>
                <a:lnTo>
                  <a:pt x="65" y="453"/>
                </a:lnTo>
                <a:lnTo>
                  <a:pt x="46" y="462"/>
                </a:lnTo>
                <a:lnTo>
                  <a:pt x="42" y="469"/>
                </a:lnTo>
                <a:lnTo>
                  <a:pt x="35" y="458"/>
                </a:lnTo>
                <a:lnTo>
                  <a:pt x="33" y="469"/>
                </a:lnTo>
                <a:lnTo>
                  <a:pt x="29" y="482"/>
                </a:lnTo>
                <a:lnTo>
                  <a:pt x="22" y="482"/>
                </a:lnTo>
                <a:lnTo>
                  <a:pt x="20" y="482"/>
                </a:lnTo>
                <a:lnTo>
                  <a:pt x="18" y="486"/>
                </a:lnTo>
                <a:lnTo>
                  <a:pt x="14" y="492"/>
                </a:lnTo>
                <a:lnTo>
                  <a:pt x="12" y="495"/>
                </a:lnTo>
                <a:lnTo>
                  <a:pt x="5" y="505"/>
                </a:lnTo>
                <a:lnTo>
                  <a:pt x="3" y="502"/>
                </a:lnTo>
                <a:lnTo>
                  <a:pt x="8" y="494"/>
                </a:lnTo>
                <a:lnTo>
                  <a:pt x="7" y="490"/>
                </a:lnTo>
                <a:lnTo>
                  <a:pt x="5" y="486"/>
                </a:lnTo>
                <a:lnTo>
                  <a:pt x="3" y="480"/>
                </a:lnTo>
                <a:lnTo>
                  <a:pt x="3" y="479"/>
                </a:lnTo>
                <a:lnTo>
                  <a:pt x="0" y="472"/>
                </a:lnTo>
                <a:lnTo>
                  <a:pt x="7" y="464"/>
                </a:lnTo>
                <a:lnTo>
                  <a:pt x="8" y="464"/>
                </a:lnTo>
                <a:lnTo>
                  <a:pt x="5" y="457"/>
                </a:lnTo>
                <a:lnTo>
                  <a:pt x="5" y="456"/>
                </a:lnTo>
                <a:lnTo>
                  <a:pt x="5" y="454"/>
                </a:lnTo>
                <a:lnTo>
                  <a:pt x="15" y="450"/>
                </a:lnTo>
                <a:lnTo>
                  <a:pt x="16" y="449"/>
                </a:lnTo>
                <a:lnTo>
                  <a:pt x="18" y="447"/>
                </a:lnTo>
                <a:lnTo>
                  <a:pt x="18" y="446"/>
                </a:lnTo>
                <a:lnTo>
                  <a:pt x="19" y="443"/>
                </a:lnTo>
                <a:lnTo>
                  <a:pt x="18" y="434"/>
                </a:lnTo>
                <a:lnTo>
                  <a:pt x="20" y="434"/>
                </a:lnTo>
                <a:lnTo>
                  <a:pt x="27" y="434"/>
                </a:lnTo>
                <a:lnTo>
                  <a:pt x="27" y="428"/>
                </a:lnTo>
                <a:lnTo>
                  <a:pt x="38" y="423"/>
                </a:lnTo>
                <a:lnTo>
                  <a:pt x="38" y="426"/>
                </a:lnTo>
                <a:lnTo>
                  <a:pt x="37" y="437"/>
                </a:lnTo>
                <a:lnTo>
                  <a:pt x="31" y="443"/>
                </a:lnTo>
                <a:lnTo>
                  <a:pt x="24" y="449"/>
                </a:lnTo>
                <a:lnTo>
                  <a:pt x="24" y="449"/>
                </a:lnTo>
                <a:lnTo>
                  <a:pt x="18" y="449"/>
                </a:lnTo>
                <a:lnTo>
                  <a:pt x="15" y="457"/>
                </a:lnTo>
                <a:lnTo>
                  <a:pt x="18" y="471"/>
                </a:lnTo>
                <a:lnTo>
                  <a:pt x="12" y="479"/>
                </a:lnTo>
                <a:lnTo>
                  <a:pt x="14" y="479"/>
                </a:lnTo>
                <a:lnTo>
                  <a:pt x="16" y="482"/>
                </a:lnTo>
                <a:lnTo>
                  <a:pt x="20" y="476"/>
                </a:lnTo>
                <a:lnTo>
                  <a:pt x="23" y="472"/>
                </a:lnTo>
                <a:lnTo>
                  <a:pt x="22" y="458"/>
                </a:lnTo>
                <a:lnTo>
                  <a:pt x="41" y="443"/>
                </a:lnTo>
                <a:lnTo>
                  <a:pt x="44" y="447"/>
                </a:lnTo>
                <a:lnTo>
                  <a:pt x="48" y="450"/>
                </a:lnTo>
                <a:lnTo>
                  <a:pt x="48" y="452"/>
                </a:lnTo>
                <a:lnTo>
                  <a:pt x="46" y="446"/>
                </a:lnTo>
                <a:lnTo>
                  <a:pt x="45" y="441"/>
                </a:lnTo>
                <a:lnTo>
                  <a:pt x="45" y="439"/>
                </a:lnTo>
                <a:lnTo>
                  <a:pt x="45" y="424"/>
                </a:lnTo>
                <a:lnTo>
                  <a:pt x="50" y="426"/>
                </a:lnTo>
                <a:lnTo>
                  <a:pt x="61" y="427"/>
                </a:lnTo>
                <a:lnTo>
                  <a:pt x="65" y="432"/>
                </a:lnTo>
                <a:lnTo>
                  <a:pt x="67" y="434"/>
                </a:lnTo>
                <a:lnTo>
                  <a:pt x="68" y="428"/>
                </a:lnTo>
                <a:lnTo>
                  <a:pt x="65" y="424"/>
                </a:lnTo>
                <a:lnTo>
                  <a:pt x="64" y="420"/>
                </a:lnTo>
                <a:lnTo>
                  <a:pt x="64" y="419"/>
                </a:lnTo>
                <a:lnTo>
                  <a:pt x="53" y="416"/>
                </a:lnTo>
                <a:lnTo>
                  <a:pt x="50" y="415"/>
                </a:lnTo>
                <a:lnTo>
                  <a:pt x="48" y="409"/>
                </a:lnTo>
                <a:lnTo>
                  <a:pt x="48" y="407"/>
                </a:lnTo>
                <a:lnTo>
                  <a:pt x="48" y="404"/>
                </a:lnTo>
                <a:lnTo>
                  <a:pt x="57" y="392"/>
                </a:lnTo>
                <a:lnTo>
                  <a:pt x="60" y="393"/>
                </a:lnTo>
                <a:lnTo>
                  <a:pt x="63" y="393"/>
                </a:lnTo>
                <a:lnTo>
                  <a:pt x="69" y="402"/>
                </a:lnTo>
                <a:lnTo>
                  <a:pt x="71" y="400"/>
                </a:lnTo>
                <a:lnTo>
                  <a:pt x="67" y="389"/>
                </a:lnTo>
                <a:lnTo>
                  <a:pt x="61" y="385"/>
                </a:lnTo>
                <a:lnTo>
                  <a:pt x="61" y="379"/>
                </a:lnTo>
                <a:lnTo>
                  <a:pt x="61" y="378"/>
                </a:lnTo>
                <a:lnTo>
                  <a:pt x="63" y="378"/>
                </a:lnTo>
                <a:lnTo>
                  <a:pt x="68" y="385"/>
                </a:lnTo>
                <a:lnTo>
                  <a:pt x="72" y="389"/>
                </a:lnTo>
                <a:lnTo>
                  <a:pt x="76" y="392"/>
                </a:lnTo>
                <a:close/>
                <a:moveTo>
                  <a:pt x="179" y="386"/>
                </a:moveTo>
                <a:lnTo>
                  <a:pt x="164" y="402"/>
                </a:lnTo>
                <a:lnTo>
                  <a:pt x="155" y="409"/>
                </a:lnTo>
                <a:lnTo>
                  <a:pt x="155" y="411"/>
                </a:lnTo>
                <a:lnTo>
                  <a:pt x="154" y="408"/>
                </a:lnTo>
                <a:lnTo>
                  <a:pt x="154" y="407"/>
                </a:lnTo>
                <a:lnTo>
                  <a:pt x="153" y="405"/>
                </a:lnTo>
                <a:lnTo>
                  <a:pt x="147" y="393"/>
                </a:lnTo>
                <a:lnTo>
                  <a:pt x="143" y="381"/>
                </a:lnTo>
                <a:lnTo>
                  <a:pt x="144" y="379"/>
                </a:lnTo>
                <a:lnTo>
                  <a:pt x="146" y="375"/>
                </a:lnTo>
                <a:lnTo>
                  <a:pt x="157" y="387"/>
                </a:lnTo>
                <a:lnTo>
                  <a:pt x="158" y="387"/>
                </a:lnTo>
                <a:lnTo>
                  <a:pt x="161" y="387"/>
                </a:lnTo>
                <a:lnTo>
                  <a:pt x="155" y="379"/>
                </a:lnTo>
                <a:lnTo>
                  <a:pt x="153" y="375"/>
                </a:lnTo>
                <a:lnTo>
                  <a:pt x="168" y="375"/>
                </a:lnTo>
                <a:lnTo>
                  <a:pt x="176" y="383"/>
                </a:lnTo>
                <a:lnTo>
                  <a:pt x="179" y="386"/>
                </a:lnTo>
                <a:close/>
                <a:moveTo>
                  <a:pt x="110" y="370"/>
                </a:moveTo>
                <a:lnTo>
                  <a:pt x="104" y="375"/>
                </a:lnTo>
                <a:lnTo>
                  <a:pt x="99" y="367"/>
                </a:lnTo>
                <a:lnTo>
                  <a:pt x="108" y="363"/>
                </a:lnTo>
                <a:lnTo>
                  <a:pt x="110" y="370"/>
                </a:lnTo>
                <a:close/>
                <a:moveTo>
                  <a:pt x="79" y="364"/>
                </a:moveTo>
                <a:lnTo>
                  <a:pt x="90" y="368"/>
                </a:lnTo>
                <a:lnTo>
                  <a:pt x="95" y="364"/>
                </a:lnTo>
                <a:lnTo>
                  <a:pt x="98" y="372"/>
                </a:lnTo>
                <a:lnTo>
                  <a:pt x="98" y="374"/>
                </a:lnTo>
                <a:lnTo>
                  <a:pt x="98" y="379"/>
                </a:lnTo>
                <a:lnTo>
                  <a:pt x="99" y="383"/>
                </a:lnTo>
                <a:lnTo>
                  <a:pt x="91" y="387"/>
                </a:lnTo>
                <a:lnTo>
                  <a:pt x="83" y="386"/>
                </a:lnTo>
                <a:lnTo>
                  <a:pt x="82" y="386"/>
                </a:lnTo>
                <a:lnTo>
                  <a:pt x="80" y="386"/>
                </a:lnTo>
                <a:lnTo>
                  <a:pt x="78" y="382"/>
                </a:lnTo>
                <a:lnTo>
                  <a:pt x="75" y="378"/>
                </a:lnTo>
                <a:lnTo>
                  <a:pt x="74" y="377"/>
                </a:lnTo>
                <a:lnTo>
                  <a:pt x="72" y="375"/>
                </a:lnTo>
                <a:lnTo>
                  <a:pt x="71" y="374"/>
                </a:lnTo>
                <a:lnTo>
                  <a:pt x="68" y="372"/>
                </a:lnTo>
                <a:lnTo>
                  <a:pt x="63" y="367"/>
                </a:lnTo>
                <a:lnTo>
                  <a:pt x="65" y="357"/>
                </a:lnTo>
                <a:lnTo>
                  <a:pt x="68" y="359"/>
                </a:lnTo>
                <a:lnTo>
                  <a:pt x="74" y="360"/>
                </a:lnTo>
                <a:lnTo>
                  <a:pt x="79" y="364"/>
                </a:lnTo>
                <a:close/>
                <a:moveTo>
                  <a:pt x="93" y="359"/>
                </a:moveTo>
                <a:lnTo>
                  <a:pt x="91" y="359"/>
                </a:lnTo>
                <a:lnTo>
                  <a:pt x="80" y="357"/>
                </a:lnTo>
                <a:lnTo>
                  <a:pt x="79" y="357"/>
                </a:lnTo>
                <a:lnTo>
                  <a:pt x="82" y="351"/>
                </a:lnTo>
                <a:lnTo>
                  <a:pt x="90" y="345"/>
                </a:lnTo>
                <a:lnTo>
                  <a:pt x="90" y="349"/>
                </a:lnTo>
                <a:lnTo>
                  <a:pt x="89" y="352"/>
                </a:lnTo>
                <a:lnTo>
                  <a:pt x="89" y="353"/>
                </a:lnTo>
                <a:lnTo>
                  <a:pt x="91" y="355"/>
                </a:lnTo>
                <a:lnTo>
                  <a:pt x="91" y="357"/>
                </a:lnTo>
                <a:lnTo>
                  <a:pt x="93" y="359"/>
                </a:lnTo>
                <a:close/>
                <a:moveTo>
                  <a:pt x="180" y="338"/>
                </a:moveTo>
                <a:lnTo>
                  <a:pt x="170" y="356"/>
                </a:lnTo>
                <a:lnTo>
                  <a:pt x="169" y="356"/>
                </a:lnTo>
                <a:lnTo>
                  <a:pt x="165" y="355"/>
                </a:lnTo>
                <a:lnTo>
                  <a:pt x="166" y="334"/>
                </a:lnTo>
                <a:lnTo>
                  <a:pt x="180" y="327"/>
                </a:lnTo>
                <a:lnTo>
                  <a:pt x="184" y="330"/>
                </a:lnTo>
                <a:lnTo>
                  <a:pt x="180" y="338"/>
                </a:lnTo>
                <a:close/>
                <a:moveTo>
                  <a:pt x="207" y="218"/>
                </a:moveTo>
                <a:lnTo>
                  <a:pt x="203" y="229"/>
                </a:lnTo>
                <a:lnTo>
                  <a:pt x="209" y="231"/>
                </a:lnTo>
                <a:lnTo>
                  <a:pt x="217" y="218"/>
                </a:lnTo>
                <a:lnTo>
                  <a:pt x="224" y="222"/>
                </a:lnTo>
                <a:lnTo>
                  <a:pt x="221" y="228"/>
                </a:lnTo>
                <a:lnTo>
                  <a:pt x="220" y="229"/>
                </a:lnTo>
                <a:lnTo>
                  <a:pt x="214" y="239"/>
                </a:lnTo>
                <a:lnTo>
                  <a:pt x="218" y="242"/>
                </a:lnTo>
                <a:lnTo>
                  <a:pt x="224" y="233"/>
                </a:lnTo>
                <a:lnTo>
                  <a:pt x="226" y="237"/>
                </a:lnTo>
                <a:lnTo>
                  <a:pt x="228" y="251"/>
                </a:lnTo>
                <a:lnTo>
                  <a:pt x="229" y="252"/>
                </a:lnTo>
                <a:lnTo>
                  <a:pt x="230" y="254"/>
                </a:lnTo>
                <a:lnTo>
                  <a:pt x="229" y="255"/>
                </a:lnTo>
                <a:lnTo>
                  <a:pt x="225" y="258"/>
                </a:lnTo>
                <a:lnTo>
                  <a:pt x="217" y="261"/>
                </a:lnTo>
                <a:lnTo>
                  <a:pt x="211" y="266"/>
                </a:lnTo>
                <a:lnTo>
                  <a:pt x="211" y="269"/>
                </a:lnTo>
                <a:lnTo>
                  <a:pt x="217" y="280"/>
                </a:lnTo>
                <a:lnTo>
                  <a:pt x="218" y="285"/>
                </a:lnTo>
                <a:lnTo>
                  <a:pt x="211" y="292"/>
                </a:lnTo>
                <a:lnTo>
                  <a:pt x="224" y="300"/>
                </a:lnTo>
                <a:lnTo>
                  <a:pt x="211" y="310"/>
                </a:lnTo>
                <a:lnTo>
                  <a:pt x="207" y="311"/>
                </a:lnTo>
                <a:lnTo>
                  <a:pt x="199" y="308"/>
                </a:lnTo>
                <a:lnTo>
                  <a:pt x="180" y="312"/>
                </a:lnTo>
                <a:lnTo>
                  <a:pt x="177" y="314"/>
                </a:lnTo>
                <a:lnTo>
                  <a:pt x="180" y="302"/>
                </a:lnTo>
                <a:lnTo>
                  <a:pt x="180" y="297"/>
                </a:lnTo>
                <a:lnTo>
                  <a:pt x="170" y="300"/>
                </a:lnTo>
                <a:lnTo>
                  <a:pt x="170" y="302"/>
                </a:lnTo>
                <a:lnTo>
                  <a:pt x="170" y="306"/>
                </a:lnTo>
                <a:lnTo>
                  <a:pt x="169" y="311"/>
                </a:lnTo>
                <a:lnTo>
                  <a:pt x="149" y="330"/>
                </a:lnTo>
                <a:lnTo>
                  <a:pt x="149" y="332"/>
                </a:lnTo>
                <a:lnTo>
                  <a:pt x="153" y="347"/>
                </a:lnTo>
                <a:lnTo>
                  <a:pt x="146" y="349"/>
                </a:lnTo>
                <a:lnTo>
                  <a:pt x="136" y="352"/>
                </a:lnTo>
                <a:lnTo>
                  <a:pt x="136" y="333"/>
                </a:lnTo>
                <a:lnTo>
                  <a:pt x="125" y="336"/>
                </a:lnTo>
                <a:lnTo>
                  <a:pt x="113" y="338"/>
                </a:lnTo>
                <a:lnTo>
                  <a:pt x="112" y="322"/>
                </a:lnTo>
                <a:lnTo>
                  <a:pt x="131" y="318"/>
                </a:lnTo>
                <a:lnTo>
                  <a:pt x="136" y="315"/>
                </a:lnTo>
                <a:lnTo>
                  <a:pt x="136" y="308"/>
                </a:lnTo>
                <a:lnTo>
                  <a:pt x="136" y="304"/>
                </a:lnTo>
                <a:lnTo>
                  <a:pt x="125" y="302"/>
                </a:lnTo>
                <a:lnTo>
                  <a:pt x="120" y="299"/>
                </a:lnTo>
                <a:lnTo>
                  <a:pt x="120" y="297"/>
                </a:lnTo>
                <a:lnTo>
                  <a:pt x="120" y="293"/>
                </a:lnTo>
                <a:lnTo>
                  <a:pt x="131" y="291"/>
                </a:lnTo>
                <a:lnTo>
                  <a:pt x="139" y="295"/>
                </a:lnTo>
                <a:lnTo>
                  <a:pt x="140" y="293"/>
                </a:lnTo>
                <a:lnTo>
                  <a:pt x="143" y="292"/>
                </a:lnTo>
                <a:lnTo>
                  <a:pt x="144" y="292"/>
                </a:lnTo>
                <a:lnTo>
                  <a:pt x="143" y="292"/>
                </a:lnTo>
                <a:lnTo>
                  <a:pt x="143" y="291"/>
                </a:lnTo>
                <a:lnTo>
                  <a:pt x="142" y="285"/>
                </a:lnTo>
                <a:lnTo>
                  <a:pt x="147" y="280"/>
                </a:lnTo>
                <a:lnTo>
                  <a:pt x="146" y="277"/>
                </a:lnTo>
                <a:lnTo>
                  <a:pt x="140" y="278"/>
                </a:lnTo>
                <a:lnTo>
                  <a:pt x="139" y="280"/>
                </a:lnTo>
                <a:lnTo>
                  <a:pt x="136" y="285"/>
                </a:lnTo>
                <a:lnTo>
                  <a:pt x="134" y="284"/>
                </a:lnTo>
                <a:lnTo>
                  <a:pt x="129" y="282"/>
                </a:lnTo>
                <a:lnTo>
                  <a:pt x="127" y="281"/>
                </a:lnTo>
                <a:lnTo>
                  <a:pt x="120" y="272"/>
                </a:lnTo>
                <a:lnTo>
                  <a:pt x="131" y="267"/>
                </a:lnTo>
                <a:lnTo>
                  <a:pt x="135" y="267"/>
                </a:lnTo>
                <a:lnTo>
                  <a:pt x="142" y="272"/>
                </a:lnTo>
                <a:lnTo>
                  <a:pt x="142" y="267"/>
                </a:lnTo>
                <a:lnTo>
                  <a:pt x="139" y="265"/>
                </a:lnTo>
                <a:lnTo>
                  <a:pt x="138" y="263"/>
                </a:lnTo>
                <a:lnTo>
                  <a:pt x="134" y="261"/>
                </a:lnTo>
                <a:lnTo>
                  <a:pt x="134" y="259"/>
                </a:lnTo>
                <a:lnTo>
                  <a:pt x="135" y="259"/>
                </a:lnTo>
                <a:lnTo>
                  <a:pt x="139" y="259"/>
                </a:lnTo>
                <a:lnTo>
                  <a:pt x="142" y="259"/>
                </a:lnTo>
                <a:lnTo>
                  <a:pt x="143" y="257"/>
                </a:lnTo>
                <a:lnTo>
                  <a:pt x="138" y="255"/>
                </a:lnTo>
                <a:lnTo>
                  <a:pt x="132" y="254"/>
                </a:lnTo>
                <a:lnTo>
                  <a:pt x="128" y="258"/>
                </a:lnTo>
                <a:lnTo>
                  <a:pt x="125" y="258"/>
                </a:lnTo>
                <a:lnTo>
                  <a:pt x="116" y="259"/>
                </a:lnTo>
                <a:lnTo>
                  <a:pt x="123" y="248"/>
                </a:lnTo>
                <a:lnTo>
                  <a:pt x="128" y="250"/>
                </a:lnTo>
                <a:lnTo>
                  <a:pt x="138" y="251"/>
                </a:lnTo>
                <a:lnTo>
                  <a:pt x="140" y="248"/>
                </a:lnTo>
                <a:lnTo>
                  <a:pt x="143" y="244"/>
                </a:lnTo>
                <a:lnTo>
                  <a:pt x="149" y="243"/>
                </a:lnTo>
                <a:lnTo>
                  <a:pt x="154" y="244"/>
                </a:lnTo>
                <a:lnTo>
                  <a:pt x="154" y="246"/>
                </a:lnTo>
                <a:lnTo>
                  <a:pt x="154" y="248"/>
                </a:lnTo>
                <a:lnTo>
                  <a:pt x="157" y="250"/>
                </a:lnTo>
                <a:lnTo>
                  <a:pt x="158" y="251"/>
                </a:lnTo>
                <a:lnTo>
                  <a:pt x="166" y="257"/>
                </a:lnTo>
                <a:lnTo>
                  <a:pt x="168" y="250"/>
                </a:lnTo>
                <a:lnTo>
                  <a:pt x="157" y="247"/>
                </a:lnTo>
                <a:lnTo>
                  <a:pt x="157" y="246"/>
                </a:lnTo>
                <a:lnTo>
                  <a:pt x="161" y="243"/>
                </a:lnTo>
                <a:lnTo>
                  <a:pt x="172" y="240"/>
                </a:lnTo>
                <a:lnTo>
                  <a:pt x="173" y="240"/>
                </a:lnTo>
                <a:lnTo>
                  <a:pt x="176" y="242"/>
                </a:lnTo>
                <a:lnTo>
                  <a:pt x="176" y="237"/>
                </a:lnTo>
                <a:lnTo>
                  <a:pt x="172" y="235"/>
                </a:lnTo>
                <a:lnTo>
                  <a:pt x="170" y="235"/>
                </a:lnTo>
                <a:lnTo>
                  <a:pt x="169" y="235"/>
                </a:lnTo>
                <a:lnTo>
                  <a:pt x="165" y="237"/>
                </a:lnTo>
                <a:lnTo>
                  <a:pt x="161" y="237"/>
                </a:lnTo>
                <a:lnTo>
                  <a:pt x="154" y="236"/>
                </a:lnTo>
                <a:lnTo>
                  <a:pt x="151" y="233"/>
                </a:lnTo>
                <a:lnTo>
                  <a:pt x="149" y="227"/>
                </a:lnTo>
                <a:lnTo>
                  <a:pt x="147" y="220"/>
                </a:lnTo>
                <a:lnTo>
                  <a:pt x="150" y="222"/>
                </a:lnTo>
                <a:lnTo>
                  <a:pt x="158" y="228"/>
                </a:lnTo>
                <a:lnTo>
                  <a:pt x="162" y="224"/>
                </a:lnTo>
                <a:lnTo>
                  <a:pt x="158" y="214"/>
                </a:lnTo>
                <a:lnTo>
                  <a:pt x="160" y="210"/>
                </a:lnTo>
                <a:lnTo>
                  <a:pt x="168" y="214"/>
                </a:lnTo>
                <a:lnTo>
                  <a:pt x="175" y="220"/>
                </a:lnTo>
                <a:lnTo>
                  <a:pt x="177" y="224"/>
                </a:lnTo>
                <a:lnTo>
                  <a:pt x="180" y="224"/>
                </a:lnTo>
                <a:lnTo>
                  <a:pt x="181" y="224"/>
                </a:lnTo>
                <a:lnTo>
                  <a:pt x="180" y="222"/>
                </a:lnTo>
                <a:lnTo>
                  <a:pt x="168" y="206"/>
                </a:lnTo>
                <a:lnTo>
                  <a:pt x="173" y="198"/>
                </a:lnTo>
                <a:lnTo>
                  <a:pt x="175" y="198"/>
                </a:lnTo>
                <a:lnTo>
                  <a:pt x="180" y="202"/>
                </a:lnTo>
                <a:lnTo>
                  <a:pt x="181" y="203"/>
                </a:lnTo>
                <a:lnTo>
                  <a:pt x="184" y="214"/>
                </a:lnTo>
                <a:lnTo>
                  <a:pt x="188" y="218"/>
                </a:lnTo>
                <a:lnTo>
                  <a:pt x="187" y="194"/>
                </a:lnTo>
                <a:lnTo>
                  <a:pt x="203" y="205"/>
                </a:lnTo>
                <a:lnTo>
                  <a:pt x="209" y="205"/>
                </a:lnTo>
                <a:lnTo>
                  <a:pt x="211" y="206"/>
                </a:lnTo>
                <a:lnTo>
                  <a:pt x="207" y="218"/>
                </a:lnTo>
                <a:close/>
                <a:moveTo>
                  <a:pt x="308" y="173"/>
                </a:moveTo>
                <a:lnTo>
                  <a:pt x="304" y="179"/>
                </a:lnTo>
                <a:lnTo>
                  <a:pt x="301" y="167"/>
                </a:lnTo>
                <a:lnTo>
                  <a:pt x="301" y="164"/>
                </a:lnTo>
                <a:lnTo>
                  <a:pt x="303" y="162"/>
                </a:lnTo>
                <a:lnTo>
                  <a:pt x="311" y="154"/>
                </a:lnTo>
                <a:lnTo>
                  <a:pt x="311" y="160"/>
                </a:lnTo>
                <a:lnTo>
                  <a:pt x="310" y="164"/>
                </a:lnTo>
                <a:lnTo>
                  <a:pt x="308" y="173"/>
                </a:lnTo>
                <a:close/>
                <a:moveTo>
                  <a:pt x="297" y="158"/>
                </a:moveTo>
                <a:lnTo>
                  <a:pt x="289" y="169"/>
                </a:lnTo>
                <a:lnTo>
                  <a:pt x="285" y="177"/>
                </a:lnTo>
                <a:lnTo>
                  <a:pt x="292" y="184"/>
                </a:lnTo>
                <a:lnTo>
                  <a:pt x="292" y="186"/>
                </a:lnTo>
                <a:lnTo>
                  <a:pt x="289" y="191"/>
                </a:lnTo>
                <a:lnTo>
                  <a:pt x="288" y="192"/>
                </a:lnTo>
                <a:lnTo>
                  <a:pt x="286" y="195"/>
                </a:lnTo>
                <a:lnTo>
                  <a:pt x="266" y="202"/>
                </a:lnTo>
                <a:lnTo>
                  <a:pt x="254" y="206"/>
                </a:lnTo>
                <a:lnTo>
                  <a:pt x="244" y="209"/>
                </a:lnTo>
                <a:lnTo>
                  <a:pt x="235" y="213"/>
                </a:lnTo>
                <a:lnTo>
                  <a:pt x="230" y="203"/>
                </a:lnTo>
                <a:lnTo>
                  <a:pt x="226" y="202"/>
                </a:lnTo>
                <a:lnTo>
                  <a:pt x="221" y="199"/>
                </a:lnTo>
                <a:lnTo>
                  <a:pt x="220" y="188"/>
                </a:lnTo>
                <a:lnTo>
                  <a:pt x="221" y="187"/>
                </a:lnTo>
                <a:lnTo>
                  <a:pt x="224" y="186"/>
                </a:lnTo>
                <a:lnTo>
                  <a:pt x="229" y="186"/>
                </a:lnTo>
                <a:lnTo>
                  <a:pt x="232" y="184"/>
                </a:lnTo>
                <a:lnTo>
                  <a:pt x="239" y="187"/>
                </a:lnTo>
                <a:lnTo>
                  <a:pt x="244" y="190"/>
                </a:lnTo>
                <a:lnTo>
                  <a:pt x="245" y="191"/>
                </a:lnTo>
                <a:lnTo>
                  <a:pt x="251" y="183"/>
                </a:lnTo>
                <a:lnTo>
                  <a:pt x="248" y="182"/>
                </a:lnTo>
                <a:lnTo>
                  <a:pt x="237" y="176"/>
                </a:lnTo>
                <a:lnTo>
                  <a:pt x="237" y="165"/>
                </a:lnTo>
                <a:lnTo>
                  <a:pt x="269" y="164"/>
                </a:lnTo>
                <a:lnTo>
                  <a:pt x="269" y="157"/>
                </a:lnTo>
                <a:lnTo>
                  <a:pt x="269" y="156"/>
                </a:lnTo>
                <a:lnTo>
                  <a:pt x="247" y="156"/>
                </a:lnTo>
                <a:lnTo>
                  <a:pt x="247" y="142"/>
                </a:lnTo>
                <a:lnTo>
                  <a:pt x="263" y="143"/>
                </a:lnTo>
                <a:lnTo>
                  <a:pt x="267" y="138"/>
                </a:lnTo>
                <a:lnTo>
                  <a:pt x="274" y="138"/>
                </a:lnTo>
                <a:lnTo>
                  <a:pt x="274" y="141"/>
                </a:lnTo>
                <a:lnTo>
                  <a:pt x="278" y="162"/>
                </a:lnTo>
                <a:lnTo>
                  <a:pt x="281" y="143"/>
                </a:lnTo>
                <a:lnTo>
                  <a:pt x="282" y="132"/>
                </a:lnTo>
                <a:lnTo>
                  <a:pt x="275" y="126"/>
                </a:lnTo>
                <a:lnTo>
                  <a:pt x="275" y="119"/>
                </a:lnTo>
                <a:lnTo>
                  <a:pt x="286" y="116"/>
                </a:lnTo>
                <a:lnTo>
                  <a:pt x="289" y="127"/>
                </a:lnTo>
                <a:lnTo>
                  <a:pt x="305" y="131"/>
                </a:lnTo>
                <a:lnTo>
                  <a:pt x="308" y="135"/>
                </a:lnTo>
                <a:lnTo>
                  <a:pt x="311" y="143"/>
                </a:lnTo>
                <a:lnTo>
                  <a:pt x="312" y="143"/>
                </a:lnTo>
                <a:lnTo>
                  <a:pt x="297" y="158"/>
                </a:lnTo>
                <a:close/>
                <a:moveTo>
                  <a:pt x="464" y="116"/>
                </a:moveTo>
                <a:lnTo>
                  <a:pt x="446" y="123"/>
                </a:lnTo>
                <a:lnTo>
                  <a:pt x="445" y="115"/>
                </a:lnTo>
                <a:lnTo>
                  <a:pt x="447" y="105"/>
                </a:lnTo>
                <a:lnTo>
                  <a:pt x="449" y="96"/>
                </a:lnTo>
                <a:lnTo>
                  <a:pt x="461" y="93"/>
                </a:lnTo>
                <a:lnTo>
                  <a:pt x="464" y="96"/>
                </a:lnTo>
                <a:lnTo>
                  <a:pt x="458" y="104"/>
                </a:lnTo>
                <a:lnTo>
                  <a:pt x="462" y="113"/>
                </a:lnTo>
                <a:lnTo>
                  <a:pt x="464" y="116"/>
                </a:lnTo>
                <a:close/>
                <a:moveTo>
                  <a:pt x="372" y="113"/>
                </a:moveTo>
                <a:lnTo>
                  <a:pt x="348" y="122"/>
                </a:lnTo>
                <a:lnTo>
                  <a:pt x="348" y="119"/>
                </a:lnTo>
                <a:lnTo>
                  <a:pt x="351" y="111"/>
                </a:lnTo>
                <a:lnTo>
                  <a:pt x="353" y="104"/>
                </a:lnTo>
                <a:lnTo>
                  <a:pt x="356" y="98"/>
                </a:lnTo>
                <a:lnTo>
                  <a:pt x="363" y="96"/>
                </a:lnTo>
                <a:lnTo>
                  <a:pt x="375" y="77"/>
                </a:lnTo>
                <a:lnTo>
                  <a:pt x="381" y="83"/>
                </a:lnTo>
                <a:lnTo>
                  <a:pt x="374" y="98"/>
                </a:lnTo>
                <a:lnTo>
                  <a:pt x="372" y="100"/>
                </a:lnTo>
                <a:lnTo>
                  <a:pt x="372" y="107"/>
                </a:lnTo>
                <a:lnTo>
                  <a:pt x="372" y="113"/>
                </a:lnTo>
                <a:close/>
                <a:moveTo>
                  <a:pt x="387" y="71"/>
                </a:moveTo>
                <a:lnTo>
                  <a:pt x="391" y="72"/>
                </a:lnTo>
                <a:lnTo>
                  <a:pt x="393" y="71"/>
                </a:lnTo>
                <a:lnTo>
                  <a:pt x="394" y="72"/>
                </a:lnTo>
                <a:lnTo>
                  <a:pt x="393" y="75"/>
                </a:lnTo>
                <a:lnTo>
                  <a:pt x="390" y="75"/>
                </a:lnTo>
                <a:lnTo>
                  <a:pt x="389" y="77"/>
                </a:lnTo>
                <a:lnTo>
                  <a:pt x="382" y="72"/>
                </a:lnTo>
                <a:lnTo>
                  <a:pt x="382" y="70"/>
                </a:lnTo>
                <a:lnTo>
                  <a:pt x="385" y="68"/>
                </a:lnTo>
                <a:lnTo>
                  <a:pt x="387" y="70"/>
                </a:lnTo>
                <a:lnTo>
                  <a:pt x="387" y="71"/>
                </a:lnTo>
                <a:close/>
                <a:moveTo>
                  <a:pt x="336" y="77"/>
                </a:moveTo>
                <a:lnTo>
                  <a:pt x="340" y="79"/>
                </a:lnTo>
                <a:lnTo>
                  <a:pt x="342" y="67"/>
                </a:lnTo>
                <a:lnTo>
                  <a:pt x="351" y="66"/>
                </a:lnTo>
                <a:lnTo>
                  <a:pt x="352" y="72"/>
                </a:lnTo>
                <a:lnTo>
                  <a:pt x="359" y="71"/>
                </a:lnTo>
                <a:lnTo>
                  <a:pt x="363" y="72"/>
                </a:lnTo>
                <a:lnTo>
                  <a:pt x="366" y="77"/>
                </a:lnTo>
                <a:lnTo>
                  <a:pt x="367" y="85"/>
                </a:lnTo>
                <a:lnTo>
                  <a:pt x="361" y="89"/>
                </a:lnTo>
                <a:lnTo>
                  <a:pt x="351" y="92"/>
                </a:lnTo>
                <a:lnTo>
                  <a:pt x="342" y="105"/>
                </a:lnTo>
                <a:lnTo>
                  <a:pt x="338" y="120"/>
                </a:lnTo>
                <a:lnTo>
                  <a:pt x="336" y="124"/>
                </a:lnTo>
                <a:lnTo>
                  <a:pt x="334" y="128"/>
                </a:lnTo>
                <a:lnTo>
                  <a:pt x="316" y="131"/>
                </a:lnTo>
                <a:lnTo>
                  <a:pt x="307" y="122"/>
                </a:lnTo>
                <a:lnTo>
                  <a:pt x="290" y="107"/>
                </a:lnTo>
                <a:lnTo>
                  <a:pt x="277" y="104"/>
                </a:lnTo>
                <a:lnTo>
                  <a:pt x="280" y="94"/>
                </a:lnTo>
                <a:lnTo>
                  <a:pt x="290" y="97"/>
                </a:lnTo>
                <a:lnTo>
                  <a:pt x="296" y="89"/>
                </a:lnTo>
                <a:lnTo>
                  <a:pt x="288" y="86"/>
                </a:lnTo>
                <a:lnTo>
                  <a:pt x="289" y="83"/>
                </a:lnTo>
                <a:lnTo>
                  <a:pt x="295" y="75"/>
                </a:lnTo>
                <a:lnTo>
                  <a:pt x="310" y="75"/>
                </a:lnTo>
                <a:lnTo>
                  <a:pt x="312" y="75"/>
                </a:lnTo>
                <a:lnTo>
                  <a:pt x="310" y="66"/>
                </a:lnTo>
                <a:lnTo>
                  <a:pt x="308" y="63"/>
                </a:lnTo>
                <a:lnTo>
                  <a:pt x="310" y="62"/>
                </a:lnTo>
                <a:lnTo>
                  <a:pt x="316" y="56"/>
                </a:lnTo>
                <a:lnTo>
                  <a:pt x="327" y="59"/>
                </a:lnTo>
                <a:lnTo>
                  <a:pt x="327" y="71"/>
                </a:lnTo>
                <a:lnTo>
                  <a:pt x="336" y="77"/>
                </a:lnTo>
                <a:close/>
                <a:moveTo>
                  <a:pt x="300" y="64"/>
                </a:moveTo>
                <a:lnTo>
                  <a:pt x="286" y="74"/>
                </a:lnTo>
                <a:lnTo>
                  <a:pt x="281" y="78"/>
                </a:lnTo>
                <a:lnTo>
                  <a:pt x="277" y="86"/>
                </a:lnTo>
                <a:lnTo>
                  <a:pt x="273" y="81"/>
                </a:lnTo>
                <a:lnTo>
                  <a:pt x="271" y="79"/>
                </a:lnTo>
                <a:lnTo>
                  <a:pt x="270" y="79"/>
                </a:lnTo>
                <a:lnTo>
                  <a:pt x="275" y="62"/>
                </a:lnTo>
                <a:lnTo>
                  <a:pt x="277" y="55"/>
                </a:lnTo>
                <a:lnTo>
                  <a:pt x="281" y="56"/>
                </a:lnTo>
                <a:lnTo>
                  <a:pt x="282" y="64"/>
                </a:lnTo>
                <a:lnTo>
                  <a:pt x="286" y="64"/>
                </a:lnTo>
                <a:lnTo>
                  <a:pt x="293" y="55"/>
                </a:lnTo>
                <a:lnTo>
                  <a:pt x="296" y="55"/>
                </a:lnTo>
                <a:lnTo>
                  <a:pt x="300" y="64"/>
                </a:lnTo>
                <a:close/>
                <a:moveTo>
                  <a:pt x="481" y="67"/>
                </a:moveTo>
                <a:lnTo>
                  <a:pt x="479" y="70"/>
                </a:lnTo>
                <a:lnTo>
                  <a:pt x="483" y="68"/>
                </a:lnTo>
                <a:lnTo>
                  <a:pt x="486" y="67"/>
                </a:lnTo>
                <a:lnTo>
                  <a:pt x="488" y="72"/>
                </a:lnTo>
                <a:lnTo>
                  <a:pt x="480" y="78"/>
                </a:lnTo>
                <a:lnTo>
                  <a:pt x="481" y="79"/>
                </a:lnTo>
                <a:lnTo>
                  <a:pt x="473" y="83"/>
                </a:lnTo>
                <a:lnTo>
                  <a:pt x="468" y="87"/>
                </a:lnTo>
                <a:lnTo>
                  <a:pt x="462" y="79"/>
                </a:lnTo>
                <a:lnTo>
                  <a:pt x="458" y="66"/>
                </a:lnTo>
                <a:lnTo>
                  <a:pt x="469" y="57"/>
                </a:lnTo>
                <a:lnTo>
                  <a:pt x="475" y="67"/>
                </a:lnTo>
                <a:lnTo>
                  <a:pt x="475" y="66"/>
                </a:lnTo>
                <a:lnTo>
                  <a:pt x="477" y="60"/>
                </a:lnTo>
                <a:lnTo>
                  <a:pt x="484" y="51"/>
                </a:lnTo>
                <a:lnTo>
                  <a:pt x="487" y="56"/>
                </a:lnTo>
                <a:lnTo>
                  <a:pt x="486" y="59"/>
                </a:lnTo>
                <a:lnTo>
                  <a:pt x="481" y="67"/>
                </a:lnTo>
                <a:close/>
                <a:moveTo>
                  <a:pt x="353" y="42"/>
                </a:moveTo>
                <a:lnTo>
                  <a:pt x="353" y="52"/>
                </a:lnTo>
                <a:lnTo>
                  <a:pt x="334" y="47"/>
                </a:lnTo>
                <a:lnTo>
                  <a:pt x="338" y="34"/>
                </a:lnTo>
                <a:lnTo>
                  <a:pt x="353" y="42"/>
                </a:lnTo>
                <a:close/>
                <a:moveTo>
                  <a:pt x="326" y="27"/>
                </a:moveTo>
                <a:lnTo>
                  <a:pt x="315" y="52"/>
                </a:lnTo>
                <a:lnTo>
                  <a:pt x="301" y="38"/>
                </a:lnTo>
                <a:lnTo>
                  <a:pt x="310" y="29"/>
                </a:lnTo>
                <a:lnTo>
                  <a:pt x="310" y="18"/>
                </a:lnTo>
                <a:lnTo>
                  <a:pt x="318" y="11"/>
                </a:lnTo>
                <a:lnTo>
                  <a:pt x="319" y="10"/>
                </a:lnTo>
                <a:lnTo>
                  <a:pt x="319" y="11"/>
                </a:lnTo>
                <a:lnTo>
                  <a:pt x="326" y="27"/>
                </a:lnTo>
                <a:close/>
                <a:moveTo>
                  <a:pt x="456" y="40"/>
                </a:moveTo>
                <a:lnTo>
                  <a:pt x="460" y="52"/>
                </a:lnTo>
                <a:lnTo>
                  <a:pt x="450" y="57"/>
                </a:lnTo>
                <a:lnTo>
                  <a:pt x="445" y="62"/>
                </a:lnTo>
                <a:lnTo>
                  <a:pt x="443" y="52"/>
                </a:lnTo>
                <a:lnTo>
                  <a:pt x="441" y="48"/>
                </a:lnTo>
                <a:lnTo>
                  <a:pt x="435" y="56"/>
                </a:lnTo>
                <a:lnTo>
                  <a:pt x="434" y="59"/>
                </a:lnTo>
                <a:lnTo>
                  <a:pt x="431" y="56"/>
                </a:lnTo>
                <a:lnTo>
                  <a:pt x="428" y="55"/>
                </a:lnTo>
                <a:lnTo>
                  <a:pt x="426" y="52"/>
                </a:lnTo>
                <a:lnTo>
                  <a:pt x="426" y="38"/>
                </a:lnTo>
                <a:lnTo>
                  <a:pt x="426" y="36"/>
                </a:lnTo>
                <a:lnTo>
                  <a:pt x="426" y="26"/>
                </a:lnTo>
                <a:lnTo>
                  <a:pt x="435" y="18"/>
                </a:lnTo>
                <a:lnTo>
                  <a:pt x="436" y="11"/>
                </a:lnTo>
                <a:lnTo>
                  <a:pt x="436" y="10"/>
                </a:lnTo>
                <a:lnTo>
                  <a:pt x="451" y="8"/>
                </a:lnTo>
                <a:lnTo>
                  <a:pt x="456" y="11"/>
                </a:lnTo>
                <a:lnTo>
                  <a:pt x="461" y="15"/>
                </a:lnTo>
                <a:lnTo>
                  <a:pt x="456" y="40"/>
                </a:lnTo>
                <a:close/>
                <a:moveTo>
                  <a:pt x="516" y="11"/>
                </a:moveTo>
                <a:lnTo>
                  <a:pt x="520" y="14"/>
                </a:lnTo>
                <a:lnTo>
                  <a:pt x="525" y="12"/>
                </a:lnTo>
                <a:lnTo>
                  <a:pt x="529" y="11"/>
                </a:lnTo>
                <a:lnTo>
                  <a:pt x="539" y="10"/>
                </a:lnTo>
                <a:lnTo>
                  <a:pt x="539" y="11"/>
                </a:lnTo>
                <a:lnTo>
                  <a:pt x="539" y="17"/>
                </a:lnTo>
                <a:lnTo>
                  <a:pt x="544" y="19"/>
                </a:lnTo>
                <a:lnTo>
                  <a:pt x="547" y="22"/>
                </a:lnTo>
                <a:lnTo>
                  <a:pt x="548" y="26"/>
                </a:lnTo>
                <a:lnTo>
                  <a:pt x="551" y="27"/>
                </a:lnTo>
                <a:lnTo>
                  <a:pt x="558" y="30"/>
                </a:lnTo>
                <a:lnTo>
                  <a:pt x="562" y="27"/>
                </a:lnTo>
                <a:lnTo>
                  <a:pt x="565" y="15"/>
                </a:lnTo>
                <a:lnTo>
                  <a:pt x="570" y="17"/>
                </a:lnTo>
                <a:lnTo>
                  <a:pt x="582" y="10"/>
                </a:lnTo>
                <a:lnTo>
                  <a:pt x="582" y="15"/>
                </a:lnTo>
                <a:lnTo>
                  <a:pt x="582" y="22"/>
                </a:lnTo>
                <a:lnTo>
                  <a:pt x="593" y="38"/>
                </a:lnTo>
                <a:lnTo>
                  <a:pt x="596" y="44"/>
                </a:lnTo>
                <a:lnTo>
                  <a:pt x="595" y="44"/>
                </a:lnTo>
                <a:lnTo>
                  <a:pt x="593" y="49"/>
                </a:lnTo>
                <a:lnTo>
                  <a:pt x="593" y="51"/>
                </a:lnTo>
                <a:lnTo>
                  <a:pt x="600" y="63"/>
                </a:lnTo>
                <a:lnTo>
                  <a:pt x="615" y="71"/>
                </a:lnTo>
                <a:lnTo>
                  <a:pt x="625" y="71"/>
                </a:lnTo>
                <a:lnTo>
                  <a:pt x="627" y="77"/>
                </a:lnTo>
                <a:lnTo>
                  <a:pt x="622" y="85"/>
                </a:lnTo>
                <a:lnTo>
                  <a:pt x="632" y="90"/>
                </a:lnTo>
                <a:lnTo>
                  <a:pt x="625" y="107"/>
                </a:lnTo>
                <a:lnTo>
                  <a:pt x="633" y="111"/>
                </a:lnTo>
                <a:lnTo>
                  <a:pt x="637" y="128"/>
                </a:lnTo>
                <a:lnTo>
                  <a:pt x="656" y="141"/>
                </a:lnTo>
                <a:lnTo>
                  <a:pt x="658" y="141"/>
                </a:lnTo>
                <a:lnTo>
                  <a:pt x="664" y="134"/>
                </a:lnTo>
                <a:lnTo>
                  <a:pt x="670" y="139"/>
                </a:lnTo>
                <a:lnTo>
                  <a:pt x="660" y="152"/>
                </a:lnTo>
                <a:lnTo>
                  <a:pt x="659" y="167"/>
                </a:lnTo>
                <a:lnTo>
                  <a:pt x="656" y="168"/>
                </a:lnTo>
                <a:lnTo>
                  <a:pt x="656" y="171"/>
                </a:lnTo>
                <a:lnTo>
                  <a:pt x="659" y="177"/>
                </a:lnTo>
                <a:lnTo>
                  <a:pt x="656" y="177"/>
                </a:lnTo>
                <a:lnTo>
                  <a:pt x="638" y="179"/>
                </a:lnTo>
                <a:lnTo>
                  <a:pt x="618" y="188"/>
                </a:lnTo>
                <a:lnTo>
                  <a:pt x="626" y="220"/>
                </a:lnTo>
                <a:lnTo>
                  <a:pt x="630" y="220"/>
                </a:lnTo>
                <a:lnTo>
                  <a:pt x="649" y="251"/>
                </a:lnTo>
                <a:lnTo>
                  <a:pt x="651" y="263"/>
                </a:lnTo>
                <a:lnTo>
                  <a:pt x="652" y="272"/>
                </a:lnTo>
                <a:lnTo>
                  <a:pt x="652" y="273"/>
                </a:lnTo>
                <a:lnTo>
                  <a:pt x="649" y="285"/>
                </a:lnTo>
                <a:lnTo>
                  <a:pt x="636" y="295"/>
                </a:lnTo>
                <a:lnTo>
                  <a:pt x="604" y="300"/>
                </a:lnTo>
                <a:lnTo>
                  <a:pt x="603" y="299"/>
                </a:lnTo>
                <a:lnTo>
                  <a:pt x="599" y="295"/>
                </a:lnTo>
                <a:lnTo>
                  <a:pt x="597" y="292"/>
                </a:lnTo>
                <a:lnTo>
                  <a:pt x="595" y="289"/>
                </a:lnTo>
                <a:lnTo>
                  <a:pt x="588" y="284"/>
                </a:lnTo>
                <a:lnTo>
                  <a:pt x="584" y="278"/>
                </a:lnTo>
                <a:lnTo>
                  <a:pt x="582" y="276"/>
                </a:lnTo>
                <a:lnTo>
                  <a:pt x="580" y="273"/>
                </a:lnTo>
                <a:lnTo>
                  <a:pt x="574" y="266"/>
                </a:lnTo>
                <a:lnTo>
                  <a:pt x="572" y="261"/>
                </a:lnTo>
                <a:lnTo>
                  <a:pt x="570" y="259"/>
                </a:lnTo>
                <a:lnTo>
                  <a:pt x="567" y="255"/>
                </a:lnTo>
                <a:lnTo>
                  <a:pt x="565" y="251"/>
                </a:lnTo>
                <a:lnTo>
                  <a:pt x="561" y="250"/>
                </a:lnTo>
                <a:lnTo>
                  <a:pt x="557" y="250"/>
                </a:lnTo>
                <a:lnTo>
                  <a:pt x="552" y="250"/>
                </a:lnTo>
                <a:lnTo>
                  <a:pt x="546" y="248"/>
                </a:lnTo>
                <a:lnTo>
                  <a:pt x="539" y="247"/>
                </a:lnTo>
                <a:lnTo>
                  <a:pt x="531" y="244"/>
                </a:lnTo>
                <a:lnTo>
                  <a:pt x="529" y="246"/>
                </a:lnTo>
                <a:lnTo>
                  <a:pt x="524" y="251"/>
                </a:lnTo>
                <a:lnTo>
                  <a:pt x="514" y="259"/>
                </a:lnTo>
                <a:lnTo>
                  <a:pt x="509" y="267"/>
                </a:lnTo>
                <a:lnTo>
                  <a:pt x="506" y="270"/>
                </a:lnTo>
                <a:lnTo>
                  <a:pt x="506" y="272"/>
                </a:lnTo>
                <a:lnTo>
                  <a:pt x="506" y="274"/>
                </a:lnTo>
                <a:lnTo>
                  <a:pt x="506" y="280"/>
                </a:lnTo>
                <a:lnTo>
                  <a:pt x="509" y="284"/>
                </a:lnTo>
                <a:lnTo>
                  <a:pt x="512" y="288"/>
                </a:lnTo>
                <a:lnTo>
                  <a:pt x="513" y="292"/>
                </a:lnTo>
                <a:lnTo>
                  <a:pt x="514" y="296"/>
                </a:lnTo>
                <a:lnTo>
                  <a:pt x="520" y="302"/>
                </a:lnTo>
                <a:lnTo>
                  <a:pt x="518" y="311"/>
                </a:lnTo>
                <a:lnTo>
                  <a:pt x="517" y="319"/>
                </a:lnTo>
                <a:lnTo>
                  <a:pt x="509" y="317"/>
                </a:lnTo>
                <a:lnTo>
                  <a:pt x="501" y="311"/>
                </a:lnTo>
                <a:lnTo>
                  <a:pt x="499" y="310"/>
                </a:lnTo>
                <a:lnTo>
                  <a:pt x="495" y="307"/>
                </a:lnTo>
                <a:lnTo>
                  <a:pt x="487" y="303"/>
                </a:lnTo>
                <a:lnTo>
                  <a:pt x="486" y="303"/>
                </a:lnTo>
                <a:lnTo>
                  <a:pt x="486" y="302"/>
                </a:lnTo>
                <a:lnTo>
                  <a:pt x="483" y="300"/>
                </a:lnTo>
                <a:lnTo>
                  <a:pt x="481" y="302"/>
                </a:lnTo>
                <a:lnTo>
                  <a:pt x="480" y="303"/>
                </a:lnTo>
                <a:lnTo>
                  <a:pt x="477" y="306"/>
                </a:lnTo>
                <a:lnTo>
                  <a:pt x="476" y="307"/>
                </a:lnTo>
                <a:lnTo>
                  <a:pt x="476" y="308"/>
                </a:lnTo>
                <a:lnTo>
                  <a:pt x="475" y="310"/>
                </a:lnTo>
                <a:lnTo>
                  <a:pt x="473" y="311"/>
                </a:lnTo>
                <a:lnTo>
                  <a:pt x="473" y="314"/>
                </a:lnTo>
                <a:lnTo>
                  <a:pt x="471" y="317"/>
                </a:lnTo>
                <a:lnTo>
                  <a:pt x="469" y="318"/>
                </a:lnTo>
                <a:lnTo>
                  <a:pt x="461" y="318"/>
                </a:lnTo>
                <a:lnTo>
                  <a:pt x="458" y="319"/>
                </a:lnTo>
                <a:lnTo>
                  <a:pt x="454" y="319"/>
                </a:lnTo>
                <a:lnTo>
                  <a:pt x="445" y="321"/>
                </a:lnTo>
                <a:lnTo>
                  <a:pt x="435" y="323"/>
                </a:lnTo>
                <a:lnTo>
                  <a:pt x="430" y="323"/>
                </a:lnTo>
                <a:lnTo>
                  <a:pt x="423" y="325"/>
                </a:lnTo>
                <a:lnTo>
                  <a:pt x="427" y="332"/>
                </a:lnTo>
                <a:lnTo>
                  <a:pt x="430" y="334"/>
                </a:lnTo>
                <a:lnTo>
                  <a:pt x="436" y="341"/>
                </a:lnTo>
                <a:lnTo>
                  <a:pt x="441" y="348"/>
                </a:lnTo>
                <a:lnTo>
                  <a:pt x="443" y="351"/>
                </a:lnTo>
                <a:lnTo>
                  <a:pt x="447" y="355"/>
                </a:lnTo>
                <a:lnTo>
                  <a:pt x="449" y="359"/>
                </a:lnTo>
                <a:lnTo>
                  <a:pt x="450" y="364"/>
                </a:lnTo>
                <a:lnTo>
                  <a:pt x="451" y="374"/>
                </a:lnTo>
                <a:lnTo>
                  <a:pt x="451" y="375"/>
                </a:lnTo>
                <a:lnTo>
                  <a:pt x="453" y="382"/>
                </a:lnTo>
                <a:lnTo>
                  <a:pt x="454" y="387"/>
                </a:lnTo>
                <a:lnTo>
                  <a:pt x="453" y="393"/>
                </a:lnTo>
                <a:lnTo>
                  <a:pt x="451" y="397"/>
                </a:lnTo>
                <a:lnTo>
                  <a:pt x="449" y="405"/>
                </a:lnTo>
                <a:lnTo>
                  <a:pt x="447" y="413"/>
                </a:lnTo>
                <a:lnTo>
                  <a:pt x="445" y="420"/>
                </a:lnTo>
                <a:lnTo>
                  <a:pt x="443" y="424"/>
                </a:lnTo>
                <a:lnTo>
                  <a:pt x="441" y="431"/>
                </a:lnTo>
                <a:lnTo>
                  <a:pt x="435" y="442"/>
                </a:lnTo>
                <a:lnTo>
                  <a:pt x="432" y="446"/>
                </a:lnTo>
                <a:lnTo>
                  <a:pt x="426" y="450"/>
                </a:lnTo>
                <a:lnTo>
                  <a:pt x="421" y="456"/>
                </a:lnTo>
                <a:lnTo>
                  <a:pt x="428" y="460"/>
                </a:lnTo>
                <a:lnTo>
                  <a:pt x="431" y="462"/>
                </a:lnTo>
                <a:lnTo>
                  <a:pt x="435" y="464"/>
                </a:lnTo>
                <a:lnTo>
                  <a:pt x="441" y="467"/>
                </a:lnTo>
                <a:lnTo>
                  <a:pt x="450" y="471"/>
                </a:lnTo>
                <a:lnTo>
                  <a:pt x="443" y="480"/>
                </a:lnTo>
                <a:lnTo>
                  <a:pt x="441" y="484"/>
                </a:lnTo>
                <a:lnTo>
                  <a:pt x="439" y="486"/>
                </a:lnTo>
                <a:lnTo>
                  <a:pt x="438" y="488"/>
                </a:lnTo>
                <a:lnTo>
                  <a:pt x="432" y="497"/>
                </a:lnTo>
                <a:lnTo>
                  <a:pt x="431" y="497"/>
                </a:lnTo>
                <a:lnTo>
                  <a:pt x="428" y="501"/>
                </a:lnTo>
                <a:lnTo>
                  <a:pt x="427" y="503"/>
                </a:lnTo>
                <a:lnTo>
                  <a:pt x="424" y="509"/>
                </a:lnTo>
                <a:lnTo>
                  <a:pt x="413" y="506"/>
                </a:lnTo>
                <a:lnTo>
                  <a:pt x="409" y="503"/>
                </a:lnTo>
                <a:lnTo>
                  <a:pt x="408" y="503"/>
                </a:lnTo>
                <a:lnTo>
                  <a:pt x="402" y="501"/>
                </a:lnTo>
                <a:lnTo>
                  <a:pt x="397" y="498"/>
                </a:lnTo>
                <a:lnTo>
                  <a:pt x="386" y="495"/>
                </a:lnTo>
                <a:lnTo>
                  <a:pt x="381" y="492"/>
                </a:lnTo>
                <a:lnTo>
                  <a:pt x="375" y="491"/>
                </a:lnTo>
                <a:lnTo>
                  <a:pt x="367" y="487"/>
                </a:lnTo>
                <a:lnTo>
                  <a:pt x="366" y="486"/>
                </a:lnTo>
                <a:lnTo>
                  <a:pt x="357" y="483"/>
                </a:lnTo>
                <a:lnTo>
                  <a:pt x="355" y="482"/>
                </a:lnTo>
                <a:lnTo>
                  <a:pt x="345" y="480"/>
                </a:lnTo>
                <a:lnTo>
                  <a:pt x="341" y="477"/>
                </a:lnTo>
                <a:lnTo>
                  <a:pt x="334" y="475"/>
                </a:lnTo>
                <a:lnTo>
                  <a:pt x="330" y="473"/>
                </a:lnTo>
                <a:lnTo>
                  <a:pt x="322" y="475"/>
                </a:lnTo>
                <a:lnTo>
                  <a:pt x="314" y="476"/>
                </a:lnTo>
                <a:lnTo>
                  <a:pt x="307" y="476"/>
                </a:lnTo>
                <a:lnTo>
                  <a:pt x="301" y="477"/>
                </a:lnTo>
                <a:lnTo>
                  <a:pt x="295" y="479"/>
                </a:lnTo>
                <a:lnTo>
                  <a:pt x="286" y="472"/>
                </a:lnTo>
                <a:lnTo>
                  <a:pt x="280" y="465"/>
                </a:lnTo>
                <a:lnTo>
                  <a:pt x="277" y="461"/>
                </a:lnTo>
                <a:lnTo>
                  <a:pt x="273" y="458"/>
                </a:lnTo>
                <a:lnTo>
                  <a:pt x="266" y="462"/>
                </a:lnTo>
                <a:lnTo>
                  <a:pt x="262" y="464"/>
                </a:lnTo>
                <a:lnTo>
                  <a:pt x="255" y="468"/>
                </a:lnTo>
                <a:lnTo>
                  <a:pt x="245" y="473"/>
                </a:lnTo>
                <a:lnTo>
                  <a:pt x="244" y="468"/>
                </a:lnTo>
                <a:lnTo>
                  <a:pt x="241" y="464"/>
                </a:lnTo>
                <a:lnTo>
                  <a:pt x="235" y="454"/>
                </a:lnTo>
                <a:lnTo>
                  <a:pt x="213" y="457"/>
                </a:lnTo>
                <a:lnTo>
                  <a:pt x="202" y="458"/>
                </a:lnTo>
                <a:lnTo>
                  <a:pt x="195" y="458"/>
                </a:lnTo>
                <a:lnTo>
                  <a:pt x="191" y="458"/>
                </a:lnTo>
                <a:lnTo>
                  <a:pt x="188" y="458"/>
                </a:lnTo>
                <a:lnTo>
                  <a:pt x="180" y="464"/>
                </a:lnTo>
                <a:lnTo>
                  <a:pt x="179" y="464"/>
                </a:lnTo>
                <a:lnTo>
                  <a:pt x="169" y="469"/>
                </a:lnTo>
                <a:lnTo>
                  <a:pt x="157" y="471"/>
                </a:lnTo>
                <a:lnTo>
                  <a:pt x="154" y="471"/>
                </a:lnTo>
                <a:lnTo>
                  <a:pt x="123" y="468"/>
                </a:lnTo>
                <a:lnTo>
                  <a:pt x="117" y="476"/>
                </a:lnTo>
                <a:lnTo>
                  <a:pt x="109" y="484"/>
                </a:lnTo>
                <a:lnTo>
                  <a:pt x="108" y="484"/>
                </a:lnTo>
                <a:lnTo>
                  <a:pt x="98" y="486"/>
                </a:lnTo>
                <a:lnTo>
                  <a:pt x="95" y="487"/>
                </a:lnTo>
                <a:lnTo>
                  <a:pt x="95" y="486"/>
                </a:lnTo>
                <a:lnTo>
                  <a:pt x="93" y="482"/>
                </a:lnTo>
                <a:lnTo>
                  <a:pt x="97" y="477"/>
                </a:lnTo>
                <a:lnTo>
                  <a:pt x="97" y="479"/>
                </a:lnTo>
                <a:lnTo>
                  <a:pt x="98" y="477"/>
                </a:lnTo>
                <a:lnTo>
                  <a:pt x="102" y="471"/>
                </a:lnTo>
                <a:lnTo>
                  <a:pt x="101" y="471"/>
                </a:lnTo>
                <a:lnTo>
                  <a:pt x="99" y="469"/>
                </a:lnTo>
                <a:lnTo>
                  <a:pt x="98" y="469"/>
                </a:lnTo>
                <a:lnTo>
                  <a:pt x="94" y="467"/>
                </a:lnTo>
                <a:lnTo>
                  <a:pt x="94" y="460"/>
                </a:lnTo>
                <a:lnTo>
                  <a:pt x="97" y="454"/>
                </a:lnTo>
                <a:lnTo>
                  <a:pt x="98" y="450"/>
                </a:lnTo>
                <a:lnTo>
                  <a:pt x="112" y="439"/>
                </a:lnTo>
                <a:lnTo>
                  <a:pt x="120" y="438"/>
                </a:lnTo>
                <a:lnTo>
                  <a:pt x="124" y="439"/>
                </a:lnTo>
                <a:lnTo>
                  <a:pt x="127" y="437"/>
                </a:lnTo>
                <a:lnTo>
                  <a:pt x="132" y="430"/>
                </a:lnTo>
                <a:lnTo>
                  <a:pt x="134" y="431"/>
                </a:lnTo>
                <a:lnTo>
                  <a:pt x="140" y="435"/>
                </a:lnTo>
                <a:lnTo>
                  <a:pt x="144" y="443"/>
                </a:lnTo>
                <a:lnTo>
                  <a:pt x="149" y="449"/>
                </a:lnTo>
                <a:lnTo>
                  <a:pt x="154" y="447"/>
                </a:lnTo>
                <a:lnTo>
                  <a:pt x="155" y="447"/>
                </a:lnTo>
                <a:lnTo>
                  <a:pt x="146" y="441"/>
                </a:lnTo>
                <a:lnTo>
                  <a:pt x="146" y="432"/>
                </a:lnTo>
                <a:lnTo>
                  <a:pt x="151" y="427"/>
                </a:lnTo>
                <a:lnTo>
                  <a:pt x="153" y="427"/>
                </a:lnTo>
                <a:lnTo>
                  <a:pt x="158" y="426"/>
                </a:lnTo>
                <a:lnTo>
                  <a:pt x="161" y="424"/>
                </a:lnTo>
                <a:lnTo>
                  <a:pt x="168" y="426"/>
                </a:lnTo>
                <a:lnTo>
                  <a:pt x="173" y="431"/>
                </a:lnTo>
                <a:lnTo>
                  <a:pt x="179" y="437"/>
                </a:lnTo>
                <a:lnTo>
                  <a:pt x="180" y="437"/>
                </a:lnTo>
                <a:lnTo>
                  <a:pt x="184" y="439"/>
                </a:lnTo>
                <a:lnTo>
                  <a:pt x="194" y="439"/>
                </a:lnTo>
                <a:lnTo>
                  <a:pt x="200" y="439"/>
                </a:lnTo>
                <a:lnTo>
                  <a:pt x="203" y="438"/>
                </a:lnTo>
                <a:lnTo>
                  <a:pt x="199" y="434"/>
                </a:lnTo>
                <a:lnTo>
                  <a:pt x="198" y="434"/>
                </a:lnTo>
                <a:lnTo>
                  <a:pt x="190" y="431"/>
                </a:lnTo>
                <a:lnTo>
                  <a:pt x="181" y="427"/>
                </a:lnTo>
                <a:lnTo>
                  <a:pt x="180" y="422"/>
                </a:lnTo>
                <a:lnTo>
                  <a:pt x="179" y="420"/>
                </a:lnTo>
                <a:lnTo>
                  <a:pt x="172" y="419"/>
                </a:lnTo>
                <a:lnTo>
                  <a:pt x="165" y="420"/>
                </a:lnTo>
                <a:lnTo>
                  <a:pt x="162" y="417"/>
                </a:lnTo>
                <a:lnTo>
                  <a:pt x="160" y="416"/>
                </a:lnTo>
                <a:lnTo>
                  <a:pt x="162" y="411"/>
                </a:lnTo>
                <a:lnTo>
                  <a:pt x="170" y="405"/>
                </a:lnTo>
                <a:lnTo>
                  <a:pt x="176" y="401"/>
                </a:lnTo>
                <a:lnTo>
                  <a:pt x="177" y="402"/>
                </a:lnTo>
                <a:lnTo>
                  <a:pt x="180" y="405"/>
                </a:lnTo>
                <a:lnTo>
                  <a:pt x="183" y="407"/>
                </a:lnTo>
                <a:lnTo>
                  <a:pt x="195" y="412"/>
                </a:lnTo>
                <a:lnTo>
                  <a:pt x="202" y="415"/>
                </a:lnTo>
                <a:lnTo>
                  <a:pt x="210" y="416"/>
                </a:lnTo>
                <a:lnTo>
                  <a:pt x="211" y="413"/>
                </a:lnTo>
                <a:lnTo>
                  <a:pt x="210" y="409"/>
                </a:lnTo>
                <a:lnTo>
                  <a:pt x="205" y="405"/>
                </a:lnTo>
                <a:lnTo>
                  <a:pt x="196" y="404"/>
                </a:lnTo>
                <a:lnTo>
                  <a:pt x="194" y="404"/>
                </a:lnTo>
                <a:lnTo>
                  <a:pt x="192" y="402"/>
                </a:lnTo>
                <a:lnTo>
                  <a:pt x="190" y="402"/>
                </a:lnTo>
                <a:lnTo>
                  <a:pt x="184" y="398"/>
                </a:lnTo>
                <a:lnTo>
                  <a:pt x="180" y="394"/>
                </a:lnTo>
                <a:lnTo>
                  <a:pt x="185" y="387"/>
                </a:lnTo>
                <a:lnTo>
                  <a:pt x="187" y="386"/>
                </a:lnTo>
                <a:lnTo>
                  <a:pt x="191" y="383"/>
                </a:lnTo>
                <a:lnTo>
                  <a:pt x="196" y="381"/>
                </a:lnTo>
                <a:lnTo>
                  <a:pt x="200" y="381"/>
                </a:lnTo>
                <a:lnTo>
                  <a:pt x="205" y="383"/>
                </a:lnTo>
                <a:lnTo>
                  <a:pt x="210" y="386"/>
                </a:lnTo>
                <a:lnTo>
                  <a:pt x="211" y="386"/>
                </a:lnTo>
                <a:lnTo>
                  <a:pt x="214" y="386"/>
                </a:lnTo>
                <a:lnTo>
                  <a:pt x="215" y="383"/>
                </a:lnTo>
                <a:lnTo>
                  <a:pt x="211" y="379"/>
                </a:lnTo>
                <a:lnTo>
                  <a:pt x="207" y="375"/>
                </a:lnTo>
                <a:lnTo>
                  <a:pt x="206" y="374"/>
                </a:lnTo>
                <a:lnTo>
                  <a:pt x="202" y="371"/>
                </a:lnTo>
                <a:lnTo>
                  <a:pt x="199" y="371"/>
                </a:lnTo>
                <a:lnTo>
                  <a:pt x="194" y="372"/>
                </a:lnTo>
                <a:lnTo>
                  <a:pt x="188" y="374"/>
                </a:lnTo>
                <a:lnTo>
                  <a:pt x="185" y="375"/>
                </a:lnTo>
                <a:lnTo>
                  <a:pt x="184" y="377"/>
                </a:lnTo>
                <a:lnTo>
                  <a:pt x="180" y="378"/>
                </a:lnTo>
                <a:lnTo>
                  <a:pt x="179" y="379"/>
                </a:lnTo>
                <a:lnTo>
                  <a:pt x="179" y="378"/>
                </a:lnTo>
                <a:lnTo>
                  <a:pt x="177" y="377"/>
                </a:lnTo>
                <a:lnTo>
                  <a:pt x="179" y="372"/>
                </a:lnTo>
                <a:lnTo>
                  <a:pt x="177" y="370"/>
                </a:lnTo>
                <a:lnTo>
                  <a:pt x="179" y="364"/>
                </a:lnTo>
                <a:lnTo>
                  <a:pt x="180" y="364"/>
                </a:lnTo>
                <a:lnTo>
                  <a:pt x="181" y="363"/>
                </a:lnTo>
                <a:lnTo>
                  <a:pt x="187" y="362"/>
                </a:lnTo>
                <a:lnTo>
                  <a:pt x="183" y="356"/>
                </a:lnTo>
                <a:lnTo>
                  <a:pt x="180" y="356"/>
                </a:lnTo>
                <a:lnTo>
                  <a:pt x="179" y="357"/>
                </a:lnTo>
                <a:lnTo>
                  <a:pt x="179" y="352"/>
                </a:lnTo>
                <a:lnTo>
                  <a:pt x="179" y="351"/>
                </a:lnTo>
                <a:lnTo>
                  <a:pt x="180" y="351"/>
                </a:lnTo>
                <a:lnTo>
                  <a:pt x="183" y="345"/>
                </a:lnTo>
                <a:lnTo>
                  <a:pt x="188" y="340"/>
                </a:lnTo>
                <a:lnTo>
                  <a:pt x="190" y="340"/>
                </a:lnTo>
                <a:lnTo>
                  <a:pt x="192" y="336"/>
                </a:lnTo>
                <a:lnTo>
                  <a:pt x="196" y="327"/>
                </a:lnTo>
                <a:lnTo>
                  <a:pt x="192" y="327"/>
                </a:lnTo>
                <a:lnTo>
                  <a:pt x="190" y="327"/>
                </a:lnTo>
                <a:lnTo>
                  <a:pt x="191" y="326"/>
                </a:lnTo>
                <a:lnTo>
                  <a:pt x="196" y="321"/>
                </a:lnTo>
                <a:lnTo>
                  <a:pt x="198" y="321"/>
                </a:lnTo>
                <a:lnTo>
                  <a:pt x="205" y="319"/>
                </a:lnTo>
                <a:lnTo>
                  <a:pt x="209" y="318"/>
                </a:lnTo>
                <a:lnTo>
                  <a:pt x="214" y="315"/>
                </a:lnTo>
                <a:lnTo>
                  <a:pt x="215" y="315"/>
                </a:lnTo>
                <a:lnTo>
                  <a:pt x="222" y="311"/>
                </a:lnTo>
                <a:lnTo>
                  <a:pt x="224" y="311"/>
                </a:lnTo>
                <a:lnTo>
                  <a:pt x="230" y="311"/>
                </a:lnTo>
                <a:lnTo>
                  <a:pt x="239" y="311"/>
                </a:lnTo>
                <a:lnTo>
                  <a:pt x="239" y="312"/>
                </a:lnTo>
                <a:lnTo>
                  <a:pt x="243" y="318"/>
                </a:lnTo>
                <a:lnTo>
                  <a:pt x="244" y="318"/>
                </a:lnTo>
                <a:lnTo>
                  <a:pt x="244" y="317"/>
                </a:lnTo>
                <a:lnTo>
                  <a:pt x="244" y="317"/>
                </a:lnTo>
                <a:lnTo>
                  <a:pt x="244" y="315"/>
                </a:lnTo>
                <a:lnTo>
                  <a:pt x="240" y="311"/>
                </a:lnTo>
                <a:lnTo>
                  <a:pt x="240" y="310"/>
                </a:lnTo>
                <a:lnTo>
                  <a:pt x="240" y="308"/>
                </a:lnTo>
                <a:lnTo>
                  <a:pt x="230" y="303"/>
                </a:lnTo>
                <a:lnTo>
                  <a:pt x="232" y="295"/>
                </a:lnTo>
                <a:lnTo>
                  <a:pt x="233" y="288"/>
                </a:lnTo>
                <a:lnTo>
                  <a:pt x="225" y="288"/>
                </a:lnTo>
                <a:lnTo>
                  <a:pt x="222" y="291"/>
                </a:lnTo>
                <a:lnTo>
                  <a:pt x="221" y="288"/>
                </a:lnTo>
                <a:lnTo>
                  <a:pt x="221" y="285"/>
                </a:lnTo>
                <a:lnTo>
                  <a:pt x="225" y="272"/>
                </a:lnTo>
                <a:lnTo>
                  <a:pt x="232" y="257"/>
                </a:lnTo>
                <a:lnTo>
                  <a:pt x="236" y="248"/>
                </a:lnTo>
                <a:lnTo>
                  <a:pt x="240" y="247"/>
                </a:lnTo>
                <a:lnTo>
                  <a:pt x="236" y="239"/>
                </a:lnTo>
                <a:lnTo>
                  <a:pt x="235" y="228"/>
                </a:lnTo>
                <a:lnTo>
                  <a:pt x="241" y="227"/>
                </a:lnTo>
                <a:lnTo>
                  <a:pt x="248" y="221"/>
                </a:lnTo>
                <a:lnTo>
                  <a:pt x="255" y="227"/>
                </a:lnTo>
                <a:lnTo>
                  <a:pt x="255" y="239"/>
                </a:lnTo>
                <a:lnTo>
                  <a:pt x="250" y="246"/>
                </a:lnTo>
                <a:lnTo>
                  <a:pt x="247" y="252"/>
                </a:lnTo>
                <a:lnTo>
                  <a:pt x="245" y="258"/>
                </a:lnTo>
                <a:lnTo>
                  <a:pt x="244" y="267"/>
                </a:lnTo>
                <a:lnTo>
                  <a:pt x="247" y="272"/>
                </a:lnTo>
                <a:lnTo>
                  <a:pt x="247" y="273"/>
                </a:lnTo>
                <a:lnTo>
                  <a:pt x="251" y="263"/>
                </a:lnTo>
                <a:lnTo>
                  <a:pt x="254" y="255"/>
                </a:lnTo>
                <a:lnTo>
                  <a:pt x="258" y="247"/>
                </a:lnTo>
                <a:lnTo>
                  <a:pt x="263" y="248"/>
                </a:lnTo>
                <a:lnTo>
                  <a:pt x="266" y="250"/>
                </a:lnTo>
                <a:lnTo>
                  <a:pt x="267" y="258"/>
                </a:lnTo>
                <a:lnTo>
                  <a:pt x="269" y="263"/>
                </a:lnTo>
                <a:lnTo>
                  <a:pt x="269" y="269"/>
                </a:lnTo>
                <a:lnTo>
                  <a:pt x="269" y="273"/>
                </a:lnTo>
                <a:lnTo>
                  <a:pt x="269" y="276"/>
                </a:lnTo>
                <a:lnTo>
                  <a:pt x="269" y="280"/>
                </a:lnTo>
                <a:lnTo>
                  <a:pt x="269" y="288"/>
                </a:lnTo>
                <a:lnTo>
                  <a:pt x="270" y="287"/>
                </a:lnTo>
                <a:lnTo>
                  <a:pt x="273" y="284"/>
                </a:lnTo>
                <a:lnTo>
                  <a:pt x="274" y="274"/>
                </a:lnTo>
                <a:lnTo>
                  <a:pt x="275" y="265"/>
                </a:lnTo>
                <a:lnTo>
                  <a:pt x="275" y="263"/>
                </a:lnTo>
                <a:lnTo>
                  <a:pt x="275" y="262"/>
                </a:lnTo>
                <a:lnTo>
                  <a:pt x="275" y="257"/>
                </a:lnTo>
                <a:lnTo>
                  <a:pt x="278" y="265"/>
                </a:lnTo>
                <a:lnTo>
                  <a:pt x="280" y="266"/>
                </a:lnTo>
                <a:lnTo>
                  <a:pt x="282" y="273"/>
                </a:lnTo>
                <a:lnTo>
                  <a:pt x="286" y="280"/>
                </a:lnTo>
                <a:lnTo>
                  <a:pt x="289" y="281"/>
                </a:lnTo>
                <a:lnTo>
                  <a:pt x="292" y="278"/>
                </a:lnTo>
                <a:lnTo>
                  <a:pt x="292" y="274"/>
                </a:lnTo>
                <a:lnTo>
                  <a:pt x="292" y="273"/>
                </a:lnTo>
                <a:lnTo>
                  <a:pt x="288" y="267"/>
                </a:lnTo>
                <a:lnTo>
                  <a:pt x="285" y="263"/>
                </a:lnTo>
                <a:lnTo>
                  <a:pt x="286" y="261"/>
                </a:lnTo>
                <a:lnTo>
                  <a:pt x="292" y="261"/>
                </a:lnTo>
                <a:lnTo>
                  <a:pt x="303" y="261"/>
                </a:lnTo>
                <a:lnTo>
                  <a:pt x="305" y="262"/>
                </a:lnTo>
                <a:lnTo>
                  <a:pt x="305" y="265"/>
                </a:lnTo>
                <a:lnTo>
                  <a:pt x="308" y="269"/>
                </a:lnTo>
                <a:lnTo>
                  <a:pt x="314" y="270"/>
                </a:lnTo>
                <a:lnTo>
                  <a:pt x="318" y="269"/>
                </a:lnTo>
                <a:lnTo>
                  <a:pt x="315" y="265"/>
                </a:lnTo>
                <a:lnTo>
                  <a:pt x="314" y="263"/>
                </a:lnTo>
                <a:lnTo>
                  <a:pt x="311" y="258"/>
                </a:lnTo>
                <a:lnTo>
                  <a:pt x="308" y="257"/>
                </a:lnTo>
                <a:lnTo>
                  <a:pt x="307" y="255"/>
                </a:lnTo>
                <a:lnTo>
                  <a:pt x="297" y="255"/>
                </a:lnTo>
                <a:lnTo>
                  <a:pt x="281" y="250"/>
                </a:lnTo>
                <a:lnTo>
                  <a:pt x="277" y="240"/>
                </a:lnTo>
                <a:lnTo>
                  <a:pt x="270" y="231"/>
                </a:lnTo>
                <a:lnTo>
                  <a:pt x="266" y="231"/>
                </a:lnTo>
                <a:lnTo>
                  <a:pt x="265" y="227"/>
                </a:lnTo>
                <a:lnTo>
                  <a:pt x="266" y="220"/>
                </a:lnTo>
                <a:lnTo>
                  <a:pt x="263" y="216"/>
                </a:lnTo>
                <a:lnTo>
                  <a:pt x="265" y="213"/>
                </a:lnTo>
                <a:lnTo>
                  <a:pt x="267" y="212"/>
                </a:lnTo>
                <a:lnTo>
                  <a:pt x="274" y="209"/>
                </a:lnTo>
                <a:lnTo>
                  <a:pt x="285" y="205"/>
                </a:lnTo>
                <a:lnTo>
                  <a:pt x="292" y="202"/>
                </a:lnTo>
                <a:lnTo>
                  <a:pt x="295" y="201"/>
                </a:lnTo>
                <a:lnTo>
                  <a:pt x="297" y="198"/>
                </a:lnTo>
                <a:lnTo>
                  <a:pt x="301" y="209"/>
                </a:lnTo>
                <a:lnTo>
                  <a:pt x="300" y="213"/>
                </a:lnTo>
                <a:lnTo>
                  <a:pt x="299" y="216"/>
                </a:lnTo>
                <a:lnTo>
                  <a:pt x="304" y="217"/>
                </a:lnTo>
                <a:lnTo>
                  <a:pt x="305" y="222"/>
                </a:lnTo>
                <a:lnTo>
                  <a:pt x="307" y="227"/>
                </a:lnTo>
                <a:lnTo>
                  <a:pt x="311" y="233"/>
                </a:lnTo>
                <a:lnTo>
                  <a:pt x="314" y="243"/>
                </a:lnTo>
                <a:lnTo>
                  <a:pt x="320" y="251"/>
                </a:lnTo>
                <a:lnTo>
                  <a:pt x="331" y="254"/>
                </a:lnTo>
                <a:lnTo>
                  <a:pt x="341" y="251"/>
                </a:lnTo>
                <a:lnTo>
                  <a:pt x="346" y="254"/>
                </a:lnTo>
                <a:lnTo>
                  <a:pt x="348" y="259"/>
                </a:lnTo>
                <a:lnTo>
                  <a:pt x="345" y="266"/>
                </a:lnTo>
                <a:lnTo>
                  <a:pt x="342" y="277"/>
                </a:lnTo>
                <a:lnTo>
                  <a:pt x="342" y="282"/>
                </a:lnTo>
                <a:lnTo>
                  <a:pt x="348" y="284"/>
                </a:lnTo>
                <a:lnTo>
                  <a:pt x="351" y="280"/>
                </a:lnTo>
                <a:lnTo>
                  <a:pt x="359" y="282"/>
                </a:lnTo>
                <a:lnTo>
                  <a:pt x="363" y="282"/>
                </a:lnTo>
                <a:lnTo>
                  <a:pt x="368" y="285"/>
                </a:lnTo>
                <a:lnTo>
                  <a:pt x="368" y="282"/>
                </a:lnTo>
                <a:lnTo>
                  <a:pt x="368" y="280"/>
                </a:lnTo>
                <a:lnTo>
                  <a:pt x="363" y="277"/>
                </a:lnTo>
                <a:lnTo>
                  <a:pt x="361" y="276"/>
                </a:lnTo>
                <a:lnTo>
                  <a:pt x="356" y="270"/>
                </a:lnTo>
                <a:lnTo>
                  <a:pt x="356" y="267"/>
                </a:lnTo>
                <a:lnTo>
                  <a:pt x="355" y="261"/>
                </a:lnTo>
                <a:lnTo>
                  <a:pt x="353" y="252"/>
                </a:lnTo>
                <a:lnTo>
                  <a:pt x="351" y="248"/>
                </a:lnTo>
                <a:lnTo>
                  <a:pt x="349" y="246"/>
                </a:lnTo>
                <a:lnTo>
                  <a:pt x="344" y="243"/>
                </a:lnTo>
                <a:lnTo>
                  <a:pt x="337" y="242"/>
                </a:lnTo>
                <a:lnTo>
                  <a:pt x="326" y="244"/>
                </a:lnTo>
                <a:lnTo>
                  <a:pt x="320" y="237"/>
                </a:lnTo>
                <a:lnTo>
                  <a:pt x="319" y="229"/>
                </a:lnTo>
                <a:lnTo>
                  <a:pt x="312" y="224"/>
                </a:lnTo>
                <a:lnTo>
                  <a:pt x="312" y="217"/>
                </a:lnTo>
                <a:lnTo>
                  <a:pt x="314" y="214"/>
                </a:lnTo>
                <a:lnTo>
                  <a:pt x="314" y="209"/>
                </a:lnTo>
                <a:lnTo>
                  <a:pt x="316" y="207"/>
                </a:lnTo>
                <a:lnTo>
                  <a:pt x="320" y="202"/>
                </a:lnTo>
                <a:lnTo>
                  <a:pt x="322" y="201"/>
                </a:lnTo>
                <a:lnTo>
                  <a:pt x="327" y="199"/>
                </a:lnTo>
                <a:lnTo>
                  <a:pt x="330" y="203"/>
                </a:lnTo>
                <a:lnTo>
                  <a:pt x="334" y="210"/>
                </a:lnTo>
                <a:lnTo>
                  <a:pt x="336" y="209"/>
                </a:lnTo>
                <a:lnTo>
                  <a:pt x="338" y="206"/>
                </a:lnTo>
                <a:lnTo>
                  <a:pt x="333" y="199"/>
                </a:lnTo>
                <a:lnTo>
                  <a:pt x="329" y="194"/>
                </a:lnTo>
                <a:lnTo>
                  <a:pt x="329" y="191"/>
                </a:lnTo>
                <a:lnTo>
                  <a:pt x="323" y="194"/>
                </a:lnTo>
                <a:lnTo>
                  <a:pt x="320" y="195"/>
                </a:lnTo>
                <a:lnTo>
                  <a:pt x="315" y="199"/>
                </a:lnTo>
                <a:lnTo>
                  <a:pt x="315" y="201"/>
                </a:lnTo>
                <a:lnTo>
                  <a:pt x="315" y="203"/>
                </a:lnTo>
                <a:lnTo>
                  <a:pt x="315" y="205"/>
                </a:lnTo>
                <a:lnTo>
                  <a:pt x="312" y="206"/>
                </a:lnTo>
                <a:lnTo>
                  <a:pt x="310" y="203"/>
                </a:lnTo>
                <a:lnTo>
                  <a:pt x="310" y="198"/>
                </a:lnTo>
                <a:lnTo>
                  <a:pt x="307" y="191"/>
                </a:lnTo>
                <a:lnTo>
                  <a:pt x="307" y="187"/>
                </a:lnTo>
                <a:lnTo>
                  <a:pt x="308" y="183"/>
                </a:lnTo>
                <a:lnTo>
                  <a:pt x="310" y="176"/>
                </a:lnTo>
                <a:lnTo>
                  <a:pt x="314" y="171"/>
                </a:lnTo>
                <a:lnTo>
                  <a:pt x="315" y="168"/>
                </a:lnTo>
                <a:lnTo>
                  <a:pt x="319" y="160"/>
                </a:lnTo>
                <a:lnTo>
                  <a:pt x="319" y="149"/>
                </a:lnTo>
                <a:lnTo>
                  <a:pt x="322" y="147"/>
                </a:lnTo>
                <a:lnTo>
                  <a:pt x="325" y="146"/>
                </a:lnTo>
                <a:lnTo>
                  <a:pt x="334" y="139"/>
                </a:lnTo>
                <a:lnTo>
                  <a:pt x="346" y="135"/>
                </a:lnTo>
                <a:lnTo>
                  <a:pt x="360" y="130"/>
                </a:lnTo>
                <a:lnTo>
                  <a:pt x="367" y="127"/>
                </a:lnTo>
                <a:lnTo>
                  <a:pt x="371" y="124"/>
                </a:lnTo>
                <a:lnTo>
                  <a:pt x="375" y="131"/>
                </a:lnTo>
                <a:lnTo>
                  <a:pt x="374" y="139"/>
                </a:lnTo>
                <a:lnTo>
                  <a:pt x="374" y="142"/>
                </a:lnTo>
                <a:lnTo>
                  <a:pt x="374" y="145"/>
                </a:lnTo>
                <a:lnTo>
                  <a:pt x="372" y="153"/>
                </a:lnTo>
                <a:lnTo>
                  <a:pt x="370" y="164"/>
                </a:lnTo>
                <a:lnTo>
                  <a:pt x="370" y="165"/>
                </a:lnTo>
                <a:lnTo>
                  <a:pt x="375" y="167"/>
                </a:lnTo>
                <a:lnTo>
                  <a:pt x="375" y="176"/>
                </a:lnTo>
                <a:lnTo>
                  <a:pt x="375" y="184"/>
                </a:lnTo>
                <a:lnTo>
                  <a:pt x="375" y="188"/>
                </a:lnTo>
                <a:lnTo>
                  <a:pt x="374" y="192"/>
                </a:lnTo>
                <a:lnTo>
                  <a:pt x="372" y="201"/>
                </a:lnTo>
                <a:lnTo>
                  <a:pt x="374" y="209"/>
                </a:lnTo>
                <a:lnTo>
                  <a:pt x="375" y="212"/>
                </a:lnTo>
                <a:lnTo>
                  <a:pt x="372" y="218"/>
                </a:lnTo>
                <a:lnTo>
                  <a:pt x="367" y="224"/>
                </a:lnTo>
                <a:lnTo>
                  <a:pt x="361" y="232"/>
                </a:lnTo>
                <a:lnTo>
                  <a:pt x="359" y="239"/>
                </a:lnTo>
                <a:lnTo>
                  <a:pt x="366" y="236"/>
                </a:lnTo>
                <a:lnTo>
                  <a:pt x="371" y="228"/>
                </a:lnTo>
                <a:lnTo>
                  <a:pt x="375" y="229"/>
                </a:lnTo>
                <a:lnTo>
                  <a:pt x="378" y="224"/>
                </a:lnTo>
                <a:lnTo>
                  <a:pt x="376" y="220"/>
                </a:lnTo>
                <a:lnTo>
                  <a:pt x="381" y="212"/>
                </a:lnTo>
                <a:lnTo>
                  <a:pt x="379" y="205"/>
                </a:lnTo>
                <a:lnTo>
                  <a:pt x="382" y="198"/>
                </a:lnTo>
                <a:lnTo>
                  <a:pt x="381" y="188"/>
                </a:lnTo>
                <a:lnTo>
                  <a:pt x="381" y="180"/>
                </a:lnTo>
                <a:lnTo>
                  <a:pt x="382" y="179"/>
                </a:lnTo>
                <a:lnTo>
                  <a:pt x="385" y="180"/>
                </a:lnTo>
                <a:lnTo>
                  <a:pt x="391" y="182"/>
                </a:lnTo>
                <a:lnTo>
                  <a:pt x="404" y="186"/>
                </a:lnTo>
                <a:lnTo>
                  <a:pt x="408" y="186"/>
                </a:lnTo>
                <a:lnTo>
                  <a:pt x="416" y="184"/>
                </a:lnTo>
                <a:lnTo>
                  <a:pt x="413" y="182"/>
                </a:lnTo>
                <a:lnTo>
                  <a:pt x="404" y="182"/>
                </a:lnTo>
                <a:lnTo>
                  <a:pt x="396" y="177"/>
                </a:lnTo>
                <a:lnTo>
                  <a:pt x="389" y="173"/>
                </a:lnTo>
                <a:lnTo>
                  <a:pt x="386" y="167"/>
                </a:lnTo>
                <a:lnTo>
                  <a:pt x="385" y="164"/>
                </a:lnTo>
                <a:lnTo>
                  <a:pt x="382" y="160"/>
                </a:lnTo>
                <a:lnTo>
                  <a:pt x="383" y="152"/>
                </a:lnTo>
                <a:lnTo>
                  <a:pt x="387" y="146"/>
                </a:lnTo>
                <a:lnTo>
                  <a:pt x="387" y="135"/>
                </a:lnTo>
                <a:lnTo>
                  <a:pt x="396" y="117"/>
                </a:lnTo>
                <a:lnTo>
                  <a:pt x="398" y="122"/>
                </a:lnTo>
                <a:lnTo>
                  <a:pt x="397" y="132"/>
                </a:lnTo>
                <a:lnTo>
                  <a:pt x="400" y="131"/>
                </a:lnTo>
                <a:lnTo>
                  <a:pt x="401" y="131"/>
                </a:lnTo>
                <a:lnTo>
                  <a:pt x="402" y="119"/>
                </a:lnTo>
                <a:lnTo>
                  <a:pt x="406" y="105"/>
                </a:lnTo>
                <a:lnTo>
                  <a:pt x="408" y="96"/>
                </a:lnTo>
                <a:lnTo>
                  <a:pt x="409" y="90"/>
                </a:lnTo>
                <a:lnTo>
                  <a:pt x="409" y="89"/>
                </a:lnTo>
                <a:lnTo>
                  <a:pt x="411" y="93"/>
                </a:lnTo>
                <a:lnTo>
                  <a:pt x="415" y="92"/>
                </a:lnTo>
                <a:lnTo>
                  <a:pt x="419" y="82"/>
                </a:lnTo>
                <a:lnTo>
                  <a:pt x="421" y="79"/>
                </a:lnTo>
                <a:lnTo>
                  <a:pt x="427" y="86"/>
                </a:lnTo>
                <a:lnTo>
                  <a:pt x="432" y="94"/>
                </a:lnTo>
                <a:lnTo>
                  <a:pt x="435" y="104"/>
                </a:lnTo>
                <a:lnTo>
                  <a:pt x="431" y="120"/>
                </a:lnTo>
                <a:lnTo>
                  <a:pt x="430" y="134"/>
                </a:lnTo>
                <a:lnTo>
                  <a:pt x="430" y="138"/>
                </a:lnTo>
                <a:lnTo>
                  <a:pt x="428" y="150"/>
                </a:lnTo>
                <a:lnTo>
                  <a:pt x="427" y="157"/>
                </a:lnTo>
                <a:lnTo>
                  <a:pt x="432" y="164"/>
                </a:lnTo>
                <a:lnTo>
                  <a:pt x="435" y="173"/>
                </a:lnTo>
                <a:lnTo>
                  <a:pt x="432" y="182"/>
                </a:lnTo>
                <a:lnTo>
                  <a:pt x="427" y="184"/>
                </a:lnTo>
                <a:lnTo>
                  <a:pt x="426" y="191"/>
                </a:lnTo>
                <a:lnTo>
                  <a:pt x="428" y="201"/>
                </a:lnTo>
                <a:lnTo>
                  <a:pt x="430" y="209"/>
                </a:lnTo>
                <a:lnTo>
                  <a:pt x="424" y="214"/>
                </a:lnTo>
                <a:lnTo>
                  <a:pt x="423" y="224"/>
                </a:lnTo>
                <a:lnTo>
                  <a:pt x="421" y="228"/>
                </a:lnTo>
                <a:lnTo>
                  <a:pt x="419" y="236"/>
                </a:lnTo>
                <a:lnTo>
                  <a:pt x="408" y="243"/>
                </a:lnTo>
                <a:lnTo>
                  <a:pt x="408" y="250"/>
                </a:lnTo>
                <a:lnTo>
                  <a:pt x="402" y="266"/>
                </a:lnTo>
                <a:lnTo>
                  <a:pt x="408" y="261"/>
                </a:lnTo>
                <a:lnTo>
                  <a:pt x="409" y="259"/>
                </a:lnTo>
                <a:lnTo>
                  <a:pt x="411" y="257"/>
                </a:lnTo>
                <a:lnTo>
                  <a:pt x="420" y="240"/>
                </a:lnTo>
                <a:lnTo>
                  <a:pt x="428" y="233"/>
                </a:lnTo>
                <a:lnTo>
                  <a:pt x="431" y="232"/>
                </a:lnTo>
                <a:lnTo>
                  <a:pt x="434" y="231"/>
                </a:lnTo>
                <a:lnTo>
                  <a:pt x="434" y="229"/>
                </a:lnTo>
                <a:lnTo>
                  <a:pt x="436" y="220"/>
                </a:lnTo>
                <a:lnTo>
                  <a:pt x="438" y="214"/>
                </a:lnTo>
                <a:lnTo>
                  <a:pt x="442" y="184"/>
                </a:lnTo>
                <a:lnTo>
                  <a:pt x="446" y="180"/>
                </a:lnTo>
                <a:lnTo>
                  <a:pt x="449" y="184"/>
                </a:lnTo>
                <a:lnTo>
                  <a:pt x="450" y="186"/>
                </a:lnTo>
                <a:lnTo>
                  <a:pt x="453" y="188"/>
                </a:lnTo>
                <a:lnTo>
                  <a:pt x="454" y="190"/>
                </a:lnTo>
                <a:lnTo>
                  <a:pt x="458" y="188"/>
                </a:lnTo>
                <a:lnTo>
                  <a:pt x="464" y="195"/>
                </a:lnTo>
                <a:lnTo>
                  <a:pt x="468" y="198"/>
                </a:lnTo>
                <a:lnTo>
                  <a:pt x="473" y="199"/>
                </a:lnTo>
                <a:lnTo>
                  <a:pt x="481" y="202"/>
                </a:lnTo>
                <a:lnTo>
                  <a:pt x="483" y="199"/>
                </a:lnTo>
                <a:lnTo>
                  <a:pt x="479" y="191"/>
                </a:lnTo>
                <a:lnTo>
                  <a:pt x="472" y="192"/>
                </a:lnTo>
                <a:lnTo>
                  <a:pt x="468" y="190"/>
                </a:lnTo>
                <a:lnTo>
                  <a:pt x="464" y="188"/>
                </a:lnTo>
                <a:lnTo>
                  <a:pt x="458" y="180"/>
                </a:lnTo>
                <a:lnTo>
                  <a:pt x="453" y="176"/>
                </a:lnTo>
                <a:lnTo>
                  <a:pt x="451" y="175"/>
                </a:lnTo>
                <a:lnTo>
                  <a:pt x="447" y="172"/>
                </a:lnTo>
                <a:lnTo>
                  <a:pt x="447" y="161"/>
                </a:lnTo>
                <a:lnTo>
                  <a:pt x="447" y="158"/>
                </a:lnTo>
                <a:lnTo>
                  <a:pt x="447" y="156"/>
                </a:lnTo>
                <a:lnTo>
                  <a:pt x="447" y="154"/>
                </a:lnTo>
                <a:lnTo>
                  <a:pt x="449" y="147"/>
                </a:lnTo>
                <a:lnTo>
                  <a:pt x="447" y="138"/>
                </a:lnTo>
                <a:lnTo>
                  <a:pt x="443" y="134"/>
                </a:lnTo>
                <a:lnTo>
                  <a:pt x="443" y="132"/>
                </a:lnTo>
                <a:lnTo>
                  <a:pt x="446" y="131"/>
                </a:lnTo>
                <a:lnTo>
                  <a:pt x="450" y="130"/>
                </a:lnTo>
                <a:lnTo>
                  <a:pt x="461" y="124"/>
                </a:lnTo>
                <a:lnTo>
                  <a:pt x="465" y="122"/>
                </a:lnTo>
                <a:lnTo>
                  <a:pt x="469" y="119"/>
                </a:lnTo>
                <a:lnTo>
                  <a:pt x="472" y="112"/>
                </a:lnTo>
                <a:lnTo>
                  <a:pt x="472" y="111"/>
                </a:lnTo>
                <a:lnTo>
                  <a:pt x="472" y="101"/>
                </a:lnTo>
                <a:lnTo>
                  <a:pt x="473" y="96"/>
                </a:lnTo>
                <a:lnTo>
                  <a:pt x="475" y="90"/>
                </a:lnTo>
                <a:lnTo>
                  <a:pt x="477" y="89"/>
                </a:lnTo>
                <a:lnTo>
                  <a:pt x="481" y="86"/>
                </a:lnTo>
                <a:lnTo>
                  <a:pt x="490" y="79"/>
                </a:lnTo>
                <a:lnTo>
                  <a:pt x="494" y="78"/>
                </a:lnTo>
                <a:lnTo>
                  <a:pt x="492" y="83"/>
                </a:lnTo>
                <a:lnTo>
                  <a:pt x="488" y="89"/>
                </a:lnTo>
                <a:lnTo>
                  <a:pt x="487" y="90"/>
                </a:lnTo>
                <a:lnTo>
                  <a:pt x="483" y="96"/>
                </a:lnTo>
                <a:lnTo>
                  <a:pt x="476" y="104"/>
                </a:lnTo>
                <a:lnTo>
                  <a:pt x="479" y="107"/>
                </a:lnTo>
                <a:lnTo>
                  <a:pt x="486" y="107"/>
                </a:lnTo>
                <a:lnTo>
                  <a:pt x="483" y="112"/>
                </a:lnTo>
                <a:lnTo>
                  <a:pt x="483" y="113"/>
                </a:lnTo>
                <a:lnTo>
                  <a:pt x="486" y="119"/>
                </a:lnTo>
                <a:lnTo>
                  <a:pt x="490" y="124"/>
                </a:lnTo>
                <a:lnTo>
                  <a:pt x="492" y="122"/>
                </a:lnTo>
                <a:lnTo>
                  <a:pt x="497" y="120"/>
                </a:lnTo>
                <a:lnTo>
                  <a:pt x="491" y="115"/>
                </a:lnTo>
                <a:lnTo>
                  <a:pt x="495" y="108"/>
                </a:lnTo>
                <a:lnTo>
                  <a:pt x="494" y="100"/>
                </a:lnTo>
                <a:lnTo>
                  <a:pt x="498" y="96"/>
                </a:lnTo>
                <a:lnTo>
                  <a:pt x="506" y="98"/>
                </a:lnTo>
                <a:lnTo>
                  <a:pt x="503" y="108"/>
                </a:lnTo>
                <a:lnTo>
                  <a:pt x="503" y="115"/>
                </a:lnTo>
                <a:lnTo>
                  <a:pt x="506" y="112"/>
                </a:lnTo>
                <a:lnTo>
                  <a:pt x="507" y="112"/>
                </a:lnTo>
                <a:lnTo>
                  <a:pt x="509" y="102"/>
                </a:lnTo>
                <a:lnTo>
                  <a:pt x="510" y="97"/>
                </a:lnTo>
                <a:lnTo>
                  <a:pt x="506" y="92"/>
                </a:lnTo>
                <a:lnTo>
                  <a:pt x="506" y="89"/>
                </a:lnTo>
                <a:lnTo>
                  <a:pt x="516" y="89"/>
                </a:lnTo>
                <a:lnTo>
                  <a:pt x="517" y="85"/>
                </a:lnTo>
                <a:lnTo>
                  <a:pt x="506" y="81"/>
                </a:lnTo>
                <a:lnTo>
                  <a:pt x="506" y="68"/>
                </a:lnTo>
                <a:lnTo>
                  <a:pt x="507" y="59"/>
                </a:lnTo>
                <a:lnTo>
                  <a:pt x="514" y="57"/>
                </a:lnTo>
                <a:lnTo>
                  <a:pt x="521" y="56"/>
                </a:lnTo>
                <a:lnTo>
                  <a:pt x="527" y="59"/>
                </a:lnTo>
                <a:lnTo>
                  <a:pt x="533" y="66"/>
                </a:lnTo>
                <a:lnTo>
                  <a:pt x="536" y="71"/>
                </a:lnTo>
                <a:lnTo>
                  <a:pt x="536" y="72"/>
                </a:lnTo>
                <a:lnTo>
                  <a:pt x="539" y="79"/>
                </a:lnTo>
                <a:lnTo>
                  <a:pt x="544" y="87"/>
                </a:lnTo>
                <a:lnTo>
                  <a:pt x="551" y="89"/>
                </a:lnTo>
                <a:lnTo>
                  <a:pt x="558" y="89"/>
                </a:lnTo>
                <a:lnTo>
                  <a:pt x="566" y="98"/>
                </a:lnTo>
                <a:lnTo>
                  <a:pt x="567" y="100"/>
                </a:lnTo>
                <a:lnTo>
                  <a:pt x="573" y="109"/>
                </a:lnTo>
                <a:lnTo>
                  <a:pt x="582" y="122"/>
                </a:lnTo>
                <a:lnTo>
                  <a:pt x="587" y="123"/>
                </a:lnTo>
                <a:lnTo>
                  <a:pt x="581" y="124"/>
                </a:lnTo>
                <a:lnTo>
                  <a:pt x="591" y="126"/>
                </a:lnTo>
                <a:lnTo>
                  <a:pt x="595" y="124"/>
                </a:lnTo>
                <a:lnTo>
                  <a:pt x="596" y="120"/>
                </a:lnTo>
                <a:lnTo>
                  <a:pt x="588" y="116"/>
                </a:lnTo>
                <a:lnTo>
                  <a:pt x="592" y="113"/>
                </a:lnTo>
                <a:lnTo>
                  <a:pt x="591" y="113"/>
                </a:lnTo>
                <a:lnTo>
                  <a:pt x="577" y="102"/>
                </a:lnTo>
                <a:lnTo>
                  <a:pt x="572" y="98"/>
                </a:lnTo>
                <a:lnTo>
                  <a:pt x="572" y="98"/>
                </a:lnTo>
                <a:lnTo>
                  <a:pt x="572" y="97"/>
                </a:lnTo>
                <a:lnTo>
                  <a:pt x="578" y="97"/>
                </a:lnTo>
                <a:lnTo>
                  <a:pt x="582" y="94"/>
                </a:lnTo>
                <a:lnTo>
                  <a:pt x="584" y="94"/>
                </a:lnTo>
                <a:lnTo>
                  <a:pt x="572" y="90"/>
                </a:lnTo>
                <a:lnTo>
                  <a:pt x="570" y="82"/>
                </a:lnTo>
                <a:lnTo>
                  <a:pt x="567" y="70"/>
                </a:lnTo>
                <a:lnTo>
                  <a:pt x="569" y="70"/>
                </a:lnTo>
                <a:lnTo>
                  <a:pt x="572" y="67"/>
                </a:lnTo>
                <a:lnTo>
                  <a:pt x="567" y="60"/>
                </a:lnTo>
                <a:lnTo>
                  <a:pt x="573" y="57"/>
                </a:lnTo>
                <a:lnTo>
                  <a:pt x="576" y="68"/>
                </a:lnTo>
                <a:lnTo>
                  <a:pt x="582" y="72"/>
                </a:lnTo>
                <a:lnTo>
                  <a:pt x="581" y="66"/>
                </a:lnTo>
                <a:lnTo>
                  <a:pt x="580" y="56"/>
                </a:lnTo>
                <a:lnTo>
                  <a:pt x="577" y="52"/>
                </a:lnTo>
                <a:lnTo>
                  <a:pt x="578" y="51"/>
                </a:lnTo>
                <a:lnTo>
                  <a:pt x="584" y="47"/>
                </a:lnTo>
                <a:lnTo>
                  <a:pt x="578" y="48"/>
                </a:lnTo>
                <a:lnTo>
                  <a:pt x="572" y="49"/>
                </a:lnTo>
                <a:lnTo>
                  <a:pt x="562" y="55"/>
                </a:lnTo>
                <a:lnTo>
                  <a:pt x="557" y="47"/>
                </a:lnTo>
                <a:lnTo>
                  <a:pt x="566" y="40"/>
                </a:lnTo>
                <a:lnTo>
                  <a:pt x="574" y="36"/>
                </a:lnTo>
                <a:lnTo>
                  <a:pt x="578" y="27"/>
                </a:lnTo>
                <a:lnTo>
                  <a:pt x="578" y="22"/>
                </a:lnTo>
                <a:lnTo>
                  <a:pt x="567" y="34"/>
                </a:lnTo>
                <a:lnTo>
                  <a:pt x="557" y="34"/>
                </a:lnTo>
                <a:lnTo>
                  <a:pt x="548" y="45"/>
                </a:lnTo>
                <a:lnTo>
                  <a:pt x="539" y="37"/>
                </a:lnTo>
                <a:lnTo>
                  <a:pt x="535" y="30"/>
                </a:lnTo>
                <a:lnTo>
                  <a:pt x="532" y="37"/>
                </a:lnTo>
                <a:lnTo>
                  <a:pt x="524" y="34"/>
                </a:lnTo>
                <a:lnTo>
                  <a:pt x="520" y="23"/>
                </a:lnTo>
                <a:lnTo>
                  <a:pt x="525" y="17"/>
                </a:lnTo>
                <a:lnTo>
                  <a:pt x="522" y="14"/>
                </a:lnTo>
                <a:lnTo>
                  <a:pt x="509" y="19"/>
                </a:lnTo>
                <a:lnTo>
                  <a:pt x="503" y="14"/>
                </a:lnTo>
                <a:lnTo>
                  <a:pt x="501" y="11"/>
                </a:lnTo>
                <a:lnTo>
                  <a:pt x="497" y="6"/>
                </a:lnTo>
                <a:lnTo>
                  <a:pt x="498" y="4"/>
                </a:lnTo>
                <a:lnTo>
                  <a:pt x="505" y="6"/>
                </a:lnTo>
                <a:lnTo>
                  <a:pt x="516" y="11"/>
                </a:lnTo>
                <a:close/>
                <a:moveTo>
                  <a:pt x="368" y="32"/>
                </a:moveTo>
                <a:lnTo>
                  <a:pt x="372" y="33"/>
                </a:lnTo>
                <a:lnTo>
                  <a:pt x="375" y="23"/>
                </a:lnTo>
                <a:lnTo>
                  <a:pt x="381" y="25"/>
                </a:lnTo>
                <a:lnTo>
                  <a:pt x="381" y="33"/>
                </a:lnTo>
                <a:lnTo>
                  <a:pt x="397" y="48"/>
                </a:lnTo>
                <a:lnTo>
                  <a:pt x="386" y="60"/>
                </a:lnTo>
                <a:lnTo>
                  <a:pt x="386" y="62"/>
                </a:lnTo>
                <a:lnTo>
                  <a:pt x="376" y="60"/>
                </a:lnTo>
                <a:lnTo>
                  <a:pt x="370" y="60"/>
                </a:lnTo>
                <a:lnTo>
                  <a:pt x="356" y="27"/>
                </a:lnTo>
                <a:lnTo>
                  <a:pt x="345" y="21"/>
                </a:lnTo>
                <a:lnTo>
                  <a:pt x="346" y="11"/>
                </a:lnTo>
                <a:lnTo>
                  <a:pt x="346" y="10"/>
                </a:lnTo>
                <a:lnTo>
                  <a:pt x="353" y="0"/>
                </a:lnTo>
                <a:lnTo>
                  <a:pt x="359" y="6"/>
                </a:lnTo>
                <a:lnTo>
                  <a:pt x="359" y="11"/>
                </a:lnTo>
                <a:lnTo>
                  <a:pt x="359" y="14"/>
                </a:lnTo>
                <a:lnTo>
                  <a:pt x="367" y="22"/>
                </a:lnTo>
                <a:lnTo>
                  <a:pt x="368" y="3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3" name="Freeform 23">
            <a:extLst>
              <a:ext uri="{FF2B5EF4-FFF2-40B4-BE49-F238E27FC236}">
                <a16:creationId xmlns:a16="http://schemas.microsoft.com/office/drawing/2014/main" id="{B07548C1-B6C7-E9FF-7372-48A9879D7526}"/>
              </a:ext>
            </a:extLst>
          </p:cNvPr>
          <p:cNvSpPr>
            <a:spLocks noEditPoints="1"/>
          </p:cNvSpPr>
          <p:nvPr/>
        </p:nvSpPr>
        <p:spPr bwMode="auto">
          <a:xfrm>
            <a:off x="6945313" y="650876"/>
            <a:ext cx="1439863" cy="1152525"/>
          </a:xfrm>
          <a:custGeom>
            <a:avLst/>
            <a:gdLst>
              <a:gd name="T0" fmla="*/ 149 w 907"/>
              <a:gd name="T1" fmla="*/ 283 h 726"/>
              <a:gd name="T2" fmla="*/ 181 w 907"/>
              <a:gd name="T3" fmla="*/ 281 h 726"/>
              <a:gd name="T4" fmla="*/ 188 w 907"/>
              <a:gd name="T5" fmla="*/ 214 h 726"/>
              <a:gd name="T6" fmla="*/ 225 w 907"/>
              <a:gd name="T7" fmla="*/ 217 h 726"/>
              <a:gd name="T8" fmla="*/ 60 w 907"/>
              <a:gd name="T9" fmla="*/ 224 h 726"/>
              <a:gd name="T10" fmla="*/ 135 w 907"/>
              <a:gd name="T11" fmla="*/ 184 h 726"/>
              <a:gd name="T12" fmla="*/ 239 w 907"/>
              <a:gd name="T13" fmla="*/ 105 h 726"/>
              <a:gd name="T14" fmla="*/ 397 w 907"/>
              <a:gd name="T15" fmla="*/ 48 h 726"/>
              <a:gd name="T16" fmla="*/ 576 w 907"/>
              <a:gd name="T17" fmla="*/ 15 h 726"/>
              <a:gd name="T18" fmla="*/ 548 w 907"/>
              <a:gd name="T19" fmla="*/ 134 h 726"/>
              <a:gd name="T20" fmla="*/ 603 w 907"/>
              <a:gd name="T21" fmla="*/ 164 h 726"/>
              <a:gd name="T22" fmla="*/ 633 w 907"/>
              <a:gd name="T23" fmla="*/ 153 h 726"/>
              <a:gd name="T24" fmla="*/ 679 w 907"/>
              <a:gd name="T25" fmla="*/ 52 h 726"/>
              <a:gd name="T26" fmla="*/ 784 w 907"/>
              <a:gd name="T27" fmla="*/ 84 h 726"/>
              <a:gd name="T28" fmla="*/ 855 w 907"/>
              <a:gd name="T29" fmla="*/ 160 h 726"/>
              <a:gd name="T30" fmla="*/ 674 w 907"/>
              <a:gd name="T31" fmla="*/ 228 h 726"/>
              <a:gd name="T32" fmla="*/ 718 w 907"/>
              <a:gd name="T33" fmla="*/ 253 h 726"/>
              <a:gd name="T34" fmla="*/ 778 w 907"/>
              <a:gd name="T35" fmla="*/ 314 h 726"/>
              <a:gd name="T36" fmla="*/ 805 w 907"/>
              <a:gd name="T37" fmla="*/ 325 h 726"/>
              <a:gd name="T38" fmla="*/ 823 w 907"/>
              <a:gd name="T39" fmla="*/ 289 h 726"/>
              <a:gd name="T40" fmla="*/ 872 w 907"/>
              <a:gd name="T41" fmla="*/ 281 h 726"/>
              <a:gd name="T42" fmla="*/ 899 w 907"/>
              <a:gd name="T43" fmla="*/ 311 h 726"/>
              <a:gd name="T44" fmla="*/ 829 w 907"/>
              <a:gd name="T45" fmla="*/ 336 h 726"/>
              <a:gd name="T46" fmla="*/ 816 w 907"/>
              <a:gd name="T47" fmla="*/ 405 h 726"/>
              <a:gd name="T48" fmla="*/ 782 w 907"/>
              <a:gd name="T49" fmla="*/ 467 h 726"/>
              <a:gd name="T50" fmla="*/ 764 w 907"/>
              <a:gd name="T51" fmla="*/ 520 h 726"/>
              <a:gd name="T52" fmla="*/ 757 w 907"/>
              <a:gd name="T53" fmla="*/ 434 h 726"/>
              <a:gd name="T54" fmla="*/ 739 w 907"/>
              <a:gd name="T55" fmla="*/ 348 h 726"/>
              <a:gd name="T56" fmla="*/ 651 w 907"/>
              <a:gd name="T57" fmla="*/ 311 h 726"/>
              <a:gd name="T58" fmla="*/ 584 w 907"/>
              <a:gd name="T59" fmla="*/ 274 h 726"/>
              <a:gd name="T60" fmla="*/ 552 w 907"/>
              <a:gd name="T61" fmla="*/ 315 h 726"/>
              <a:gd name="T62" fmla="*/ 506 w 907"/>
              <a:gd name="T63" fmla="*/ 326 h 726"/>
              <a:gd name="T64" fmla="*/ 468 w 907"/>
              <a:gd name="T65" fmla="*/ 384 h 726"/>
              <a:gd name="T66" fmla="*/ 454 w 907"/>
              <a:gd name="T67" fmla="*/ 437 h 726"/>
              <a:gd name="T68" fmla="*/ 450 w 907"/>
              <a:gd name="T69" fmla="*/ 479 h 726"/>
              <a:gd name="T70" fmla="*/ 449 w 907"/>
              <a:gd name="T71" fmla="*/ 519 h 726"/>
              <a:gd name="T72" fmla="*/ 464 w 907"/>
              <a:gd name="T73" fmla="*/ 588 h 726"/>
              <a:gd name="T74" fmla="*/ 421 w 907"/>
              <a:gd name="T75" fmla="*/ 640 h 726"/>
              <a:gd name="T76" fmla="*/ 415 w 907"/>
              <a:gd name="T77" fmla="*/ 701 h 726"/>
              <a:gd name="T78" fmla="*/ 391 w 907"/>
              <a:gd name="T79" fmla="*/ 707 h 726"/>
              <a:gd name="T80" fmla="*/ 325 w 907"/>
              <a:gd name="T81" fmla="*/ 679 h 726"/>
              <a:gd name="T82" fmla="*/ 245 w 907"/>
              <a:gd name="T83" fmla="*/ 714 h 726"/>
              <a:gd name="T84" fmla="*/ 180 w 907"/>
              <a:gd name="T85" fmla="*/ 708 h 726"/>
              <a:gd name="T86" fmla="*/ 125 w 907"/>
              <a:gd name="T87" fmla="*/ 648 h 726"/>
              <a:gd name="T88" fmla="*/ 162 w 907"/>
              <a:gd name="T89" fmla="*/ 474 h 726"/>
              <a:gd name="T90" fmla="*/ 72 w 907"/>
              <a:gd name="T91" fmla="*/ 339 h 726"/>
              <a:gd name="T92" fmla="*/ 26 w 907"/>
              <a:gd name="T93" fmla="*/ 319 h 726"/>
              <a:gd name="T94" fmla="*/ 78 w 907"/>
              <a:gd name="T95" fmla="*/ 313 h 726"/>
              <a:gd name="T96" fmla="*/ 102 w 907"/>
              <a:gd name="T97" fmla="*/ 306 h 726"/>
              <a:gd name="T98" fmla="*/ 124 w 907"/>
              <a:gd name="T99" fmla="*/ 355 h 726"/>
              <a:gd name="T100" fmla="*/ 196 w 907"/>
              <a:gd name="T101" fmla="*/ 366 h 726"/>
              <a:gd name="T102" fmla="*/ 194 w 907"/>
              <a:gd name="T103" fmla="*/ 302 h 726"/>
              <a:gd name="T104" fmla="*/ 266 w 907"/>
              <a:gd name="T105" fmla="*/ 228 h 726"/>
              <a:gd name="T106" fmla="*/ 252 w 907"/>
              <a:gd name="T107" fmla="*/ 148 h 726"/>
              <a:gd name="T108" fmla="*/ 278 w 907"/>
              <a:gd name="T109" fmla="*/ 85 h 726"/>
              <a:gd name="T110" fmla="*/ 351 w 907"/>
              <a:gd name="T111" fmla="*/ 107 h 726"/>
              <a:gd name="T112" fmla="*/ 345 w 907"/>
              <a:gd name="T113" fmla="*/ 199 h 726"/>
              <a:gd name="T114" fmla="*/ 336 w 907"/>
              <a:gd name="T115" fmla="*/ 306 h 726"/>
              <a:gd name="T116" fmla="*/ 370 w 907"/>
              <a:gd name="T117" fmla="*/ 244 h 726"/>
              <a:gd name="T118" fmla="*/ 465 w 907"/>
              <a:gd name="T119" fmla="*/ 161 h 726"/>
              <a:gd name="T120" fmla="*/ 501 w 907"/>
              <a:gd name="T121" fmla="*/ 137 h 726"/>
              <a:gd name="T122" fmla="*/ 497 w 907"/>
              <a:gd name="T123" fmla="*/ 30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07" h="726">
                <a:moveTo>
                  <a:pt x="42" y="310"/>
                </a:moveTo>
                <a:lnTo>
                  <a:pt x="42" y="311"/>
                </a:lnTo>
                <a:lnTo>
                  <a:pt x="42" y="310"/>
                </a:lnTo>
                <a:lnTo>
                  <a:pt x="37" y="306"/>
                </a:lnTo>
                <a:lnTo>
                  <a:pt x="38" y="292"/>
                </a:lnTo>
                <a:lnTo>
                  <a:pt x="39" y="291"/>
                </a:lnTo>
                <a:lnTo>
                  <a:pt x="34" y="285"/>
                </a:lnTo>
                <a:lnTo>
                  <a:pt x="39" y="279"/>
                </a:lnTo>
                <a:lnTo>
                  <a:pt x="52" y="289"/>
                </a:lnTo>
                <a:lnTo>
                  <a:pt x="42" y="310"/>
                </a:lnTo>
                <a:close/>
                <a:moveTo>
                  <a:pt x="803" y="283"/>
                </a:moveTo>
                <a:lnTo>
                  <a:pt x="801" y="288"/>
                </a:lnTo>
                <a:lnTo>
                  <a:pt x="809" y="287"/>
                </a:lnTo>
                <a:lnTo>
                  <a:pt x="812" y="294"/>
                </a:lnTo>
                <a:lnTo>
                  <a:pt x="794" y="311"/>
                </a:lnTo>
                <a:lnTo>
                  <a:pt x="795" y="313"/>
                </a:lnTo>
                <a:lnTo>
                  <a:pt x="784" y="313"/>
                </a:lnTo>
                <a:lnTo>
                  <a:pt x="791" y="296"/>
                </a:lnTo>
                <a:lnTo>
                  <a:pt x="786" y="276"/>
                </a:lnTo>
                <a:lnTo>
                  <a:pt x="799" y="273"/>
                </a:lnTo>
                <a:lnTo>
                  <a:pt x="803" y="283"/>
                </a:lnTo>
                <a:close/>
                <a:moveTo>
                  <a:pt x="149" y="283"/>
                </a:moveTo>
                <a:lnTo>
                  <a:pt x="153" y="291"/>
                </a:lnTo>
                <a:lnTo>
                  <a:pt x="158" y="302"/>
                </a:lnTo>
                <a:lnTo>
                  <a:pt x="134" y="304"/>
                </a:lnTo>
                <a:lnTo>
                  <a:pt x="113" y="299"/>
                </a:lnTo>
                <a:lnTo>
                  <a:pt x="110" y="298"/>
                </a:lnTo>
                <a:lnTo>
                  <a:pt x="98" y="287"/>
                </a:lnTo>
                <a:lnTo>
                  <a:pt x="99" y="283"/>
                </a:lnTo>
                <a:lnTo>
                  <a:pt x="99" y="281"/>
                </a:lnTo>
                <a:lnTo>
                  <a:pt x="106" y="284"/>
                </a:lnTo>
                <a:lnTo>
                  <a:pt x="110" y="277"/>
                </a:lnTo>
                <a:lnTo>
                  <a:pt x="127" y="272"/>
                </a:lnTo>
                <a:lnTo>
                  <a:pt x="132" y="270"/>
                </a:lnTo>
                <a:lnTo>
                  <a:pt x="139" y="280"/>
                </a:lnTo>
                <a:lnTo>
                  <a:pt x="147" y="281"/>
                </a:lnTo>
                <a:lnTo>
                  <a:pt x="149" y="283"/>
                </a:lnTo>
                <a:close/>
                <a:moveTo>
                  <a:pt x="203" y="227"/>
                </a:moveTo>
                <a:lnTo>
                  <a:pt x="206" y="243"/>
                </a:lnTo>
                <a:lnTo>
                  <a:pt x="203" y="246"/>
                </a:lnTo>
                <a:lnTo>
                  <a:pt x="192" y="258"/>
                </a:lnTo>
                <a:lnTo>
                  <a:pt x="179" y="274"/>
                </a:lnTo>
                <a:lnTo>
                  <a:pt x="184" y="280"/>
                </a:lnTo>
                <a:lnTo>
                  <a:pt x="181" y="281"/>
                </a:lnTo>
                <a:lnTo>
                  <a:pt x="172" y="292"/>
                </a:lnTo>
                <a:lnTo>
                  <a:pt x="162" y="287"/>
                </a:lnTo>
                <a:lnTo>
                  <a:pt x="166" y="262"/>
                </a:lnTo>
                <a:lnTo>
                  <a:pt x="158" y="270"/>
                </a:lnTo>
                <a:lnTo>
                  <a:pt x="153" y="276"/>
                </a:lnTo>
                <a:lnTo>
                  <a:pt x="144" y="270"/>
                </a:lnTo>
                <a:lnTo>
                  <a:pt x="144" y="264"/>
                </a:lnTo>
                <a:lnTo>
                  <a:pt x="144" y="262"/>
                </a:lnTo>
                <a:lnTo>
                  <a:pt x="144" y="261"/>
                </a:lnTo>
                <a:lnTo>
                  <a:pt x="139" y="251"/>
                </a:lnTo>
                <a:lnTo>
                  <a:pt x="142" y="246"/>
                </a:lnTo>
                <a:lnTo>
                  <a:pt x="151" y="238"/>
                </a:lnTo>
                <a:lnTo>
                  <a:pt x="155" y="234"/>
                </a:lnTo>
                <a:lnTo>
                  <a:pt x="158" y="235"/>
                </a:lnTo>
                <a:lnTo>
                  <a:pt x="162" y="238"/>
                </a:lnTo>
                <a:lnTo>
                  <a:pt x="165" y="234"/>
                </a:lnTo>
                <a:lnTo>
                  <a:pt x="165" y="232"/>
                </a:lnTo>
                <a:lnTo>
                  <a:pt x="160" y="225"/>
                </a:lnTo>
                <a:lnTo>
                  <a:pt x="164" y="220"/>
                </a:lnTo>
                <a:lnTo>
                  <a:pt x="170" y="232"/>
                </a:lnTo>
                <a:lnTo>
                  <a:pt x="173" y="221"/>
                </a:lnTo>
                <a:lnTo>
                  <a:pt x="188" y="214"/>
                </a:lnTo>
                <a:lnTo>
                  <a:pt x="176" y="202"/>
                </a:lnTo>
                <a:lnTo>
                  <a:pt x="190" y="198"/>
                </a:lnTo>
                <a:lnTo>
                  <a:pt x="196" y="214"/>
                </a:lnTo>
                <a:lnTo>
                  <a:pt x="195" y="223"/>
                </a:lnTo>
                <a:lnTo>
                  <a:pt x="202" y="227"/>
                </a:lnTo>
                <a:lnTo>
                  <a:pt x="203" y="227"/>
                </a:lnTo>
                <a:close/>
                <a:moveTo>
                  <a:pt x="222" y="219"/>
                </a:moveTo>
                <a:lnTo>
                  <a:pt x="217" y="219"/>
                </a:lnTo>
                <a:lnTo>
                  <a:pt x="210" y="216"/>
                </a:lnTo>
                <a:lnTo>
                  <a:pt x="206" y="208"/>
                </a:lnTo>
                <a:lnTo>
                  <a:pt x="200" y="193"/>
                </a:lnTo>
                <a:lnTo>
                  <a:pt x="205" y="184"/>
                </a:lnTo>
                <a:lnTo>
                  <a:pt x="200" y="180"/>
                </a:lnTo>
                <a:lnTo>
                  <a:pt x="199" y="172"/>
                </a:lnTo>
                <a:lnTo>
                  <a:pt x="200" y="163"/>
                </a:lnTo>
                <a:lnTo>
                  <a:pt x="213" y="159"/>
                </a:lnTo>
                <a:lnTo>
                  <a:pt x="217" y="167"/>
                </a:lnTo>
                <a:lnTo>
                  <a:pt x="235" y="172"/>
                </a:lnTo>
                <a:lnTo>
                  <a:pt x="239" y="182"/>
                </a:lnTo>
                <a:lnTo>
                  <a:pt x="241" y="187"/>
                </a:lnTo>
                <a:lnTo>
                  <a:pt x="235" y="214"/>
                </a:lnTo>
                <a:lnTo>
                  <a:pt x="225" y="217"/>
                </a:lnTo>
                <a:lnTo>
                  <a:pt x="222" y="219"/>
                </a:lnTo>
                <a:close/>
                <a:moveTo>
                  <a:pt x="168" y="138"/>
                </a:moveTo>
                <a:lnTo>
                  <a:pt x="184" y="153"/>
                </a:lnTo>
                <a:lnTo>
                  <a:pt x="175" y="160"/>
                </a:lnTo>
                <a:lnTo>
                  <a:pt x="158" y="195"/>
                </a:lnTo>
                <a:lnTo>
                  <a:pt x="146" y="219"/>
                </a:lnTo>
                <a:lnTo>
                  <a:pt x="139" y="220"/>
                </a:lnTo>
                <a:lnTo>
                  <a:pt x="140" y="228"/>
                </a:lnTo>
                <a:lnTo>
                  <a:pt x="125" y="234"/>
                </a:lnTo>
                <a:lnTo>
                  <a:pt x="123" y="235"/>
                </a:lnTo>
                <a:lnTo>
                  <a:pt x="116" y="229"/>
                </a:lnTo>
                <a:lnTo>
                  <a:pt x="112" y="240"/>
                </a:lnTo>
                <a:lnTo>
                  <a:pt x="91" y="247"/>
                </a:lnTo>
                <a:lnTo>
                  <a:pt x="86" y="240"/>
                </a:lnTo>
                <a:lnTo>
                  <a:pt x="84" y="247"/>
                </a:lnTo>
                <a:lnTo>
                  <a:pt x="74" y="251"/>
                </a:lnTo>
                <a:lnTo>
                  <a:pt x="74" y="240"/>
                </a:lnTo>
                <a:lnTo>
                  <a:pt x="83" y="220"/>
                </a:lnTo>
                <a:lnTo>
                  <a:pt x="80" y="216"/>
                </a:lnTo>
                <a:lnTo>
                  <a:pt x="74" y="217"/>
                </a:lnTo>
                <a:lnTo>
                  <a:pt x="71" y="223"/>
                </a:lnTo>
                <a:lnTo>
                  <a:pt x="60" y="224"/>
                </a:lnTo>
                <a:lnTo>
                  <a:pt x="59" y="214"/>
                </a:lnTo>
                <a:lnTo>
                  <a:pt x="54" y="212"/>
                </a:lnTo>
                <a:lnTo>
                  <a:pt x="54" y="205"/>
                </a:lnTo>
                <a:lnTo>
                  <a:pt x="72" y="209"/>
                </a:lnTo>
                <a:lnTo>
                  <a:pt x="75" y="206"/>
                </a:lnTo>
                <a:lnTo>
                  <a:pt x="75" y="199"/>
                </a:lnTo>
                <a:lnTo>
                  <a:pt x="79" y="197"/>
                </a:lnTo>
                <a:lnTo>
                  <a:pt x="86" y="202"/>
                </a:lnTo>
                <a:lnTo>
                  <a:pt x="90" y="186"/>
                </a:lnTo>
                <a:lnTo>
                  <a:pt x="98" y="193"/>
                </a:lnTo>
                <a:lnTo>
                  <a:pt x="104" y="184"/>
                </a:lnTo>
                <a:lnTo>
                  <a:pt x="112" y="191"/>
                </a:lnTo>
                <a:lnTo>
                  <a:pt x="108" y="204"/>
                </a:lnTo>
                <a:lnTo>
                  <a:pt x="119" y="205"/>
                </a:lnTo>
                <a:lnTo>
                  <a:pt x="127" y="199"/>
                </a:lnTo>
                <a:lnTo>
                  <a:pt x="121" y="191"/>
                </a:lnTo>
                <a:lnTo>
                  <a:pt x="121" y="183"/>
                </a:lnTo>
                <a:lnTo>
                  <a:pt x="114" y="176"/>
                </a:lnTo>
                <a:lnTo>
                  <a:pt x="121" y="169"/>
                </a:lnTo>
                <a:lnTo>
                  <a:pt x="121" y="171"/>
                </a:lnTo>
                <a:lnTo>
                  <a:pt x="134" y="178"/>
                </a:lnTo>
                <a:lnTo>
                  <a:pt x="135" y="184"/>
                </a:lnTo>
                <a:lnTo>
                  <a:pt x="139" y="189"/>
                </a:lnTo>
                <a:lnTo>
                  <a:pt x="154" y="174"/>
                </a:lnTo>
                <a:lnTo>
                  <a:pt x="142" y="161"/>
                </a:lnTo>
                <a:lnTo>
                  <a:pt x="149" y="153"/>
                </a:lnTo>
                <a:lnTo>
                  <a:pt x="154" y="157"/>
                </a:lnTo>
                <a:lnTo>
                  <a:pt x="157" y="150"/>
                </a:lnTo>
                <a:lnTo>
                  <a:pt x="158" y="150"/>
                </a:lnTo>
                <a:lnTo>
                  <a:pt x="164" y="152"/>
                </a:lnTo>
                <a:lnTo>
                  <a:pt x="168" y="138"/>
                </a:lnTo>
                <a:close/>
                <a:moveTo>
                  <a:pt x="868" y="126"/>
                </a:moveTo>
                <a:lnTo>
                  <a:pt x="865" y="127"/>
                </a:lnTo>
                <a:lnTo>
                  <a:pt x="864" y="126"/>
                </a:lnTo>
                <a:lnTo>
                  <a:pt x="859" y="119"/>
                </a:lnTo>
                <a:lnTo>
                  <a:pt x="861" y="118"/>
                </a:lnTo>
                <a:lnTo>
                  <a:pt x="864" y="123"/>
                </a:lnTo>
                <a:lnTo>
                  <a:pt x="865" y="123"/>
                </a:lnTo>
                <a:lnTo>
                  <a:pt x="866" y="123"/>
                </a:lnTo>
                <a:lnTo>
                  <a:pt x="868" y="126"/>
                </a:lnTo>
                <a:close/>
                <a:moveTo>
                  <a:pt x="224" y="96"/>
                </a:moveTo>
                <a:lnTo>
                  <a:pt x="224" y="101"/>
                </a:lnTo>
                <a:lnTo>
                  <a:pt x="236" y="99"/>
                </a:lnTo>
                <a:lnTo>
                  <a:pt x="239" y="105"/>
                </a:lnTo>
                <a:lnTo>
                  <a:pt x="229" y="109"/>
                </a:lnTo>
                <a:lnTo>
                  <a:pt x="225" y="116"/>
                </a:lnTo>
                <a:lnTo>
                  <a:pt x="210" y="108"/>
                </a:lnTo>
                <a:lnTo>
                  <a:pt x="215" y="101"/>
                </a:lnTo>
                <a:lnTo>
                  <a:pt x="207" y="94"/>
                </a:lnTo>
                <a:lnTo>
                  <a:pt x="213" y="86"/>
                </a:lnTo>
                <a:lnTo>
                  <a:pt x="221" y="85"/>
                </a:lnTo>
                <a:lnTo>
                  <a:pt x="232" y="90"/>
                </a:lnTo>
                <a:lnTo>
                  <a:pt x="224" y="96"/>
                </a:lnTo>
                <a:close/>
                <a:moveTo>
                  <a:pt x="285" y="55"/>
                </a:moveTo>
                <a:lnTo>
                  <a:pt x="284" y="74"/>
                </a:lnTo>
                <a:lnTo>
                  <a:pt x="270" y="67"/>
                </a:lnTo>
                <a:lnTo>
                  <a:pt x="277" y="51"/>
                </a:lnTo>
                <a:lnTo>
                  <a:pt x="285" y="55"/>
                </a:lnTo>
                <a:close/>
                <a:moveTo>
                  <a:pt x="364" y="22"/>
                </a:moveTo>
                <a:lnTo>
                  <a:pt x="364" y="36"/>
                </a:lnTo>
                <a:lnTo>
                  <a:pt x="381" y="32"/>
                </a:lnTo>
                <a:lnTo>
                  <a:pt x="386" y="36"/>
                </a:lnTo>
                <a:lnTo>
                  <a:pt x="375" y="48"/>
                </a:lnTo>
                <a:lnTo>
                  <a:pt x="387" y="60"/>
                </a:lnTo>
                <a:lnTo>
                  <a:pt x="394" y="55"/>
                </a:lnTo>
                <a:lnTo>
                  <a:pt x="397" y="48"/>
                </a:lnTo>
                <a:lnTo>
                  <a:pt x="402" y="47"/>
                </a:lnTo>
                <a:lnTo>
                  <a:pt x="402" y="59"/>
                </a:lnTo>
                <a:lnTo>
                  <a:pt x="387" y="74"/>
                </a:lnTo>
                <a:lnTo>
                  <a:pt x="386" y="74"/>
                </a:lnTo>
                <a:lnTo>
                  <a:pt x="366" y="73"/>
                </a:lnTo>
                <a:lnTo>
                  <a:pt x="366" y="78"/>
                </a:lnTo>
                <a:lnTo>
                  <a:pt x="366" y="81"/>
                </a:lnTo>
                <a:lnTo>
                  <a:pt x="355" y="88"/>
                </a:lnTo>
                <a:lnTo>
                  <a:pt x="338" y="74"/>
                </a:lnTo>
                <a:lnTo>
                  <a:pt x="348" y="66"/>
                </a:lnTo>
                <a:lnTo>
                  <a:pt x="345" y="63"/>
                </a:lnTo>
                <a:lnTo>
                  <a:pt x="326" y="70"/>
                </a:lnTo>
                <a:lnTo>
                  <a:pt x="326" y="69"/>
                </a:lnTo>
                <a:lnTo>
                  <a:pt x="323" y="51"/>
                </a:lnTo>
                <a:lnTo>
                  <a:pt x="348" y="45"/>
                </a:lnTo>
                <a:lnTo>
                  <a:pt x="357" y="51"/>
                </a:lnTo>
                <a:lnTo>
                  <a:pt x="360" y="44"/>
                </a:lnTo>
                <a:lnTo>
                  <a:pt x="341" y="30"/>
                </a:lnTo>
                <a:lnTo>
                  <a:pt x="345" y="25"/>
                </a:lnTo>
                <a:lnTo>
                  <a:pt x="364" y="22"/>
                </a:lnTo>
                <a:close/>
                <a:moveTo>
                  <a:pt x="580" y="6"/>
                </a:moveTo>
                <a:lnTo>
                  <a:pt x="576" y="15"/>
                </a:lnTo>
                <a:lnTo>
                  <a:pt x="577" y="30"/>
                </a:lnTo>
                <a:lnTo>
                  <a:pt x="587" y="21"/>
                </a:lnTo>
                <a:lnTo>
                  <a:pt x="603" y="21"/>
                </a:lnTo>
                <a:lnTo>
                  <a:pt x="607" y="34"/>
                </a:lnTo>
                <a:lnTo>
                  <a:pt x="600" y="51"/>
                </a:lnTo>
                <a:lnTo>
                  <a:pt x="606" y="52"/>
                </a:lnTo>
                <a:lnTo>
                  <a:pt x="602" y="66"/>
                </a:lnTo>
                <a:lnTo>
                  <a:pt x="591" y="69"/>
                </a:lnTo>
                <a:lnTo>
                  <a:pt x="596" y="74"/>
                </a:lnTo>
                <a:lnTo>
                  <a:pt x="578" y="81"/>
                </a:lnTo>
                <a:lnTo>
                  <a:pt x="569" y="77"/>
                </a:lnTo>
                <a:lnTo>
                  <a:pt x="558" y="84"/>
                </a:lnTo>
                <a:lnTo>
                  <a:pt x="557" y="89"/>
                </a:lnTo>
                <a:lnTo>
                  <a:pt x="555" y="96"/>
                </a:lnTo>
                <a:lnTo>
                  <a:pt x="566" y="90"/>
                </a:lnTo>
                <a:lnTo>
                  <a:pt x="582" y="92"/>
                </a:lnTo>
                <a:lnTo>
                  <a:pt x="585" y="96"/>
                </a:lnTo>
                <a:lnTo>
                  <a:pt x="576" y="108"/>
                </a:lnTo>
                <a:lnTo>
                  <a:pt x="569" y="118"/>
                </a:lnTo>
                <a:lnTo>
                  <a:pt x="559" y="127"/>
                </a:lnTo>
                <a:lnTo>
                  <a:pt x="550" y="134"/>
                </a:lnTo>
                <a:lnTo>
                  <a:pt x="548" y="134"/>
                </a:lnTo>
                <a:lnTo>
                  <a:pt x="552" y="134"/>
                </a:lnTo>
                <a:lnTo>
                  <a:pt x="559" y="134"/>
                </a:lnTo>
                <a:lnTo>
                  <a:pt x="580" y="120"/>
                </a:lnTo>
                <a:lnTo>
                  <a:pt x="592" y="108"/>
                </a:lnTo>
                <a:lnTo>
                  <a:pt x="599" y="96"/>
                </a:lnTo>
                <a:lnTo>
                  <a:pt x="600" y="99"/>
                </a:lnTo>
                <a:lnTo>
                  <a:pt x="606" y="112"/>
                </a:lnTo>
                <a:lnTo>
                  <a:pt x="600" y="130"/>
                </a:lnTo>
                <a:lnTo>
                  <a:pt x="589" y="146"/>
                </a:lnTo>
                <a:lnTo>
                  <a:pt x="580" y="157"/>
                </a:lnTo>
                <a:lnTo>
                  <a:pt x="576" y="165"/>
                </a:lnTo>
                <a:lnTo>
                  <a:pt x="574" y="169"/>
                </a:lnTo>
                <a:lnTo>
                  <a:pt x="578" y="176"/>
                </a:lnTo>
                <a:lnTo>
                  <a:pt x="582" y="165"/>
                </a:lnTo>
                <a:lnTo>
                  <a:pt x="585" y="161"/>
                </a:lnTo>
                <a:lnTo>
                  <a:pt x="596" y="157"/>
                </a:lnTo>
                <a:lnTo>
                  <a:pt x="599" y="157"/>
                </a:lnTo>
                <a:lnTo>
                  <a:pt x="600" y="157"/>
                </a:lnTo>
                <a:lnTo>
                  <a:pt x="599" y="161"/>
                </a:lnTo>
                <a:lnTo>
                  <a:pt x="593" y="171"/>
                </a:lnTo>
                <a:lnTo>
                  <a:pt x="597" y="174"/>
                </a:lnTo>
                <a:lnTo>
                  <a:pt x="603" y="164"/>
                </a:lnTo>
                <a:lnTo>
                  <a:pt x="604" y="161"/>
                </a:lnTo>
                <a:lnTo>
                  <a:pt x="611" y="149"/>
                </a:lnTo>
                <a:lnTo>
                  <a:pt x="622" y="148"/>
                </a:lnTo>
                <a:lnTo>
                  <a:pt x="612" y="165"/>
                </a:lnTo>
                <a:lnTo>
                  <a:pt x="611" y="189"/>
                </a:lnTo>
                <a:lnTo>
                  <a:pt x="611" y="206"/>
                </a:lnTo>
                <a:lnTo>
                  <a:pt x="614" y="216"/>
                </a:lnTo>
                <a:lnTo>
                  <a:pt x="617" y="232"/>
                </a:lnTo>
                <a:lnTo>
                  <a:pt x="623" y="234"/>
                </a:lnTo>
                <a:lnTo>
                  <a:pt x="623" y="232"/>
                </a:lnTo>
                <a:lnTo>
                  <a:pt x="621" y="223"/>
                </a:lnTo>
                <a:lnTo>
                  <a:pt x="619" y="214"/>
                </a:lnTo>
                <a:lnTo>
                  <a:pt x="618" y="212"/>
                </a:lnTo>
                <a:lnTo>
                  <a:pt x="618" y="199"/>
                </a:lnTo>
                <a:lnTo>
                  <a:pt x="618" y="195"/>
                </a:lnTo>
                <a:lnTo>
                  <a:pt x="617" y="180"/>
                </a:lnTo>
                <a:lnTo>
                  <a:pt x="621" y="172"/>
                </a:lnTo>
                <a:lnTo>
                  <a:pt x="622" y="160"/>
                </a:lnTo>
                <a:lnTo>
                  <a:pt x="626" y="153"/>
                </a:lnTo>
                <a:lnTo>
                  <a:pt x="633" y="161"/>
                </a:lnTo>
                <a:lnTo>
                  <a:pt x="633" y="157"/>
                </a:lnTo>
                <a:lnTo>
                  <a:pt x="633" y="153"/>
                </a:lnTo>
                <a:lnTo>
                  <a:pt x="633" y="152"/>
                </a:lnTo>
                <a:lnTo>
                  <a:pt x="634" y="145"/>
                </a:lnTo>
                <a:lnTo>
                  <a:pt x="633" y="145"/>
                </a:lnTo>
                <a:lnTo>
                  <a:pt x="623" y="141"/>
                </a:lnTo>
                <a:lnTo>
                  <a:pt x="623" y="127"/>
                </a:lnTo>
                <a:lnTo>
                  <a:pt x="625" y="116"/>
                </a:lnTo>
                <a:lnTo>
                  <a:pt x="623" y="104"/>
                </a:lnTo>
                <a:lnTo>
                  <a:pt x="623" y="103"/>
                </a:lnTo>
                <a:lnTo>
                  <a:pt x="630" y="100"/>
                </a:lnTo>
                <a:lnTo>
                  <a:pt x="632" y="100"/>
                </a:lnTo>
                <a:lnTo>
                  <a:pt x="632" y="100"/>
                </a:lnTo>
                <a:lnTo>
                  <a:pt x="632" y="99"/>
                </a:lnTo>
                <a:lnTo>
                  <a:pt x="626" y="93"/>
                </a:lnTo>
                <a:lnTo>
                  <a:pt x="625" y="84"/>
                </a:lnTo>
                <a:lnTo>
                  <a:pt x="629" y="69"/>
                </a:lnTo>
                <a:lnTo>
                  <a:pt x="633" y="51"/>
                </a:lnTo>
                <a:lnTo>
                  <a:pt x="634" y="48"/>
                </a:lnTo>
                <a:lnTo>
                  <a:pt x="655" y="40"/>
                </a:lnTo>
                <a:lnTo>
                  <a:pt x="664" y="44"/>
                </a:lnTo>
                <a:lnTo>
                  <a:pt x="673" y="44"/>
                </a:lnTo>
                <a:lnTo>
                  <a:pt x="675" y="44"/>
                </a:lnTo>
                <a:lnTo>
                  <a:pt x="679" y="52"/>
                </a:lnTo>
                <a:lnTo>
                  <a:pt x="692" y="55"/>
                </a:lnTo>
                <a:lnTo>
                  <a:pt x="685" y="69"/>
                </a:lnTo>
                <a:lnTo>
                  <a:pt x="696" y="70"/>
                </a:lnTo>
                <a:lnTo>
                  <a:pt x="689" y="84"/>
                </a:lnTo>
                <a:lnTo>
                  <a:pt x="688" y="92"/>
                </a:lnTo>
                <a:lnTo>
                  <a:pt x="698" y="82"/>
                </a:lnTo>
                <a:lnTo>
                  <a:pt x="709" y="75"/>
                </a:lnTo>
                <a:lnTo>
                  <a:pt x="722" y="66"/>
                </a:lnTo>
                <a:lnTo>
                  <a:pt x="727" y="64"/>
                </a:lnTo>
                <a:lnTo>
                  <a:pt x="730" y="63"/>
                </a:lnTo>
                <a:lnTo>
                  <a:pt x="733" y="75"/>
                </a:lnTo>
                <a:lnTo>
                  <a:pt x="727" y="96"/>
                </a:lnTo>
                <a:lnTo>
                  <a:pt x="737" y="89"/>
                </a:lnTo>
                <a:lnTo>
                  <a:pt x="739" y="82"/>
                </a:lnTo>
                <a:lnTo>
                  <a:pt x="746" y="71"/>
                </a:lnTo>
                <a:lnTo>
                  <a:pt x="748" y="63"/>
                </a:lnTo>
                <a:lnTo>
                  <a:pt x="761" y="66"/>
                </a:lnTo>
                <a:lnTo>
                  <a:pt x="768" y="69"/>
                </a:lnTo>
                <a:lnTo>
                  <a:pt x="763" y="77"/>
                </a:lnTo>
                <a:lnTo>
                  <a:pt x="771" y="77"/>
                </a:lnTo>
                <a:lnTo>
                  <a:pt x="779" y="81"/>
                </a:lnTo>
                <a:lnTo>
                  <a:pt x="784" y="84"/>
                </a:lnTo>
                <a:lnTo>
                  <a:pt x="778" y="94"/>
                </a:lnTo>
                <a:lnTo>
                  <a:pt x="769" y="103"/>
                </a:lnTo>
                <a:lnTo>
                  <a:pt x="763" y="108"/>
                </a:lnTo>
                <a:lnTo>
                  <a:pt x="767" y="112"/>
                </a:lnTo>
                <a:lnTo>
                  <a:pt x="771" y="114"/>
                </a:lnTo>
                <a:lnTo>
                  <a:pt x="795" y="100"/>
                </a:lnTo>
                <a:lnTo>
                  <a:pt x="809" y="93"/>
                </a:lnTo>
                <a:lnTo>
                  <a:pt x="813" y="100"/>
                </a:lnTo>
                <a:lnTo>
                  <a:pt x="813" y="104"/>
                </a:lnTo>
                <a:lnTo>
                  <a:pt x="823" y="105"/>
                </a:lnTo>
                <a:lnTo>
                  <a:pt x="827" y="109"/>
                </a:lnTo>
                <a:lnTo>
                  <a:pt x="829" y="119"/>
                </a:lnTo>
                <a:lnTo>
                  <a:pt x="836" y="118"/>
                </a:lnTo>
                <a:lnTo>
                  <a:pt x="847" y="109"/>
                </a:lnTo>
                <a:lnTo>
                  <a:pt x="855" y="118"/>
                </a:lnTo>
                <a:lnTo>
                  <a:pt x="858" y="126"/>
                </a:lnTo>
                <a:lnTo>
                  <a:pt x="861" y="131"/>
                </a:lnTo>
                <a:lnTo>
                  <a:pt x="861" y="135"/>
                </a:lnTo>
                <a:lnTo>
                  <a:pt x="865" y="146"/>
                </a:lnTo>
                <a:lnTo>
                  <a:pt x="866" y="149"/>
                </a:lnTo>
                <a:lnTo>
                  <a:pt x="861" y="157"/>
                </a:lnTo>
                <a:lnTo>
                  <a:pt x="855" y="160"/>
                </a:lnTo>
                <a:lnTo>
                  <a:pt x="839" y="168"/>
                </a:lnTo>
                <a:lnTo>
                  <a:pt x="824" y="176"/>
                </a:lnTo>
                <a:lnTo>
                  <a:pt x="824" y="186"/>
                </a:lnTo>
                <a:lnTo>
                  <a:pt x="823" y="186"/>
                </a:lnTo>
                <a:lnTo>
                  <a:pt x="813" y="191"/>
                </a:lnTo>
                <a:lnTo>
                  <a:pt x="816" y="201"/>
                </a:lnTo>
                <a:lnTo>
                  <a:pt x="810" y="210"/>
                </a:lnTo>
                <a:lnTo>
                  <a:pt x="803" y="214"/>
                </a:lnTo>
                <a:lnTo>
                  <a:pt x="797" y="220"/>
                </a:lnTo>
                <a:lnTo>
                  <a:pt x="803" y="225"/>
                </a:lnTo>
                <a:lnTo>
                  <a:pt x="791" y="229"/>
                </a:lnTo>
                <a:lnTo>
                  <a:pt x="771" y="238"/>
                </a:lnTo>
                <a:lnTo>
                  <a:pt x="767" y="236"/>
                </a:lnTo>
                <a:lnTo>
                  <a:pt x="752" y="236"/>
                </a:lnTo>
                <a:lnTo>
                  <a:pt x="734" y="235"/>
                </a:lnTo>
                <a:lnTo>
                  <a:pt x="733" y="235"/>
                </a:lnTo>
                <a:lnTo>
                  <a:pt x="720" y="234"/>
                </a:lnTo>
                <a:lnTo>
                  <a:pt x="716" y="234"/>
                </a:lnTo>
                <a:lnTo>
                  <a:pt x="713" y="234"/>
                </a:lnTo>
                <a:lnTo>
                  <a:pt x="705" y="234"/>
                </a:lnTo>
                <a:lnTo>
                  <a:pt x="688" y="232"/>
                </a:lnTo>
                <a:lnTo>
                  <a:pt x="674" y="228"/>
                </a:lnTo>
                <a:lnTo>
                  <a:pt x="671" y="227"/>
                </a:lnTo>
                <a:lnTo>
                  <a:pt x="670" y="228"/>
                </a:lnTo>
                <a:lnTo>
                  <a:pt x="664" y="229"/>
                </a:lnTo>
                <a:lnTo>
                  <a:pt x="663" y="229"/>
                </a:lnTo>
                <a:lnTo>
                  <a:pt x="657" y="232"/>
                </a:lnTo>
                <a:lnTo>
                  <a:pt x="660" y="236"/>
                </a:lnTo>
                <a:lnTo>
                  <a:pt x="663" y="235"/>
                </a:lnTo>
                <a:lnTo>
                  <a:pt x="668" y="234"/>
                </a:lnTo>
                <a:lnTo>
                  <a:pt x="674" y="232"/>
                </a:lnTo>
                <a:lnTo>
                  <a:pt x="670" y="240"/>
                </a:lnTo>
                <a:lnTo>
                  <a:pt x="664" y="246"/>
                </a:lnTo>
                <a:lnTo>
                  <a:pt x="666" y="249"/>
                </a:lnTo>
                <a:lnTo>
                  <a:pt x="671" y="250"/>
                </a:lnTo>
                <a:lnTo>
                  <a:pt x="679" y="246"/>
                </a:lnTo>
                <a:lnTo>
                  <a:pt x="685" y="246"/>
                </a:lnTo>
                <a:lnTo>
                  <a:pt x="686" y="247"/>
                </a:lnTo>
                <a:lnTo>
                  <a:pt x="679" y="250"/>
                </a:lnTo>
                <a:lnTo>
                  <a:pt x="683" y="253"/>
                </a:lnTo>
                <a:lnTo>
                  <a:pt x="689" y="251"/>
                </a:lnTo>
                <a:lnTo>
                  <a:pt x="698" y="251"/>
                </a:lnTo>
                <a:lnTo>
                  <a:pt x="709" y="251"/>
                </a:lnTo>
                <a:lnTo>
                  <a:pt x="718" y="253"/>
                </a:lnTo>
                <a:lnTo>
                  <a:pt x="720" y="259"/>
                </a:lnTo>
                <a:lnTo>
                  <a:pt x="730" y="258"/>
                </a:lnTo>
                <a:lnTo>
                  <a:pt x="735" y="258"/>
                </a:lnTo>
                <a:lnTo>
                  <a:pt x="745" y="257"/>
                </a:lnTo>
                <a:lnTo>
                  <a:pt x="754" y="259"/>
                </a:lnTo>
                <a:lnTo>
                  <a:pt x="764" y="264"/>
                </a:lnTo>
                <a:lnTo>
                  <a:pt x="758" y="273"/>
                </a:lnTo>
                <a:lnTo>
                  <a:pt x="750" y="281"/>
                </a:lnTo>
                <a:lnTo>
                  <a:pt x="749" y="288"/>
                </a:lnTo>
                <a:lnTo>
                  <a:pt x="749" y="289"/>
                </a:lnTo>
                <a:lnTo>
                  <a:pt x="749" y="298"/>
                </a:lnTo>
                <a:lnTo>
                  <a:pt x="754" y="296"/>
                </a:lnTo>
                <a:lnTo>
                  <a:pt x="756" y="295"/>
                </a:lnTo>
                <a:lnTo>
                  <a:pt x="760" y="280"/>
                </a:lnTo>
                <a:lnTo>
                  <a:pt x="767" y="277"/>
                </a:lnTo>
                <a:lnTo>
                  <a:pt x="773" y="277"/>
                </a:lnTo>
                <a:lnTo>
                  <a:pt x="780" y="280"/>
                </a:lnTo>
                <a:lnTo>
                  <a:pt x="783" y="292"/>
                </a:lnTo>
                <a:lnTo>
                  <a:pt x="782" y="302"/>
                </a:lnTo>
                <a:lnTo>
                  <a:pt x="780" y="306"/>
                </a:lnTo>
                <a:lnTo>
                  <a:pt x="779" y="310"/>
                </a:lnTo>
                <a:lnTo>
                  <a:pt x="778" y="314"/>
                </a:lnTo>
                <a:lnTo>
                  <a:pt x="775" y="325"/>
                </a:lnTo>
                <a:lnTo>
                  <a:pt x="773" y="329"/>
                </a:lnTo>
                <a:lnTo>
                  <a:pt x="772" y="330"/>
                </a:lnTo>
                <a:lnTo>
                  <a:pt x="767" y="333"/>
                </a:lnTo>
                <a:lnTo>
                  <a:pt x="763" y="337"/>
                </a:lnTo>
                <a:lnTo>
                  <a:pt x="768" y="339"/>
                </a:lnTo>
                <a:lnTo>
                  <a:pt x="769" y="339"/>
                </a:lnTo>
                <a:lnTo>
                  <a:pt x="771" y="345"/>
                </a:lnTo>
                <a:lnTo>
                  <a:pt x="771" y="347"/>
                </a:lnTo>
                <a:lnTo>
                  <a:pt x="775" y="344"/>
                </a:lnTo>
                <a:lnTo>
                  <a:pt x="778" y="340"/>
                </a:lnTo>
                <a:lnTo>
                  <a:pt x="780" y="333"/>
                </a:lnTo>
                <a:lnTo>
                  <a:pt x="783" y="326"/>
                </a:lnTo>
                <a:lnTo>
                  <a:pt x="788" y="318"/>
                </a:lnTo>
                <a:lnTo>
                  <a:pt x="795" y="318"/>
                </a:lnTo>
                <a:lnTo>
                  <a:pt x="801" y="318"/>
                </a:lnTo>
                <a:lnTo>
                  <a:pt x="805" y="313"/>
                </a:lnTo>
                <a:lnTo>
                  <a:pt x="812" y="306"/>
                </a:lnTo>
                <a:lnTo>
                  <a:pt x="816" y="304"/>
                </a:lnTo>
                <a:lnTo>
                  <a:pt x="812" y="315"/>
                </a:lnTo>
                <a:lnTo>
                  <a:pt x="809" y="318"/>
                </a:lnTo>
                <a:lnTo>
                  <a:pt x="805" y="325"/>
                </a:lnTo>
                <a:lnTo>
                  <a:pt x="803" y="326"/>
                </a:lnTo>
                <a:lnTo>
                  <a:pt x="805" y="333"/>
                </a:lnTo>
                <a:lnTo>
                  <a:pt x="808" y="343"/>
                </a:lnTo>
                <a:lnTo>
                  <a:pt x="812" y="351"/>
                </a:lnTo>
                <a:lnTo>
                  <a:pt x="816" y="347"/>
                </a:lnTo>
                <a:lnTo>
                  <a:pt x="812" y="337"/>
                </a:lnTo>
                <a:lnTo>
                  <a:pt x="812" y="333"/>
                </a:lnTo>
                <a:lnTo>
                  <a:pt x="810" y="329"/>
                </a:lnTo>
                <a:lnTo>
                  <a:pt x="812" y="326"/>
                </a:lnTo>
                <a:lnTo>
                  <a:pt x="812" y="325"/>
                </a:lnTo>
                <a:lnTo>
                  <a:pt x="817" y="314"/>
                </a:lnTo>
                <a:lnTo>
                  <a:pt x="824" y="325"/>
                </a:lnTo>
                <a:lnTo>
                  <a:pt x="827" y="329"/>
                </a:lnTo>
                <a:lnTo>
                  <a:pt x="827" y="326"/>
                </a:lnTo>
                <a:lnTo>
                  <a:pt x="827" y="319"/>
                </a:lnTo>
                <a:lnTo>
                  <a:pt x="827" y="318"/>
                </a:lnTo>
                <a:lnTo>
                  <a:pt x="825" y="313"/>
                </a:lnTo>
                <a:lnTo>
                  <a:pt x="821" y="306"/>
                </a:lnTo>
                <a:lnTo>
                  <a:pt x="823" y="304"/>
                </a:lnTo>
                <a:lnTo>
                  <a:pt x="828" y="302"/>
                </a:lnTo>
                <a:lnTo>
                  <a:pt x="828" y="300"/>
                </a:lnTo>
                <a:lnTo>
                  <a:pt x="823" y="289"/>
                </a:lnTo>
                <a:lnTo>
                  <a:pt x="817" y="280"/>
                </a:lnTo>
                <a:lnTo>
                  <a:pt x="820" y="274"/>
                </a:lnTo>
                <a:lnTo>
                  <a:pt x="831" y="274"/>
                </a:lnTo>
                <a:lnTo>
                  <a:pt x="828" y="283"/>
                </a:lnTo>
                <a:lnTo>
                  <a:pt x="836" y="281"/>
                </a:lnTo>
                <a:lnTo>
                  <a:pt x="843" y="292"/>
                </a:lnTo>
                <a:lnTo>
                  <a:pt x="847" y="303"/>
                </a:lnTo>
                <a:lnTo>
                  <a:pt x="849" y="309"/>
                </a:lnTo>
                <a:lnTo>
                  <a:pt x="849" y="313"/>
                </a:lnTo>
                <a:lnTo>
                  <a:pt x="847" y="319"/>
                </a:lnTo>
                <a:lnTo>
                  <a:pt x="843" y="324"/>
                </a:lnTo>
                <a:lnTo>
                  <a:pt x="850" y="325"/>
                </a:lnTo>
                <a:lnTo>
                  <a:pt x="857" y="318"/>
                </a:lnTo>
                <a:lnTo>
                  <a:pt x="854" y="313"/>
                </a:lnTo>
                <a:lnTo>
                  <a:pt x="853" y="306"/>
                </a:lnTo>
                <a:lnTo>
                  <a:pt x="853" y="304"/>
                </a:lnTo>
                <a:lnTo>
                  <a:pt x="849" y="296"/>
                </a:lnTo>
                <a:lnTo>
                  <a:pt x="846" y="285"/>
                </a:lnTo>
                <a:lnTo>
                  <a:pt x="853" y="280"/>
                </a:lnTo>
                <a:lnTo>
                  <a:pt x="861" y="283"/>
                </a:lnTo>
                <a:lnTo>
                  <a:pt x="861" y="280"/>
                </a:lnTo>
                <a:lnTo>
                  <a:pt x="872" y="281"/>
                </a:lnTo>
                <a:lnTo>
                  <a:pt x="873" y="281"/>
                </a:lnTo>
                <a:lnTo>
                  <a:pt x="870" y="294"/>
                </a:lnTo>
                <a:lnTo>
                  <a:pt x="880" y="283"/>
                </a:lnTo>
                <a:lnTo>
                  <a:pt x="883" y="283"/>
                </a:lnTo>
                <a:lnTo>
                  <a:pt x="884" y="284"/>
                </a:lnTo>
                <a:lnTo>
                  <a:pt x="887" y="287"/>
                </a:lnTo>
                <a:lnTo>
                  <a:pt x="887" y="288"/>
                </a:lnTo>
                <a:lnTo>
                  <a:pt x="888" y="289"/>
                </a:lnTo>
                <a:lnTo>
                  <a:pt x="888" y="291"/>
                </a:lnTo>
                <a:lnTo>
                  <a:pt x="889" y="289"/>
                </a:lnTo>
                <a:lnTo>
                  <a:pt x="891" y="294"/>
                </a:lnTo>
                <a:lnTo>
                  <a:pt x="892" y="294"/>
                </a:lnTo>
                <a:lnTo>
                  <a:pt x="894" y="299"/>
                </a:lnTo>
                <a:lnTo>
                  <a:pt x="892" y="300"/>
                </a:lnTo>
                <a:lnTo>
                  <a:pt x="894" y="303"/>
                </a:lnTo>
                <a:lnTo>
                  <a:pt x="895" y="304"/>
                </a:lnTo>
                <a:lnTo>
                  <a:pt x="899" y="307"/>
                </a:lnTo>
                <a:lnTo>
                  <a:pt x="899" y="306"/>
                </a:lnTo>
                <a:lnTo>
                  <a:pt x="900" y="307"/>
                </a:lnTo>
                <a:lnTo>
                  <a:pt x="900" y="310"/>
                </a:lnTo>
                <a:lnTo>
                  <a:pt x="899" y="310"/>
                </a:lnTo>
                <a:lnTo>
                  <a:pt x="899" y="311"/>
                </a:lnTo>
                <a:lnTo>
                  <a:pt x="902" y="315"/>
                </a:lnTo>
                <a:lnTo>
                  <a:pt x="904" y="319"/>
                </a:lnTo>
                <a:lnTo>
                  <a:pt x="906" y="328"/>
                </a:lnTo>
                <a:lnTo>
                  <a:pt x="906" y="329"/>
                </a:lnTo>
                <a:lnTo>
                  <a:pt x="907" y="333"/>
                </a:lnTo>
                <a:lnTo>
                  <a:pt x="907" y="334"/>
                </a:lnTo>
                <a:lnTo>
                  <a:pt x="907" y="339"/>
                </a:lnTo>
                <a:lnTo>
                  <a:pt x="899" y="349"/>
                </a:lnTo>
                <a:lnTo>
                  <a:pt x="894" y="349"/>
                </a:lnTo>
                <a:lnTo>
                  <a:pt x="891" y="349"/>
                </a:lnTo>
                <a:lnTo>
                  <a:pt x="888" y="349"/>
                </a:lnTo>
                <a:lnTo>
                  <a:pt x="881" y="351"/>
                </a:lnTo>
                <a:lnTo>
                  <a:pt x="872" y="354"/>
                </a:lnTo>
                <a:lnTo>
                  <a:pt x="859" y="344"/>
                </a:lnTo>
                <a:lnTo>
                  <a:pt x="854" y="340"/>
                </a:lnTo>
                <a:lnTo>
                  <a:pt x="840" y="333"/>
                </a:lnTo>
                <a:lnTo>
                  <a:pt x="839" y="332"/>
                </a:lnTo>
                <a:lnTo>
                  <a:pt x="829" y="329"/>
                </a:lnTo>
                <a:lnTo>
                  <a:pt x="828" y="332"/>
                </a:lnTo>
                <a:lnTo>
                  <a:pt x="825" y="333"/>
                </a:lnTo>
                <a:lnTo>
                  <a:pt x="827" y="337"/>
                </a:lnTo>
                <a:lnTo>
                  <a:pt x="829" y="336"/>
                </a:lnTo>
                <a:lnTo>
                  <a:pt x="834" y="345"/>
                </a:lnTo>
                <a:lnTo>
                  <a:pt x="835" y="345"/>
                </a:lnTo>
                <a:lnTo>
                  <a:pt x="838" y="351"/>
                </a:lnTo>
                <a:lnTo>
                  <a:pt x="840" y="354"/>
                </a:lnTo>
                <a:lnTo>
                  <a:pt x="840" y="358"/>
                </a:lnTo>
                <a:lnTo>
                  <a:pt x="840" y="359"/>
                </a:lnTo>
                <a:lnTo>
                  <a:pt x="840" y="362"/>
                </a:lnTo>
                <a:lnTo>
                  <a:pt x="838" y="367"/>
                </a:lnTo>
                <a:lnTo>
                  <a:pt x="838" y="369"/>
                </a:lnTo>
                <a:lnTo>
                  <a:pt x="838" y="370"/>
                </a:lnTo>
                <a:lnTo>
                  <a:pt x="838" y="373"/>
                </a:lnTo>
                <a:lnTo>
                  <a:pt x="839" y="378"/>
                </a:lnTo>
                <a:lnTo>
                  <a:pt x="840" y="381"/>
                </a:lnTo>
                <a:lnTo>
                  <a:pt x="836" y="392"/>
                </a:lnTo>
                <a:lnTo>
                  <a:pt x="834" y="397"/>
                </a:lnTo>
                <a:lnTo>
                  <a:pt x="828" y="401"/>
                </a:lnTo>
                <a:lnTo>
                  <a:pt x="828" y="403"/>
                </a:lnTo>
                <a:lnTo>
                  <a:pt x="828" y="401"/>
                </a:lnTo>
                <a:lnTo>
                  <a:pt x="825" y="400"/>
                </a:lnTo>
                <a:lnTo>
                  <a:pt x="820" y="399"/>
                </a:lnTo>
                <a:lnTo>
                  <a:pt x="820" y="400"/>
                </a:lnTo>
                <a:lnTo>
                  <a:pt x="816" y="405"/>
                </a:lnTo>
                <a:lnTo>
                  <a:pt x="814" y="408"/>
                </a:lnTo>
                <a:lnTo>
                  <a:pt x="809" y="411"/>
                </a:lnTo>
                <a:lnTo>
                  <a:pt x="809" y="411"/>
                </a:lnTo>
                <a:lnTo>
                  <a:pt x="809" y="412"/>
                </a:lnTo>
                <a:lnTo>
                  <a:pt x="809" y="415"/>
                </a:lnTo>
                <a:lnTo>
                  <a:pt x="809" y="418"/>
                </a:lnTo>
                <a:lnTo>
                  <a:pt x="799" y="433"/>
                </a:lnTo>
                <a:lnTo>
                  <a:pt x="797" y="434"/>
                </a:lnTo>
                <a:lnTo>
                  <a:pt x="795" y="433"/>
                </a:lnTo>
                <a:lnTo>
                  <a:pt x="795" y="431"/>
                </a:lnTo>
                <a:lnTo>
                  <a:pt x="793" y="434"/>
                </a:lnTo>
                <a:lnTo>
                  <a:pt x="786" y="437"/>
                </a:lnTo>
                <a:lnTo>
                  <a:pt x="784" y="435"/>
                </a:lnTo>
                <a:lnTo>
                  <a:pt x="779" y="441"/>
                </a:lnTo>
                <a:lnTo>
                  <a:pt x="775" y="444"/>
                </a:lnTo>
                <a:lnTo>
                  <a:pt x="776" y="454"/>
                </a:lnTo>
                <a:lnTo>
                  <a:pt x="779" y="457"/>
                </a:lnTo>
                <a:lnTo>
                  <a:pt x="779" y="459"/>
                </a:lnTo>
                <a:lnTo>
                  <a:pt x="782" y="460"/>
                </a:lnTo>
                <a:lnTo>
                  <a:pt x="782" y="461"/>
                </a:lnTo>
                <a:lnTo>
                  <a:pt x="783" y="467"/>
                </a:lnTo>
                <a:lnTo>
                  <a:pt x="782" y="467"/>
                </a:lnTo>
                <a:lnTo>
                  <a:pt x="782" y="468"/>
                </a:lnTo>
                <a:lnTo>
                  <a:pt x="782" y="472"/>
                </a:lnTo>
                <a:lnTo>
                  <a:pt x="783" y="476"/>
                </a:lnTo>
                <a:lnTo>
                  <a:pt x="783" y="476"/>
                </a:lnTo>
                <a:lnTo>
                  <a:pt x="782" y="478"/>
                </a:lnTo>
                <a:lnTo>
                  <a:pt x="782" y="479"/>
                </a:lnTo>
                <a:lnTo>
                  <a:pt x="780" y="480"/>
                </a:lnTo>
                <a:lnTo>
                  <a:pt x="782" y="482"/>
                </a:lnTo>
                <a:lnTo>
                  <a:pt x="780" y="487"/>
                </a:lnTo>
                <a:lnTo>
                  <a:pt x="782" y="491"/>
                </a:lnTo>
                <a:lnTo>
                  <a:pt x="782" y="493"/>
                </a:lnTo>
                <a:lnTo>
                  <a:pt x="783" y="493"/>
                </a:lnTo>
                <a:lnTo>
                  <a:pt x="778" y="508"/>
                </a:lnTo>
                <a:lnTo>
                  <a:pt x="776" y="509"/>
                </a:lnTo>
                <a:lnTo>
                  <a:pt x="773" y="514"/>
                </a:lnTo>
                <a:lnTo>
                  <a:pt x="772" y="517"/>
                </a:lnTo>
                <a:lnTo>
                  <a:pt x="771" y="523"/>
                </a:lnTo>
                <a:lnTo>
                  <a:pt x="769" y="524"/>
                </a:lnTo>
                <a:lnTo>
                  <a:pt x="768" y="523"/>
                </a:lnTo>
                <a:lnTo>
                  <a:pt x="768" y="521"/>
                </a:lnTo>
                <a:lnTo>
                  <a:pt x="767" y="520"/>
                </a:lnTo>
                <a:lnTo>
                  <a:pt x="764" y="520"/>
                </a:lnTo>
                <a:lnTo>
                  <a:pt x="764" y="519"/>
                </a:lnTo>
                <a:lnTo>
                  <a:pt x="763" y="519"/>
                </a:lnTo>
                <a:lnTo>
                  <a:pt x="763" y="519"/>
                </a:lnTo>
                <a:lnTo>
                  <a:pt x="761" y="517"/>
                </a:lnTo>
                <a:lnTo>
                  <a:pt x="760" y="516"/>
                </a:lnTo>
                <a:lnTo>
                  <a:pt x="757" y="516"/>
                </a:lnTo>
                <a:lnTo>
                  <a:pt x="752" y="512"/>
                </a:lnTo>
                <a:lnTo>
                  <a:pt x="749" y="510"/>
                </a:lnTo>
                <a:lnTo>
                  <a:pt x="746" y="509"/>
                </a:lnTo>
                <a:lnTo>
                  <a:pt x="742" y="504"/>
                </a:lnTo>
                <a:lnTo>
                  <a:pt x="742" y="501"/>
                </a:lnTo>
                <a:lnTo>
                  <a:pt x="741" y="490"/>
                </a:lnTo>
                <a:lnTo>
                  <a:pt x="741" y="486"/>
                </a:lnTo>
                <a:lnTo>
                  <a:pt x="739" y="482"/>
                </a:lnTo>
                <a:lnTo>
                  <a:pt x="738" y="476"/>
                </a:lnTo>
                <a:lnTo>
                  <a:pt x="738" y="474"/>
                </a:lnTo>
                <a:lnTo>
                  <a:pt x="742" y="465"/>
                </a:lnTo>
                <a:lnTo>
                  <a:pt x="745" y="460"/>
                </a:lnTo>
                <a:lnTo>
                  <a:pt x="749" y="450"/>
                </a:lnTo>
                <a:lnTo>
                  <a:pt x="753" y="442"/>
                </a:lnTo>
                <a:lnTo>
                  <a:pt x="756" y="435"/>
                </a:lnTo>
                <a:lnTo>
                  <a:pt x="757" y="434"/>
                </a:lnTo>
                <a:lnTo>
                  <a:pt x="760" y="429"/>
                </a:lnTo>
                <a:lnTo>
                  <a:pt x="763" y="419"/>
                </a:lnTo>
                <a:lnTo>
                  <a:pt x="764" y="411"/>
                </a:lnTo>
                <a:lnTo>
                  <a:pt x="765" y="408"/>
                </a:lnTo>
                <a:lnTo>
                  <a:pt x="767" y="405"/>
                </a:lnTo>
                <a:lnTo>
                  <a:pt x="768" y="396"/>
                </a:lnTo>
                <a:lnTo>
                  <a:pt x="765" y="392"/>
                </a:lnTo>
                <a:lnTo>
                  <a:pt x="763" y="385"/>
                </a:lnTo>
                <a:lnTo>
                  <a:pt x="761" y="385"/>
                </a:lnTo>
                <a:lnTo>
                  <a:pt x="760" y="381"/>
                </a:lnTo>
                <a:lnTo>
                  <a:pt x="758" y="379"/>
                </a:lnTo>
                <a:lnTo>
                  <a:pt x="757" y="378"/>
                </a:lnTo>
                <a:lnTo>
                  <a:pt x="753" y="373"/>
                </a:lnTo>
                <a:lnTo>
                  <a:pt x="752" y="370"/>
                </a:lnTo>
                <a:lnTo>
                  <a:pt x="749" y="366"/>
                </a:lnTo>
                <a:lnTo>
                  <a:pt x="748" y="366"/>
                </a:lnTo>
                <a:lnTo>
                  <a:pt x="748" y="363"/>
                </a:lnTo>
                <a:lnTo>
                  <a:pt x="745" y="360"/>
                </a:lnTo>
                <a:lnTo>
                  <a:pt x="743" y="358"/>
                </a:lnTo>
                <a:lnTo>
                  <a:pt x="741" y="354"/>
                </a:lnTo>
                <a:lnTo>
                  <a:pt x="739" y="351"/>
                </a:lnTo>
                <a:lnTo>
                  <a:pt x="739" y="348"/>
                </a:lnTo>
                <a:lnTo>
                  <a:pt x="737" y="345"/>
                </a:lnTo>
                <a:lnTo>
                  <a:pt x="734" y="344"/>
                </a:lnTo>
                <a:lnTo>
                  <a:pt x="727" y="343"/>
                </a:lnTo>
                <a:lnTo>
                  <a:pt x="723" y="343"/>
                </a:lnTo>
                <a:lnTo>
                  <a:pt x="715" y="341"/>
                </a:lnTo>
                <a:lnTo>
                  <a:pt x="713" y="340"/>
                </a:lnTo>
                <a:lnTo>
                  <a:pt x="704" y="337"/>
                </a:lnTo>
                <a:lnTo>
                  <a:pt x="700" y="337"/>
                </a:lnTo>
                <a:lnTo>
                  <a:pt x="693" y="334"/>
                </a:lnTo>
                <a:lnTo>
                  <a:pt x="688" y="333"/>
                </a:lnTo>
                <a:lnTo>
                  <a:pt x="686" y="333"/>
                </a:lnTo>
                <a:lnTo>
                  <a:pt x="683" y="333"/>
                </a:lnTo>
                <a:lnTo>
                  <a:pt x="675" y="330"/>
                </a:lnTo>
                <a:lnTo>
                  <a:pt x="673" y="329"/>
                </a:lnTo>
                <a:lnTo>
                  <a:pt x="667" y="329"/>
                </a:lnTo>
                <a:lnTo>
                  <a:pt x="664" y="328"/>
                </a:lnTo>
                <a:lnTo>
                  <a:pt x="662" y="326"/>
                </a:lnTo>
                <a:lnTo>
                  <a:pt x="656" y="321"/>
                </a:lnTo>
                <a:lnTo>
                  <a:pt x="656" y="317"/>
                </a:lnTo>
                <a:lnTo>
                  <a:pt x="656" y="315"/>
                </a:lnTo>
                <a:lnTo>
                  <a:pt x="655" y="313"/>
                </a:lnTo>
                <a:lnTo>
                  <a:pt x="651" y="311"/>
                </a:lnTo>
                <a:lnTo>
                  <a:pt x="647" y="310"/>
                </a:lnTo>
                <a:lnTo>
                  <a:pt x="645" y="310"/>
                </a:lnTo>
                <a:lnTo>
                  <a:pt x="636" y="306"/>
                </a:lnTo>
                <a:lnTo>
                  <a:pt x="633" y="304"/>
                </a:lnTo>
                <a:lnTo>
                  <a:pt x="630" y="300"/>
                </a:lnTo>
                <a:lnTo>
                  <a:pt x="625" y="295"/>
                </a:lnTo>
                <a:lnTo>
                  <a:pt x="621" y="291"/>
                </a:lnTo>
                <a:lnTo>
                  <a:pt x="619" y="289"/>
                </a:lnTo>
                <a:lnTo>
                  <a:pt x="619" y="288"/>
                </a:lnTo>
                <a:lnTo>
                  <a:pt x="618" y="288"/>
                </a:lnTo>
                <a:lnTo>
                  <a:pt x="615" y="284"/>
                </a:lnTo>
                <a:lnTo>
                  <a:pt x="614" y="281"/>
                </a:lnTo>
                <a:lnTo>
                  <a:pt x="612" y="276"/>
                </a:lnTo>
                <a:lnTo>
                  <a:pt x="611" y="274"/>
                </a:lnTo>
                <a:lnTo>
                  <a:pt x="610" y="269"/>
                </a:lnTo>
                <a:lnTo>
                  <a:pt x="608" y="266"/>
                </a:lnTo>
                <a:lnTo>
                  <a:pt x="607" y="266"/>
                </a:lnTo>
                <a:lnTo>
                  <a:pt x="596" y="273"/>
                </a:lnTo>
                <a:lnTo>
                  <a:pt x="592" y="277"/>
                </a:lnTo>
                <a:lnTo>
                  <a:pt x="591" y="277"/>
                </a:lnTo>
                <a:lnTo>
                  <a:pt x="587" y="274"/>
                </a:lnTo>
                <a:lnTo>
                  <a:pt x="584" y="274"/>
                </a:lnTo>
                <a:lnTo>
                  <a:pt x="584" y="276"/>
                </a:lnTo>
                <a:lnTo>
                  <a:pt x="578" y="277"/>
                </a:lnTo>
                <a:lnTo>
                  <a:pt x="576" y="280"/>
                </a:lnTo>
                <a:lnTo>
                  <a:pt x="574" y="280"/>
                </a:lnTo>
                <a:lnTo>
                  <a:pt x="574" y="289"/>
                </a:lnTo>
                <a:lnTo>
                  <a:pt x="573" y="291"/>
                </a:lnTo>
                <a:lnTo>
                  <a:pt x="569" y="292"/>
                </a:lnTo>
                <a:lnTo>
                  <a:pt x="569" y="294"/>
                </a:lnTo>
                <a:lnTo>
                  <a:pt x="566" y="294"/>
                </a:lnTo>
                <a:lnTo>
                  <a:pt x="566" y="295"/>
                </a:lnTo>
                <a:lnTo>
                  <a:pt x="561" y="303"/>
                </a:lnTo>
                <a:lnTo>
                  <a:pt x="558" y="304"/>
                </a:lnTo>
                <a:lnTo>
                  <a:pt x="557" y="304"/>
                </a:lnTo>
                <a:lnTo>
                  <a:pt x="555" y="306"/>
                </a:lnTo>
                <a:lnTo>
                  <a:pt x="555" y="307"/>
                </a:lnTo>
                <a:lnTo>
                  <a:pt x="554" y="309"/>
                </a:lnTo>
                <a:lnTo>
                  <a:pt x="557" y="311"/>
                </a:lnTo>
                <a:lnTo>
                  <a:pt x="558" y="313"/>
                </a:lnTo>
                <a:lnTo>
                  <a:pt x="558" y="313"/>
                </a:lnTo>
                <a:lnTo>
                  <a:pt x="557" y="313"/>
                </a:lnTo>
                <a:lnTo>
                  <a:pt x="557" y="314"/>
                </a:lnTo>
                <a:lnTo>
                  <a:pt x="552" y="315"/>
                </a:lnTo>
                <a:lnTo>
                  <a:pt x="547" y="321"/>
                </a:lnTo>
                <a:lnTo>
                  <a:pt x="543" y="322"/>
                </a:lnTo>
                <a:lnTo>
                  <a:pt x="542" y="325"/>
                </a:lnTo>
                <a:lnTo>
                  <a:pt x="542" y="326"/>
                </a:lnTo>
                <a:lnTo>
                  <a:pt x="539" y="326"/>
                </a:lnTo>
                <a:lnTo>
                  <a:pt x="539" y="328"/>
                </a:lnTo>
                <a:lnTo>
                  <a:pt x="537" y="328"/>
                </a:lnTo>
                <a:lnTo>
                  <a:pt x="536" y="329"/>
                </a:lnTo>
                <a:lnTo>
                  <a:pt x="536" y="330"/>
                </a:lnTo>
                <a:lnTo>
                  <a:pt x="535" y="329"/>
                </a:lnTo>
                <a:lnTo>
                  <a:pt x="533" y="328"/>
                </a:lnTo>
                <a:lnTo>
                  <a:pt x="531" y="324"/>
                </a:lnTo>
                <a:lnTo>
                  <a:pt x="529" y="324"/>
                </a:lnTo>
                <a:lnTo>
                  <a:pt x="528" y="324"/>
                </a:lnTo>
                <a:lnTo>
                  <a:pt x="527" y="324"/>
                </a:lnTo>
                <a:lnTo>
                  <a:pt x="525" y="325"/>
                </a:lnTo>
                <a:lnTo>
                  <a:pt x="522" y="326"/>
                </a:lnTo>
                <a:lnTo>
                  <a:pt x="521" y="326"/>
                </a:lnTo>
                <a:lnTo>
                  <a:pt x="518" y="325"/>
                </a:lnTo>
                <a:lnTo>
                  <a:pt x="517" y="319"/>
                </a:lnTo>
                <a:lnTo>
                  <a:pt x="512" y="321"/>
                </a:lnTo>
                <a:lnTo>
                  <a:pt x="506" y="326"/>
                </a:lnTo>
                <a:lnTo>
                  <a:pt x="505" y="326"/>
                </a:lnTo>
                <a:lnTo>
                  <a:pt x="501" y="322"/>
                </a:lnTo>
                <a:lnTo>
                  <a:pt x="491" y="329"/>
                </a:lnTo>
                <a:lnTo>
                  <a:pt x="488" y="329"/>
                </a:lnTo>
                <a:lnTo>
                  <a:pt x="486" y="330"/>
                </a:lnTo>
                <a:lnTo>
                  <a:pt x="483" y="332"/>
                </a:lnTo>
                <a:lnTo>
                  <a:pt x="483" y="333"/>
                </a:lnTo>
                <a:lnTo>
                  <a:pt x="483" y="339"/>
                </a:lnTo>
                <a:lnTo>
                  <a:pt x="483" y="340"/>
                </a:lnTo>
                <a:lnTo>
                  <a:pt x="480" y="344"/>
                </a:lnTo>
                <a:lnTo>
                  <a:pt x="481" y="345"/>
                </a:lnTo>
                <a:lnTo>
                  <a:pt x="481" y="348"/>
                </a:lnTo>
                <a:lnTo>
                  <a:pt x="480" y="355"/>
                </a:lnTo>
                <a:lnTo>
                  <a:pt x="471" y="367"/>
                </a:lnTo>
                <a:lnTo>
                  <a:pt x="469" y="367"/>
                </a:lnTo>
                <a:lnTo>
                  <a:pt x="469" y="369"/>
                </a:lnTo>
                <a:lnTo>
                  <a:pt x="469" y="370"/>
                </a:lnTo>
                <a:lnTo>
                  <a:pt x="471" y="374"/>
                </a:lnTo>
                <a:lnTo>
                  <a:pt x="469" y="375"/>
                </a:lnTo>
                <a:lnTo>
                  <a:pt x="468" y="378"/>
                </a:lnTo>
                <a:lnTo>
                  <a:pt x="468" y="378"/>
                </a:lnTo>
                <a:lnTo>
                  <a:pt x="468" y="384"/>
                </a:lnTo>
                <a:lnTo>
                  <a:pt x="465" y="385"/>
                </a:lnTo>
                <a:lnTo>
                  <a:pt x="464" y="388"/>
                </a:lnTo>
                <a:lnTo>
                  <a:pt x="464" y="390"/>
                </a:lnTo>
                <a:lnTo>
                  <a:pt x="461" y="393"/>
                </a:lnTo>
                <a:lnTo>
                  <a:pt x="457" y="396"/>
                </a:lnTo>
                <a:lnTo>
                  <a:pt x="454" y="396"/>
                </a:lnTo>
                <a:lnTo>
                  <a:pt x="453" y="396"/>
                </a:lnTo>
                <a:lnTo>
                  <a:pt x="453" y="397"/>
                </a:lnTo>
                <a:lnTo>
                  <a:pt x="451" y="397"/>
                </a:lnTo>
                <a:lnTo>
                  <a:pt x="449" y="404"/>
                </a:lnTo>
                <a:lnTo>
                  <a:pt x="449" y="405"/>
                </a:lnTo>
                <a:lnTo>
                  <a:pt x="449" y="408"/>
                </a:lnTo>
                <a:lnTo>
                  <a:pt x="445" y="412"/>
                </a:lnTo>
                <a:lnTo>
                  <a:pt x="446" y="415"/>
                </a:lnTo>
                <a:lnTo>
                  <a:pt x="447" y="415"/>
                </a:lnTo>
                <a:lnTo>
                  <a:pt x="449" y="415"/>
                </a:lnTo>
                <a:lnTo>
                  <a:pt x="451" y="416"/>
                </a:lnTo>
                <a:lnTo>
                  <a:pt x="453" y="423"/>
                </a:lnTo>
                <a:lnTo>
                  <a:pt x="453" y="424"/>
                </a:lnTo>
                <a:lnTo>
                  <a:pt x="454" y="426"/>
                </a:lnTo>
                <a:lnTo>
                  <a:pt x="456" y="426"/>
                </a:lnTo>
                <a:lnTo>
                  <a:pt x="454" y="437"/>
                </a:lnTo>
                <a:lnTo>
                  <a:pt x="449" y="444"/>
                </a:lnTo>
                <a:lnTo>
                  <a:pt x="446" y="444"/>
                </a:lnTo>
                <a:lnTo>
                  <a:pt x="446" y="446"/>
                </a:lnTo>
                <a:lnTo>
                  <a:pt x="447" y="448"/>
                </a:lnTo>
                <a:lnTo>
                  <a:pt x="449" y="448"/>
                </a:lnTo>
                <a:lnTo>
                  <a:pt x="450" y="450"/>
                </a:lnTo>
                <a:lnTo>
                  <a:pt x="450" y="452"/>
                </a:lnTo>
                <a:lnTo>
                  <a:pt x="450" y="453"/>
                </a:lnTo>
                <a:lnTo>
                  <a:pt x="449" y="460"/>
                </a:lnTo>
                <a:lnTo>
                  <a:pt x="450" y="460"/>
                </a:lnTo>
                <a:lnTo>
                  <a:pt x="450" y="461"/>
                </a:lnTo>
                <a:lnTo>
                  <a:pt x="451" y="464"/>
                </a:lnTo>
                <a:lnTo>
                  <a:pt x="449" y="465"/>
                </a:lnTo>
                <a:lnTo>
                  <a:pt x="449" y="467"/>
                </a:lnTo>
                <a:lnTo>
                  <a:pt x="449" y="469"/>
                </a:lnTo>
                <a:lnTo>
                  <a:pt x="449" y="472"/>
                </a:lnTo>
                <a:lnTo>
                  <a:pt x="449" y="474"/>
                </a:lnTo>
                <a:lnTo>
                  <a:pt x="447" y="476"/>
                </a:lnTo>
                <a:lnTo>
                  <a:pt x="449" y="476"/>
                </a:lnTo>
                <a:lnTo>
                  <a:pt x="447" y="478"/>
                </a:lnTo>
                <a:lnTo>
                  <a:pt x="447" y="479"/>
                </a:lnTo>
                <a:lnTo>
                  <a:pt x="450" y="479"/>
                </a:lnTo>
                <a:lnTo>
                  <a:pt x="450" y="480"/>
                </a:lnTo>
                <a:lnTo>
                  <a:pt x="449" y="482"/>
                </a:lnTo>
                <a:lnTo>
                  <a:pt x="450" y="482"/>
                </a:lnTo>
                <a:lnTo>
                  <a:pt x="451" y="482"/>
                </a:lnTo>
                <a:lnTo>
                  <a:pt x="453" y="483"/>
                </a:lnTo>
                <a:lnTo>
                  <a:pt x="454" y="484"/>
                </a:lnTo>
                <a:lnTo>
                  <a:pt x="453" y="486"/>
                </a:lnTo>
                <a:lnTo>
                  <a:pt x="451" y="490"/>
                </a:lnTo>
                <a:lnTo>
                  <a:pt x="451" y="491"/>
                </a:lnTo>
                <a:lnTo>
                  <a:pt x="453" y="494"/>
                </a:lnTo>
                <a:lnTo>
                  <a:pt x="450" y="495"/>
                </a:lnTo>
                <a:lnTo>
                  <a:pt x="450" y="497"/>
                </a:lnTo>
                <a:lnTo>
                  <a:pt x="449" y="499"/>
                </a:lnTo>
                <a:lnTo>
                  <a:pt x="447" y="501"/>
                </a:lnTo>
                <a:lnTo>
                  <a:pt x="449" y="505"/>
                </a:lnTo>
                <a:lnTo>
                  <a:pt x="447" y="509"/>
                </a:lnTo>
                <a:lnTo>
                  <a:pt x="447" y="509"/>
                </a:lnTo>
                <a:lnTo>
                  <a:pt x="449" y="509"/>
                </a:lnTo>
                <a:lnTo>
                  <a:pt x="447" y="512"/>
                </a:lnTo>
                <a:lnTo>
                  <a:pt x="449" y="514"/>
                </a:lnTo>
                <a:lnTo>
                  <a:pt x="449" y="517"/>
                </a:lnTo>
                <a:lnTo>
                  <a:pt x="449" y="519"/>
                </a:lnTo>
                <a:lnTo>
                  <a:pt x="449" y="523"/>
                </a:lnTo>
                <a:lnTo>
                  <a:pt x="446" y="524"/>
                </a:lnTo>
                <a:lnTo>
                  <a:pt x="450" y="535"/>
                </a:lnTo>
                <a:lnTo>
                  <a:pt x="449" y="538"/>
                </a:lnTo>
                <a:lnTo>
                  <a:pt x="449" y="540"/>
                </a:lnTo>
                <a:lnTo>
                  <a:pt x="453" y="547"/>
                </a:lnTo>
                <a:lnTo>
                  <a:pt x="453" y="549"/>
                </a:lnTo>
                <a:lnTo>
                  <a:pt x="456" y="554"/>
                </a:lnTo>
                <a:lnTo>
                  <a:pt x="456" y="559"/>
                </a:lnTo>
                <a:lnTo>
                  <a:pt x="456" y="562"/>
                </a:lnTo>
                <a:lnTo>
                  <a:pt x="457" y="564"/>
                </a:lnTo>
                <a:lnTo>
                  <a:pt x="457" y="569"/>
                </a:lnTo>
                <a:lnTo>
                  <a:pt x="457" y="570"/>
                </a:lnTo>
                <a:lnTo>
                  <a:pt x="458" y="570"/>
                </a:lnTo>
                <a:lnTo>
                  <a:pt x="461" y="574"/>
                </a:lnTo>
                <a:lnTo>
                  <a:pt x="461" y="577"/>
                </a:lnTo>
                <a:lnTo>
                  <a:pt x="462" y="581"/>
                </a:lnTo>
                <a:lnTo>
                  <a:pt x="464" y="581"/>
                </a:lnTo>
                <a:lnTo>
                  <a:pt x="465" y="583"/>
                </a:lnTo>
                <a:lnTo>
                  <a:pt x="465" y="584"/>
                </a:lnTo>
                <a:lnTo>
                  <a:pt x="465" y="587"/>
                </a:lnTo>
                <a:lnTo>
                  <a:pt x="464" y="588"/>
                </a:lnTo>
                <a:lnTo>
                  <a:pt x="464" y="589"/>
                </a:lnTo>
                <a:lnTo>
                  <a:pt x="462" y="589"/>
                </a:lnTo>
                <a:lnTo>
                  <a:pt x="461" y="596"/>
                </a:lnTo>
                <a:lnTo>
                  <a:pt x="461" y="599"/>
                </a:lnTo>
                <a:lnTo>
                  <a:pt x="460" y="604"/>
                </a:lnTo>
                <a:lnTo>
                  <a:pt x="458" y="614"/>
                </a:lnTo>
                <a:lnTo>
                  <a:pt x="458" y="615"/>
                </a:lnTo>
                <a:lnTo>
                  <a:pt x="457" y="617"/>
                </a:lnTo>
                <a:lnTo>
                  <a:pt x="457" y="618"/>
                </a:lnTo>
                <a:lnTo>
                  <a:pt x="457" y="619"/>
                </a:lnTo>
                <a:lnTo>
                  <a:pt x="454" y="622"/>
                </a:lnTo>
                <a:lnTo>
                  <a:pt x="453" y="622"/>
                </a:lnTo>
                <a:lnTo>
                  <a:pt x="451" y="622"/>
                </a:lnTo>
                <a:lnTo>
                  <a:pt x="447" y="624"/>
                </a:lnTo>
                <a:lnTo>
                  <a:pt x="442" y="619"/>
                </a:lnTo>
                <a:lnTo>
                  <a:pt x="435" y="624"/>
                </a:lnTo>
                <a:lnTo>
                  <a:pt x="435" y="625"/>
                </a:lnTo>
                <a:lnTo>
                  <a:pt x="435" y="626"/>
                </a:lnTo>
                <a:lnTo>
                  <a:pt x="432" y="629"/>
                </a:lnTo>
                <a:lnTo>
                  <a:pt x="426" y="636"/>
                </a:lnTo>
                <a:lnTo>
                  <a:pt x="424" y="637"/>
                </a:lnTo>
                <a:lnTo>
                  <a:pt x="421" y="640"/>
                </a:lnTo>
                <a:lnTo>
                  <a:pt x="421" y="641"/>
                </a:lnTo>
                <a:lnTo>
                  <a:pt x="421" y="644"/>
                </a:lnTo>
                <a:lnTo>
                  <a:pt x="421" y="645"/>
                </a:lnTo>
                <a:lnTo>
                  <a:pt x="419" y="648"/>
                </a:lnTo>
                <a:lnTo>
                  <a:pt x="416" y="652"/>
                </a:lnTo>
                <a:lnTo>
                  <a:pt x="415" y="666"/>
                </a:lnTo>
                <a:lnTo>
                  <a:pt x="416" y="671"/>
                </a:lnTo>
                <a:lnTo>
                  <a:pt x="416" y="673"/>
                </a:lnTo>
                <a:lnTo>
                  <a:pt x="417" y="674"/>
                </a:lnTo>
                <a:lnTo>
                  <a:pt x="416" y="677"/>
                </a:lnTo>
                <a:lnTo>
                  <a:pt x="416" y="678"/>
                </a:lnTo>
                <a:lnTo>
                  <a:pt x="416" y="681"/>
                </a:lnTo>
                <a:lnTo>
                  <a:pt x="416" y="685"/>
                </a:lnTo>
                <a:lnTo>
                  <a:pt x="417" y="685"/>
                </a:lnTo>
                <a:lnTo>
                  <a:pt x="417" y="686"/>
                </a:lnTo>
                <a:lnTo>
                  <a:pt x="417" y="688"/>
                </a:lnTo>
                <a:lnTo>
                  <a:pt x="417" y="689"/>
                </a:lnTo>
                <a:lnTo>
                  <a:pt x="419" y="694"/>
                </a:lnTo>
                <a:lnTo>
                  <a:pt x="416" y="697"/>
                </a:lnTo>
                <a:lnTo>
                  <a:pt x="416" y="699"/>
                </a:lnTo>
                <a:lnTo>
                  <a:pt x="416" y="700"/>
                </a:lnTo>
                <a:lnTo>
                  <a:pt x="415" y="701"/>
                </a:lnTo>
                <a:lnTo>
                  <a:pt x="415" y="700"/>
                </a:lnTo>
                <a:lnTo>
                  <a:pt x="413" y="700"/>
                </a:lnTo>
                <a:lnTo>
                  <a:pt x="411" y="701"/>
                </a:lnTo>
                <a:lnTo>
                  <a:pt x="411" y="703"/>
                </a:lnTo>
                <a:lnTo>
                  <a:pt x="409" y="704"/>
                </a:lnTo>
                <a:lnTo>
                  <a:pt x="408" y="704"/>
                </a:lnTo>
                <a:lnTo>
                  <a:pt x="406" y="704"/>
                </a:lnTo>
                <a:lnTo>
                  <a:pt x="406" y="703"/>
                </a:lnTo>
                <a:lnTo>
                  <a:pt x="406" y="704"/>
                </a:lnTo>
                <a:lnTo>
                  <a:pt x="405" y="704"/>
                </a:lnTo>
                <a:lnTo>
                  <a:pt x="404" y="704"/>
                </a:lnTo>
                <a:lnTo>
                  <a:pt x="402" y="705"/>
                </a:lnTo>
                <a:lnTo>
                  <a:pt x="402" y="705"/>
                </a:lnTo>
                <a:lnTo>
                  <a:pt x="402" y="705"/>
                </a:lnTo>
                <a:lnTo>
                  <a:pt x="402" y="707"/>
                </a:lnTo>
                <a:lnTo>
                  <a:pt x="402" y="712"/>
                </a:lnTo>
                <a:lnTo>
                  <a:pt x="402" y="714"/>
                </a:lnTo>
                <a:lnTo>
                  <a:pt x="402" y="716"/>
                </a:lnTo>
                <a:lnTo>
                  <a:pt x="402" y="720"/>
                </a:lnTo>
                <a:lnTo>
                  <a:pt x="398" y="719"/>
                </a:lnTo>
                <a:lnTo>
                  <a:pt x="394" y="711"/>
                </a:lnTo>
                <a:lnTo>
                  <a:pt x="391" y="707"/>
                </a:lnTo>
                <a:lnTo>
                  <a:pt x="390" y="705"/>
                </a:lnTo>
                <a:lnTo>
                  <a:pt x="389" y="704"/>
                </a:lnTo>
                <a:lnTo>
                  <a:pt x="389" y="703"/>
                </a:lnTo>
                <a:lnTo>
                  <a:pt x="387" y="701"/>
                </a:lnTo>
                <a:lnTo>
                  <a:pt x="381" y="697"/>
                </a:lnTo>
                <a:lnTo>
                  <a:pt x="378" y="697"/>
                </a:lnTo>
                <a:lnTo>
                  <a:pt x="375" y="694"/>
                </a:lnTo>
                <a:lnTo>
                  <a:pt x="370" y="692"/>
                </a:lnTo>
                <a:lnTo>
                  <a:pt x="370" y="692"/>
                </a:lnTo>
                <a:lnTo>
                  <a:pt x="366" y="690"/>
                </a:lnTo>
                <a:lnTo>
                  <a:pt x="359" y="689"/>
                </a:lnTo>
                <a:lnTo>
                  <a:pt x="357" y="689"/>
                </a:lnTo>
                <a:lnTo>
                  <a:pt x="355" y="689"/>
                </a:lnTo>
                <a:lnTo>
                  <a:pt x="351" y="689"/>
                </a:lnTo>
                <a:lnTo>
                  <a:pt x="348" y="688"/>
                </a:lnTo>
                <a:lnTo>
                  <a:pt x="340" y="686"/>
                </a:lnTo>
                <a:lnTo>
                  <a:pt x="337" y="686"/>
                </a:lnTo>
                <a:lnTo>
                  <a:pt x="336" y="685"/>
                </a:lnTo>
                <a:lnTo>
                  <a:pt x="333" y="685"/>
                </a:lnTo>
                <a:lnTo>
                  <a:pt x="330" y="682"/>
                </a:lnTo>
                <a:lnTo>
                  <a:pt x="329" y="681"/>
                </a:lnTo>
                <a:lnTo>
                  <a:pt x="325" y="679"/>
                </a:lnTo>
                <a:lnTo>
                  <a:pt x="322" y="679"/>
                </a:lnTo>
                <a:lnTo>
                  <a:pt x="322" y="670"/>
                </a:lnTo>
                <a:lnTo>
                  <a:pt x="314" y="673"/>
                </a:lnTo>
                <a:lnTo>
                  <a:pt x="307" y="666"/>
                </a:lnTo>
                <a:lnTo>
                  <a:pt x="304" y="663"/>
                </a:lnTo>
                <a:lnTo>
                  <a:pt x="300" y="662"/>
                </a:lnTo>
                <a:lnTo>
                  <a:pt x="293" y="662"/>
                </a:lnTo>
                <a:lnTo>
                  <a:pt x="288" y="666"/>
                </a:lnTo>
                <a:lnTo>
                  <a:pt x="284" y="667"/>
                </a:lnTo>
                <a:lnTo>
                  <a:pt x="282" y="675"/>
                </a:lnTo>
                <a:lnTo>
                  <a:pt x="282" y="681"/>
                </a:lnTo>
                <a:lnTo>
                  <a:pt x="282" y="686"/>
                </a:lnTo>
                <a:lnTo>
                  <a:pt x="278" y="699"/>
                </a:lnTo>
                <a:lnTo>
                  <a:pt x="274" y="700"/>
                </a:lnTo>
                <a:lnTo>
                  <a:pt x="271" y="701"/>
                </a:lnTo>
                <a:lnTo>
                  <a:pt x="267" y="703"/>
                </a:lnTo>
                <a:lnTo>
                  <a:pt x="263" y="704"/>
                </a:lnTo>
                <a:lnTo>
                  <a:pt x="256" y="705"/>
                </a:lnTo>
                <a:lnTo>
                  <a:pt x="252" y="708"/>
                </a:lnTo>
                <a:lnTo>
                  <a:pt x="250" y="711"/>
                </a:lnTo>
                <a:lnTo>
                  <a:pt x="247" y="712"/>
                </a:lnTo>
                <a:lnTo>
                  <a:pt x="245" y="714"/>
                </a:lnTo>
                <a:lnTo>
                  <a:pt x="245" y="715"/>
                </a:lnTo>
                <a:lnTo>
                  <a:pt x="239" y="720"/>
                </a:lnTo>
                <a:lnTo>
                  <a:pt x="239" y="722"/>
                </a:lnTo>
                <a:lnTo>
                  <a:pt x="237" y="722"/>
                </a:lnTo>
                <a:lnTo>
                  <a:pt x="233" y="726"/>
                </a:lnTo>
                <a:lnTo>
                  <a:pt x="229" y="722"/>
                </a:lnTo>
                <a:lnTo>
                  <a:pt x="225" y="718"/>
                </a:lnTo>
                <a:lnTo>
                  <a:pt x="221" y="714"/>
                </a:lnTo>
                <a:lnTo>
                  <a:pt x="221" y="712"/>
                </a:lnTo>
                <a:lnTo>
                  <a:pt x="220" y="712"/>
                </a:lnTo>
                <a:lnTo>
                  <a:pt x="218" y="711"/>
                </a:lnTo>
                <a:lnTo>
                  <a:pt x="215" y="711"/>
                </a:lnTo>
                <a:lnTo>
                  <a:pt x="210" y="712"/>
                </a:lnTo>
                <a:lnTo>
                  <a:pt x="203" y="714"/>
                </a:lnTo>
                <a:lnTo>
                  <a:pt x="196" y="715"/>
                </a:lnTo>
                <a:lnTo>
                  <a:pt x="190" y="712"/>
                </a:lnTo>
                <a:lnTo>
                  <a:pt x="188" y="711"/>
                </a:lnTo>
                <a:lnTo>
                  <a:pt x="187" y="711"/>
                </a:lnTo>
                <a:lnTo>
                  <a:pt x="185" y="709"/>
                </a:lnTo>
                <a:lnTo>
                  <a:pt x="184" y="709"/>
                </a:lnTo>
                <a:lnTo>
                  <a:pt x="183" y="709"/>
                </a:lnTo>
                <a:lnTo>
                  <a:pt x="180" y="708"/>
                </a:lnTo>
                <a:lnTo>
                  <a:pt x="179" y="707"/>
                </a:lnTo>
                <a:lnTo>
                  <a:pt x="175" y="707"/>
                </a:lnTo>
                <a:lnTo>
                  <a:pt x="173" y="705"/>
                </a:lnTo>
                <a:lnTo>
                  <a:pt x="169" y="703"/>
                </a:lnTo>
                <a:lnTo>
                  <a:pt x="165" y="705"/>
                </a:lnTo>
                <a:lnTo>
                  <a:pt x="160" y="708"/>
                </a:lnTo>
                <a:lnTo>
                  <a:pt x="158" y="708"/>
                </a:lnTo>
                <a:lnTo>
                  <a:pt x="157" y="709"/>
                </a:lnTo>
                <a:lnTo>
                  <a:pt x="154" y="712"/>
                </a:lnTo>
                <a:lnTo>
                  <a:pt x="153" y="705"/>
                </a:lnTo>
                <a:lnTo>
                  <a:pt x="151" y="704"/>
                </a:lnTo>
                <a:lnTo>
                  <a:pt x="149" y="694"/>
                </a:lnTo>
                <a:lnTo>
                  <a:pt x="149" y="689"/>
                </a:lnTo>
                <a:lnTo>
                  <a:pt x="147" y="684"/>
                </a:lnTo>
                <a:lnTo>
                  <a:pt x="146" y="684"/>
                </a:lnTo>
                <a:lnTo>
                  <a:pt x="139" y="673"/>
                </a:lnTo>
                <a:lnTo>
                  <a:pt x="138" y="671"/>
                </a:lnTo>
                <a:lnTo>
                  <a:pt x="129" y="660"/>
                </a:lnTo>
                <a:lnTo>
                  <a:pt x="129" y="658"/>
                </a:lnTo>
                <a:lnTo>
                  <a:pt x="129" y="656"/>
                </a:lnTo>
                <a:lnTo>
                  <a:pt x="127" y="651"/>
                </a:lnTo>
                <a:lnTo>
                  <a:pt x="125" y="648"/>
                </a:lnTo>
                <a:lnTo>
                  <a:pt x="117" y="639"/>
                </a:lnTo>
                <a:lnTo>
                  <a:pt x="116" y="637"/>
                </a:lnTo>
                <a:lnTo>
                  <a:pt x="113" y="633"/>
                </a:lnTo>
                <a:lnTo>
                  <a:pt x="109" y="629"/>
                </a:lnTo>
                <a:lnTo>
                  <a:pt x="108" y="626"/>
                </a:lnTo>
                <a:lnTo>
                  <a:pt x="106" y="622"/>
                </a:lnTo>
                <a:lnTo>
                  <a:pt x="138" y="617"/>
                </a:lnTo>
                <a:lnTo>
                  <a:pt x="151" y="607"/>
                </a:lnTo>
                <a:lnTo>
                  <a:pt x="154" y="595"/>
                </a:lnTo>
                <a:lnTo>
                  <a:pt x="154" y="594"/>
                </a:lnTo>
                <a:lnTo>
                  <a:pt x="153" y="585"/>
                </a:lnTo>
                <a:lnTo>
                  <a:pt x="151" y="573"/>
                </a:lnTo>
                <a:lnTo>
                  <a:pt x="132" y="542"/>
                </a:lnTo>
                <a:lnTo>
                  <a:pt x="128" y="542"/>
                </a:lnTo>
                <a:lnTo>
                  <a:pt x="120" y="510"/>
                </a:lnTo>
                <a:lnTo>
                  <a:pt x="140" y="501"/>
                </a:lnTo>
                <a:lnTo>
                  <a:pt x="158" y="499"/>
                </a:lnTo>
                <a:lnTo>
                  <a:pt x="161" y="499"/>
                </a:lnTo>
                <a:lnTo>
                  <a:pt x="158" y="493"/>
                </a:lnTo>
                <a:lnTo>
                  <a:pt x="158" y="490"/>
                </a:lnTo>
                <a:lnTo>
                  <a:pt x="161" y="489"/>
                </a:lnTo>
                <a:lnTo>
                  <a:pt x="162" y="474"/>
                </a:lnTo>
                <a:lnTo>
                  <a:pt x="172" y="461"/>
                </a:lnTo>
                <a:lnTo>
                  <a:pt x="166" y="456"/>
                </a:lnTo>
                <a:lnTo>
                  <a:pt x="160" y="463"/>
                </a:lnTo>
                <a:lnTo>
                  <a:pt x="158" y="463"/>
                </a:lnTo>
                <a:lnTo>
                  <a:pt x="139" y="450"/>
                </a:lnTo>
                <a:lnTo>
                  <a:pt x="135" y="433"/>
                </a:lnTo>
                <a:lnTo>
                  <a:pt x="127" y="429"/>
                </a:lnTo>
                <a:lnTo>
                  <a:pt x="134" y="412"/>
                </a:lnTo>
                <a:lnTo>
                  <a:pt x="124" y="407"/>
                </a:lnTo>
                <a:lnTo>
                  <a:pt x="129" y="399"/>
                </a:lnTo>
                <a:lnTo>
                  <a:pt x="127" y="393"/>
                </a:lnTo>
                <a:lnTo>
                  <a:pt x="117" y="393"/>
                </a:lnTo>
                <a:lnTo>
                  <a:pt x="102" y="385"/>
                </a:lnTo>
                <a:lnTo>
                  <a:pt x="95" y="373"/>
                </a:lnTo>
                <a:lnTo>
                  <a:pt x="95" y="371"/>
                </a:lnTo>
                <a:lnTo>
                  <a:pt x="97" y="366"/>
                </a:lnTo>
                <a:lnTo>
                  <a:pt x="98" y="366"/>
                </a:lnTo>
                <a:lnTo>
                  <a:pt x="95" y="360"/>
                </a:lnTo>
                <a:lnTo>
                  <a:pt x="84" y="344"/>
                </a:lnTo>
                <a:lnTo>
                  <a:pt x="84" y="337"/>
                </a:lnTo>
                <a:lnTo>
                  <a:pt x="84" y="332"/>
                </a:lnTo>
                <a:lnTo>
                  <a:pt x="72" y="339"/>
                </a:lnTo>
                <a:lnTo>
                  <a:pt x="67" y="337"/>
                </a:lnTo>
                <a:lnTo>
                  <a:pt x="64" y="349"/>
                </a:lnTo>
                <a:lnTo>
                  <a:pt x="60" y="352"/>
                </a:lnTo>
                <a:lnTo>
                  <a:pt x="53" y="349"/>
                </a:lnTo>
                <a:lnTo>
                  <a:pt x="50" y="348"/>
                </a:lnTo>
                <a:lnTo>
                  <a:pt x="49" y="344"/>
                </a:lnTo>
                <a:lnTo>
                  <a:pt x="46" y="341"/>
                </a:lnTo>
                <a:lnTo>
                  <a:pt x="41" y="339"/>
                </a:lnTo>
                <a:lnTo>
                  <a:pt x="41" y="333"/>
                </a:lnTo>
                <a:lnTo>
                  <a:pt x="41" y="332"/>
                </a:lnTo>
                <a:lnTo>
                  <a:pt x="31" y="333"/>
                </a:lnTo>
                <a:lnTo>
                  <a:pt x="27" y="334"/>
                </a:lnTo>
                <a:lnTo>
                  <a:pt x="22" y="336"/>
                </a:lnTo>
                <a:lnTo>
                  <a:pt x="18" y="333"/>
                </a:lnTo>
                <a:lnTo>
                  <a:pt x="7" y="328"/>
                </a:lnTo>
                <a:lnTo>
                  <a:pt x="0" y="326"/>
                </a:lnTo>
                <a:lnTo>
                  <a:pt x="5" y="321"/>
                </a:lnTo>
                <a:lnTo>
                  <a:pt x="12" y="314"/>
                </a:lnTo>
                <a:lnTo>
                  <a:pt x="18" y="313"/>
                </a:lnTo>
                <a:lnTo>
                  <a:pt x="19" y="325"/>
                </a:lnTo>
                <a:lnTo>
                  <a:pt x="27" y="332"/>
                </a:lnTo>
                <a:lnTo>
                  <a:pt x="26" y="319"/>
                </a:lnTo>
                <a:lnTo>
                  <a:pt x="26" y="317"/>
                </a:lnTo>
                <a:lnTo>
                  <a:pt x="23" y="306"/>
                </a:lnTo>
                <a:lnTo>
                  <a:pt x="24" y="299"/>
                </a:lnTo>
                <a:lnTo>
                  <a:pt x="30" y="300"/>
                </a:lnTo>
                <a:lnTo>
                  <a:pt x="35" y="313"/>
                </a:lnTo>
                <a:lnTo>
                  <a:pt x="46" y="322"/>
                </a:lnTo>
                <a:lnTo>
                  <a:pt x="53" y="328"/>
                </a:lnTo>
                <a:lnTo>
                  <a:pt x="54" y="333"/>
                </a:lnTo>
                <a:lnTo>
                  <a:pt x="57" y="337"/>
                </a:lnTo>
                <a:lnTo>
                  <a:pt x="61" y="344"/>
                </a:lnTo>
                <a:lnTo>
                  <a:pt x="63" y="337"/>
                </a:lnTo>
                <a:lnTo>
                  <a:pt x="60" y="333"/>
                </a:lnTo>
                <a:lnTo>
                  <a:pt x="59" y="329"/>
                </a:lnTo>
                <a:lnTo>
                  <a:pt x="57" y="322"/>
                </a:lnTo>
                <a:lnTo>
                  <a:pt x="52" y="317"/>
                </a:lnTo>
                <a:lnTo>
                  <a:pt x="53" y="310"/>
                </a:lnTo>
                <a:lnTo>
                  <a:pt x="59" y="299"/>
                </a:lnTo>
                <a:lnTo>
                  <a:pt x="68" y="294"/>
                </a:lnTo>
                <a:lnTo>
                  <a:pt x="69" y="299"/>
                </a:lnTo>
                <a:lnTo>
                  <a:pt x="75" y="295"/>
                </a:lnTo>
                <a:lnTo>
                  <a:pt x="76" y="304"/>
                </a:lnTo>
                <a:lnTo>
                  <a:pt x="78" y="313"/>
                </a:lnTo>
                <a:lnTo>
                  <a:pt x="80" y="313"/>
                </a:lnTo>
                <a:lnTo>
                  <a:pt x="82" y="302"/>
                </a:lnTo>
                <a:lnTo>
                  <a:pt x="95" y="302"/>
                </a:lnTo>
                <a:lnTo>
                  <a:pt x="94" y="311"/>
                </a:lnTo>
                <a:lnTo>
                  <a:pt x="94" y="318"/>
                </a:lnTo>
                <a:lnTo>
                  <a:pt x="95" y="330"/>
                </a:lnTo>
                <a:lnTo>
                  <a:pt x="95" y="333"/>
                </a:lnTo>
                <a:lnTo>
                  <a:pt x="95" y="336"/>
                </a:lnTo>
                <a:lnTo>
                  <a:pt x="90" y="340"/>
                </a:lnTo>
                <a:lnTo>
                  <a:pt x="94" y="343"/>
                </a:lnTo>
                <a:lnTo>
                  <a:pt x="106" y="339"/>
                </a:lnTo>
                <a:lnTo>
                  <a:pt x="117" y="340"/>
                </a:lnTo>
                <a:lnTo>
                  <a:pt x="120" y="341"/>
                </a:lnTo>
                <a:lnTo>
                  <a:pt x="123" y="340"/>
                </a:lnTo>
                <a:lnTo>
                  <a:pt x="124" y="339"/>
                </a:lnTo>
                <a:lnTo>
                  <a:pt x="112" y="334"/>
                </a:lnTo>
                <a:lnTo>
                  <a:pt x="108" y="333"/>
                </a:lnTo>
                <a:lnTo>
                  <a:pt x="101" y="332"/>
                </a:lnTo>
                <a:lnTo>
                  <a:pt x="102" y="321"/>
                </a:lnTo>
                <a:lnTo>
                  <a:pt x="102" y="311"/>
                </a:lnTo>
                <a:lnTo>
                  <a:pt x="102" y="310"/>
                </a:lnTo>
                <a:lnTo>
                  <a:pt x="102" y="306"/>
                </a:lnTo>
                <a:lnTo>
                  <a:pt x="109" y="306"/>
                </a:lnTo>
                <a:lnTo>
                  <a:pt x="110" y="306"/>
                </a:lnTo>
                <a:lnTo>
                  <a:pt x="125" y="313"/>
                </a:lnTo>
                <a:lnTo>
                  <a:pt x="134" y="313"/>
                </a:lnTo>
                <a:lnTo>
                  <a:pt x="144" y="314"/>
                </a:lnTo>
                <a:lnTo>
                  <a:pt x="157" y="314"/>
                </a:lnTo>
                <a:lnTo>
                  <a:pt x="155" y="324"/>
                </a:lnTo>
                <a:lnTo>
                  <a:pt x="155" y="326"/>
                </a:lnTo>
                <a:lnTo>
                  <a:pt x="150" y="333"/>
                </a:lnTo>
                <a:lnTo>
                  <a:pt x="147" y="336"/>
                </a:lnTo>
                <a:lnTo>
                  <a:pt x="144" y="339"/>
                </a:lnTo>
                <a:lnTo>
                  <a:pt x="139" y="344"/>
                </a:lnTo>
                <a:lnTo>
                  <a:pt x="135" y="345"/>
                </a:lnTo>
                <a:lnTo>
                  <a:pt x="131" y="347"/>
                </a:lnTo>
                <a:lnTo>
                  <a:pt x="125" y="348"/>
                </a:lnTo>
                <a:lnTo>
                  <a:pt x="123" y="349"/>
                </a:lnTo>
                <a:lnTo>
                  <a:pt x="113" y="355"/>
                </a:lnTo>
                <a:lnTo>
                  <a:pt x="112" y="356"/>
                </a:lnTo>
                <a:lnTo>
                  <a:pt x="105" y="362"/>
                </a:lnTo>
                <a:lnTo>
                  <a:pt x="105" y="367"/>
                </a:lnTo>
                <a:lnTo>
                  <a:pt x="114" y="358"/>
                </a:lnTo>
                <a:lnTo>
                  <a:pt x="124" y="355"/>
                </a:lnTo>
                <a:lnTo>
                  <a:pt x="136" y="351"/>
                </a:lnTo>
                <a:lnTo>
                  <a:pt x="143" y="345"/>
                </a:lnTo>
                <a:lnTo>
                  <a:pt x="149" y="345"/>
                </a:lnTo>
                <a:lnTo>
                  <a:pt x="158" y="339"/>
                </a:lnTo>
                <a:lnTo>
                  <a:pt x="160" y="336"/>
                </a:lnTo>
                <a:lnTo>
                  <a:pt x="161" y="333"/>
                </a:lnTo>
                <a:lnTo>
                  <a:pt x="161" y="332"/>
                </a:lnTo>
                <a:lnTo>
                  <a:pt x="162" y="333"/>
                </a:lnTo>
                <a:lnTo>
                  <a:pt x="166" y="334"/>
                </a:lnTo>
                <a:lnTo>
                  <a:pt x="166" y="343"/>
                </a:lnTo>
                <a:lnTo>
                  <a:pt x="166" y="349"/>
                </a:lnTo>
                <a:lnTo>
                  <a:pt x="165" y="356"/>
                </a:lnTo>
                <a:lnTo>
                  <a:pt x="172" y="362"/>
                </a:lnTo>
                <a:lnTo>
                  <a:pt x="175" y="358"/>
                </a:lnTo>
                <a:lnTo>
                  <a:pt x="179" y="366"/>
                </a:lnTo>
                <a:lnTo>
                  <a:pt x="179" y="373"/>
                </a:lnTo>
                <a:lnTo>
                  <a:pt x="175" y="378"/>
                </a:lnTo>
                <a:lnTo>
                  <a:pt x="173" y="378"/>
                </a:lnTo>
                <a:lnTo>
                  <a:pt x="172" y="386"/>
                </a:lnTo>
                <a:lnTo>
                  <a:pt x="180" y="381"/>
                </a:lnTo>
                <a:lnTo>
                  <a:pt x="190" y="374"/>
                </a:lnTo>
                <a:lnTo>
                  <a:pt x="196" y="366"/>
                </a:lnTo>
                <a:lnTo>
                  <a:pt x="205" y="369"/>
                </a:lnTo>
                <a:lnTo>
                  <a:pt x="206" y="369"/>
                </a:lnTo>
                <a:lnTo>
                  <a:pt x="209" y="369"/>
                </a:lnTo>
                <a:lnTo>
                  <a:pt x="214" y="358"/>
                </a:lnTo>
                <a:lnTo>
                  <a:pt x="213" y="352"/>
                </a:lnTo>
                <a:lnTo>
                  <a:pt x="200" y="356"/>
                </a:lnTo>
                <a:lnTo>
                  <a:pt x="199" y="355"/>
                </a:lnTo>
                <a:lnTo>
                  <a:pt x="185" y="349"/>
                </a:lnTo>
                <a:lnTo>
                  <a:pt x="183" y="345"/>
                </a:lnTo>
                <a:lnTo>
                  <a:pt x="179" y="343"/>
                </a:lnTo>
                <a:lnTo>
                  <a:pt x="188" y="337"/>
                </a:lnTo>
                <a:lnTo>
                  <a:pt x="198" y="336"/>
                </a:lnTo>
                <a:lnTo>
                  <a:pt x="198" y="333"/>
                </a:lnTo>
                <a:lnTo>
                  <a:pt x="199" y="330"/>
                </a:lnTo>
                <a:lnTo>
                  <a:pt x="190" y="324"/>
                </a:lnTo>
                <a:lnTo>
                  <a:pt x="188" y="321"/>
                </a:lnTo>
                <a:lnTo>
                  <a:pt x="187" y="317"/>
                </a:lnTo>
                <a:lnTo>
                  <a:pt x="191" y="314"/>
                </a:lnTo>
                <a:lnTo>
                  <a:pt x="181" y="313"/>
                </a:lnTo>
                <a:lnTo>
                  <a:pt x="179" y="309"/>
                </a:lnTo>
                <a:lnTo>
                  <a:pt x="185" y="304"/>
                </a:lnTo>
                <a:lnTo>
                  <a:pt x="194" y="302"/>
                </a:lnTo>
                <a:lnTo>
                  <a:pt x="195" y="300"/>
                </a:lnTo>
                <a:lnTo>
                  <a:pt x="200" y="298"/>
                </a:lnTo>
                <a:lnTo>
                  <a:pt x="199" y="296"/>
                </a:lnTo>
                <a:lnTo>
                  <a:pt x="187" y="299"/>
                </a:lnTo>
                <a:lnTo>
                  <a:pt x="181" y="298"/>
                </a:lnTo>
                <a:lnTo>
                  <a:pt x="196" y="287"/>
                </a:lnTo>
                <a:lnTo>
                  <a:pt x="206" y="285"/>
                </a:lnTo>
                <a:lnTo>
                  <a:pt x="210" y="280"/>
                </a:lnTo>
                <a:lnTo>
                  <a:pt x="209" y="280"/>
                </a:lnTo>
                <a:lnTo>
                  <a:pt x="203" y="280"/>
                </a:lnTo>
                <a:lnTo>
                  <a:pt x="202" y="279"/>
                </a:lnTo>
                <a:lnTo>
                  <a:pt x="198" y="274"/>
                </a:lnTo>
                <a:lnTo>
                  <a:pt x="199" y="272"/>
                </a:lnTo>
                <a:lnTo>
                  <a:pt x="203" y="265"/>
                </a:lnTo>
                <a:lnTo>
                  <a:pt x="205" y="262"/>
                </a:lnTo>
                <a:lnTo>
                  <a:pt x="213" y="250"/>
                </a:lnTo>
                <a:lnTo>
                  <a:pt x="224" y="235"/>
                </a:lnTo>
                <a:lnTo>
                  <a:pt x="233" y="224"/>
                </a:lnTo>
                <a:lnTo>
                  <a:pt x="236" y="223"/>
                </a:lnTo>
                <a:lnTo>
                  <a:pt x="241" y="220"/>
                </a:lnTo>
                <a:lnTo>
                  <a:pt x="256" y="223"/>
                </a:lnTo>
                <a:lnTo>
                  <a:pt x="266" y="228"/>
                </a:lnTo>
                <a:lnTo>
                  <a:pt x="269" y="229"/>
                </a:lnTo>
                <a:lnTo>
                  <a:pt x="271" y="231"/>
                </a:lnTo>
                <a:lnTo>
                  <a:pt x="270" y="227"/>
                </a:lnTo>
                <a:lnTo>
                  <a:pt x="270" y="223"/>
                </a:lnTo>
                <a:lnTo>
                  <a:pt x="265" y="216"/>
                </a:lnTo>
                <a:lnTo>
                  <a:pt x="256" y="214"/>
                </a:lnTo>
                <a:lnTo>
                  <a:pt x="250" y="213"/>
                </a:lnTo>
                <a:lnTo>
                  <a:pt x="250" y="202"/>
                </a:lnTo>
                <a:lnTo>
                  <a:pt x="254" y="193"/>
                </a:lnTo>
                <a:lnTo>
                  <a:pt x="258" y="179"/>
                </a:lnTo>
                <a:lnTo>
                  <a:pt x="260" y="168"/>
                </a:lnTo>
                <a:lnTo>
                  <a:pt x="271" y="171"/>
                </a:lnTo>
                <a:lnTo>
                  <a:pt x="282" y="179"/>
                </a:lnTo>
                <a:lnTo>
                  <a:pt x="290" y="184"/>
                </a:lnTo>
                <a:lnTo>
                  <a:pt x="296" y="180"/>
                </a:lnTo>
                <a:lnTo>
                  <a:pt x="292" y="174"/>
                </a:lnTo>
                <a:lnTo>
                  <a:pt x="288" y="167"/>
                </a:lnTo>
                <a:lnTo>
                  <a:pt x="285" y="161"/>
                </a:lnTo>
                <a:lnTo>
                  <a:pt x="275" y="153"/>
                </a:lnTo>
                <a:lnTo>
                  <a:pt x="271" y="149"/>
                </a:lnTo>
                <a:lnTo>
                  <a:pt x="262" y="149"/>
                </a:lnTo>
                <a:lnTo>
                  <a:pt x="252" y="148"/>
                </a:lnTo>
                <a:lnTo>
                  <a:pt x="250" y="134"/>
                </a:lnTo>
                <a:lnTo>
                  <a:pt x="248" y="127"/>
                </a:lnTo>
                <a:lnTo>
                  <a:pt x="256" y="120"/>
                </a:lnTo>
                <a:lnTo>
                  <a:pt x="265" y="129"/>
                </a:lnTo>
                <a:lnTo>
                  <a:pt x="271" y="134"/>
                </a:lnTo>
                <a:lnTo>
                  <a:pt x="281" y="141"/>
                </a:lnTo>
                <a:lnTo>
                  <a:pt x="281" y="142"/>
                </a:lnTo>
                <a:lnTo>
                  <a:pt x="281" y="141"/>
                </a:lnTo>
                <a:lnTo>
                  <a:pt x="282" y="131"/>
                </a:lnTo>
                <a:lnTo>
                  <a:pt x="274" y="124"/>
                </a:lnTo>
                <a:lnTo>
                  <a:pt x="273" y="118"/>
                </a:lnTo>
                <a:lnTo>
                  <a:pt x="284" y="118"/>
                </a:lnTo>
                <a:lnTo>
                  <a:pt x="285" y="115"/>
                </a:lnTo>
                <a:lnTo>
                  <a:pt x="271" y="109"/>
                </a:lnTo>
                <a:lnTo>
                  <a:pt x="271" y="93"/>
                </a:lnTo>
                <a:lnTo>
                  <a:pt x="273" y="88"/>
                </a:lnTo>
                <a:lnTo>
                  <a:pt x="270" y="82"/>
                </a:lnTo>
                <a:lnTo>
                  <a:pt x="271" y="78"/>
                </a:lnTo>
                <a:lnTo>
                  <a:pt x="275" y="79"/>
                </a:lnTo>
                <a:lnTo>
                  <a:pt x="278" y="84"/>
                </a:lnTo>
                <a:lnTo>
                  <a:pt x="278" y="84"/>
                </a:lnTo>
                <a:lnTo>
                  <a:pt x="278" y="85"/>
                </a:lnTo>
                <a:lnTo>
                  <a:pt x="286" y="85"/>
                </a:lnTo>
                <a:lnTo>
                  <a:pt x="289" y="94"/>
                </a:lnTo>
                <a:lnTo>
                  <a:pt x="295" y="103"/>
                </a:lnTo>
                <a:lnTo>
                  <a:pt x="303" y="100"/>
                </a:lnTo>
                <a:lnTo>
                  <a:pt x="304" y="86"/>
                </a:lnTo>
                <a:lnTo>
                  <a:pt x="308" y="92"/>
                </a:lnTo>
                <a:lnTo>
                  <a:pt x="304" y="111"/>
                </a:lnTo>
                <a:lnTo>
                  <a:pt x="311" y="114"/>
                </a:lnTo>
                <a:lnTo>
                  <a:pt x="314" y="97"/>
                </a:lnTo>
                <a:lnTo>
                  <a:pt x="322" y="100"/>
                </a:lnTo>
                <a:lnTo>
                  <a:pt x="330" y="114"/>
                </a:lnTo>
                <a:lnTo>
                  <a:pt x="334" y="126"/>
                </a:lnTo>
                <a:lnTo>
                  <a:pt x="340" y="120"/>
                </a:lnTo>
                <a:lnTo>
                  <a:pt x="344" y="112"/>
                </a:lnTo>
                <a:lnTo>
                  <a:pt x="340" y="103"/>
                </a:lnTo>
                <a:lnTo>
                  <a:pt x="337" y="88"/>
                </a:lnTo>
                <a:lnTo>
                  <a:pt x="334" y="81"/>
                </a:lnTo>
                <a:lnTo>
                  <a:pt x="340" y="82"/>
                </a:lnTo>
                <a:lnTo>
                  <a:pt x="348" y="88"/>
                </a:lnTo>
                <a:lnTo>
                  <a:pt x="351" y="92"/>
                </a:lnTo>
                <a:lnTo>
                  <a:pt x="353" y="96"/>
                </a:lnTo>
                <a:lnTo>
                  <a:pt x="351" y="107"/>
                </a:lnTo>
                <a:lnTo>
                  <a:pt x="355" y="107"/>
                </a:lnTo>
                <a:lnTo>
                  <a:pt x="360" y="96"/>
                </a:lnTo>
                <a:lnTo>
                  <a:pt x="367" y="92"/>
                </a:lnTo>
                <a:lnTo>
                  <a:pt x="368" y="94"/>
                </a:lnTo>
                <a:lnTo>
                  <a:pt x="371" y="100"/>
                </a:lnTo>
                <a:lnTo>
                  <a:pt x="375" y="100"/>
                </a:lnTo>
                <a:lnTo>
                  <a:pt x="381" y="92"/>
                </a:lnTo>
                <a:lnTo>
                  <a:pt x="386" y="94"/>
                </a:lnTo>
                <a:lnTo>
                  <a:pt x="387" y="101"/>
                </a:lnTo>
                <a:lnTo>
                  <a:pt x="381" y="114"/>
                </a:lnTo>
                <a:lnTo>
                  <a:pt x="379" y="120"/>
                </a:lnTo>
                <a:lnTo>
                  <a:pt x="368" y="126"/>
                </a:lnTo>
                <a:lnTo>
                  <a:pt x="370" y="134"/>
                </a:lnTo>
                <a:lnTo>
                  <a:pt x="374" y="133"/>
                </a:lnTo>
                <a:lnTo>
                  <a:pt x="370" y="142"/>
                </a:lnTo>
                <a:lnTo>
                  <a:pt x="368" y="146"/>
                </a:lnTo>
                <a:lnTo>
                  <a:pt x="357" y="156"/>
                </a:lnTo>
                <a:lnTo>
                  <a:pt x="351" y="174"/>
                </a:lnTo>
                <a:lnTo>
                  <a:pt x="345" y="183"/>
                </a:lnTo>
                <a:lnTo>
                  <a:pt x="337" y="197"/>
                </a:lnTo>
                <a:lnTo>
                  <a:pt x="330" y="206"/>
                </a:lnTo>
                <a:lnTo>
                  <a:pt x="345" y="199"/>
                </a:lnTo>
                <a:lnTo>
                  <a:pt x="345" y="208"/>
                </a:lnTo>
                <a:lnTo>
                  <a:pt x="336" y="210"/>
                </a:lnTo>
                <a:lnTo>
                  <a:pt x="336" y="212"/>
                </a:lnTo>
                <a:lnTo>
                  <a:pt x="337" y="214"/>
                </a:lnTo>
                <a:lnTo>
                  <a:pt x="345" y="213"/>
                </a:lnTo>
                <a:lnTo>
                  <a:pt x="346" y="213"/>
                </a:lnTo>
                <a:lnTo>
                  <a:pt x="348" y="214"/>
                </a:lnTo>
                <a:lnTo>
                  <a:pt x="348" y="217"/>
                </a:lnTo>
                <a:lnTo>
                  <a:pt x="349" y="220"/>
                </a:lnTo>
                <a:lnTo>
                  <a:pt x="348" y="227"/>
                </a:lnTo>
                <a:lnTo>
                  <a:pt x="353" y="232"/>
                </a:lnTo>
                <a:lnTo>
                  <a:pt x="344" y="235"/>
                </a:lnTo>
                <a:lnTo>
                  <a:pt x="338" y="246"/>
                </a:lnTo>
                <a:lnTo>
                  <a:pt x="338" y="254"/>
                </a:lnTo>
                <a:lnTo>
                  <a:pt x="340" y="253"/>
                </a:lnTo>
                <a:lnTo>
                  <a:pt x="351" y="250"/>
                </a:lnTo>
                <a:lnTo>
                  <a:pt x="348" y="264"/>
                </a:lnTo>
                <a:lnTo>
                  <a:pt x="342" y="270"/>
                </a:lnTo>
                <a:lnTo>
                  <a:pt x="333" y="280"/>
                </a:lnTo>
                <a:lnTo>
                  <a:pt x="334" y="294"/>
                </a:lnTo>
                <a:lnTo>
                  <a:pt x="336" y="299"/>
                </a:lnTo>
                <a:lnTo>
                  <a:pt x="336" y="306"/>
                </a:lnTo>
                <a:lnTo>
                  <a:pt x="338" y="315"/>
                </a:lnTo>
                <a:lnTo>
                  <a:pt x="342" y="322"/>
                </a:lnTo>
                <a:lnTo>
                  <a:pt x="348" y="322"/>
                </a:lnTo>
                <a:lnTo>
                  <a:pt x="346" y="317"/>
                </a:lnTo>
                <a:lnTo>
                  <a:pt x="342" y="313"/>
                </a:lnTo>
                <a:lnTo>
                  <a:pt x="342" y="300"/>
                </a:lnTo>
                <a:lnTo>
                  <a:pt x="348" y="300"/>
                </a:lnTo>
                <a:lnTo>
                  <a:pt x="355" y="302"/>
                </a:lnTo>
                <a:lnTo>
                  <a:pt x="349" y="313"/>
                </a:lnTo>
                <a:lnTo>
                  <a:pt x="349" y="314"/>
                </a:lnTo>
                <a:lnTo>
                  <a:pt x="357" y="315"/>
                </a:lnTo>
                <a:lnTo>
                  <a:pt x="359" y="315"/>
                </a:lnTo>
                <a:lnTo>
                  <a:pt x="360" y="315"/>
                </a:lnTo>
                <a:lnTo>
                  <a:pt x="364" y="303"/>
                </a:lnTo>
                <a:lnTo>
                  <a:pt x="367" y="284"/>
                </a:lnTo>
                <a:lnTo>
                  <a:pt x="374" y="274"/>
                </a:lnTo>
                <a:lnTo>
                  <a:pt x="375" y="272"/>
                </a:lnTo>
                <a:lnTo>
                  <a:pt x="381" y="259"/>
                </a:lnTo>
                <a:lnTo>
                  <a:pt x="383" y="253"/>
                </a:lnTo>
                <a:lnTo>
                  <a:pt x="385" y="249"/>
                </a:lnTo>
                <a:lnTo>
                  <a:pt x="372" y="249"/>
                </a:lnTo>
                <a:lnTo>
                  <a:pt x="370" y="244"/>
                </a:lnTo>
                <a:lnTo>
                  <a:pt x="374" y="234"/>
                </a:lnTo>
                <a:lnTo>
                  <a:pt x="379" y="223"/>
                </a:lnTo>
                <a:lnTo>
                  <a:pt x="391" y="195"/>
                </a:lnTo>
                <a:lnTo>
                  <a:pt x="406" y="165"/>
                </a:lnTo>
                <a:lnTo>
                  <a:pt x="408" y="150"/>
                </a:lnTo>
                <a:lnTo>
                  <a:pt x="409" y="137"/>
                </a:lnTo>
                <a:lnTo>
                  <a:pt x="419" y="112"/>
                </a:lnTo>
                <a:lnTo>
                  <a:pt x="432" y="82"/>
                </a:lnTo>
                <a:lnTo>
                  <a:pt x="446" y="59"/>
                </a:lnTo>
                <a:lnTo>
                  <a:pt x="450" y="62"/>
                </a:lnTo>
                <a:lnTo>
                  <a:pt x="454" y="64"/>
                </a:lnTo>
                <a:lnTo>
                  <a:pt x="454" y="92"/>
                </a:lnTo>
                <a:lnTo>
                  <a:pt x="461" y="92"/>
                </a:lnTo>
                <a:lnTo>
                  <a:pt x="462" y="116"/>
                </a:lnTo>
                <a:lnTo>
                  <a:pt x="456" y="127"/>
                </a:lnTo>
                <a:lnTo>
                  <a:pt x="436" y="145"/>
                </a:lnTo>
                <a:lnTo>
                  <a:pt x="435" y="149"/>
                </a:lnTo>
                <a:lnTo>
                  <a:pt x="435" y="148"/>
                </a:lnTo>
                <a:lnTo>
                  <a:pt x="450" y="142"/>
                </a:lnTo>
                <a:lnTo>
                  <a:pt x="464" y="144"/>
                </a:lnTo>
                <a:lnTo>
                  <a:pt x="465" y="160"/>
                </a:lnTo>
                <a:lnTo>
                  <a:pt x="465" y="161"/>
                </a:lnTo>
                <a:lnTo>
                  <a:pt x="465" y="174"/>
                </a:lnTo>
                <a:lnTo>
                  <a:pt x="465" y="191"/>
                </a:lnTo>
                <a:lnTo>
                  <a:pt x="465" y="214"/>
                </a:lnTo>
                <a:lnTo>
                  <a:pt x="465" y="221"/>
                </a:lnTo>
                <a:lnTo>
                  <a:pt x="471" y="213"/>
                </a:lnTo>
                <a:lnTo>
                  <a:pt x="473" y="202"/>
                </a:lnTo>
                <a:lnTo>
                  <a:pt x="475" y="202"/>
                </a:lnTo>
                <a:lnTo>
                  <a:pt x="481" y="201"/>
                </a:lnTo>
                <a:lnTo>
                  <a:pt x="486" y="184"/>
                </a:lnTo>
                <a:lnTo>
                  <a:pt x="492" y="184"/>
                </a:lnTo>
                <a:lnTo>
                  <a:pt x="501" y="184"/>
                </a:lnTo>
                <a:lnTo>
                  <a:pt x="507" y="179"/>
                </a:lnTo>
                <a:lnTo>
                  <a:pt x="495" y="164"/>
                </a:lnTo>
                <a:lnTo>
                  <a:pt x="499" y="157"/>
                </a:lnTo>
                <a:lnTo>
                  <a:pt x="494" y="157"/>
                </a:lnTo>
                <a:lnTo>
                  <a:pt x="501" y="145"/>
                </a:lnTo>
                <a:lnTo>
                  <a:pt x="502" y="145"/>
                </a:lnTo>
                <a:lnTo>
                  <a:pt x="516" y="149"/>
                </a:lnTo>
                <a:lnTo>
                  <a:pt x="518" y="149"/>
                </a:lnTo>
                <a:lnTo>
                  <a:pt x="518" y="146"/>
                </a:lnTo>
                <a:lnTo>
                  <a:pt x="517" y="144"/>
                </a:lnTo>
                <a:lnTo>
                  <a:pt x="501" y="137"/>
                </a:lnTo>
                <a:lnTo>
                  <a:pt x="502" y="133"/>
                </a:lnTo>
                <a:lnTo>
                  <a:pt x="505" y="127"/>
                </a:lnTo>
                <a:lnTo>
                  <a:pt x="506" y="124"/>
                </a:lnTo>
                <a:lnTo>
                  <a:pt x="497" y="120"/>
                </a:lnTo>
                <a:lnTo>
                  <a:pt x="499" y="108"/>
                </a:lnTo>
                <a:lnTo>
                  <a:pt x="516" y="109"/>
                </a:lnTo>
                <a:lnTo>
                  <a:pt x="518" y="103"/>
                </a:lnTo>
                <a:lnTo>
                  <a:pt x="512" y="100"/>
                </a:lnTo>
                <a:lnTo>
                  <a:pt x="510" y="86"/>
                </a:lnTo>
                <a:lnTo>
                  <a:pt x="527" y="86"/>
                </a:lnTo>
                <a:lnTo>
                  <a:pt x="546" y="86"/>
                </a:lnTo>
                <a:lnTo>
                  <a:pt x="535" y="82"/>
                </a:lnTo>
                <a:lnTo>
                  <a:pt x="525" y="78"/>
                </a:lnTo>
                <a:lnTo>
                  <a:pt x="524" y="71"/>
                </a:lnTo>
                <a:lnTo>
                  <a:pt x="516" y="58"/>
                </a:lnTo>
                <a:lnTo>
                  <a:pt x="503" y="69"/>
                </a:lnTo>
                <a:lnTo>
                  <a:pt x="492" y="59"/>
                </a:lnTo>
                <a:lnTo>
                  <a:pt x="491" y="49"/>
                </a:lnTo>
                <a:lnTo>
                  <a:pt x="506" y="54"/>
                </a:lnTo>
                <a:lnTo>
                  <a:pt x="502" y="44"/>
                </a:lnTo>
                <a:lnTo>
                  <a:pt x="495" y="39"/>
                </a:lnTo>
                <a:lnTo>
                  <a:pt x="497" y="30"/>
                </a:lnTo>
                <a:lnTo>
                  <a:pt x="516" y="33"/>
                </a:lnTo>
                <a:lnTo>
                  <a:pt x="525" y="49"/>
                </a:lnTo>
                <a:lnTo>
                  <a:pt x="527" y="29"/>
                </a:lnTo>
                <a:lnTo>
                  <a:pt x="517" y="21"/>
                </a:lnTo>
                <a:lnTo>
                  <a:pt x="517" y="10"/>
                </a:lnTo>
                <a:lnTo>
                  <a:pt x="521" y="7"/>
                </a:lnTo>
                <a:lnTo>
                  <a:pt x="524" y="2"/>
                </a:lnTo>
                <a:lnTo>
                  <a:pt x="525" y="2"/>
                </a:lnTo>
                <a:lnTo>
                  <a:pt x="535" y="4"/>
                </a:lnTo>
                <a:lnTo>
                  <a:pt x="533" y="18"/>
                </a:lnTo>
                <a:lnTo>
                  <a:pt x="540" y="14"/>
                </a:lnTo>
                <a:lnTo>
                  <a:pt x="543" y="18"/>
                </a:lnTo>
                <a:lnTo>
                  <a:pt x="546" y="19"/>
                </a:lnTo>
                <a:lnTo>
                  <a:pt x="558" y="7"/>
                </a:lnTo>
                <a:lnTo>
                  <a:pt x="563" y="13"/>
                </a:lnTo>
                <a:lnTo>
                  <a:pt x="570" y="2"/>
                </a:lnTo>
                <a:lnTo>
                  <a:pt x="570" y="0"/>
                </a:lnTo>
                <a:lnTo>
                  <a:pt x="580" y="4"/>
                </a:lnTo>
                <a:lnTo>
                  <a:pt x="580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4" name="Freeform 24">
            <a:extLst>
              <a:ext uri="{FF2B5EF4-FFF2-40B4-BE49-F238E27FC236}">
                <a16:creationId xmlns:a16="http://schemas.microsoft.com/office/drawing/2014/main" id="{F1776FB0-3C26-1233-8053-9A3C60C30F91}"/>
              </a:ext>
            </a:extLst>
          </p:cNvPr>
          <p:cNvSpPr>
            <a:spLocks/>
          </p:cNvSpPr>
          <p:nvPr/>
        </p:nvSpPr>
        <p:spPr bwMode="auto">
          <a:xfrm>
            <a:off x="5113338" y="5446713"/>
            <a:ext cx="26988" cy="52388"/>
          </a:xfrm>
          <a:custGeom>
            <a:avLst/>
            <a:gdLst>
              <a:gd name="T0" fmla="*/ 17 w 17"/>
              <a:gd name="T1" fmla="*/ 33 h 33"/>
              <a:gd name="T2" fmla="*/ 17 w 17"/>
              <a:gd name="T3" fmla="*/ 29 h 33"/>
              <a:gd name="T4" fmla="*/ 16 w 17"/>
              <a:gd name="T5" fmla="*/ 27 h 33"/>
              <a:gd name="T6" fmla="*/ 16 w 17"/>
              <a:gd name="T7" fmla="*/ 26 h 33"/>
              <a:gd name="T8" fmla="*/ 17 w 17"/>
              <a:gd name="T9" fmla="*/ 22 h 33"/>
              <a:gd name="T10" fmla="*/ 13 w 17"/>
              <a:gd name="T11" fmla="*/ 14 h 33"/>
              <a:gd name="T12" fmla="*/ 12 w 17"/>
              <a:gd name="T13" fmla="*/ 11 h 33"/>
              <a:gd name="T14" fmla="*/ 0 w 17"/>
              <a:gd name="T15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" h="33">
                <a:moveTo>
                  <a:pt x="17" y="33"/>
                </a:moveTo>
                <a:lnTo>
                  <a:pt x="17" y="29"/>
                </a:lnTo>
                <a:lnTo>
                  <a:pt x="16" y="27"/>
                </a:lnTo>
                <a:lnTo>
                  <a:pt x="16" y="26"/>
                </a:lnTo>
                <a:lnTo>
                  <a:pt x="17" y="22"/>
                </a:lnTo>
                <a:lnTo>
                  <a:pt x="13" y="14"/>
                </a:lnTo>
                <a:lnTo>
                  <a:pt x="12" y="11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5" name="Line 25">
            <a:extLst>
              <a:ext uri="{FF2B5EF4-FFF2-40B4-BE49-F238E27FC236}">
                <a16:creationId xmlns:a16="http://schemas.microsoft.com/office/drawing/2014/main" id="{F9100EC0-BE24-B3E8-D5A8-DE5C67CF3A4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64138" y="5526088"/>
            <a:ext cx="0" cy="317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6" name="Freeform 26">
            <a:extLst>
              <a:ext uri="{FF2B5EF4-FFF2-40B4-BE49-F238E27FC236}">
                <a16:creationId xmlns:a16="http://schemas.microsoft.com/office/drawing/2014/main" id="{B5E88BB0-AC34-C284-9900-13E70CD0C55C}"/>
              </a:ext>
            </a:extLst>
          </p:cNvPr>
          <p:cNvSpPr>
            <a:spLocks/>
          </p:cNvSpPr>
          <p:nvPr/>
        </p:nvSpPr>
        <p:spPr bwMode="auto">
          <a:xfrm>
            <a:off x="5075238" y="5440363"/>
            <a:ext cx="38100" cy="107950"/>
          </a:xfrm>
          <a:custGeom>
            <a:avLst/>
            <a:gdLst>
              <a:gd name="T0" fmla="*/ 21 w 24"/>
              <a:gd name="T1" fmla="*/ 67 h 68"/>
              <a:gd name="T2" fmla="*/ 11 w 24"/>
              <a:gd name="T3" fmla="*/ 68 h 68"/>
              <a:gd name="T4" fmla="*/ 10 w 24"/>
              <a:gd name="T5" fmla="*/ 68 h 68"/>
              <a:gd name="T6" fmla="*/ 9 w 24"/>
              <a:gd name="T7" fmla="*/ 65 h 68"/>
              <a:gd name="T8" fmla="*/ 5 w 24"/>
              <a:gd name="T9" fmla="*/ 63 h 68"/>
              <a:gd name="T10" fmla="*/ 0 w 24"/>
              <a:gd name="T11" fmla="*/ 61 h 68"/>
              <a:gd name="T12" fmla="*/ 3 w 24"/>
              <a:gd name="T13" fmla="*/ 56 h 68"/>
              <a:gd name="T14" fmla="*/ 3 w 24"/>
              <a:gd name="T15" fmla="*/ 53 h 68"/>
              <a:gd name="T16" fmla="*/ 2 w 24"/>
              <a:gd name="T17" fmla="*/ 50 h 68"/>
              <a:gd name="T18" fmla="*/ 2 w 24"/>
              <a:gd name="T19" fmla="*/ 49 h 68"/>
              <a:gd name="T20" fmla="*/ 0 w 24"/>
              <a:gd name="T21" fmla="*/ 48 h 68"/>
              <a:gd name="T22" fmla="*/ 0 w 24"/>
              <a:gd name="T23" fmla="*/ 46 h 68"/>
              <a:gd name="T24" fmla="*/ 0 w 24"/>
              <a:gd name="T25" fmla="*/ 45 h 68"/>
              <a:gd name="T26" fmla="*/ 0 w 24"/>
              <a:gd name="T27" fmla="*/ 42 h 68"/>
              <a:gd name="T28" fmla="*/ 3 w 24"/>
              <a:gd name="T29" fmla="*/ 39 h 68"/>
              <a:gd name="T30" fmla="*/ 3 w 24"/>
              <a:gd name="T31" fmla="*/ 38 h 68"/>
              <a:gd name="T32" fmla="*/ 5 w 24"/>
              <a:gd name="T33" fmla="*/ 37 h 68"/>
              <a:gd name="T34" fmla="*/ 6 w 24"/>
              <a:gd name="T35" fmla="*/ 35 h 68"/>
              <a:gd name="T36" fmla="*/ 6 w 24"/>
              <a:gd name="T37" fmla="*/ 33 h 68"/>
              <a:gd name="T38" fmla="*/ 5 w 24"/>
              <a:gd name="T39" fmla="*/ 19 h 68"/>
              <a:gd name="T40" fmla="*/ 6 w 24"/>
              <a:gd name="T41" fmla="*/ 19 h 68"/>
              <a:gd name="T42" fmla="*/ 9 w 24"/>
              <a:gd name="T43" fmla="*/ 13 h 68"/>
              <a:gd name="T44" fmla="*/ 14 w 24"/>
              <a:gd name="T45" fmla="*/ 9 h 68"/>
              <a:gd name="T46" fmla="*/ 17 w 24"/>
              <a:gd name="T47" fmla="*/ 0 h 68"/>
              <a:gd name="T48" fmla="*/ 22 w 24"/>
              <a:gd name="T49" fmla="*/ 0 h 68"/>
              <a:gd name="T50" fmla="*/ 24 w 24"/>
              <a:gd name="T51" fmla="*/ 4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4" h="68">
                <a:moveTo>
                  <a:pt x="21" y="67"/>
                </a:moveTo>
                <a:lnTo>
                  <a:pt x="11" y="68"/>
                </a:lnTo>
                <a:lnTo>
                  <a:pt x="10" y="68"/>
                </a:lnTo>
                <a:lnTo>
                  <a:pt x="9" y="65"/>
                </a:lnTo>
                <a:lnTo>
                  <a:pt x="5" y="63"/>
                </a:lnTo>
                <a:lnTo>
                  <a:pt x="0" y="61"/>
                </a:lnTo>
                <a:lnTo>
                  <a:pt x="3" y="56"/>
                </a:lnTo>
                <a:lnTo>
                  <a:pt x="3" y="53"/>
                </a:lnTo>
                <a:lnTo>
                  <a:pt x="2" y="50"/>
                </a:lnTo>
                <a:lnTo>
                  <a:pt x="2" y="49"/>
                </a:lnTo>
                <a:lnTo>
                  <a:pt x="0" y="48"/>
                </a:lnTo>
                <a:lnTo>
                  <a:pt x="0" y="46"/>
                </a:lnTo>
                <a:lnTo>
                  <a:pt x="0" y="45"/>
                </a:lnTo>
                <a:lnTo>
                  <a:pt x="0" y="42"/>
                </a:lnTo>
                <a:lnTo>
                  <a:pt x="3" y="39"/>
                </a:lnTo>
                <a:lnTo>
                  <a:pt x="3" y="38"/>
                </a:lnTo>
                <a:lnTo>
                  <a:pt x="5" y="37"/>
                </a:lnTo>
                <a:lnTo>
                  <a:pt x="6" y="35"/>
                </a:lnTo>
                <a:lnTo>
                  <a:pt x="6" y="33"/>
                </a:lnTo>
                <a:lnTo>
                  <a:pt x="5" y="19"/>
                </a:lnTo>
                <a:lnTo>
                  <a:pt x="6" y="19"/>
                </a:lnTo>
                <a:lnTo>
                  <a:pt x="9" y="13"/>
                </a:lnTo>
                <a:lnTo>
                  <a:pt x="14" y="9"/>
                </a:lnTo>
                <a:lnTo>
                  <a:pt x="17" y="0"/>
                </a:lnTo>
                <a:lnTo>
                  <a:pt x="22" y="0"/>
                </a:lnTo>
                <a:lnTo>
                  <a:pt x="24" y="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7" name="Freeform 27">
            <a:extLst>
              <a:ext uri="{FF2B5EF4-FFF2-40B4-BE49-F238E27FC236}">
                <a16:creationId xmlns:a16="http://schemas.microsoft.com/office/drawing/2014/main" id="{78ECA182-36F8-9A98-967E-58557077A310}"/>
              </a:ext>
            </a:extLst>
          </p:cNvPr>
          <p:cNvSpPr>
            <a:spLocks/>
          </p:cNvSpPr>
          <p:nvPr/>
        </p:nvSpPr>
        <p:spPr bwMode="auto">
          <a:xfrm>
            <a:off x="4551363" y="4552951"/>
            <a:ext cx="169863" cy="411163"/>
          </a:xfrm>
          <a:custGeom>
            <a:avLst/>
            <a:gdLst>
              <a:gd name="T0" fmla="*/ 86 w 107"/>
              <a:gd name="T1" fmla="*/ 259 h 259"/>
              <a:gd name="T2" fmla="*/ 73 w 107"/>
              <a:gd name="T3" fmla="*/ 248 h 259"/>
              <a:gd name="T4" fmla="*/ 68 w 107"/>
              <a:gd name="T5" fmla="*/ 234 h 259"/>
              <a:gd name="T6" fmla="*/ 68 w 107"/>
              <a:gd name="T7" fmla="*/ 232 h 259"/>
              <a:gd name="T8" fmla="*/ 67 w 107"/>
              <a:gd name="T9" fmla="*/ 229 h 259"/>
              <a:gd name="T10" fmla="*/ 63 w 107"/>
              <a:gd name="T11" fmla="*/ 227 h 259"/>
              <a:gd name="T12" fmla="*/ 64 w 107"/>
              <a:gd name="T13" fmla="*/ 225 h 259"/>
              <a:gd name="T14" fmla="*/ 66 w 107"/>
              <a:gd name="T15" fmla="*/ 218 h 259"/>
              <a:gd name="T16" fmla="*/ 60 w 107"/>
              <a:gd name="T17" fmla="*/ 214 h 259"/>
              <a:gd name="T18" fmla="*/ 66 w 107"/>
              <a:gd name="T19" fmla="*/ 215 h 259"/>
              <a:gd name="T20" fmla="*/ 75 w 107"/>
              <a:gd name="T21" fmla="*/ 206 h 259"/>
              <a:gd name="T22" fmla="*/ 75 w 107"/>
              <a:gd name="T23" fmla="*/ 204 h 259"/>
              <a:gd name="T24" fmla="*/ 78 w 107"/>
              <a:gd name="T25" fmla="*/ 203 h 259"/>
              <a:gd name="T26" fmla="*/ 86 w 107"/>
              <a:gd name="T27" fmla="*/ 197 h 259"/>
              <a:gd name="T28" fmla="*/ 92 w 107"/>
              <a:gd name="T29" fmla="*/ 193 h 259"/>
              <a:gd name="T30" fmla="*/ 93 w 107"/>
              <a:gd name="T31" fmla="*/ 189 h 259"/>
              <a:gd name="T32" fmla="*/ 88 w 107"/>
              <a:gd name="T33" fmla="*/ 185 h 259"/>
              <a:gd name="T34" fmla="*/ 82 w 107"/>
              <a:gd name="T35" fmla="*/ 180 h 259"/>
              <a:gd name="T36" fmla="*/ 82 w 107"/>
              <a:gd name="T37" fmla="*/ 172 h 259"/>
              <a:gd name="T38" fmla="*/ 83 w 107"/>
              <a:gd name="T39" fmla="*/ 165 h 259"/>
              <a:gd name="T40" fmla="*/ 89 w 107"/>
              <a:gd name="T41" fmla="*/ 162 h 259"/>
              <a:gd name="T42" fmla="*/ 100 w 107"/>
              <a:gd name="T43" fmla="*/ 165 h 259"/>
              <a:gd name="T44" fmla="*/ 104 w 107"/>
              <a:gd name="T45" fmla="*/ 161 h 259"/>
              <a:gd name="T46" fmla="*/ 107 w 107"/>
              <a:gd name="T47" fmla="*/ 159 h 259"/>
              <a:gd name="T48" fmla="*/ 101 w 107"/>
              <a:gd name="T49" fmla="*/ 137 h 259"/>
              <a:gd name="T50" fmla="*/ 93 w 107"/>
              <a:gd name="T51" fmla="*/ 133 h 259"/>
              <a:gd name="T52" fmla="*/ 92 w 107"/>
              <a:gd name="T53" fmla="*/ 133 h 259"/>
              <a:gd name="T54" fmla="*/ 88 w 107"/>
              <a:gd name="T55" fmla="*/ 136 h 259"/>
              <a:gd name="T56" fmla="*/ 83 w 107"/>
              <a:gd name="T57" fmla="*/ 137 h 259"/>
              <a:gd name="T58" fmla="*/ 82 w 107"/>
              <a:gd name="T59" fmla="*/ 139 h 259"/>
              <a:gd name="T60" fmla="*/ 67 w 107"/>
              <a:gd name="T61" fmla="*/ 131 h 259"/>
              <a:gd name="T62" fmla="*/ 62 w 107"/>
              <a:gd name="T63" fmla="*/ 128 h 259"/>
              <a:gd name="T64" fmla="*/ 62 w 107"/>
              <a:gd name="T65" fmla="*/ 127 h 259"/>
              <a:gd name="T66" fmla="*/ 58 w 107"/>
              <a:gd name="T67" fmla="*/ 103 h 259"/>
              <a:gd name="T68" fmla="*/ 59 w 107"/>
              <a:gd name="T69" fmla="*/ 94 h 259"/>
              <a:gd name="T70" fmla="*/ 62 w 107"/>
              <a:gd name="T71" fmla="*/ 84 h 259"/>
              <a:gd name="T72" fmla="*/ 58 w 107"/>
              <a:gd name="T73" fmla="*/ 82 h 259"/>
              <a:gd name="T74" fmla="*/ 52 w 107"/>
              <a:gd name="T75" fmla="*/ 79 h 259"/>
              <a:gd name="T76" fmla="*/ 43 w 107"/>
              <a:gd name="T77" fmla="*/ 72 h 259"/>
              <a:gd name="T78" fmla="*/ 37 w 107"/>
              <a:gd name="T79" fmla="*/ 73 h 259"/>
              <a:gd name="T80" fmla="*/ 28 w 107"/>
              <a:gd name="T81" fmla="*/ 75 h 259"/>
              <a:gd name="T82" fmla="*/ 11 w 107"/>
              <a:gd name="T83" fmla="*/ 76 h 259"/>
              <a:gd name="T84" fmla="*/ 13 w 107"/>
              <a:gd name="T85" fmla="*/ 68 h 259"/>
              <a:gd name="T86" fmla="*/ 4 w 107"/>
              <a:gd name="T87" fmla="*/ 42 h 259"/>
              <a:gd name="T88" fmla="*/ 4 w 107"/>
              <a:gd name="T89" fmla="*/ 41 h 259"/>
              <a:gd name="T90" fmla="*/ 4 w 107"/>
              <a:gd name="T91" fmla="*/ 34 h 259"/>
              <a:gd name="T92" fmla="*/ 4 w 107"/>
              <a:gd name="T93" fmla="*/ 28 h 259"/>
              <a:gd name="T94" fmla="*/ 4 w 107"/>
              <a:gd name="T95" fmla="*/ 28 h 259"/>
              <a:gd name="T96" fmla="*/ 4 w 107"/>
              <a:gd name="T97" fmla="*/ 16 h 259"/>
              <a:gd name="T98" fmla="*/ 6 w 107"/>
              <a:gd name="T99" fmla="*/ 4 h 259"/>
              <a:gd name="T100" fmla="*/ 3 w 107"/>
              <a:gd name="T101" fmla="*/ 2 h 259"/>
              <a:gd name="T102" fmla="*/ 0 w 107"/>
              <a:gd name="T103" fmla="*/ 0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07" h="259">
                <a:moveTo>
                  <a:pt x="86" y="259"/>
                </a:moveTo>
                <a:lnTo>
                  <a:pt x="73" y="248"/>
                </a:lnTo>
                <a:lnTo>
                  <a:pt x="68" y="234"/>
                </a:lnTo>
                <a:lnTo>
                  <a:pt x="68" y="232"/>
                </a:lnTo>
                <a:lnTo>
                  <a:pt x="67" y="229"/>
                </a:lnTo>
                <a:lnTo>
                  <a:pt x="63" y="227"/>
                </a:lnTo>
                <a:lnTo>
                  <a:pt x="64" y="225"/>
                </a:lnTo>
                <a:lnTo>
                  <a:pt x="66" y="218"/>
                </a:lnTo>
                <a:lnTo>
                  <a:pt x="60" y="214"/>
                </a:lnTo>
                <a:lnTo>
                  <a:pt x="66" y="215"/>
                </a:lnTo>
                <a:lnTo>
                  <a:pt x="75" y="206"/>
                </a:lnTo>
                <a:lnTo>
                  <a:pt x="75" y="204"/>
                </a:lnTo>
                <a:lnTo>
                  <a:pt x="78" y="203"/>
                </a:lnTo>
                <a:lnTo>
                  <a:pt x="86" y="197"/>
                </a:lnTo>
                <a:lnTo>
                  <a:pt x="92" y="193"/>
                </a:lnTo>
                <a:lnTo>
                  <a:pt x="93" y="189"/>
                </a:lnTo>
                <a:lnTo>
                  <a:pt x="88" y="185"/>
                </a:lnTo>
                <a:lnTo>
                  <a:pt x="82" y="180"/>
                </a:lnTo>
                <a:lnTo>
                  <a:pt x="82" y="172"/>
                </a:lnTo>
                <a:lnTo>
                  <a:pt x="83" y="165"/>
                </a:lnTo>
                <a:lnTo>
                  <a:pt x="89" y="162"/>
                </a:lnTo>
                <a:lnTo>
                  <a:pt x="100" y="165"/>
                </a:lnTo>
                <a:lnTo>
                  <a:pt x="104" y="161"/>
                </a:lnTo>
                <a:lnTo>
                  <a:pt x="107" y="159"/>
                </a:lnTo>
                <a:lnTo>
                  <a:pt x="101" y="137"/>
                </a:lnTo>
                <a:lnTo>
                  <a:pt x="93" y="133"/>
                </a:lnTo>
                <a:lnTo>
                  <a:pt x="92" y="133"/>
                </a:lnTo>
                <a:lnTo>
                  <a:pt x="88" y="136"/>
                </a:lnTo>
                <a:lnTo>
                  <a:pt x="83" y="137"/>
                </a:lnTo>
                <a:lnTo>
                  <a:pt x="82" y="139"/>
                </a:lnTo>
                <a:lnTo>
                  <a:pt x="67" y="131"/>
                </a:lnTo>
                <a:lnTo>
                  <a:pt x="62" y="128"/>
                </a:lnTo>
                <a:lnTo>
                  <a:pt x="62" y="127"/>
                </a:lnTo>
                <a:lnTo>
                  <a:pt x="58" y="103"/>
                </a:lnTo>
                <a:lnTo>
                  <a:pt x="59" y="94"/>
                </a:lnTo>
                <a:lnTo>
                  <a:pt x="62" y="84"/>
                </a:lnTo>
                <a:lnTo>
                  <a:pt x="58" y="82"/>
                </a:lnTo>
                <a:lnTo>
                  <a:pt x="52" y="79"/>
                </a:lnTo>
                <a:lnTo>
                  <a:pt x="43" y="72"/>
                </a:lnTo>
                <a:lnTo>
                  <a:pt x="37" y="73"/>
                </a:lnTo>
                <a:lnTo>
                  <a:pt x="28" y="75"/>
                </a:lnTo>
                <a:lnTo>
                  <a:pt x="11" y="76"/>
                </a:lnTo>
                <a:lnTo>
                  <a:pt x="13" y="68"/>
                </a:lnTo>
                <a:lnTo>
                  <a:pt x="4" y="42"/>
                </a:lnTo>
                <a:lnTo>
                  <a:pt x="4" y="41"/>
                </a:lnTo>
                <a:lnTo>
                  <a:pt x="4" y="34"/>
                </a:lnTo>
                <a:lnTo>
                  <a:pt x="4" y="28"/>
                </a:lnTo>
                <a:lnTo>
                  <a:pt x="4" y="28"/>
                </a:lnTo>
                <a:lnTo>
                  <a:pt x="4" y="16"/>
                </a:lnTo>
                <a:lnTo>
                  <a:pt x="6" y="4"/>
                </a:lnTo>
                <a:lnTo>
                  <a:pt x="3" y="2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8" name="Freeform 28">
            <a:extLst>
              <a:ext uri="{FF2B5EF4-FFF2-40B4-BE49-F238E27FC236}">
                <a16:creationId xmlns:a16="http://schemas.microsoft.com/office/drawing/2014/main" id="{D01F3177-787D-8E0D-B4F6-C435B1AC91C5}"/>
              </a:ext>
            </a:extLst>
          </p:cNvPr>
          <p:cNvSpPr>
            <a:spLocks/>
          </p:cNvSpPr>
          <p:nvPr/>
        </p:nvSpPr>
        <p:spPr bwMode="auto">
          <a:xfrm>
            <a:off x="4687888" y="4959351"/>
            <a:ext cx="374650" cy="322263"/>
          </a:xfrm>
          <a:custGeom>
            <a:avLst/>
            <a:gdLst>
              <a:gd name="T0" fmla="*/ 236 w 236"/>
              <a:gd name="T1" fmla="*/ 203 h 203"/>
              <a:gd name="T2" fmla="*/ 233 w 236"/>
              <a:gd name="T3" fmla="*/ 171 h 203"/>
              <a:gd name="T4" fmla="*/ 229 w 236"/>
              <a:gd name="T5" fmla="*/ 166 h 203"/>
              <a:gd name="T6" fmla="*/ 220 w 236"/>
              <a:gd name="T7" fmla="*/ 141 h 203"/>
              <a:gd name="T8" fmla="*/ 205 w 236"/>
              <a:gd name="T9" fmla="*/ 141 h 203"/>
              <a:gd name="T10" fmla="*/ 203 w 236"/>
              <a:gd name="T11" fmla="*/ 141 h 203"/>
              <a:gd name="T12" fmla="*/ 209 w 236"/>
              <a:gd name="T13" fmla="*/ 145 h 203"/>
              <a:gd name="T14" fmla="*/ 202 w 236"/>
              <a:gd name="T15" fmla="*/ 150 h 203"/>
              <a:gd name="T16" fmla="*/ 195 w 236"/>
              <a:gd name="T17" fmla="*/ 156 h 203"/>
              <a:gd name="T18" fmla="*/ 194 w 236"/>
              <a:gd name="T19" fmla="*/ 151 h 203"/>
              <a:gd name="T20" fmla="*/ 188 w 236"/>
              <a:gd name="T21" fmla="*/ 164 h 203"/>
              <a:gd name="T22" fmla="*/ 188 w 236"/>
              <a:gd name="T23" fmla="*/ 168 h 203"/>
              <a:gd name="T24" fmla="*/ 187 w 236"/>
              <a:gd name="T25" fmla="*/ 169 h 203"/>
              <a:gd name="T26" fmla="*/ 188 w 236"/>
              <a:gd name="T27" fmla="*/ 173 h 203"/>
              <a:gd name="T28" fmla="*/ 190 w 236"/>
              <a:gd name="T29" fmla="*/ 180 h 203"/>
              <a:gd name="T30" fmla="*/ 190 w 236"/>
              <a:gd name="T31" fmla="*/ 181 h 203"/>
              <a:gd name="T32" fmla="*/ 190 w 236"/>
              <a:gd name="T33" fmla="*/ 186 h 203"/>
              <a:gd name="T34" fmla="*/ 184 w 236"/>
              <a:gd name="T35" fmla="*/ 183 h 203"/>
              <a:gd name="T36" fmla="*/ 161 w 236"/>
              <a:gd name="T37" fmla="*/ 171 h 203"/>
              <a:gd name="T38" fmla="*/ 163 w 236"/>
              <a:gd name="T39" fmla="*/ 165 h 203"/>
              <a:gd name="T40" fmla="*/ 163 w 236"/>
              <a:gd name="T41" fmla="*/ 164 h 203"/>
              <a:gd name="T42" fmla="*/ 152 w 236"/>
              <a:gd name="T43" fmla="*/ 162 h 203"/>
              <a:gd name="T44" fmla="*/ 146 w 236"/>
              <a:gd name="T45" fmla="*/ 162 h 203"/>
              <a:gd name="T46" fmla="*/ 138 w 236"/>
              <a:gd name="T47" fmla="*/ 157 h 203"/>
              <a:gd name="T48" fmla="*/ 138 w 236"/>
              <a:gd name="T49" fmla="*/ 150 h 203"/>
              <a:gd name="T50" fmla="*/ 142 w 236"/>
              <a:gd name="T51" fmla="*/ 142 h 203"/>
              <a:gd name="T52" fmla="*/ 133 w 236"/>
              <a:gd name="T53" fmla="*/ 132 h 203"/>
              <a:gd name="T54" fmla="*/ 128 w 236"/>
              <a:gd name="T55" fmla="*/ 115 h 203"/>
              <a:gd name="T56" fmla="*/ 128 w 236"/>
              <a:gd name="T57" fmla="*/ 112 h 203"/>
              <a:gd name="T58" fmla="*/ 131 w 236"/>
              <a:gd name="T59" fmla="*/ 106 h 203"/>
              <a:gd name="T60" fmla="*/ 126 w 236"/>
              <a:gd name="T61" fmla="*/ 101 h 203"/>
              <a:gd name="T62" fmla="*/ 122 w 236"/>
              <a:gd name="T63" fmla="*/ 97 h 203"/>
              <a:gd name="T64" fmla="*/ 109 w 236"/>
              <a:gd name="T65" fmla="*/ 87 h 203"/>
              <a:gd name="T66" fmla="*/ 104 w 236"/>
              <a:gd name="T67" fmla="*/ 83 h 203"/>
              <a:gd name="T68" fmla="*/ 89 w 236"/>
              <a:gd name="T69" fmla="*/ 74 h 203"/>
              <a:gd name="T70" fmla="*/ 81 w 236"/>
              <a:gd name="T71" fmla="*/ 67 h 203"/>
              <a:gd name="T72" fmla="*/ 78 w 236"/>
              <a:gd name="T73" fmla="*/ 59 h 203"/>
              <a:gd name="T74" fmla="*/ 71 w 236"/>
              <a:gd name="T75" fmla="*/ 57 h 203"/>
              <a:gd name="T76" fmla="*/ 68 w 236"/>
              <a:gd name="T77" fmla="*/ 56 h 203"/>
              <a:gd name="T78" fmla="*/ 56 w 236"/>
              <a:gd name="T79" fmla="*/ 48 h 203"/>
              <a:gd name="T80" fmla="*/ 49 w 236"/>
              <a:gd name="T81" fmla="*/ 44 h 203"/>
              <a:gd name="T82" fmla="*/ 45 w 236"/>
              <a:gd name="T83" fmla="*/ 40 h 203"/>
              <a:gd name="T84" fmla="*/ 44 w 236"/>
              <a:gd name="T85" fmla="*/ 34 h 203"/>
              <a:gd name="T86" fmla="*/ 44 w 236"/>
              <a:gd name="T87" fmla="*/ 33 h 203"/>
              <a:gd name="T88" fmla="*/ 15 w 236"/>
              <a:gd name="T89" fmla="*/ 11 h 203"/>
              <a:gd name="T90" fmla="*/ 8 w 236"/>
              <a:gd name="T91" fmla="*/ 0 h 203"/>
              <a:gd name="T92" fmla="*/ 0 w 236"/>
              <a:gd name="T93" fmla="*/ 3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36" h="203">
                <a:moveTo>
                  <a:pt x="236" y="203"/>
                </a:moveTo>
                <a:lnTo>
                  <a:pt x="233" y="171"/>
                </a:lnTo>
                <a:lnTo>
                  <a:pt x="229" y="166"/>
                </a:lnTo>
                <a:lnTo>
                  <a:pt x="220" y="141"/>
                </a:lnTo>
                <a:lnTo>
                  <a:pt x="205" y="141"/>
                </a:lnTo>
                <a:lnTo>
                  <a:pt x="203" y="141"/>
                </a:lnTo>
                <a:lnTo>
                  <a:pt x="209" y="145"/>
                </a:lnTo>
                <a:lnTo>
                  <a:pt x="202" y="150"/>
                </a:lnTo>
                <a:lnTo>
                  <a:pt x="195" y="156"/>
                </a:lnTo>
                <a:lnTo>
                  <a:pt x="194" y="151"/>
                </a:lnTo>
                <a:lnTo>
                  <a:pt x="188" y="164"/>
                </a:lnTo>
                <a:lnTo>
                  <a:pt x="188" y="168"/>
                </a:lnTo>
                <a:lnTo>
                  <a:pt x="187" y="169"/>
                </a:lnTo>
                <a:lnTo>
                  <a:pt x="188" y="173"/>
                </a:lnTo>
                <a:lnTo>
                  <a:pt x="190" y="180"/>
                </a:lnTo>
                <a:lnTo>
                  <a:pt x="190" y="181"/>
                </a:lnTo>
                <a:lnTo>
                  <a:pt x="190" y="186"/>
                </a:lnTo>
                <a:lnTo>
                  <a:pt x="184" y="183"/>
                </a:lnTo>
                <a:lnTo>
                  <a:pt x="161" y="171"/>
                </a:lnTo>
                <a:lnTo>
                  <a:pt x="163" y="165"/>
                </a:lnTo>
                <a:lnTo>
                  <a:pt x="163" y="164"/>
                </a:lnTo>
                <a:lnTo>
                  <a:pt x="152" y="162"/>
                </a:lnTo>
                <a:lnTo>
                  <a:pt x="146" y="162"/>
                </a:lnTo>
                <a:lnTo>
                  <a:pt x="138" y="157"/>
                </a:lnTo>
                <a:lnTo>
                  <a:pt x="138" y="150"/>
                </a:lnTo>
                <a:lnTo>
                  <a:pt x="142" y="142"/>
                </a:lnTo>
                <a:lnTo>
                  <a:pt x="133" y="132"/>
                </a:lnTo>
                <a:lnTo>
                  <a:pt x="128" y="115"/>
                </a:lnTo>
                <a:lnTo>
                  <a:pt x="128" y="112"/>
                </a:lnTo>
                <a:lnTo>
                  <a:pt x="131" y="106"/>
                </a:lnTo>
                <a:lnTo>
                  <a:pt x="126" y="101"/>
                </a:lnTo>
                <a:lnTo>
                  <a:pt x="122" y="97"/>
                </a:lnTo>
                <a:lnTo>
                  <a:pt x="109" y="87"/>
                </a:lnTo>
                <a:lnTo>
                  <a:pt x="104" y="83"/>
                </a:lnTo>
                <a:lnTo>
                  <a:pt x="89" y="74"/>
                </a:lnTo>
                <a:lnTo>
                  <a:pt x="81" y="67"/>
                </a:lnTo>
                <a:lnTo>
                  <a:pt x="78" y="59"/>
                </a:lnTo>
                <a:lnTo>
                  <a:pt x="71" y="57"/>
                </a:lnTo>
                <a:lnTo>
                  <a:pt x="68" y="56"/>
                </a:lnTo>
                <a:lnTo>
                  <a:pt x="56" y="48"/>
                </a:lnTo>
                <a:lnTo>
                  <a:pt x="49" y="44"/>
                </a:lnTo>
                <a:lnTo>
                  <a:pt x="45" y="40"/>
                </a:lnTo>
                <a:lnTo>
                  <a:pt x="44" y="34"/>
                </a:lnTo>
                <a:lnTo>
                  <a:pt x="44" y="33"/>
                </a:lnTo>
                <a:lnTo>
                  <a:pt x="15" y="11"/>
                </a:lnTo>
                <a:lnTo>
                  <a:pt x="8" y="0"/>
                </a:lnTo>
                <a:lnTo>
                  <a:pt x="0" y="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9" name="Freeform 29">
            <a:extLst>
              <a:ext uri="{FF2B5EF4-FFF2-40B4-BE49-F238E27FC236}">
                <a16:creationId xmlns:a16="http://schemas.microsoft.com/office/drawing/2014/main" id="{229F2EC3-DAB2-1DAF-1369-27190932A55A}"/>
              </a:ext>
            </a:extLst>
          </p:cNvPr>
          <p:cNvSpPr>
            <a:spLocks/>
          </p:cNvSpPr>
          <p:nvPr/>
        </p:nvSpPr>
        <p:spPr bwMode="auto">
          <a:xfrm>
            <a:off x="5062538" y="5281613"/>
            <a:ext cx="76200" cy="119063"/>
          </a:xfrm>
          <a:custGeom>
            <a:avLst/>
            <a:gdLst>
              <a:gd name="T0" fmla="*/ 48 w 48"/>
              <a:gd name="T1" fmla="*/ 75 h 75"/>
              <a:gd name="T2" fmla="*/ 48 w 48"/>
              <a:gd name="T3" fmla="*/ 73 h 75"/>
              <a:gd name="T4" fmla="*/ 44 w 48"/>
              <a:gd name="T5" fmla="*/ 66 h 75"/>
              <a:gd name="T6" fmla="*/ 38 w 48"/>
              <a:gd name="T7" fmla="*/ 63 h 75"/>
              <a:gd name="T8" fmla="*/ 32 w 48"/>
              <a:gd name="T9" fmla="*/ 59 h 75"/>
              <a:gd name="T10" fmla="*/ 21 w 48"/>
              <a:gd name="T11" fmla="*/ 49 h 75"/>
              <a:gd name="T12" fmla="*/ 18 w 48"/>
              <a:gd name="T13" fmla="*/ 51 h 75"/>
              <a:gd name="T14" fmla="*/ 17 w 48"/>
              <a:gd name="T15" fmla="*/ 49 h 75"/>
              <a:gd name="T16" fmla="*/ 13 w 48"/>
              <a:gd name="T17" fmla="*/ 41 h 75"/>
              <a:gd name="T18" fmla="*/ 14 w 48"/>
              <a:gd name="T19" fmla="*/ 37 h 75"/>
              <a:gd name="T20" fmla="*/ 0 w 48"/>
              <a:gd name="T21" fmla="*/ 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8" h="75">
                <a:moveTo>
                  <a:pt x="48" y="75"/>
                </a:moveTo>
                <a:lnTo>
                  <a:pt x="48" y="73"/>
                </a:lnTo>
                <a:lnTo>
                  <a:pt x="44" y="66"/>
                </a:lnTo>
                <a:lnTo>
                  <a:pt x="38" y="63"/>
                </a:lnTo>
                <a:lnTo>
                  <a:pt x="32" y="59"/>
                </a:lnTo>
                <a:lnTo>
                  <a:pt x="21" y="49"/>
                </a:lnTo>
                <a:lnTo>
                  <a:pt x="18" y="51"/>
                </a:lnTo>
                <a:lnTo>
                  <a:pt x="17" y="49"/>
                </a:lnTo>
                <a:lnTo>
                  <a:pt x="13" y="41"/>
                </a:lnTo>
                <a:lnTo>
                  <a:pt x="14" y="37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0" name="Freeform 30">
            <a:extLst>
              <a:ext uri="{FF2B5EF4-FFF2-40B4-BE49-F238E27FC236}">
                <a16:creationId xmlns:a16="http://schemas.microsoft.com/office/drawing/2014/main" id="{5C24B83E-654D-3653-D095-FB0795FBA362}"/>
              </a:ext>
            </a:extLst>
          </p:cNvPr>
          <p:cNvSpPr>
            <a:spLocks/>
          </p:cNvSpPr>
          <p:nvPr/>
        </p:nvSpPr>
        <p:spPr bwMode="auto">
          <a:xfrm>
            <a:off x="5138738" y="5400676"/>
            <a:ext cx="69850" cy="134938"/>
          </a:xfrm>
          <a:custGeom>
            <a:avLst/>
            <a:gdLst>
              <a:gd name="T0" fmla="*/ 0 w 44"/>
              <a:gd name="T1" fmla="*/ 0 h 85"/>
              <a:gd name="T2" fmla="*/ 11 w 44"/>
              <a:gd name="T3" fmla="*/ 0 h 85"/>
              <a:gd name="T4" fmla="*/ 14 w 44"/>
              <a:gd name="T5" fmla="*/ 3 h 85"/>
              <a:gd name="T6" fmla="*/ 22 w 44"/>
              <a:gd name="T7" fmla="*/ 7 h 85"/>
              <a:gd name="T8" fmla="*/ 22 w 44"/>
              <a:gd name="T9" fmla="*/ 11 h 85"/>
              <a:gd name="T10" fmla="*/ 23 w 44"/>
              <a:gd name="T11" fmla="*/ 15 h 85"/>
              <a:gd name="T12" fmla="*/ 27 w 44"/>
              <a:gd name="T13" fmla="*/ 19 h 85"/>
              <a:gd name="T14" fmla="*/ 29 w 44"/>
              <a:gd name="T15" fmla="*/ 26 h 85"/>
              <a:gd name="T16" fmla="*/ 29 w 44"/>
              <a:gd name="T17" fmla="*/ 30 h 85"/>
              <a:gd name="T18" fmla="*/ 31 w 44"/>
              <a:gd name="T19" fmla="*/ 37 h 85"/>
              <a:gd name="T20" fmla="*/ 38 w 44"/>
              <a:gd name="T21" fmla="*/ 43 h 85"/>
              <a:gd name="T22" fmla="*/ 41 w 44"/>
              <a:gd name="T23" fmla="*/ 44 h 85"/>
              <a:gd name="T24" fmla="*/ 42 w 44"/>
              <a:gd name="T25" fmla="*/ 45 h 85"/>
              <a:gd name="T26" fmla="*/ 44 w 44"/>
              <a:gd name="T27" fmla="*/ 52 h 85"/>
              <a:gd name="T28" fmla="*/ 42 w 44"/>
              <a:gd name="T29" fmla="*/ 52 h 85"/>
              <a:gd name="T30" fmla="*/ 41 w 44"/>
              <a:gd name="T31" fmla="*/ 53 h 85"/>
              <a:gd name="T32" fmla="*/ 41 w 44"/>
              <a:gd name="T33" fmla="*/ 56 h 85"/>
              <a:gd name="T34" fmla="*/ 40 w 44"/>
              <a:gd name="T35" fmla="*/ 59 h 85"/>
              <a:gd name="T36" fmla="*/ 37 w 44"/>
              <a:gd name="T37" fmla="*/ 68 h 85"/>
              <a:gd name="T38" fmla="*/ 40 w 44"/>
              <a:gd name="T39" fmla="*/ 82 h 85"/>
              <a:gd name="T40" fmla="*/ 40 w 44"/>
              <a:gd name="T41" fmla="*/ 83 h 85"/>
              <a:gd name="T42" fmla="*/ 33 w 44"/>
              <a:gd name="T43" fmla="*/ 85 h 85"/>
              <a:gd name="T44" fmla="*/ 29 w 44"/>
              <a:gd name="T45" fmla="*/ 85 h 85"/>
              <a:gd name="T46" fmla="*/ 26 w 44"/>
              <a:gd name="T47" fmla="*/ 85 h 85"/>
              <a:gd name="T48" fmla="*/ 22 w 44"/>
              <a:gd name="T49" fmla="*/ 83 h 85"/>
              <a:gd name="T50" fmla="*/ 19 w 44"/>
              <a:gd name="T51" fmla="*/ 82 h 85"/>
              <a:gd name="T52" fmla="*/ 16 w 44"/>
              <a:gd name="T53" fmla="*/ 81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4" h="85">
                <a:moveTo>
                  <a:pt x="0" y="0"/>
                </a:moveTo>
                <a:lnTo>
                  <a:pt x="11" y="0"/>
                </a:lnTo>
                <a:lnTo>
                  <a:pt x="14" y="3"/>
                </a:lnTo>
                <a:lnTo>
                  <a:pt x="22" y="7"/>
                </a:lnTo>
                <a:lnTo>
                  <a:pt x="22" y="11"/>
                </a:lnTo>
                <a:lnTo>
                  <a:pt x="23" y="15"/>
                </a:lnTo>
                <a:lnTo>
                  <a:pt x="27" y="19"/>
                </a:lnTo>
                <a:lnTo>
                  <a:pt x="29" y="26"/>
                </a:lnTo>
                <a:lnTo>
                  <a:pt x="29" y="30"/>
                </a:lnTo>
                <a:lnTo>
                  <a:pt x="31" y="37"/>
                </a:lnTo>
                <a:lnTo>
                  <a:pt x="38" y="43"/>
                </a:lnTo>
                <a:lnTo>
                  <a:pt x="41" y="44"/>
                </a:lnTo>
                <a:lnTo>
                  <a:pt x="42" y="45"/>
                </a:lnTo>
                <a:lnTo>
                  <a:pt x="44" y="52"/>
                </a:lnTo>
                <a:lnTo>
                  <a:pt x="42" y="52"/>
                </a:lnTo>
                <a:lnTo>
                  <a:pt x="41" y="53"/>
                </a:lnTo>
                <a:lnTo>
                  <a:pt x="41" y="56"/>
                </a:lnTo>
                <a:lnTo>
                  <a:pt x="40" y="59"/>
                </a:lnTo>
                <a:lnTo>
                  <a:pt x="37" y="68"/>
                </a:lnTo>
                <a:lnTo>
                  <a:pt x="40" y="82"/>
                </a:lnTo>
                <a:lnTo>
                  <a:pt x="40" y="83"/>
                </a:lnTo>
                <a:lnTo>
                  <a:pt x="33" y="85"/>
                </a:lnTo>
                <a:lnTo>
                  <a:pt x="29" y="85"/>
                </a:lnTo>
                <a:lnTo>
                  <a:pt x="26" y="85"/>
                </a:lnTo>
                <a:lnTo>
                  <a:pt x="22" y="83"/>
                </a:lnTo>
                <a:lnTo>
                  <a:pt x="19" y="82"/>
                </a:lnTo>
                <a:lnTo>
                  <a:pt x="16" y="8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1" name="Freeform 31">
            <a:extLst>
              <a:ext uri="{FF2B5EF4-FFF2-40B4-BE49-F238E27FC236}">
                <a16:creationId xmlns:a16="http://schemas.microsoft.com/office/drawing/2014/main" id="{3B85CDD6-2B1C-44ED-582B-63A6256C8141}"/>
              </a:ext>
            </a:extLst>
          </p:cNvPr>
          <p:cNvSpPr>
            <a:spLocks/>
          </p:cNvSpPr>
          <p:nvPr/>
        </p:nvSpPr>
        <p:spPr bwMode="auto">
          <a:xfrm>
            <a:off x="4902201" y="4321176"/>
            <a:ext cx="622300" cy="180975"/>
          </a:xfrm>
          <a:custGeom>
            <a:avLst/>
            <a:gdLst>
              <a:gd name="T0" fmla="*/ 0 w 392"/>
              <a:gd name="T1" fmla="*/ 72 h 114"/>
              <a:gd name="T2" fmla="*/ 17 w 392"/>
              <a:gd name="T3" fmla="*/ 80 h 114"/>
              <a:gd name="T4" fmla="*/ 18 w 392"/>
              <a:gd name="T5" fmla="*/ 82 h 114"/>
              <a:gd name="T6" fmla="*/ 43 w 392"/>
              <a:gd name="T7" fmla="*/ 94 h 114"/>
              <a:gd name="T8" fmla="*/ 45 w 392"/>
              <a:gd name="T9" fmla="*/ 95 h 114"/>
              <a:gd name="T10" fmla="*/ 49 w 392"/>
              <a:gd name="T11" fmla="*/ 98 h 114"/>
              <a:gd name="T12" fmla="*/ 58 w 392"/>
              <a:gd name="T13" fmla="*/ 105 h 114"/>
              <a:gd name="T14" fmla="*/ 59 w 392"/>
              <a:gd name="T15" fmla="*/ 105 h 114"/>
              <a:gd name="T16" fmla="*/ 63 w 392"/>
              <a:gd name="T17" fmla="*/ 108 h 114"/>
              <a:gd name="T18" fmla="*/ 64 w 392"/>
              <a:gd name="T19" fmla="*/ 109 h 114"/>
              <a:gd name="T20" fmla="*/ 88 w 392"/>
              <a:gd name="T21" fmla="*/ 102 h 114"/>
              <a:gd name="T22" fmla="*/ 97 w 392"/>
              <a:gd name="T23" fmla="*/ 91 h 114"/>
              <a:gd name="T24" fmla="*/ 93 w 392"/>
              <a:gd name="T25" fmla="*/ 87 h 114"/>
              <a:gd name="T26" fmla="*/ 96 w 392"/>
              <a:gd name="T27" fmla="*/ 83 h 114"/>
              <a:gd name="T28" fmla="*/ 103 w 392"/>
              <a:gd name="T29" fmla="*/ 88 h 114"/>
              <a:gd name="T30" fmla="*/ 108 w 392"/>
              <a:gd name="T31" fmla="*/ 86 h 114"/>
              <a:gd name="T32" fmla="*/ 111 w 392"/>
              <a:gd name="T33" fmla="*/ 75 h 114"/>
              <a:gd name="T34" fmla="*/ 129 w 392"/>
              <a:gd name="T35" fmla="*/ 68 h 114"/>
              <a:gd name="T36" fmla="*/ 120 w 392"/>
              <a:gd name="T37" fmla="*/ 33 h 114"/>
              <a:gd name="T38" fmla="*/ 124 w 392"/>
              <a:gd name="T39" fmla="*/ 26 h 114"/>
              <a:gd name="T40" fmla="*/ 129 w 392"/>
              <a:gd name="T41" fmla="*/ 18 h 114"/>
              <a:gd name="T42" fmla="*/ 137 w 392"/>
              <a:gd name="T43" fmla="*/ 7 h 114"/>
              <a:gd name="T44" fmla="*/ 139 w 392"/>
              <a:gd name="T45" fmla="*/ 1 h 114"/>
              <a:gd name="T46" fmla="*/ 139 w 392"/>
              <a:gd name="T47" fmla="*/ 0 h 114"/>
              <a:gd name="T48" fmla="*/ 141 w 392"/>
              <a:gd name="T49" fmla="*/ 0 h 114"/>
              <a:gd name="T50" fmla="*/ 152 w 392"/>
              <a:gd name="T51" fmla="*/ 0 h 114"/>
              <a:gd name="T52" fmla="*/ 161 w 392"/>
              <a:gd name="T53" fmla="*/ 0 h 114"/>
              <a:gd name="T54" fmla="*/ 194 w 392"/>
              <a:gd name="T55" fmla="*/ 11 h 114"/>
              <a:gd name="T56" fmla="*/ 204 w 392"/>
              <a:gd name="T57" fmla="*/ 8 h 114"/>
              <a:gd name="T58" fmla="*/ 212 w 392"/>
              <a:gd name="T59" fmla="*/ 16 h 114"/>
              <a:gd name="T60" fmla="*/ 219 w 392"/>
              <a:gd name="T61" fmla="*/ 8 h 114"/>
              <a:gd name="T62" fmla="*/ 235 w 392"/>
              <a:gd name="T63" fmla="*/ 4 h 114"/>
              <a:gd name="T64" fmla="*/ 257 w 392"/>
              <a:gd name="T65" fmla="*/ 13 h 114"/>
              <a:gd name="T66" fmla="*/ 258 w 392"/>
              <a:gd name="T67" fmla="*/ 15 h 114"/>
              <a:gd name="T68" fmla="*/ 262 w 392"/>
              <a:gd name="T69" fmla="*/ 19 h 114"/>
              <a:gd name="T70" fmla="*/ 264 w 392"/>
              <a:gd name="T71" fmla="*/ 23 h 114"/>
              <a:gd name="T72" fmla="*/ 266 w 392"/>
              <a:gd name="T73" fmla="*/ 35 h 114"/>
              <a:gd name="T74" fmla="*/ 266 w 392"/>
              <a:gd name="T75" fmla="*/ 38 h 114"/>
              <a:gd name="T76" fmla="*/ 272 w 392"/>
              <a:gd name="T77" fmla="*/ 41 h 114"/>
              <a:gd name="T78" fmla="*/ 273 w 392"/>
              <a:gd name="T79" fmla="*/ 49 h 114"/>
              <a:gd name="T80" fmla="*/ 276 w 392"/>
              <a:gd name="T81" fmla="*/ 52 h 114"/>
              <a:gd name="T82" fmla="*/ 279 w 392"/>
              <a:gd name="T83" fmla="*/ 53 h 114"/>
              <a:gd name="T84" fmla="*/ 281 w 392"/>
              <a:gd name="T85" fmla="*/ 54 h 114"/>
              <a:gd name="T86" fmla="*/ 281 w 392"/>
              <a:gd name="T87" fmla="*/ 56 h 114"/>
              <a:gd name="T88" fmla="*/ 294 w 392"/>
              <a:gd name="T89" fmla="*/ 69 h 114"/>
              <a:gd name="T90" fmla="*/ 299 w 392"/>
              <a:gd name="T91" fmla="*/ 76 h 114"/>
              <a:gd name="T92" fmla="*/ 307 w 392"/>
              <a:gd name="T93" fmla="*/ 95 h 114"/>
              <a:gd name="T94" fmla="*/ 313 w 392"/>
              <a:gd name="T95" fmla="*/ 94 h 114"/>
              <a:gd name="T96" fmla="*/ 320 w 392"/>
              <a:gd name="T97" fmla="*/ 93 h 114"/>
              <a:gd name="T98" fmla="*/ 321 w 392"/>
              <a:gd name="T99" fmla="*/ 93 h 114"/>
              <a:gd name="T100" fmla="*/ 322 w 392"/>
              <a:gd name="T101" fmla="*/ 101 h 114"/>
              <a:gd name="T102" fmla="*/ 326 w 392"/>
              <a:gd name="T103" fmla="*/ 102 h 114"/>
              <a:gd name="T104" fmla="*/ 328 w 392"/>
              <a:gd name="T105" fmla="*/ 101 h 114"/>
              <a:gd name="T106" fmla="*/ 333 w 392"/>
              <a:gd name="T107" fmla="*/ 93 h 114"/>
              <a:gd name="T108" fmla="*/ 343 w 392"/>
              <a:gd name="T109" fmla="*/ 95 h 114"/>
              <a:gd name="T110" fmla="*/ 350 w 392"/>
              <a:gd name="T111" fmla="*/ 98 h 114"/>
              <a:gd name="T112" fmla="*/ 358 w 392"/>
              <a:gd name="T113" fmla="*/ 101 h 114"/>
              <a:gd name="T114" fmla="*/ 359 w 392"/>
              <a:gd name="T115" fmla="*/ 102 h 114"/>
              <a:gd name="T116" fmla="*/ 367 w 392"/>
              <a:gd name="T117" fmla="*/ 105 h 114"/>
              <a:gd name="T118" fmla="*/ 377 w 392"/>
              <a:gd name="T119" fmla="*/ 114 h 114"/>
              <a:gd name="T120" fmla="*/ 392 w 392"/>
              <a:gd name="T121" fmla="*/ 109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92" h="114">
                <a:moveTo>
                  <a:pt x="0" y="72"/>
                </a:moveTo>
                <a:lnTo>
                  <a:pt x="17" y="80"/>
                </a:lnTo>
                <a:lnTo>
                  <a:pt x="18" y="82"/>
                </a:lnTo>
                <a:lnTo>
                  <a:pt x="43" y="94"/>
                </a:lnTo>
                <a:lnTo>
                  <a:pt x="45" y="95"/>
                </a:lnTo>
                <a:lnTo>
                  <a:pt x="49" y="98"/>
                </a:lnTo>
                <a:lnTo>
                  <a:pt x="58" y="105"/>
                </a:lnTo>
                <a:lnTo>
                  <a:pt x="59" y="105"/>
                </a:lnTo>
                <a:lnTo>
                  <a:pt x="63" y="108"/>
                </a:lnTo>
                <a:lnTo>
                  <a:pt x="64" y="109"/>
                </a:lnTo>
                <a:lnTo>
                  <a:pt x="88" y="102"/>
                </a:lnTo>
                <a:lnTo>
                  <a:pt x="97" y="91"/>
                </a:lnTo>
                <a:lnTo>
                  <a:pt x="93" y="87"/>
                </a:lnTo>
                <a:lnTo>
                  <a:pt x="96" y="83"/>
                </a:lnTo>
                <a:lnTo>
                  <a:pt x="103" y="88"/>
                </a:lnTo>
                <a:lnTo>
                  <a:pt x="108" y="86"/>
                </a:lnTo>
                <a:lnTo>
                  <a:pt x="111" y="75"/>
                </a:lnTo>
                <a:lnTo>
                  <a:pt x="129" y="68"/>
                </a:lnTo>
                <a:lnTo>
                  <a:pt x="120" y="33"/>
                </a:lnTo>
                <a:lnTo>
                  <a:pt x="124" y="26"/>
                </a:lnTo>
                <a:lnTo>
                  <a:pt x="129" y="18"/>
                </a:lnTo>
                <a:lnTo>
                  <a:pt x="137" y="7"/>
                </a:lnTo>
                <a:lnTo>
                  <a:pt x="139" y="1"/>
                </a:lnTo>
                <a:lnTo>
                  <a:pt x="139" y="0"/>
                </a:lnTo>
                <a:lnTo>
                  <a:pt x="141" y="0"/>
                </a:lnTo>
                <a:lnTo>
                  <a:pt x="152" y="0"/>
                </a:lnTo>
                <a:lnTo>
                  <a:pt x="161" y="0"/>
                </a:lnTo>
                <a:lnTo>
                  <a:pt x="194" y="11"/>
                </a:lnTo>
                <a:lnTo>
                  <a:pt x="204" y="8"/>
                </a:lnTo>
                <a:lnTo>
                  <a:pt x="212" y="16"/>
                </a:lnTo>
                <a:lnTo>
                  <a:pt x="219" y="8"/>
                </a:lnTo>
                <a:lnTo>
                  <a:pt x="235" y="4"/>
                </a:lnTo>
                <a:lnTo>
                  <a:pt x="257" y="13"/>
                </a:lnTo>
                <a:lnTo>
                  <a:pt x="258" y="15"/>
                </a:lnTo>
                <a:lnTo>
                  <a:pt x="262" y="19"/>
                </a:lnTo>
                <a:lnTo>
                  <a:pt x="264" y="23"/>
                </a:lnTo>
                <a:lnTo>
                  <a:pt x="266" y="35"/>
                </a:lnTo>
                <a:lnTo>
                  <a:pt x="266" y="38"/>
                </a:lnTo>
                <a:lnTo>
                  <a:pt x="272" y="41"/>
                </a:lnTo>
                <a:lnTo>
                  <a:pt x="273" y="49"/>
                </a:lnTo>
                <a:lnTo>
                  <a:pt x="276" y="52"/>
                </a:lnTo>
                <a:lnTo>
                  <a:pt x="279" y="53"/>
                </a:lnTo>
                <a:lnTo>
                  <a:pt x="281" y="54"/>
                </a:lnTo>
                <a:lnTo>
                  <a:pt x="281" y="56"/>
                </a:lnTo>
                <a:lnTo>
                  <a:pt x="294" y="69"/>
                </a:lnTo>
                <a:lnTo>
                  <a:pt x="299" y="76"/>
                </a:lnTo>
                <a:lnTo>
                  <a:pt x="307" y="95"/>
                </a:lnTo>
                <a:lnTo>
                  <a:pt x="313" y="94"/>
                </a:lnTo>
                <a:lnTo>
                  <a:pt x="320" y="93"/>
                </a:lnTo>
                <a:lnTo>
                  <a:pt x="321" y="93"/>
                </a:lnTo>
                <a:lnTo>
                  <a:pt x="322" y="101"/>
                </a:lnTo>
                <a:lnTo>
                  <a:pt x="326" y="102"/>
                </a:lnTo>
                <a:lnTo>
                  <a:pt x="328" y="101"/>
                </a:lnTo>
                <a:lnTo>
                  <a:pt x="333" y="93"/>
                </a:lnTo>
                <a:lnTo>
                  <a:pt x="343" y="95"/>
                </a:lnTo>
                <a:lnTo>
                  <a:pt x="350" y="98"/>
                </a:lnTo>
                <a:lnTo>
                  <a:pt x="358" y="101"/>
                </a:lnTo>
                <a:lnTo>
                  <a:pt x="359" y="102"/>
                </a:lnTo>
                <a:lnTo>
                  <a:pt x="367" y="105"/>
                </a:lnTo>
                <a:lnTo>
                  <a:pt x="377" y="114"/>
                </a:lnTo>
                <a:lnTo>
                  <a:pt x="392" y="10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2" name="Freeform 32">
            <a:extLst>
              <a:ext uri="{FF2B5EF4-FFF2-40B4-BE49-F238E27FC236}">
                <a16:creationId xmlns:a16="http://schemas.microsoft.com/office/drawing/2014/main" id="{B122F0FE-57B7-23B9-92F5-61B8FF02279A}"/>
              </a:ext>
            </a:extLst>
          </p:cNvPr>
          <p:cNvSpPr>
            <a:spLocks/>
          </p:cNvSpPr>
          <p:nvPr/>
        </p:nvSpPr>
        <p:spPr bwMode="auto">
          <a:xfrm>
            <a:off x="4486276" y="5334001"/>
            <a:ext cx="457200" cy="357188"/>
          </a:xfrm>
          <a:custGeom>
            <a:avLst/>
            <a:gdLst>
              <a:gd name="T0" fmla="*/ 288 w 288"/>
              <a:gd name="T1" fmla="*/ 225 h 225"/>
              <a:gd name="T2" fmla="*/ 279 w 288"/>
              <a:gd name="T3" fmla="*/ 225 h 225"/>
              <a:gd name="T4" fmla="*/ 272 w 288"/>
              <a:gd name="T5" fmla="*/ 225 h 225"/>
              <a:gd name="T6" fmla="*/ 268 w 288"/>
              <a:gd name="T7" fmla="*/ 220 h 225"/>
              <a:gd name="T8" fmla="*/ 260 w 288"/>
              <a:gd name="T9" fmla="*/ 202 h 225"/>
              <a:gd name="T10" fmla="*/ 251 w 288"/>
              <a:gd name="T11" fmla="*/ 202 h 225"/>
              <a:gd name="T12" fmla="*/ 247 w 288"/>
              <a:gd name="T13" fmla="*/ 202 h 225"/>
              <a:gd name="T14" fmla="*/ 255 w 288"/>
              <a:gd name="T15" fmla="*/ 188 h 225"/>
              <a:gd name="T16" fmla="*/ 249 w 288"/>
              <a:gd name="T17" fmla="*/ 183 h 225"/>
              <a:gd name="T18" fmla="*/ 247 w 288"/>
              <a:gd name="T19" fmla="*/ 169 h 225"/>
              <a:gd name="T20" fmla="*/ 246 w 288"/>
              <a:gd name="T21" fmla="*/ 165 h 225"/>
              <a:gd name="T22" fmla="*/ 245 w 288"/>
              <a:gd name="T23" fmla="*/ 149 h 225"/>
              <a:gd name="T24" fmla="*/ 235 w 288"/>
              <a:gd name="T25" fmla="*/ 146 h 225"/>
              <a:gd name="T26" fmla="*/ 238 w 288"/>
              <a:gd name="T27" fmla="*/ 135 h 225"/>
              <a:gd name="T28" fmla="*/ 239 w 288"/>
              <a:gd name="T29" fmla="*/ 132 h 225"/>
              <a:gd name="T30" fmla="*/ 242 w 288"/>
              <a:gd name="T31" fmla="*/ 123 h 225"/>
              <a:gd name="T32" fmla="*/ 217 w 288"/>
              <a:gd name="T33" fmla="*/ 108 h 225"/>
              <a:gd name="T34" fmla="*/ 219 w 288"/>
              <a:gd name="T35" fmla="*/ 94 h 225"/>
              <a:gd name="T36" fmla="*/ 219 w 288"/>
              <a:gd name="T37" fmla="*/ 91 h 225"/>
              <a:gd name="T38" fmla="*/ 219 w 288"/>
              <a:gd name="T39" fmla="*/ 86 h 225"/>
              <a:gd name="T40" fmla="*/ 219 w 288"/>
              <a:gd name="T41" fmla="*/ 82 h 225"/>
              <a:gd name="T42" fmla="*/ 216 w 288"/>
              <a:gd name="T43" fmla="*/ 78 h 225"/>
              <a:gd name="T44" fmla="*/ 199 w 288"/>
              <a:gd name="T45" fmla="*/ 64 h 225"/>
              <a:gd name="T46" fmla="*/ 195 w 288"/>
              <a:gd name="T47" fmla="*/ 64 h 225"/>
              <a:gd name="T48" fmla="*/ 197 w 288"/>
              <a:gd name="T49" fmla="*/ 60 h 225"/>
              <a:gd name="T50" fmla="*/ 195 w 288"/>
              <a:gd name="T51" fmla="*/ 49 h 225"/>
              <a:gd name="T52" fmla="*/ 195 w 288"/>
              <a:gd name="T53" fmla="*/ 38 h 225"/>
              <a:gd name="T54" fmla="*/ 194 w 288"/>
              <a:gd name="T55" fmla="*/ 33 h 225"/>
              <a:gd name="T56" fmla="*/ 165 w 288"/>
              <a:gd name="T57" fmla="*/ 8 h 225"/>
              <a:gd name="T58" fmla="*/ 134 w 288"/>
              <a:gd name="T59" fmla="*/ 10 h 225"/>
              <a:gd name="T60" fmla="*/ 92 w 288"/>
              <a:gd name="T61" fmla="*/ 0 h 225"/>
              <a:gd name="T62" fmla="*/ 94 w 288"/>
              <a:gd name="T63" fmla="*/ 4 h 225"/>
              <a:gd name="T64" fmla="*/ 84 w 288"/>
              <a:gd name="T65" fmla="*/ 0 h 225"/>
              <a:gd name="T66" fmla="*/ 79 w 288"/>
              <a:gd name="T67" fmla="*/ 1 h 225"/>
              <a:gd name="T68" fmla="*/ 49 w 288"/>
              <a:gd name="T69" fmla="*/ 15 h 225"/>
              <a:gd name="T70" fmla="*/ 44 w 288"/>
              <a:gd name="T71" fmla="*/ 18 h 225"/>
              <a:gd name="T72" fmla="*/ 21 w 288"/>
              <a:gd name="T73" fmla="*/ 8 h 225"/>
              <a:gd name="T74" fmla="*/ 0 w 288"/>
              <a:gd name="T75" fmla="*/ 14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88" h="225">
                <a:moveTo>
                  <a:pt x="288" y="225"/>
                </a:moveTo>
                <a:lnTo>
                  <a:pt x="279" y="225"/>
                </a:lnTo>
                <a:lnTo>
                  <a:pt x="272" y="225"/>
                </a:lnTo>
                <a:lnTo>
                  <a:pt x="268" y="220"/>
                </a:lnTo>
                <a:lnTo>
                  <a:pt x="260" y="202"/>
                </a:lnTo>
                <a:lnTo>
                  <a:pt x="251" y="202"/>
                </a:lnTo>
                <a:lnTo>
                  <a:pt x="247" y="202"/>
                </a:lnTo>
                <a:lnTo>
                  <a:pt x="255" y="188"/>
                </a:lnTo>
                <a:lnTo>
                  <a:pt x="249" y="183"/>
                </a:lnTo>
                <a:lnTo>
                  <a:pt x="247" y="169"/>
                </a:lnTo>
                <a:lnTo>
                  <a:pt x="246" y="165"/>
                </a:lnTo>
                <a:lnTo>
                  <a:pt x="245" y="149"/>
                </a:lnTo>
                <a:lnTo>
                  <a:pt x="235" y="146"/>
                </a:lnTo>
                <a:lnTo>
                  <a:pt x="238" y="135"/>
                </a:lnTo>
                <a:lnTo>
                  <a:pt x="239" y="132"/>
                </a:lnTo>
                <a:lnTo>
                  <a:pt x="242" y="123"/>
                </a:lnTo>
                <a:lnTo>
                  <a:pt x="217" y="108"/>
                </a:lnTo>
                <a:lnTo>
                  <a:pt x="219" y="94"/>
                </a:lnTo>
                <a:lnTo>
                  <a:pt x="219" y="91"/>
                </a:lnTo>
                <a:lnTo>
                  <a:pt x="219" y="86"/>
                </a:lnTo>
                <a:lnTo>
                  <a:pt x="219" y="82"/>
                </a:lnTo>
                <a:lnTo>
                  <a:pt x="216" y="78"/>
                </a:lnTo>
                <a:lnTo>
                  <a:pt x="199" y="64"/>
                </a:lnTo>
                <a:lnTo>
                  <a:pt x="195" y="64"/>
                </a:lnTo>
                <a:lnTo>
                  <a:pt x="197" y="60"/>
                </a:lnTo>
                <a:lnTo>
                  <a:pt x="195" y="49"/>
                </a:lnTo>
                <a:lnTo>
                  <a:pt x="195" y="38"/>
                </a:lnTo>
                <a:lnTo>
                  <a:pt x="194" y="33"/>
                </a:lnTo>
                <a:lnTo>
                  <a:pt x="165" y="8"/>
                </a:lnTo>
                <a:lnTo>
                  <a:pt x="134" y="10"/>
                </a:lnTo>
                <a:lnTo>
                  <a:pt x="92" y="0"/>
                </a:lnTo>
                <a:lnTo>
                  <a:pt x="94" y="4"/>
                </a:lnTo>
                <a:lnTo>
                  <a:pt x="84" y="0"/>
                </a:lnTo>
                <a:lnTo>
                  <a:pt x="79" y="1"/>
                </a:lnTo>
                <a:lnTo>
                  <a:pt x="49" y="15"/>
                </a:lnTo>
                <a:lnTo>
                  <a:pt x="44" y="18"/>
                </a:lnTo>
                <a:lnTo>
                  <a:pt x="21" y="8"/>
                </a:lnTo>
                <a:lnTo>
                  <a:pt x="0" y="1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3" name="Freeform 33">
            <a:extLst>
              <a:ext uri="{FF2B5EF4-FFF2-40B4-BE49-F238E27FC236}">
                <a16:creationId xmlns:a16="http://schemas.microsoft.com/office/drawing/2014/main" id="{1CE82CAA-FED8-3370-87C4-BA51342DFBC0}"/>
              </a:ext>
            </a:extLst>
          </p:cNvPr>
          <p:cNvSpPr>
            <a:spLocks/>
          </p:cNvSpPr>
          <p:nvPr/>
        </p:nvSpPr>
        <p:spPr bwMode="auto">
          <a:xfrm>
            <a:off x="5113338" y="5400676"/>
            <a:ext cx="25400" cy="46038"/>
          </a:xfrm>
          <a:custGeom>
            <a:avLst/>
            <a:gdLst>
              <a:gd name="T0" fmla="*/ 16 w 16"/>
              <a:gd name="T1" fmla="*/ 0 h 29"/>
              <a:gd name="T2" fmla="*/ 13 w 16"/>
              <a:gd name="T3" fmla="*/ 4 h 29"/>
              <a:gd name="T4" fmla="*/ 15 w 16"/>
              <a:gd name="T5" fmla="*/ 15 h 29"/>
              <a:gd name="T6" fmla="*/ 0 w 16"/>
              <a:gd name="T7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" h="29">
                <a:moveTo>
                  <a:pt x="16" y="0"/>
                </a:moveTo>
                <a:lnTo>
                  <a:pt x="13" y="4"/>
                </a:lnTo>
                <a:lnTo>
                  <a:pt x="15" y="15"/>
                </a:lnTo>
                <a:lnTo>
                  <a:pt x="0" y="2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4" name="Freeform 34">
            <a:extLst>
              <a:ext uri="{FF2B5EF4-FFF2-40B4-BE49-F238E27FC236}">
                <a16:creationId xmlns:a16="http://schemas.microsoft.com/office/drawing/2014/main" id="{49D77445-CB82-EDBF-90E4-2FEF9564B2D1}"/>
              </a:ext>
            </a:extLst>
          </p:cNvPr>
          <p:cNvSpPr>
            <a:spLocks/>
          </p:cNvSpPr>
          <p:nvPr/>
        </p:nvSpPr>
        <p:spPr bwMode="auto">
          <a:xfrm>
            <a:off x="4387851" y="5478463"/>
            <a:ext cx="20638" cy="47625"/>
          </a:xfrm>
          <a:custGeom>
            <a:avLst/>
            <a:gdLst>
              <a:gd name="T0" fmla="*/ 13 w 13"/>
              <a:gd name="T1" fmla="*/ 30 h 30"/>
              <a:gd name="T2" fmla="*/ 0 w 13"/>
              <a:gd name="T3" fmla="*/ 22 h 30"/>
              <a:gd name="T4" fmla="*/ 1 w 13"/>
              <a:gd name="T5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" h="30">
                <a:moveTo>
                  <a:pt x="13" y="30"/>
                </a:moveTo>
                <a:lnTo>
                  <a:pt x="0" y="22"/>
                </a:lnTo>
                <a:lnTo>
                  <a:pt x="1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5" name="Freeform 35">
            <a:extLst>
              <a:ext uri="{FF2B5EF4-FFF2-40B4-BE49-F238E27FC236}">
                <a16:creationId xmlns:a16="http://schemas.microsoft.com/office/drawing/2014/main" id="{087D89E9-B001-2C78-A193-4CC2357A603E}"/>
              </a:ext>
            </a:extLst>
          </p:cNvPr>
          <p:cNvSpPr>
            <a:spLocks/>
          </p:cNvSpPr>
          <p:nvPr/>
        </p:nvSpPr>
        <p:spPr bwMode="auto">
          <a:xfrm>
            <a:off x="4408488" y="5526088"/>
            <a:ext cx="420688" cy="425450"/>
          </a:xfrm>
          <a:custGeom>
            <a:avLst/>
            <a:gdLst>
              <a:gd name="T0" fmla="*/ 262 w 265"/>
              <a:gd name="T1" fmla="*/ 265 h 268"/>
              <a:gd name="T2" fmla="*/ 255 w 265"/>
              <a:gd name="T3" fmla="*/ 261 h 268"/>
              <a:gd name="T4" fmla="*/ 244 w 265"/>
              <a:gd name="T5" fmla="*/ 251 h 268"/>
              <a:gd name="T6" fmla="*/ 242 w 265"/>
              <a:gd name="T7" fmla="*/ 235 h 268"/>
              <a:gd name="T8" fmla="*/ 225 w 265"/>
              <a:gd name="T9" fmla="*/ 221 h 268"/>
              <a:gd name="T10" fmla="*/ 199 w 265"/>
              <a:gd name="T11" fmla="*/ 204 h 268"/>
              <a:gd name="T12" fmla="*/ 197 w 265"/>
              <a:gd name="T13" fmla="*/ 224 h 268"/>
              <a:gd name="T14" fmla="*/ 190 w 265"/>
              <a:gd name="T15" fmla="*/ 242 h 268"/>
              <a:gd name="T16" fmla="*/ 171 w 265"/>
              <a:gd name="T17" fmla="*/ 234 h 268"/>
              <a:gd name="T18" fmla="*/ 158 w 265"/>
              <a:gd name="T19" fmla="*/ 220 h 268"/>
              <a:gd name="T20" fmla="*/ 148 w 265"/>
              <a:gd name="T21" fmla="*/ 227 h 268"/>
              <a:gd name="T22" fmla="*/ 116 w 265"/>
              <a:gd name="T23" fmla="*/ 204 h 268"/>
              <a:gd name="T24" fmla="*/ 98 w 265"/>
              <a:gd name="T25" fmla="*/ 199 h 268"/>
              <a:gd name="T26" fmla="*/ 103 w 265"/>
              <a:gd name="T27" fmla="*/ 202 h 268"/>
              <a:gd name="T28" fmla="*/ 86 w 265"/>
              <a:gd name="T29" fmla="*/ 199 h 268"/>
              <a:gd name="T30" fmla="*/ 71 w 265"/>
              <a:gd name="T31" fmla="*/ 178 h 268"/>
              <a:gd name="T32" fmla="*/ 55 w 265"/>
              <a:gd name="T33" fmla="*/ 144 h 268"/>
              <a:gd name="T34" fmla="*/ 57 w 265"/>
              <a:gd name="T35" fmla="*/ 133 h 268"/>
              <a:gd name="T36" fmla="*/ 57 w 265"/>
              <a:gd name="T37" fmla="*/ 119 h 268"/>
              <a:gd name="T38" fmla="*/ 55 w 265"/>
              <a:gd name="T39" fmla="*/ 100 h 268"/>
              <a:gd name="T40" fmla="*/ 42 w 265"/>
              <a:gd name="T41" fmla="*/ 96 h 268"/>
              <a:gd name="T42" fmla="*/ 42 w 265"/>
              <a:gd name="T43" fmla="*/ 93 h 268"/>
              <a:gd name="T44" fmla="*/ 41 w 265"/>
              <a:gd name="T45" fmla="*/ 85 h 268"/>
              <a:gd name="T46" fmla="*/ 41 w 265"/>
              <a:gd name="T47" fmla="*/ 70 h 268"/>
              <a:gd name="T48" fmla="*/ 48 w 265"/>
              <a:gd name="T49" fmla="*/ 63 h 268"/>
              <a:gd name="T50" fmla="*/ 36 w 265"/>
              <a:gd name="T51" fmla="*/ 36 h 268"/>
              <a:gd name="T52" fmla="*/ 33 w 265"/>
              <a:gd name="T53" fmla="*/ 17 h 268"/>
              <a:gd name="T54" fmla="*/ 30 w 265"/>
              <a:gd name="T55" fmla="*/ 11 h 268"/>
              <a:gd name="T56" fmla="*/ 27 w 265"/>
              <a:gd name="T57" fmla="*/ 7 h 268"/>
              <a:gd name="T58" fmla="*/ 25 w 265"/>
              <a:gd name="T59" fmla="*/ 9 h 268"/>
              <a:gd name="T60" fmla="*/ 19 w 265"/>
              <a:gd name="T61" fmla="*/ 13 h 268"/>
              <a:gd name="T62" fmla="*/ 0 w 265"/>
              <a:gd name="T63" fmla="*/ 0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65" h="268">
                <a:moveTo>
                  <a:pt x="265" y="268"/>
                </a:moveTo>
                <a:lnTo>
                  <a:pt x="262" y="265"/>
                </a:lnTo>
                <a:lnTo>
                  <a:pt x="259" y="268"/>
                </a:lnTo>
                <a:lnTo>
                  <a:pt x="255" y="261"/>
                </a:lnTo>
                <a:lnTo>
                  <a:pt x="244" y="258"/>
                </a:lnTo>
                <a:lnTo>
                  <a:pt x="244" y="251"/>
                </a:lnTo>
                <a:lnTo>
                  <a:pt x="242" y="238"/>
                </a:lnTo>
                <a:lnTo>
                  <a:pt x="242" y="235"/>
                </a:lnTo>
                <a:lnTo>
                  <a:pt x="232" y="228"/>
                </a:lnTo>
                <a:lnTo>
                  <a:pt x="225" y="221"/>
                </a:lnTo>
                <a:lnTo>
                  <a:pt x="221" y="205"/>
                </a:lnTo>
                <a:lnTo>
                  <a:pt x="199" y="204"/>
                </a:lnTo>
                <a:lnTo>
                  <a:pt x="187" y="216"/>
                </a:lnTo>
                <a:lnTo>
                  <a:pt x="197" y="224"/>
                </a:lnTo>
                <a:lnTo>
                  <a:pt x="191" y="236"/>
                </a:lnTo>
                <a:lnTo>
                  <a:pt x="190" y="242"/>
                </a:lnTo>
                <a:lnTo>
                  <a:pt x="183" y="244"/>
                </a:lnTo>
                <a:lnTo>
                  <a:pt x="171" y="234"/>
                </a:lnTo>
                <a:lnTo>
                  <a:pt x="163" y="216"/>
                </a:lnTo>
                <a:lnTo>
                  <a:pt x="158" y="220"/>
                </a:lnTo>
                <a:lnTo>
                  <a:pt x="156" y="221"/>
                </a:lnTo>
                <a:lnTo>
                  <a:pt x="148" y="227"/>
                </a:lnTo>
                <a:lnTo>
                  <a:pt x="126" y="213"/>
                </a:lnTo>
                <a:lnTo>
                  <a:pt x="116" y="204"/>
                </a:lnTo>
                <a:lnTo>
                  <a:pt x="109" y="198"/>
                </a:lnTo>
                <a:lnTo>
                  <a:pt x="98" y="199"/>
                </a:lnTo>
                <a:lnTo>
                  <a:pt x="97" y="199"/>
                </a:lnTo>
                <a:lnTo>
                  <a:pt x="103" y="202"/>
                </a:lnTo>
                <a:lnTo>
                  <a:pt x="97" y="205"/>
                </a:lnTo>
                <a:lnTo>
                  <a:pt x="86" y="199"/>
                </a:lnTo>
                <a:lnTo>
                  <a:pt x="81" y="198"/>
                </a:lnTo>
                <a:lnTo>
                  <a:pt x="71" y="178"/>
                </a:lnTo>
                <a:lnTo>
                  <a:pt x="64" y="161"/>
                </a:lnTo>
                <a:lnTo>
                  <a:pt x="55" y="144"/>
                </a:lnTo>
                <a:lnTo>
                  <a:pt x="55" y="142"/>
                </a:lnTo>
                <a:lnTo>
                  <a:pt x="57" y="133"/>
                </a:lnTo>
                <a:lnTo>
                  <a:pt x="63" y="129"/>
                </a:lnTo>
                <a:lnTo>
                  <a:pt x="57" y="119"/>
                </a:lnTo>
                <a:lnTo>
                  <a:pt x="56" y="118"/>
                </a:lnTo>
                <a:lnTo>
                  <a:pt x="55" y="100"/>
                </a:lnTo>
                <a:lnTo>
                  <a:pt x="48" y="99"/>
                </a:lnTo>
                <a:lnTo>
                  <a:pt x="42" y="96"/>
                </a:lnTo>
                <a:lnTo>
                  <a:pt x="42" y="94"/>
                </a:lnTo>
                <a:lnTo>
                  <a:pt x="42" y="93"/>
                </a:lnTo>
                <a:lnTo>
                  <a:pt x="42" y="90"/>
                </a:lnTo>
                <a:lnTo>
                  <a:pt x="41" y="85"/>
                </a:lnTo>
                <a:lnTo>
                  <a:pt x="34" y="78"/>
                </a:lnTo>
                <a:lnTo>
                  <a:pt x="41" y="70"/>
                </a:lnTo>
                <a:lnTo>
                  <a:pt x="40" y="69"/>
                </a:lnTo>
                <a:lnTo>
                  <a:pt x="48" y="63"/>
                </a:lnTo>
                <a:lnTo>
                  <a:pt x="38" y="44"/>
                </a:lnTo>
                <a:lnTo>
                  <a:pt x="36" y="36"/>
                </a:lnTo>
                <a:lnTo>
                  <a:pt x="42" y="29"/>
                </a:lnTo>
                <a:lnTo>
                  <a:pt x="33" y="17"/>
                </a:lnTo>
                <a:lnTo>
                  <a:pt x="32" y="13"/>
                </a:lnTo>
                <a:lnTo>
                  <a:pt x="30" y="11"/>
                </a:lnTo>
                <a:lnTo>
                  <a:pt x="30" y="9"/>
                </a:lnTo>
                <a:lnTo>
                  <a:pt x="27" y="7"/>
                </a:lnTo>
                <a:lnTo>
                  <a:pt x="25" y="7"/>
                </a:lnTo>
                <a:lnTo>
                  <a:pt x="25" y="9"/>
                </a:lnTo>
                <a:lnTo>
                  <a:pt x="22" y="14"/>
                </a:lnTo>
                <a:lnTo>
                  <a:pt x="19" y="13"/>
                </a:lnTo>
                <a:lnTo>
                  <a:pt x="15" y="10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6" name="Freeform 36">
            <a:extLst>
              <a:ext uri="{FF2B5EF4-FFF2-40B4-BE49-F238E27FC236}">
                <a16:creationId xmlns:a16="http://schemas.microsoft.com/office/drawing/2014/main" id="{2DDA8112-874A-0058-CA91-1E2D2505F34C}"/>
              </a:ext>
            </a:extLst>
          </p:cNvPr>
          <p:cNvSpPr>
            <a:spLocks/>
          </p:cNvSpPr>
          <p:nvPr/>
        </p:nvSpPr>
        <p:spPr bwMode="auto">
          <a:xfrm>
            <a:off x="4935538" y="5691188"/>
            <a:ext cx="25400" cy="155575"/>
          </a:xfrm>
          <a:custGeom>
            <a:avLst/>
            <a:gdLst>
              <a:gd name="T0" fmla="*/ 5 w 16"/>
              <a:gd name="T1" fmla="*/ 0 h 98"/>
              <a:gd name="T2" fmla="*/ 4 w 16"/>
              <a:gd name="T3" fmla="*/ 16 h 98"/>
              <a:gd name="T4" fmla="*/ 0 w 16"/>
              <a:gd name="T5" fmla="*/ 22 h 98"/>
              <a:gd name="T6" fmla="*/ 5 w 16"/>
              <a:gd name="T7" fmla="*/ 31 h 98"/>
              <a:gd name="T8" fmla="*/ 13 w 16"/>
              <a:gd name="T9" fmla="*/ 41 h 98"/>
              <a:gd name="T10" fmla="*/ 13 w 16"/>
              <a:gd name="T11" fmla="*/ 57 h 98"/>
              <a:gd name="T12" fmla="*/ 16 w 16"/>
              <a:gd name="T13" fmla="*/ 63 h 98"/>
              <a:gd name="T14" fmla="*/ 9 w 16"/>
              <a:gd name="T15" fmla="*/ 65 h 98"/>
              <a:gd name="T16" fmla="*/ 5 w 16"/>
              <a:gd name="T17" fmla="*/ 67 h 98"/>
              <a:gd name="T18" fmla="*/ 5 w 16"/>
              <a:gd name="T19" fmla="*/ 74 h 98"/>
              <a:gd name="T20" fmla="*/ 9 w 16"/>
              <a:gd name="T21" fmla="*/ 83 h 98"/>
              <a:gd name="T22" fmla="*/ 8 w 16"/>
              <a:gd name="T23" fmla="*/ 89 h 98"/>
              <a:gd name="T24" fmla="*/ 5 w 16"/>
              <a:gd name="T25" fmla="*/ 98 h 98"/>
              <a:gd name="T26" fmla="*/ 2 w 16"/>
              <a:gd name="T27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" h="98">
                <a:moveTo>
                  <a:pt x="5" y="0"/>
                </a:moveTo>
                <a:lnTo>
                  <a:pt x="4" y="16"/>
                </a:lnTo>
                <a:lnTo>
                  <a:pt x="0" y="22"/>
                </a:lnTo>
                <a:lnTo>
                  <a:pt x="5" y="31"/>
                </a:lnTo>
                <a:lnTo>
                  <a:pt x="13" y="41"/>
                </a:lnTo>
                <a:lnTo>
                  <a:pt x="13" y="57"/>
                </a:lnTo>
                <a:lnTo>
                  <a:pt x="16" y="63"/>
                </a:lnTo>
                <a:lnTo>
                  <a:pt x="9" y="65"/>
                </a:lnTo>
                <a:lnTo>
                  <a:pt x="5" y="67"/>
                </a:lnTo>
                <a:lnTo>
                  <a:pt x="5" y="74"/>
                </a:lnTo>
                <a:lnTo>
                  <a:pt x="9" y="83"/>
                </a:lnTo>
                <a:lnTo>
                  <a:pt x="8" y="89"/>
                </a:lnTo>
                <a:lnTo>
                  <a:pt x="5" y="98"/>
                </a:lnTo>
                <a:lnTo>
                  <a:pt x="2" y="98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7" name="Freeform 37">
            <a:extLst>
              <a:ext uri="{FF2B5EF4-FFF2-40B4-BE49-F238E27FC236}">
                <a16:creationId xmlns:a16="http://schemas.microsoft.com/office/drawing/2014/main" id="{7227A1FD-BD32-C757-849C-82805C7B35EF}"/>
              </a:ext>
            </a:extLst>
          </p:cNvPr>
          <p:cNvSpPr>
            <a:spLocks/>
          </p:cNvSpPr>
          <p:nvPr/>
        </p:nvSpPr>
        <p:spPr bwMode="auto">
          <a:xfrm>
            <a:off x="4305301" y="5526088"/>
            <a:ext cx="103188" cy="200025"/>
          </a:xfrm>
          <a:custGeom>
            <a:avLst/>
            <a:gdLst>
              <a:gd name="T0" fmla="*/ 12 w 65"/>
              <a:gd name="T1" fmla="*/ 126 h 126"/>
              <a:gd name="T2" fmla="*/ 0 w 65"/>
              <a:gd name="T3" fmla="*/ 122 h 126"/>
              <a:gd name="T4" fmla="*/ 0 w 65"/>
              <a:gd name="T5" fmla="*/ 99 h 126"/>
              <a:gd name="T6" fmla="*/ 8 w 65"/>
              <a:gd name="T7" fmla="*/ 75 h 126"/>
              <a:gd name="T8" fmla="*/ 12 w 65"/>
              <a:gd name="T9" fmla="*/ 69 h 126"/>
              <a:gd name="T10" fmla="*/ 19 w 65"/>
              <a:gd name="T11" fmla="*/ 69 h 126"/>
              <a:gd name="T12" fmla="*/ 13 w 65"/>
              <a:gd name="T13" fmla="*/ 63 h 126"/>
              <a:gd name="T14" fmla="*/ 12 w 65"/>
              <a:gd name="T15" fmla="*/ 60 h 126"/>
              <a:gd name="T16" fmla="*/ 23 w 65"/>
              <a:gd name="T17" fmla="*/ 56 h 126"/>
              <a:gd name="T18" fmla="*/ 32 w 65"/>
              <a:gd name="T19" fmla="*/ 48 h 126"/>
              <a:gd name="T20" fmla="*/ 27 w 65"/>
              <a:gd name="T21" fmla="*/ 39 h 126"/>
              <a:gd name="T22" fmla="*/ 32 w 65"/>
              <a:gd name="T23" fmla="*/ 17 h 126"/>
              <a:gd name="T24" fmla="*/ 39 w 65"/>
              <a:gd name="T25" fmla="*/ 21 h 126"/>
              <a:gd name="T26" fmla="*/ 49 w 65"/>
              <a:gd name="T27" fmla="*/ 6 h 126"/>
              <a:gd name="T28" fmla="*/ 65 w 65"/>
              <a:gd name="T29" fmla="*/ 0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5" h="126">
                <a:moveTo>
                  <a:pt x="12" y="126"/>
                </a:moveTo>
                <a:lnTo>
                  <a:pt x="0" y="122"/>
                </a:lnTo>
                <a:lnTo>
                  <a:pt x="0" y="99"/>
                </a:lnTo>
                <a:lnTo>
                  <a:pt x="8" y="75"/>
                </a:lnTo>
                <a:lnTo>
                  <a:pt x="12" y="69"/>
                </a:lnTo>
                <a:lnTo>
                  <a:pt x="19" y="69"/>
                </a:lnTo>
                <a:lnTo>
                  <a:pt x="13" y="63"/>
                </a:lnTo>
                <a:lnTo>
                  <a:pt x="12" y="60"/>
                </a:lnTo>
                <a:lnTo>
                  <a:pt x="23" y="56"/>
                </a:lnTo>
                <a:lnTo>
                  <a:pt x="32" y="48"/>
                </a:lnTo>
                <a:lnTo>
                  <a:pt x="27" y="39"/>
                </a:lnTo>
                <a:lnTo>
                  <a:pt x="32" y="17"/>
                </a:lnTo>
                <a:lnTo>
                  <a:pt x="39" y="21"/>
                </a:lnTo>
                <a:lnTo>
                  <a:pt x="49" y="6"/>
                </a:lnTo>
                <a:lnTo>
                  <a:pt x="65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8" name="Freeform 38">
            <a:extLst>
              <a:ext uri="{FF2B5EF4-FFF2-40B4-BE49-F238E27FC236}">
                <a16:creationId xmlns:a16="http://schemas.microsoft.com/office/drawing/2014/main" id="{DE773EA5-EAD4-330C-B25F-1DBEFE5D3156}"/>
              </a:ext>
            </a:extLst>
          </p:cNvPr>
          <p:cNvSpPr>
            <a:spLocks/>
          </p:cNvSpPr>
          <p:nvPr/>
        </p:nvSpPr>
        <p:spPr bwMode="auto">
          <a:xfrm>
            <a:off x="4156076" y="5726113"/>
            <a:ext cx="168275" cy="363538"/>
          </a:xfrm>
          <a:custGeom>
            <a:avLst/>
            <a:gdLst>
              <a:gd name="T0" fmla="*/ 0 w 106"/>
              <a:gd name="T1" fmla="*/ 229 h 229"/>
              <a:gd name="T2" fmla="*/ 8 w 106"/>
              <a:gd name="T3" fmla="*/ 226 h 229"/>
              <a:gd name="T4" fmla="*/ 10 w 106"/>
              <a:gd name="T5" fmla="*/ 225 h 229"/>
              <a:gd name="T6" fmla="*/ 13 w 106"/>
              <a:gd name="T7" fmla="*/ 225 h 229"/>
              <a:gd name="T8" fmla="*/ 17 w 106"/>
              <a:gd name="T9" fmla="*/ 223 h 229"/>
              <a:gd name="T10" fmla="*/ 25 w 106"/>
              <a:gd name="T11" fmla="*/ 219 h 229"/>
              <a:gd name="T12" fmla="*/ 34 w 106"/>
              <a:gd name="T13" fmla="*/ 207 h 229"/>
              <a:gd name="T14" fmla="*/ 34 w 106"/>
              <a:gd name="T15" fmla="*/ 196 h 229"/>
              <a:gd name="T16" fmla="*/ 35 w 106"/>
              <a:gd name="T17" fmla="*/ 195 h 229"/>
              <a:gd name="T18" fmla="*/ 36 w 106"/>
              <a:gd name="T19" fmla="*/ 192 h 229"/>
              <a:gd name="T20" fmla="*/ 38 w 106"/>
              <a:gd name="T21" fmla="*/ 191 h 229"/>
              <a:gd name="T22" fmla="*/ 40 w 106"/>
              <a:gd name="T23" fmla="*/ 187 h 229"/>
              <a:gd name="T24" fmla="*/ 39 w 106"/>
              <a:gd name="T25" fmla="*/ 183 h 229"/>
              <a:gd name="T26" fmla="*/ 35 w 106"/>
              <a:gd name="T27" fmla="*/ 174 h 229"/>
              <a:gd name="T28" fmla="*/ 40 w 106"/>
              <a:gd name="T29" fmla="*/ 158 h 229"/>
              <a:gd name="T30" fmla="*/ 39 w 106"/>
              <a:gd name="T31" fmla="*/ 150 h 229"/>
              <a:gd name="T32" fmla="*/ 39 w 106"/>
              <a:gd name="T33" fmla="*/ 148 h 229"/>
              <a:gd name="T34" fmla="*/ 43 w 106"/>
              <a:gd name="T35" fmla="*/ 142 h 229"/>
              <a:gd name="T36" fmla="*/ 40 w 106"/>
              <a:gd name="T37" fmla="*/ 142 h 229"/>
              <a:gd name="T38" fmla="*/ 39 w 106"/>
              <a:gd name="T39" fmla="*/ 143 h 229"/>
              <a:gd name="T40" fmla="*/ 32 w 106"/>
              <a:gd name="T41" fmla="*/ 139 h 229"/>
              <a:gd name="T42" fmla="*/ 28 w 106"/>
              <a:gd name="T43" fmla="*/ 143 h 229"/>
              <a:gd name="T44" fmla="*/ 25 w 106"/>
              <a:gd name="T45" fmla="*/ 139 h 229"/>
              <a:gd name="T46" fmla="*/ 24 w 106"/>
              <a:gd name="T47" fmla="*/ 138 h 229"/>
              <a:gd name="T48" fmla="*/ 20 w 106"/>
              <a:gd name="T49" fmla="*/ 132 h 229"/>
              <a:gd name="T50" fmla="*/ 27 w 106"/>
              <a:gd name="T51" fmla="*/ 127 h 229"/>
              <a:gd name="T52" fmla="*/ 47 w 106"/>
              <a:gd name="T53" fmla="*/ 123 h 229"/>
              <a:gd name="T54" fmla="*/ 43 w 106"/>
              <a:gd name="T55" fmla="*/ 103 h 229"/>
              <a:gd name="T56" fmla="*/ 35 w 106"/>
              <a:gd name="T57" fmla="*/ 102 h 229"/>
              <a:gd name="T58" fmla="*/ 51 w 106"/>
              <a:gd name="T59" fmla="*/ 75 h 229"/>
              <a:gd name="T60" fmla="*/ 46 w 106"/>
              <a:gd name="T61" fmla="*/ 72 h 229"/>
              <a:gd name="T62" fmla="*/ 46 w 106"/>
              <a:gd name="T63" fmla="*/ 65 h 229"/>
              <a:gd name="T64" fmla="*/ 57 w 106"/>
              <a:gd name="T65" fmla="*/ 58 h 229"/>
              <a:gd name="T66" fmla="*/ 62 w 106"/>
              <a:gd name="T67" fmla="*/ 46 h 229"/>
              <a:gd name="T68" fmla="*/ 99 w 106"/>
              <a:gd name="T69" fmla="*/ 18 h 229"/>
              <a:gd name="T70" fmla="*/ 96 w 106"/>
              <a:gd name="T71" fmla="*/ 9 h 229"/>
              <a:gd name="T72" fmla="*/ 106 w 106"/>
              <a:gd name="T73" fmla="*/ 0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6" h="229">
                <a:moveTo>
                  <a:pt x="0" y="229"/>
                </a:moveTo>
                <a:lnTo>
                  <a:pt x="8" y="226"/>
                </a:lnTo>
                <a:lnTo>
                  <a:pt x="10" y="225"/>
                </a:lnTo>
                <a:lnTo>
                  <a:pt x="13" y="225"/>
                </a:lnTo>
                <a:lnTo>
                  <a:pt x="17" y="223"/>
                </a:lnTo>
                <a:lnTo>
                  <a:pt x="25" y="219"/>
                </a:lnTo>
                <a:lnTo>
                  <a:pt x="34" y="207"/>
                </a:lnTo>
                <a:lnTo>
                  <a:pt x="34" y="196"/>
                </a:lnTo>
                <a:lnTo>
                  <a:pt x="35" y="195"/>
                </a:lnTo>
                <a:lnTo>
                  <a:pt x="36" y="192"/>
                </a:lnTo>
                <a:lnTo>
                  <a:pt x="38" y="191"/>
                </a:lnTo>
                <a:lnTo>
                  <a:pt x="40" y="187"/>
                </a:lnTo>
                <a:lnTo>
                  <a:pt x="39" y="183"/>
                </a:lnTo>
                <a:lnTo>
                  <a:pt x="35" y="174"/>
                </a:lnTo>
                <a:lnTo>
                  <a:pt x="40" y="158"/>
                </a:lnTo>
                <a:lnTo>
                  <a:pt x="39" y="150"/>
                </a:lnTo>
                <a:lnTo>
                  <a:pt x="39" y="148"/>
                </a:lnTo>
                <a:lnTo>
                  <a:pt x="43" y="142"/>
                </a:lnTo>
                <a:lnTo>
                  <a:pt x="40" y="142"/>
                </a:lnTo>
                <a:lnTo>
                  <a:pt x="39" y="143"/>
                </a:lnTo>
                <a:lnTo>
                  <a:pt x="32" y="139"/>
                </a:lnTo>
                <a:lnTo>
                  <a:pt x="28" y="143"/>
                </a:lnTo>
                <a:lnTo>
                  <a:pt x="25" y="139"/>
                </a:lnTo>
                <a:lnTo>
                  <a:pt x="24" y="138"/>
                </a:lnTo>
                <a:lnTo>
                  <a:pt x="20" y="132"/>
                </a:lnTo>
                <a:lnTo>
                  <a:pt x="27" y="127"/>
                </a:lnTo>
                <a:lnTo>
                  <a:pt x="47" y="123"/>
                </a:lnTo>
                <a:lnTo>
                  <a:pt x="43" y="103"/>
                </a:lnTo>
                <a:lnTo>
                  <a:pt x="35" y="102"/>
                </a:lnTo>
                <a:lnTo>
                  <a:pt x="51" y="75"/>
                </a:lnTo>
                <a:lnTo>
                  <a:pt x="46" y="72"/>
                </a:lnTo>
                <a:lnTo>
                  <a:pt x="46" y="65"/>
                </a:lnTo>
                <a:lnTo>
                  <a:pt x="57" y="58"/>
                </a:lnTo>
                <a:lnTo>
                  <a:pt x="62" y="46"/>
                </a:lnTo>
                <a:lnTo>
                  <a:pt x="99" y="18"/>
                </a:lnTo>
                <a:lnTo>
                  <a:pt x="96" y="9"/>
                </a:lnTo>
                <a:lnTo>
                  <a:pt x="106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9" name="Freeform 39">
            <a:extLst>
              <a:ext uri="{FF2B5EF4-FFF2-40B4-BE49-F238E27FC236}">
                <a16:creationId xmlns:a16="http://schemas.microsoft.com/office/drawing/2014/main" id="{D64BA4C9-1089-3305-A553-4ED8A8FA5DFD}"/>
              </a:ext>
            </a:extLst>
          </p:cNvPr>
          <p:cNvSpPr>
            <a:spLocks noEditPoints="1"/>
          </p:cNvSpPr>
          <p:nvPr/>
        </p:nvSpPr>
        <p:spPr bwMode="auto">
          <a:xfrm>
            <a:off x="3984626" y="5440363"/>
            <a:ext cx="323850" cy="115888"/>
          </a:xfrm>
          <a:custGeom>
            <a:avLst/>
            <a:gdLst>
              <a:gd name="T0" fmla="*/ 82 w 204"/>
              <a:gd name="T1" fmla="*/ 39 h 73"/>
              <a:gd name="T2" fmla="*/ 82 w 204"/>
              <a:gd name="T3" fmla="*/ 39 h 73"/>
              <a:gd name="T4" fmla="*/ 87 w 204"/>
              <a:gd name="T5" fmla="*/ 46 h 73"/>
              <a:gd name="T6" fmla="*/ 90 w 204"/>
              <a:gd name="T7" fmla="*/ 49 h 73"/>
              <a:gd name="T8" fmla="*/ 90 w 204"/>
              <a:gd name="T9" fmla="*/ 50 h 73"/>
              <a:gd name="T10" fmla="*/ 98 w 204"/>
              <a:gd name="T11" fmla="*/ 53 h 73"/>
              <a:gd name="T12" fmla="*/ 98 w 204"/>
              <a:gd name="T13" fmla="*/ 58 h 73"/>
              <a:gd name="T14" fmla="*/ 110 w 204"/>
              <a:gd name="T15" fmla="*/ 56 h 73"/>
              <a:gd name="T16" fmla="*/ 118 w 204"/>
              <a:gd name="T17" fmla="*/ 58 h 73"/>
              <a:gd name="T18" fmla="*/ 124 w 204"/>
              <a:gd name="T19" fmla="*/ 60 h 73"/>
              <a:gd name="T20" fmla="*/ 127 w 204"/>
              <a:gd name="T21" fmla="*/ 60 h 73"/>
              <a:gd name="T22" fmla="*/ 129 w 204"/>
              <a:gd name="T23" fmla="*/ 46 h 73"/>
              <a:gd name="T24" fmla="*/ 136 w 204"/>
              <a:gd name="T25" fmla="*/ 34 h 73"/>
              <a:gd name="T26" fmla="*/ 142 w 204"/>
              <a:gd name="T27" fmla="*/ 30 h 73"/>
              <a:gd name="T28" fmla="*/ 143 w 204"/>
              <a:gd name="T29" fmla="*/ 22 h 73"/>
              <a:gd name="T30" fmla="*/ 153 w 204"/>
              <a:gd name="T31" fmla="*/ 11 h 73"/>
              <a:gd name="T32" fmla="*/ 166 w 204"/>
              <a:gd name="T33" fmla="*/ 11 h 73"/>
              <a:gd name="T34" fmla="*/ 180 w 204"/>
              <a:gd name="T35" fmla="*/ 0 h 73"/>
              <a:gd name="T36" fmla="*/ 199 w 204"/>
              <a:gd name="T37" fmla="*/ 0 h 73"/>
              <a:gd name="T38" fmla="*/ 202 w 204"/>
              <a:gd name="T39" fmla="*/ 4 h 73"/>
              <a:gd name="T40" fmla="*/ 200 w 204"/>
              <a:gd name="T41" fmla="*/ 22 h 73"/>
              <a:gd name="T42" fmla="*/ 194 w 204"/>
              <a:gd name="T43" fmla="*/ 35 h 73"/>
              <a:gd name="T44" fmla="*/ 198 w 204"/>
              <a:gd name="T45" fmla="*/ 39 h 73"/>
              <a:gd name="T46" fmla="*/ 202 w 204"/>
              <a:gd name="T47" fmla="*/ 41 h 73"/>
              <a:gd name="T48" fmla="*/ 204 w 204"/>
              <a:gd name="T49" fmla="*/ 41 h 73"/>
              <a:gd name="T50" fmla="*/ 0 w 204"/>
              <a:gd name="T51" fmla="*/ 67 h 73"/>
              <a:gd name="T52" fmla="*/ 4 w 204"/>
              <a:gd name="T53" fmla="*/ 72 h 73"/>
              <a:gd name="T54" fmla="*/ 5 w 204"/>
              <a:gd name="T55" fmla="*/ 73 h 73"/>
              <a:gd name="T56" fmla="*/ 13 w 204"/>
              <a:gd name="T57" fmla="*/ 68 h 73"/>
              <a:gd name="T58" fmla="*/ 17 w 204"/>
              <a:gd name="T59" fmla="*/ 72 h 73"/>
              <a:gd name="T60" fmla="*/ 22 w 204"/>
              <a:gd name="T61" fmla="*/ 68 h 73"/>
              <a:gd name="T62" fmla="*/ 23 w 204"/>
              <a:gd name="T63" fmla="*/ 69 h 73"/>
              <a:gd name="T64" fmla="*/ 26 w 204"/>
              <a:gd name="T65" fmla="*/ 69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04" h="73">
                <a:moveTo>
                  <a:pt x="82" y="39"/>
                </a:moveTo>
                <a:lnTo>
                  <a:pt x="82" y="39"/>
                </a:lnTo>
                <a:lnTo>
                  <a:pt x="87" y="46"/>
                </a:lnTo>
                <a:lnTo>
                  <a:pt x="90" y="49"/>
                </a:lnTo>
                <a:lnTo>
                  <a:pt x="90" y="50"/>
                </a:lnTo>
                <a:lnTo>
                  <a:pt x="98" y="53"/>
                </a:lnTo>
                <a:lnTo>
                  <a:pt x="98" y="58"/>
                </a:lnTo>
                <a:lnTo>
                  <a:pt x="110" y="56"/>
                </a:lnTo>
                <a:lnTo>
                  <a:pt x="118" y="58"/>
                </a:lnTo>
                <a:lnTo>
                  <a:pt x="124" y="60"/>
                </a:lnTo>
                <a:lnTo>
                  <a:pt x="127" y="60"/>
                </a:lnTo>
                <a:lnTo>
                  <a:pt x="129" y="46"/>
                </a:lnTo>
                <a:lnTo>
                  <a:pt x="136" y="34"/>
                </a:lnTo>
                <a:lnTo>
                  <a:pt x="142" y="30"/>
                </a:lnTo>
                <a:lnTo>
                  <a:pt x="143" y="22"/>
                </a:lnTo>
                <a:lnTo>
                  <a:pt x="153" y="11"/>
                </a:lnTo>
                <a:lnTo>
                  <a:pt x="166" y="11"/>
                </a:lnTo>
                <a:lnTo>
                  <a:pt x="180" y="0"/>
                </a:lnTo>
                <a:lnTo>
                  <a:pt x="199" y="0"/>
                </a:lnTo>
                <a:lnTo>
                  <a:pt x="202" y="4"/>
                </a:lnTo>
                <a:lnTo>
                  <a:pt x="200" y="22"/>
                </a:lnTo>
                <a:lnTo>
                  <a:pt x="194" y="35"/>
                </a:lnTo>
                <a:lnTo>
                  <a:pt x="198" y="39"/>
                </a:lnTo>
                <a:lnTo>
                  <a:pt x="202" y="41"/>
                </a:lnTo>
                <a:lnTo>
                  <a:pt x="204" y="41"/>
                </a:lnTo>
                <a:moveTo>
                  <a:pt x="0" y="67"/>
                </a:moveTo>
                <a:lnTo>
                  <a:pt x="4" y="72"/>
                </a:lnTo>
                <a:lnTo>
                  <a:pt x="5" y="73"/>
                </a:lnTo>
                <a:lnTo>
                  <a:pt x="13" y="68"/>
                </a:lnTo>
                <a:lnTo>
                  <a:pt x="17" y="72"/>
                </a:lnTo>
                <a:lnTo>
                  <a:pt x="22" y="68"/>
                </a:lnTo>
                <a:lnTo>
                  <a:pt x="23" y="69"/>
                </a:lnTo>
                <a:lnTo>
                  <a:pt x="26" y="6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0" name="Freeform 40">
            <a:extLst>
              <a:ext uri="{FF2B5EF4-FFF2-40B4-BE49-F238E27FC236}">
                <a16:creationId xmlns:a16="http://schemas.microsoft.com/office/drawing/2014/main" id="{BCB88EA0-66D2-B459-4CE4-8F6B6779A178}"/>
              </a:ext>
            </a:extLst>
          </p:cNvPr>
          <p:cNvSpPr>
            <a:spLocks noEditPoints="1"/>
          </p:cNvSpPr>
          <p:nvPr/>
        </p:nvSpPr>
        <p:spPr bwMode="auto">
          <a:xfrm>
            <a:off x="3984626" y="5356226"/>
            <a:ext cx="501650" cy="200025"/>
          </a:xfrm>
          <a:custGeom>
            <a:avLst/>
            <a:gdLst>
              <a:gd name="T0" fmla="*/ 27 w 316"/>
              <a:gd name="T1" fmla="*/ 122 h 126"/>
              <a:gd name="T2" fmla="*/ 26 w 316"/>
              <a:gd name="T3" fmla="*/ 122 h 126"/>
              <a:gd name="T4" fmla="*/ 27 w 316"/>
              <a:gd name="T5" fmla="*/ 122 h 126"/>
              <a:gd name="T6" fmla="*/ 26 w 316"/>
              <a:gd name="T7" fmla="*/ 122 h 126"/>
              <a:gd name="T8" fmla="*/ 23 w 316"/>
              <a:gd name="T9" fmla="*/ 122 h 126"/>
              <a:gd name="T10" fmla="*/ 22 w 316"/>
              <a:gd name="T11" fmla="*/ 121 h 126"/>
              <a:gd name="T12" fmla="*/ 17 w 316"/>
              <a:gd name="T13" fmla="*/ 125 h 126"/>
              <a:gd name="T14" fmla="*/ 13 w 316"/>
              <a:gd name="T15" fmla="*/ 121 h 126"/>
              <a:gd name="T16" fmla="*/ 5 w 316"/>
              <a:gd name="T17" fmla="*/ 126 h 126"/>
              <a:gd name="T18" fmla="*/ 4 w 316"/>
              <a:gd name="T19" fmla="*/ 125 h 126"/>
              <a:gd name="T20" fmla="*/ 0 w 316"/>
              <a:gd name="T21" fmla="*/ 120 h 126"/>
              <a:gd name="T22" fmla="*/ 255 w 316"/>
              <a:gd name="T23" fmla="*/ 77 h 126"/>
              <a:gd name="T24" fmla="*/ 237 w 316"/>
              <a:gd name="T25" fmla="*/ 79 h 126"/>
              <a:gd name="T26" fmla="*/ 209 w 316"/>
              <a:gd name="T27" fmla="*/ 92 h 126"/>
              <a:gd name="T28" fmla="*/ 207 w 316"/>
              <a:gd name="T29" fmla="*/ 94 h 126"/>
              <a:gd name="T30" fmla="*/ 204 w 316"/>
              <a:gd name="T31" fmla="*/ 94 h 126"/>
              <a:gd name="T32" fmla="*/ 202 w 316"/>
              <a:gd name="T33" fmla="*/ 94 h 126"/>
              <a:gd name="T34" fmla="*/ 198 w 316"/>
              <a:gd name="T35" fmla="*/ 92 h 126"/>
              <a:gd name="T36" fmla="*/ 194 w 316"/>
              <a:gd name="T37" fmla="*/ 88 h 126"/>
              <a:gd name="T38" fmla="*/ 200 w 316"/>
              <a:gd name="T39" fmla="*/ 75 h 126"/>
              <a:gd name="T40" fmla="*/ 202 w 316"/>
              <a:gd name="T41" fmla="*/ 57 h 126"/>
              <a:gd name="T42" fmla="*/ 199 w 316"/>
              <a:gd name="T43" fmla="*/ 53 h 126"/>
              <a:gd name="T44" fmla="*/ 180 w 316"/>
              <a:gd name="T45" fmla="*/ 53 h 126"/>
              <a:gd name="T46" fmla="*/ 166 w 316"/>
              <a:gd name="T47" fmla="*/ 64 h 126"/>
              <a:gd name="T48" fmla="*/ 153 w 316"/>
              <a:gd name="T49" fmla="*/ 64 h 126"/>
              <a:gd name="T50" fmla="*/ 143 w 316"/>
              <a:gd name="T51" fmla="*/ 75 h 126"/>
              <a:gd name="T52" fmla="*/ 142 w 316"/>
              <a:gd name="T53" fmla="*/ 83 h 126"/>
              <a:gd name="T54" fmla="*/ 136 w 316"/>
              <a:gd name="T55" fmla="*/ 87 h 126"/>
              <a:gd name="T56" fmla="*/ 129 w 316"/>
              <a:gd name="T57" fmla="*/ 99 h 126"/>
              <a:gd name="T58" fmla="*/ 127 w 316"/>
              <a:gd name="T59" fmla="*/ 113 h 126"/>
              <a:gd name="T60" fmla="*/ 124 w 316"/>
              <a:gd name="T61" fmla="*/ 113 h 126"/>
              <a:gd name="T62" fmla="*/ 118 w 316"/>
              <a:gd name="T63" fmla="*/ 111 h 126"/>
              <a:gd name="T64" fmla="*/ 110 w 316"/>
              <a:gd name="T65" fmla="*/ 109 h 126"/>
              <a:gd name="T66" fmla="*/ 98 w 316"/>
              <a:gd name="T67" fmla="*/ 111 h 126"/>
              <a:gd name="T68" fmla="*/ 98 w 316"/>
              <a:gd name="T69" fmla="*/ 106 h 126"/>
              <a:gd name="T70" fmla="*/ 90 w 316"/>
              <a:gd name="T71" fmla="*/ 103 h 126"/>
              <a:gd name="T72" fmla="*/ 90 w 316"/>
              <a:gd name="T73" fmla="*/ 102 h 126"/>
              <a:gd name="T74" fmla="*/ 87 w 316"/>
              <a:gd name="T75" fmla="*/ 99 h 126"/>
              <a:gd name="T76" fmla="*/ 82 w 316"/>
              <a:gd name="T77" fmla="*/ 92 h 126"/>
              <a:gd name="T78" fmla="*/ 82 w 316"/>
              <a:gd name="T79" fmla="*/ 92 h 126"/>
              <a:gd name="T80" fmla="*/ 316 w 316"/>
              <a:gd name="T81" fmla="*/ 0 h 126"/>
              <a:gd name="T82" fmla="*/ 307 w 316"/>
              <a:gd name="T83" fmla="*/ 19 h 126"/>
              <a:gd name="T84" fmla="*/ 299 w 316"/>
              <a:gd name="T85" fmla="*/ 24 h 126"/>
              <a:gd name="T86" fmla="*/ 284 w 316"/>
              <a:gd name="T87" fmla="*/ 27 h 126"/>
              <a:gd name="T88" fmla="*/ 278 w 316"/>
              <a:gd name="T89" fmla="*/ 31 h 126"/>
              <a:gd name="T90" fmla="*/ 266 w 316"/>
              <a:gd name="T91" fmla="*/ 50 h 126"/>
              <a:gd name="T92" fmla="*/ 264 w 316"/>
              <a:gd name="T93" fmla="*/ 51 h 126"/>
              <a:gd name="T94" fmla="*/ 264 w 316"/>
              <a:gd name="T95" fmla="*/ 62 h 126"/>
              <a:gd name="T96" fmla="*/ 264 w 316"/>
              <a:gd name="T97" fmla="*/ 66 h 126"/>
              <a:gd name="T98" fmla="*/ 255 w 316"/>
              <a:gd name="T99" fmla="*/ 77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16" h="126">
                <a:moveTo>
                  <a:pt x="27" y="122"/>
                </a:moveTo>
                <a:lnTo>
                  <a:pt x="26" y="122"/>
                </a:lnTo>
                <a:lnTo>
                  <a:pt x="27" y="122"/>
                </a:lnTo>
                <a:moveTo>
                  <a:pt x="26" y="122"/>
                </a:moveTo>
                <a:lnTo>
                  <a:pt x="23" y="122"/>
                </a:lnTo>
                <a:lnTo>
                  <a:pt x="22" y="121"/>
                </a:lnTo>
                <a:lnTo>
                  <a:pt x="17" y="125"/>
                </a:lnTo>
                <a:lnTo>
                  <a:pt x="13" y="121"/>
                </a:lnTo>
                <a:lnTo>
                  <a:pt x="5" y="126"/>
                </a:lnTo>
                <a:lnTo>
                  <a:pt x="4" y="125"/>
                </a:lnTo>
                <a:lnTo>
                  <a:pt x="0" y="120"/>
                </a:lnTo>
                <a:moveTo>
                  <a:pt x="255" y="77"/>
                </a:moveTo>
                <a:lnTo>
                  <a:pt x="237" y="79"/>
                </a:lnTo>
                <a:lnTo>
                  <a:pt x="209" y="92"/>
                </a:lnTo>
                <a:lnTo>
                  <a:pt x="207" y="94"/>
                </a:lnTo>
                <a:lnTo>
                  <a:pt x="204" y="94"/>
                </a:lnTo>
                <a:lnTo>
                  <a:pt x="202" y="94"/>
                </a:lnTo>
                <a:lnTo>
                  <a:pt x="198" y="92"/>
                </a:lnTo>
                <a:lnTo>
                  <a:pt x="194" y="88"/>
                </a:lnTo>
                <a:lnTo>
                  <a:pt x="200" y="75"/>
                </a:lnTo>
                <a:lnTo>
                  <a:pt x="202" y="57"/>
                </a:lnTo>
                <a:lnTo>
                  <a:pt x="199" y="53"/>
                </a:lnTo>
                <a:lnTo>
                  <a:pt x="180" y="53"/>
                </a:lnTo>
                <a:lnTo>
                  <a:pt x="166" y="64"/>
                </a:lnTo>
                <a:lnTo>
                  <a:pt x="153" y="64"/>
                </a:lnTo>
                <a:lnTo>
                  <a:pt x="143" y="75"/>
                </a:lnTo>
                <a:lnTo>
                  <a:pt x="142" y="83"/>
                </a:lnTo>
                <a:lnTo>
                  <a:pt x="136" y="87"/>
                </a:lnTo>
                <a:lnTo>
                  <a:pt x="129" y="99"/>
                </a:lnTo>
                <a:lnTo>
                  <a:pt x="127" y="113"/>
                </a:lnTo>
                <a:lnTo>
                  <a:pt x="124" y="113"/>
                </a:lnTo>
                <a:lnTo>
                  <a:pt x="118" y="111"/>
                </a:lnTo>
                <a:lnTo>
                  <a:pt x="110" y="109"/>
                </a:lnTo>
                <a:lnTo>
                  <a:pt x="98" y="111"/>
                </a:lnTo>
                <a:lnTo>
                  <a:pt x="98" y="106"/>
                </a:lnTo>
                <a:lnTo>
                  <a:pt x="90" y="103"/>
                </a:lnTo>
                <a:lnTo>
                  <a:pt x="90" y="102"/>
                </a:lnTo>
                <a:lnTo>
                  <a:pt x="87" y="99"/>
                </a:lnTo>
                <a:lnTo>
                  <a:pt x="82" y="92"/>
                </a:lnTo>
                <a:lnTo>
                  <a:pt x="82" y="92"/>
                </a:lnTo>
                <a:moveTo>
                  <a:pt x="316" y="0"/>
                </a:moveTo>
                <a:lnTo>
                  <a:pt x="307" y="19"/>
                </a:lnTo>
                <a:lnTo>
                  <a:pt x="299" y="24"/>
                </a:lnTo>
                <a:lnTo>
                  <a:pt x="284" y="27"/>
                </a:lnTo>
                <a:lnTo>
                  <a:pt x="278" y="31"/>
                </a:lnTo>
                <a:lnTo>
                  <a:pt x="266" y="50"/>
                </a:lnTo>
                <a:lnTo>
                  <a:pt x="264" y="51"/>
                </a:lnTo>
                <a:lnTo>
                  <a:pt x="264" y="62"/>
                </a:lnTo>
                <a:lnTo>
                  <a:pt x="264" y="66"/>
                </a:lnTo>
                <a:lnTo>
                  <a:pt x="255" y="7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1" name="Freeform 41">
            <a:extLst>
              <a:ext uri="{FF2B5EF4-FFF2-40B4-BE49-F238E27FC236}">
                <a16:creationId xmlns:a16="http://schemas.microsoft.com/office/drawing/2014/main" id="{EBF8F1FC-2E12-7CE3-F5D4-C6BE14B85C65}"/>
              </a:ext>
            </a:extLst>
          </p:cNvPr>
          <p:cNvSpPr>
            <a:spLocks noEditPoints="1"/>
          </p:cNvSpPr>
          <p:nvPr/>
        </p:nvSpPr>
        <p:spPr bwMode="auto">
          <a:xfrm>
            <a:off x="4175126" y="4494213"/>
            <a:ext cx="517525" cy="862013"/>
          </a:xfrm>
          <a:custGeom>
            <a:avLst/>
            <a:gdLst>
              <a:gd name="T0" fmla="*/ 318 w 326"/>
              <a:gd name="T1" fmla="*/ 300 h 543"/>
              <a:gd name="T2" fmla="*/ 322 w 326"/>
              <a:gd name="T3" fmla="*/ 314 h 543"/>
              <a:gd name="T4" fmla="*/ 316 w 326"/>
              <a:gd name="T5" fmla="*/ 324 h 543"/>
              <a:gd name="T6" fmla="*/ 308 w 326"/>
              <a:gd name="T7" fmla="*/ 320 h 543"/>
              <a:gd name="T8" fmla="*/ 278 w 326"/>
              <a:gd name="T9" fmla="*/ 338 h 543"/>
              <a:gd name="T10" fmla="*/ 260 w 326"/>
              <a:gd name="T11" fmla="*/ 337 h 543"/>
              <a:gd name="T12" fmla="*/ 252 w 326"/>
              <a:gd name="T13" fmla="*/ 350 h 543"/>
              <a:gd name="T14" fmla="*/ 247 w 326"/>
              <a:gd name="T15" fmla="*/ 371 h 543"/>
              <a:gd name="T16" fmla="*/ 232 w 326"/>
              <a:gd name="T17" fmla="*/ 374 h 543"/>
              <a:gd name="T18" fmla="*/ 225 w 326"/>
              <a:gd name="T19" fmla="*/ 379 h 543"/>
              <a:gd name="T20" fmla="*/ 207 w 326"/>
              <a:gd name="T21" fmla="*/ 393 h 543"/>
              <a:gd name="T22" fmla="*/ 221 w 326"/>
              <a:gd name="T23" fmla="*/ 395 h 543"/>
              <a:gd name="T24" fmla="*/ 230 w 326"/>
              <a:gd name="T25" fmla="*/ 424 h 543"/>
              <a:gd name="T26" fmla="*/ 241 w 326"/>
              <a:gd name="T27" fmla="*/ 435 h 543"/>
              <a:gd name="T28" fmla="*/ 232 w 326"/>
              <a:gd name="T29" fmla="*/ 462 h 543"/>
              <a:gd name="T30" fmla="*/ 226 w 326"/>
              <a:gd name="T31" fmla="*/ 494 h 543"/>
              <a:gd name="T32" fmla="*/ 211 w 326"/>
              <a:gd name="T33" fmla="*/ 524 h 543"/>
              <a:gd name="T34" fmla="*/ 7 w 326"/>
              <a:gd name="T35" fmla="*/ 1 h 543"/>
              <a:gd name="T36" fmla="*/ 9 w 326"/>
              <a:gd name="T37" fmla="*/ 0 h 543"/>
              <a:gd name="T38" fmla="*/ 7 w 326"/>
              <a:gd name="T39" fmla="*/ 8 h 543"/>
              <a:gd name="T40" fmla="*/ 4 w 326"/>
              <a:gd name="T41" fmla="*/ 12 h 543"/>
              <a:gd name="T42" fmla="*/ 12 w 326"/>
              <a:gd name="T43" fmla="*/ 19 h 543"/>
              <a:gd name="T44" fmla="*/ 35 w 326"/>
              <a:gd name="T45" fmla="*/ 18 h 543"/>
              <a:gd name="T46" fmla="*/ 65 w 326"/>
              <a:gd name="T47" fmla="*/ 19 h 543"/>
              <a:gd name="T48" fmla="*/ 71 w 326"/>
              <a:gd name="T49" fmla="*/ 27 h 543"/>
              <a:gd name="T50" fmla="*/ 83 w 326"/>
              <a:gd name="T51" fmla="*/ 27 h 543"/>
              <a:gd name="T52" fmla="*/ 86 w 326"/>
              <a:gd name="T53" fmla="*/ 27 h 543"/>
              <a:gd name="T54" fmla="*/ 84 w 326"/>
              <a:gd name="T55" fmla="*/ 23 h 543"/>
              <a:gd name="T56" fmla="*/ 93 w 326"/>
              <a:gd name="T57" fmla="*/ 18 h 543"/>
              <a:gd name="T58" fmla="*/ 99 w 326"/>
              <a:gd name="T59" fmla="*/ 23 h 543"/>
              <a:gd name="T60" fmla="*/ 105 w 326"/>
              <a:gd name="T61" fmla="*/ 31 h 543"/>
              <a:gd name="T62" fmla="*/ 116 w 326"/>
              <a:gd name="T63" fmla="*/ 30 h 543"/>
              <a:gd name="T64" fmla="*/ 121 w 326"/>
              <a:gd name="T65" fmla="*/ 20 h 543"/>
              <a:gd name="T66" fmla="*/ 132 w 326"/>
              <a:gd name="T67" fmla="*/ 16 h 543"/>
              <a:gd name="T68" fmla="*/ 147 w 326"/>
              <a:gd name="T69" fmla="*/ 14 h 543"/>
              <a:gd name="T70" fmla="*/ 157 w 326"/>
              <a:gd name="T71" fmla="*/ 16 h 543"/>
              <a:gd name="T72" fmla="*/ 162 w 326"/>
              <a:gd name="T73" fmla="*/ 30 h 543"/>
              <a:gd name="T74" fmla="*/ 173 w 326"/>
              <a:gd name="T75" fmla="*/ 41 h 543"/>
              <a:gd name="T76" fmla="*/ 199 w 326"/>
              <a:gd name="T77" fmla="*/ 38 h 543"/>
              <a:gd name="T78" fmla="*/ 214 w 326"/>
              <a:gd name="T79" fmla="*/ 33 h 543"/>
              <a:gd name="T80" fmla="*/ 224 w 326"/>
              <a:gd name="T81" fmla="*/ 33 h 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26" h="543">
                <a:moveTo>
                  <a:pt x="323" y="296"/>
                </a:moveTo>
                <a:lnTo>
                  <a:pt x="318" y="300"/>
                </a:lnTo>
                <a:lnTo>
                  <a:pt x="326" y="307"/>
                </a:lnTo>
                <a:lnTo>
                  <a:pt x="322" y="314"/>
                </a:lnTo>
                <a:lnTo>
                  <a:pt x="318" y="314"/>
                </a:lnTo>
                <a:lnTo>
                  <a:pt x="316" y="324"/>
                </a:lnTo>
                <a:lnTo>
                  <a:pt x="310" y="319"/>
                </a:lnTo>
                <a:lnTo>
                  <a:pt x="308" y="320"/>
                </a:lnTo>
                <a:lnTo>
                  <a:pt x="292" y="341"/>
                </a:lnTo>
                <a:lnTo>
                  <a:pt x="278" y="338"/>
                </a:lnTo>
                <a:lnTo>
                  <a:pt x="271" y="330"/>
                </a:lnTo>
                <a:lnTo>
                  <a:pt x="260" y="337"/>
                </a:lnTo>
                <a:lnTo>
                  <a:pt x="256" y="344"/>
                </a:lnTo>
                <a:lnTo>
                  <a:pt x="252" y="350"/>
                </a:lnTo>
                <a:lnTo>
                  <a:pt x="245" y="363"/>
                </a:lnTo>
                <a:lnTo>
                  <a:pt x="247" y="371"/>
                </a:lnTo>
                <a:lnTo>
                  <a:pt x="244" y="376"/>
                </a:lnTo>
                <a:lnTo>
                  <a:pt x="232" y="374"/>
                </a:lnTo>
                <a:lnTo>
                  <a:pt x="228" y="378"/>
                </a:lnTo>
                <a:lnTo>
                  <a:pt x="225" y="379"/>
                </a:lnTo>
                <a:lnTo>
                  <a:pt x="211" y="391"/>
                </a:lnTo>
                <a:lnTo>
                  <a:pt x="207" y="393"/>
                </a:lnTo>
                <a:lnTo>
                  <a:pt x="213" y="394"/>
                </a:lnTo>
                <a:lnTo>
                  <a:pt x="221" y="395"/>
                </a:lnTo>
                <a:lnTo>
                  <a:pt x="232" y="404"/>
                </a:lnTo>
                <a:lnTo>
                  <a:pt x="230" y="424"/>
                </a:lnTo>
                <a:lnTo>
                  <a:pt x="233" y="425"/>
                </a:lnTo>
                <a:lnTo>
                  <a:pt x="241" y="435"/>
                </a:lnTo>
                <a:lnTo>
                  <a:pt x="233" y="461"/>
                </a:lnTo>
                <a:lnTo>
                  <a:pt x="232" y="462"/>
                </a:lnTo>
                <a:lnTo>
                  <a:pt x="228" y="489"/>
                </a:lnTo>
                <a:lnTo>
                  <a:pt x="226" y="494"/>
                </a:lnTo>
                <a:lnTo>
                  <a:pt x="215" y="506"/>
                </a:lnTo>
                <a:lnTo>
                  <a:pt x="211" y="524"/>
                </a:lnTo>
                <a:lnTo>
                  <a:pt x="196" y="543"/>
                </a:lnTo>
                <a:moveTo>
                  <a:pt x="7" y="1"/>
                </a:moveTo>
                <a:lnTo>
                  <a:pt x="7" y="3"/>
                </a:lnTo>
                <a:lnTo>
                  <a:pt x="9" y="0"/>
                </a:lnTo>
                <a:lnTo>
                  <a:pt x="9" y="7"/>
                </a:lnTo>
                <a:lnTo>
                  <a:pt x="7" y="8"/>
                </a:lnTo>
                <a:lnTo>
                  <a:pt x="0" y="15"/>
                </a:lnTo>
                <a:lnTo>
                  <a:pt x="4" y="12"/>
                </a:lnTo>
                <a:lnTo>
                  <a:pt x="8" y="16"/>
                </a:lnTo>
                <a:lnTo>
                  <a:pt x="12" y="19"/>
                </a:lnTo>
                <a:lnTo>
                  <a:pt x="31" y="20"/>
                </a:lnTo>
                <a:lnTo>
                  <a:pt x="35" y="18"/>
                </a:lnTo>
                <a:lnTo>
                  <a:pt x="45" y="23"/>
                </a:lnTo>
                <a:lnTo>
                  <a:pt x="65" y="19"/>
                </a:lnTo>
                <a:lnTo>
                  <a:pt x="67" y="22"/>
                </a:lnTo>
                <a:lnTo>
                  <a:pt x="71" y="27"/>
                </a:lnTo>
                <a:lnTo>
                  <a:pt x="72" y="30"/>
                </a:lnTo>
                <a:lnTo>
                  <a:pt x="83" y="27"/>
                </a:lnTo>
                <a:lnTo>
                  <a:pt x="84" y="27"/>
                </a:lnTo>
                <a:lnTo>
                  <a:pt x="86" y="27"/>
                </a:lnTo>
                <a:lnTo>
                  <a:pt x="86" y="24"/>
                </a:lnTo>
                <a:lnTo>
                  <a:pt x="84" y="23"/>
                </a:lnTo>
                <a:lnTo>
                  <a:pt x="86" y="23"/>
                </a:lnTo>
                <a:lnTo>
                  <a:pt x="93" y="18"/>
                </a:lnTo>
                <a:lnTo>
                  <a:pt x="102" y="20"/>
                </a:lnTo>
                <a:lnTo>
                  <a:pt x="99" y="23"/>
                </a:lnTo>
                <a:lnTo>
                  <a:pt x="98" y="24"/>
                </a:lnTo>
                <a:lnTo>
                  <a:pt x="105" y="31"/>
                </a:lnTo>
                <a:lnTo>
                  <a:pt x="108" y="33"/>
                </a:lnTo>
                <a:lnTo>
                  <a:pt x="116" y="30"/>
                </a:lnTo>
                <a:lnTo>
                  <a:pt x="119" y="29"/>
                </a:lnTo>
                <a:lnTo>
                  <a:pt x="121" y="20"/>
                </a:lnTo>
                <a:lnTo>
                  <a:pt x="132" y="22"/>
                </a:lnTo>
                <a:lnTo>
                  <a:pt x="132" y="16"/>
                </a:lnTo>
                <a:lnTo>
                  <a:pt x="138" y="12"/>
                </a:lnTo>
                <a:lnTo>
                  <a:pt x="147" y="14"/>
                </a:lnTo>
                <a:lnTo>
                  <a:pt x="153" y="9"/>
                </a:lnTo>
                <a:lnTo>
                  <a:pt x="157" y="16"/>
                </a:lnTo>
                <a:lnTo>
                  <a:pt x="159" y="23"/>
                </a:lnTo>
                <a:lnTo>
                  <a:pt x="162" y="30"/>
                </a:lnTo>
                <a:lnTo>
                  <a:pt x="168" y="38"/>
                </a:lnTo>
                <a:lnTo>
                  <a:pt x="173" y="41"/>
                </a:lnTo>
                <a:lnTo>
                  <a:pt x="187" y="35"/>
                </a:lnTo>
                <a:lnTo>
                  <a:pt x="199" y="38"/>
                </a:lnTo>
                <a:lnTo>
                  <a:pt x="203" y="33"/>
                </a:lnTo>
                <a:lnTo>
                  <a:pt x="214" y="33"/>
                </a:lnTo>
                <a:lnTo>
                  <a:pt x="224" y="29"/>
                </a:lnTo>
                <a:lnTo>
                  <a:pt x="224" y="33"/>
                </a:lnTo>
                <a:lnTo>
                  <a:pt x="237" y="3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2" name="Freeform 42">
            <a:extLst>
              <a:ext uri="{FF2B5EF4-FFF2-40B4-BE49-F238E27FC236}">
                <a16:creationId xmlns:a16="http://schemas.microsoft.com/office/drawing/2014/main" id="{8E2AAA70-73DB-D7F4-9AB5-510AA8E25A1A}"/>
              </a:ext>
            </a:extLst>
          </p:cNvPr>
          <p:cNvSpPr>
            <a:spLocks noEditPoints="1"/>
          </p:cNvSpPr>
          <p:nvPr/>
        </p:nvSpPr>
        <p:spPr bwMode="auto">
          <a:xfrm>
            <a:off x="4551363" y="3987801"/>
            <a:ext cx="427038" cy="565150"/>
          </a:xfrm>
          <a:custGeom>
            <a:avLst/>
            <a:gdLst>
              <a:gd name="T0" fmla="*/ 221 w 269"/>
              <a:gd name="T1" fmla="*/ 282 h 356"/>
              <a:gd name="T2" fmla="*/ 205 w 269"/>
              <a:gd name="T3" fmla="*/ 286 h 356"/>
              <a:gd name="T4" fmla="*/ 201 w 269"/>
              <a:gd name="T5" fmla="*/ 279 h 356"/>
              <a:gd name="T6" fmla="*/ 180 w 269"/>
              <a:gd name="T7" fmla="*/ 278 h 356"/>
              <a:gd name="T8" fmla="*/ 172 w 269"/>
              <a:gd name="T9" fmla="*/ 277 h 356"/>
              <a:gd name="T10" fmla="*/ 139 w 269"/>
              <a:gd name="T11" fmla="*/ 277 h 356"/>
              <a:gd name="T12" fmla="*/ 115 w 269"/>
              <a:gd name="T13" fmla="*/ 283 h 356"/>
              <a:gd name="T14" fmla="*/ 108 w 269"/>
              <a:gd name="T15" fmla="*/ 290 h 356"/>
              <a:gd name="T16" fmla="*/ 105 w 269"/>
              <a:gd name="T17" fmla="*/ 294 h 356"/>
              <a:gd name="T18" fmla="*/ 105 w 269"/>
              <a:gd name="T19" fmla="*/ 296 h 356"/>
              <a:gd name="T20" fmla="*/ 100 w 269"/>
              <a:gd name="T21" fmla="*/ 301 h 356"/>
              <a:gd name="T22" fmla="*/ 100 w 269"/>
              <a:gd name="T23" fmla="*/ 303 h 356"/>
              <a:gd name="T24" fmla="*/ 83 w 269"/>
              <a:gd name="T25" fmla="*/ 319 h 356"/>
              <a:gd name="T26" fmla="*/ 68 w 269"/>
              <a:gd name="T27" fmla="*/ 320 h 356"/>
              <a:gd name="T28" fmla="*/ 64 w 269"/>
              <a:gd name="T29" fmla="*/ 315 h 356"/>
              <a:gd name="T30" fmla="*/ 53 w 269"/>
              <a:gd name="T31" fmla="*/ 315 h 356"/>
              <a:gd name="T32" fmla="*/ 48 w 269"/>
              <a:gd name="T33" fmla="*/ 319 h 356"/>
              <a:gd name="T34" fmla="*/ 44 w 269"/>
              <a:gd name="T35" fmla="*/ 320 h 356"/>
              <a:gd name="T36" fmla="*/ 41 w 269"/>
              <a:gd name="T37" fmla="*/ 323 h 356"/>
              <a:gd name="T38" fmla="*/ 33 w 269"/>
              <a:gd name="T39" fmla="*/ 328 h 356"/>
              <a:gd name="T40" fmla="*/ 38 w 269"/>
              <a:gd name="T41" fmla="*/ 339 h 356"/>
              <a:gd name="T42" fmla="*/ 32 w 269"/>
              <a:gd name="T43" fmla="*/ 345 h 356"/>
              <a:gd name="T44" fmla="*/ 23 w 269"/>
              <a:gd name="T45" fmla="*/ 335 h 356"/>
              <a:gd name="T46" fmla="*/ 10 w 269"/>
              <a:gd name="T47" fmla="*/ 335 h 356"/>
              <a:gd name="T48" fmla="*/ 8 w 269"/>
              <a:gd name="T49" fmla="*/ 343 h 356"/>
              <a:gd name="T50" fmla="*/ 0 w 269"/>
              <a:gd name="T51" fmla="*/ 349 h 356"/>
              <a:gd name="T52" fmla="*/ 0 w 269"/>
              <a:gd name="T53" fmla="*/ 352 h 356"/>
              <a:gd name="T54" fmla="*/ 0 w 269"/>
              <a:gd name="T55" fmla="*/ 356 h 356"/>
              <a:gd name="T56" fmla="*/ 231 w 269"/>
              <a:gd name="T57" fmla="*/ 86 h 356"/>
              <a:gd name="T58" fmla="*/ 229 w 269"/>
              <a:gd name="T59" fmla="*/ 80 h 356"/>
              <a:gd name="T60" fmla="*/ 223 w 269"/>
              <a:gd name="T61" fmla="*/ 84 h 356"/>
              <a:gd name="T62" fmla="*/ 209 w 269"/>
              <a:gd name="T63" fmla="*/ 80 h 356"/>
              <a:gd name="T64" fmla="*/ 221 w 269"/>
              <a:gd name="T65" fmla="*/ 282 h 356"/>
              <a:gd name="T66" fmla="*/ 238 w 269"/>
              <a:gd name="T67" fmla="*/ 268 h 356"/>
              <a:gd name="T68" fmla="*/ 240 w 269"/>
              <a:gd name="T69" fmla="*/ 253 h 356"/>
              <a:gd name="T70" fmla="*/ 240 w 269"/>
              <a:gd name="T71" fmla="*/ 252 h 356"/>
              <a:gd name="T72" fmla="*/ 242 w 269"/>
              <a:gd name="T73" fmla="*/ 245 h 356"/>
              <a:gd name="T74" fmla="*/ 249 w 269"/>
              <a:gd name="T75" fmla="*/ 236 h 356"/>
              <a:gd name="T76" fmla="*/ 246 w 269"/>
              <a:gd name="T77" fmla="*/ 230 h 356"/>
              <a:gd name="T78" fmla="*/ 243 w 269"/>
              <a:gd name="T79" fmla="*/ 230 h 356"/>
              <a:gd name="T80" fmla="*/ 238 w 269"/>
              <a:gd name="T81" fmla="*/ 230 h 356"/>
              <a:gd name="T82" fmla="*/ 238 w 269"/>
              <a:gd name="T83" fmla="*/ 230 h 356"/>
              <a:gd name="T84" fmla="*/ 236 w 269"/>
              <a:gd name="T85" fmla="*/ 228 h 356"/>
              <a:gd name="T86" fmla="*/ 212 w 269"/>
              <a:gd name="T87" fmla="*/ 191 h 356"/>
              <a:gd name="T88" fmla="*/ 234 w 269"/>
              <a:gd name="T89" fmla="*/ 180 h 356"/>
              <a:gd name="T90" fmla="*/ 238 w 269"/>
              <a:gd name="T91" fmla="*/ 181 h 356"/>
              <a:gd name="T92" fmla="*/ 240 w 269"/>
              <a:gd name="T93" fmla="*/ 183 h 356"/>
              <a:gd name="T94" fmla="*/ 269 w 269"/>
              <a:gd name="T95" fmla="*/ 174 h 356"/>
              <a:gd name="T96" fmla="*/ 217 w 269"/>
              <a:gd name="T97" fmla="*/ 57 h 356"/>
              <a:gd name="T98" fmla="*/ 217 w 269"/>
              <a:gd name="T99" fmla="*/ 57 h 356"/>
              <a:gd name="T100" fmla="*/ 212 w 269"/>
              <a:gd name="T101" fmla="*/ 0 h 356"/>
              <a:gd name="T102" fmla="*/ 214 w 269"/>
              <a:gd name="T103" fmla="*/ 12 h 356"/>
              <a:gd name="T104" fmla="*/ 214 w 269"/>
              <a:gd name="T105" fmla="*/ 15 h 356"/>
              <a:gd name="T106" fmla="*/ 217 w 269"/>
              <a:gd name="T107" fmla="*/ 16 h 356"/>
              <a:gd name="T108" fmla="*/ 223 w 269"/>
              <a:gd name="T109" fmla="*/ 16 h 356"/>
              <a:gd name="T110" fmla="*/ 225 w 269"/>
              <a:gd name="T111" fmla="*/ 22 h 356"/>
              <a:gd name="T112" fmla="*/ 225 w 269"/>
              <a:gd name="T113" fmla="*/ 23 h 356"/>
              <a:gd name="T114" fmla="*/ 221 w 269"/>
              <a:gd name="T115" fmla="*/ 35 h 356"/>
              <a:gd name="T116" fmla="*/ 220 w 269"/>
              <a:gd name="T117" fmla="*/ 37 h 356"/>
              <a:gd name="T118" fmla="*/ 214 w 269"/>
              <a:gd name="T119" fmla="*/ 43 h 356"/>
              <a:gd name="T120" fmla="*/ 219 w 269"/>
              <a:gd name="T121" fmla="*/ 57 h 356"/>
              <a:gd name="T122" fmla="*/ 217 w 269"/>
              <a:gd name="T123" fmla="*/ 57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69" h="356">
                <a:moveTo>
                  <a:pt x="221" y="282"/>
                </a:moveTo>
                <a:lnTo>
                  <a:pt x="205" y="286"/>
                </a:lnTo>
                <a:lnTo>
                  <a:pt x="201" y="279"/>
                </a:lnTo>
                <a:lnTo>
                  <a:pt x="180" y="278"/>
                </a:lnTo>
                <a:lnTo>
                  <a:pt x="172" y="277"/>
                </a:lnTo>
                <a:lnTo>
                  <a:pt x="139" y="277"/>
                </a:lnTo>
                <a:lnTo>
                  <a:pt x="115" y="283"/>
                </a:lnTo>
                <a:lnTo>
                  <a:pt x="108" y="290"/>
                </a:lnTo>
                <a:lnTo>
                  <a:pt x="105" y="294"/>
                </a:lnTo>
                <a:lnTo>
                  <a:pt x="105" y="296"/>
                </a:lnTo>
                <a:lnTo>
                  <a:pt x="100" y="301"/>
                </a:lnTo>
                <a:lnTo>
                  <a:pt x="100" y="303"/>
                </a:lnTo>
                <a:lnTo>
                  <a:pt x="83" y="319"/>
                </a:lnTo>
                <a:lnTo>
                  <a:pt x="68" y="320"/>
                </a:lnTo>
                <a:lnTo>
                  <a:pt x="64" y="315"/>
                </a:lnTo>
                <a:lnTo>
                  <a:pt x="53" y="315"/>
                </a:lnTo>
                <a:lnTo>
                  <a:pt x="48" y="319"/>
                </a:lnTo>
                <a:lnTo>
                  <a:pt x="44" y="320"/>
                </a:lnTo>
                <a:lnTo>
                  <a:pt x="41" y="323"/>
                </a:lnTo>
                <a:lnTo>
                  <a:pt x="33" y="328"/>
                </a:lnTo>
                <a:lnTo>
                  <a:pt x="38" y="339"/>
                </a:lnTo>
                <a:lnTo>
                  <a:pt x="32" y="345"/>
                </a:lnTo>
                <a:lnTo>
                  <a:pt x="23" y="335"/>
                </a:lnTo>
                <a:lnTo>
                  <a:pt x="10" y="335"/>
                </a:lnTo>
                <a:lnTo>
                  <a:pt x="8" y="343"/>
                </a:lnTo>
                <a:lnTo>
                  <a:pt x="0" y="349"/>
                </a:lnTo>
                <a:lnTo>
                  <a:pt x="0" y="352"/>
                </a:lnTo>
                <a:lnTo>
                  <a:pt x="0" y="356"/>
                </a:lnTo>
                <a:moveTo>
                  <a:pt x="231" y="86"/>
                </a:moveTo>
                <a:lnTo>
                  <a:pt x="229" y="80"/>
                </a:lnTo>
                <a:lnTo>
                  <a:pt x="223" y="84"/>
                </a:lnTo>
                <a:lnTo>
                  <a:pt x="209" y="80"/>
                </a:lnTo>
                <a:moveTo>
                  <a:pt x="221" y="282"/>
                </a:moveTo>
                <a:lnTo>
                  <a:pt x="238" y="268"/>
                </a:lnTo>
                <a:lnTo>
                  <a:pt x="240" y="253"/>
                </a:lnTo>
                <a:lnTo>
                  <a:pt x="240" y="252"/>
                </a:lnTo>
                <a:lnTo>
                  <a:pt x="242" y="245"/>
                </a:lnTo>
                <a:lnTo>
                  <a:pt x="249" y="236"/>
                </a:lnTo>
                <a:lnTo>
                  <a:pt x="246" y="230"/>
                </a:lnTo>
                <a:lnTo>
                  <a:pt x="243" y="230"/>
                </a:lnTo>
                <a:lnTo>
                  <a:pt x="238" y="230"/>
                </a:lnTo>
                <a:lnTo>
                  <a:pt x="238" y="230"/>
                </a:lnTo>
                <a:lnTo>
                  <a:pt x="236" y="228"/>
                </a:lnTo>
                <a:lnTo>
                  <a:pt x="212" y="191"/>
                </a:lnTo>
                <a:lnTo>
                  <a:pt x="234" y="180"/>
                </a:lnTo>
                <a:lnTo>
                  <a:pt x="238" y="181"/>
                </a:lnTo>
                <a:lnTo>
                  <a:pt x="240" y="183"/>
                </a:lnTo>
                <a:lnTo>
                  <a:pt x="269" y="174"/>
                </a:lnTo>
                <a:moveTo>
                  <a:pt x="217" y="57"/>
                </a:moveTo>
                <a:lnTo>
                  <a:pt x="217" y="57"/>
                </a:lnTo>
                <a:moveTo>
                  <a:pt x="212" y="0"/>
                </a:moveTo>
                <a:lnTo>
                  <a:pt x="214" y="12"/>
                </a:lnTo>
                <a:lnTo>
                  <a:pt x="214" y="15"/>
                </a:lnTo>
                <a:lnTo>
                  <a:pt x="217" y="16"/>
                </a:lnTo>
                <a:lnTo>
                  <a:pt x="223" y="16"/>
                </a:lnTo>
                <a:lnTo>
                  <a:pt x="225" y="22"/>
                </a:lnTo>
                <a:lnTo>
                  <a:pt x="225" y="23"/>
                </a:lnTo>
                <a:lnTo>
                  <a:pt x="221" y="35"/>
                </a:lnTo>
                <a:lnTo>
                  <a:pt x="220" y="37"/>
                </a:lnTo>
                <a:lnTo>
                  <a:pt x="214" y="43"/>
                </a:lnTo>
                <a:lnTo>
                  <a:pt x="219" y="57"/>
                </a:lnTo>
                <a:lnTo>
                  <a:pt x="217" y="5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3" name="Freeform 43">
            <a:extLst>
              <a:ext uri="{FF2B5EF4-FFF2-40B4-BE49-F238E27FC236}">
                <a16:creationId xmlns:a16="http://schemas.microsoft.com/office/drawing/2014/main" id="{58DDD679-5E97-52E9-03AC-0DE72295DAEA}"/>
              </a:ext>
            </a:extLst>
          </p:cNvPr>
          <p:cNvSpPr>
            <a:spLocks/>
          </p:cNvSpPr>
          <p:nvPr/>
        </p:nvSpPr>
        <p:spPr bwMode="auto">
          <a:xfrm>
            <a:off x="4887913" y="3987801"/>
            <a:ext cx="20638" cy="90488"/>
          </a:xfrm>
          <a:custGeom>
            <a:avLst/>
            <a:gdLst>
              <a:gd name="T0" fmla="*/ 5 w 13"/>
              <a:gd name="T1" fmla="*/ 57 h 57"/>
              <a:gd name="T2" fmla="*/ 7 w 13"/>
              <a:gd name="T3" fmla="*/ 57 h 57"/>
              <a:gd name="T4" fmla="*/ 2 w 13"/>
              <a:gd name="T5" fmla="*/ 43 h 57"/>
              <a:gd name="T6" fmla="*/ 8 w 13"/>
              <a:gd name="T7" fmla="*/ 37 h 57"/>
              <a:gd name="T8" fmla="*/ 9 w 13"/>
              <a:gd name="T9" fmla="*/ 35 h 57"/>
              <a:gd name="T10" fmla="*/ 13 w 13"/>
              <a:gd name="T11" fmla="*/ 23 h 57"/>
              <a:gd name="T12" fmla="*/ 13 w 13"/>
              <a:gd name="T13" fmla="*/ 22 h 57"/>
              <a:gd name="T14" fmla="*/ 11 w 13"/>
              <a:gd name="T15" fmla="*/ 16 h 57"/>
              <a:gd name="T16" fmla="*/ 5 w 13"/>
              <a:gd name="T17" fmla="*/ 16 h 57"/>
              <a:gd name="T18" fmla="*/ 2 w 13"/>
              <a:gd name="T19" fmla="*/ 15 h 57"/>
              <a:gd name="T20" fmla="*/ 2 w 13"/>
              <a:gd name="T21" fmla="*/ 12 h 57"/>
              <a:gd name="T22" fmla="*/ 0 w 13"/>
              <a:gd name="T23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" h="57">
                <a:moveTo>
                  <a:pt x="5" y="57"/>
                </a:moveTo>
                <a:lnTo>
                  <a:pt x="7" y="57"/>
                </a:lnTo>
                <a:lnTo>
                  <a:pt x="2" y="43"/>
                </a:lnTo>
                <a:lnTo>
                  <a:pt x="8" y="37"/>
                </a:lnTo>
                <a:lnTo>
                  <a:pt x="9" y="35"/>
                </a:lnTo>
                <a:lnTo>
                  <a:pt x="13" y="23"/>
                </a:lnTo>
                <a:lnTo>
                  <a:pt x="13" y="22"/>
                </a:lnTo>
                <a:lnTo>
                  <a:pt x="11" y="16"/>
                </a:lnTo>
                <a:lnTo>
                  <a:pt x="5" y="16"/>
                </a:lnTo>
                <a:lnTo>
                  <a:pt x="2" y="15"/>
                </a:lnTo>
                <a:lnTo>
                  <a:pt x="2" y="12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4" name="Freeform 44">
            <a:extLst>
              <a:ext uri="{FF2B5EF4-FFF2-40B4-BE49-F238E27FC236}">
                <a16:creationId xmlns:a16="http://schemas.microsoft.com/office/drawing/2014/main" id="{6B561DFA-96A9-AC2D-C209-9F636C0B1897}"/>
              </a:ext>
            </a:extLst>
          </p:cNvPr>
          <p:cNvSpPr>
            <a:spLocks/>
          </p:cNvSpPr>
          <p:nvPr/>
        </p:nvSpPr>
        <p:spPr bwMode="auto">
          <a:xfrm>
            <a:off x="5518151" y="3305176"/>
            <a:ext cx="6350" cy="15875"/>
          </a:xfrm>
          <a:custGeom>
            <a:avLst/>
            <a:gdLst>
              <a:gd name="T0" fmla="*/ 0 w 4"/>
              <a:gd name="T1" fmla="*/ 0 h 10"/>
              <a:gd name="T2" fmla="*/ 2 w 4"/>
              <a:gd name="T3" fmla="*/ 0 h 10"/>
              <a:gd name="T4" fmla="*/ 2 w 4"/>
              <a:gd name="T5" fmla="*/ 2 h 10"/>
              <a:gd name="T6" fmla="*/ 4 w 4"/>
              <a:gd name="T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10">
                <a:moveTo>
                  <a:pt x="0" y="0"/>
                </a:moveTo>
                <a:lnTo>
                  <a:pt x="2" y="0"/>
                </a:lnTo>
                <a:lnTo>
                  <a:pt x="2" y="2"/>
                </a:lnTo>
                <a:lnTo>
                  <a:pt x="4" y="1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5" name="Freeform 45">
            <a:extLst>
              <a:ext uri="{FF2B5EF4-FFF2-40B4-BE49-F238E27FC236}">
                <a16:creationId xmlns:a16="http://schemas.microsoft.com/office/drawing/2014/main" id="{C53D93C6-4D48-CAB8-8F84-C595B4CC32DD}"/>
              </a:ext>
            </a:extLst>
          </p:cNvPr>
          <p:cNvSpPr>
            <a:spLocks/>
          </p:cNvSpPr>
          <p:nvPr/>
        </p:nvSpPr>
        <p:spPr bwMode="auto">
          <a:xfrm>
            <a:off x="5507038" y="3305176"/>
            <a:ext cx="434975" cy="98425"/>
          </a:xfrm>
          <a:custGeom>
            <a:avLst/>
            <a:gdLst>
              <a:gd name="T0" fmla="*/ 274 w 274"/>
              <a:gd name="T1" fmla="*/ 18 h 62"/>
              <a:gd name="T2" fmla="*/ 258 w 274"/>
              <a:gd name="T3" fmla="*/ 11 h 62"/>
              <a:gd name="T4" fmla="*/ 246 w 274"/>
              <a:gd name="T5" fmla="*/ 17 h 62"/>
              <a:gd name="T6" fmla="*/ 240 w 274"/>
              <a:gd name="T7" fmla="*/ 14 h 62"/>
              <a:gd name="T8" fmla="*/ 200 w 274"/>
              <a:gd name="T9" fmla="*/ 19 h 62"/>
              <a:gd name="T10" fmla="*/ 196 w 274"/>
              <a:gd name="T11" fmla="*/ 19 h 62"/>
              <a:gd name="T12" fmla="*/ 185 w 274"/>
              <a:gd name="T13" fmla="*/ 17 h 62"/>
              <a:gd name="T14" fmla="*/ 172 w 274"/>
              <a:gd name="T15" fmla="*/ 21 h 62"/>
              <a:gd name="T16" fmla="*/ 170 w 274"/>
              <a:gd name="T17" fmla="*/ 21 h 62"/>
              <a:gd name="T18" fmla="*/ 168 w 274"/>
              <a:gd name="T19" fmla="*/ 21 h 62"/>
              <a:gd name="T20" fmla="*/ 164 w 274"/>
              <a:gd name="T21" fmla="*/ 19 h 62"/>
              <a:gd name="T22" fmla="*/ 151 w 274"/>
              <a:gd name="T23" fmla="*/ 18 h 62"/>
              <a:gd name="T24" fmla="*/ 136 w 274"/>
              <a:gd name="T25" fmla="*/ 17 h 62"/>
              <a:gd name="T26" fmla="*/ 132 w 274"/>
              <a:gd name="T27" fmla="*/ 26 h 62"/>
              <a:gd name="T28" fmla="*/ 127 w 274"/>
              <a:gd name="T29" fmla="*/ 28 h 62"/>
              <a:gd name="T30" fmla="*/ 123 w 274"/>
              <a:gd name="T31" fmla="*/ 36 h 62"/>
              <a:gd name="T32" fmla="*/ 116 w 274"/>
              <a:gd name="T33" fmla="*/ 37 h 62"/>
              <a:gd name="T34" fmla="*/ 120 w 274"/>
              <a:gd name="T35" fmla="*/ 45 h 62"/>
              <a:gd name="T36" fmla="*/ 119 w 274"/>
              <a:gd name="T37" fmla="*/ 49 h 62"/>
              <a:gd name="T38" fmla="*/ 112 w 274"/>
              <a:gd name="T39" fmla="*/ 51 h 62"/>
              <a:gd name="T40" fmla="*/ 100 w 274"/>
              <a:gd name="T41" fmla="*/ 52 h 62"/>
              <a:gd name="T42" fmla="*/ 98 w 274"/>
              <a:gd name="T43" fmla="*/ 62 h 62"/>
              <a:gd name="T44" fmla="*/ 94 w 274"/>
              <a:gd name="T45" fmla="*/ 58 h 62"/>
              <a:gd name="T46" fmla="*/ 83 w 274"/>
              <a:gd name="T47" fmla="*/ 60 h 62"/>
              <a:gd name="T48" fmla="*/ 79 w 274"/>
              <a:gd name="T49" fmla="*/ 48 h 62"/>
              <a:gd name="T50" fmla="*/ 70 w 274"/>
              <a:gd name="T51" fmla="*/ 49 h 62"/>
              <a:gd name="T52" fmla="*/ 59 w 274"/>
              <a:gd name="T53" fmla="*/ 45 h 62"/>
              <a:gd name="T54" fmla="*/ 45 w 274"/>
              <a:gd name="T55" fmla="*/ 52 h 62"/>
              <a:gd name="T56" fmla="*/ 44 w 274"/>
              <a:gd name="T57" fmla="*/ 53 h 62"/>
              <a:gd name="T58" fmla="*/ 34 w 274"/>
              <a:gd name="T59" fmla="*/ 48 h 62"/>
              <a:gd name="T60" fmla="*/ 34 w 274"/>
              <a:gd name="T61" fmla="*/ 44 h 62"/>
              <a:gd name="T62" fmla="*/ 33 w 274"/>
              <a:gd name="T63" fmla="*/ 40 h 62"/>
              <a:gd name="T64" fmla="*/ 30 w 274"/>
              <a:gd name="T65" fmla="*/ 37 h 62"/>
              <a:gd name="T66" fmla="*/ 29 w 274"/>
              <a:gd name="T67" fmla="*/ 38 h 62"/>
              <a:gd name="T68" fmla="*/ 29 w 274"/>
              <a:gd name="T69" fmla="*/ 43 h 62"/>
              <a:gd name="T70" fmla="*/ 23 w 274"/>
              <a:gd name="T71" fmla="*/ 41 h 62"/>
              <a:gd name="T72" fmla="*/ 19 w 274"/>
              <a:gd name="T73" fmla="*/ 37 h 62"/>
              <a:gd name="T74" fmla="*/ 20 w 274"/>
              <a:gd name="T75" fmla="*/ 26 h 62"/>
              <a:gd name="T76" fmla="*/ 20 w 274"/>
              <a:gd name="T77" fmla="*/ 25 h 62"/>
              <a:gd name="T78" fmla="*/ 19 w 274"/>
              <a:gd name="T79" fmla="*/ 23 h 62"/>
              <a:gd name="T80" fmla="*/ 14 w 274"/>
              <a:gd name="T81" fmla="*/ 22 h 62"/>
              <a:gd name="T82" fmla="*/ 9 w 274"/>
              <a:gd name="T83" fmla="*/ 21 h 62"/>
              <a:gd name="T84" fmla="*/ 5 w 274"/>
              <a:gd name="T85" fmla="*/ 22 h 62"/>
              <a:gd name="T86" fmla="*/ 0 w 274"/>
              <a:gd name="T87" fmla="*/ 22 h 62"/>
              <a:gd name="T88" fmla="*/ 11 w 274"/>
              <a:gd name="T89" fmla="*/ 10 h 62"/>
              <a:gd name="T90" fmla="*/ 9 w 274"/>
              <a:gd name="T91" fmla="*/ 2 h 62"/>
              <a:gd name="T92" fmla="*/ 9 w 274"/>
              <a:gd name="T93" fmla="*/ 0 h 62"/>
              <a:gd name="T94" fmla="*/ 7 w 274"/>
              <a:gd name="T95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74" h="62">
                <a:moveTo>
                  <a:pt x="274" y="18"/>
                </a:moveTo>
                <a:lnTo>
                  <a:pt x="258" y="11"/>
                </a:lnTo>
                <a:lnTo>
                  <a:pt x="246" y="17"/>
                </a:lnTo>
                <a:lnTo>
                  <a:pt x="240" y="14"/>
                </a:lnTo>
                <a:lnTo>
                  <a:pt x="200" y="19"/>
                </a:lnTo>
                <a:lnTo>
                  <a:pt x="196" y="19"/>
                </a:lnTo>
                <a:lnTo>
                  <a:pt x="185" y="17"/>
                </a:lnTo>
                <a:lnTo>
                  <a:pt x="172" y="21"/>
                </a:lnTo>
                <a:lnTo>
                  <a:pt x="170" y="21"/>
                </a:lnTo>
                <a:lnTo>
                  <a:pt x="168" y="21"/>
                </a:lnTo>
                <a:lnTo>
                  <a:pt x="164" y="19"/>
                </a:lnTo>
                <a:lnTo>
                  <a:pt x="151" y="18"/>
                </a:lnTo>
                <a:lnTo>
                  <a:pt x="136" y="17"/>
                </a:lnTo>
                <a:lnTo>
                  <a:pt x="132" y="26"/>
                </a:lnTo>
                <a:lnTo>
                  <a:pt x="127" y="28"/>
                </a:lnTo>
                <a:lnTo>
                  <a:pt x="123" y="36"/>
                </a:lnTo>
                <a:lnTo>
                  <a:pt x="116" y="37"/>
                </a:lnTo>
                <a:lnTo>
                  <a:pt x="120" y="45"/>
                </a:lnTo>
                <a:lnTo>
                  <a:pt x="119" y="49"/>
                </a:lnTo>
                <a:lnTo>
                  <a:pt x="112" y="51"/>
                </a:lnTo>
                <a:lnTo>
                  <a:pt x="100" y="52"/>
                </a:lnTo>
                <a:lnTo>
                  <a:pt x="98" y="62"/>
                </a:lnTo>
                <a:lnTo>
                  <a:pt x="94" y="58"/>
                </a:lnTo>
                <a:lnTo>
                  <a:pt x="83" y="60"/>
                </a:lnTo>
                <a:lnTo>
                  <a:pt x="79" y="48"/>
                </a:lnTo>
                <a:lnTo>
                  <a:pt x="70" y="49"/>
                </a:lnTo>
                <a:lnTo>
                  <a:pt x="59" y="45"/>
                </a:lnTo>
                <a:lnTo>
                  <a:pt x="45" y="52"/>
                </a:lnTo>
                <a:lnTo>
                  <a:pt x="44" y="53"/>
                </a:lnTo>
                <a:lnTo>
                  <a:pt x="34" y="48"/>
                </a:lnTo>
                <a:lnTo>
                  <a:pt x="34" y="44"/>
                </a:lnTo>
                <a:lnTo>
                  <a:pt x="33" y="40"/>
                </a:lnTo>
                <a:lnTo>
                  <a:pt x="30" y="37"/>
                </a:lnTo>
                <a:lnTo>
                  <a:pt x="29" y="38"/>
                </a:lnTo>
                <a:lnTo>
                  <a:pt x="29" y="43"/>
                </a:lnTo>
                <a:lnTo>
                  <a:pt x="23" y="41"/>
                </a:lnTo>
                <a:lnTo>
                  <a:pt x="19" y="37"/>
                </a:lnTo>
                <a:lnTo>
                  <a:pt x="20" y="26"/>
                </a:lnTo>
                <a:lnTo>
                  <a:pt x="20" y="25"/>
                </a:lnTo>
                <a:lnTo>
                  <a:pt x="19" y="23"/>
                </a:lnTo>
                <a:lnTo>
                  <a:pt x="14" y="22"/>
                </a:lnTo>
                <a:lnTo>
                  <a:pt x="9" y="21"/>
                </a:lnTo>
                <a:lnTo>
                  <a:pt x="5" y="22"/>
                </a:lnTo>
                <a:lnTo>
                  <a:pt x="0" y="22"/>
                </a:lnTo>
                <a:lnTo>
                  <a:pt x="11" y="10"/>
                </a:lnTo>
                <a:lnTo>
                  <a:pt x="9" y="2"/>
                </a:lnTo>
                <a:lnTo>
                  <a:pt x="9" y="0"/>
                </a:lnTo>
                <a:lnTo>
                  <a:pt x="7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6" name="Freeform 46">
            <a:extLst>
              <a:ext uri="{FF2B5EF4-FFF2-40B4-BE49-F238E27FC236}">
                <a16:creationId xmlns:a16="http://schemas.microsoft.com/office/drawing/2014/main" id="{86037A1B-F76A-37E8-E752-9C6EC0226BC3}"/>
              </a:ext>
            </a:extLst>
          </p:cNvPr>
          <p:cNvSpPr>
            <a:spLocks/>
          </p:cNvSpPr>
          <p:nvPr/>
        </p:nvSpPr>
        <p:spPr bwMode="auto">
          <a:xfrm>
            <a:off x="6305551" y="1852613"/>
            <a:ext cx="238125" cy="52388"/>
          </a:xfrm>
          <a:custGeom>
            <a:avLst/>
            <a:gdLst>
              <a:gd name="T0" fmla="*/ 0 w 150"/>
              <a:gd name="T1" fmla="*/ 33 h 33"/>
              <a:gd name="T2" fmla="*/ 3 w 150"/>
              <a:gd name="T3" fmla="*/ 32 h 33"/>
              <a:gd name="T4" fmla="*/ 13 w 150"/>
              <a:gd name="T5" fmla="*/ 30 h 33"/>
              <a:gd name="T6" fmla="*/ 14 w 150"/>
              <a:gd name="T7" fmla="*/ 30 h 33"/>
              <a:gd name="T8" fmla="*/ 22 w 150"/>
              <a:gd name="T9" fmla="*/ 22 h 33"/>
              <a:gd name="T10" fmla="*/ 28 w 150"/>
              <a:gd name="T11" fmla="*/ 14 h 33"/>
              <a:gd name="T12" fmla="*/ 59 w 150"/>
              <a:gd name="T13" fmla="*/ 17 h 33"/>
              <a:gd name="T14" fmla="*/ 62 w 150"/>
              <a:gd name="T15" fmla="*/ 17 h 33"/>
              <a:gd name="T16" fmla="*/ 74 w 150"/>
              <a:gd name="T17" fmla="*/ 15 h 33"/>
              <a:gd name="T18" fmla="*/ 84 w 150"/>
              <a:gd name="T19" fmla="*/ 10 h 33"/>
              <a:gd name="T20" fmla="*/ 85 w 150"/>
              <a:gd name="T21" fmla="*/ 10 h 33"/>
              <a:gd name="T22" fmla="*/ 93 w 150"/>
              <a:gd name="T23" fmla="*/ 4 h 33"/>
              <a:gd name="T24" fmla="*/ 96 w 150"/>
              <a:gd name="T25" fmla="*/ 4 h 33"/>
              <a:gd name="T26" fmla="*/ 100 w 150"/>
              <a:gd name="T27" fmla="*/ 4 h 33"/>
              <a:gd name="T28" fmla="*/ 107 w 150"/>
              <a:gd name="T29" fmla="*/ 4 h 33"/>
              <a:gd name="T30" fmla="*/ 118 w 150"/>
              <a:gd name="T31" fmla="*/ 3 h 33"/>
              <a:gd name="T32" fmla="*/ 140 w 150"/>
              <a:gd name="T33" fmla="*/ 0 h 33"/>
              <a:gd name="T34" fmla="*/ 146 w 150"/>
              <a:gd name="T35" fmla="*/ 10 h 33"/>
              <a:gd name="T36" fmla="*/ 149 w 150"/>
              <a:gd name="T37" fmla="*/ 14 h 33"/>
              <a:gd name="T38" fmla="*/ 150 w 150"/>
              <a:gd name="T39" fmla="*/ 19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0" h="33">
                <a:moveTo>
                  <a:pt x="0" y="33"/>
                </a:moveTo>
                <a:lnTo>
                  <a:pt x="3" y="32"/>
                </a:lnTo>
                <a:lnTo>
                  <a:pt x="13" y="30"/>
                </a:lnTo>
                <a:lnTo>
                  <a:pt x="14" y="30"/>
                </a:lnTo>
                <a:lnTo>
                  <a:pt x="22" y="22"/>
                </a:lnTo>
                <a:lnTo>
                  <a:pt x="28" y="14"/>
                </a:lnTo>
                <a:lnTo>
                  <a:pt x="59" y="17"/>
                </a:lnTo>
                <a:lnTo>
                  <a:pt x="62" y="17"/>
                </a:lnTo>
                <a:lnTo>
                  <a:pt x="74" y="15"/>
                </a:lnTo>
                <a:lnTo>
                  <a:pt x="84" y="10"/>
                </a:lnTo>
                <a:lnTo>
                  <a:pt x="85" y="10"/>
                </a:lnTo>
                <a:lnTo>
                  <a:pt x="93" y="4"/>
                </a:lnTo>
                <a:lnTo>
                  <a:pt x="96" y="4"/>
                </a:lnTo>
                <a:lnTo>
                  <a:pt x="100" y="4"/>
                </a:lnTo>
                <a:lnTo>
                  <a:pt x="107" y="4"/>
                </a:lnTo>
                <a:lnTo>
                  <a:pt x="118" y="3"/>
                </a:lnTo>
                <a:lnTo>
                  <a:pt x="140" y="0"/>
                </a:lnTo>
                <a:lnTo>
                  <a:pt x="146" y="10"/>
                </a:lnTo>
                <a:lnTo>
                  <a:pt x="149" y="14"/>
                </a:lnTo>
                <a:lnTo>
                  <a:pt x="150" y="1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7" name="Freeform 47">
            <a:extLst>
              <a:ext uri="{FF2B5EF4-FFF2-40B4-BE49-F238E27FC236}">
                <a16:creationId xmlns:a16="http://schemas.microsoft.com/office/drawing/2014/main" id="{36E517BA-70CC-1801-C21E-2F853A54127D}"/>
              </a:ext>
            </a:extLst>
          </p:cNvPr>
          <p:cNvSpPr>
            <a:spLocks/>
          </p:cNvSpPr>
          <p:nvPr/>
        </p:nvSpPr>
        <p:spPr bwMode="auto">
          <a:xfrm>
            <a:off x="6945313" y="1138238"/>
            <a:ext cx="273050" cy="469900"/>
          </a:xfrm>
          <a:custGeom>
            <a:avLst/>
            <a:gdLst>
              <a:gd name="T0" fmla="*/ 0 w 172"/>
              <a:gd name="T1" fmla="*/ 0 h 296"/>
              <a:gd name="T2" fmla="*/ 7 w 172"/>
              <a:gd name="T3" fmla="*/ 2 h 296"/>
              <a:gd name="T4" fmla="*/ 18 w 172"/>
              <a:gd name="T5" fmla="*/ 7 h 296"/>
              <a:gd name="T6" fmla="*/ 22 w 172"/>
              <a:gd name="T7" fmla="*/ 10 h 296"/>
              <a:gd name="T8" fmla="*/ 27 w 172"/>
              <a:gd name="T9" fmla="*/ 8 h 296"/>
              <a:gd name="T10" fmla="*/ 31 w 172"/>
              <a:gd name="T11" fmla="*/ 7 h 296"/>
              <a:gd name="T12" fmla="*/ 41 w 172"/>
              <a:gd name="T13" fmla="*/ 6 h 296"/>
              <a:gd name="T14" fmla="*/ 41 w 172"/>
              <a:gd name="T15" fmla="*/ 7 h 296"/>
              <a:gd name="T16" fmla="*/ 41 w 172"/>
              <a:gd name="T17" fmla="*/ 13 h 296"/>
              <a:gd name="T18" fmla="*/ 46 w 172"/>
              <a:gd name="T19" fmla="*/ 15 h 296"/>
              <a:gd name="T20" fmla="*/ 49 w 172"/>
              <a:gd name="T21" fmla="*/ 18 h 296"/>
              <a:gd name="T22" fmla="*/ 50 w 172"/>
              <a:gd name="T23" fmla="*/ 22 h 296"/>
              <a:gd name="T24" fmla="*/ 53 w 172"/>
              <a:gd name="T25" fmla="*/ 23 h 296"/>
              <a:gd name="T26" fmla="*/ 60 w 172"/>
              <a:gd name="T27" fmla="*/ 26 h 296"/>
              <a:gd name="T28" fmla="*/ 64 w 172"/>
              <a:gd name="T29" fmla="*/ 23 h 296"/>
              <a:gd name="T30" fmla="*/ 67 w 172"/>
              <a:gd name="T31" fmla="*/ 11 h 296"/>
              <a:gd name="T32" fmla="*/ 72 w 172"/>
              <a:gd name="T33" fmla="*/ 13 h 296"/>
              <a:gd name="T34" fmla="*/ 84 w 172"/>
              <a:gd name="T35" fmla="*/ 6 h 296"/>
              <a:gd name="T36" fmla="*/ 84 w 172"/>
              <a:gd name="T37" fmla="*/ 11 h 296"/>
              <a:gd name="T38" fmla="*/ 84 w 172"/>
              <a:gd name="T39" fmla="*/ 18 h 296"/>
              <a:gd name="T40" fmla="*/ 95 w 172"/>
              <a:gd name="T41" fmla="*/ 34 h 296"/>
              <a:gd name="T42" fmla="*/ 98 w 172"/>
              <a:gd name="T43" fmla="*/ 40 h 296"/>
              <a:gd name="T44" fmla="*/ 97 w 172"/>
              <a:gd name="T45" fmla="*/ 40 h 296"/>
              <a:gd name="T46" fmla="*/ 95 w 172"/>
              <a:gd name="T47" fmla="*/ 45 h 296"/>
              <a:gd name="T48" fmla="*/ 95 w 172"/>
              <a:gd name="T49" fmla="*/ 47 h 296"/>
              <a:gd name="T50" fmla="*/ 102 w 172"/>
              <a:gd name="T51" fmla="*/ 59 h 296"/>
              <a:gd name="T52" fmla="*/ 117 w 172"/>
              <a:gd name="T53" fmla="*/ 67 h 296"/>
              <a:gd name="T54" fmla="*/ 127 w 172"/>
              <a:gd name="T55" fmla="*/ 67 h 296"/>
              <a:gd name="T56" fmla="*/ 129 w 172"/>
              <a:gd name="T57" fmla="*/ 73 h 296"/>
              <a:gd name="T58" fmla="*/ 124 w 172"/>
              <a:gd name="T59" fmla="*/ 81 h 296"/>
              <a:gd name="T60" fmla="*/ 134 w 172"/>
              <a:gd name="T61" fmla="*/ 86 h 296"/>
              <a:gd name="T62" fmla="*/ 127 w 172"/>
              <a:gd name="T63" fmla="*/ 103 h 296"/>
              <a:gd name="T64" fmla="*/ 135 w 172"/>
              <a:gd name="T65" fmla="*/ 107 h 296"/>
              <a:gd name="T66" fmla="*/ 139 w 172"/>
              <a:gd name="T67" fmla="*/ 124 h 296"/>
              <a:gd name="T68" fmla="*/ 158 w 172"/>
              <a:gd name="T69" fmla="*/ 137 h 296"/>
              <a:gd name="T70" fmla="*/ 160 w 172"/>
              <a:gd name="T71" fmla="*/ 137 h 296"/>
              <a:gd name="T72" fmla="*/ 166 w 172"/>
              <a:gd name="T73" fmla="*/ 130 h 296"/>
              <a:gd name="T74" fmla="*/ 172 w 172"/>
              <a:gd name="T75" fmla="*/ 135 h 296"/>
              <a:gd name="T76" fmla="*/ 162 w 172"/>
              <a:gd name="T77" fmla="*/ 148 h 296"/>
              <a:gd name="T78" fmla="*/ 161 w 172"/>
              <a:gd name="T79" fmla="*/ 163 h 296"/>
              <a:gd name="T80" fmla="*/ 158 w 172"/>
              <a:gd name="T81" fmla="*/ 164 h 296"/>
              <a:gd name="T82" fmla="*/ 158 w 172"/>
              <a:gd name="T83" fmla="*/ 167 h 296"/>
              <a:gd name="T84" fmla="*/ 161 w 172"/>
              <a:gd name="T85" fmla="*/ 173 h 296"/>
              <a:gd name="T86" fmla="*/ 158 w 172"/>
              <a:gd name="T87" fmla="*/ 173 h 296"/>
              <a:gd name="T88" fmla="*/ 140 w 172"/>
              <a:gd name="T89" fmla="*/ 175 h 296"/>
              <a:gd name="T90" fmla="*/ 120 w 172"/>
              <a:gd name="T91" fmla="*/ 184 h 296"/>
              <a:gd name="T92" fmla="*/ 128 w 172"/>
              <a:gd name="T93" fmla="*/ 216 h 296"/>
              <a:gd name="T94" fmla="*/ 132 w 172"/>
              <a:gd name="T95" fmla="*/ 216 h 296"/>
              <a:gd name="T96" fmla="*/ 151 w 172"/>
              <a:gd name="T97" fmla="*/ 247 h 296"/>
              <a:gd name="T98" fmla="*/ 153 w 172"/>
              <a:gd name="T99" fmla="*/ 259 h 296"/>
              <a:gd name="T100" fmla="*/ 154 w 172"/>
              <a:gd name="T101" fmla="*/ 268 h 296"/>
              <a:gd name="T102" fmla="*/ 154 w 172"/>
              <a:gd name="T103" fmla="*/ 269 h 296"/>
              <a:gd name="T104" fmla="*/ 151 w 172"/>
              <a:gd name="T105" fmla="*/ 281 h 296"/>
              <a:gd name="T106" fmla="*/ 138 w 172"/>
              <a:gd name="T107" fmla="*/ 291 h 296"/>
              <a:gd name="T108" fmla="*/ 106 w 172"/>
              <a:gd name="T109" fmla="*/ 296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2" h="296">
                <a:moveTo>
                  <a:pt x="0" y="0"/>
                </a:moveTo>
                <a:lnTo>
                  <a:pt x="7" y="2"/>
                </a:lnTo>
                <a:lnTo>
                  <a:pt x="18" y="7"/>
                </a:lnTo>
                <a:lnTo>
                  <a:pt x="22" y="10"/>
                </a:lnTo>
                <a:lnTo>
                  <a:pt x="27" y="8"/>
                </a:lnTo>
                <a:lnTo>
                  <a:pt x="31" y="7"/>
                </a:lnTo>
                <a:lnTo>
                  <a:pt x="41" y="6"/>
                </a:lnTo>
                <a:lnTo>
                  <a:pt x="41" y="7"/>
                </a:lnTo>
                <a:lnTo>
                  <a:pt x="41" y="13"/>
                </a:lnTo>
                <a:lnTo>
                  <a:pt x="46" y="15"/>
                </a:lnTo>
                <a:lnTo>
                  <a:pt x="49" y="18"/>
                </a:lnTo>
                <a:lnTo>
                  <a:pt x="50" y="22"/>
                </a:lnTo>
                <a:lnTo>
                  <a:pt x="53" y="23"/>
                </a:lnTo>
                <a:lnTo>
                  <a:pt x="60" y="26"/>
                </a:lnTo>
                <a:lnTo>
                  <a:pt x="64" y="23"/>
                </a:lnTo>
                <a:lnTo>
                  <a:pt x="67" y="11"/>
                </a:lnTo>
                <a:lnTo>
                  <a:pt x="72" y="13"/>
                </a:lnTo>
                <a:lnTo>
                  <a:pt x="84" y="6"/>
                </a:lnTo>
                <a:lnTo>
                  <a:pt x="84" y="11"/>
                </a:lnTo>
                <a:lnTo>
                  <a:pt x="84" y="18"/>
                </a:lnTo>
                <a:lnTo>
                  <a:pt x="95" y="34"/>
                </a:lnTo>
                <a:lnTo>
                  <a:pt x="98" y="40"/>
                </a:lnTo>
                <a:lnTo>
                  <a:pt x="97" y="40"/>
                </a:lnTo>
                <a:lnTo>
                  <a:pt x="95" y="45"/>
                </a:lnTo>
                <a:lnTo>
                  <a:pt x="95" y="47"/>
                </a:lnTo>
                <a:lnTo>
                  <a:pt x="102" y="59"/>
                </a:lnTo>
                <a:lnTo>
                  <a:pt x="117" y="67"/>
                </a:lnTo>
                <a:lnTo>
                  <a:pt x="127" y="67"/>
                </a:lnTo>
                <a:lnTo>
                  <a:pt x="129" y="73"/>
                </a:lnTo>
                <a:lnTo>
                  <a:pt x="124" y="81"/>
                </a:lnTo>
                <a:lnTo>
                  <a:pt x="134" y="86"/>
                </a:lnTo>
                <a:lnTo>
                  <a:pt x="127" y="103"/>
                </a:lnTo>
                <a:lnTo>
                  <a:pt x="135" y="107"/>
                </a:lnTo>
                <a:lnTo>
                  <a:pt x="139" y="124"/>
                </a:lnTo>
                <a:lnTo>
                  <a:pt x="158" y="137"/>
                </a:lnTo>
                <a:lnTo>
                  <a:pt x="160" y="137"/>
                </a:lnTo>
                <a:lnTo>
                  <a:pt x="166" y="130"/>
                </a:lnTo>
                <a:lnTo>
                  <a:pt x="172" y="135"/>
                </a:lnTo>
                <a:lnTo>
                  <a:pt x="162" y="148"/>
                </a:lnTo>
                <a:lnTo>
                  <a:pt x="161" y="163"/>
                </a:lnTo>
                <a:lnTo>
                  <a:pt x="158" y="164"/>
                </a:lnTo>
                <a:lnTo>
                  <a:pt x="158" y="167"/>
                </a:lnTo>
                <a:lnTo>
                  <a:pt x="161" y="173"/>
                </a:lnTo>
                <a:lnTo>
                  <a:pt x="158" y="173"/>
                </a:lnTo>
                <a:lnTo>
                  <a:pt x="140" y="175"/>
                </a:lnTo>
                <a:lnTo>
                  <a:pt x="120" y="184"/>
                </a:lnTo>
                <a:lnTo>
                  <a:pt x="128" y="216"/>
                </a:lnTo>
                <a:lnTo>
                  <a:pt x="132" y="216"/>
                </a:lnTo>
                <a:lnTo>
                  <a:pt x="151" y="247"/>
                </a:lnTo>
                <a:lnTo>
                  <a:pt x="153" y="259"/>
                </a:lnTo>
                <a:lnTo>
                  <a:pt x="154" y="268"/>
                </a:lnTo>
                <a:lnTo>
                  <a:pt x="154" y="269"/>
                </a:lnTo>
                <a:lnTo>
                  <a:pt x="151" y="281"/>
                </a:lnTo>
                <a:lnTo>
                  <a:pt x="138" y="291"/>
                </a:lnTo>
                <a:lnTo>
                  <a:pt x="106" y="29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8" name="Freeform 48">
            <a:extLst>
              <a:ext uri="{FF2B5EF4-FFF2-40B4-BE49-F238E27FC236}">
                <a16:creationId xmlns:a16="http://schemas.microsoft.com/office/drawing/2014/main" id="{02D424F2-6776-16B8-6A12-CC54EFC0FCDE}"/>
              </a:ext>
            </a:extLst>
          </p:cNvPr>
          <p:cNvSpPr>
            <a:spLocks/>
          </p:cNvSpPr>
          <p:nvPr/>
        </p:nvSpPr>
        <p:spPr bwMode="auto">
          <a:xfrm>
            <a:off x="4938713" y="5537201"/>
            <a:ext cx="136525" cy="153988"/>
          </a:xfrm>
          <a:custGeom>
            <a:avLst/>
            <a:gdLst>
              <a:gd name="T0" fmla="*/ 86 w 86"/>
              <a:gd name="T1" fmla="*/ 0 h 97"/>
              <a:gd name="T2" fmla="*/ 84 w 86"/>
              <a:gd name="T3" fmla="*/ 4 h 97"/>
              <a:gd name="T4" fmla="*/ 81 w 86"/>
              <a:gd name="T5" fmla="*/ 14 h 97"/>
              <a:gd name="T6" fmla="*/ 81 w 86"/>
              <a:gd name="T7" fmla="*/ 18 h 97"/>
              <a:gd name="T8" fmla="*/ 82 w 86"/>
              <a:gd name="T9" fmla="*/ 26 h 97"/>
              <a:gd name="T10" fmla="*/ 81 w 86"/>
              <a:gd name="T11" fmla="*/ 29 h 97"/>
              <a:gd name="T12" fmla="*/ 80 w 86"/>
              <a:gd name="T13" fmla="*/ 30 h 97"/>
              <a:gd name="T14" fmla="*/ 78 w 86"/>
              <a:gd name="T15" fmla="*/ 33 h 97"/>
              <a:gd name="T16" fmla="*/ 75 w 86"/>
              <a:gd name="T17" fmla="*/ 33 h 97"/>
              <a:gd name="T18" fmla="*/ 73 w 86"/>
              <a:gd name="T19" fmla="*/ 32 h 97"/>
              <a:gd name="T20" fmla="*/ 67 w 86"/>
              <a:gd name="T21" fmla="*/ 33 h 97"/>
              <a:gd name="T22" fmla="*/ 65 w 86"/>
              <a:gd name="T23" fmla="*/ 33 h 97"/>
              <a:gd name="T24" fmla="*/ 59 w 86"/>
              <a:gd name="T25" fmla="*/ 32 h 97"/>
              <a:gd name="T26" fmla="*/ 54 w 86"/>
              <a:gd name="T27" fmla="*/ 32 h 97"/>
              <a:gd name="T28" fmla="*/ 50 w 86"/>
              <a:gd name="T29" fmla="*/ 38 h 97"/>
              <a:gd name="T30" fmla="*/ 43 w 86"/>
              <a:gd name="T31" fmla="*/ 38 h 97"/>
              <a:gd name="T32" fmla="*/ 39 w 86"/>
              <a:gd name="T33" fmla="*/ 32 h 97"/>
              <a:gd name="T34" fmla="*/ 37 w 86"/>
              <a:gd name="T35" fmla="*/ 32 h 97"/>
              <a:gd name="T36" fmla="*/ 36 w 86"/>
              <a:gd name="T37" fmla="*/ 37 h 97"/>
              <a:gd name="T38" fmla="*/ 33 w 86"/>
              <a:gd name="T39" fmla="*/ 44 h 97"/>
              <a:gd name="T40" fmla="*/ 25 w 86"/>
              <a:gd name="T41" fmla="*/ 53 h 97"/>
              <a:gd name="T42" fmla="*/ 39 w 86"/>
              <a:gd name="T43" fmla="*/ 78 h 97"/>
              <a:gd name="T44" fmla="*/ 43 w 86"/>
              <a:gd name="T45" fmla="*/ 83 h 97"/>
              <a:gd name="T46" fmla="*/ 36 w 86"/>
              <a:gd name="T47" fmla="*/ 86 h 97"/>
              <a:gd name="T48" fmla="*/ 35 w 86"/>
              <a:gd name="T49" fmla="*/ 87 h 97"/>
              <a:gd name="T50" fmla="*/ 33 w 86"/>
              <a:gd name="T51" fmla="*/ 86 h 97"/>
              <a:gd name="T52" fmla="*/ 26 w 86"/>
              <a:gd name="T53" fmla="*/ 83 h 97"/>
              <a:gd name="T54" fmla="*/ 24 w 86"/>
              <a:gd name="T55" fmla="*/ 86 h 97"/>
              <a:gd name="T56" fmla="*/ 9 w 86"/>
              <a:gd name="T57" fmla="*/ 82 h 97"/>
              <a:gd name="T58" fmla="*/ 0 w 86"/>
              <a:gd name="T59" fmla="*/ 85 h 97"/>
              <a:gd name="T60" fmla="*/ 2 w 86"/>
              <a:gd name="T61" fmla="*/ 92 h 97"/>
              <a:gd name="T62" fmla="*/ 3 w 86"/>
              <a:gd name="T63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6" h="97">
                <a:moveTo>
                  <a:pt x="86" y="0"/>
                </a:moveTo>
                <a:lnTo>
                  <a:pt x="84" y="4"/>
                </a:lnTo>
                <a:lnTo>
                  <a:pt x="81" y="14"/>
                </a:lnTo>
                <a:lnTo>
                  <a:pt x="81" y="18"/>
                </a:lnTo>
                <a:lnTo>
                  <a:pt x="82" y="26"/>
                </a:lnTo>
                <a:lnTo>
                  <a:pt x="81" y="29"/>
                </a:lnTo>
                <a:lnTo>
                  <a:pt x="80" y="30"/>
                </a:lnTo>
                <a:lnTo>
                  <a:pt x="78" y="33"/>
                </a:lnTo>
                <a:lnTo>
                  <a:pt x="75" y="33"/>
                </a:lnTo>
                <a:lnTo>
                  <a:pt x="73" y="32"/>
                </a:lnTo>
                <a:lnTo>
                  <a:pt x="67" y="33"/>
                </a:lnTo>
                <a:lnTo>
                  <a:pt x="65" y="33"/>
                </a:lnTo>
                <a:lnTo>
                  <a:pt x="59" y="32"/>
                </a:lnTo>
                <a:lnTo>
                  <a:pt x="54" y="32"/>
                </a:lnTo>
                <a:lnTo>
                  <a:pt x="50" y="38"/>
                </a:lnTo>
                <a:lnTo>
                  <a:pt x="43" y="38"/>
                </a:lnTo>
                <a:lnTo>
                  <a:pt x="39" y="32"/>
                </a:lnTo>
                <a:lnTo>
                  <a:pt x="37" y="32"/>
                </a:lnTo>
                <a:lnTo>
                  <a:pt x="36" y="37"/>
                </a:lnTo>
                <a:lnTo>
                  <a:pt x="33" y="44"/>
                </a:lnTo>
                <a:lnTo>
                  <a:pt x="25" y="53"/>
                </a:lnTo>
                <a:lnTo>
                  <a:pt x="39" y="78"/>
                </a:lnTo>
                <a:lnTo>
                  <a:pt x="43" y="83"/>
                </a:lnTo>
                <a:lnTo>
                  <a:pt x="36" y="86"/>
                </a:lnTo>
                <a:lnTo>
                  <a:pt x="35" y="87"/>
                </a:lnTo>
                <a:lnTo>
                  <a:pt x="33" y="86"/>
                </a:lnTo>
                <a:lnTo>
                  <a:pt x="26" y="83"/>
                </a:lnTo>
                <a:lnTo>
                  <a:pt x="24" y="86"/>
                </a:lnTo>
                <a:lnTo>
                  <a:pt x="9" y="82"/>
                </a:lnTo>
                <a:lnTo>
                  <a:pt x="0" y="85"/>
                </a:lnTo>
                <a:lnTo>
                  <a:pt x="2" y="92"/>
                </a:lnTo>
                <a:lnTo>
                  <a:pt x="3" y="9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9" name="Freeform 49">
            <a:extLst>
              <a:ext uri="{FF2B5EF4-FFF2-40B4-BE49-F238E27FC236}">
                <a16:creationId xmlns:a16="http://schemas.microsoft.com/office/drawing/2014/main" id="{2B10B445-E862-8C0D-D536-D39115F9C0B2}"/>
              </a:ext>
            </a:extLst>
          </p:cNvPr>
          <p:cNvSpPr>
            <a:spLocks/>
          </p:cNvSpPr>
          <p:nvPr/>
        </p:nvSpPr>
        <p:spPr bwMode="auto">
          <a:xfrm>
            <a:off x="5140326" y="5561013"/>
            <a:ext cx="223838" cy="119063"/>
          </a:xfrm>
          <a:custGeom>
            <a:avLst/>
            <a:gdLst>
              <a:gd name="T0" fmla="*/ 140 w 141"/>
              <a:gd name="T1" fmla="*/ 44 h 75"/>
              <a:gd name="T2" fmla="*/ 141 w 141"/>
              <a:gd name="T3" fmla="*/ 34 h 75"/>
              <a:gd name="T4" fmla="*/ 131 w 141"/>
              <a:gd name="T5" fmla="*/ 30 h 75"/>
              <a:gd name="T6" fmla="*/ 131 w 141"/>
              <a:gd name="T7" fmla="*/ 29 h 75"/>
              <a:gd name="T8" fmla="*/ 129 w 141"/>
              <a:gd name="T9" fmla="*/ 27 h 75"/>
              <a:gd name="T10" fmla="*/ 124 w 141"/>
              <a:gd name="T11" fmla="*/ 34 h 75"/>
              <a:gd name="T12" fmla="*/ 122 w 141"/>
              <a:gd name="T13" fmla="*/ 36 h 75"/>
              <a:gd name="T14" fmla="*/ 118 w 141"/>
              <a:gd name="T15" fmla="*/ 37 h 75"/>
              <a:gd name="T16" fmla="*/ 116 w 141"/>
              <a:gd name="T17" fmla="*/ 37 h 75"/>
              <a:gd name="T18" fmla="*/ 118 w 141"/>
              <a:gd name="T19" fmla="*/ 42 h 75"/>
              <a:gd name="T20" fmla="*/ 114 w 141"/>
              <a:gd name="T21" fmla="*/ 47 h 75"/>
              <a:gd name="T22" fmla="*/ 109 w 141"/>
              <a:gd name="T23" fmla="*/ 49 h 75"/>
              <a:gd name="T24" fmla="*/ 108 w 141"/>
              <a:gd name="T25" fmla="*/ 48 h 75"/>
              <a:gd name="T26" fmla="*/ 108 w 141"/>
              <a:gd name="T27" fmla="*/ 41 h 75"/>
              <a:gd name="T28" fmla="*/ 112 w 141"/>
              <a:gd name="T29" fmla="*/ 41 h 75"/>
              <a:gd name="T30" fmla="*/ 108 w 141"/>
              <a:gd name="T31" fmla="*/ 32 h 75"/>
              <a:gd name="T32" fmla="*/ 99 w 141"/>
              <a:gd name="T33" fmla="*/ 23 h 75"/>
              <a:gd name="T34" fmla="*/ 96 w 141"/>
              <a:gd name="T35" fmla="*/ 22 h 75"/>
              <a:gd name="T36" fmla="*/ 94 w 141"/>
              <a:gd name="T37" fmla="*/ 19 h 75"/>
              <a:gd name="T38" fmla="*/ 93 w 141"/>
              <a:gd name="T39" fmla="*/ 6 h 75"/>
              <a:gd name="T40" fmla="*/ 86 w 141"/>
              <a:gd name="T41" fmla="*/ 3 h 75"/>
              <a:gd name="T42" fmla="*/ 84 w 141"/>
              <a:gd name="T43" fmla="*/ 2 h 75"/>
              <a:gd name="T44" fmla="*/ 81 w 141"/>
              <a:gd name="T45" fmla="*/ 0 h 75"/>
              <a:gd name="T46" fmla="*/ 79 w 141"/>
              <a:gd name="T47" fmla="*/ 2 h 75"/>
              <a:gd name="T48" fmla="*/ 78 w 141"/>
              <a:gd name="T49" fmla="*/ 3 h 75"/>
              <a:gd name="T50" fmla="*/ 75 w 141"/>
              <a:gd name="T51" fmla="*/ 22 h 75"/>
              <a:gd name="T52" fmla="*/ 73 w 141"/>
              <a:gd name="T53" fmla="*/ 22 h 75"/>
              <a:gd name="T54" fmla="*/ 64 w 141"/>
              <a:gd name="T55" fmla="*/ 22 h 75"/>
              <a:gd name="T56" fmla="*/ 63 w 141"/>
              <a:gd name="T57" fmla="*/ 17 h 75"/>
              <a:gd name="T58" fmla="*/ 60 w 141"/>
              <a:gd name="T59" fmla="*/ 19 h 75"/>
              <a:gd name="T60" fmla="*/ 60 w 141"/>
              <a:gd name="T61" fmla="*/ 17 h 75"/>
              <a:gd name="T62" fmla="*/ 55 w 141"/>
              <a:gd name="T63" fmla="*/ 17 h 75"/>
              <a:gd name="T64" fmla="*/ 51 w 141"/>
              <a:gd name="T65" fmla="*/ 19 h 75"/>
              <a:gd name="T66" fmla="*/ 44 w 141"/>
              <a:gd name="T67" fmla="*/ 17 h 75"/>
              <a:gd name="T68" fmla="*/ 39 w 141"/>
              <a:gd name="T69" fmla="*/ 21 h 75"/>
              <a:gd name="T70" fmla="*/ 40 w 141"/>
              <a:gd name="T71" fmla="*/ 25 h 75"/>
              <a:gd name="T72" fmla="*/ 41 w 141"/>
              <a:gd name="T73" fmla="*/ 26 h 75"/>
              <a:gd name="T74" fmla="*/ 40 w 141"/>
              <a:gd name="T75" fmla="*/ 30 h 75"/>
              <a:gd name="T76" fmla="*/ 39 w 141"/>
              <a:gd name="T77" fmla="*/ 33 h 75"/>
              <a:gd name="T78" fmla="*/ 37 w 141"/>
              <a:gd name="T79" fmla="*/ 29 h 75"/>
              <a:gd name="T80" fmla="*/ 36 w 141"/>
              <a:gd name="T81" fmla="*/ 33 h 75"/>
              <a:gd name="T82" fmla="*/ 34 w 141"/>
              <a:gd name="T83" fmla="*/ 34 h 75"/>
              <a:gd name="T84" fmla="*/ 33 w 141"/>
              <a:gd name="T85" fmla="*/ 36 h 75"/>
              <a:gd name="T86" fmla="*/ 29 w 141"/>
              <a:gd name="T87" fmla="*/ 37 h 75"/>
              <a:gd name="T88" fmla="*/ 29 w 141"/>
              <a:gd name="T89" fmla="*/ 38 h 75"/>
              <a:gd name="T90" fmla="*/ 29 w 141"/>
              <a:gd name="T91" fmla="*/ 40 h 75"/>
              <a:gd name="T92" fmla="*/ 26 w 141"/>
              <a:gd name="T93" fmla="*/ 41 h 75"/>
              <a:gd name="T94" fmla="*/ 26 w 141"/>
              <a:gd name="T95" fmla="*/ 42 h 75"/>
              <a:gd name="T96" fmla="*/ 26 w 141"/>
              <a:gd name="T97" fmla="*/ 44 h 75"/>
              <a:gd name="T98" fmla="*/ 25 w 141"/>
              <a:gd name="T99" fmla="*/ 44 h 75"/>
              <a:gd name="T100" fmla="*/ 22 w 141"/>
              <a:gd name="T101" fmla="*/ 48 h 75"/>
              <a:gd name="T102" fmla="*/ 24 w 141"/>
              <a:gd name="T103" fmla="*/ 48 h 75"/>
              <a:gd name="T104" fmla="*/ 22 w 141"/>
              <a:gd name="T105" fmla="*/ 51 h 75"/>
              <a:gd name="T106" fmla="*/ 21 w 141"/>
              <a:gd name="T107" fmla="*/ 51 h 75"/>
              <a:gd name="T108" fmla="*/ 14 w 141"/>
              <a:gd name="T109" fmla="*/ 52 h 75"/>
              <a:gd name="T110" fmla="*/ 14 w 141"/>
              <a:gd name="T111" fmla="*/ 56 h 75"/>
              <a:gd name="T112" fmla="*/ 14 w 141"/>
              <a:gd name="T113" fmla="*/ 60 h 75"/>
              <a:gd name="T114" fmla="*/ 13 w 141"/>
              <a:gd name="T115" fmla="*/ 62 h 75"/>
              <a:gd name="T116" fmla="*/ 13 w 141"/>
              <a:gd name="T117" fmla="*/ 70 h 75"/>
              <a:gd name="T118" fmla="*/ 7 w 141"/>
              <a:gd name="T119" fmla="*/ 72 h 75"/>
              <a:gd name="T120" fmla="*/ 4 w 141"/>
              <a:gd name="T121" fmla="*/ 75 h 75"/>
              <a:gd name="T122" fmla="*/ 2 w 141"/>
              <a:gd name="T123" fmla="*/ 70 h 75"/>
              <a:gd name="T124" fmla="*/ 0 w 141"/>
              <a:gd name="T125" fmla="*/ 7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1" h="75">
                <a:moveTo>
                  <a:pt x="140" y="44"/>
                </a:moveTo>
                <a:lnTo>
                  <a:pt x="141" y="34"/>
                </a:lnTo>
                <a:lnTo>
                  <a:pt x="131" y="30"/>
                </a:lnTo>
                <a:lnTo>
                  <a:pt x="131" y="29"/>
                </a:lnTo>
                <a:lnTo>
                  <a:pt x="129" y="27"/>
                </a:lnTo>
                <a:lnTo>
                  <a:pt x="124" y="34"/>
                </a:lnTo>
                <a:lnTo>
                  <a:pt x="122" y="36"/>
                </a:lnTo>
                <a:lnTo>
                  <a:pt x="118" y="37"/>
                </a:lnTo>
                <a:lnTo>
                  <a:pt x="116" y="37"/>
                </a:lnTo>
                <a:lnTo>
                  <a:pt x="118" y="42"/>
                </a:lnTo>
                <a:lnTo>
                  <a:pt x="114" y="47"/>
                </a:lnTo>
                <a:lnTo>
                  <a:pt x="109" y="49"/>
                </a:lnTo>
                <a:lnTo>
                  <a:pt x="108" y="48"/>
                </a:lnTo>
                <a:lnTo>
                  <a:pt x="108" y="41"/>
                </a:lnTo>
                <a:lnTo>
                  <a:pt x="112" y="41"/>
                </a:lnTo>
                <a:lnTo>
                  <a:pt x="108" y="32"/>
                </a:lnTo>
                <a:lnTo>
                  <a:pt x="99" y="23"/>
                </a:lnTo>
                <a:lnTo>
                  <a:pt x="96" y="22"/>
                </a:lnTo>
                <a:lnTo>
                  <a:pt x="94" y="19"/>
                </a:lnTo>
                <a:lnTo>
                  <a:pt x="93" y="6"/>
                </a:lnTo>
                <a:lnTo>
                  <a:pt x="86" y="3"/>
                </a:lnTo>
                <a:lnTo>
                  <a:pt x="84" y="2"/>
                </a:lnTo>
                <a:lnTo>
                  <a:pt x="81" y="0"/>
                </a:lnTo>
                <a:lnTo>
                  <a:pt x="79" y="2"/>
                </a:lnTo>
                <a:lnTo>
                  <a:pt x="78" y="3"/>
                </a:lnTo>
                <a:lnTo>
                  <a:pt x="75" y="22"/>
                </a:lnTo>
                <a:lnTo>
                  <a:pt x="73" y="22"/>
                </a:lnTo>
                <a:lnTo>
                  <a:pt x="64" y="22"/>
                </a:lnTo>
                <a:lnTo>
                  <a:pt x="63" y="17"/>
                </a:lnTo>
                <a:lnTo>
                  <a:pt x="60" y="19"/>
                </a:lnTo>
                <a:lnTo>
                  <a:pt x="60" y="17"/>
                </a:lnTo>
                <a:lnTo>
                  <a:pt x="55" y="17"/>
                </a:lnTo>
                <a:lnTo>
                  <a:pt x="51" y="19"/>
                </a:lnTo>
                <a:lnTo>
                  <a:pt x="44" y="17"/>
                </a:lnTo>
                <a:lnTo>
                  <a:pt x="39" y="21"/>
                </a:lnTo>
                <a:lnTo>
                  <a:pt x="40" y="25"/>
                </a:lnTo>
                <a:lnTo>
                  <a:pt x="41" y="26"/>
                </a:lnTo>
                <a:lnTo>
                  <a:pt x="40" y="30"/>
                </a:lnTo>
                <a:lnTo>
                  <a:pt x="39" y="33"/>
                </a:lnTo>
                <a:lnTo>
                  <a:pt x="37" y="29"/>
                </a:lnTo>
                <a:lnTo>
                  <a:pt x="36" y="33"/>
                </a:lnTo>
                <a:lnTo>
                  <a:pt x="34" y="34"/>
                </a:lnTo>
                <a:lnTo>
                  <a:pt x="33" y="36"/>
                </a:lnTo>
                <a:lnTo>
                  <a:pt x="29" y="37"/>
                </a:lnTo>
                <a:lnTo>
                  <a:pt x="29" y="38"/>
                </a:lnTo>
                <a:lnTo>
                  <a:pt x="29" y="40"/>
                </a:lnTo>
                <a:lnTo>
                  <a:pt x="26" y="41"/>
                </a:lnTo>
                <a:lnTo>
                  <a:pt x="26" y="42"/>
                </a:lnTo>
                <a:lnTo>
                  <a:pt x="26" y="44"/>
                </a:lnTo>
                <a:lnTo>
                  <a:pt x="25" y="44"/>
                </a:lnTo>
                <a:lnTo>
                  <a:pt x="22" y="48"/>
                </a:lnTo>
                <a:lnTo>
                  <a:pt x="24" y="48"/>
                </a:lnTo>
                <a:lnTo>
                  <a:pt x="22" y="51"/>
                </a:lnTo>
                <a:lnTo>
                  <a:pt x="21" y="51"/>
                </a:lnTo>
                <a:lnTo>
                  <a:pt x="14" y="52"/>
                </a:lnTo>
                <a:lnTo>
                  <a:pt x="14" y="56"/>
                </a:lnTo>
                <a:lnTo>
                  <a:pt x="14" y="60"/>
                </a:lnTo>
                <a:lnTo>
                  <a:pt x="13" y="62"/>
                </a:lnTo>
                <a:lnTo>
                  <a:pt x="13" y="70"/>
                </a:lnTo>
                <a:lnTo>
                  <a:pt x="7" y="72"/>
                </a:lnTo>
                <a:lnTo>
                  <a:pt x="4" y="75"/>
                </a:lnTo>
                <a:lnTo>
                  <a:pt x="2" y="70"/>
                </a:lnTo>
                <a:lnTo>
                  <a:pt x="0" y="7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0" name="Freeform 50">
            <a:extLst>
              <a:ext uri="{FF2B5EF4-FFF2-40B4-BE49-F238E27FC236}">
                <a16:creationId xmlns:a16="http://schemas.microsoft.com/office/drawing/2014/main" id="{1D2700CE-76B7-C461-5A49-09709D584CA3}"/>
              </a:ext>
            </a:extLst>
          </p:cNvPr>
          <p:cNvSpPr>
            <a:spLocks/>
          </p:cNvSpPr>
          <p:nvPr/>
        </p:nvSpPr>
        <p:spPr bwMode="auto">
          <a:xfrm>
            <a:off x="6154738" y="1803401"/>
            <a:ext cx="84138" cy="130175"/>
          </a:xfrm>
          <a:custGeom>
            <a:avLst/>
            <a:gdLst>
              <a:gd name="T0" fmla="*/ 53 w 53"/>
              <a:gd name="T1" fmla="*/ 56 h 82"/>
              <a:gd name="T2" fmla="*/ 52 w 53"/>
              <a:gd name="T3" fmla="*/ 54 h 82"/>
              <a:gd name="T4" fmla="*/ 45 w 53"/>
              <a:gd name="T5" fmla="*/ 57 h 82"/>
              <a:gd name="T6" fmla="*/ 42 w 53"/>
              <a:gd name="T7" fmla="*/ 56 h 82"/>
              <a:gd name="T8" fmla="*/ 39 w 53"/>
              <a:gd name="T9" fmla="*/ 54 h 82"/>
              <a:gd name="T10" fmla="*/ 41 w 53"/>
              <a:gd name="T11" fmla="*/ 46 h 82"/>
              <a:gd name="T12" fmla="*/ 42 w 53"/>
              <a:gd name="T13" fmla="*/ 46 h 82"/>
              <a:gd name="T14" fmla="*/ 35 w 53"/>
              <a:gd name="T15" fmla="*/ 35 h 82"/>
              <a:gd name="T16" fmla="*/ 33 w 53"/>
              <a:gd name="T17" fmla="*/ 46 h 82"/>
              <a:gd name="T18" fmla="*/ 29 w 53"/>
              <a:gd name="T19" fmla="*/ 59 h 82"/>
              <a:gd name="T20" fmla="*/ 22 w 53"/>
              <a:gd name="T21" fmla="*/ 59 h 82"/>
              <a:gd name="T22" fmla="*/ 20 w 53"/>
              <a:gd name="T23" fmla="*/ 59 h 82"/>
              <a:gd name="T24" fmla="*/ 18 w 53"/>
              <a:gd name="T25" fmla="*/ 63 h 82"/>
              <a:gd name="T26" fmla="*/ 14 w 53"/>
              <a:gd name="T27" fmla="*/ 69 h 82"/>
              <a:gd name="T28" fmla="*/ 12 w 53"/>
              <a:gd name="T29" fmla="*/ 72 h 82"/>
              <a:gd name="T30" fmla="*/ 5 w 53"/>
              <a:gd name="T31" fmla="*/ 82 h 82"/>
              <a:gd name="T32" fmla="*/ 3 w 53"/>
              <a:gd name="T33" fmla="*/ 79 h 82"/>
              <a:gd name="T34" fmla="*/ 8 w 53"/>
              <a:gd name="T35" fmla="*/ 71 h 82"/>
              <a:gd name="T36" fmla="*/ 7 w 53"/>
              <a:gd name="T37" fmla="*/ 67 h 82"/>
              <a:gd name="T38" fmla="*/ 5 w 53"/>
              <a:gd name="T39" fmla="*/ 63 h 82"/>
              <a:gd name="T40" fmla="*/ 3 w 53"/>
              <a:gd name="T41" fmla="*/ 57 h 82"/>
              <a:gd name="T42" fmla="*/ 3 w 53"/>
              <a:gd name="T43" fmla="*/ 56 h 82"/>
              <a:gd name="T44" fmla="*/ 0 w 53"/>
              <a:gd name="T45" fmla="*/ 49 h 82"/>
              <a:gd name="T46" fmla="*/ 7 w 53"/>
              <a:gd name="T47" fmla="*/ 41 h 82"/>
              <a:gd name="T48" fmla="*/ 8 w 53"/>
              <a:gd name="T49" fmla="*/ 41 h 82"/>
              <a:gd name="T50" fmla="*/ 5 w 53"/>
              <a:gd name="T51" fmla="*/ 34 h 82"/>
              <a:gd name="T52" fmla="*/ 5 w 53"/>
              <a:gd name="T53" fmla="*/ 33 h 82"/>
              <a:gd name="T54" fmla="*/ 5 w 53"/>
              <a:gd name="T55" fmla="*/ 31 h 82"/>
              <a:gd name="T56" fmla="*/ 15 w 53"/>
              <a:gd name="T57" fmla="*/ 27 h 82"/>
              <a:gd name="T58" fmla="*/ 16 w 53"/>
              <a:gd name="T59" fmla="*/ 26 h 82"/>
              <a:gd name="T60" fmla="*/ 18 w 53"/>
              <a:gd name="T61" fmla="*/ 24 h 82"/>
              <a:gd name="T62" fmla="*/ 18 w 53"/>
              <a:gd name="T63" fmla="*/ 23 h 82"/>
              <a:gd name="T64" fmla="*/ 19 w 53"/>
              <a:gd name="T65" fmla="*/ 20 h 82"/>
              <a:gd name="T66" fmla="*/ 18 w 53"/>
              <a:gd name="T67" fmla="*/ 11 h 82"/>
              <a:gd name="T68" fmla="*/ 20 w 53"/>
              <a:gd name="T69" fmla="*/ 11 h 82"/>
              <a:gd name="T70" fmla="*/ 27 w 53"/>
              <a:gd name="T71" fmla="*/ 11 h 82"/>
              <a:gd name="T72" fmla="*/ 27 w 53"/>
              <a:gd name="T73" fmla="*/ 5 h 82"/>
              <a:gd name="T74" fmla="*/ 38 w 53"/>
              <a:gd name="T75" fmla="*/ 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3" h="82">
                <a:moveTo>
                  <a:pt x="53" y="56"/>
                </a:moveTo>
                <a:lnTo>
                  <a:pt x="52" y="54"/>
                </a:lnTo>
                <a:lnTo>
                  <a:pt x="45" y="57"/>
                </a:lnTo>
                <a:lnTo>
                  <a:pt x="42" y="56"/>
                </a:lnTo>
                <a:lnTo>
                  <a:pt x="39" y="54"/>
                </a:lnTo>
                <a:lnTo>
                  <a:pt x="41" y="46"/>
                </a:lnTo>
                <a:lnTo>
                  <a:pt x="42" y="46"/>
                </a:lnTo>
                <a:lnTo>
                  <a:pt x="35" y="35"/>
                </a:lnTo>
                <a:lnTo>
                  <a:pt x="33" y="46"/>
                </a:lnTo>
                <a:lnTo>
                  <a:pt x="29" y="59"/>
                </a:lnTo>
                <a:lnTo>
                  <a:pt x="22" y="59"/>
                </a:lnTo>
                <a:lnTo>
                  <a:pt x="20" y="59"/>
                </a:lnTo>
                <a:lnTo>
                  <a:pt x="18" y="63"/>
                </a:lnTo>
                <a:lnTo>
                  <a:pt x="14" y="69"/>
                </a:lnTo>
                <a:lnTo>
                  <a:pt x="12" y="72"/>
                </a:lnTo>
                <a:lnTo>
                  <a:pt x="5" y="82"/>
                </a:lnTo>
                <a:lnTo>
                  <a:pt x="3" y="79"/>
                </a:lnTo>
                <a:lnTo>
                  <a:pt x="8" y="71"/>
                </a:lnTo>
                <a:lnTo>
                  <a:pt x="7" y="67"/>
                </a:lnTo>
                <a:lnTo>
                  <a:pt x="5" y="63"/>
                </a:lnTo>
                <a:lnTo>
                  <a:pt x="3" y="57"/>
                </a:lnTo>
                <a:lnTo>
                  <a:pt x="3" y="56"/>
                </a:lnTo>
                <a:lnTo>
                  <a:pt x="0" y="49"/>
                </a:lnTo>
                <a:lnTo>
                  <a:pt x="7" y="41"/>
                </a:lnTo>
                <a:lnTo>
                  <a:pt x="8" y="41"/>
                </a:lnTo>
                <a:lnTo>
                  <a:pt x="5" y="34"/>
                </a:lnTo>
                <a:lnTo>
                  <a:pt x="5" y="33"/>
                </a:lnTo>
                <a:lnTo>
                  <a:pt x="5" y="31"/>
                </a:lnTo>
                <a:lnTo>
                  <a:pt x="15" y="27"/>
                </a:lnTo>
                <a:lnTo>
                  <a:pt x="16" y="26"/>
                </a:lnTo>
                <a:lnTo>
                  <a:pt x="18" y="24"/>
                </a:lnTo>
                <a:lnTo>
                  <a:pt x="18" y="23"/>
                </a:lnTo>
                <a:lnTo>
                  <a:pt x="19" y="20"/>
                </a:lnTo>
                <a:lnTo>
                  <a:pt x="18" y="11"/>
                </a:lnTo>
                <a:lnTo>
                  <a:pt x="20" y="11"/>
                </a:lnTo>
                <a:lnTo>
                  <a:pt x="27" y="11"/>
                </a:lnTo>
                <a:lnTo>
                  <a:pt x="27" y="5"/>
                </a:lnTo>
                <a:lnTo>
                  <a:pt x="38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1" name="Line 51">
            <a:extLst>
              <a:ext uri="{FF2B5EF4-FFF2-40B4-BE49-F238E27FC236}">
                <a16:creationId xmlns:a16="http://schemas.microsoft.com/office/drawing/2014/main" id="{481CCD1D-41D9-2DA1-C72A-521BC9E6D5B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305551" y="1905001"/>
            <a:ext cx="3175" cy="2222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2" name="Freeform 52">
            <a:extLst>
              <a:ext uri="{FF2B5EF4-FFF2-40B4-BE49-F238E27FC236}">
                <a16:creationId xmlns:a16="http://schemas.microsoft.com/office/drawing/2014/main" id="{6B37007D-FF4D-9160-74F4-1BE01057351D}"/>
              </a:ext>
            </a:extLst>
          </p:cNvPr>
          <p:cNvSpPr>
            <a:spLocks/>
          </p:cNvSpPr>
          <p:nvPr/>
        </p:nvSpPr>
        <p:spPr bwMode="auto">
          <a:xfrm>
            <a:off x="5067301" y="5208588"/>
            <a:ext cx="331788" cy="328613"/>
          </a:xfrm>
          <a:custGeom>
            <a:avLst/>
            <a:gdLst>
              <a:gd name="T0" fmla="*/ 205 w 209"/>
              <a:gd name="T1" fmla="*/ 200 h 207"/>
              <a:gd name="T2" fmla="*/ 205 w 209"/>
              <a:gd name="T3" fmla="*/ 194 h 207"/>
              <a:gd name="T4" fmla="*/ 205 w 209"/>
              <a:gd name="T5" fmla="*/ 184 h 207"/>
              <a:gd name="T6" fmla="*/ 209 w 209"/>
              <a:gd name="T7" fmla="*/ 161 h 207"/>
              <a:gd name="T8" fmla="*/ 206 w 209"/>
              <a:gd name="T9" fmla="*/ 151 h 207"/>
              <a:gd name="T10" fmla="*/ 199 w 209"/>
              <a:gd name="T11" fmla="*/ 140 h 207"/>
              <a:gd name="T12" fmla="*/ 192 w 209"/>
              <a:gd name="T13" fmla="*/ 136 h 207"/>
              <a:gd name="T14" fmla="*/ 177 w 209"/>
              <a:gd name="T15" fmla="*/ 119 h 207"/>
              <a:gd name="T16" fmla="*/ 175 w 209"/>
              <a:gd name="T17" fmla="*/ 117 h 207"/>
              <a:gd name="T18" fmla="*/ 176 w 209"/>
              <a:gd name="T19" fmla="*/ 110 h 207"/>
              <a:gd name="T20" fmla="*/ 179 w 209"/>
              <a:gd name="T21" fmla="*/ 98 h 207"/>
              <a:gd name="T22" fmla="*/ 180 w 209"/>
              <a:gd name="T23" fmla="*/ 93 h 207"/>
              <a:gd name="T24" fmla="*/ 158 w 209"/>
              <a:gd name="T25" fmla="*/ 69 h 207"/>
              <a:gd name="T26" fmla="*/ 140 w 209"/>
              <a:gd name="T27" fmla="*/ 34 h 207"/>
              <a:gd name="T28" fmla="*/ 138 w 209"/>
              <a:gd name="T29" fmla="*/ 30 h 207"/>
              <a:gd name="T30" fmla="*/ 134 w 209"/>
              <a:gd name="T31" fmla="*/ 27 h 207"/>
              <a:gd name="T32" fmla="*/ 127 w 209"/>
              <a:gd name="T33" fmla="*/ 0 h 207"/>
              <a:gd name="T34" fmla="*/ 124 w 209"/>
              <a:gd name="T35" fmla="*/ 5 h 207"/>
              <a:gd name="T36" fmla="*/ 119 w 209"/>
              <a:gd name="T37" fmla="*/ 22 h 207"/>
              <a:gd name="T38" fmla="*/ 100 w 209"/>
              <a:gd name="T39" fmla="*/ 30 h 207"/>
              <a:gd name="T40" fmla="*/ 95 w 209"/>
              <a:gd name="T41" fmla="*/ 34 h 207"/>
              <a:gd name="T42" fmla="*/ 70 w 209"/>
              <a:gd name="T43" fmla="*/ 18 h 207"/>
              <a:gd name="T44" fmla="*/ 65 w 209"/>
              <a:gd name="T45" fmla="*/ 27 h 207"/>
              <a:gd name="T46" fmla="*/ 61 w 209"/>
              <a:gd name="T47" fmla="*/ 41 h 207"/>
              <a:gd name="T48" fmla="*/ 91 w 209"/>
              <a:gd name="T49" fmla="*/ 53 h 207"/>
              <a:gd name="T50" fmla="*/ 94 w 209"/>
              <a:gd name="T51" fmla="*/ 67 h 207"/>
              <a:gd name="T52" fmla="*/ 83 w 209"/>
              <a:gd name="T53" fmla="*/ 75 h 207"/>
              <a:gd name="T54" fmla="*/ 65 w 209"/>
              <a:gd name="T55" fmla="*/ 68 h 207"/>
              <a:gd name="T56" fmla="*/ 50 w 209"/>
              <a:gd name="T57" fmla="*/ 71 h 207"/>
              <a:gd name="T58" fmla="*/ 46 w 209"/>
              <a:gd name="T59" fmla="*/ 71 h 207"/>
              <a:gd name="T60" fmla="*/ 37 w 209"/>
              <a:gd name="T61" fmla="*/ 71 h 207"/>
              <a:gd name="T62" fmla="*/ 23 w 209"/>
              <a:gd name="T63" fmla="*/ 69 h 207"/>
              <a:gd name="T64" fmla="*/ 23 w 209"/>
              <a:gd name="T65" fmla="*/ 54 h 207"/>
              <a:gd name="T66" fmla="*/ 16 w 209"/>
              <a:gd name="T67" fmla="*/ 56 h 207"/>
              <a:gd name="T68" fmla="*/ 0 w 209"/>
              <a:gd name="T69" fmla="*/ 48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09" h="207">
                <a:moveTo>
                  <a:pt x="206" y="207"/>
                </a:moveTo>
                <a:lnTo>
                  <a:pt x="205" y="200"/>
                </a:lnTo>
                <a:lnTo>
                  <a:pt x="205" y="195"/>
                </a:lnTo>
                <a:lnTo>
                  <a:pt x="205" y="194"/>
                </a:lnTo>
                <a:lnTo>
                  <a:pt x="203" y="185"/>
                </a:lnTo>
                <a:lnTo>
                  <a:pt x="205" y="184"/>
                </a:lnTo>
                <a:lnTo>
                  <a:pt x="203" y="173"/>
                </a:lnTo>
                <a:lnTo>
                  <a:pt x="209" y="161"/>
                </a:lnTo>
                <a:lnTo>
                  <a:pt x="206" y="159"/>
                </a:lnTo>
                <a:lnTo>
                  <a:pt x="206" y="151"/>
                </a:lnTo>
                <a:lnTo>
                  <a:pt x="203" y="153"/>
                </a:lnTo>
                <a:lnTo>
                  <a:pt x="199" y="140"/>
                </a:lnTo>
                <a:lnTo>
                  <a:pt x="194" y="138"/>
                </a:lnTo>
                <a:lnTo>
                  <a:pt x="192" y="136"/>
                </a:lnTo>
                <a:lnTo>
                  <a:pt x="177" y="121"/>
                </a:lnTo>
                <a:lnTo>
                  <a:pt x="177" y="119"/>
                </a:lnTo>
                <a:lnTo>
                  <a:pt x="176" y="117"/>
                </a:lnTo>
                <a:lnTo>
                  <a:pt x="175" y="117"/>
                </a:lnTo>
                <a:lnTo>
                  <a:pt x="176" y="112"/>
                </a:lnTo>
                <a:lnTo>
                  <a:pt x="176" y="110"/>
                </a:lnTo>
                <a:lnTo>
                  <a:pt x="177" y="106"/>
                </a:lnTo>
                <a:lnTo>
                  <a:pt x="179" y="98"/>
                </a:lnTo>
                <a:lnTo>
                  <a:pt x="180" y="97"/>
                </a:lnTo>
                <a:lnTo>
                  <a:pt x="180" y="93"/>
                </a:lnTo>
                <a:lnTo>
                  <a:pt x="170" y="84"/>
                </a:lnTo>
                <a:lnTo>
                  <a:pt x="158" y="69"/>
                </a:lnTo>
                <a:lnTo>
                  <a:pt x="149" y="41"/>
                </a:lnTo>
                <a:lnTo>
                  <a:pt x="140" y="34"/>
                </a:lnTo>
                <a:lnTo>
                  <a:pt x="139" y="33"/>
                </a:lnTo>
                <a:lnTo>
                  <a:pt x="138" y="30"/>
                </a:lnTo>
                <a:lnTo>
                  <a:pt x="136" y="29"/>
                </a:lnTo>
                <a:lnTo>
                  <a:pt x="134" y="27"/>
                </a:lnTo>
                <a:lnTo>
                  <a:pt x="135" y="11"/>
                </a:lnTo>
                <a:lnTo>
                  <a:pt x="127" y="0"/>
                </a:lnTo>
                <a:lnTo>
                  <a:pt x="125" y="4"/>
                </a:lnTo>
                <a:lnTo>
                  <a:pt x="124" y="5"/>
                </a:lnTo>
                <a:lnTo>
                  <a:pt x="120" y="8"/>
                </a:lnTo>
                <a:lnTo>
                  <a:pt x="119" y="22"/>
                </a:lnTo>
                <a:lnTo>
                  <a:pt x="115" y="23"/>
                </a:lnTo>
                <a:lnTo>
                  <a:pt x="100" y="30"/>
                </a:lnTo>
                <a:lnTo>
                  <a:pt x="97" y="33"/>
                </a:lnTo>
                <a:lnTo>
                  <a:pt x="95" y="34"/>
                </a:lnTo>
                <a:lnTo>
                  <a:pt x="74" y="27"/>
                </a:lnTo>
                <a:lnTo>
                  <a:pt x="70" y="18"/>
                </a:lnTo>
                <a:lnTo>
                  <a:pt x="68" y="20"/>
                </a:lnTo>
                <a:lnTo>
                  <a:pt x="65" y="27"/>
                </a:lnTo>
                <a:lnTo>
                  <a:pt x="67" y="37"/>
                </a:lnTo>
                <a:lnTo>
                  <a:pt x="61" y="41"/>
                </a:lnTo>
                <a:lnTo>
                  <a:pt x="80" y="44"/>
                </a:lnTo>
                <a:lnTo>
                  <a:pt x="91" y="53"/>
                </a:lnTo>
                <a:lnTo>
                  <a:pt x="90" y="59"/>
                </a:lnTo>
                <a:lnTo>
                  <a:pt x="94" y="67"/>
                </a:lnTo>
                <a:lnTo>
                  <a:pt x="85" y="75"/>
                </a:lnTo>
                <a:lnTo>
                  <a:pt x="83" y="75"/>
                </a:lnTo>
                <a:lnTo>
                  <a:pt x="71" y="75"/>
                </a:lnTo>
                <a:lnTo>
                  <a:pt x="65" y="68"/>
                </a:lnTo>
                <a:lnTo>
                  <a:pt x="57" y="69"/>
                </a:lnTo>
                <a:lnTo>
                  <a:pt x="50" y="71"/>
                </a:lnTo>
                <a:lnTo>
                  <a:pt x="48" y="72"/>
                </a:lnTo>
                <a:lnTo>
                  <a:pt x="46" y="71"/>
                </a:lnTo>
                <a:lnTo>
                  <a:pt x="42" y="69"/>
                </a:lnTo>
                <a:lnTo>
                  <a:pt x="37" y="71"/>
                </a:lnTo>
                <a:lnTo>
                  <a:pt x="31" y="71"/>
                </a:lnTo>
                <a:lnTo>
                  <a:pt x="23" y="69"/>
                </a:lnTo>
                <a:lnTo>
                  <a:pt x="19" y="69"/>
                </a:lnTo>
                <a:lnTo>
                  <a:pt x="23" y="54"/>
                </a:lnTo>
                <a:lnTo>
                  <a:pt x="18" y="56"/>
                </a:lnTo>
                <a:lnTo>
                  <a:pt x="16" y="56"/>
                </a:lnTo>
                <a:lnTo>
                  <a:pt x="7" y="48"/>
                </a:lnTo>
                <a:lnTo>
                  <a:pt x="0" y="48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3" name="Freeform 53">
            <a:extLst>
              <a:ext uri="{FF2B5EF4-FFF2-40B4-BE49-F238E27FC236}">
                <a16:creationId xmlns:a16="http://schemas.microsoft.com/office/drawing/2014/main" id="{1BA7F884-4C80-8340-0180-92E8B3D9A923}"/>
              </a:ext>
            </a:extLst>
          </p:cNvPr>
          <p:cNvSpPr>
            <a:spLocks/>
          </p:cNvSpPr>
          <p:nvPr/>
        </p:nvSpPr>
        <p:spPr bwMode="auto">
          <a:xfrm>
            <a:off x="4913313" y="4124326"/>
            <a:ext cx="65088" cy="139700"/>
          </a:xfrm>
          <a:custGeom>
            <a:avLst/>
            <a:gdLst>
              <a:gd name="T0" fmla="*/ 4 w 41"/>
              <a:gd name="T1" fmla="*/ 0 h 88"/>
              <a:gd name="T2" fmla="*/ 4 w 41"/>
              <a:gd name="T3" fmla="*/ 1 h 88"/>
              <a:gd name="T4" fmla="*/ 0 w 41"/>
              <a:gd name="T5" fmla="*/ 4 h 88"/>
              <a:gd name="T6" fmla="*/ 1 w 41"/>
              <a:gd name="T7" fmla="*/ 9 h 88"/>
              <a:gd name="T8" fmla="*/ 11 w 41"/>
              <a:gd name="T9" fmla="*/ 7 h 88"/>
              <a:gd name="T10" fmla="*/ 15 w 41"/>
              <a:gd name="T11" fmla="*/ 7 h 88"/>
              <a:gd name="T12" fmla="*/ 16 w 41"/>
              <a:gd name="T13" fmla="*/ 13 h 88"/>
              <a:gd name="T14" fmla="*/ 16 w 41"/>
              <a:gd name="T15" fmla="*/ 23 h 88"/>
              <a:gd name="T16" fmla="*/ 22 w 41"/>
              <a:gd name="T17" fmla="*/ 28 h 88"/>
              <a:gd name="T18" fmla="*/ 21 w 41"/>
              <a:gd name="T19" fmla="*/ 31 h 88"/>
              <a:gd name="T20" fmla="*/ 23 w 41"/>
              <a:gd name="T21" fmla="*/ 32 h 88"/>
              <a:gd name="T22" fmla="*/ 16 w 41"/>
              <a:gd name="T23" fmla="*/ 37 h 88"/>
              <a:gd name="T24" fmla="*/ 16 w 41"/>
              <a:gd name="T25" fmla="*/ 49 h 88"/>
              <a:gd name="T26" fmla="*/ 22 w 41"/>
              <a:gd name="T27" fmla="*/ 53 h 88"/>
              <a:gd name="T28" fmla="*/ 25 w 41"/>
              <a:gd name="T29" fmla="*/ 53 h 88"/>
              <a:gd name="T30" fmla="*/ 33 w 41"/>
              <a:gd name="T31" fmla="*/ 52 h 88"/>
              <a:gd name="T32" fmla="*/ 37 w 41"/>
              <a:gd name="T33" fmla="*/ 58 h 88"/>
              <a:gd name="T34" fmla="*/ 34 w 41"/>
              <a:gd name="T35" fmla="*/ 64 h 88"/>
              <a:gd name="T36" fmla="*/ 40 w 41"/>
              <a:gd name="T37" fmla="*/ 69 h 88"/>
              <a:gd name="T38" fmla="*/ 38 w 41"/>
              <a:gd name="T39" fmla="*/ 75 h 88"/>
              <a:gd name="T40" fmla="*/ 38 w 41"/>
              <a:gd name="T41" fmla="*/ 79 h 88"/>
              <a:gd name="T42" fmla="*/ 37 w 41"/>
              <a:gd name="T43" fmla="*/ 83 h 88"/>
              <a:gd name="T44" fmla="*/ 41 w 41"/>
              <a:gd name="T45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1" h="88">
                <a:moveTo>
                  <a:pt x="4" y="0"/>
                </a:moveTo>
                <a:lnTo>
                  <a:pt x="4" y="1"/>
                </a:lnTo>
                <a:lnTo>
                  <a:pt x="0" y="4"/>
                </a:lnTo>
                <a:lnTo>
                  <a:pt x="1" y="9"/>
                </a:lnTo>
                <a:lnTo>
                  <a:pt x="11" y="7"/>
                </a:lnTo>
                <a:lnTo>
                  <a:pt x="15" y="7"/>
                </a:lnTo>
                <a:lnTo>
                  <a:pt x="16" y="13"/>
                </a:lnTo>
                <a:lnTo>
                  <a:pt x="16" y="23"/>
                </a:lnTo>
                <a:lnTo>
                  <a:pt x="22" y="28"/>
                </a:lnTo>
                <a:lnTo>
                  <a:pt x="21" y="31"/>
                </a:lnTo>
                <a:lnTo>
                  <a:pt x="23" y="32"/>
                </a:lnTo>
                <a:lnTo>
                  <a:pt x="16" y="37"/>
                </a:lnTo>
                <a:lnTo>
                  <a:pt x="16" y="49"/>
                </a:lnTo>
                <a:lnTo>
                  <a:pt x="22" y="53"/>
                </a:lnTo>
                <a:lnTo>
                  <a:pt x="25" y="53"/>
                </a:lnTo>
                <a:lnTo>
                  <a:pt x="33" y="52"/>
                </a:lnTo>
                <a:lnTo>
                  <a:pt x="37" y="58"/>
                </a:lnTo>
                <a:lnTo>
                  <a:pt x="34" y="64"/>
                </a:lnTo>
                <a:lnTo>
                  <a:pt x="40" y="69"/>
                </a:lnTo>
                <a:lnTo>
                  <a:pt x="38" y="75"/>
                </a:lnTo>
                <a:lnTo>
                  <a:pt x="38" y="79"/>
                </a:lnTo>
                <a:lnTo>
                  <a:pt x="37" y="83"/>
                </a:lnTo>
                <a:lnTo>
                  <a:pt x="41" y="88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4" name="Freeform 54">
            <a:extLst>
              <a:ext uri="{FF2B5EF4-FFF2-40B4-BE49-F238E27FC236}">
                <a16:creationId xmlns:a16="http://schemas.microsoft.com/office/drawing/2014/main" id="{6F5B5E4E-24AA-1E7A-1BD9-B6D2B5C1198F}"/>
              </a:ext>
            </a:extLst>
          </p:cNvPr>
          <p:cNvSpPr>
            <a:spLocks/>
          </p:cNvSpPr>
          <p:nvPr/>
        </p:nvSpPr>
        <p:spPr bwMode="auto">
          <a:xfrm>
            <a:off x="4781551" y="4113213"/>
            <a:ext cx="138113" cy="34925"/>
          </a:xfrm>
          <a:custGeom>
            <a:avLst/>
            <a:gdLst>
              <a:gd name="T0" fmla="*/ 0 w 87"/>
              <a:gd name="T1" fmla="*/ 22 h 22"/>
              <a:gd name="T2" fmla="*/ 7 w 87"/>
              <a:gd name="T3" fmla="*/ 16 h 22"/>
              <a:gd name="T4" fmla="*/ 8 w 87"/>
              <a:gd name="T5" fmla="*/ 19 h 22"/>
              <a:gd name="T6" fmla="*/ 13 w 87"/>
              <a:gd name="T7" fmla="*/ 15 h 22"/>
              <a:gd name="T8" fmla="*/ 15 w 87"/>
              <a:gd name="T9" fmla="*/ 14 h 22"/>
              <a:gd name="T10" fmla="*/ 18 w 87"/>
              <a:gd name="T11" fmla="*/ 16 h 22"/>
              <a:gd name="T12" fmla="*/ 19 w 87"/>
              <a:gd name="T13" fmla="*/ 16 h 22"/>
              <a:gd name="T14" fmla="*/ 20 w 87"/>
              <a:gd name="T15" fmla="*/ 14 h 22"/>
              <a:gd name="T16" fmla="*/ 26 w 87"/>
              <a:gd name="T17" fmla="*/ 8 h 22"/>
              <a:gd name="T18" fmla="*/ 27 w 87"/>
              <a:gd name="T19" fmla="*/ 18 h 22"/>
              <a:gd name="T20" fmla="*/ 30 w 87"/>
              <a:gd name="T21" fmla="*/ 14 h 22"/>
              <a:gd name="T22" fmla="*/ 45 w 87"/>
              <a:gd name="T23" fmla="*/ 15 h 22"/>
              <a:gd name="T24" fmla="*/ 48 w 87"/>
              <a:gd name="T25" fmla="*/ 14 h 22"/>
              <a:gd name="T26" fmla="*/ 52 w 87"/>
              <a:gd name="T27" fmla="*/ 11 h 22"/>
              <a:gd name="T28" fmla="*/ 67 w 87"/>
              <a:gd name="T29" fmla="*/ 0 h 22"/>
              <a:gd name="T30" fmla="*/ 79 w 87"/>
              <a:gd name="T31" fmla="*/ 5 h 22"/>
              <a:gd name="T32" fmla="*/ 86 w 87"/>
              <a:gd name="T33" fmla="*/ 1 h 22"/>
              <a:gd name="T34" fmla="*/ 87 w 87"/>
              <a:gd name="T35" fmla="*/ 7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7" h="22">
                <a:moveTo>
                  <a:pt x="0" y="22"/>
                </a:moveTo>
                <a:lnTo>
                  <a:pt x="7" y="16"/>
                </a:lnTo>
                <a:lnTo>
                  <a:pt x="8" y="19"/>
                </a:lnTo>
                <a:lnTo>
                  <a:pt x="13" y="15"/>
                </a:lnTo>
                <a:lnTo>
                  <a:pt x="15" y="14"/>
                </a:lnTo>
                <a:lnTo>
                  <a:pt x="18" y="16"/>
                </a:lnTo>
                <a:lnTo>
                  <a:pt x="19" y="16"/>
                </a:lnTo>
                <a:lnTo>
                  <a:pt x="20" y="14"/>
                </a:lnTo>
                <a:lnTo>
                  <a:pt x="26" y="8"/>
                </a:lnTo>
                <a:lnTo>
                  <a:pt x="27" y="18"/>
                </a:lnTo>
                <a:lnTo>
                  <a:pt x="30" y="14"/>
                </a:lnTo>
                <a:lnTo>
                  <a:pt x="45" y="15"/>
                </a:lnTo>
                <a:lnTo>
                  <a:pt x="48" y="14"/>
                </a:lnTo>
                <a:lnTo>
                  <a:pt x="52" y="11"/>
                </a:lnTo>
                <a:lnTo>
                  <a:pt x="67" y="0"/>
                </a:lnTo>
                <a:lnTo>
                  <a:pt x="79" y="5"/>
                </a:lnTo>
                <a:lnTo>
                  <a:pt x="86" y="1"/>
                </a:lnTo>
                <a:lnTo>
                  <a:pt x="87" y="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5" name="Line 55">
            <a:extLst>
              <a:ext uri="{FF2B5EF4-FFF2-40B4-BE49-F238E27FC236}">
                <a16:creationId xmlns:a16="http://schemas.microsoft.com/office/drawing/2014/main" id="{910D4D42-B4FD-4FF1-1C43-3D018DC36EE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162926" y="1144588"/>
            <a:ext cx="7938" cy="476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6" name="Freeform 56">
            <a:extLst>
              <a:ext uri="{FF2B5EF4-FFF2-40B4-BE49-F238E27FC236}">
                <a16:creationId xmlns:a16="http://schemas.microsoft.com/office/drawing/2014/main" id="{3713B60D-2FF0-FC85-EC42-DE287F4FCB0B}"/>
              </a:ext>
            </a:extLst>
          </p:cNvPr>
          <p:cNvSpPr>
            <a:spLocks/>
          </p:cNvSpPr>
          <p:nvPr/>
        </p:nvSpPr>
        <p:spPr bwMode="auto">
          <a:xfrm>
            <a:off x="8183563" y="1125538"/>
            <a:ext cx="23813" cy="23813"/>
          </a:xfrm>
          <a:custGeom>
            <a:avLst/>
            <a:gdLst>
              <a:gd name="T0" fmla="*/ 0 w 15"/>
              <a:gd name="T1" fmla="*/ 15 h 15"/>
              <a:gd name="T2" fmla="*/ 3 w 15"/>
              <a:gd name="T3" fmla="*/ 8 h 15"/>
              <a:gd name="T4" fmla="*/ 8 w 15"/>
              <a:gd name="T5" fmla="*/ 0 h 15"/>
              <a:gd name="T6" fmla="*/ 15 w 15"/>
              <a:gd name="T7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15">
                <a:moveTo>
                  <a:pt x="0" y="15"/>
                </a:moveTo>
                <a:lnTo>
                  <a:pt x="3" y="8"/>
                </a:lnTo>
                <a:lnTo>
                  <a:pt x="8" y="0"/>
                </a:lnTo>
                <a:lnTo>
                  <a:pt x="1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7" name="Freeform 57">
            <a:extLst>
              <a:ext uri="{FF2B5EF4-FFF2-40B4-BE49-F238E27FC236}">
                <a16:creationId xmlns:a16="http://schemas.microsoft.com/office/drawing/2014/main" id="{61E97083-8283-569D-9989-5F31739123B9}"/>
              </a:ext>
            </a:extLst>
          </p:cNvPr>
          <p:cNvSpPr>
            <a:spLocks/>
          </p:cNvSpPr>
          <p:nvPr/>
        </p:nvSpPr>
        <p:spPr bwMode="auto">
          <a:xfrm>
            <a:off x="8220076" y="1136651"/>
            <a:ext cx="3175" cy="12700"/>
          </a:xfrm>
          <a:custGeom>
            <a:avLst/>
            <a:gdLst>
              <a:gd name="T0" fmla="*/ 2 w 2"/>
              <a:gd name="T1" fmla="*/ 0 h 8"/>
              <a:gd name="T2" fmla="*/ 0 w 2"/>
              <a:gd name="T3" fmla="*/ 1 h 8"/>
              <a:gd name="T4" fmla="*/ 2 w 2"/>
              <a:gd name="T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8">
                <a:moveTo>
                  <a:pt x="2" y="0"/>
                </a:moveTo>
                <a:lnTo>
                  <a:pt x="0" y="1"/>
                </a:lnTo>
                <a:lnTo>
                  <a:pt x="2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8" name="Freeform 58">
            <a:extLst>
              <a:ext uri="{FF2B5EF4-FFF2-40B4-BE49-F238E27FC236}">
                <a16:creationId xmlns:a16="http://schemas.microsoft.com/office/drawing/2014/main" id="{A6B3384D-64BF-53B9-2DEC-1DC110ACFC1F}"/>
              </a:ext>
            </a:extLst>
          </p:cNvPr>
          <p:cNvSpPr>
            <a:spLocks/>
          </p:cNvSpPr>
          <p:nvPr/>
        </p:nvSpPr>
        <p:spPr bwMode="auto">
          <a:xfrm>
            <a:off x="8231188" y="1119188"/>
            <a:ext cx="22225" cy="30163"/>
          </a:xfrm>
          <a:custGeom>
            <a:avLst/>
            <a:gdLst>
              <a:gd name="T0" fmla="*/ 2 w 14"/>
              <a:gd name="T1" fmla="*/ 19 h 19"/>
              <a:gd name="T2" fmla="*/ 0 w 14"/>
              <a:gd name="T3" fmla="*/ 15 h 19"/>
              <a:gd name="T4" fmla="*/ 2 w 14"/>
              <a:gd name="T5" fmla="*/ 12 h 19"/>
              <a:gd name="T6" fmla="*/ 2 w 14"/>
              <a:gd name="T7" fmla="*/ 11 h 19"/>
              <a:gd name="T8" fmla="*/ 7 w 14"/>
              <a:gd name="T9" fmla="*/ 0 h 19"/>
              <a:gd name="T10" fmla="*/ 14 w 14"/>
              <a:gd name="T11" fmla="*/ 1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" h="19">
                <a:moveTo>
                  <a:pt x="2" y="19"/>
                </a:moveTo>
                <a:lnTo>
                  <a:pt x="0" y="15"/>
                </a:lnTo>
                <a:lnTo>
                  <a:pt x="2" y="12"/>
                </a:lnTo>
                <a:lnTo>
                  <a:pt x="2" y="11"/>
                </a:lnTo>
                <a:lnTo>
                  <a:pt x="7" y="0"/>
                </a:lnTo>
                <a:lnTo>
                  <a:pt x="14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9" name="Line 59">
            <a:extLst>
              <a:ext uri="{FF2B5EF4-FFF2-40B4-BE49-F238E27FC236}">
                <a16:creationId xmlns:a16="http://schemas.microsoft.com/office/drawing/2014/main" id="{6EAE13DA-19B8-60CD-7D08-C375F7A4FEE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259638" y="1149351"/>
            <a:ext cx="0" cy="476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0" name="Line 60">
            <a:extLst>
              <a:ext uri="{FF2B5EF4-FFF2-40B4-BE49-F238E27FC236}">
                <a16:creationId xmlns:a16="http://schemas.microsoft.com/office/drawing/2014/main" id="{D74C7466-8C51-9E11-F2FF-F8A58BBDC90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199313" y="1149351"/>
            <a:ext cx="1588" cy="476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1" name="Line 61">
            <a:extLst>
              <a:ext uri="{FF2B5EF4-FFF2-40B4-BE49-F238E27FC236}">
                <a16:creationId xmlns:a16="http://schemas.microsoft.com/office/drawing/2014/main" id="{283DE5FD-B3DA-1119-80E7-8A8BE001624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196138" y="1154113"/>
            <a:ext cx="3175" cy="476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2" name="Freeform 62">
            <a:extLst>
              <a:ext uri="{FF2B5EF4-FFF2-40B4-BE49-F238E27FC236}">
                <a16:creationId xmlns:a16="http://schemas.microsoft.com/office/drawing/2014/main" id="{71F56925-4F9D-C1DE-1F6E-CBF9410A2CE5}"/>
              </a:ext>
            </a:extLst>
          </p:cNvPr>
          <p:cNvSpPr>
            <a:spLocks/>
          </p:cNvSpPr>
          <p:nvPr/>
        </p:nvSpPr>
        <p:spPr bwMode="auto">
          <a:xfrm>
            <a:off x="7116763" y="1149351"/>
            <a:ext cx="25400" cy="11113"/>
          </a:xfrm>
          <a:custGeom>
            <a:avLst/>
            <a:gdLst>
              <a:gd name="T0" fmla="*/ 15 w 16"/>
              <a:gd name="T1" fmla="*/ 7 h 7"/>
              <a:gd name="T2" fmla="*/ 16 w 16"/>
              <a:gd name="T3" fmla="*/ 6 h 7"/>
              <a:gd name="T4" fmla="*/ 4 w 16"/>
              <a:gd name="T5" fmla="*/ 1 h 7"/>
              <a:gd name="T6" fmla="*/ 0 w 16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" h="7">
                <a:moveTo>
                  <a:pt x="15" y="7"/>
                </a:moveTo>
                <a:lnTo>
                  <a:pt x="16" y="6"/>
                </a:lnTo>
                <a:lnTo>
                  <a:pt x="4" y="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3" name="Freeform 63">
            <a:extLst>
              <a:ext uri="{FF2B5EF4-FFF2-40B4-BE49-F238E27FC236}">
                <a16:creationId xmlns:a16="http://schemas.microsoft.com/office/drawing/2014/main" id="{CE00CF58-C698-6DFC-9424-F29289918E03}"/>
              </a:ext>
            </a:extLst>
          </p:cNvPr>
          <p:cNvSpPr>
            <a:spLocks/>
          </p:cNvSpPr>
          <p:nvPr/>
        </p:nvSpPr>
        <p:spPr bwMode="auto">
          <a:xfrm>
            <a:off x="7131051" y="1160463"/>
            <a:ext cx="9525" cy="1588"/>
          </a:xfrm>
          <a:custGeom>
            <a:avLst/>
            <a:gdLst>
              <a:gd name="T0" fmla="*/ 0 w 6"/>
              <a:gd name="T1" fmla="*/ 0 h 1"/>
              <a:gd name="T2" fmla="*/ 3 w 6"/>
              <a:gd name="T3" fmla="*/ 1 h 1"/>
              <a:gd name="T4" fmla="*/ 6 w 6"/>
              <a:gd name="T5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1">
                <a:moveTo>
                  <a:pt x="0" y="0"/>
                </a:moveTo>
                <a:lnTo>
                  <a:pt x="3" y="1"/>
                </a:lnTo>
                <a:lnTo>
                  <a:pt x="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4" name="Freeform 64">
            <a:extLst>
              <a:ext uri="{FF2B5EF4-FFF2-40B4-BE49-F238E27FC236}">
                <a16:creationId xmlns:a16="http://schemas.microsoft.com/office/drawing/2014/main" id="{F9EADB3A-7605-4DCD-6446-655071CA4CEF}"/>
              </a:ext>
            </a:extLst>
          </p:cNvPr>
          <p:cNvSpPr>
            <a:spLocks/>
          </p:cNvSpPr>
          <p:nvPr/>
        </p:nvSpPr>
        <p:spPr bwMode="auto">
          <a:xfrm>
            <a:off x="7088188" y="1149351"/>
            <a:ext cx="42863" cy="15875"/>
          </a:xfrm>
          <a:custGeom>
            <a:avLst/>
            <a:gdLst>
              <a:gd name="T0" fmla="*/ 5 w 27"/>
              <a:gd name="T1" fmla="*/ 0 h 10"/>
              <a:gd name="T2" fmla="*/ 5 w 27"/>
              <a:gd name="T3" fmla="*/ 3 h 10"/>
              <a:gd name="T4" fmla="*/ 0 w 27"/>
              <a:gd name="T5" fmla="*/ 7 h 10"/>
              <a:gd name="T6" fmla="*/ 4 w 27"/>
              <a:gd name="T7" fmla="*/ 10 h 10"/>
              <a:gd name="T8" fmla="*/ 16 w 27"/>
              <a:gd name="T9" fmla="*/ 6 h 10"/>
              <a:gd name="T10" fmla="*/ 27 w 27"/>
              <a:gd name="T11" fmla="*/ 7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" h="10">
                <a:moveTo>
                  <a:pt x="5" y="0"/>
                </a:moveTo>
                <a:lnTo>
                  <a:pt x="5" y="3"/>
                </a:lnTo>
                <a:lnTo>
                  <a:pt x="0" y="7"/>
                </a:lnTo>
                <a:lnTo>
                  <a:pt x="4" y="10"/>
                </a:lnTo>
                <a:lnTo>
                  <a:pt x="16" y="6"/>
                </a:lnTo>
                <a:lnTo>
                  <a:pt x="27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5" name="Freeform 65">
            <a:extLst>
              <a:ext uri="{FF2B5EF4-FFF2-40B4-BE49-F238E27FC236}">
                <a16:creationId xmlns:a16="http://schemas.microsoft.com/office/drawing/2014/main" id="{04611678-583C-F718-7D0A-579FBE7ED482}"/>
              </a:ext>
            </a:extLst>
          </p:cNvPr>
          <p:cNvSpPr>
            <a:spLocks/>
          </p:cNvSpPr>
          <p:nvPr/>
        </p:nvSpPr>
        <p:spPr bwMode="auto">
          <a:xfrm>
            <a:off x="7031038" y="1149351"/>
            <a:ext cx="14288" cy="17463"/>
          </a:xfrm>
          <a:custGeom>
            <a:avLst/>
            <a:gdLst>
              <a:gd name="T0" fmla="*/ 0 w 9"/>
              <a:gd name="T1" fmla="*/ 0 h 11"/>
              <a:gd name="T2" fmla="*/ 3 w 9"/>
              <a:gd name="T3" fmla="*/ 4 h 11"/>
              <a:gd name="T4" fmla="*/ 7 w 9"/>
              <a:gd name="T5" fmla="*/ 11 h 11"/>
              <a:gd name="T6" fmla="*/ 9 w 9"/>
              <a:gd name="T7" fmla="*/ 4 h 11"/>
              <a:gd name="T8" fmla="*/ 6 w 9"/>
              <a:gd name="T9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11">
                <a:moveTo>
                  <a:pt x="0" y="0"/>
                </a:moveTo>
                <a:lnTo>
                  <a:pt x="3" y="4"/>
                </a:lnTo>
                <a:lnTo>
                  <a:pt x="7" y="11"/>
                </a:lnTo>
                <a:lnTo>
                  <a:pt x="9" y="4"/>
                </a:lnTo>
                <a:lnTo>
                  <a:pt x="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6" name="Freeform 66">
            <a:extLst>
              <a:ext uri="{FF2B5EF4-FFF2-40B4-BE49-F238E27FC236}">
                <a16:creationId xmlns:a16="http://schemas.microsoft.com/office/drawing/2014/main" id="{03B875FA-F953-3F15-190A-D7E948D398CC}"/>
              </a:ext>
            </a:extLst>
          </p:cNvPr>
          <p:cNvSpPr>
            <a:spLocks/>
          </p:cNvSpPr>
          <p:nvPr/>
        </p:nvSpPr>
        <p:spPr bwMode="auto">
          <a:xfrm>
            <a:off x="7229476" y="1154113"/>
            <a:ext cx="30163" cy="14288"/>
          </a:xfrm>
          <a:custGeom>
            <a:avLst/>
            <a:gdLst>
              <a:gd name="T0" fmla="*/ 4 w 19"/>
              <a:gd name="T1" fmla="*/ 9 h 9"/>
              <a:gd name="T2" fmla="*/ 0 w 19"/>
              <a:gd name="T3" fmla="*/ 7 h 9"/>
              <a:gd name="T4" fmla="*/ 9 w 19"/>
              <a:gd name="T5" fmla="*/ 1 h 9"/>
              <a:gd name="T6" fmla="*/ 19 w 19"/>
              <a:gd name="T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9">
                <a:moveTo>
                  <a:pt x="4" y="9"/>
                </a:moveTo>
                <a:lnTo>
                  <a:pt x="0" y="7"/>
                </a:lnTo>
                <a:lnTo>
                  <a:pt x="9" y="1"/>
                </a:lnTo>
                <a:lnTo>
                  <a:pt x="1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7" name="Freeform 67">
            <a:extLst>
              <a:ext uri="{FF2B5EF4-FFF2-40B4-BE49-F238E27FC236}">
                <a16:creationId xmlns:a16="http://schemas.microsoft.com/office/drawing/2014/main" id="{63AA3B7D-A406-C81B-A6E9-51CE574EF043}"/>
              </a:ext>
            </a:extLst>
          </p:cNvPr>
          <p:cNvSpPr>
            <a:spLocks/>
          </p:cNvSpPr>
          <p:nvPr/>
        </p:nvSpPr>
        <p:spPr bwMode="auto">
          <a:xfrm>
            <a:off x="8164513" y="1158876"/>
            <a:ext cx="4763" cy="9525"/>
          </a:xfrm>
          <a:custGeom>
            <a:avLst/>
            <a:gdLst>
              <a:gd name="T0" fmla="*/ 0 w 3"/>
              <a:gd name="T1" fmla="*/ 0 h 6"/>
              <a:gd name="T2" fmla="*/ 1 w 3"/>
              <a:gd name="T3" fmla="*/ 0 h 6"/>
              <a:gd name="T4" fmla="*/ 3 w 3"/>
              <a:gd name="T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6">
                <a:moveTo>
                  <a:pt x="0" y="0"/>
                </a:moveTo>
                <a:lnTo>
                  <a:pt x="1" y="0"/>
                </a:lnTo>
                <a:lnTo>
                  <a:pt x="3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8" name="Freeform 68">
            <a:extLst>
              <a:ext uri="{FF2B5EF4-FFF2-40B4-BE49-F238E27FC236}">
                <a16:creationId xmlns:a16="http://schemas.microsoft.com/office/drawing/2014/main" id="{2D84FBAF-B142-ECE9-EF1D-C64B63E28DC7}"/>
              </a:ext>
            </a:extLst>
          </p:cNvPr>
          <p:cNvSpPr>
            <a:spLocks/>
          </p:cNvSpPr>
          <p:nvPr/>
        </p:nvSpPr>
        <p:spPr bwMode="auto">
          <a:xfrm>
            <a:off x="8169276" y="1166813"/>
            <a:ext cx="6350" cy="4763"/>
          </a:xfrm>
          <a:custGeom>
            <a:avLst/>
            <a:gdLst>
              <a:gd name="T0" fmla="*/ 0 w 4"/>
              <a:gd name="T1" fmla="*/ 1 h 3"/>
              <a:gd name="T2" fmla="*/ 0 w 4"/>
              <a:gd name="T3" fmla="*/ 3 h 3"/>
              <a:gd name="T4" fmla="*/ 4 w 4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3">
                <a:moveTo>
                  <a:pt x="0" y="1"/>
                </a:moveTo>
                <a:lnTo>
                  <a:pt x="0" y="3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9" name="Freeform 69">
            <a:extLst>
              <a:ext uri="{FF2B5EF4-FFF2-40B4-BE49-F238E27FC236}">
                <a16:creationId xmlns:a16="http://schemas.microsoft.com/office/drawing/2014/main" id="{DF013A1E-26CD-8D74-528E-3604299733C9}"/>
              </a:ext>
            </a:extLst>
          </p:cNvPr>
          <p:cNvSpPr>
            <a:spLocks/>
          </p:cNvSpPr>
          <p:nvPr/>
        </p:nvSpPr>
        <p:spPr bwMode="auto">
          <a:xfrm>
            <a:off x="7143751" y="1149351"/>
            <a:ext cx="39688" cy="23813"/>
          </a:xfrm>
          <a:custGeom>
            <a:avLst/>
            <a:gdLst>
              <a:gd name="T0" fmla="*/ 25 w 25"/>
              <a:gd name="T1" fmla="*/ 0 h 15"/>
              <a:gd name="T2" fmla="*/ 22 w 25"/>
              <a:gd name="T3" fmla="*/ 3 h 15"/>
              <a:gd name="T4" fmla="*/ 19 w 25"/>
              <a:gd name="T5" fmla="*/ 6 h 15"/>
              <a:gd name="T6" fmla="*/ 14 w 25"/>
              <a:gd name="T7" fmla="*/ 11 h 15"/>
              <a:gd name="T8" fmla="*/ 10 w 25"/>
              <a:gd name="T9" fmla="*/ 12 h 15"/>
              <a:gd name="T10" fmla="*/ 6 w 25"/>
              <a:gd name="T11" fmla="*/ 14 h 15"/>
              <a:gd name="T12" fmla="*/ 0 w 25"/>
              <a:gd name="T13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" h="15">
                <a:moveTo>
                  <a:pt x="25" y="0"/>
                </a:moveTo>
                <a:lnTo>
                  <a:pt x="22" y="3"/>
                </a:lnTo>
                <a:lnTo>
                  <a:pt x="19" y="6"/>
                </a:lnTo>
                <a:lnTo>
                  <a:pt x="14" y="11"/>
                </a:lnTo>
                <a:lnTo>
                  <a:pt x="10" y="12"/>
                </a:lnTo>
                <a:lnTo>
                  <a:pt x="6" y="14"/>
                </a:lnTo>
                <a:lnTo>
                  <a:pt x="0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0" name="Freeform 70">
            <a:extLst>
              <a:ext uri="{FF2B5EF4-FFF2-40B4-BE49-F238E27FC236}">
                <a16:creationId xmlns:a16="http://schemas.microsoft.com/office/drawing/2014/main" id="{18AEBC38-422B-1E6B-693E-B5E3FA2EF0AA}"/>
              </a:ext>
            </a:extLst>
          </p:cNvPr>
          <p:cNvSpPr>
            <a:spLocks/>
          </p:cNvSpPr>
          <p:nvPr/>
        </p:nvSpPr>
        <p:spPr bwMode="auto">
          <a:xfrm>
            <a:off x="8223251" y="1149351"/>
            <a:ext cx="17463" cy="28575"/>
          </a:xfrm>
          <a:custGeom>
            <a:avLst/>
            <a:gdLst>
              <a:gd name="T0" fmla="*/ 0 w 11"/>
              <a:gd name="T1" fmla="*/ 0 h 18"/>
              <a:gd name="T2" fmla="*/ 3 w 11"/>
              <a:gd name="T3" fmla="*/ 10 h 18"/>
              <a:gd name="T4" fmla="*/ 7 w 11"/>
              <a:gd name="T5" fmla="*/ 18 h 18"/>
              <a:gd name="T6" fmla="*/ 11 w 11"/>
              <a:gd name="T7" fmla="*/ 14 h 18"/>
              <a:gd name="T8" fmla="*/ 7 w 11"/>
              <a:gd name="T9" fmla="*/ 4 h 18"/>
              <a:gd name="T10" fmla="*/ 7 w 11"/>
              <a:gd name="T11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18">
                <a:moveTo>
                  <a:pt x="0" y="0"/>
                </a:moveTo>
                <a:lnTo>
                  <a:pt x="3" y="10"/>
                </a:lnTo>
                <a:lnTo>
                  <a:pt x="7" y="18"/>
                </a:lnTo>
                <a:lnTo>
                  <a:pt x="11" y="14"/>
                </a:lnTo>
                <a:lnTo>
                  <a:pt x="7" y="4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1" name="Freeform 71">
            <a:extLst>
              <a:ext uri="{FF2B5EF4-FFF2-40B4-BE49-F238E27FC236}">
                <a16:creationId xmlns:a16="http://schemas.microsoft.com/office/drawing/2014/main" id="{ED195B54-7000-15FB-15DC-548D3920A8D4}"/>
              </a:ext>
            </a:extLst>
          </p:cNvPr>
          <p:cNvSpPr>
            <a:spLocks/>
          </p:cNvSpPr>
          <p:nvPr/>
        </p:nvSpPr>
        <p:spPr bwMode="auto">
          <a:xfrm>
            <a:off x="7142163" y="1158876"/>
            <a:ext cx="53975" cy="25400"/>
          </a:xfrm>
          <a:custGeom>
            <a:avLst/>
            <a:gdLst>
              <a:gd name="T0" fmla="*/ 0 w 34"/>
              <a:gd name="T1" fmla="*/ 16 h 16"/>
              <a:gd name="T2" fmla="*/ 12 w 34"/>
              <a:gd name="T3" fmla="*/ 12 h 16"/>
              <a:gd name="T4" fmla="*/ 19 w 34"/>
              <a:gd name="T5" fmla="*/ 6 h 16"/>
              <a:gd name="T6" fmla="*/ 25 w 34"/>
              <a:gd name="T7" fmla="*/ 6 h 16"/>
              <a:gd name="T8" fmla="*/ 34 w 34"/>
              <a:gd name="T9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16">
                <a:moveTo>
                  <a:pt x="0" y="16"/>
                </a:moveTo>
                <a:lnTo>
                  <a:pt x="12" y="12"/>
                </a:lnTo>
                <a:lnTo>
                  <a:pt x="19" y="6"/>
                </a:lnTo>
                <a:lnTo>
                  <a:pt x="25" y="6"/>
                </a:lnTo>
                <a:lnTo>
                  <a:pt x="3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2" name="Freeform 72">
            <a:extLst>
              <a:ext uri="{FF2B5EF4-FFF2-40B4-BE49-F238E27FC236}">
                <a16:creationId xmlns:a16="http://schemas.microsoft.com/office/drawing/2014/main" id="{9B618043-84A4-83BA-EA84-ABE69C6F4328}"/>
              </a:ext>
            </a:extLst>
          </p:cNvPr>
          <p:cNvSpPr>
            <a:spLocks/>
          </p:cNvSpPr>
          <p:nvPr/>
        </p:nvSpPr>
        <p:spPr bwMode="auto">
          <a:xfrm>
            <a:off x="7123113" y="1173163"/>
            <a:ext cx="20638" cy="12700"/>
          </a:xfrm>
          <a:custGeom>
            <a:avLst/>
            <a:gdLst>
              <a:gd name="T0" fmla="*/ 13 w 13"/>
              <a:gd name="T1" fmla="*/ 0 h 8"/>
              <a:gd name="T2" fmla="*/ 11 w 13"/>
              <a:gd name="T3" fmla="*/ 1 h 8"/>
              <a:gd name="T4" fmla="*/ 1 w 13"/>
              <a:gd name="T5" fmla="*/ 7 h 8"/>
              <a:gd name="T6" fmla="*/ 0 w 13"/>
              <a:gd name="T7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8">
                <a:moveTo>
                  <a:pt x="13" y="0"/>
                </a:moveTo>
                <a:lnTo>
                  <a:pt x="11" y="1"/>
                </a:lnTo>
                <a:lnTo>
                  <a:pt x="1" y="7"/>
                </a:lnTo>
                <a:lnTo>
                  <a:pt x="0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3" name="Freeform 73">
            <a:extLst>
              <a:ext uri="{FF2B5EF4-FFF2-40B4-BE49-F238E27FC236}">
                <a16:creationId xmlns:a16="http://schemas.microsoft.com/office/drawing/2014/main" id="{60FC8DEC-35C5-6B7F-D3C4-3764169BA246}"/>
              </a:ext>
            </a:extLst>
          </p:cNvPr>
          <p:cNvSpPr>
            <a:spLocks/>
          </p:cNvSpPr>
          <p:nvPr/>
        </p:nvSpPr>
        <p:spPr bwMode="auto">
          <a:xfrm>
            <a:off x="6831013" y="1149351"/>
            <a:ext cx="15875" cy="39688"/>
          </a:xfrm>
          <a:custGeom>
            <a:avLst/>
            <a:gdLst>
              <a:gd name="T0" fmla="*/ 0 w 10"/>
              <a:gd name="T1" fmla="*/ 25 h 25"/>
              <a:gd name="T2" fmla="*/ 0 w 10"/>
              <a:gd name="T3" fmla="*/ 15 h 25"/>
              <a:gd name="T4" fmla="*/ 9 w 10"/>
              <a:gd name="T5" fmla="*/ 7 h 25"/>
              <a:gd name="T6" fmla="*/ 10 w 10"/>
              <a:gd name="T7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25">
                <a:moveTo>
                  <a:pt x="0" y="25"/>
                </a:moveTo>
                <a:lnTo>
                  <a:pt x="0" y="15"/>
                </a:lnTo>
                <a:lnTo>
                  <a:pt x="9" y="7"/>
                </a:lnTo>
                <a:lnTo>
                  <a:pt x="1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4" name="Freeform 74">
            <a:extLst>
              <a:ext uri="{FF2B5EF4-FFF2-40B4-BE49-F238E27FC236}">
                <a16:creationId xmlns:a16="http://schemas.microsoft.com/office/drawing/2014/main" id="{DEE470E8-71CD-2A14-C8E3-AA92AEB54620}"/>
              </a:ext>
            </a:extLst>
          </p:cNvPr>
          <p:cNvSpPr>
            <a:spLocks/>
          </p:cNvSpPr>
          <p:nvPr/>
        </p:nvSpPr>
        <p:spPr bwMode="auto">
          <a:xfrm>
            <a:off x="7112001" y="1184276"/>
            <a:ext cx="30163" cy="19050"/>
          </a:xfrm>
          <a:custGeom>
            <a:avLst/>
            <a:gdLst>
              <a:gd name="T0" fmla="*/ 7 w 19"/>
              <a:gd name="T1" fmla="*/ 1 h 12"/>
              <a:gd name="T2" fmla="*/ 0 w 19"/>
              <a:gd name="T3" fmla="*/ 7 h 12"/>
              <a:gd name="T4" fmla="*/ 0 w 19"/>
              <a:gd name="T5" fmla="*/ 12 h 12"/>
              <a:gd name="T6" fmla="*/ 9 w 19"/>
              <a:gd name="T7" fmla="*/ 3 h 12"/>
              <a:gd name="T8" fmla="*/ 19 w 19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2">
                <a:moveTo>
                  <a:pt x="7" y="1"/>
                </a:moveTo>
                <a:lnTo>
                  <a:pt x="0" y="7"/>
                </a:lnTo>
                <a:lnTo>
                  <a:pt x="0" y="12"/>
                </a:lnTo>
                <a:lnTo>
                  <a:pt x="9" y="3"/>
                </a:lnTo>
                <a:lnTo>
                  <a:pt x="1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5" name="Freeform 75">
            <a:extLst>
              <a:ext uri="{FF2B5EF4-FFF2-40B4-BE49-F238E27FC236}">
                <a16:creationId xmlns:a16="http://schemas.microsoft.com/office/drawing/2014/main" id="{440505F8-EBC6-702F-DAD6-117103FD365F}"/>
              </a:ext>
            </a:extLst>
          </p:cNvPr>
          <p:cNvSpPr>
            <a:spLocks/>
          </p:cNvSpPr>
          <p:nvPr/>
        </p:nvSpPr>
        <p:spPr bwMode="auto">
          <a:xfrm>
            <a:off x="7256463" y="1201738"/>
            <a:ext cx="15875" cy="4763"/>
          </a:xfrm>
          <a:custGeom>
            <a:avLst/>
            <a:gdLst>
              <a:gd name="T0" fmla="*/ 0 w 10"/>
              <a:gd name="T1" fmla="*/ 0 h 3"/>
              <a:gd name="T2" fmla="*/ 9 w 10"/>
              <a:gd name="T3" fmla="*/ 3 h 3"/>
              <a:gd name="T4" fmla="*/ 10 w 10"/>
              <a:gd name="T5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" h="3">
                <a:moveTo>
                  <a:pt x="0" y="0"/>
                </a:moveTo>
                <a:lnTo>
                  <a:pt x="9" y="3"/>
                </a:lnTo>
                <a:lnTo>
                  <a:pt x="10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6" name="Freeform 76">
            <a:extLst>
              <a:ext uri="{FF2B5EF4-FFF2-40B4-BE49-F238E27FC236}">
                <a16:creationId xmlns:a16="http://schemas.microsoft.com/office/drawing/2014/main" id="{8A92AE93-28EC-60C8-944B-094C9E1FBA10}"/>
              </a:ext>
            </a:extLst>
          </p:cNvPr>
          <p:cNvSpPr>
            <a:spLocks/>
          </p:cNvSpPr>
          <p:nvPr/>
        </p:nvSpPr>
        <p:spPr bwMode="auto">
          <a:xfrm>
            <a:off x="7235826" y="1168401"/>
            <a:ext cx="49213" cy="38100"/>
          </a:xfrm>
          <a:custGeom>
            <a:avLst/>
            <a:gdLst>
              <a:gd name="T0" fmla="*/ 23 w 31"/>
              <a:gd name="T1" fmla="*/ 24 h 24"/>
              <a:gd name="T2" fmla="*/ 26 w 31"/>
              <a:gd name="T3" fmla="*/ 24 h 24"/>
              <a:gd name="T4" fmla="*/ 31 w 31"/>
              <a:gd name="T5" fmla="*/ 13 h 24"/>
              <a:gd name="T6" fmla="*/ 30 w 31"/>
              <a:gd name="T7" fmla="*/ 7 h 24"/>
              <a:gd name="T8" fmla="*/ 17 w 31"/>
              <a:gd name="T9" fmla="*/ 11 h 24"/>
              <a:gd name="T10" fmla="*/ 16 w 31"/>
              <a:gd name="T11" fmla="*/ 10 h 24"/>
              <a:gd name="T12" fmla="*/ 2 w 31"/>
              <a:gd name="T13" fmla="*/ 4 h 24"/>
              <a:gd name="T14" fmla="*/ 0 w 31"/>
              <a:gd name="T15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1" h="24">
                <a:moveTo>
                  <a:pt x="23" y="24"/>
                </a:moveTo>
                <a:lnTo>
                  <a:pt x="26" y="24"/>
                </a:lnTo>
                <a:lnTo>
                  <a:pt x="31" y="13"/>
                </a:lnTo>
                <a:lnTo>
                  <a:pt x="30" y="7"/>
                </a:lnTo>
                <a:lnTo>
                  <a:pt x="17" y="11"/>
                </a:lnTo>
                <a:lnTo>
                  <a:pt x="16" y="10"/>
                </a:lnTo>
                <a:lnTo>
                  <a:pt x="2" y="4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7" name="Freeform 77">
            <a:extLst>
              <a:ext uri="{FF2B5EF4-FFF2-40B4-BE49-F238E27FC236}">
                <a16:creationId xmlns:a16="http://schemas.microsoft.com/office/drawing/2014/main" id="{869F3547-368A-B220-9CDE-11953A9E6DA5}"/>
              </a:ext>
            </a:extLst>
          </p:cNvPr>
          <p:cNvSpPr>
            <a:spLocks/>
          </p:cNvSpPr>
          <p:nvPr/>
        </p:nvSpPr>
        <p:spPr bwMode="auto">
          <a:xfrm>
            <a:off x="6724651" y="1149351"/>
            <a:ext cx="60325" cy="58738"/>
          </a:xfrm>
          <a:custGeom>
            <a:avLst/>
            <a:gdLst>
              <a:gd name="T0" fmla="*/ 0 w 38"/>
              <a:gd name="T1" fmla="*/ 0 h 37"/>
              <a:gd name="T2" fmla="*/ 0 w 38"/>
              <a:gd name="T3" fmla="*/ 3 h 37"/>
              <a:gd name="T4" fmla="*/ 8 w 38"/>
              <a:gd name="T5" fmla="*/ 11 h 37"/>
              <a:gd name="T6" fmla="*/ 9 w 38"/>
              <a:gd name="T7" fmla="*/ 21 h 37"/>
              <a:gd name="T8" fmla="*/ 13 w 38"/>
              <a:gd name="T9" fmla="*/ 22 h 37"/>
              <a:gd name="T10" fmla="*/ 16 w 38"/>
              <a:gd name="T11" fmla="*/ 12 h 37"/>
              <a:gd name="T12" fmla="*/ 22 w 38"/>
              <a:gd name="T13" fmla="*/ 14 h 37"/>
              <a:gd name="T14" fmla="*/ 22 w 38"/>
              <a:gd name="T15" fmla="*/ 22 h 37"/>
              <a:gd name="T16" fmla="*/ 38 w 38"/>
              <a:gd name="T17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8" h="37">
                <a:moveTo>
                  <a:pt x="0" y="0"/>
                </a:moveTo>
                <a:lnTo>
                  <a:pt x="0" y="3"/>
                </a:lnTo>
                <a:lnTo>
                  <a:pt x="8" y="11"/>
                </a:lnTo>
                <a:lnTo>
                  <a:pt x="9" y="21"/>
                </a:lnTo>
                <a:lnTo>
                  <a:pt x="13" y="22"/>
                </a:lnTo>
                <a:lnTo>
                  <a:pt x="16" y="12"/>
                </a:lnTo>
                <a:lnTo>
                  <a:pt x="22" y="14"/>
                </a:lnTo>
                <a:lnTo>
                  <a:pt x="22" y="22"/>
                </a:lnTo>
                <a:lnTo>
                  <a:pt x="38" y="3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8" name="Freeform 78">
            <a:extLst>
              <a:ext uri="{FF2B5EF4-FFF2-40B4-BE49-F238E27FC236}">
                <a16:creationId xmlns:a16="http://schemas.microsoft.com/office/drawing/2014/main" id="{606E6EFA-F81E-147C-D313-E37E7219607A}"/>
              </a:ext>
            </a:extLst>
          </p:cNvPr>
          <p:cNvSpPr>
            <a:spLocks/>
          </p:cNvSpPr>
          <p:nvPr/>
        </p:nvSpPr>
        <p:spPr bwMode="auto">
          <a:xfrm>
            <a:off x="6632576" y="1149351"/>
            <a:ext cx="39688" cy="65088"/>
          </a:xfrm>
          <a:custGeom>
            <a:avLst/>
            <a:gdLst>
              <a:gd name="T0" fmla="*/ 17 w 25"/>
              <a:gd name="T1" fmla="*/ 0 h 41"/>
              <a:gd name="T2" fmla="*/ 9 w 25"/>
              <a:gd name="T3" fmla="*/ 7 h 41"/>
              <a:gd name="T4" fmla="*/ 9 w 25"/>
              <a:gd name="T5" fmla="*/ 18 h 41"/>
              <a:gd name="T6" fmla="*/ 0 w 25"/>
              <a:gd name="T7" fmla="*/ 27 h 41"/>
              <a:gd name="T8" fmla="*/ 14 w 25"/>
              <a:gd name="T9" fmla="*/ 41 h 41"/>
              <a:gd name="T10" fmla="*/ 25 w 25"/>
              <a:gd name="T11" fmla="*/ 16 h 41"/>
              <a:gd name="T12" fmla="*/ 18 w 25"/>
              <a:gd name="T13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" h="41">
                <a:moveTo>
                  <a:pt x="17" y="0"/>
                </a:moveTo>
                <a:lnTo>
                  <a:pt x="9" y="7"/>
                </a:lnTo>
                <a:lnTo>
                  <a:pt x="9" y="18"/>
                </a:lnTo>
                <a:lnTo>
                  <a:pt x="0" y="27"/>
                </a:lnTo>
                <a:lnTo>
                  <a:pt x="14" y="41"/>
                </a:lnTo>
                <a:lnTo>
                  <a:pt x="25" y="16"/>
                </a:lnTo>
                <a:lnTo>
                  <a:pt x="1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9" name="Freeform 79">
            <a:extLst>
              <a:ext uri="{FF2B5EF4-FFF2-40B4-BE49-F238E27FC236}">
                <a16:creationId xmlns:a16="http://schemas.microsoft.com/office/drawing/2014/main" id="{A57D71F8-7399-0FEA-78CF-357AFAFBE280}"/>
              </a:ext>
            </a:extLst>
          </p:cNvPr>
          <p:cNvSpPr>
            <a:spLocks/>
          </p:cNvSpPr>
          <p:nvPr/>
        </p:nvSpPr>
        <p:spPr bwMode="auto">
          <a:xfrm>
            <a:off x="6684963" y="1185863"/>
            <a:ext cx="30163" cy="28575"/>
          </a:xfrm>
          <a:custGeom>
            <a:avLst/>
            <a:gdLst>
              <a:gd name="T0" fmla="*/ 19 w 19"/>
              <a:gd name="T1" fmla="*/ 18 h 18"/>
              <a:gd name="T2" fmla="*/ 19 w 19"/>
              <a:gd name="T3" fmla="*/ 8 h 18"/>
              <a:gd name="T4" fmla="*/ 4 w 19"/>
              <a:gd name="T5" fmla="*/ 0 h 18"/>
              <a:gd name="T6" fmla="*/ 0 w 19"/>
              <a:gd name="T7" fmla="*/ 13 h 18"/>
              <a:gd name="T8" fmla="*/ 19 w 19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8">
                <a:moveTo>
                  <a:pt x="19" y="18"/>
                </a:moveTo>
                <a:lnTo>
                  <a:pt x="19" y="8"/>
                </a:lnTo>
                <a:lnTo>
                  <a:pt x="4" y="0"/>
                </a:lnTo>
                <a:lnTo>
                  <a:pt x="0" y="13"/>
                </a:lnTo>
                <a:lnTo>
                  <a:pt x="19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0" name="Freeform 80">
            <a:extLst>
              <a:ext uri="{FF2B5EF4-FFF2-40B4-BE49-F238E27FC236}">
                <a16:creationId xmlns:a16="http://schemas.microsoft.com/office/drawing/2014/main" id="{6F47F2AF-7A3B-8E40-0391-E56F208CBFFC}"/>
              </a:ext>
            </a:extLst>
          </p:cNvPr>
          <p:cNvSpPr>
            <a:spLocks/>
          </p:cNvSpPr>
          <p:nvPr/>
        </p:nvSpPr>
        <p:spPr bwMode="auto">
          <a:xfrm>
            <a:off x="6950076" y="1149351"/>
            <a:ext cx="122238" cy="69850"/>
          </a:xfrm>
          <a:custGeom>
            <a:avLst/>
            <a:gdLst>
              <a:gd name="T0" fmla="*/ 77 w 77"/>
              <a:gd name="T1" fmla="*/ 37 h 44"/>
              <a:gd name="T2" fmla="*/ 71 w 77"/>
              <a:gd name="T3" fmla="*/ 38 h 44"/>
              <a:gd name="T4" fmla="*/ 61 w 77"/>
              <a:gd name="T5" fmla="*/ 44 h 44"/>
              <a:gd name="T6" fmla="*/ 56 w 77"/>
              <a:gd name="T7" fmla="*/ 36 h 44"/>
              <a:gd name="T8" fmla="*/ 65 w 77"/>
              <a:gd name="T9" fmla="*/ 29 h 44"/>
              <a:gd name="T10" fmla="*/ 73 w 77"/>
              <a:gd name="T11" fmla="*/ 25 h 44"/>
              <a:gd name="T12" fmla="*/ 77 w 77"/>
              <a:gd name="T13" fmla="*/ 16 h 44"/>
              <a:gd name="T14" fmla="*/ 77 w 77"/>
              <a:gd name="T15" fmla="*/ 11 h 44"/>
              <a:gd name="T16" fmla="*/ 66 w 77"/>
              <a:gd name="T17" fmla="*/ 23 h 44"/>
              <a:gd name="T18" fmla="*/ 56 w 77"/>
              <a:gd name="T19" fmla="*/ 23 h 44"/>
              <a:gd name="T20" fmla="*/ 47 w 77"/>
              <a:gd name="T21" fmla="*/ 34 h 44"/>
              <a:gd name="T22" fmla="*/ 38 w 77"/>
              <a:gd name="T23" fmla="*/ 26 h 44"/>
              <a:gd name="T24" fmla="*/ 34 w 77"/>
              <a:gd name="T25" fmla="*/ 19 h 44"/>
              <a:gd name="T26" fmla="*/ 31 w 77"/>
              <a:gd name="T27" fmla="*/ 26 h 44"/>
              <a:gd name="T28" fmla="*/ 23 w 77"/>
              <a:gd name="T29" fmla="*/ 23 h 44"/>
              <a:gd name="T30" fmla="*/ 19 w 77"/>
              <a:gd name="T31" fmla="*/ 12 h 44"/>
              <a:gd name="T32" fmla="*/ 24 w 77"/>
              <a:gd name="T33" fmla="*/ 6 h 44"/>
              <a:gd name="T34" fmla="*/ 21 w 77"/>
              <a:gd name="T35" fmla="*/ 3 h 44"/>
              <a:gd name="T36" fmla="*/ 8 w 77"/>
              <a:gd name="T37" fmla="*/ 8 h 44"/>
              <a:gd name="T38" fmla="*/ 2 w 77"/>
              <a:gd name="T39" fmla="*/ 3 h 44"/>
              <a:gd name="T40" fmla="*/ 0 w 77"/>
              <a:gd name="T41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77" h="44">
                <a:moveTo>
                  <a:pt x="77" y="37"/>
                </a:moveTo>
                <a:lnTo>
                  <a:pt x="71" y="38"/>
                </a:lnTo>
                <a:lnTo>
                  <a:pt x="61" y="44"/>
                </a:lnTo>
                <a:lnTo>
                  <a:pt x="56" y="36"/>
                </a:lnTo>
                <a:lnTo>
                  <a:pt x="65" y="29"/>
                </a:lnTo>
                <a:lnTo>
                  <a:pt x="73" y="25"/>
                </a:lnTo>
                <a:lnTo>
                  <a:pt x="77" y="16"/>
                </a:lnTo>
                <a:lnTo>
                  <a:pt x="77" y="11"/>
                </a:lnTo>
                <a:lnTo>
                  <a:pt x="66" y="23"/>
                </a:lnTo>
                <a:lnTo>
                  <a:pt x="56" y="23"/>
                </a:lnTo>
                <a:lnTo>
                  <a:pt x="47" y="34"/>
                </a:lnTo>
                <a:lnTo>
                  <a:pt x="38" y="26"/>
                </a:lnTo>
                <a:lnTo>
                  <a:pt x="34" y="19"/>
                </a:lnTo>
                <a:lnTo>
                  <a:pt x="31" y="26"/>
                </a:lnTo>
                <a:lnTo>
                  <a:pt x="23" y="23"/>
                </a:lnTo>
                <a:lnTo>
                  <a:pt x="19" y="12"/>
                </a:lnTo>
                <a:lnTo>
                  <a:pt x="24" y="6"/>
                </a:lnTo>
                <a:lnTo>
                  <a:pt x="21" y="3"/>
                </a:lnTo>
                <a:lnTo>
                  <a:pt x="8" y="8"/>
                </a:lnTo>
                <a:lnTo>
                  <a:pt x="2" y="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1" name="Freeform 81">
            <a:extLst>
              <a:ext uri="{FF2B5EF4-FFF2-40B4-BE49-F238E27FC236}">
                <a16:creationId xmlns:a16="http://schemas.microsoft.com/office/drawing/2014/main" id="{35A759EC-7572-8DA8-D64A-C90C7795FEDF}"/>
              </a:ext>
            </a:extLst>
          </p:cNvPr>
          <p:cNvSpPr>
            <a:spLocks/>
          </p:cNvSpPr>
          <p:nvPr/>
        </p:nvSpPr>
        <p:spPr bwMode="auto">
          <a:xfrm>
            <a:off x="7070726" y="1206501"/>
            <a:ext cx="11113" cy="14288"/>
          </a:xfrm>
          <a:custGeom>
            <a:avLst/>
            <a:gdLst>
              <a:gd name="T0" fmla="*/ 3 w 7"/>
              <a:gd name="T1" fmla="*/ 9 h 9"/>
              <a:gd name="T2" fmla="*/ 0 w 7"/>
              <a:gd name="T3" fmla="*/ 5 h 9"/>
              <a:gd name="T4" fmla="*/ 1 w 7"/>
              <a:gd name="T5" fmla="*/ 4 h 9"/>
              <a:gd name="T6" fmla="*/ 7 w 7"/>
              <a:gd name="T7" fmla="*/ 0 h 9"/>
              <a:gd name="T8" fmla="*/ 1 w 7"/>
              <a:gd name="T9" fmla="*/ 1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9">
                <a:moveTo>
                  <a:pt x="3" y="9"/>
                </a:moveTo>
                <a:lnTo>
                  <a:pt x="0" y="5"/>
                </a:lnTo>
                <a:lnTo>
                  <a:pt x="1" y="4"/>
                </a:lnTo>
                <a:lnTo>
                  <a:pt x="7" y="0"/>
                </a:lnTo>
                <a:lnTo>
                  <a:pt x="1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2" name="Freeform 82">
            <a:extLst>
              <a:ext uri="{FF2B5EF4-FFF2-40B4-BE49-F238E27FC236}">
                <a16:creationId xmlns:a16="http://schemas.microsoft.com/office/drawing/2014/main" id="{FF3E2DCE-73DF-6DB4-042C-CB20041A7824}"/>
              </a:ext>
            </a:extLst>
          </p:cNvPr>
          <p:cNvSpPr>
            <a:spLocks/>
          </p:cNvSpPr>
          <p:nvPr/>
        </p:nvSpPr>
        <p:spPr bwMode="auto">
          <a:xfrm>
            <a:off x="6869113" y="1149351"/>
            <a:ext cx="17463" cy="73025"/>
          </a:xfrm>
          <a:custGeom>
            <a:avLst/>
            <a:gdLst>
              <a:gd name="T0" fmla="*/ 6 w 11"/>
              <a:gd name="T1" fmla="*/ 0 h 46"/>
              <a:gd name="T2" fmla="*/ 11 w 11"/>
              <a:gd name="T3" fmla="*/ 4 h 46"/>
              <a:gd name="T4" fmla="*/ 6 w 11"/>
              <a:gd name="T5" fmla="*/ 29 h 46"/>
              <a:gd name="T6" fmla="*/ 10 w 11"/>
              <a:gd name="T7" fmla="*/ 41 h 46"/>
              <a:gd name="T8" fmla="*/ 0 w 11"/>
              <a:gd name="T9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46">
                <a:moveTo>
                  <a:pt x="6" y="0"/>
                </a:moveTo>
                <a:lnTo>
                  <a:pt x="11" y="4"/>
                </a:lnTo>
                <a:lnTo>
                  <a:pt x="6" y="29"/>
                </a:lnTo>
                <a:lnTo>
                  <a:pt x="10" y="41"/>
                </a:lnTo>
                <a:lnTo>
                  <a:pt x="0" y="4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3" name="Freeform 83">
            <a:extLst>
              <a:ext uri="{FF2B5EF4-FFF2-40B4-BE49-F238E27FC236}">
                <a16:creationId xmlns:a16="http://schemas.microsoft.com/office/drawing/2014/main" id="{0A51C9D4-AE5E-2030-3116-08CF8AF04D39}"/>
              </a:ext>
            </a:extLst>
          </p:cNvPr>
          <p:cNvSpPr>
            <a:spLocks/>
          </p:cNvSpPr>
          <p:nvPr/>
        </p:nvSpPr>
        <p:spPr bwMode="auto">
          <a:xfrm>
            <a:off x="6702426" y="1149351"/>
            <a:ext cx="49213" cy="77788"/>
          </a:xfrm>
          <a:custGeom>
            <a:avLst/>
            <a:gdLst>
              <a:gd name="T0" fmla="*/ 31 w 31"/>
              <a:gd name="T1" fmla="*/ 49 h 49"/>
              <a:gd name="T2" fmla="*/ 25 w 31"/>
              <a:gd name="T3" fmla="*/ 49 h 49"/>
              <a:gd name="T4" fmla="*/ 11 w 31"/>
              <a:gd name="T5" fmla="*/ 16 h 49"/>
              <a:gd name="T6" fmla="*/ 0 w 31"/>
              <a:gd name="T7" fmla="*/ 10 h 49"/>
              <a:gd name="T8" fmla="*/ 1 w 31"/>
              <a:gd name="T9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49">
                <a:moveTo>
                  <a:pt x="31" y="49"/>
                </a:moveTo>
                <a:lnTo>
                  <a:pt x="25" y="49"/>
                </a:lnTo>
                <a:lnTo>
                  <a:pt x="11" y="16"/>
                </a:lnTo>
                <a:lnTo>
                  <a:pt x="0" y="10"/>
                </a:lnTo>
                <a:lnTo>
                  <a:pt x="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4" name="Freeform 84">
            <a:extLst>
              <a:ext uri="{FF2B5EF4-FFF2-40B4-BE49-F238E27FC236}">
                <a16:creationId xmlns:a16="http://schemas.microsoft.com/office/drawing/2014/main" id="{CD423527-5A1A-1EC3-02A1-6FA1C7DA5CBF}"/>
              </a:ext>
            </a:extLst>
          </p:cNvPr>
          <p:cNvSpPr>
            <a:spLocks/>
          </p:cNvSpPr>
          <p:nvPr/>
        </p:nvSpPr>
        <p:spPr bwMode="auto">
          <a:xfrm>
            <a:off x="7373938" y="701676"/>
            <a:ext cx="23813" cy="36513"/>
          </a:xfrm>
          <a:custGeom>
            <a:avLst/>
            <a:gdLst>
              <a:gd name="T0" fmla="*/ 14 w 15"/>
              <a:gd name="T1" fmla="*/ 23 h 23"/>
              <a:gd name="T2" fmla="*/ 15 w 15"/>
              <a:gd name="T3" fmla="*/ 4 h 23"/>
              <a:gd name="T4" fmla="*/ 7 w 15"/>
              <a:gd name="T5" fmla="*/ 0 h 23"/>
              <a:gd name="T6" fmla="*/ 0 w 15"/>
              <a:gd name="T7" fmla="*/ 16 h 23"/>
              <a:gd name="T8" fmla="*/ 14 w 15"/>
              <a:gd name="T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23">
                <a:moveTo>
                  <a:pt x="14" y="23"/>
                </a:moveTo>
                <a:lnTo>
                  <a:pt x="15" y="4"/>
                </a:lnTo>
                <a:lnTo>
                  <a:pt x="7" y="0"/>
                </a:lnTo>
                <a:lnTo>
                  <a:pt x="0" y="16"/>
                </a:lnTo>
                <a:lnTo>
                  <a:pt x="14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5" name="Freeform 85">
            <a:extLst>
              <a:ext uri="{FF2B5EF4-FFF2-40B4-BE49-F238E27FC236}">
                <a16:creationId xmlns:a16="http://schemas.microsoft.com/office/drawing/2014/main" id="{776D0ECB-7E0F-5E5C-2ADC-9618ADB81483}"/>
              </a:ext>
            </a:extLst>
          </p:cNvPr>
          <p:cNvSpPr>
            <a:spLocks/>
          </p:cNvSpPr>
          <p:nvPr/>
        </p:nvSpPr>
        <p:spPr bwMode="auto">
          <a:xfrm>
            <a:off x="7458076" y="655638"/>
            <a:ext cx="125413" cy="104775"/>
          </a:xfrm>
          <a:custGeom>
            <a:avLst/>
            <a:gdLst>
              <a:gd name="T0" fmla="*/ 32 w 79"/>
              <a:gd name="T1" fmla="*/ 66 h 66"/>
              <a:gd name="T2" fmla="*/ 15 w 79"/>
              <a:gd name="T3" fmla="*/ 52 h 66"/>
              <a:gd name="T4" fmla="*/ 25 w 79"/>
              <a:gd name="T5" fmla="*/ 44 h 66"/>
              <a:gd name="T6" fmla="*/ 22 w 79"/>
              <a:gd name="T7" fmla="*/ 41 h 66"/>
              <a:gd name="T8" fmla="*/ 3 w 79"/>
              <a:gd name="T9" fmla="*/ 48 h 66"/>
              <a:gd name="T10" fmla="*/ 3 w 79"/>
              <a:gd name="T11" fmla="*/ 47 h 66"/>
              <a:gd name="T12" fmla="*/ 0 w 79"/>
              <a:gd name="T13" fmla="*/ 29 h 66"/>
              <a:gd name="T14" fmla="*/ 25 w 79"/>
              <a:gd name="T15" fmla="*/ 23 h 66"/>
              <a:gd name="T16" fmla="*/ 34 w 79"/>
              <a:gd name="T17" fmla="*/ 29 h 66"/>
              <a:gd name="T18" fmla="*/ 37 w 79"/>
              <a:gd name="T19" fmla="*/ 22 h 66"/>
              <a:gd name="T20" fmla="*/ 18 w 79"/>
              <a:gd name="T21" fmla="*/ 8 h 66"/>
              <a:gd name="T22" fmla="*/ 22 w 79"/>
              <a:gd name="T23" fmla="*/ 3 h 66"/>
              <a:gd name="T24" fmla="*/ 41 w 79"/>
              <a:gd name="T25" fmla="*/ 0 h 66"/>
              <a:gd name="T26" fmla="*/ 41 w 79"/>
              <a:gd name="T27" fmla="*/ 14 h 66"/>
              <a:gd name="T28" fmla="*/ 58 w 79"/>
              <a:gd name="T29" fmla="*/ 10 h 66"/>
              <a:gd name="T30" fmla="*/ 63 w 79"/>
              <a:gd name="T31" fmla="*/ 14 h 66"/>
              <a:gd name="T32" fmla="*/ 52 w 79"/>
              <a:gd name="T33" fmla="*/ 26 h 66"/>
              <a:gd name="T34" fmla="*/ 64 w 79"/>
              <a:gd name="T35" fmla="*/ 38 h 66"/>
              <a:gd name="T36" fmla="*/ 71 w 79"/>
              <a:gd name="T37" fmla="*/ 33 h 66"/>
              <a:gd name="T38" fmla="*/ 74 w 79"/>
              <a:gd name="T39" fmla="*/ 26 h 66"/>
              <a:gd name="T40" fmla="*/ 79 w 79"/>
              <a:gd name="T41" fmla="*/ 25 h 66"/>
              <a:gd name="T42" fmla="*/ 79 w 79"/>
              <a:gd name="T43" fmla="*/ 37 h 66"/>
              <a:gd name="T44" fmla="*/ 64 w 79"/>
              <a:gd name="T45" fmla="*/ 52 h 66"/>
              <a:gd name="T46" fmla="*/ 63 w 79"/>
              <a:gd name="T47" fmla="*/ 52 h 66"/>
              <a:gd name="T48" fmla="*/ 43 w 79"/>
              <a:gd name="T49" fmla="*/ 51 h 66"/>
              <a:gd name="T50" fmla="*/ 43 w 79"/>
              <a:gd name="T51" fmla="*/ 56 h 66"/>
              <a:gd name="T52" fmla="*/ 43 w 79"/>
              <a:gd name="T53" fmla="*/ 59 h 66"/>
              <a:gd name="T54" fmla="*/ 32 w 79"/>
              <a:gd name="T55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79" h="66">
                <a:moveTo>
                  <a:pt x="32" y="66"/>
                </a:moveTo>
                <a:lnTo>
                  <a:pt x="15" y="52"/>
                </a:lnTo>
                <a:lnTo>
                  <a:pt x="25" y="44"/>
                </a:lnTo>
                <a:lnTo>
                  <a:pt x="22" y="41"/>
                </a:lnTo>
                <a:lnTo>
                  <a:pt x="3" y="48"/>
                </a:lnTo>
                <a:lnTo>
                  <a:pt x="3" y="47"/>
                </a:lnTo>
                <a:lnTo>
                  <a:pt x="0" y="29"/>
                </a:lnTo>
                <a:lnTo>
                  <a:pt x="25" y="23"/>
                </a:lnTo>
                <a:lnTo>
                  <a:pt x="34" y="29"/>
                </a:lnTo>
                <a:lnTo>
                  <a:pt x="37" y="22"/>
                </a:lnTo>
                <a:lnTo>
                  <a:pt x="18" y="8"/>
                </a:lnTo>
                <a:lnTo>
                  <a:pt x="22" y="3"/>
                </a:lnTo>
                <a:lnTo>
                  <a:pt x="41" y="0"/>
                </a:lnTo>
                <a:lnTo>
                  <a:pt x="41" y="14"/>
                </a:lnTo>
                <a:lnTo>
                  <a:pt x="58" y="10"/>
                </a:lnTo>
                <a:lnTo>
                  <a:pt x="63" y="14"/>
                </a:lnTo>
                <a:lnTo>
                  <a:pt x="52" y="26"/>
                </a:lnTo>
                <a:lnTo>
                  <a:pt x="64" y="38"/>
                </a:lnTo>
                <a:lnTo>
                  <a:pt x="71" y="33"/>
                </a:lnTo>
                <a:lnTo>
                  <a:pt x="74" y="26"/>
                </a:lnTo>
                <a:lnTo>
                  <a:pt x="79" y="25"/>
                </a:lnTo>
                <a:lnTo>
                  <a:pt x="79" y="37"/>
                </a:lnTo>
                <a:lnTo>
                  <a:pt x="64" y="52"/>
                </a:lnTo>
                <a:lnTo>
                  <a:pt x="63" y="52"/>
                </a:lnTo>
                <a:lnTo>
                  <a:pt x="43" y="51"/>
                </a:lnTo>
                <a:lnTo>
                  <a:pt x="43" y="56"/>
                </a:lnTo>
                <a:lnTo>
                  <a:pt x="43" y="59"/>
                </a:lnTo>
                <a:lnTo>
                  <a:pt x="32" y="6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6" name="Freeform 86">
            <a:extLst>
              <a:ext uri="{FF2B5EF4-FFF2-40B4-BE49-F238E27FC236}">
                <a16:creationId xmlns:a16="http://schemas.microsoft.com/office/drawing/2014/main" id="{1FD36AF7-0EFF-3792-ABC8-9E24DD99C351}"/>
              </a:ext>
            </a:extLst>
          </p:cNvPr>
          <p:cNvSpPr>
            <a:spLocks/>
          </p:cNvSpPr>
          <p:nvPr/>
        </p:nvSpPr>
        <p:spPr bwMode="auto">
          <a:xfrm>
            <a:off x="7937501" y="701676"/>
            <a:ext cx="12700" cy="76200"/>
          </a:xfrm>
          <a:custGeom>
            <a:avLst/>
            <a:gdLst>
              <a:gd name="T0" fmla="*/ 7 w 8"/>
              <a:gd name="T1" fmla="*/ 48 h 48"/>
              <a:gd name="T2" fmla="*/ 1 w 8"/>
              <a:gd name="T3" fmla="*/ 42 h 48"/>
              <a:gd name="T4" fmla="*/ 0 w 8"/>
              <a:gd name="T5" fmla="*/ 33 h 48"/>
              <a:gd name="T6" fmla="*/ 4 w 8"/>
              <a:gd name="T7" fmla="*/ 18 h 48"/>
              <a:gd name="T8" fmla="*/ 8 w 8"/>
              <a:gd name="T9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48">
                <a:moveTo>
                  <a:pt x="7" y="48"/>
                </a:moveTo>
                <a:lnTo>
                  <a:pt x="1" y="42"/>
                </a:lnTo>
                <a:lnTo>
                  <a:pt x="0" y="33"/>
                </a:lnTo>
                <a:lnTo>
                  <a:pt x="4" y="18"/>
                </a:lnTo>
                <a:lnTo>
                  <a:pt x="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7" name="Freeform 87">
            <a:extLst>
              <a:ext uri="{FF2B5EF4-FFF2-40B4-BE49-F238E27FC236}">
                <a16:creationId xmlns:a16="http://schemas.microsoft.com/office/drawing/2014/main" id="{7C2CC212-8FDF-E30E-FC69-D67046CE510D}"/>
              </a:ext>
            </a:extLst>
          </p:cNvPr>
          <p:cNvSpPr>
            <a:spLocks/>
          </p:cNvSpPr>
          <p:nvPr/>
        </p:nvSpPr>
        <p:spPr bwMode="auto">
          <a:xfrm>
            <a:off x="7945438" y="777876"/>
            <a:ext cx="3175" cy="1588"/>
          </a:xfrm>
          <a:custGeom>
            <a:avLst/>
            <a:gdLst>
              <a:gd name="T0" fmla="*/ 0 w 2"/>
              <a:gd name="T1" fmla="*/ 1 h 1"/>
              <a:gd name="T2" fmla="*/ 2 w 2"/>
              <a:gd name="T3" fmla="*/ 1 h 1"/>
              <a:gd name="T4" fmla="*/ 2 w 2"/>
              <a:gd name="T5" fmla="*/ 1 h 1"/>
              <a:gd name="T6" fmla="*/ 2 w 2"/>
              <a:gd name="T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1">
                <a:moveTo>
                  <a:pt x="0" y="1"/>
                </a:moveTo>
                <a:lnTo>
                  <a:pt x="2" y="1"/>
                </a:lnTo>
                <a:lnTo>
                  <a:pt x="2" y="1"/>
                </a:lnTo>
                <a:lnTo>
                  <a:pt x="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8" name="Freeform 88">
            <a:extLst>
              <a:ext uri="{FF2B5EF4-FFF2-40B4-BE49-F238E27FC236}">
                <a16:creationId xmlns:a16="http://schemas.microsoft.com/office/drawing/2014/main" id="{3E3D1E05-5657-848D-D0C2-41FE2EF531AF}"/>
              </a:ext>
            </a:extLst>
          </p:cNvPr>
          <p:cNvSpPr>
            <a:spLocks/>
          </p:cNvSpPr>
          <p:nvPr/>
        </p:nvSpPr>
        <p:spPr bwMode="auto">
          <a:xfrm>
            <a:off x="7273926" y="755651"/>
            <a:ext cx="50800" cy="49213"/>
          </a:xfrm>
          <a:custGeom>
            <a:avLst/>
            <a:gdLst>
              <a:gd name="T0" fmla="*/ 18 w 32"/>
              <a:gd name="T1" fmla="*/ 31 h 31"/>
              <a:gd name="T2" fmla="*/ 3 w 32"/>
              <a:gd name="T3" fmla="*/ 23 h 31"/>
              <a:gd name="T4" fmla="*/ 8 w 32"/>
              <a:gd name="T5" fmla="*/ 16 h 31"/>
              <a:gd name="T6" fmla="*/ 0 w 32"/>
              <a:gd name="T7" fmla="*/ 9 h 31"/>
              <a:gd name="T8" fmla="*/ 6 w 32"/>
              <a:gd name="T9" fmla="*/ 1 h 31"/>
              <a:gd name="T10" fmla="*/ 14 w 32"/>
              <a:gd name="T11" fmla="*/ 0 h 31"/>
              <a:gd name="T12" fmla="*/ 25 w 32"/>
              <a:gd name="T13" fmla="*/ 5 h 31"/>
              <a:gd name="T14" fmla="*/ 17 w 32"/>
              <a:gd name="T15" fmla="*/ 11 h 31"/>
              <a:gd name="T16" fmla="*/ 17 w 32"/>
              <a:gd name="T17" fmla="*/ 16 h 31"/>
              <a:gd name="T18" fmla="*/ 29 w 32"/>
              <a:gd name="T19" fmla="*/ 14 h 31"/>
              <a:gd name="T20" fmla="*/ 32 w 32"/>
              <a:gd name="T21" fmla="*/ 20 h 31"/>
              <a:gd name="T22" fmla="*/ 22 w 32"/>
              <a:gd name="T23" fmla="*/ 24 h 31"/>
              <a:gd name="T24" fmla="*/ 18 w 32"/>
              <a:gd name="T25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2" h="31">
                <a:moveTo>
                  <a:pt x="18" y="31"/>
                </a:moveTo>
                <a:lnTo>
                  <a:pt x="3" y="23"/>
                </a:lnTo>
                <a:lnTo>
                  <a:pt x="8" y="16"/>
                </a:lnTo>
                <a:lnTo>
                  <a:pt x="0" y="9"/>
                </a:lnTo>
                <a:lnTo>
                  <a:pt x="6" y="1"/>
                </a:lnTo>
                <a:lnTo>
                  <a:pt x="14" y="0"/>
                </a:lnTo>
                <a:lnTo>
                  <a:pt x="25" y="5"/>
                </a:lnTo>
                <a:lnTo>
                  <a:pt x="17" y="11"/>
                </a:lnTo>
                <a:lnTo>
                  <a:pt x="17" y="16"/>
                </a:lnTo>
                <a:lnTo>
                  <a:pt x="29" y="14"/>
                </a:lnTo>
                <a:lnTo>
                  <a:pt x="32" y="20"/>
                </a:lnTo>
                <a:lnTo>
                  <a:pt x="22" y="24"/>
                </a:lnTo>
                <a:lnTo>
                  <a:pt x="18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9" name="Freeform 89">
            <a:extLst>
              <a:ext uri="{FF2B5EF4-FFF2-40B4-BE49-F238E27FC236}">
                <a16:creationId xmlns:a16="http://schemas.microsoft.com/office/drawing/2014/main" id="{087266D5-7709-C773-140B-D842B6757087}"/>
              </a:ext>
            </a:extLst>
          </p:cNvPr>
          <p:cNvSpPr>
            <a:spLocks/>
          </p:cNvSpPr>
          <p:nvPr/>
        </p:nvSpPr>
        <p:spPr bwMode="auto">
          <a:xfrm>
            <a:off x="8308976" y="808038"/>
            <a:ext cx="14288" cy="14288"/>
          </a:xfrm>
          <a:custGeom>
            <a:avLst/>
            <a:gdLst>
              <a:gd name="T0" fmla="*/ 6 w 9"/>
              <a:gd name="T1" fmla="*/ 9 h 9"/>
              <a:gd name="T2" fmla="*/ 9 w 9"/>
              <a:gd name="T3" fmla="*/ 8 h 9"/>
              <a:gd name="T4" fmla="*/ 7 w 9"/>
              <a:gd name="T5" fmla="*/ 5 h 9"/>
              <a:gd name="T6" fmla="*/ 6 w 9"/>
              <a:gd name="T7" fmla="*/ 5 h 9"/>
              <a:gd name="T8" fmla="*/ 5 w 9"/>
              <a:gd name="T9" fmla="*/ 5 h 9"/>
              <a:gd name="T10" fmla="*/ 2 w 9"/>
              <a:gd name="T11" fmla="*/ 0 h 9"/>
              <a:gd name="T12" fmla="*/ 0 w 9"/>
              <a:gd name="T13" fmla="*/ 1 h 9"/>
              <a:gd name="T14" fmla="*/ 5 w 9"/>
              <a:gd name="T15" fmla="*/ 8 h 9"/>
              <a:gd name="T16" fmla="*/ 6 w 9"/>
              <a:gd name="T17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9">
                <a:moveTo>
                  <a:pt x="6" y="9"/>
                </a:moveTo>
                <a:lnTo>
                  <a:pt x="9" y="8"/>
                </a:lnTo>
                <a:lnTo>
                  <a:pt x="7" y="5"/>
                </a:lnTo>
                <a:lnTo>
                  <a:pt x="6" y="5"/>
                </a:lnTo>
                <a:lnTo>
                  <a:pt x="5" y="5"/>
                </a:lnTo>
                <a:lnTo>
                  <a:pt x="2" y="0"/>
                </a:lnTo>
                <a:lnTo>
                  <a:pt x="0" y="1"/>
                </a:lnTo>
                <a:lnTo>
                  <a:pt x="5" y="8"/>
                </a:lnTo>
                <a:lnTo>
                  <a:pt x="6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0" name="Line 90">
            <a:extLst>
              <a:ext uri="{FF2B5EF4-FFF2-40B4-BE49-F238E27FC236}">
                <a16:creationId xmlns:a16="http://schemas.microsoft.com/office/drawing/2014/main" id="{B2DAF78A-F2ED-9E98-FB69-8F35F946F36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742238" y="822326"/>
            <a:ext cx="4763" cy="9525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1" name="Freeform 91">
            <a:extLst>
              <a:ext uri="{FF2B5EF4-FFF2-40B4-BE49-F238E27FC236}">
                <a16:creationId xmlns:a16="http://schemas.microsoft.com/office/drawing/2014/main" id="{9D8B8DA0-3F4A-47EB-3B9E-B5BF6013620F}"/>
              </a:ext>
            </a:extLst>
          </p:cNvPr>
          <p:cNvSpPr>
            <a:spLocks/>
          </p:cNvSpPr>
          <p:nvPr/>
        </p:nvSpPr>
        <p:spPr bwMode="auto">
          <a:xfrm>
            <a:off x="7724776" y="620713"/>
            <a:ext cx="184150" cy="212725"/>
          </a:xfrm>
          <a:custGeom>
            <a:avLst/>
            <a:gdLst>
              <a:gd name="T0" fmla="*/ 14 w 116"/>
              <a:gd name="T1" fmla="*/ 127 h 134"/>
              <a:gd name="T2" fmla="*/ 15 w 116"/>
              <a:gd name="T3" fmla="*/ 124 h 134"/>
              <a:gd name="T4" fmla="*/ 6 w 116"/>
              <a:gd name="T5" fmla="*/ 120 h 134"/>
              <a:gd name="T6" fmla="*/ 8 w 116"/>
              <a:gd name="T7" fmla="*/ 108 h 134"/>
              <a:gd name="T8" fmla="*/ 25 w 116"/>
              <a:gd name="T9" fmla="*/ 109 h 134"/>
              <a:gd name="T10" fmla="*/ 27 w 116"/>
              <a:gd name="T11" fmla="*/ 103 h 134"/>
              <a:gd name="T12" fmla="*/ 21 w 116"/>
              <a:gd name="T13" fmla="*/ 100 h 134"/>
              <a:gd name="T14" fmla="*/ 19 w 116"/>
              <a:gd name="T15" fmla="*/ 86 h 134"/>
              <a:gd name="T16" fmla="*/ 36 w 116"/>
              <a:gd name="T17" fmla="*/ 86 h 134"/>
              <a:gd name="T18" fmla="*/ 55 w 116"/>
              <a:gd name="T19" fmla="*/ 86 h 134"/>
              <a:gd name="T20" fmla="*/ 44 w 116"/>
              <a:gd name="T21" fmla="*/ 82 h 134"/>
              <a:gd name="T22" fmla="*/ 34 w 116"/>
              <a:gd name="T23" fmla="*/ 78 h 134"/>
              <a:gd name="T24" fmla="*/ 33 w 116"/>
              <a:gd name="T25" fmla="*/ 71 h 134"/>
              <a:gd name="T26" fmla="*/ 25 w 116"/>
              <a:gd name="T27" fmla="*/ 58 h 134"/>
              <a:gd name="T28" fmla="*/ 12 w 116"/>
              <a:gd name="T29" fmla="*/ 69 h 134"/>
              <a:gd name="T30" fmla="*/ 1 w 116"/>
              <a:gd name="T31" fmla="*/ 59 h 134"/>
              <a:gd name="T32" fmla="*/ 0 w 116"/>
              <a:gd name="T33" fmla="*/ 49 h 134"/>
              <a:gd name="T34" fmla="*/ 15 w 116"/>
              <a:gd name="T35" fmla="*/ 54 h 134"/>
              <a:gd name="T36" fmla="*/ 11 w 116"/>
              <a:gd name="T37" fmla="*/ 44 h 134"/>
              <a:gd name="T38" fmla="*/ 4 w 116"/>
              <a:gd name="T39" fmla="*/ 39 h 134"/>
              <a:gd name="T40" fmla="*/ 6 w 116"/>
              <a:gd name="T41" fmla="*/ 30 h 134"/>
              <a:gd name="T42" fmla="*/ 25 w 116"/>
              <a:gd name="T43" fmla="*/ 33 h 134"/>
              <a:gd name="T44" fmla="*/ 34 w 116"/>
              <a:gd name="T45" fmla="*/ 49 h 134"/>
              <a:gd name="T46" fmla="*/ 36 w 116"/>
              <a:gd name="T47" fmla="*/ 29 h 134"/>
              <a:gd name="T48" fmla="*/ 26 w 116"/>
              <a:gd name="T49" fmla="*/ 21 h 134"/>
              <a:gd name="T50" fmla="*/ 26 w 116"/>
              <a:gd name="T51" fmla="*/ 10 h 134"/>
              <a:gd name="T52" fmla="*/ 30 w 116"/>
              <a:gd name="T53" fmla="*/ 7 h 134"/>
              <a:gd name="T54" fmla="*/ 33 w 116"/>
              <a:gd name="T55" fmla="*/ 2 h 134"/>
              <a:gd name="T56" fmla="*/ 34 w 116"/>
              <a:gd name="T57" fmla="*/ 2 h 134"/>
              <a:gd name="T58" fmla="*/ 44 w 116"/>
              <a:gd name="T59" fmla="*/ 4 h 134"/>
              <a:gd name="T60" fmla="*/ 42 w 116"/>
              <a:gd name="T61" fmla="*/ 18 h 134"/>
              <a:gd name="T62" fmla="*/ 49 w 116"/>
              <a:gd name="T63" fmla="*/ 14 h 134"/>
              <a:gd name="T64" fmla="*/ 52 w 116"/>
              <a:gd name="T65" fmla="*/ 18 h 134"/>
              <a:gd name="T66" fmla="*/ 55 w 116"/>
              <a:gd name="T67" fmla="*/ 19 h 134"/>
              <a:gd name="T68" fmla="*/ 67 w 116"/>
              <a:gd name="T69" fmla="*/ 7 h 134"/>
              <a:gd name="T70" fmla="*/ 72 w 116"/>
              <a:gd name="T71" fmla="*/ 13 h 134"/>
              <a:gd name="T72" fmla="*/ 79 w 116"/>
              <a:gd name="T73" fmla="*/ 2 h 134"/>
              <a:gd name="T74" fmla="*/ 79 w 116"/>
              <a:gd name="T75" fmla="*/ 0 h 134"/>
              <a:gd name="T76" fmla="*/ 89 w 116"/>
              <a:gd name="T77" fmla="*/ 4 h 134"/>
              <a:gd name="T78" fmla="*/ 89 w 116"/>
              <a:gd name="T79" fmla="*/ 6 h 134"/>
              <a:gd name="T80" fmla="*/ 85 w 116"/>
              <a:gd name="T81" fmla="*/ 15 h 134"/>
              <a:gd name="T82" fmla="*/ 86 w 116"/>
              <a:gd name="T83" fmla="*/ 30 h 134"/>
              <a:gd name="T84" fmla="*/ 96 w 116"/>
              <a:gd name="T85" fmla="*/ 21 h 134"/>
              <a:gd name="T86" fmla="*/ 112 w 116"/>
              <a:gd name="T87" fmla="*/ 21 h 134"/>
              <a:gd name="T88" fmla="*/ 116 w 116"/>
              <a:gd name="T89" fmla="*/ 34 h 134"/>
              <a:gd name="T90" fmla="*/ 109 w 116"/>
              <a:gd name="T91" fmla="*/ 51 h 134"/>
              <a:gd name="T92" fmla="*/ 115 w 116"/>
              <a:gd name="T93" fmla="*/ 52 h 134"/>
              <a:gd name="T94" fmla="*/ 111 w 116"/>
              <a:gd name="T95" fmla="*/ 66 h 134"/>
              <a:gd name="T96" fmla="*/ 100 w 116"/>
              <a:gd name="T97" fmla="*/ 69 h 134"/>
              <a:gd name="T98" fmla="*/ 105 w 116"/>
              <a:gd name="T99" fmla="*/ 74 h 134"/>
              <a:gd name="T100" fmla="*/ 87 w 116"/>
              <a:gd name="T101" fmla="*/ 81 h 134"/>
              <a:gd name="T102" fmla="*/ 78 w 116"/>
              <a:gd name="T103" fmla="*/ 77 h 134"/>
              <a:gd name="T104" fmla="*/ 67 w 116"/>
              <a:gd name="T105" fmla="*/ 84 h 134"/>
              <a:gd name="T106" fmla="*/ 66 w 116"/>
              <a:gd name="T107" fmla="*/ 89 h 134"/>
              <a:gd name="T108" fmla="*/ 64 w 116"/>
              <a:gd name="T109" fmla="*/ 96 h 134"/>
              <a:gd name="T110" fmla="*/ 75 w 116"/>
              <a:gd name="T111" fmla="*/ 90 h 134"/>
              <a:gd name="T112" fmla="*/ 91 w 116"/>
              <a:gd name="T113" fmla="*/ 92 h 134"/>
              <a:gd name="T114" fmla="*/ 94 w 116"/>
              <a:gd name="T115" fmla="*/ 96 h 134"/>
              <a:gd name="T116" fmla="*/ 85 w 116"/>
              <a:gd name="T117" fmla="*/ 108 h 134"/>
              <a:gd name="T118" fmla="*/ 78 w 116"/>
              <a:gd name="T119" fmla="*/ 118 h 134"/>
              <a:gd name="T120" fmla="*/ 68 w 116"/>
              <a:gd name="T121" fmla="*/ 127 h 134"/>
              <a:gd name="T122" fmla="*/ 59 w 116"/>
              <a:gd name="T123" fmla="*/ 134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6" h="134">
                <a:moveTo>
                  <a:pt x="14" y="127"/>
                </a:moveTo>
                <a:lnTo>
                  <a:pt x="15" y="124"/>
                </a:lnTo>
                <a:lnTo>
                  <a:pt x="6" y="120"/>
                </a:lnTo>
                <a:lnTo>
                  <a:pt x="8" y="108"/>
                </a:lnTo>
                <a:lnTo>
                  <a:pt x="25" y="109"/>
                </a:lnTo>
                <a:lnTo>
                  <a:pt x="27" y="103"/>
                </a:lnTo>
                <a:lnTo>
                  <a:pt x="21" y="100"/>
                </a:lnTo>
                <a:lnTo>
                  <a:pt x="19" y="86"/>
                </a:lnTo>
                <a:lnTo>
                  <a:pt x="36" y="86"/>
                </a:lnTo>
                <a:lnTo>
                  <a:pt x="55" y="86"/>
                </a:lnTo>
                <a:lnTo>
                  <a:pt x="44" y="82"/>
                </a:lnTo>
                <a:lnTo>
                  <a:pt x="34" y="78"/>
                </a:lnTo>
                <a:lnTo>
                  <a:pt x="33" y="71"/>
                </a:lnTo>
                <a:lnTo>
                  <a:pt x="25" y="58"/>
                </a:lnTo>
                <a:lnTo>
                  <a:pt x="12" y="69"/>
                </a:lnTo>
                <a:lnTo>
                  <a:pt x="1" y="59"/>
                </a:lnTo>
                <a:lnTo>
                  <a:pt x="0" y="49"/>
                </a:lnTo>
                <a:lnTo>
                  <a:pt x="15" y="54"/>
                </a:lnTo>
                <a:lnTo>
                  <a:pt x="11" y="44"/>
                </a:lnTo>
                <a:lnTo>
                  <a:pt x="4" y="39"/>
                </a:lnTo>
                <a:lnTo>
                  <a:pt x="6" y="30"/>
                </a:lnTo>
                <a:lnTo>
                  <a:pt x="25" y="33"/>
                </a:lnTo>
                <a:lnTo>
                  <a:pt x="34" y="49"/>
                </a:lnTo>
                <a:lnTo>
                  <a:pt x="36" y="29"/>
                </a:lnTo>
                <a:lnTo>
                  <a:pt x="26" y="21"/>
                </a:lnTo>
                <a:lnTo>
                  <a:pt x="26" y="10"/>
                </a:lnTo>
                <a:lnTo>
                  <a:pt x="30" y="7"/>
                </a:lnTo>
                <a:lnTo>
                  <a:pt x="33" y="2"/>
                </a:lnTo>
                <a:lnTo>
                  <a:pt x="34" y="2"/>
                </a:lnTo>
                <a:lnTo>
                  <a:pt x="44" y="4"/>
                </a:lnTo>
                <a:lnTo>
                  <a:pt x="42" y="18"/>
                </a:lnTo>
                <a:lnTo>
                  <a:pt x="49" y="14"/>
                </a:lnTo>
                <a:lnTo>
                  <a:pt x="52" y="18"/>
                </a:lnTo>
                <a:lnTo>
                  <a:pt x="55" y="19"/>
                </a:lnTo>
                <a:lnTo>
                  <a:pt x="67" y="7"/>
                </a:lnTo>
                <a:lnTo>
                  <a:pt x="72" y="13"/>
                </a:lnTo>
                <a:lnTo>
                  <a:pt x="79" y="2"/>
                </a:lnTo>
                <a:lnTo>
                  <a:pt x="79" y="0"/>
                </a:lnTo>
                <a:lnTo>
                  <a:pt x="89" y="4"/>
                </a:lnTo>
                <a:lnTo>
                  <a:pt x="89" y="6"/>
                </a:lnTo>
                <a:lnTo>
                  <a:pt x="85" y="15"/>
                </a:lnTo>
                <a:lnTo>
                  <a:pt x="86" y="30"/>
                </a:lnTo>
                <a:lnTo>
                  <a:pt x="96" y="21"/>
                </a:lnTo>
                <a:lnTo>
                  <a:pt x="112" y="21"/>
                </a:lnTo>
                <a:lnTo>
                  <a:pt x="116" y="34"/>
                </a:lnTo>
                <a:lnTo>
                  <a:pt x="109" y="51"/>
                </a:lnTo>
                <a:lnTo>
                  <a:pt x="115" y="52"/>
                </a:lnTo>
                <a:lnTo>
                  <a:pt x="111" y="66"/>
                </a:lnTo>
                <a:lnTo>
                  <a:pt x="100" y="69"/>
                </a:lnTo>
                <a:lnTo>
                  <a:pt x="105" y="74"/>
                </a:lnTo>
                <a:lnTo>
                  <a:pt x="87" y="81"/>
                </a:lnTo>
                <a:lnTo>
                  <a:pt x="78" y="77"/>
                </a:lnTo>
                <a:lnTo>
                  <a:pt x="67" y="84"/>
                </a:lnTo>
                <a:lnTo>
                  <a:pt x="66" y="89"/>
                </a:lnTo>
                <a:lnTo>
                  <a:pt x="64" y="96"/>
                </a:lnTo>
                <a:lnTo>
                  <a:pt x="75" y="90"/>
                </a:lnTo>
                <a:lnTo>
                  <a:pt x="91" y="92"/>
                </a:lnTo>
                <a:lnTo>
                  <a:pt x="94" y="96"/>
                </a:lnTo>
                <a:lnTo>
                  <a:pt x="85" y="108"/>
                </a:lnTo>
                <a:lnTo>
                  <a:pt x="78" y="118"/>
                </a:lnTo>
                <a:lnTo>
                  <a:pt x="68" y="127"/>
                </a:lnTo>
                <a:lnTo>
                  <a:pt x="59" y="13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2" name="Freeform 92">
            <a:extLst>
              <a:ext uri="{FF2B5EF4-FFF2-40B4-BE49-F238E27FC236}">
                <a16:creationId xmlns:a16="http://schemas.microsoft.com/office/drawing/2014/main" id="{58CBC999-8961-ACF9-D37F-4B30252068B7}"/>
              </a:ext>
            </a:extLst>
          </p:cNvPr>
          <p:cNvSpPr>
            <a:spLocks/>
          </p:cNvSpPr>
          <p:nvPr/>
        </p:nvSpPr>
        <p:spPr bwMode="auto">
          <a:xfrm>
            <a:off x="7815263" y="833438"/>
            <a:ext cx="6350" cy="0"/>
          </a:xfrm>
          <a:custGeom>
            <a:avLst/>
            <a:gdLst>
              <a:gd name="T0" fmla="*/ 2 w 4"/>
              <a:gd name="T1" fmla="*/ 0 w 4"/>
              <a:gd name="T2" fmla="*/ 4 w 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4">
                <a:moveTo>
                  <a:pt x="2" y="0"/>
                </a:moveTo>
                <a:lnTo>
                  <a:pt x="0" y="0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3" name="Freeform 93">
            <a:extLst>
              <a:ext uri="{FF2B5EF4-FFF2-40B4-BE49-F238E27FC236}">
                <a16:creationId xmlns:a16="http://schemas.microsoft.com/office/drawing/2014/main" id="{65C4EE9E-81CB-7C66-5322-452BFA79E693}"/>
              </a:ext>
            </a:extLst>
          </p:cNvPr>
          <p:cNvSpPr>
            <a:spLocks/>
          </p:cNvSpPr>
          <p:nvPr/>
        </p:nvSpPr>
        <p:spPr bwMode="auto">
          <a:xfrm>
            <a:off x="7934326" y="779463"/>
            <a:ext cx="15875" cy="71438"/>
          </a:xfrm>
          <a:custGeom>
            <a:avLst/>
            <a:gdLst>
              <a:gd name="T0" fmla="*/ 10 w 10"/>
              <a:gd name="T1" fmla="*/ 45 h 45"/>
              <a:gd name="T2" fmla="*/ 0 w 10"/>
              <a:gd name="T3" fmla="*/ 41 h 45"/>
              <a:gd name="T4" fmla="*/ 0 w 10"/>
              <a:gd name="T5" fmla="*/ 27 h 45"/>
              <a:gd name="T6" fmla="*/ 2 w 10"/>
              <a:gd name="T7" fmla="*/ 16 h 45"/>
              <a:gd name="T8" fmla="*/ 0 w 10"/>
              <a:gd name="T9" fmla="*/ 4 h 45"/>
              <a:gd name="T10" fmla="*/ 0 w 10"/>
              <a:gd name="T11" fmla="*/ 3 h 45"/>
              <a:gd name="T12" fmla="*/ 7 w 10"/>
              <a:gd name="T13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45">
                <a:moveTo>
                  <a:pt x="10" y="45"/>
                </a:moveTo>
                <a:lnTo>
                  <a:pt x="0" y="41"/>
                </a:lnTo>
                <a:lnTo>
                  <a:pt x="0" y="27"/>
                </a:lnTo>
                <a:lnTo>
                  <a:pt x="2" y="16"/>
                </a:lnTo>
                <a:lnTo>
                  <a:pt x="0" y="4"/>
                </a:lnTo>
                <a:lnTo>
                  <a:pt x="0" y="3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4" name="Freeform 94">
            <a:extLst>
              <a:ext uri="{FF2B5EF4-FFF2-40B4-BE49-F238E27FC236}">
                <a16:creationId xmlns:a16="http://schemas.microsoft.com/office/drawing/2014/main" id="{14C01CC3-8C46-0C05-CC03-39959771F1D3}"/>
              </a:ext>
            </a:extLst>
          </p:cNvPr>
          <p:cNvSpPr>
            <a:spLocks/>
          </p:cNvSpPr>
          <p:nvPr/>
        </p:nvSpPr>
        <p:spPr bwMode="auto">
          <a:xfrm>
            <a:off x="7740651" y="831851"/>
            <a:ext cx="26988" cy="20638"/>
          </a:xfrm>
          <a:custGeom>
            <a:avLst/>
            <a:gdLst>
              <a:gd name="T0" fmla="*/ 17 w 17"/>
              <a:gd name="T1" fmla="*/ 13 h 13"/>
              <a:gd name="T2" fmla="*/ 16 w 17"/>
              <a:gd name="T3" fmla="*/ 11 h 13"/>
              <a:gd name="T4" fmla="*/ 0 w 17"/>
              <a:gd name="T5" fmla="*/ 4 h 13"/>
              <a:gd name="T6" fmla="*/ 1 w 17"/>
              <a:gd name="T7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" h="13">
                <a:moveTo>
                  <a:pt x="17" y="13"/>
                </a:moveTo>
                <a:lnTo>
                  <a:pt x="16" y="11"/>
                </a:lnTo>
                <a:lnTo>
                  <a:pt x="0" y="4"/>
                </a:lnTo>
                <a:lnTo>
                  <a:pt x="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5" name="Line 95">
            <a:extLst>
              <a:ext uri="{FF2B5EF4-FFF2-40B4-BE49-F238E27FC236}">
                <a16:creationId xmlns:a16="http://schemas.microsoft.com/office/drawing/2014/main" id="{88A57E12-536B-6FBA-B3C5-FDFD173E38A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635876" y="855663"/>
            <a:ext cx="0" cy="15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6" name="Line 96">
            <a:extLst>
              <a:ext uri="{FF2B5EF4-FFF2-40B4-BE49-F238E27FC236}">
                <a16:creationId xmlns:a16="http://schemas.microsoft.com/office/drawing/2014/main" id="{C6B058B8-EE9A-D86C-DF2A-B8B61360AD94}"/>
              </a:ext>
            </a:extLst>
          </p:cNvPr>
          <p:cNvSpPr>
            <a:spLocks noChangeShapeType="1"/>
          </p:cNvSpPr>
          <p:nvPr/>
        </p:nvSpPr>
        <p:spPr bwMode="auto">
          <a:xfrm>
            <a:off x="7742238" y="850901"/>
            <a:ext cx="22225" cy="635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7" name="Freeform 97">
            <a:extLst>
              <a:ext uri="{FF2B5EF4-FFF2-40B4-BE49-F238E27FC236}">
                <a16:creationId xmlns:a16="http://schemas.microsoft.com/office/drawing/2014/main" id="{AFF24A0D-CB2B-DF7B-5A34-C2E323F6803F}"/>
              </a:ext>
            </a:extLst>
          </p:cNvPr>
          <p:cNvSpPr>
            <a:spLocks/>
          </p:cNvSpPr>
          <p:nvPr/>
        </p:nvSpPr>
        <p:spPr bwMode="auto">
          <a:xfrm>
            <a:off x="7764463" y="852488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3 h 3"/>
              <a:gd name="T4" fmla="*/ 2 w 2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3"/>
                </a:lnTo>
                <a:lnTo>
                  <a:pt x="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8" name="Freeform 98">
            <a:extLst>
              <a:ext uri="{FF2B5EF4-FFF2-40B4-BE49-F238E27FC236}">
                <a16:creationId xmlns:a16="http://schemas.microsoft.com/office/drawing/2014/main" id="{D8951867-DB87-FC54-5677-915F6C57AF5A}"/>
              </a:ext>
            </a:extLst>
          </p:cNvPr>
          <p:cNvSpPr>
            <a:spLocks/>
          </p:cNvSpPr>
          <p:nvPr/>
        </p:nvSpPr>
        <p:spPr bwMode="auto">
          <a:xfrm>
            <a:off x="7950201" y="850901"/>
            <a:ext cx="1588" cy="11113"/>
          </a:xfrm>
          <a:custGeom>
            <a:avLst/>
            <a:gdLst>
              <a:gd name="T0" fmla="*/ 0 w 1"/>
              <a:gd name="T1" fmla="*/ 7 h 7"/>
              <a:gd name="T2" fmla="*/ 1 w 1"/>
              <a:gd name="T3" fmla="*/ 0 h 7"/>
              <a:gd name="T4" fmla="*/ 0 w 1"/>
              <a:gd name="T5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7">
                <a:moveTo>
                  <a:pt x="0" y="7"/>
                </a:move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9" name="Freeform 99">
            <a:extLst>
              <a:ext uri="{FF2B5EF4-FFF2-40B4-BE49-F238E27FC236}">
                <a16:creationId xmlns:a16="http://schemas.microsoft.com/office/drawing/2014/main" id="{D386BFB1-6285-9D85-89CD-8C3876837E29}"/>
              </a:ext>
            </a:extLst>
          </p:cNvPr>
          <p:cNvSpPr>
            <a:spLocks/>
          </p:cNvSpPr>
          <p:nvPr/>
        </p:nvSpPr>
        <p:spPr bwMode="auto">
          <a:xfrm>
            <a:off x="7950201" y="862013"/>
            <a:ext cx="0" cy="7938"/>
          </a:xfrm>
          <a:custGeom>
            <a:avLst/>
            <a:gdLst>
              <a:gd name="T0" fmla="*/ 5 h 5"/>
              <a:gd name="T1" fmla="*/ 1 h 5"/>
              <a:gd name="T2" fmla="*/ 0 h 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">
                <a:moveTo>
                  <a:pt x="0" y="5"/>
                </a:move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0" name="Freeform 100">
            <a:extLst>
              <a:ext uri="{FF2B5EF4-FFF2-40B4-BE49-F238E27FC236}">
                <a16:creationId xmlns:a16="http://schemas.microsoft.com/office/drawing/2014/main" id="{55EA90F6-2FAA-D99C-7C0B-9B03D5ECD97C}"/>
              </a:ext>
            </a:extLst>
          </p:cNvPr>
          <p:cNvSpPr>
            <a:spLocks/>
          </p:cNvSpPr>
          <p:nvPr/>
        </p:nvSpPr>
        <p:spPr bwMode="auto">
          <a:xfrm>
            <a:off x="7635876" y="846138"/>
            <a:ext cx="47625" cy="30163"/>
          </a:xfrm>
          <a:custGeom>
            <a:avLst/>
            <a:gdLst>
              <a:gd name="T0" fmla="*/ 0 w 30"/>
              <a:gd name="T1" fmla="*/ 6 h 19"/>
              <a:gd name="T2" fmla="*/ 15 w 30"/>
              <a:gd name="T3" fmla="*/ 0 h 19"/>
              <a:gd name="T4" fmla="*/ 29 w 30"/>
              <a:gd name="T5" fmla="*/ 2 h 19"/>
              <a:gd name="T6" fmla="*/ 30 w 30"/>
              <a:gd name="T7" fmla="*/ 18 h 19"/>
              <a:gd name="T8" fmla="*/ 30 w 30"/>
              <a:gd name="T9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19">
                <a:moveTo>
                  <a:pt x="0" y="6"/>
                </a:moveTo>
                <a:lnTo>
                  <a:pt x="15" y="0"/>
                </a:lnTo>
                <a:lnTo>
                  <a:pt x="29" y="2"/>
                </a:lnTo>
                <a:lnTo>
                  <a:pt x="30" y="18"/>
                </a:lnTo>
                <a:lnTo>
                  <a:pt x="30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1" name="Freeform 101">
            <a:extLst>
              <a:ext uri="{FF2B5EF4-FFF2-40B4-BE49-F238E27FC236}">
                <a16:creationId xmlns:a16="http://schemas.microsoft.com/office/drawing/2014/main" id="{CBFAE65E-0AA2-6A07-DCC8-31914B04EEFD}"/>
              </a:ext>
            </a:extLst>
          </p:cNvPr>
          <p:cNvSpPr>
            <a:spLocks/>
          </p:cNvSpPr>
          <p:nvPr/>
        </p:nvSpPr>
        <p:spPr bwMode="auto">
          <a:xfrm>
            <a:off x="7821613" y="773113"/>
            <a:ext cx="85725" cy="109538"/>
          </a:xfrm>
          <a:custGeom>
            <a:avLst/>
            <a:gdLst>
              <a:gd name="T0" fmla="*/ 0 w 54"/>
              <a:gd name="T1" fmla="*/ 38 h 69"/>
              <a:gd name="T2" fmla="*/ 7 w 54"/>
              <a:gd name="T3" fmla="*/ 38 h 69"/>
              <a:gd name="T4" fmla="*/ 28 w 54"/>
              <a:gd name="T5" fmla="*/ 24 h 69"/>
              <a:gd name="T6" fmla="*/ 40 w 54"/>
              <a:gd name="T7" fmla="*/ 12 h 69"/>
              <a:gd name="T8" fmla="*/ 47 w 54"/>
              <a:gd name="T9" fmla="*/ 0 h 69"/>
              <a:gd name="T10" fmla="*/ 48 w 54"/>
              <a:gd name="T11" fmla="*/ 3 h 69"/>
              <a:gd name="T12" fmla="*/ 54 w 54"/>
              <a:gd name="T13" fmla="*/ 16 h 69"/>
              <a:gd name="T14" fmla="*/ 48 w 54"/>
              <a:gd name="T15" fmla="*/ 34 h 69"/>
              <a:gd name="T16" fmla="*/ 37 w 54"/>
              <a:gd name="T17" fmla="*/ 50 h 69"/>
              <a:gd name="T18" fmla="*/ 28 w 54"/>
              <a:gd name="T19" fmla="*/ 61 h 69"/>
              <a:gd name="T20" fmla="*/ 24 w 54"/>
              <a:gd name="T21" fmla="*/ 6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4" h="69">
                <a:moveTo>
                  <a:pt x="0" y="38"/>
                </a:moveTo>
                <a:lnTo>
                  <a:pt x="7" y="38"/>
                </a:lnTo>
                <a:lnTo>
                  <a:pt x="28" y="24"/>
                </a:lnTo>
                <a:lnTo>
                  <a:pt x="40" y="12"/>
                </a:lnTo>
                <a:lnTo>
                  <a:pt x="47" y="0"/>
                </a:lnTo>
                <a:lnTo>
                  <a:pt x="48" y="3"/>
                </a:lnTo>
                <a:lnTo>
                  <a:pt x="54" y="16"/>
                </a:lnTo>
                <a:lnTo>
                  <a:pt x="48" y="34"/>
                </a:lnTo>
                <a:lnTo>
                  <a:pt x="37" y="50"/>
                </a:lnTo>
                <a:lnTo>
                  <a:pt x="28" y="61"/>
                </a:lnTo>
                <a:lnTo>
                  <a:pt x="24" y="6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2" name="Freeform 102">
            <a:extLst>
              <a:ext uri="{FF2B5EF4-FFF2-40B4-BE49-F238E27FC236}">
                <a16:creationId xmlns:a16="http://schemas.microsoft.com/office/drawing/2014/main" id="{8617C57B-B24C-684E-E491-A6B06BB5E1F9}"/>
              </a:ext>
            </a:extLst>
          </p:cNvPr>
          <p:cNvSpPr>
            <a:spLocks/>
          </p:cNvSpPr>
          <p:nvPr/>
        </p:nvSpPr>
        <p:spPr bwMode="auto">
          <a:xfrm>
            <a:off x="7869238" y="869951"/>
            <a:ext cx="22225" cy="12700"/>
          </a:xfrm>
          <a:custGeom>
            <a:avLst/>
            <a:gdLst>
              <a:gd name="T0" fmla="*/ 0 w 14"/>
              <a:gd name="T1" fmla="*/ 8 h 8"/>
              <a:gd name="T2" fmla="*/ 3 w 14"/>
              <a:gd name="T3" fmla="*/ 4 h 8"/>
              <a:gd name="T4" fmla="*/ 14 w 14"/>
              <a:gd name="T5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" h="8">
                <a:moveTo>
                  <a:pt x="0" y="8"/>
                </a:moveTo>
                <a:lnTo>
                  <a:pt x="3" y="4"/>
                </a:lnTo>
                <a:lnTo>
                  <a:pt x="1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3" name="Freeform 103">
            <a:extLst>
              <a:ext uri="{FF2B5EF4-FFF2-40B4-BE49-F238E27FC236}">
                <a16:creationId xmlns:a16="http://schemas.microsoft.com/office/drawing/2014/main" id="{3F627873-3C79-29E6-0ABA-F7C258B5695E}"/>
              </a:ext>
            </a:extLst>
          </p:cNvPr>
          <p:cNvSpPr>
            <a:spLocks/>
          </p:cNvSpPr>
          <p:nvPr/>
        </p:nvSpPr>
        <p:spPr bwMode="auto">
          <a:xfrm>
            <a:off x="7904163" y="855663"/>
            <a:ext cx="28575" cy="26988"/>
          </a:xfrm>
          <a:custGeom>
            <a:avLst/>
            <a:gdLst>
              <a:gd name="T0" fmla="*/ 0 w 18"/>
              <a:gd name="T1" fmla="*/ 13 h 17"/>
              <a:gd name="T2" fmla="*/ 7 w 18"/>
              <a:gd name="T3" fmla="*/ 1 h 17"/>
              <a:gd name="T4" fmla="*/ 18 w 18"/>
              <a:gd name="T5" fmla="*/ 0 h 17"/>
              <a:gd name="T6" fmla="*/ 8 w 18"/>
              <a:gd name="T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" h="17">
                <a:moveTo>
                  <a:pt x="0" y="13"/>
                </a:moveTo>
                <a:lnTo>
                  <a:pt x="7" y="1"/>
                </a:lnTo>
                <a:lnTo>
                  <a:pt x="18" y="0"/>
                </a:lnTo>
                <a:lnTo>
                  <a:pt x="8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4" name="Freeform 104">
            <a:extLst>
              <a:ext uri="{FF2B5EF4-FFF2-40B4-BE49-F238E27FC236}">
                <a16:creationId xmlns:a16="http://schemas.microsoft.com/office/drawing/2014/main" id="{E56C7CC2-65C3-13B6-A42B-A3FCDB7521B6}"/>
              </a:ext>
            </a:extLst>
          </p:cNvPr>
          <p:cNvSpPr>
            <a:spLocks/>
          </p:cNvSpPr>
          <p:nvPr/>
        </p:nvSpPr>
        <p:spPr bwMode="auto">
          <a:xfrm>
            <a:off x="7886701" y="869951"/>
            <a:ext cx="11113" cy="22225"/>
          </a:xfrm>
          <a:custGeom>
            <a:avLst/>
            <a:gdLst>
              <a:gd name="T0" fmla="*/ 3 w 7"/>
              <a:gd name="T1" fmla="*/ 0 h 14"/>
              <a:gd name="T2" fmla="*/ 6 w 7"/>
              <a:gd name="T3" fmla="*/ 0 h 14"/>
              <a:gd name="T4" fmla="*/ 7 w 7"/>
              <a:gd name="T5" fmla="*/ 0 h 14"/>
              <a:gd name="T6" fmla="*/ 6 w 7"/>
              <a:gd name="T7" fmla="*/ 4 h 14"/>
              <a:gd name="T8" fmla="*/ 0 w 7"/>
              <a:gd name="T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14">
                <a:moveTo>
                  <a:pt x="3" y="0"/>
                </a:moveTo>
                <a:lnTo>
                  <a:pt x="6" y="0"/>
                </a:lnTo>
                <a:lnTo>
                  <a:pt x="7" y="0"/>
                </a:lnTo>
                <a:lnTo>
                  <a:pt x="6" y="4"/>
                </a:lnTo>
                <a:lnTo>
                  <a:pt x="0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5" name="Line 105">
            <a:extLst>
              <a:ext uri="{FF2B5EF4-FFF2-40B4-BE49-F238E27FC236}">
                <a16:creationId xmlns:a16="http://schemas.microsoft.com/office/drawing/2014/main" id="{6580CB7D-CEA5-5300-1DF8-2B2BAE3FCB28}"/>
              </a:ext>
            </a:extLst>
          </p:cNvPr>
          <p:cNvSpPr>
            <a:spLocks noChangeShapeType="1"/>
          </p:cNvSpPr>
          <p:nvPr/>
        </p:nvSpPr>
        <p:spPr bwMode="auto">
          <a:xfrm>
            <a:off x="7886701" y="892176"/>
            <a:ext cx="0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6" name="Freeform 106">
            <a:extLst>
              <a:ext uri="{FF2B5EF4-FFF2-40B4-BE49-F238E27FC236}">
                <a16:creationId xmlns:a16="http://schemas.microsoft.com/office/drawing/2014/main" id="{3E6B84D3-B2DA-9BE6-C9BF-248E5634B2A5}"/>
              </a:ext>
            </a:extLst>
          </p:cNvPr>
          <p:cNvSpPr>
            <a:spLocks/>
          </p:cNvSpPr>
          <p:nvPr/>
        </p:nvSpPr>
        <p:spPr bwMode="auto">
          <a:xfrm>
            <a:off x="7886701" y="876301"/>
            <a:ext cx="17463" cy="20638"/>
          </a:xfrm>
          <a:custGeom>
            <a:avLst/>
            <a:gdLst>
              <a:gd name="T0" fmla="*/ 0 w 11"/>
              <a:gd name="T1" fmla="*/ 10 h 13"/>
              <a:gd name="T2" fmla="*/ 4 w 11"/>
              <a:gd name="T3" fmla="*/ 13 h 13"/>
              <a:gd name="T4" fmla="*/ 10 w 11"/>
              <a:gd name="T5" fmla="*/ 3 h 13"/>
              <a:gd name="T6" fmla="*/ 11 w 11"/>
              <a:gd name="T7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13">
                <a:moveTo>
                  <a:pt x="0" y="10"/>
                </a:moveTo>
                <a:lnTo>
                  <a:pt x="4" y="13"/>
                </a:lnTo>
                <a:lnTo>
                  <a:pt x="10" y="3"/>
                </a:lnTo>
                <a:lnTo>
                  <a:pt x="1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7" name="Freeform 107">
            <a:extLst>
              <a:ext uri="{FF2B5EF4-FFF2-40B4-BE49-F238E27FC236}">
                <a16:creationId xmlns:a16="http://schemas.microsoft.com/office/drawing/2014/main" id="{88B50053-F53F-9DBE-5C6B-3733B808B5CF}"/>
              </a:ext>
            </a:extLst>
          </p:cNvPr>
          <p:cNvSpPr>
            <a:spLocks/>
          </p:cNvSpPr>
          <p:nvPr/>
        </p:nvSpPr>
        <p:spPr bwMode="auto">
          <a:xfrm>
            <a:off x="7856538" y="882651"/>
            <a:ext cx="12700" cy="17463"/>
          </a:xfrm>
          <a:custGeom>
            <a:avLst/>
            <a:gdLst>
              <a:gd name="T0" fmla="*/ 2 w 8"/>
              <a:gd name="T1" fmla="*/ 0 h 11"/>
              <a:gd name="T2" fmla="*/ 0 w 8"/>
              <a:gd name="T3" fmla="*/ 4 h 11"/>
              <a:gd name="T4" fmla="*/ 4 w 8"/>
              <a:gd name="T5" fmla="*/ 11 h 11"/>
              <a:gd name="T6" fmla="*/ 8 w 8"/>
              <a:gd name="T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11">
                <a:moveTo>
                  <a:pt x="2" y="0"/>
                </a:moveTo>
                <a:lnTo>
                  <a:pt x="0" y="4"/>
                </a:lnTo>
                <a:lnTo>
                  <a:pt x="4" y="11"/>
                </a:lnTo>
                <a:lnTo>
                  <a:pt x="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8" name="Freeform 108">
            <a:extLst>
              <a:ext uri="{FF2B5EF4-FFF2-40B4-BE49-F238E27FC236}">
                <a16:creationId xmlns:a16="http://schemas.microsoft.com/office/drawing/2014/main" id="{43ED054E-A549-3BA3-3837-7BA01A6C325E}"/>
              </a:ext>
            </a:extLst>
          </p:cNvPr>
          <p:cNvSpPr>
            <a:spLocks/>
          </p:cNvSpPr>
          <p:nvPr/>
        </p:nvSpPr>
        <p:spPr bwMode="auto">
          <a:xfrm>
            <a:off x="7726363" y="850901"/>
            <a:ext cx="23813" cy="61913"/>
          </a:xfrm>
          <a:custGeom>
            <a:avLst/>
            <a:gdLst>
              <a:gd name="T0" fmla="*/ 0 w 15"/>
              <a:gd name="T1" fmla="*/ 39 h 39"/>
              <a:gd name="T2" fmla="*/ 9 w 15"/>
              <a:gd name="T3" fmla="*/ 39 h 39"/>
              <a:gd name="T4" fmla="*/ 15 w 15"/>
              <a:gd name="T5" fmla="*/ 34 h 39"/>
              <a:gd name="T6" fmla="*/ 3 w 15"/>
              <a:gd name="T7" fmla="*/ 19 h 39"/>
              <a:gd name="T8" fmla="*/ 7 w 15"/>
              <a:gd name="T9" fmla="*/ 12 h 39"/>
              <a:gd name="T10" fmla="*/ 2 w 15"/>
              <a:gd name="T11" fmla="*/ 12 h 39"/>
              <a:gd name="T12" fmla="*/ 9 w 15"/>
              <a:gd name="T13" fmla="*/ 0 h 39"/>
              <a:gd name="T14" fmla="*/ 10 w 15"/>
              <a:gd name="T15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39">
                <a:moveTo>
                  <a:pt x="0" y="39"/>
                </a:moveTo>
                <a:lnTo>
                  <a:pt x="9" y="39"/>
                </a:lnTo>
                <a:lnTo>
                  <a:pt x="15" y="34"/>
                </a:lnTo>
                <a:lnTo>
                  <a:pt x="3" y="19"/>
                </a:lnTo>
                <a:lnTo>
                  <a:pt x="7" y="12"/>
                </a:lnTo>
                <a:lnTo>
                  <a:pt x="2" y="12"/>
                </a:lnTo>
                <a:lnTo>
                  <a:pt x="9" y="0"/>
                </a:lnTo>
                <a:lnTo>
                  <a:pt x="1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9" name="Freeform 109">
            <a:extLst>
              <a:ext uri="{FF2B5EF4-FFF2-40B4-BE49-F238E27FC236}">
                <a16:creationId xmlns:a16="http://schemas.microsoft.com/office/drawing/2014/main" id="{C20A1898-FB45-3BF2-37E3-EFF56D69F6D3}"/>
              </a:ext>
            </a:extLst>
          </p:cNvPr>
          <p:cNvSpPr>
            <a:spLocks/>
          </p:cNvSpPr>
          <p:nvPr/>
        </p:nvSpPr>
        <p:spPr bwMode="auto">
          <a:xfrm>
            <a:off x="7924801" y="863601"/>
            <a:ext cx="25400" cy="66675"/>
          </a:xfrm>
          <a:custGeom>
            <a:avLst/>
            <a:gdLst>
              <a:gd name="T0" fmla="*/ 1 w 16"/>
              <a:gd name="T1" fmla="*/ 42 h 42"/>
              <a:gd name="T2" fmla="*/ 0 w 16"/>
              <a:gd name="T3" fmla="*/ 27 h 42"/>
              <a:gd name="T4" fmla="*/ 4 w 16"/>
              <a:gd name="T5" fmla="*/ 19 h 42"/>
              <a:gd name="T6" fmla="*/ 5 w 16"/>
              <a:gd name="T7" fmla="*/ 7 h 42"/>
              <a:gd name="T8" fmla="*/ 9 w 16"/>
              <a:gd name="T9" fmla="*/ 0 h 42"/>
              <a:gd name="T10" fmla="*/ 16 w 16"/>
              <a:gd name="T11" fmla="*/ 8 h 42"/>
              <a:gd name="T12" fmla="*/ 16 w 16"/>
              <a:gd name="T13" fmla="*/ 4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" h="42">
                <a:moveTo>
                  <a:pt x="1" y="42"/>
                </a:moveTo>
                <a:lnTo>
                  <a:pt x="0" y="27"/>
                </a:lnTo>
                <a:lnTo>
                  <a:pt x="4" y="19"/>
                </a:lnTo>
                <a:lnTo>
                  <a:pt x="5" y="7"/>
                </a:lnTo>
                <a:lnTo>
                  <a:pt x="9" y="0"/>
                </a:lnTo>
                <a:lnTo>
                  <a:pt x="16" y="8"/>
                </a:lnTo>
                <a:lnTo>
                  <a:pt x="16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0" name="Freeform 110">
            <a:extLst>
              <a:ext uri="{FF2B5EF4-FFF2-40B4-BE49-F238E27FC236}">
                <a16:creationId xmlns:a16="http://schemas.microsoft.com/office/drawing/2014/main" id="{35D4DD2C-CFA4-3619-BEF8-0985606EF56E}"/>
              </a:ext>
            </a:extLst>
          </p:cNvPr>
          <p:cNvSpPr>
            <a:spLocks/>
          </p:cNvSpPr>
          <p:nvPr/>
        </p:nvSpPr>
        <p:spPr bwMode="auto">
          <a:xfrm>
            <a:off x="7196138" y="839788"/>
            <a:ext cx="41275" cy="90488"/>
          </a:xfrm>
          <a:custGeom>
            <a:avLst/>
            <a:gdLst>
              <a:gd name="T0" fmla="*/ 0 w 26"/>
              <a:gd name="T1" fmla="*/ 12 h 57"/>
              <a:gd name="T2" fmla="*/ 6 w 26"/>
              <a:gd name="T3" fmla="*/ 14 h 57"/>
              <a:gd name="T4" fmla="*/ 10 w 26"/>
              <a:gd name="T5" fmla="*/ 0 h 57"/>
              <a:gd name="T6" fmla="*/ 26 w 26"/>
              <a:gd name="T7" fmla="*/ 15 h 57"/>
              <a:gd name="T8" fmla="*/ 17 w 26"/>
              <a:gd name="T9" fmla="*/ 22 h 57"/>
              <a:gd name="T10" fmla="*/ 0 w 26"/>
              <a:gd name="T11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" h="57">
                <a:moveTo>
                  <a:pt x="0" y="12"/>
                </a:moveTo>
                <a:lnTo>
                  <a:pt x="6" y="14"/>
                </a:lnTo>
                <a:lnTo>
                  <a:pt x="10" y="0"/>
                </a:lnTo>
                <a:lnTo>
                  <a:pt x="26" y="15"/>
                </a:lnTo>
                <a:lnTo>
                  <a:pt x="17" y="22"/>
                </a:lnTo>
                <a:lnTo>
                  <a:pt x="0" y="5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1" name="Freeform 111">
            <a:extLst>
              <a:ext uri="{FF2B5EF4-FFF2-40B4-BE49-F238E27FC236}">
                <a16:creationId xmlns:a16="http://schemas.microsoft.com/office/drawing/2014/main" id="{B82192F2-57DB-AD6B-AEE6-066AED7866B4}"/>
              </a:ext>
            </a:extLst>
          </p:cNvPr>
          <p:cNvSpPr>
            <a:spLocks/>
          </p:cNvSpPr>
          <p:nvPr/>
        </p:nvSpPr>
        <p:spPr bwMode="auto">
          <a:xfrm>
            <a:off x="7699376" y="912813"/>
            <a:ext cx="26988" cy="28575"/>
          </a:xfrm>
          <a:custGeom>
            <a:avLst/>
            <a:gdLst>
              <a:gd name="T0" fmla="*/ 0 w 17"/>
              <a:gd name="T1" fmla="*/ 18 h 18"/>
              <a:gd name="T2" fmla="*/ 6 w 17"/>
              <a:gd name="T3" fmla="*/ 17 h 18"/>
              <a:gd name="T4" fmla="*/ 11 w 17"/>
              <a:gd name="T5" fmla="*/ 0 h 18"/>
              <a:gd name="T6" fmla="*/ 17 w 17"/>
              <a:gd name="T7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" h="18">
                <a:moveTo>
                  <a:pt x="0" y="18"/>
                </a:moveTo>
                <a:lnTo>
                  <a:pt x="6" y="17"/>
                </a:lnTo>
                <a:lnTo>
                  <a:pt x="11" y="0"/>
                </a:lnTo>
                <a:lnTo>
                  <a:pt x="1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2" name="Line 112">
            <a:extLst>
              <a:ext uri="{FF2B5EF4-FFF2-40B4-BE49-F238E27FC236}">
                <a16:creationId xmlns:a16="http://schemas.microsoft.com/office/drawing/2014/main" id="{A21C4CAB-8AE9-BA2D-709A-1703A6CA764B}"/>
              </a:ext>
            </a:extLst>
          </p:cNvPr>
          <p:cNvSpPr>
            <a:spLocks noChangeShapeType="1"/>
          </p:cNvSpPr>
          <p:nvPr/>
        </p:nvSpPr>
        <p:spPr bwMode="auto">
          <a:xfrm>
            <a:off x="7469188" y="947738"/>
            <a:ext cx="0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3" name="Freeform 113">
            <a:extLst>
              <a:ext uri="{FF2B5EF4-FFF2-40B4-BE49-F238E27FC236}">
                <a16:creationId xmlns:a16="http://schemas.microsoft.com/office/drawing/2014/main" id="{DD05512F-0780-DEDD-1B40-468AFE0AB06D}"/>
              </a:ext>
            </a:extLst>
          </p:cNvPr>
          <p:cNvSpPr>
            <a:spLocks/>
          </p:cNvSpPr>
          <p:nvPr/>
        </p:nvSpPr>
        <p:spPr bwMode="auto">
          <a:xfrm>
            <a:off x="7469188" y="936626"/>
            <a:ext cx="23813" cy="17463"/>
          </a:xfrm>
          <a:custGeom>
            <a:avLst/>
            <a:gdLst>
              <a:gd name="T0" fmla="*/ 0 w 15"/>
              <a:gd name="T1" fmla="*/ 7 h 11"/>
              <a:gd name="T2" fmla="*/ 15 w 15"/>
              <a:gd name="T3" fmla="*/ 0 h 11"/>
              <a:gd name="T4" fmla="*/ 15 w 15"/>
              <a:gd name="T5" fmla="*/ 9 h 11"/>
              <a:gd name="T6" fmla="*/ 6 w 15"/>
              <a:gd name="T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11">
                <a:moveTo>
                  <a:pt x="0" y="7"/>
                </a:moveTo>
                <a:lnTo>
                  <a:pt x="15" y="0"/>
                </a:lnTo>
                <a:lnTo>
                  <a:pt x="15" y="9"/>
                </a:lnTo>
                <a:lnTo>
                  <a:pt x="6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4" name="Freeform 114">
            <a:extLst>
              <a:ext uri="{FF2B5EF4-FFF2-40B4-BE49-F238E27FC236}">
                <a16:creationId xmlns:a16="http://schemas.microsoft.com/office/drawing/2014/main" id="{4F972B48-530E-1390-3057-6D05C1198F13}"/>
              </a:ext>
            </a:extLst>
          </p:cNvPr>
          <p:cNvSpPr>
            <a:spLocks/>
          </p:cNvSpPr>
          <p:nvPr/>
        </p:nvSpPr>
        <p:spPr bwMode="auto">
          <a:xfrm>
            <a:off x="7926388" y="930276"/>
            <a:ext cx="1588" cy="30163"/>
          </a:xfrm>
          <a:custGeom>
            <a:avLst/>
            <a:gdLst>
              <a:gd name="T0" fmla="*/ 1 w 1"/>
              <a:gd name="T1" fmla="*/ 19 h 19"/>
              <a:gd name="T2" fmla="*/ 0 w 1"/>
              <a:gd name="T3" fmla="*/ 17 h 19"/>
              <a:gd name="T4" fmla="*/ 0 w 1"/>
              <a:gd name="T5" fmla="*/ 4 h 19"/>
              <a:gd name="T6" fmla="*/ 0 w 1"/>
              <a:gd name="T7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19">
                <a:moveTo>
                  <a:pt x="1" y="19"/>
                </a:moveTo>
                <a:lnTo>
                  <a:pt x="0" y="17"/>
                </a:lnTo>
                <a:lnTo>
                  <a:pt x="0" y="4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5" name="Freeform 115">
            <a:extLst>
              <a:ext uri="{FF2B5EF4-FFF2-40B4-BE49-F238E27FC236}">
                <a16:creationId xmlns:a16="http://schemas.microsoft.com/office/drawing/2014/main" id="{28FB1087-DF92-B2D7-EA52-6CB40D98D283}"/>
              </a:ext>
            </a:extLst>
          </p:cNvPr>
          <p:cNvSpPr>
            <a:spLocks/>
          </p:cNvSpPr>
          <p:nvPr/>
        </p:nvSpPr>
        <p:spPr bwMode="auto">
          <a:xfrm>
            <a:off x="7478713" y="954088"/>
            <a:ext cx="19050" cy="11113"/>
          </a:xfrm>
          <a:custGeom>
            <a:avLst/>
            <a:gdLst>
              <a:gd name="T0" fmla="*/ 0 w 12"/>
              <a:gd name="T1" fmla="*/ 0 h 7"/>
              <a:gd name="T2" fmla="*/ 0 w 12"/>
              <a:gd name="T3" fmla="*/ 2 h 7"/>
              <a:gd name="T4" fmla="*/ 1 w 12"/>
              <a:gd name="T5" fmla="*/ 4 h 7"/>
              <a:gd name="T6" fmla="*/ 9 w 12"/>
              <a:gd name="T7" fmla="*/ 3 h 7"/>
              <a:gd name="T8" fmla="*/ 10 w 12"/>
              <a:gd name="T9" fmla="*/ 3 h 7"/>
              <a:gd name="T10" fmla="*/ 12 w 12"/>
              <a:gd name="T11" fmla="*/ 4 h 7"/>
              <a:gd name="T12" fmla="*/ 12 w 12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7">
                <a:moveTo>
                  <a:pt x="0" y="0"/>
                </a:moveTo>
                <a:lnTo>
                  <a:pt x="0" y="2"/>
                </a:lnTo>
                <a:lnTo>
                  <a:pt x="1" y="4"/>
                </a:lnTo>
                <a:lnTo>
                  <a:pt x="9" y="3"/>
                </a:lnTo>
                <a:lnTo>
                  <a:pt x="10" y="3"/>
                </a:lnTo>
                <a:lnTo>
                  <a:pt x="12" y="4"/>
                </a:lnTo>
                <a:lnTo>
                  <a:pt x="12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6" name="Freeform 116">
            <a:extLst>
              <a:ext uri="{FF2B5EF4-FFF2-40B4-BE49-F238E27FC236}">
                <a16:creationId xmlns:a16="http://schemas.microsoft.com/office/drawing/2014/main" id="{2B4BE7E2-AC66-CC3B-753E-B63596F66740}"/>
              </a:ext>
            </a:extLst>
          </p:cNvPr>
          <p:cNvSpPr>
            <a:spLocks/>
          </p:cNvSpPr>
          <p:nvPr/>
        </p:nvSpPr>
        <p:spPr bwMode="auto">
          <a:xfrm>
            <a:off x="7261226" y="873126"/>
            <a:ext cx="66675" cy="95250"/>
          </a:xfrm>
          <a:custGeom>
            <a:avLst/>
            <a:gdLst>
              <a:gd name="T0" fmla="*/ 18 w 42"/>
              <a:gd name="T1" fmla="*/ 60 h 60"/>
              <a:gd name="T2" fmla="*/ 11 w 42"/>
              <a:gd name="T3" fmla="*/ 57 h 60"/>
              <a:gd name="T4" fmla="*/ 7 w 42"/>
              <a:gd name="T5" fmla="*/ 49 h 60"/>
              <a:gd name="T6" fmla="*/ 1 w 42"/>
              <a:gd name="T7" fmla="*/ 34 h 60"/>
              <a:gd name="T8" fmla="*/ 6 w 42"/>
              <a:gd name="T9" fmla="*/ 25 h 60"/>
              <a:gd name="T10" fmla="*/ 1 w 42"/>
              <a:gd name="T11" fmla="*/ 21 h 60"/>
              <a:gd name="T12" fmla="*/ 0 w 42"/>
              <a:gd name="T13" fmla="*/ 13 h 60"/>
              <a:gd name="T14" fmla="*/ 1 w 42"/>
              <a:gd name="T15" fmla="*/ 4 h 60"/>
              <a:gd name="T16" fmla="*/ 14 w 42"/>
              <a:gd name="T17" fmla="*/ 0 h 60"/>
              <a:gd name="T18" fmla="*/ 18 w 42"/>
              <a:gd name="T19" fmla="*/ 8 h 60"/>
              <a:gd name="T20" fmla="*/ 36 w 42"/>
              <a:gd name="T21" fmla="*/ 13 h 60"/>
              <a:gd name="T22" fmla="*/ 40 w 42"/>
              <a:gd name="T23" fmla="*/ 23 h 60"/>
              <a:gd name="T24" fmla="*/ 42 w 42"/>
              <a:gd name="T25" fmla="*/ 28 h 60"/>
              <a:gd name="T26" fmla="*/ 36 w 42"/>
              <a:gd name="T27" fmla="*/ 55 h 60"/>
              <a:gd name="T28" fmla="*/ 26 w 42"/>
              <a:gd name="T29" fmla="*/ 58 h 60"/>
              <a:gd name="T30" fmla="*/ 23 w 42"/>
              <a:gd name="T31" fmla="*/ 60 h 60"/>
              <a:gd name="T32" fmla="*/ 18 w 42"/>
              <a:gd name="T33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2" h="60">
                <a:moveTo>
                  <a:pt x="18" y="60"/>
                </a:moveTo>
                <a:lnTo>
                  <a:pt x="11" y="57"/>
                </a:lnTo>
                <a:lnTo>
                  <a:pt x="7" y="49"/>
                </a:lnTo>
                <a:lnTo>
                  <a:pt x="1" y="34"/>
                </a:lnTo>
                <a:lnTo>
                  <a:pt x="6" y="25"/>
                </a:lnTo>
                <a:lnTo>
                  <a:pt x="1" y="21"/>
                </a:lnTo>
                <a:lnTo>
                  <a:pt x="0" y="13"/>
                </a:lnTo>
                <a:lnTo>
                  <a:pt x="1" y="4"/>
                </a:lnTo>
                <a:lnTo>
                  <a:pt x="14" y="0"/>
                </a:lnTo>
                <a:lnTo>
                  <a:pt x="18" y="8"/>
                </a:lnTo>
                <a:lnTo>
                  <a:pt x="36" y="13"/>
                </a:lnTo>
                <a:lnTo>
                  <a:pt x="40" y="23"/>
                </a:lnTo>
                <a:lnTo>
                  <a:pt x="42" y="28"/>
                </a:lnTo>
                <a:lnTo>
                  <a:pt x="36" y="55"/>
                </a:lnTo>
                <a:lnTo>
                  <a:pt x="26" y="58"/>
                </a:lnTo>
                <a:lnTo>
                  <a:pt x="23" y="60"/>
                </a:lnTo>
                <a:lnTo>
                  <a:pt x="18" y="6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7" name="Freeform 117">
            <a:extLst>
              <a:ext uri="{FF2B5EF4-FFF2-40B4-BE49-F238E27FC236}">
                <a16:creationId xmlns:a16="http://schemas.microsoft.com/office/drawing/2014/main" id="{89F3C18C-3101-CDF1-23C0-B65A282AF09F}"/>
              </a:ext>
            </a:extLst>
          </p:cNvPr>
          <p:cNvSpPr>
            <a:spLocks/>
          </p:cNvSpPr>
          <p:nvPr/>
        </p:nvSpPr>
        <p:spPr bwMode="auto">
          <a:xfrm>
            <a:off x="7339013" y="744538"/>
            <a:ext cx="220663" cy="236538"/>
          </a:xfrm>
          <a:custGeom>
            <a:avLst/>
            <a:gdLst>
              <a:gd name="T0" fmla="*/ 22 w 139"/>
              <a:gd name="T1" fmla="*/ 145 h 149"/>
              <a:gd name="T2" fmla="*/ 8 w 139"/>
              <a:gd name="T3" fmla="*/ 136 h 149"/>
              <a:gd name="T4" fmla="*/ 2 w 139"/>
              <a:gd name="T5" fmla="*/ 124 h 149"/>
              <a:gd name="T6" fmla="*/ 10 w 139"/>
              <a:gd name="T7" fmla="*/ 101 h 149"/>
              <a:gd name="T8" fmla="*/ 23 w 139"/>
              <a:gd name="T9" fmla="*/ 93 h 149"/>
              <a:gd name="T10" fmla="*/ 42 w 139"/>
              <a:gd name="T11" fmla="*/ 106 h 149"/>
              <a:gd name="T12" fmla="*/ 44 w 139"/>
              <a:gd name="T13" fmla="*/ 96 h 149"/>
              <a:gd name="T14" fmla="*/ 37 w 139"/>
              <a:gd name="T15" fmla="*/ 83 h 149"/>
              <a:gd name="T16" fmla="*/ 23 w 139"/>
              <a:gd name="T17" fmla="*/ 71 h 149"/>
              <a:gd name="T18" fmla="*/ 4 w 139"/>
              <a:gd name="T19" fmla="*/ 70 h 149"/>
              <a:gd name="T20" fmla="*/ 0 w 139"/>
              <a:gd name="T21" fmla="*/ 49 h 149"/>
              <a:gd name="T22" fmla="*/ 17 w 139"/>
              <a:gd name="T23" fmla="*/ 51 h 149"/>
              <a:gd name="T24" fmla="*/ 33 w 139"/>
              <a:gd name="T25" fmla="*/ 63 h 149"/>
              <a:gd name="T26" fmla="*/ 33 w 139"/>
              <a:gd name="T27" fmla="*/ 63 h 149"/>
              <a:gd name="T28" fmla="*/ 26 w 139"/>
              <a:gd name="T29" fmla="*/ 46 h 149"/>
              <a:gd name="T30" fmla="*/ 36 w 139"/>
              <a:gd name="T31" fmla="*/ 40 h 149"/>
              <a:gd name="T32" fmla="*/ 23 w 139"/>
              <a:gd name="T33" fmla="*/ 31 h 149"/>
              <a:gd name="T34" fmla="*/ 25 w 139"/>
              <a:gd name="T35" fmla="*/ 10 h 149"/>
              <a:gd name="T36" fmla="*/ 23 w 139"/>
              <a:gd name="T37" fmla="*/ 0 h 149"/>
              <a:gd name="T38" fmla="*/ 30 w 139"/>
              <a:gd name="T39" fmla="*/ 6 h 149"/>
              <a:gd name="T40" fmla="*/ 30 w 139"/>
              <a:gd name="T41" fmla="*/ 7 h 149"/>
              <a:gd name="T42" fmla="*/ 41 w 139"/>
              <a:gd name="T43" fmla="*/ 16 h 149"/>
              <a:gd name="T44" fmla="*/ 55 w 139"/>
              <a:gd name="T45" fmla="*/ 22 h 149"/>
              <a:gd name="T46" fmla="*/ 60 w 139"/>
              <a:gd name="T47" fmla="*/ 14 h 149"/>
              <a:gd name="T48" fmla="*/ 63 w 139"/>
              <a:gd name="T49" fmla="*/ 36 h 149"/>
              <a:gd name="T50" fmla="*/ 74 w 139"/>
              <a:gd name="T51" fmla="*/ 22 h 149"/>
              <a:gd name="T52" fmla="*/ 86 w 139"/>
              <a:gd name="T53" fmla="*/ 48 h 149"/>
              <a:gd name="T54" fmla="*/ 96 w 139"/>
              <a:gd name="T55" fmla="*/ 34 h 149"/>
              <a:gd name="T56" fmla="*/ 89 w 139"/>
              <a:gd name="T57" fmla="*/ 10 h 149"/>
              <a:gd name="T58" fmla="*/ 92 w 139"/>
              <a:gd name="T59" fmla="*/ 4 h 149"/>
              <a:gd name="T60" fmla="*/ 103 w 139"/>
              <a:gd name="T61" fmla="*/ 14 h 149"/>
              <a:gd name="T62" fmla="*/ 103 w 139"/>
              <a:gd name="T63" fmla="*/ 29 h 149"/>
              <a:gd name="T64" fmla="*/ 112 w 139"/>
              <a:gd name="T65" fmla="*/ 18 h 149"/>
              <a:gd name="T66" fmla="*/ 120 w 139"/>
              <a:gd name="T67" fmla="*/ 16 h 149"/>
              <a:gd name="T68" fmla="*/ 127 w 139"/>
              <a:gd name="T69" fmla="*/ 22 h 149"/>
              <a:gd name="T70" fmla="*/ 138 w 139"/>
              <a:gd name="T71" fmla="*/ 16 h 149"/>
              <a:gd name="T72" fmla="*/ 133 w 139"/>
              <a:gd name="T73" fmla="*/ 36 h 149"/>
              <a:gd name="T74" fmla="*/ 120 w 139"/>
              <a:gd name="T75" fmla="*/ 48 h 149"/>
              <a:gd name="T76" fmla="*/ 126 w 139"/>
              <a:gd name="T77" fmla="*/ 55 h 149"/>
              <a:gd name="T78" fmla="*/ 120 w 139"/>
              <a:gd name="T79" fmla="*/ 68 h 149"/>
              <a:gd name="T80" fmla="*/ 103 w 139"/>
              <a:gd name="T81" fmla="*/ 96 h 149"/>
              <a:gd name="T82" fmla="*/ 89 w 139"/>
              <a:gd name="T83" fmla="*/ 119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9" h="149">
                <a:moveTo>
                  <a:pt x="22" y="149"/>
                </a:moveTo>
                <a:lnTo>
                  <a:pt x="22" y="145"/>
                </a:lnTo>
                <a:lnTo>
                  <a:pt x="17" y="138"/>
                </a:lnTo>
                <a:lnTo>
                  <a:pt x="8" y="136"/>
                </a:lnTo>
                <a:lnTo>
                  <a:pt x="2" y="135"/>
                </a:lnTo>
                <a:lnTo>
                  <a:pt x="2" y="124"/>
                </a:lnTo>
                <a:lnTo>
                  <a:pt x="6" y="115"/>
                </a:lnTo>
                <a:lnTo>
                  <a:pt x="10" y="101"/>
                </a:lnTo>
                <a:lnTo>
                  <a:pt x="12" y="90"/>
                </a:lnTo>
                <a:lnTo>
                  <a:pt x="23" y="93"/>
                </a:lnTo>
                <a:lnTo>
                  <a:pt x="34" y="101"/>
                </a:lnTo>
                <a:lnTo>
                  <a:pt x="42" y="106"/>
                </a:lnTo>
                <a:lnTo>
                  <a:pt x="48" y="102"/>
                </a:lnTo>
                <a:lnTo>
                  <a:pt x="44" y="96"/>
                </a:lnTo>
                <a:lnTo>
                  <a:pt x="40" y="89"/>
                </a:lnTo>
                <a:lnTo>
                  <a:pt x="37" y="83"/>
                </a:lnTo>
                <a:lnTo>
                  <a:pt x="27" y="75"/>
                </a:lnTo>
                <a:lnTo>
                  <a:pt x="23" y="71"/>
                </a:lnTo>
                <a:lnTo>
                  <a:pt x="14" y="71"/>
                </a:lnTo>
                <a:lnTo>
                  <a:pt x="4" y="70"/>
                </a:lnTo>
                <a:lnTo>
                  <a:pt x="2" y="56"/>
                </a:lnTo>
                <a:lnTo>
                  <a:pt x="0" y="49"/>
                </a:lnTo>
                <a:lnTo>
                  <a:pt x="8" y="42"/>
                </a:lnTo>
                <a:lnTo>
                  <a:pt x="17" y="51"/>
                </a:lnTo>
                <a:lnTo>
                  <a:pt x="23" y="56"/>
                </a:lnTo>
                <a:lnTo>
                  <a:pt x="33" y="63"/>
                </a:lnTo>
                <a:lnTo>
                  <a:pt x="33" y="64"/>
                </a:lnTo>
                <a:lnTo>
                  <a:pt x="33" y="63"/>
                </a:lnTo>
                <a:lnTo>
                  <a:pt x="34" y="53"/>
                </a:lnTo>
                <a:lnTo>
                  <a:pt x="26" y="46"/>
                </a:lnTo>
                <a:lnTo>
                  <a:pt x="25" y="40"/>
                </a:lnTo>
                <a:lnTo>
                  <a:pt x="36" y="40"/>
                </a:lnTo>
                <a:lnTo>
                  <a:pt x="37" y="37"/>
                </a:lnTo>
                <a:lnTo>
                  <a:pt x="23" y="31"/>
                </a:lnTo>
                <a:lnTo>
                  <a:pt x="23" y="15"/>
                </a:lnTo>
                <a:lnTo>
                  <a:pt x="25" y="10"/>
                </a:lnTo>
                <a:lnTo>
                  <a:pt x="22" y="4"/>
                </a:lnTo>
                <a:lnTo>
                  <a:pt x="23" y="0"/>
                </a:lnTo>
                <a:lnTo>
                  <a:pt x="27" y="1"/>
                </a:lnTo>
                <a:lnTo>
                  <a:pt x="30" y="6"/>
                </a:lnTo>
                <a:lnTo>
                  <a:pt x="30" y="6"/>
                </a:lnTo>
                <a:lnTo>
                  <a:pt x="30" y="7"/>
                </a:lnTo>
                <a:lnTo>
                  <a:pt x="38" y="7"/>
                </a:lnTo>
                <a:lnTo>
                  <a:pt x="41" y="16"/>
                </a:lnTo>
                <a:lnTo>
                  <a:pt x="47" y="25"/>
                </a:lnTo>
                <a:lnTo>
                  <a:pt x="55" y="22"/>
                </a:lnTo>
                <a:lnTo>
                  <a:pt x="56" y="8"/>
                </a:lnTo>
                <a:lnTo>
                  <a:pt x="60" y="14"/>
                </a:lnTo>
                <a:lnTo>
                  <a:pt x="56" y="33"/>
                </a:lnTo>
                <a:lnTo>
                  <a:pt x="63" y="36"/>
                </a:lnTo>
                <a:lnTo>
                  <a:pt x="66" y="19"/>
                </a:lnTo>
                <a:lnTo>
                  <a:pt x="74" y="22"/>
                </a:lnTo>
                <a:lnTo>
                  <a:pt x="82" y="36"/>
                </a:lnTo>
                <a:lnTo>
                  <a:pt x="86" y="48"/>
                </a:lnTo>
                <a:lnTo>
                  <a:pt x="92" y="42"/>
                </a:lnTo>
                <a:lnTo>
                  <a:pt x="96" y="34"/>
                </a:lnTo>
                <a:lnTo>
                  <a:pt x="92" y="25"/>
                </a:lnTo>
                <a:lnTo>
                  <a:pt x="89" y="10"/>
                </a:lnTo>
                <a:lnTo>
                  <a:pt x="86" y="3"/>
                </a:lnTo>
                <a:lnTo>
                  <a:pt x="92" y="4"/>
                </a:lnTo>
                <a:lnTo>
                  <a:pt x="100" y="10"/>
                </a:lnTo>
                <a:lnTo>
                  <a:pt x="103" y="14"/>
                </a:lnTo>
                <a:lnTo>
                  <a:pt x="105" y="18"/>
                </a:lnTo>
                <a:lnTo>
                  <a:pt x="103" y="29"/>
                </a:lnTo>
                <a:lnTo>
                  <a:pt x="107" y="29"/>
                </a:lnTo>
                <a:lnTo>
                  <a:pt x="112" y="18"/>
                </a:lnTo>
                <a:lnTo>
                  <a:pt x="119" y="14"/>
                </a:lnTo>
                <a:lnTo>
                  <a:pt x="120" y="16"/>
                </a:lnTo>
                <a:lnTo>
                  <a:pt x="123" y="22"/>
                </a:lnTo>
                <a:lnTo>
                  <a:pt x="127" y="22"/>
                </a:lnTo>
                <a:lnTo>
                  <a:pt x="133" y="14"/>
                </a:lnTo>
                <a:lnTo>
                  <a:pt x="138" y="16"/>
                </a:lnTo>
                <a:lnTo>
                  <a:pt x="139" y="23"/>
                </a:lnTo>
                <a:lnTo>
                  <a:pt x="133" y="36"/>
                </a:lnTo>
                <a:lnTo>
                  <a:pt x="131" y="42"/>
                </a:lnTo>
                <a:lnTo>
                  <a:pt x="120" y="48"/>
                </a:lnTo>
                <a:lnTo>
                  <a:pt x="122" y="56"/>
                </a:lnTo>
                <a:lnTo>
                  <a:pt x="126" y="55"/>
                </a:lnTo>
                <a:lnTo>
                  <a:pt x="122" y="64"/>
                </a:lnTo>
                <a:lnTo>
                  <a:pt x="120" y="68"/>
                </a:lnTo>
                <a:lnTo>
                  <a:pt x="109" y="78"/>
                </a:lnTo>
                <a:lnTo>
                  <a:pt x="103" y="96"/>
                </a:lnTo>
                <a:lnTo>
                  <a:pt x="97" y="105"/>
                </a:lnTo>
                <a:lnTo>
                  <a:pt x="89" y="119"/>
                </a:lnTo>
                <a:lnTo>
                  <a:pt x="82" y="12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8" name="Freeform 118">
            <a:extLst>
              <a:ext uri="{FF2B5EF4-FFF2-40B4-BE49-F238E27FC236}">
                <a16:creationId xmlns:a16="http://schemas.microsoft.com/office/drawing/2014/main" id="{31043361-7416-41FD-EFE6-5AF1B3ECA364}"/>
              </a:ext>
            </a:extLst>
          </p:cNvPr>
          <p:cNvSpPr>
            <a:spLocks/>
          </p:cNvSpPr>
          <p:nvPr/>
        </p:nvSpPr>
        <p:spPr bwMode="auto">
          <a:xfrm>
            <a:off x="7372351" y="981076"/>
            <a:ext cx="3175" cy="6350"/>
          </a:xfrm>
          <a:custGeom>
            <a:avLst/>
            <a:gdLst>
              <a:gd name="T0" fmla="*/ 0 w 2"/>
              <a:gd name="T1" fmla="*/ 2 h 4"/>
              <a:gd name="T2" fmla="*/ 2 w 2"/>
              <a:gd name="T3" fmla="*/ 4 h 4"/>
              <a:gd name="T4" fmla="*/ 1 w 2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4">
                <a:moveTo>
                  <a:pt x="0" y="2"/>
                </a:moveTo>
                <a:lnTo>
                  <a:pt x="2" y="4"/>
                </a:lnTo>
                <a:lnTo>
                  <a:pt x="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9" name="Freeform 119">
            <a:extLst>
              <a:ext uri="{FF2B5EF4-FFF2-40B4-BE49-F238E27FC236}">
                <a16:creationId xmlns:a16="http://schemas.microsoft.com/office/drawing/2014/main" id="{319C501B-2946-E885-CB25-F29B4F117E83}"/>
              </a:ext>
            </a:extLst>
          </p:cNvPr>
          <p:cNvSpPr>
            <a:spLocks/>
          </p:cNvSpPr>
          <p:nvPr/>
        </p:nvSpPr>
        <p:spPr bwMode="auto">
          <a:xfrm>
            <a:off x="7915276" y="882651"/>
            <a:ext cx="19050" cy="109538"/>
          </a:xfrm>
          <a:custGeom>
            <a:avLst/>
            <a:gdLst>
              <a:gd name="T0" fmla="*/ 1 w 12"/>
              <a:gd name="T1" fmla="*/ 0 h 69"/>
              <a:gd name="T2" fmla="*/ 0 w 12"/>
              <a:gd name="T3" fmla="*/ 24 h 69"/>
              <a:gd name="T4" fmla="*/ 0 w 12"/>
              <a:gd name="T5" fmla="*/ 41 h 69"/>
              <a:gd name="T6" fmla="*/ 3 w 12"/>
              <a:gd name="T7" fmla="*/ 51 h 69"/>
              <a:gd name="T8" fmla="*/ 6 w 12"/>
              <a:gd name="T9" fmla="*/ 67 h 69"/>
              <a:gd name="T10" fmla="*/ 12 w 12"/>
              <a:gd name="T11" fmla="*/ 69 h 69"/>
              <a:gd name="T12" fmla="*/ 12 w 12"/>
              <a:gd name="T13" fmla="*/ 67 h 69"/>
              <a:gd name="T14" fmla="*/ 10 w 12"/>
              <a:gd name="T15" fmla="*/ 58 h 69"/>
              <a:gd name="T16" fmla="*/ 8 w 12"/>
              <a:gd name="T17" fmla="*/ 4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69">
                <a:moveTo>
                  <a:pt x="1" y="0"/>
                </a:moveTo>
                <a:lnTo>
                  <a:pt x="0" y="24"/>
                </a:lnTo>
                <a:lnTo>
                  <a:pt x="0" y="41"/>
                </a:lnTo>
                <a:lnTo>
                  <a:pt x="3" y="51"/>
                </a:lnTo>
                <a:lnTo>
                  <a:pt x="6" y="67"/>
                </a:lnTo>
                <a:lnTo>
                  <a:pt x="12" y="69"/>
                </a:lnTo>
                <a:lnTo>
                  <a:pt x="12" y="67"/>
                </a:lnTo>
                <a:lnTo>
                  <a:pt x="10" y="58"/>
                </a:lnTo>
                <a:lnTo>
                  <a:pt x="8" y="4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0" name="Freeform 120">
            <a:extLst>
              <a:ext uri="{FF2B5EF4-FFF2-40B4-BE49-F238E27FC236}">
                <a16:creationId xmlns:a16="http://schemas.microsoft.com/office/drawing/2014/main" id="{05E67BBA-C660-79F3-3BCE-DD8EA07CDDC3}"/>
              </a:ext>
            </a:extLst>
          </p:cNvPr>
          <p:cNvSpPr>
            <a:spLocks/>
          </p:cNvSpPr>
          <p:nvPr/>
        </p:nvSpPr>
        <p:spPr bwMode="auto">
          <a:xfrm>
            <a:off x="7491413" y="965201"/>
            <a:ext cx="14288" cy="28575"/>
          </a:xfrm>
          <a:custGeom>
            <a:avLst/>
            <a:gdLst>
              <a:gd name="T0" fmla="*/ 4 w 9"/>
              <a:gd name="T1" fmla="*/ 0 h 18"/>
              <a:gd name="T2" fmla="*/ 5 w 9"/>
              <a:gd name="T3" fmla="*/ 3 h 18"/>
              <a:gd name="T4" fmla="*/ 4 w 9"/>
              <a:gd name="T5" fmla="*/ 10 h 18"/>
              <a:gd name="T6" fmla="*/ 9 w 9"/>
              <a:gd name="T7" fmla="*/ 15 h 18"/>
              <a:gd name="T8" fmla="*/ 0 w 9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18">
                <a:moveTo>
                  <a:pt x="4" y="0"/>
                </a:moveTo>
                <a:lnTo>
                  <a:pt x="5" y="3"/>
                </a:lnTo>
                <a:lnTo>
                  <a:pt x="4" y="10"/>
                </a:lnTo>
                <a:lnTo>
                  <a:pt x="9" y="15"/>
                </a:lnTo>
                <a:lnTo>
                  <a:pt x="0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1" name="Freeform 121">
            <a:extLst>
              <a:ext uri="{FF2B5EF4-FFF2-40B4-BE49-F238E27FC236}">
                <a16:creationId xmlns:a16="http://schemas.microsoft.com/office/drawing/2014/main" id="{D090295A-82CA-AB62-FDB6-E2C7B2942359}"/>
              </a:ext>
            </a:extLst>
          </p:cNvPr>
          <p:cNvSpPr>
            <a:spLocks/>
          </p:cNvSpPr>
          <p:nvPr/>
        </p:nvSpPr>
        <p:spPr bwMode="auto">
          <a:xfrm>
            <a:off x="7988301" y="981076"/>
            <a:ext cx="120650" cy="14288"/>
          </a:xfrm>
          <a:custGeom>
            <a:avLst/>
            <a:gdLst>
              <a:gd name="T0" fmla="*/ 76 w 76"/>
              <a:gd name="T1" fmla="*/ 8 h 9"/>
              <a:gd name="T2" fmla="*/ 63 w 76"/>
              <a:gd name="T3" fmla="*/ 7 h 9"/>
              <a:gd name="T4" fmla="*/ 59 w 76"/>
              <a:gd name="T5" fmla="*/ 7 h 9"/>
              <a:gd name="T6" fmla="*/ 56 w 76"/>
              <a:gd name="T7" fmla="*/ 7 h 9"/>
              <a:gd name="T8" fmla="*/ 48 w 76"/>
              <a:gd name="T9" fmla="*/ 7 h 9"/>
              <a:gd name="T10" fmla="*/ 31 w 76"/>
              <a:gd name="T11" fmla="*/ 5 h 9"/>
              <a:gd name="T12" fmla="*/ 17 w 76"/>
              <a:gd name="T13" fmla="*/ 1 h 9"/>
              <a:gd name="T14" fmla="*/ 14 w 76"/>
              <a:gd name="T15" fmla="*/ 0 h 9"/>
              <a:gd name="T16" fmla="*/ 13 w 76"/>
              <a:gd name="T17" fmla="*/ 1 h 9"/>
              <a:gd name="T18" fmla="*/ 7 w 76"/>
              <a:gd name="T19" fmla="*/ 2 h 9"/>
              <a:gd name="T20" fmla="*/ 6 w 76"/>
              <a:gd name="T21" fmla="*/ 2 h 9"/>
              <a:gd name="T22" fmla="*/ 0 w 76"/>
              <a:gd name="T23" fmla="*/ 5 h 9"/>
              <a:gd name="T24" fmla="*/ 3 w 76"/>
              <a:gd name="T25" fmla="*/ 9 h 9"/>
              <a:gd name="T26" fmla="*/ 6 w 76"/>
              <a:gd name="T27" fmla="*/ 8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6" h="9">
                <a:moveTo>
                  <a:pt x="76" y="8"/>
                </a:moveTo>
                <a:lnTo>
                  <a:pt x="63" y="7"/>
                </a:lnTo>
                <a:lnTo>
                  <a:pt x="59" y="7"/>
                </a:lnTo>
                <a:lnTo>
                  <a:pt x="56" y="7"/>
                </a:lnTo>
                <a:lnTo>
                  <a:pt x="48" y="7"/>
                </a:lnTo>
                <a:lnTo>
                  <a:pt x="31" y="5"/>
                </a:lnTo>
                <a:lnTo>
                  <a:pt x="17" y="1"/>
                </a:lnTo>
                <a:lnTo>
                  <a:pt x="14" y="0"/>
                </a:lnTo>
                <a:lnTo>
                  <a:pt x="13" y="1"/>
                </a:lnTo>
                <a:lnTo>
                  <a:pt x="7" y="2"/>
                </a:lnTo>
                <a:lnTo>
                  <a:pt x="6" y="2"/>
                </a:lnTo>
                <a:lnTo>
                  <a:pt x="0" y="5"/>
                </a:lnTo>
                <a:lnTo>
                  <a:pt x="3" y="9"/>
                </a:lnTo>
                <a:lnTo>
                  <a:pt x="6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2" name="Freeform 122">
            <a:extLst>
              <a:ext uri="{FF2B5EF4-FFF2-40B4-BE49-F238E27FC236}">
                <a16:creationId xmlns:a16="http://schemas.microsoft.com/office/drawing/2014/main" id="{7DFC7E84-4F77-7538-2F54-99B56AF48762}"/>
              </a:ext>
            </a:extLst>
          </p:cNvPr>
          <p:cNvSpPr>
            <a:spLocks/>
          </p:cNvSpPr>
          <p:nvPr/>
        </p:nvSpPr>
        <p:spPr bwMode="auto">
          <a:xfrm>
            <a:off x="7950201" y="684213"/>
            <a:ext cx="369888" cy="314325"/>
          </a:xfrm>
          <a:custGeom>
            <a:avLst/>
            <a:gdLst>
              <a:gd name="T0" fmla="*/ 1 w 233"/>
              <a:gd name="T1" fmla="*/ 8 h 198"/>
              <a:gd name="T2" fmla="*/ 31 w 233"/>
              <a:gd name="T3" fmla="*/ 4 h 198"/>
              <a:gd name="T4" fmla="*/ 42 w 233"/>
              <a:gd name="T5" fmla="*/ 4 h 198"/>
              <a:gd name="T6" fmla="*/ 59 w 233"/>
              <a:gd name="T7" fmla="*/ 15 h 198"/>
              <a:gd name="T8" fmla="*/ 63 w 233"/>
              <a:gd name="T9" fmla="*/ 30 h 198"/>
              <a:gd name="T10" fmla="*/ 55 w 233"/>
              <a:gd name="T11" fmla="*/ 52 h 198"/>
              <a:gd name="T12" fmla="*/ 76 w 233"/>
              <a:gd name="T13" fmla="*/ 35 h 198"/>
              <a:gd name="T14" fmla="*/ 94 w 233"/>
              <a:gd name="T15" fmla="*/ 24 h 198"/>
              <a:gd name="T16" fmla="*/ 100 w 233"/>
              <a:gd name="T17" fmla="*/ 35 h 198"/>
              <a:gd name="T18" fmla="*/ 104 w 233"/>
              <a:gd name="T19" fmla="*/ 49 h 198"/>
              <a:gd name="T20" fmla="*/ 113 w 233"/>
              <a:gd name="T21" fmla="*/ 31 h 198"/>
              <a:gd name="T22" fmla="*/ 128 w 233"/>
              <a:gd name="T23" fmla="*/ 26 h 198"/>
              <a:gd name="T24" fmla="*/ 130 w 233"/>
              <a:gd name="T25" fmla="*/ 37 h 198"/>
              <a:gd name="T26" fmla="*/ 146 w 233"/>
              <a:gd name="T27" fmla="*/ 41 h 198"/>
              <a:gd name="T28" fmla="*/ 145 w 233"/>
              <a:gd name="T29" fmla="*/ 54 h 198"/>
              <a:gd name="T30" fmla="*/ 130 w 233"/>
              <a:gd name="T31" fmla="*/ 68 h 198"/>
              <a:gd name="T32" fmla="*/ 138 w 233"/>
              <a:gd name="T33" fmla="*/ 74 h 198"/>
              <a:gd name="T34" fmla="*/ 176 w 233"/>
              <a:gd name="T35" fmla="*/ 53 h 198"/>
              <a:gd name="T36" fmla="*/ 180 w 233"/>
              <a:gd name="T37" fmla="*/ 64 h 198"/>
              <a:gd name="T38" fmla="*/ 194 w 233"/>
              <a:gd name="T39" fmla="*/ 69 h 198"/>
              <a:gd name="T40" fmla="*/ 203 w 233"/>
              <a:gd name="T41" fmla="*/ 78 h 198"/>
              <a:gd name="T42" fmla="*/ 222 w 233"/>
              <a:gd name="T43" fmla="*/ 78 h 198"/>
              <a:gd name="T44" fmla="*/ 228 w 233"/>
              <a:gd name="T45" fmla="*/ 91 h 198"/>
              <a:gd name="T46" fmla="*/ 232 w 233"/>
              <a:gd name="T47" fmla="*/ 106 h 198"/>
              <a:gd name="T48" fmla="*/ 228 w 233"/>
              <a:gd name="T49" fmla="*/ 117 h 198"/>
              <a:gd name="T50" fmla="*/ 206 w 233"/>
              <a:gd name="T51" fmla="*/ 128 h 198"/>
              <a:gd name="T52" fmla="*/ 191 w 233"/>
              <a:gd name="T53" fmla="*/ 146 h 198"/>
              <a:gd name="T54" fmla="*/ 180 w 233"/>
              <a:gd name="T55" fmla="*/ 151 h 198"/>
              <a:gd name="T56" fmla="*/ 177 w 233"/>
              <a:gd name="T57" fmla="*/ 170 h 198"/>
              <a:gd name="T58" fmla="*/ 164 w 233"/>
              <a:gd name="T59" fmla="*/ 180 h 198"/>
              <a:gd name="T60" fmla="*/ 158 w 233"/>
              <a:gd name="T61" fmla="*/ 189 h 198"/>
              <a:gd name="T62" fmla="*/ 134 w 233"/>
              <a:gd name="T63" fmla="*/ 196 h 198"/>
              <a:gd name="T64" fmla="*/ 101 w 233"/>
              <a:gd name="T65" fmla="*/ 195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33" h="198">
                <a:moveTo>
                  <a:pt x="0" y="11"/>
                </a:moveTo>
                <a:lnTo>
                  <a:pt x="1" y="8"/>
                </a:lnTo>
                <a:lnTo>
                  <a:pt x="22" y="0"/>
                </a:lnTo>
                <a:lnTo>
                  <a:pt x="31" y="4"/>
                </a:lnTo>
                <a:lnTo>
                  <a:pt x="40" y="4"/>
                </a:lnTo>
                <a:lnTo>
                  <a:pt x="42" y="4"/>
                </a:lnTo>
                <a:lnTo>
                  <a:pt x="46" y="12"/>
                </a:lnTo>
                <a:lnTo>
                  <a:pt x="59" y="15"/>
                </a:lnTo>
                <a:lnTo>
                  <a:pt x="52" y="29"/>
                </a:lnTo>
                <a:lnTo>
                  <a:pt x="63" y="30"/>
                </a:lnTo>
                <a:lnTo>
                  <a:pt x="56" y="44"/>
                </a:lnTo>
                <a:lnTo>
                  <a:pt x="55" y="52"/>
                </a:lnTo>
                <a:lnTo>
                  <a:pt x="65" y="42"/>
                </a:lnTo>
                <a:lnTo>
                  <a:pt x="76" y="35"/>
                </a:lnTo>
                <a:lnTo>
                  <a:pt x="89" y="26"/>
                </a:lnTo>
                <a:lnTo>
                  <a:pt x="94" y="24"/>
                </a:lnTo>
                <a:lnTo>
                  <a:pt x="97" y="23"/>
                </a:lnTo>
                <a:lnTo>
                  <a:pt x="100" y="35"/>
                </a:lnTo>
                <a:lnTo>
                  <a:pt x="94" y="56"/>
                </a:lnTo>
                <a:lnTo>
                  <a:pt x="104" y="49"/>
                </a:lnTo>
                <a:lnTo>
                  <a:pt x="106" y="42"/>
                </a:lnTo>
                <a:lnTo>
                  <a:pt x="113" y="31"/>
                </a:lnTo>
                <a:lnTo>
                  <a:pt x="115" y="23"/>
                </a:lnTo>
                <a:lnTo>
                  <a:pt x="128" y="26"/>
                </a:lnTo>
                <a:lnTo>
                  <a:pt x="135" y="29"/>
                </a:lnTo>
                <a:lnTo>
                  <a:pt x="130" y="37"/>
                </a:lnTo>
                <a:lnTo>
                  <a:pt x="138" y="37"/>
                </a:lnTo>
                <a:lnTo>
                  <a:pt x="146" y="41"/>
                </a:lnTo>
                <a:lnTo>
                  <a:pt x="151" y="44"/>
                </a:lnTo>
                <a:lnTo>
                  <a:pt x="145" y="54"/>
                </a:lnTo>
                <a:lnTo>
                  <a:pt x="136" y="63"/>
                </a:lnTo>
                <a:lnTo>
                  <a:pt x="130" y="68"/>
                </a:lnTo>
                <a:lnTo>
                  <a:pt x="134" y="72"/>
                </a:lnTo>
                <a:lnTo>
                  <a:pt x="138" y="74"/>
                </a:lnTo>
                <a:lnTo>
                  <a:pt x="162" y="60"/>
                </a:lnTo>
                <a:lnTo>
                  <a:pt x="176" y="53"/>
                </a:lnTo>
                <a:lnTo>
                  <a:pt x="180" y="60"/>
                </a:lnTo>
                <a:lnTo>
                  <a:pt x="180" y="64"/>
                </a:lnTo>
                <a:lnTo>
                  <a:pt x="190" y="65"/>
                </a:lnTo>
                <a:lnTo>
                  <a:pt x="194" y="69"/>
                </a:lnTo>
                <a:lnTo>
                  <a:pt x="196" y="79"/>
                </a:lnTo>
                <a:lnTo>
                  <a:pt x="203" y="78"/>
                </a:lnTo>
                <a:lnTo>
                  <a:pt x="214" y="69"/>
                </a:lnTo>
                <a:lnTo>
                  <a:pt x="222" y="78"/>
                </a:lnTo>
                <a:lnTo>
                  <a:pt x="225" y="86"/>
                </a:lnTo>
                <a:lnTo>
                  <a:pt x="228" y="91"/>
                </a:lnTo>
                <a:lnTo>
                  <a:pt x="228" y="95"/>
                </a:lnTo>
                <a:lnTo>
                  <a:pt x="232" y="106"/>
                </a:lnTo>
                <a:lnTo>
                  <a:pt x="233" y="109"/>
                </a:lnTo>
                <a:lnTo>
                  <a:pt x="228" y="117"/>
                </a:lnTo>
                <a:lnTo>
                  <a:pt x="222" y="120"/>
                </a:lnTo>
                <a:lnTo>
                  <a:pt x="206" y="128"/>
                </a:lnTo>
                <a:lnTo>
                  <a:pt x="191" y="136"/>
                </a:lnTo>
                <a:lnTo>
                  <a:pt x="191" y="146"/>
                </a:lnTo>
                <a:lnTo>
                  <a:pt x="190" y="146"/>
                </a:lnTo>
                <a:lnTo>
                  <a:pt x="180" y="151"/>
                </a:lnTo>
                <a:lnTo>
                  <a:pt x="183" y="161"/>
                </a:lnTo>
                <a:lnTo>
                  <a:pt x="177" y="170"/>
                </a:lnTo>
                <a:lnTo>
                  <a:pt x="170" y="174"/>
                </a:lnTo>
                <a:lnTo>
                  <a:pt x="164" y="180"/>
                </a:lnTo>
                <a:lnTo>
                  <a:pt x="170" y="185"/>
                </a:lnTo>
                <a:lnTo>
                  <a:pt x="158" y="189"/>
                </a:lnTo>
                <a:lnTo>
                  <a:pt x="138" y="198"/>
                </a:lnTo>
                <a:lnTo>
                  <a:pt x="134" y="196"/>
                </a:lnTo>
                <a:lnTo>
                  <a:pt x="119" y="196"/>
                </a:lnTo>
                <a:lnTo>
                  <a:pt x="101" y="195"/>
                </a:lnTo>
                <a:lnTo>
                  <a:pt x="100" y="19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3" name="Freeform 123">
            <a:extLst>
              <a:ext uri="{FF2B5EF4-FFF2-40B4-BE49-F238E27FC236}">
                <a16:creationId xmlns:a16="http://schemas.microsoft.com/office/drawing/2014/main" id="{730EABB7-4C15-9D5C-85DA-F4F8515BCA03}"/>
              </a:ext>
            </a:extLst>
          </p:cNvPr>
          <p:cNvSpPr>
            <a:spLocks/>
          </p:cNvSpPr>
          <p:nvPr/>
        </p:nvSpPr>
        <p:spPr bwMode="auto">
          <a:xfrm>
            <a:off x="7031038" y="858838"/>
            <a:ext cx="165100" cy="160338"/>
          </a:xfrm>
          <a:custGeom>
            <a:avLst/>
            <a:gdLst>
              <a:gd name="T0" fmla="*/ 104 w 104"/>
              <a:gd name="T1" fmla="*/ 45 h 101"/>
              <a:gd name="T2" fmla="*/ 92 w 104"/>
              <a:gd name="T3" fmla="*/ 69 h 101"/>
              <a:gd name="T4" fmla="*/ 85 w 104"/>
              <a:gd name="T5" fmla="*/ 70 h 101"/>
              <a:gd name="T6" fmla="*/ 86 w 104"/>
              <a:gd name="T7" fmla="*/ 78 h 101"/>
              <a:gd name="T8" fmla="*/ 71 w 104"/>
              <a:gd name="T9" fmla="*/ 84 h 101"/>
              <a:gd name="T10" fmla="*/ 69 w 104"/>
              <a:gd name="T11" fmla="*/ 85 h 101"/>
              <a:gd name="T12" fmla="*/ 62 w 104"/>
              <a:gd name="T13" fmla="*/ 79 h 101"/>
              <a:gd name="T14" fmla="*/ 58 w 104"/>
              <a:gd name="T15" fmla="*/ 90 h 101"/>
              <a:gd name="T16" fmla="*/ 37 w 104"/>
              <a:gd name="T17" fmla="*/ 97 h 101"/>
              <a:gd name="T18" fmla="*/ 32 w 104"/>
              <a:gd name="T19" fmla="*/ 90 h 101"/>
              <a:gd name="T20" fmla="*/ 30 w 104"/>
              <a:gd name="T21" fmla="*/ 97 h 101"/>
              <a:gd name="T22" fmla="*/ 20 w 104"/>
              <a:gd name="T23" fmla="*/ 101 h 101"/>
              <a:gd name="T24" fmla="*/ 20 w 104"/>
              <a:gd name="T25" fmla="*/ 90 h 101"/>
              <a:gd name="T26" fmla="*/ 29 w 104"/>
              <a:gd name="T27" fmla="*/ 70 h 101"/>
              <a:gd name="T28" fmla="*/ 26 w 104"/>
              <a:gd name="T29" fmla="*/ 66 h 101"/>
              <a:gd name="T30" fmla="*/ 20 w 104"/>
              <a:gd name="T31" fmla="*/ 67 h 101"/>
              <a:gd name="T32" fmla="*/ 17 w 104"/>
              <a:gd name="T33" fmla="*/ 73 h 101"/>
              <a:gd name="T34" fmla="*/ 6 w 104"/>
              <a:gd name="T35" fmla="*/ 74 h 101"/>
              <a:gd name="T36" fmla="*/ 5 w 104"/>
              <a:gd name="T37" fmla="*/ 64 h 101"/>
              <a:gd name="T38" fmla="*/ 0 w 104"/>
              <a:gd name="T39" fmla="*/ 62 h 101"/>
              <a:gd name="T40" fmla="*/ 0 w 104"/>
              <a:gd name="T41" fmla="*/ 55 h 101"/>
              <a:gd name="T42" fmla="*/ 18 w 104"/>
              <a:gd name="T43" fmla="*/ 59 h 101"/>
              <a:gd name="T44" fmla="*/ 21 w 104"/>
              <a:gd name="T45" fmla="*/ 56 h 101"/>
              <a:gd name="T46" fmla="*/ 21 w 104"/>
              <a:gd name="T47" fmla="*/ 49 h 101"/>
              <a:gd name="T48" fmla="*/ 25 w 104"/>
              <a:gd name="T49" fmla="*/ 47 h 101"/>
              <a:gd name="T50" fmla="*/ 32 w 104"/>
              <a:gd name="T51" fmla="*/ 52 h 101"/>
              <a:gd name="T52" fmla="*/ 36 w 104"/>
              <a:gd name="T53" fmla="*/ 36 h 101"/>
              <a:gd name="T54" fmla="*/ 44 w 104"/>
              <a:gd name="T55" fmla="*/ 43 h 101"/>
              <a:gd name="T56" fmla="*/ 50 w 104"/>
              <a:gd name="T57" fmla="*/ 34 h 101"/>
              <a:gd name="T58" fmla="*/ 58 w 104"/>
              <a:gd name="T59" fmla="*/ 41 h 101"/>
              <a:gd name="T60" fmla="*/ 54 w 104"/>
              <a:gd name="T61" fmla="*/ 54 h 101"/>
              <a:gd name="T62" fmla="*/ 65 w 104"/>
              <a:gd name="T63" fmla="*/ 55 h 101"/>
              <a:gd name="T64" fmla="*/ 73 w 104"/>
              <a:gd name="T65" fmla="*/ 49 h 101"/>
              <a:gd name="T66" fmla="*/ 67 w 104"/>
              <a:gd name="T67" fmla="*/ 41 h 101"/>
              <a:gd name="T68" fmla="*/ 67 w 104"/>
              <a:gd name="T69" fmla="*/ 33 h 101"/>
              <a:gd name="T70" fmla="*/ 60 w 104"/>
              <a:gd name="T71" fmla="*/ 26 h 101"/>
              <a:gd name="T72" fmla="*/ 67 w 104"/>
              <a:gd name="T73" fmla="*/ 19 h 101"/>
              <a:gd name="T74" fmla="*/ 67 w 104"/>
              <a:gd name="T75" fmla="*/ 21 h 101"/>
              <a:gd name="T76" fmla="*/ 80 w 104"/>
              <a:gd name="T77" fmla="*/ 28 h 101"/>
              <a:gd name="T78" fmla="*/ 81 w 104"/>
              <a:gd name="T79" fmla="*/ 34 h 101"/>
              <a:gd name="T80" fmla="*/ 85 w 104"/>
              <a:gd name="T81" fmla="*/ 39 h 101"/>
              <a:gd name="T82" fmla="*/ 100 w 104"/>
              <a:gd name="T83" fmla="*/ 24 h 101"/>
              <a:gd name="T84" fmla="*/ 88 w 104"/>
              <a:gd name="T85" fmla="*/ 11 h 101"/>
              <a:gd name="T86" fmla="*/ 95 w 104"/>
              <a:gd name="T87" fmla="*/ 3 h 101"/>
              <a:gd name="T88" fmla="*/ 100 w 104"/>
              <a:gd name="T89" fmla="*/ 7 h 101"/>
              <a:gd name="T90" fmla="*/ 103 w 104"/>
              <a:gd name="T91" fmla="*/ 0 h 101"/>
              <a:gd name="T92" fmla="*/ 104 w 104"/>
              <a:gd name="T93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04" h="101">
                <a:moveTo>
                  <a:pt x="104" y="45"/>
                </a:moveTo>
                <a:lnTo>
                  <a:pt x="92" y="69"/>
                </a:lnTo>
                <a:lnTo>
                  <a:pt x="85" y="70"/>
                </a:lnTo>
                <a:lnTo>
                  <a:pt x="86" y="78"/>
                </a:lnTo>
                <a:lnTo>
                  <a:pt x="71" y="84"/>
                </a:lnTo>
                <a:lnTo>
                  <a:pt x="69" y="85"/>
                </a:lnTo>
                <a:lnTo>
                  <a:pt x="62" y="79"/>
                </a:lnTo>
                <a:lnTo>
                  <a:pt x="58" y="90"/>
                </a:lnTo>
                <a:lnTo>
                  <a:pt x="37" y="97"/>
                </a:lnTo>
                <a:lnTo>
                  <a:pt x="32" y="90"/>
                </a:lnTo>
                <a:lnTo>
                  <a:pt x="30" y="97"/>
                </a:lnTo>
                <a:lnTo>
                  <a:pt x="20" y="101"/>
                </a:lnTo>
                <a:lnTo>
                  <a:pt x="20" y="90"/>
                </a:lnTo>
                <a:lnTo>
                  <a:pt x="29" y="70"/>
                </a:lnTo>
                <a:lnTo>
                  <a:pt x="26" y="66"/>
                </a:lnTo>
                <a:lnTo>
                  <a:pt x="20" y="67"/>
                </a:lnTo>
                <a:lnTo>
                  <a:pt x="17" y="73"/>
                </a:lnTo>
                <a:lnTo>
                  <a:pt x="6" y="74"/>
                </a:lnTo>
                <a:lnTo>
                  <a:pt x="5" y="64"/>
                </a:lnTo>
                <a:lnTo>
                  <a:pt x="0" y="62"/>
                </a:lnTo>
                <a:lnTo>
                  <a:pt x="0" y="55"/>
                </a:lnTo>
                <a:lnTo>
                  <a:pt x="18" y="59"/>
                </a:lnTo>
                <a:lnTo>
                  <a:pt x="21" y="56"/>
                </a:lnTo>
                <a:lnTo>
                  <a:pt x="21" y="49"/>
                </a:lnTo>
                <a:lnTo>
                  <a:pt x="25" y="47"/>
                </a:lnTo>
                <a:lnTo>
                  <a:pt x="32" y="52"/>
                </a:lnTo>
                <a:lnTo>
                  <a:pt x="36" y="36"/>
                </a:lnTo>
                <a:lnTo>
                  <a:pt x="44" y="43"/>
                </a:lnTo>
                <a:lnTo>
                  <a:pt x="50" y="34"/>
                </a:lnTo>
                <a:lnTo>
                  <a:pt x="58" y="41"/>
                </a:lnTo>
                <a:lnTo>
                  <a:pt x="54" y="54"/>
                </a:lnTo>
                <a:lnTo>
                  <a:pt x="65" y="55"/>
                </a:lnTo>
                <a:lnTo>
                  <a:pt x="73" y="49"/>
                </a:lnTo>
                <a:lnTo>
                  <a:pt x="67" y="41"/>
                </a:lnTo>
                <a:lnTo>
                  <a:pt x="67" y="33"/>
                </a:lnTo>
                <a:lnTo>
                  <a:pt x="60" y="26"/>
                </a:lnTo>
                <a:lnTo>
                  <a:pt x="67" y="19"/>
                </a:lnTo>
                <a:lnTo>
                  <a:pt x="67" y="21"/>
                </a:lnTo>
                <a:lnTo>
                  <a:pt x="80" y="28"/>
                </a:lnTo>
                <a:lnTo>
                  <a:pt x="81" y="34"/>
                </a:lnTo>
                <a:lnTo>
                  <a:pt x="85" y="39"/>
                </a:lnTo>
                <a:lnTo>
                  <a:pt x="100" y="24"/>
                </a:lnTo>
                <a:lnTo>
                  <a:pt x="88" y="11"/>
                </a:lnTo>
                <a:lnTo>
                  <a:pt x="95" y="3"/>
                </a:lnTo>
                <a:lnTo>
                  <a:pt x="100" y="7"/>
                </a:lnTo>
                <a:lnTo>
                  <a:pt x="103" y="0"/>
                </a:lnTo>
                <a:lnTo>
                  <a:pt x="10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4" name="Freeform 124">
            <a:extLst>
              <a:ext uri="{FF2B5EF4-FFF2-40B4-BE49-F238E27FC236}">
                <a16:creationId xmlns:a16="http://schemas.microsoft.com/office/drawing/2014/main" id="{37760605-DF33-8612-E41B-3826A4F92287}"/>
              </a:ext>
            </a:extLst>
          </p:cNvPr>
          <p:cNvSpPr>
            <a:spLocks/>
          </p:cNvSpPr>
          <p:nvPr/>
        </p:nvSpPr>
        <p:spPr bwMode="auto">
          <a:xfrm>
            <a:off x="7532688" y="714376"/>
            <a:ext cx="146050" cy="307975"/>
          </a:xfrm>
          <a:custGeom>
            <a:avLst/>
            <a:gdLst>
              <a:gd name="T0" fmla="*/ 13 w 92"/>
              <a:gd name="T1" fmla="*/ 194 h 194"/>
              <a:gd name="T2" fmla="*/ 15 w 92"/>
              <a:gd name="T3" fmla="*/ 190 h 194"/>
              <a:gd name="T4" fmla="*/ 2 w 92"/>
              <a:gd name="T5" fmla="*/ 190 h 194"/>
              <a:gd name="T6" fmla="*/ 0 w 92"/>
              <a:gd name="T7" fmla="*/ 185 h 194"/>
              <a:gd name="T8" fmla="*/ 4 w 92"/>
              <a:gd name="T9" fmla="*/ 175 h 194"/>
              <a:gd name="T10" fmla="*/ 9 w 92"/>
              <a:gd name="T11" fmla="*/ 164 h 194"/>
              <a:gd name="T12" fmla="*/ 21 w 92"/>
              <a:gd name="T13" fmla="*/ 136 h 194"/>
              <a:gd name="T14" fmla="*/ 36 w 92"/>
              <a:gd name="T15" fmla="*/ 106 h 194"/>
              <a:gd name="T16" fmla="*/ 38 w 92"/>
              <a:gd name="T17" fmla="*/ 91 h 194"/>
              <a:gd name="T18" fmla="*/ 39 w 92"/>
              <a:gd name="T19" fmla="*/ 78 h 194"/>
              <a:gd name="T20" fmla="*/ 49 w 92"/>
              <a:gd name="T21" fmla="*/ 53 h 194"/>
              <a:gd name="T22" fmla="*/ 62 w 92"/>
              <a:gd name="T23" fmla="*/ 23 h 194"/>
              <a:gd name="T24" fmla="*/ 76 w 92"/>
              <a:gd name="T25" fmla="*/ 0 h 194"/>
              <a:gd name="T26" fmla="*/ 80 w 92"/>
              <a:gd name="T27" fmla="*/ 3 h 194"/>
              <a:gd name="T28" fmla="*/ 84 w 92"/>
              <a:gd name="T29" fmla="*/ 5 h 194"/>
              <a:gd name="T30" fmla="*/ 84 w 92"/>
              <a:gd name="T31" fmla="*/ 33 h 194"/>
              <a:gd name="T32" fmla="*/ 91 w 92"/>
              <a:gd name="T33" fmla="*/ 33 h 194"/>
              <a:gd name="T34" fmla="*/ 92 w 92"/>
              <a:gd name="T35" fmla="*/ 57 h 194"/>
              <a:gd name="T36" fmla="*/ 86 w 92"/>
              <a:gd name="T37" fmla="*/ 68 h 194"/>
              <a:gd name="T38" fmla="*/ 66 w 92"/>
              <a:gd name="T39" fmla="*/ 86 h 194"/>
              <a:gd name="T40" fmla="*/ 65 w 92"/>
              <a:gd name="T41" fmla="*/ 90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2" h="194">
                <a:moveTo>
                  <a:pt x="13" y="194"/>
                </a:moveTo>
                <a:lnTo>
                  <a:pt x="15" y="190"/>
                </a:lnTo>
                <a:lnTo>
                  <a:pt x="2" y="190"/>
                </a:lnTo>
                <a:lnTo>
                  <a:pt x="0" y="185"/>
                </a:lnTo>
                <a:lnTo>
                  <a:pt x="4" y="175"/>
                </a:lnTo>
                <a:lnTo>
                  <a:pt x="9" y="164"/>
                </a:lnTo>
                <a:lnTo>
                  <a:pt x="21" y="136"/>
                </a:lnTo>
                <a:lnTo>
                  <a:pt x="36" y="106"/>
                </a:lnTo>
                <a:lnTo>
                  <a:pt x="38" y="91"/>
                </a:lnTo>
                <a:lnTo>
                  <a:pt x="39" y="78"/>
                </a:lnTo>
                <a:lnTo>
                  <a:pt x="49" y="53"/>
                </a:lnTo>
                <a:lnTo>
                  <a:pt x="62" y="23"/>
                </a:lnTo>
                <a:lnTo>
                  <a:pt x="76" y="0"/>
                </a:lnTo>
                <a:lnTo>
                  <a:pt x="80" y="3"/>
                </a:lnTo>
                <a:lnTo>
                  <a:pt x="84" y="5"/>
                </a:lnTo>
                <a:lnTo>
                  <a:pt x="84" y="33"/>
                </a:lnTo>
                <a:lnTo>
                  <a:pt x="91" y="33"/>
                </a:lnTo>
                <a:lnTo>
                  <a:pt x="92" y="57"/>
                </a:lnTo>
                <a:lnTo>
                  <a:pt x="86" y="68"/>
                </a:lnTo>
                <a:lnTo>
                  <a:pt x="66" y="86"/>
                </a:lnTo>
                <a:lnTo>
                  <a:pt x="65" y="9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5" name="Freeform 125">
            <a:extLst>
              <a:ext uri="{FF2B5EF4-FFF2-40B4-BE49-F238E27FC236}">
                <a16:creationId xmlns:a16="http://schemas.microsoft.com/office/drawing/2014/main" id="{3FD3E5AF-5F8E-259C-337D-7FFBD0E27D3D}"/>
              </a:ext>
            </a:extLst>
          </p:cNvPr>
          <p:cNvSpPr>
            <a:spLocks/>
          </p:cNvSpPr>
          <p:nvPr/>
        </p:nvSpPr>
        <p:spPr bwMode="auto">
          <a:xfrm>
            <a:off x="7261226" y="969963"/>
            <a:ext cx="111125" cy="82550"/>
          </a:xfrm>
          <a:custGeom>
            <a:avLst/>
            <a:gdLst>
              <a:gd name="T0" fmla="*/ 0 w 70"/>
              <a:gd name="T1" fmla="*/ 52 h 52"/>
              <a:gd name="T2" fmla="*/ 4 w 70"/>
              <a:gd name="T3" fmla="*/ 45 h 52"/>
              <a:gd name="T4" fmla="*/ 6 w 70"/>
              <a:gd name="T5" fmla="*/ 42 h 52"/>
              <a:gd name="T6" fmla="*/ 14 w 70"/>
              <a:gd name="T7" fmla="*/ 30 h 52"/>
              <a:gd name="T8" fmla="*/ 25 w 70"/>
              <a:gd name="T9" fmla="*/ 15 h 52"/>
              <a:gd name="T10" fmla="*/ 34 w 70"/>
              <a:gd name="T11" fmla="*/ 4 h 52"/>
              <a:gd name="T12" fmla="*/ 37 w 70"/>
              <a:gd name="T13" fmla="*/ 3 h 52"/>
              <a:gd name="T14" fmla="*/ 42 w 70"/>
              <a:gd name="T15" fmla="*/ 0 h 52"/>
              <a:gd name="T16" fmla="*/ 57 w 70"/>
              <a:gd name="T17" fmla="*/ 3 h 52"/>
              <a:gd name="T18" fmla="*/ 67 w 70"/>
              <a:gd name="T19" fmla="*/ 8 h 52"/>
              <a:gd name="T20" fmla="*/ 70 w 70"/>
              <a:gd name="T21" fmla="*/ 9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0" h="52">
                <a:moveTo>
                  <a:pt x="0" y="52"/>
                </a:moveTo>
                <a:lnTo>
                  <a:pt x="4" y="45"/>
                </a:lnTo>
                <a:lnTo>
                  <a:pt x="6" y="42"/>
                </a:lnTo>
                <a:lnTo>
                  <a:pt x="14" y="30"/>
                </a:lnTo>
                <a:lnTo>
                  <a:pt x="25" y="15"/>
                </a:lnTo>
                <a:lnTo>
                  <a:pt x="34" y="4"/>
                </a:lnTo>
                <a:lnTo>
                  <a:pt x="37" y="3"/>
                </a:lnTo>
                <a:lnTo>
                  <a:pt x="42" y="0"/>
                </a:lnTo>
                <a:lnTo>
                  <a:pt x="57" y="3"/>
                </a:lnTo>
                <a:lnTo>
                  <a:pt x="67" y="8"/>
                </a:lnTo>
                <a:lnTo>
                  <a:pt x="70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6" name="Freeform 126">
            <a:extLst>
              <a:ext uri="{FF2B5EF4-FFF2-40B4-BE49-F238E27FC236}">
                <a16:creationId xmlns:a16="http://schemas.microsoft.com/office/drawing/2014/main" id="{3C2B185D-2ABF-7200-EDF4-854CBD2E6BD5}"/>
              </a:ext>
            </a:extLst>
          </p:cNvPr>
          <p:cNvSpPr>
            <a:spLocks/>
          </p:cNvSpPr>
          <p:nvPr/>
        </p:nvSpPr>
        <p:spPr bwMode="auto">
          <a:xfrm>
            <a:off x="7540626" y="1022351"/>
            <a:ext cx="12700" cy="30163"/>
          </a:xfrm>
          <a:custGeom>
            <a:avLst/>
            <a:gdLst>
              <a:gd name="T0" fmla="*/ 0 w 8"/>
              <a:gd name="T1" fmla="*/ 19 h 19"/>
              <a:gd name="T2" fmla="*/ 6 w 8"/>
              <a:gd name="T3" fmla="*/ 6 h 19"/>
              <a:gd name="T4" fmla="*/ 8 w 8"/>
              <a:gd name="T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19">
                <a:moveTo>
                  <a:pt x="0" y="19"/>
                </a:moveTo>
                <a:lnTo>
                  <a:pt x="6" y="6"/>
                </a:lnTo>
                <a:lnTo>
                  <a:pt x="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7" name="Freeform 127">
            <a:extLst>
              <a:ext uri="{FF2B5EF4-FFF2-40B4-BE49-F238E27FC236}">
                <a16:creationId xmlns:a16="http://schemas.microsoft.com/office/drawing/2014/main" id="{1623093F-B85A-0E00-9C05-FF2DDD98B984}"/>
              </a:ext>
            </a:extLst>
          </p:cNvPr>
          <p:cNvSpPr>
            <a:spLocks/>
          </p:cNvSpPr>
          <p:nvPr/>
        </p:nvSpPr>
        <p:spPr bwMode="auto">
          <a:xfrm>
            <a:off x="7259638" y="1052513"/>
            <a:ext cx="7938" cy="12700"/>
          </a:xfrm>
          <a:custGeom>
            <a:avLst/>
            <a:gdLst>
              <a:gd name="T0" fmla="*/ 5 w 5"/>
              <a:gd name="T1" fmla="*/ 8 h 8"/>
              <a:gd name="T2" fmla="*/ 4 w 5"/>
              <a:gd name="T3" fmla="*/ 7 h 8"/>
              <a:gd name="T4" fmla="*/ 0 w 5"/>
              <a:gd name="T5" fmla="*/ 2 h 8"/>
              <a:gd name="T6" fmla="*/ 1 w 5"/>
              <a:gd name="T7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8">
                <a:moveTo>
                  <a:pt x="5" y="8"/>
                </a:moveTo>
                <a:lnTo>
                  <a:pt x="4" y="7"/>
                </a:lnTo>
                <a:lnTo>
                  <a:pt x="0" y="2"/>
                </a:lnTo>
                <a:lnTo>
                  <a:pt x="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8" name="Line 128">
            <a:extLst>
              <a:ext uri="{FF2B5EF4-FFF2-40B4-BE49-F238E27FC236}">
                <a16:creationId xmlns:a16="http://schemas.microsoft.com/office/drawing/2014/main" id="{C60C738C-726E-BF3F-CAB0-CB9A7CF2174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267576" y="1065213"/>
            <a:ext cx="9525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9" name="Freeform 129">
            <a:extLst>
              <a:ext uri="{FF2B5EF4-FFF2-40B4-BE49-F238E27FC236}">
                <a16:creationId xmlns:a16="http://schemas.microsoft.com/office/drawing/2014/main" id="{5E815FED-258F-32B6-3C50-5AD2CD142772}"/>
              </a:ext>
            </a:extLst>
          </p:cNvPr>
          <p:cNvSpPr>
            <a:spLocks/>
          </p:cNvSpPr>
          <p:nvPr/>
        </p:nvSpPr>
        <p:spPr bwMode="auto">
          <a:xfrm>
            <a:off x="7997826" y="989013"/>
            <a:ext cx="160338" cy="88900"/>
          </a:xfrm>
          <a:custGeom>
            <a:avLst/>
            <a:gdLst>
              <a:gd name="T0" fmla="*/ 0 w 101"/>
              <a:gd name="T1" fmla="*/ 3 h 56"/>
              <a:gd name="T2" fmla="*/ 5 w 101"/>
              <a:gd name="T3" fmla="*/ 2 h 56"/>
              <a:gd name="T4" fmla="*/ 11 w 101"/>
              <a:gd name="T5" fmla="*/ 0 h 56"/>
              <a:gd name="T6" fmla="*/ 7 w 101"/>
              <a:gd name="T7" fmla="*/ 8 h 56"/>
              <a:gd name="T8" fmla="*/ 1 w 101"/>
              <a:gd name="T9" fmla="*/ 14 h 56"/>
              <a:gd name="T10" fmla="*/ 3 w 101"/>
              <a:gd name="T11" fmla="*/ 17 h 56"/>
              <a:gd name="T12" fmla="*/ 8 w 101"/>
              <a:gd name="T13" fmla="*/ 18 h 56"/>
              <a:gd name="T14" fmla="*/ 16 w 101"/>
              <a:gd name="T15" fmla="*/ 14 h 56"/>
              <a:gd name="T16" fmla="*/ 22 w 101"/>
              <a:gd name="T17" fmla="*/ 14 h 56"/>
              <a:gd name="T18" fmla="*/ 23 w 101"/>
              <a:gd name="T19" fmla="*/ 15 h 56"/>
              <a:gd name="T20" fmla="*/ 16 w 101"/>
              <a:gd name="T21" fmla="*/ 18 h 56"/>
              <a:gd name="T22" fmla="*/ 20 w 101"/>
              <a:gd name="T23" fmla="*/ 21 h 56"/>
              <a:gd name="T24" fmla="*/ 26 w 101"/>
              <a:gd name="T25" fmla="*/ 19 h 56"/>
              <a:gd name="T26" fmla="*/ 35 w 101"/>
              <a:gd name="T27" fmla="*/ 19 h 56"/>
              <a:gd name="T28" fmla="*/ 46 w 101"/>
              <a:gd name="T29" fmla="*/ 19 h 56"/>
              <a:gd name="T30" fmla="*/ 55 w 101"/>
              <a:gd name="T31" fmla="*/ 21 h 56"/>
              <a:gd name="T32" fmla="*/ 57 w 101"/>
              <a:gd name="T33" fmla="*/ 27 h 56"/>
              <a:gd name="T34" fmla="*/ 67 w 101"/>
              <a:gd name="T35" fmla="*/ 26 h 56"/>
              <a:gd name="T36" fmla="*/ 72 w 101"/>
              <a:gd name="T37" fmla="*/ 26 h 56"/>
              <a:gd name="T38" fmla="*/ 82 w 101"/>
              <a:gd name="T39" fmla="*/ 25 h 56"/>
              <a:gd name="T40" fmla="*/ 91 w 101"/>
              <a:gd name="T41" fmla="*/ 27 h 56"/>
              <a:gd name="T42" fmla="*/ 101 w 101"/>
              <a:gd name="T43" fmla="*/ 32 h 56"/>
              <a:gd name="T44" fmla="*/ 95 w 101"/>
              <a:gd name="T45" fmla="*/ 41 h 56"/>
              <a:gd name="T46" fmla="*/ 87 w 101"/>
              <a:gd name="T47" fmla="*/ 49 h 56"/>
              <a:gd name="T48" fmla="*/ 86 w 101"/>
              <a:gd name="T49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1" h="56">
                <a:moveTo>
                  <a:pt x="0" y="3"/>
                </a:moveTo>
                <a:lnTo>
                  <a:pt x="5" y="2"/>
                </a:lnTo>
                <a:lnTo>
                  <a:pt x="11" y="0"/>
                </a:lnTo>
                <a:lnTo>
                  <a:pt x="7" y="8"/>
                </a:lnTo>
                <a:lnTo>
                  <a:pt x="1" y="14"/>
                </a:lnTo>
                <a:lnTo>
                  <a:pt x="3" y="17"/>
                </a:lnTo>
                <a:lnTo>
                  <a:pt x="8" y="18"/>
                </a:lnTo>
                <a:lnTo>
                  <a:pt x="16" y="14"/>
                </a:lnTo>
                <a:lnTo>
                  <a:pt x="22" y="14"/>
                </a:lnTo>
                <a:lnTo>
                  <a:pt x="23" y="15"/>
                </a:lnTo>
                <a:lnTo>
                  <a:pt x="16" y="18"/>
                </a:lnTo>
                <a:lnTo>
                  <a:pt x="20" y="21"/>
                </a:lnTo>
                <a:lnTo>
                  <a:pt x="26" y="19"/>
                </a:lnTo>
                <a:lnTo>
                  <a:pt x="35" y="19"/>
                </a:lnTo>
                <a:lnTo>
                  <a:pt x="46" y="19"/>
                </a:lnTo>
                <a:lnTo>
                  <a:pt x="55" y="21"/>
                </a:lnTo>
                <a:lnTo>
                  <a:pt x="57" y="27"/>
                </a:lnTo>
                <a:lnTo>
                  <a:pt x="67" y="26"/>
                </a:lnTo>
                <a:lnTo>
                  <a:pt x="72" y="26"/>
                </a:lnTo>
                <a:lnTo>
                  <a:pt x="82" y="25"/>
                </a:lnTo>
                <a:lnTo>
                  <a:pt x="91" y="27"/>
                </a:lnTo>
                <a:lnTo>
                  <a:pt x="101" y="32"/>
                </a:lnTo>
                <a:lnTo>
                  <a:pt x="95" y="41"/>
                </a:lnTo>
                <a:lnTo>
                  <a:pt x="87" y="49"/>
                </a:lnTo>
                <a:lnTo>
                  <a:pt x="86" y="5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0" name="Line 130">
            <a:extLst>
              <a:ext uri="{FF2B5EF4-FFF2-40B4-BE49-F238E27FC236}">
                <a16:creationId xmlns:a16="http://schemas.microsoft.com/office/drawing/2014/main" id="{14D48C5C-394A-4525-F2AC-05751AF85069}"/>
              </a:ext>
            </a:extLst>
          </p:cNvPr>
          <p:cNvSpPr>
            <a:spLocks noChangeShapeType="1"/>
          </p:cNvSpPr>
          <p:nvPr/>
        </p:nvSpPr>
        <p:spPr bwMode="auto">
          <a:xfrm>
            <a:off x="7181851" y="1069976"/>
            <a:ext cx="6350" cy="1270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1" name="Freeform 131">
            <a:extLst>
              <a:ext uri="{FF2B5EF4-FFF2-40B4-BE49-F238E27FC236}">
                <a16:creationId xmlns:a16="http://schemas.microsoft.com/office/drawing/2014/main" id="{0ECCF915-48DD-B6D4-8C37-6A11A48403B8}"/>
              </a:ext>
            </a:extLst>
          </p:cNvPr>
          <p:cNvSpPr>
            <a:spLocks/>
          </p:cNvSpPr>
          <p:nvPr/>
        </p:nvSpPr>
        <p:spPr bwMode="auto">
          <a:xfrm>
            <a:off x="8134351" y="1077913"/>
            <a:ext cx="11113" cy="15875"/>
          </a:xfrm>
          <a:custGeom>
            <a:avLst/>
            <a:gdLst>
              <a:gd name="T0" fmla="*/ 0 w 7"/>
              <a:gd name="T1" fmla="*/ 0 h 10"/>
              <a:gd name="T2" fmla="*/ 0 w 7"/>
              <a:gd name="T3" fmla="*/ 1 h 10"/>
              <a:gd name="T4" fmla="*/ 0 w 7"/>
              <a:gd name="T5" fmla="*/ 10 h 10"/>
              <a:gd name="T6" fmla="*/ 5 w 7"/>
              <a:gd name="T7" fmla="*/ 8 h 10"/>
              <a:gd name="T8" fmla="*/ 7 w 7"/>
              <a:gd name="T9" fmla="*/ 7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10">
                <a:moveTo>
                  <a:pt x="0" y="0"/>
                </a:moveTo>
                <a:lnTo>
                  <a:pt x="0" y="1"/>
                </a:lnTo>
                <a:lnTo>
                  <a:pt x="0" y="10"/>
                </a:lnTo>
                <a:lnTo>
                  <a:pt x="5" y="8"/>
                </a:lnTo>
                <a:lnTo>
                  <a:pt x="7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2" name="Freeform 132">
            <a:extLst>
              <a:ext uri="{FF2B5EF4-FFF2-40B4-BE49-F238E27FC236}">
                <a16:creationId xmlns:a16="http://schemas.microsoft.com/office/drawing/2014/main" id="{A717E6A4-72B3-B36D-43DF-F3F98706DC12}"/>
              </a:ext>
            </a:extLst>
          </p:cNvPr>
          <p:cNvSpPr>
            <a:spLocks/>
          </p:cNvSpPr>
          <p:nvPr/>
        </p:nvSpPr>
        <p:spPr bwMode="auto">
          <a:xfrm>
            <a:off x="7473951" y="993776"/>
            <a:ext cx="28575" cy="101600"/>
          </a:xfrm>
          <a:custGeom>
            <a:avLst/>
            <a:gdLst>
              <a:gd name="T0" fmla="*/ 11 w 18"/>
              <a:gd name="T1" fmla="*/ 0 h 64"/>
              <a:gd name="T2" fmla="*/ 5 w 18"/>
              <a:gd name="T3" fmla="*/ 11 h 64"/>
              <a:gd name="T4" fmla="*/ 5 w 18"/>
              <a:gd name="T5" fmla="*/ 19 h 64"/>
              <a:gd name="T6" fmla="*/ 7 w 18"/>
              <a:gd name="T7" fmla="*/ 18 h 64"/>
              <a:gd name="T8" fmla="*/ 18 w 18"/>
              <a:gd name="T9" fmla="*/ 15 h 64"/>
              <a:gd name="T10" fmla="*/ 15 w 18"/>
              <a:gd name="T11" fmla="*/ 29 h 64"/>
              <a:gd name="T12" fmla="*/ 9 w 18"/>
              <a:gd name="T13" fmla="*/ 35 h 64"/>
              <a:gd name="T14" fmla="*/ 0 w 18"/>
              <a:gd name="T15" fmla="*/ 45 h 64"/>
              <a:gd name="T16" fmla="*/ 1 w 18"/>
              <a:gd name="T17" fmla="*/ 59 h 64"/>
              <a:gd name="T18" fmla="*/ 3 w 18"/>
              <a:gd name="T19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" h="64">
                <a:moveTo>
                  <a:pt x="11" y="0"/>
                </a:moveTo>
                <a:lnTo>
                  <a:pt x="5" y="11"/>
                </a:lnTo>
                <a:lnTo>
                  <a:pt x="5" y="19"/>
                </a:lnTo>
                <a:lnTo>
                  <a:pt x="7" y="18"/>
                </a:lnTo>
                <a:lnTo>
                  <a:pt x="18" y="15"/>
                </a:lnTo>
                <a:lnTo>
                  <a:pt x="15" y="29"/>
                </a:lnTo>
                <a:lnTo>
                  <a:pt x="9" y="35"/>
                </a:lnTo>
                <a:lnTo>
                  <a:pt x="0" y="45"/>
                </a:lnTo>
                <a:lnTo>
                  <a:pt x="1" y="59"/>
                </a:lnTo>
                <a:lnTo>
                  <a:pt x="3" y="6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3" name="Line 133">
            <a:extLst>
              <a:ext uri="{FF2B5EF4-FFF2-40B4-BE49-F238E27FC236}">
                <a16:creationId xmlns:a16="http://schemas.microsoft.com/office/drawing/2014/main" id="{D8F9C97B-1218-A437-2EFD-6BDF4F0DF076}"/>
              </a:ext>
            </a:extLst>
          </p:cNvPr>
          <p:cNvSpPr>
            <a:spLocks noChangeShapeType="1"/>
          </p:cNvSpPr>
          <p:nvPr/>
        </p:nvSpPr>
        <p:spPr bwMode="auto">
          <a:xfrm>
            <a:off x="7188201" y="1082676"/>
            <a:ext cx="7938" cy="1746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4" name="Line 134">
            <a:extLst>
              <a:ext uri="{FF2B5EF4-FFF2-40B4-BE49-F238E27FC236}">
                <a16:creationId xmlns:a16="http://schemas.microsoft.com/office/drawing/2014/main" id="{13B7D2B9-B11D-1DED-BB00-C05B59CA70B8}"/>
              </a:ext>
            </a:extLst>
          </p:cNvPr>
          <p:cNvSpPr>
            <a:spLocks noChangeShapeType="1"/>
          </p:cNvSpPr>
          <p:nvPr/>
        </p:nvSpPr>
        <p:spPr bwMode="auto">
          <a:xfrm>
            <a:off x="7196138" y="1100138"/>
            <a:ext cx="0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5" name="Freeform 135">
            <a:extLst>
              <a:ext uri="{FF2B5EF4-FFF2-40B4-BE49-F238E27FC236}">
                <a16:creationId xmlns:a16="http://schemas.microsoft.com/office/drawing/2014/main" id="{F7BED529-EFF6-B0A4-594F-E9BF77E464B5}"/>
              </a:ext>
            </a:extLst>
          </p:cNvPr>
          <p:cNvSpPr>
            <a:spLocks/>
          </p:cNvSpPr>
          <p:nvPr/>
        </p:nvSpPr>
        <p:spPr bwMode="auto">
          <a:xfrm>
            <a:off x="8145463" y="1060451"/>
            <a:ext cx="42863" cy="39688"/>
          </a:xfrm>
          <a:custGeom>
            <a:avLst/>
            <a:gdLst>
              <a:gd name="T0" fmla="*/ 0 w 27"/>
              <a:gd name="T1" fmla="*/ 18 h 25"/>
              <a:gd name="T2" fmla="*/ 4 w 27"/>
              <a:gd name="T3" fmla="*/ 3 h 25"/>
              <a:gd name="T4" fmla="*/ 11 w 27"/>
              <a:gd name="T5" fmla="*/ 0 h 25"/>
              <a:gd name="T6" fmla="*/ 17 w 27"/>
              <a:gd name="T7" fmla="*/ 0 h 25"/>
              <a:gd name="T8" fmla="*/ 24 w 27"/>
              <a:gd name="T9" fmla="*/ 3 h 25"/>
              <a:gd name="T10" fmla="*/ 27 w 27"/>
              <a:gd name="T11" fmla="*/ 15 h 25"/>
              <a:gd name="T12" fmla="*/ 26 w 27"/>
              <a:gd name="T13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7" h="25">
                <a:moveTo>
                  <a:pt x="0" y="18"/>
                </a:moveTo>
                <a:lnTo>
                  <a:pt x="4" y="3"/>
                </a:lnTo>
                <a:lnTo>
                  <a:pt x="11" y="0"/>
                </a:lnTo>
                <a:lnTo>
                  <a:pt x="17" y="0"/>
                </a:lnTo>
                <a:lnTo>
                  <a:pt x="24" y="3"/>
                </a:lnTo>
                <a:lnTo>
                  <a:pt x="27" y="15"/>
                </a:lnTo>
                <a:lnTo>
                  <a:pt x="26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6" name="Freeform 136">
            <a:extLst>
              <a:ext uri="{FF2B5EF4-FFF2-40B4-BE49-F238E27FC236}">
                <a16:creationId xmlns:a16="http://schemas.microsoft.com/office/drawing/2014/main" id="{F988CD9E-7C30-7FBC-C1FF-E257B11D4847}"/>
              </a:ext>
            </a:extLst>
          </p:cNvPr>
          <p:cNvSpPr>
            <a:spLocks/>
          </p:cNvSpPr>
          <p:nvPr/>
        </p:nvSpPr>
        <p:spPr bwMode="auto">
          <a:xfrm>
            <a:off x="7232651" y="1065213"/>
            <a:ext cx="46038" cy="34925"/>
          </a:xfrm>
          <a:custGeom>
            <a:avLst/>
            <a:gdLst>
              <a:gd name="T0" fmla="*/ 13 w 29"/>
              <a:gd name="T1" fmla="*/ 22 h 22"/>
              <a:gd name="T2" fmla="*/ 14 w 29"/>
              <a:gd name="T3" fmla="*/ 20 h 22"/>
              <a:gd name="T4" fmla="*/ 19 w 29"/>
              <a:gd name="T5" fmla="*/ 18 h 22"/>
              <a:gd name="T6" fmla="*/ 18 w 29"/>
              <a:gd name="T7" fmla="*/ 16 h 22"/>
              <a:gd name="T8" fmla="*/ 6 w 29"/>
              <a:gd name="T9" fmla="*/ 19 h 22"/>
              <a:gd name="T10" fmla="*/ 0 w 29"/>
              <a:gd name="T11" fmla="*/ 18 h 22"/>
              <a:gd name="T12" fmla="*/ 15 w 29"/>
              <a:gd name="T13" fmla="*/ 7 h 22"/>
              <a:gd name="T14" fmla="*/ 25 w 29"/>
              <a:gd name="T15" fmla="*/ 5 h 22"/>
              <a:gd name="T16" fmla="*/ 29 w 29"/>
              <a:gd name="T17" fmla="*/ 0 h 22"/>
              <a:gd name="T18" fmla="*/ 28 w 29"/>
              <a:gd name="T19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9" h="22">
                <a:moveTo>
                  <a:pt x="13" y="22"/>
                </a:moveTo>
                <a:lnTo>
                  <a:pt x="14" y="20"/>
                </a:lnTo>
                <a:lnTo>
                  <a:pt x="19" y="18"/>
                </a:lnTo>
                <a:lnTo>
                  <a:pt x="18" y="16"/>
                </a:lnTo>
                <a:lnTo>
                  <a:pt x="6" y="19"/>
                </a:lnTo>
                <a:lnTo>
                  <a:pt x="0" y="18"/>
                </a:lnTo>
                <a:lnTo>
                  <a:pt x="15" y="7"/>
                </a:lnTo>
                <a:lnTo>
                  <a:pt x="25" y="5"/>
                </a:lnTo>
                <a:lnTo>
                  <a:pt x="29" y="0"/>
                </a:lnTo>
                <a:lnTo>
                  <a:pt x="2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7" name="Freeform 137">
            <a:extLst>
              <a:ext uri="{FF2B5EF4-FFF2-40B4-BE49-F238E27FC236}">
                <a16:creationId xmlns:a16="http://schemas.microsoft.com/office/drawing/2014/main" id="{6E2A408B-F60C-10D5-5348-80976979C772}"/>
              </a:ext>
            </a:extLst>
          </p:cNvPr>
          <p:cNvSpPr>
            <a:spLocks/>
          </p:cNvSpPr>
          <p:nvPr/>
        </p:nvSpPr>
        <p:spPr bwMode="auto">
          <a:xfrm>
            <a:off x="7523163" y="1052513"/>
            <a:ext cx="17463" cy="49213"/>
          </a:xfrm>
          <a:custGeom>
            <a:avLst/>
            <a:gdLst>
              <a:gd name="T0" fmla="*/ 0 w 11"/>
              <a:gd name="T1" fmla="*/ 31 h 31"/>
              <a:gd name="T2" fmla="*/ 3 w 11"/>
              <a:gd name="T3" fmla="*/ 12 h 31"/>
              <a:gd name="T4" fmla="*/ 10 w 11"/>
              <a:gd name="T5" fmla="*/ 2 h 31"/>
              <a:gd name="T6" fmla="*/ 11 w 11"/>
              <a:gd name="T7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31">
                <a:moveTo>
                  <a:pt x="0" y="31"/>
                </a:moveTo>
                <a:lnTo>
                  <a:pt x="3" y="12"/>
                </a:lnTo>
                <a:lnTo>
                  <a:pt x="10" y="2"/>
                </a:lnTo>
                <a:lnTo>
                  <a:pt x="1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8" name="Freeform 138">
            <a:extLst>
              <a:ext uri="{FF2B5EF4-FFF2-40B4-BE49-F238E27FC236}">
                <a16:creationId xmlns:a16="http://schemas.microsoft.com/office/drawing/2014/main" id="{70170B43-646C-6E32-78DC-78C4E4D34781}"/>
              </a:ext>
            </a:extLst>
          </p:cNvPr>
          <p:cNvSpPr>
            <a:spLocks/>
          </p:cNvSpPr>
          <p:nvPr/>
        </p:nvSpPr>
        <p:spPr bwMode="auto">
          <a:xfrm>
            <a:off x="7100888" y="1049338"/>
            <a:ext cx="95250" cy="53975"/>
          </a:xfrm>
          <a:custGeom>
            <a:avLst/>
            <a:gdLst>
              <a:gd name="T0" fmla="*/ 60 w 60"/>
              <a:gd name="T1" fmla="*/ 32 h 34"/>
              <a:gd name="T2" fmla="*/ 36 w 60"/>
              <a:gd name="T3" fmla="*/ 34 h 34"/>
              <a:gd name="T4" fmla="*/ 15 w 60"/>
              <a:gd name="T5" fmla="*/ 29 h 34"/>
              <a:gd name="T6" fmla="*/ 12 w 60"/>
              <a:gd name="T7" fmla="*/ 28 h 34"/>
              <a:gd name="T8" fmla="*/ 0 w 60"/>
              <a:gd name="T9" fmla="*/ 17 h 34"/>
              <a:gd name="T10" fmla="*/ 1 w 60"/>
              <a:gd name="T11" fmla="*/ 13 h 34"/>
              <a:gd name="T12" fmla="*/ 1 w 60"/>
              <a:gd name="T13" fmla="*/ 11 h 34"/>
              <a:gd name="T14" fmla="*/ 8 w 60"/>
              <a:gd name="T15" fmla="*/ 14 h 34"/>
              <a:gd name="T16" fmla="*/ 12 w 60"/>
              <a:gd name="T17" fmla="*/ 7 h 34"/>
              <a:gd name="T18" fmla="*/ 29 w 60"/>
              <a:gd name="T19" fmla="*/ 2 h 34"/>
              <a:gd name="T20" fmla="*/ 34 w 60"/>
              <a:gd name="T21" fmla="*/ 0 h 34"/>
              <a:gd name="T22" fmla="*/ 41 w 60"/>
              <a:gd name="T23" fmla="*/ 10 h 34"/>
              <a:gd name="T24" fmla="*/ 49 w 60"/>
              <a:gd name="T25" fmla="*/ 11 h 34"/>
              <a:gd name="T26" fmla="*/ 51 w 60"/>
              <a:gd name="T27" fmla="*/ 1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0" h="34">
                <a:moveTo>
                  <a:pt x="60" y="32"/>
                </a:moveTo>
                <a:lnTo>
                  <a:pt x="36" y="34"/>
                </a:lnTo>
                <a:lnTo>
                  <a:pt x="15" y="29"/>
                </a:lnTo>
                <a:lnTo>
                  <a:pt x="12" y="28"/>
                </a:lnTo>
                <a:lnTo>
                  <a:pt x="0" y="17"/>
                </a:lnTo>
                <a:lnTo>
                  <a:pt x="1" y="13"/>
                </a:lnTo>
                <a:lnTo>
                  <a:pt x="1" y="11"/>
                </a:lnTo>
                <a:lnTo>
                  <a:pt x="8" y="14"/>
                </a:lnTo>
                <a:lnTo>
                  <a:pt x="12" y="7"/>
                </a:lnTo>
                <a:lnTo>
                  <a:pt x="29" y="2"/>
                </a:lnTo>
                <a:lnTo>
                  <a:pt x="34" y="0"/>
                </a:lnTo>
                <a:lnTo>
                  <a:pt x="41" y="10"/>
                </a:lnTo>
                <a:lnTo>
                  <a:pt x="49" y="11"/>
                </a:lnTo>
                <a:lnTo>
                  <a:pt x="51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9" name="Line 139">
            <a:extLst>
              <a:ext uri="{FF2B5EF4-FFF2-40B4-BE49-F238E27FC236}">
                <a16:creationId xmlns:a16="http://schemas.microsoft.com/office/drawing/2014/main" id="{9258A6E9-EC3B-0256-23EE-FA89FC554BE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251826" y="1100138"/>
            <a:ext cx="7938" cy="3175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0" name="Freeform 140">
            <a:extLst>
              <a:ext uri="{FF2B5EF4-FFF2-40B4-BE49-F238E27FC236}">
                <a16:creationId xmlns:a16="http://schemas.microsoft.com/office/drawing/2014/main" id="{BDB7540E-F72F-3BE7-1C69-B173BC5F80CF}"/>
              </a:ext>
            </a:extLst>
          </p:cNvPr>
          <p:cNvSpPr>
            <a:spLocks/>
          </p:cNvSpPr>
          <p:nvPr/>
        </p:nvSpPr>
        <p:spPr bwMode="auto">
          <a:xfrm>
            <a:off x="8288338" y="1065213"/>
            <a:ext cx="58738" cy="41275"/>
          </a:xfrm>
          <a:custGeom>
            <a:avLst/>
            <a:gdLst>
              <a:gd name="T0" fmla="*/ 7 w 37"/>
              <a:gd name="T1" fmla="*/ 26 h 26"/>
              <a:gd name="T2" fmla="*/ 7 w 37"/>
              <a:gd name="T3" fmla="*/ 24 h 26"/>
              <a:gd name="T4" fmla="*/ 3 w 37"/>
              <a:gd name="T5" fmla="*/ 16 h 26"/>
              <a:gd name="T6" fmla="*/ 0 w 37"/>
              <a:gd name="T7" fmla="*/ 5 h 26"/>
              <a:gd name="T8" fmla="*/ 7 w 37"/>
              <a:gd name="T9" fmla="*/ 0 h 26"/>
              <a:gd name="T10" fmla="*/ 15 w 37"/>
              <a:gd name="T11" fmla="*/ 3 h 26"/>
              <a:gd name="T12" fmla="*/ 15 w 37"/>
              <a:gd name="T13" fmla="*/ 0 h 26"/>
              <a:gd name="T14" fmla="*/ 26 w 37"/>
              <a:gd name="T15" fmla="*/ 1 h 26"/>
              <a:gd name="T16" fmla="*/ 27 w 37"/>
              <a:gd name="T17" fmla="*/ 1 h 26"/>
              <a:gd name="T18" fmla="*/ 24 w 37"/>
              <a:gd name="T19" fmla="*/ 14 h 26"/>
              <a:gd name="T20" fmla="*/ 34 w 37"/>
              <a:gd name="T21" fmla="*/ 3 h 26"/>
              <a:gd name="T22" fmla="*/ 37 w 37"/>
              <a:gd name="T23" fmla="*/ 3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7" h="26">
                <a:moveTo>
                  <a:pt x="7" y="26"/>
                </a:moveTo>
                <a:lnTo>
                  <a:pt x="7" y="24"/>
                </a:lnTo>
                <a:lnTo>
                  <a:pt x="3" y="16"/>
                </a:lnTo>
                <a:lnTo>
                  <a:pt x="0" y="5"/>
                </a:lnTo>
                <a:lnTo>
                  <a:pt x="7" y="0"/>
                </a:lnTo>
                <a:lnTo>
                  <a:pt x="15" y="3"/>
                </a:lnTo>
                <a:lnTo>
                  <a:pt x="15" y="0"/>
                </a:lnTo>
                <a:lnTo>
                  <a:pt x="26" y="1"/>
                </a:lnTo>
                <a:lnTo>
                  <a:pt x="27" y="1"/>
                </a:lnTo>
                <a:lnTo>
                  <a:pt x="24" y="14"/>
                </a:lnTo>
                <a:lnTo>
                  <a:pt x="34" y="3"/>
                </a:lnTo>
                <a:lnTo>
                  <a:pt x="37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1" name="Freeform 141">
            <a:extLst>
              <a:ext uri="{FF2B5EF4-FFF2-40B4-BE49-F238E27FC236}">
                <a16:creationId xmlns:a16="http://schemas.microsoft.com/office/drawing/2014/main" id="{CBEC244C-E9EB-BE2C-A03D-1040DB3F26B5}"/>
              </a:ext>
            </a:extLst>
          </p:cNvPr>
          <p:cNvSpPr>
            <a:spLocks/>
          </p:cNvSpPr>
          <p:nvPr/>
        </p:nvSpPr>
        <p:spPr bwMode="auto">
          <a:xfrm>
            <a:off x="8242301" y="1055688"/>
            <a:ext cx="50800" cy="55563"/>
          </a:xfrm>
          <a:custGeom>
            <a:avLst/>
            <a:gdLst>
              <a:gd name="T0" fmla="*/ 11 w 32"/>
              <a:gd name="T1" fmla="*/ 28 h 35"/>
              <a:gd name="T2" fmla="*/ 11 w 32"/>
              <a:gd name="T3" fmla="*/ 26 h 35"/>
              <a:gd name="T4" fmla="*/ 6 w 32"/>
              <a:gd name="T5" fmla="*/ 15 h 35"/>
              <a:gd name="T6" fmla="*/ 0 w 32"/>
              <a:gd name="T7" fmla="*/ 6 h 35"/>
              <a:gd name="T8" fmla="*/ 3 w 32"/>
              <a:gd name="T9" fmla="*/ 0 h 35"/>
              <a:gd name="T10" fmla="*/ 14 w 32"/>
              <a:gd name="T11" fmla="*/ 0 h 35"/>
              <a:gd name="T12" fmla="*/ 11 w 32"/>
              <a:gd name="T13" fmla="*/ 9 h 35"/>
              <a:gd name="T14" fmla="*/ 19 w 32"/>
              <a:gd name="T15" fmla="*/ 7 h 35"/>
              <a:gd name="T16" fmla="*/ 26 w 32"/>
              <a:gd name="T17" fmla="*/ 18 h 35"/>
              <a:gd name="T18" fmla="*/ 30 w 32"/>
              <a:gd name="T19" fmla="*/ 29 h 35"/>
              <a:gd name="T20" fmla="*/ 32 w 32"/>
              <a:gd name="T21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2" h="35">
                <a:moveTo>
                  <a:pt x="11" y="28"/>
                </a:moveTo>
                <a:lnTo>
                  <a:pt x="11" y="26"/>
                </a:lnTo>
                <a:lnTo>
                  <a:pt x="6" y="15"/>
                </a:lnTo>
                <a:lnTo>
                  <a:pt x="0" y="6"/>
                </a:lnTo>
                <a:lnTo>
                  <a:pt x="3" y="0"/>
                </a:lnTo>
                <a:lnTo>
                  <a:pt x="14" y="0"/>
                </a:lnTo>
                <a:lnTo>
                  <a:pt x="11" y="9"/>
                </a:lnTo>
                <a:lnTo>
                  <a:pt x="19" y="7"/>
                </a:lnTo>
                <a:lnTo>
                  <a:pt x="26" y="18"/>
                </a:lnTo>
                <a:lnTo>
                  <a:pt x="30" y="29"/>
                </a:lnTo>
                <a:lnTo>
                  <a:pt x="32" y="3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2" name="Freeform 142">
            <a:extLst>
              <a:ext uri="{FF2B5EF4-FFF2-40B4-BE49-F238E27FC236}">
                <a16:creationId xmlns:a16="http://schemas.microsoft.com/office/drawing/2014/main" id="{C7658EF8-C5C5-B8CE-CB3E-6C77D7B965B3}"/>
              </a:ext>
            </a:extLst>
          </p:cNvPr>
          <p:cNvSpPr>
            <a:spLocks/>
          </p:cNvSpPr>
          <p:nvPr/>
        </p:nvSpPr>
        <p:spPr bwMode="auto">
          <a:xfrm>
            <a:off x="7004051" y="1084263"/>
            <a:ext cx="7938" cy="28575"/>
          </a:xfrm>
          <a:custGeom>
            <a:avLst/>
            <a:gdLst>
              <a:gd name="T0" fmla="*/ 5 w 5"/>
              <a:gd name="T1" fmla="*/ 18 h 18"/>
              <a:gd name="T2" fmla="*/ 0 w 5"/>
              <a:gd name="T3" fmla="*/ 14 h 18"/>
              <a:gd name="T4" fmla="*/ 1 w 5"/>
              <a:gd name="T5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18">
                <a:moveTo>
                  <a:pt x="5" y="18"/>
                </a:moveTo>
                <a:lnTo>
                  <a:pt x="0" y="14"/>
                </a:lnTo>
                <a:lnTo>
                  <a:pt x="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3" name="Freeform 143">
            <a:extLst>
              <a:ext uri="{FF2B5EF4-FFF2-40B4-BE49-F238E27FC236}">
                <a16:creationId xmlns:a16="http://schemas.microsoft.com/office/drawing/2014/main" id="{ABFC79FE-9915-CE4A-84BF-B8FF907A6A99}"/>
              </a:ext>
            </a:extLst>
          </p:cNvPr>
          <p:cNvSpPr>
            <a:spLocks/>
          </p:cNvSpPr>
          <p:nvPr/>
        </p:nvSpPr>
        <p:spPr bwMode="auto">
          <a:xfrm>
            <a:off x="6999288" y="1063626"/>
            <a:ext cx="28575" cy="50800"/>
          </a:xfrm>
          <a:custGeom>
            <a:avLst/>
            <a:gdLst>
              <a:gd name="T0" fmla="*/ 4 w 18"/>
              <a:gd name="T1" fmla="*/ 13 h 32"/>
              <a:gd name="T2" fmla="*/ 5 w 18"/>
              <a:gd name="T3" fmla="*/ 12 h 32"/>
              <a:gd name="T4" fmla="*/ 0 w 18"/>
              <a:gd name="T5" fmla="*/ 6 h 32"/>
              <a:gd name="T6" fmla="*/ 5 w 18"/>
              <a:gd name="T7" fmla="*/ 0 h 32"/>
              <a:gd name="T8" fmla="*/ 18 w 18"/>
              <a:gd name="T9" fmla="*/ 10 h 32"/>
              <a:gd name="T10" fmla="*/ 8 w 18"/>
              <a:gd name="T11" fmla="*/ 31 h 32"/>
              <a:gd name="T12" fmla="*/ 8 w 18"/>
              <a:gd name="T13" fmla="*/ 32 h 32"/>
              <a:gd name="T14" fmla="*/ 8 w 18"/>
              <a:gd name="T15" fmla="*/ 31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" h="32">
                <a:moveTo>
                  <a:pt x="4" y="13"/>
                </a:moveTo>
                <a:lnTo>
                  <a:pt x="5" y="12"/>
                </a:lnTo>
                <a:lnTo>
                  <a:pt x="0" y="6"/>
                </a:lnTo>
                <a:lnTo>
                  <a:pt x="5" y="0"/>
                </a:lnTo>
                <a:lnTo>
                  <a:pt x="18" y="10"/>
                </a:lnTo>
                <a:lnTo>
                  <a:pt x="8" y="31"/>
                </a:lnTo>
                <a:lnTo>
                  <a:pt x="8" y="32"/>
                </a:lnTo>
                <a:lnTo>
                  <a:pt x="8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4" name="Freeform 144">
            <a:extLst>
              <a:ext uri="{FF2B5EF4-FFF2-40B4-BE49-F238E27FC236}">
                <a16:creationId xmlns:a16="http://schemas.microsoft.com/office/drawing/2014/main" id="{99C64298-5EAE-F672-3759-6608F102AB8E}"/>
              </a:ext>
            </a:extLst>
          </p:cNvPr>
          <p:cNvSpPr>
            <a:spLocks/>
          </p:cNvSpPr>
          <p:nvPr/>
        </p:nvSpPr>
        <p:spPr bwMode="auto">
          <a:xfrm>
            <a:off x="8189913" y="1054101"/>
            <a:ext cx="44450" cy="63500"/>
          </a:xfrm>
          <a:custGeom>
            <a:avLst/>
            <a:gdLst>
              <a:gd name="T0" fmla="*/ 0 w 28"/>
              <a:gd name="T1" fmla="*/ 40 h 40"/>
              <a:gd name="T2" fmla="*/ 7 w 28"/>
              <a:gd name="T3" fmla="*/ 23 h 40"/>
              <a:gd name="T4" fmla="*/ 2 w 28"/>
              <a:gd name="T5" fmla="*/ 3 h 40"/>
              <a:gd name="T6" fmla="*/ 15 w 28"/>
              <a:gd name="T7" fmla="*/ 0 h 40"/>
              <a:gd name="T8" fmla="*/ 19 w 28"/>
              <a:gd name="T9" fmla="*/ 10 h 40"/>
              <a:gd name="T10" fmla="*/ 17 w 28"/>
              <a:gd name="T11" fmla="*/ 15 h 40"/>
              <a:gd name="T12" fmla="*/ 25 w 28"/>
              <a:gd name="T13" fmla="*/ 14 h 40"/>
              <a:gd name="T14" fmla="*/ 28 w 28"/>
              <a:gd name="T15" fmla="*/ 21 h 40"/>
              <a:gd name="T16" fmla="*/ 10 w 28"/>
              <a:gd name="T17" fmla="*/ 38 h 40"/>
              <a:gd name="T18" fmla="*/ 11 w 28"/>
              <a:gd name="T19" fmla="*/ 40 h 40"/>
              <a:gd name="T20" fmla="*/ 0 w 28"/>
              <a:gd name="T21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" h="40">
                <a:moveTo>
                  <a:pt x="0" y="40"/>
                </a:moveTo>
                <a:lnTo>
                  <a:pt x="7" y="23"/>
                </a:lnTo>
                <a:lnTo>
                  <a:pt x="2" y="3"/>
                </a:lnTo>
                <a:lnTo>
                  <a:pt x="15" y="0"/>
                </a:lnTo>
                <a:lnTo>
                  <a:pt x="19" y="10"/>
                </a:lnTo>
                <a:lnTo>
                  <a:pt x="17" y="15"/>
                </a:lnTo>
                <a:lnTo>
                  <a:pt x="25" y="14"/>
                </a:lnTo>
                <a:lnTo>
                  <a:pt x="28" y="21"/>
                </a:lnTo>
                <a:lnTo>
                  <a:pt x="10" y="38"/>
                </a:lnTo>
                <a:lnTo>
                  <a:pt x="11" y="40"/>
                </a:lnTo>
                <a:lnTo>
                  <a:pt x="0" y="4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5" name="Freeform 145">
            <a:extLst>
              <a:ext uri="{FF2B5EF4-FFF2-40B4-BE49-F238E27FC236}">
                <a16:creationId xmlns:a16="http://schemas.microsoft.com/office/drawing/2014/main" id="{93EC72B5-0CCE-F331-7CBF-F9FAF3ADDAFB}"/>
              </a:ext>
            </a:extLst>
          </p:cNvPr>
          <p:cNvSpPr>
            <a:spLocks/>
          </p:cNvSpPr>
          <p:nvPr/>
        </p:nvSpPr>
        <p:spPr bwMode="auto">
          <a:xfrm>
            <a:off x="8248651" y="1103313"/>
            <a:ext cx="6350" cy="14288"/>
          </a:xfrm>
          <a:custGeom>
            <a:avLst/>
            <a:gdLst>
              <a:gd name="T0" fmla="*/ 4 w 4"/>
              <a:gd name="T1" fmla="*/ 9 h 9"/>
              <a:gd name="T2" fmla="*/ 0 w 4"/>
              <a:gd name="T3" fmla="*/ 2 h 9"/>
              <a:gd name="T4" fmla="*/ 2 w 4"/>
              <a:gd name="T5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9">
                <a:moveTo>
                  <a:pt x="4" y="9"/>
                </a:move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6" name="Freeform 146">
            <a:extLst>
              <a:ext uri="{FF2B5EF4-FFF2-40B4-BE49-F238E27FC236}">
                <a16:creationId xmlns:a16="http://schemas.microsoft.com/office/drawing/2014/main" id="{14258A92-A85F-A60C-8BAB-AD44B62F6466}"/>
              </a:ext>
            </a:extLst>
          </p:cNvPr>
          <p:cNvSpPr>
            <a:spLocks/>
          </p:cNvSpPr>
          <p:nvPr/>
        </p:nvSpPr>
        <p:spPr bwMode="auto">
          <a:xfrm>
            <a:off x="7499351" y="1101726"/>
            <a:ext cx="23813" cy="19050"/>
          </a:xfrm>
          <a:custGeom>
            <a:avLst/>
            <a:gdLst>
              <a:gd name="T0" fmla="*/ 0 w 15"/>
              <a:gd name="T1" fmla="*/ 10 h 12"/>
              <a:gd name="T2" fmla="*/ 0 w 15"/>
              <a:gd name="T3" fmla="*/ 11 h 12"/>
              <a:gd name="T4" fmla="*/ 8 w 15"/>
              <a:gd name="T5" fmla="*/ 12 h 12"/>
              <a:gd name="T6" fmla="*/ 10 w 15"/>
              <a:gd name="T7" fmla="*/ 12 h 12"/>
              <a:gd name="T8" fmla="*/ 11 w 15"/>
              <a:gd name="T9" fmla="*/ 12 h 12"/>
              <a:gd name="T10" fmla="*/ 15 w 15"/>
              <a:gd name="T11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12">
                <a:moveTo>
                  <a:pt x="0" y="10"/>
                </a:moveTo>
                <a:lnTo>
                  <a:pt x="0" y="11"/>
                </a:lnTo>
                <a:lnTo>
                  <a:pt x="8" y="12"/>
                </a:lnTo>
                <a:lnTo>
                  <a:pt x="10" y="12"/>
                </a:lnTo>
                <a:lnTo>
                  <a:pt x="11" y="12"/>
                </a:lnTo>
                <a:lnTo>
                  <a:pt x="1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7" name="Freeform 147">
            <a:extLst>
              <a:ext uri="{FF2B5EF4-FFF2-40B4-BE49-F238E27FC236}">
                <a16:creationId xmlns:a16="http://schemas.microsoft.com/office/drawing/2014/main" id="{6271EE3B-CC4B-FAE1-2BB2-5ED1910D1AC7}"/>
              </a:ext>
            </a:extLst>
          </p:cNvPr>
          <p:cNvSpPr>
            <a:spLocks/>
          </p:cNvSpPr>
          <p:nvPr/>
        </p:nvSpPr>
        <p:spPr bwMode="auto">
          <a:xfrm>
            <a:off x="6981826" y="1095376"/>
            <a:ext cx="19050" cy="28575"/>
          </a:xfrm>
          <a:custGeom>
            <a:avLst/>
            <a:gdLst>
              <a:gd name="T0" fmla="*/ 3 w 12"/>
              <a:gd name="T1" fmla="*/ 18 h 18"/>
              <a:gd name="T2" fmla="*/ 0 w 12"/>
              <a:gd name="T3" fmla="*/ 7 h 18"/>
              <a:gd name="T4" fmla="*/ 1 w 12"/>
              <a:gd name="T5" fmla="*/ 0 h 18"/>
              <a:gd name="T6" fmla="*/ 7 w 12"/>
              <a:gd name="T7" fmla="*/ 1 h 18"/>
              <a:gd name="T8" fmla="*/ 12 w 12"/>
              <a:gd name="T9" fmla="*/ 14 h 18"/>
              <a:gd name="T10" fmla="*/ 12 w 12"/>
              <a:gd name="T11" fmla="*/ 14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18">
                <a:moveTo>
                  <a:pt x="3" y="18"/>
                </a:moveTo>
                <a:lnTo>
                  <a:pt x="0" y="7"/>
                </a:lnTo>
                <a:lnTo>
                  <a:pt x="1" y="0"/>
                </a:lnTo>
                <a:lnTo>
                  <a:pt x="7" y="1"/>
                </a:lnTo>
                <a:lnTo>
                  <a:pt x="12" y="14"/>
                </a:lnTo>
                <a:lnTo>
                  <a:pt x="12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8" name="Freeform 148">
            <a:extLst>
              <a:ext uri="{FF2B5EF4-FFF2-40B4-BE49-F238E27FC236}">
                <a16:creationId xmlns:a16="http://schemas.microsoft.com/office/drawing/2014/main" id="{CFC003C4-06BD-6F55-6C64-AA8F266867B3}"/>
              </a:ext>
            </a:extLst>
          </p:cNvPr>
          <p:cNvSpPr>
            <a:spLocks/>
          </p:cNvSpPr>
          <p:nvPr/>
        </p:nvSpPr>
        <p:spPr bwMode="auto">
          <a:xfrm>
            <a:off x="8207376" y="1117601"/>
            <a:ext cx="15875" cy="7938"/>
          </a:xfrm>
          <a:custGeom>
            <a:avLst/>
            <a:gdLst>
              <a:gd name="T0" fmla="*/ 0 w 10"/>
              <a:gd name="T1" fmla="*/ 5 h 5"/>
              <a:gd name="T2" fmla="*/ 6 w 10"/>
              <a:gd name="T3" fmla="*/ 5 h 5"/>
              <a:gd name="T4" fmla="*/ 10 w 10"/>
              <a:gd name="T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" h="5">
                <a:moveTo>
                  <a:pt x="0" y="5"/>
                </a:moveTo>
                <a:lnTo>
                  <a:pt x="6" y="5"/>
                </a:lnTo>
                <a:lnTo>
                  <a:pt x="1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9" name="Freeform 149">
            <a:extLst>
              <a:ext uri="{FF2B5EF4-FFF2-40B4-BE49-F238E27FC236}">
                <a16:creationId xmlns:a16="http://schemas.microsoft.com/office/drawing/2014/main" id="{D93E1075-7C7B-7097-BCD5-988709C36123}"/>
              </a:ext>
            </a:extLst>
          </p:cNvPr>
          <p:cNvSpPr>
            <a:spLocks/>
          </p:cNvSpPr>
          <p:nvPr/>
        </p:nvSpPr>
        <p:spPr bwMode="auto">
          <a:xfrm>
            <a:off x="8223251" y="1103313"/>
            <a:ext cx="17463" cy="22225"/>
          </a:xfrm>
          <a:custGeom>
            <a:avLst/>
            <a:gdLst>
              <a:gd name="T0" fmla="*/ 0 w 11"/>
              <a:gd name="T1" fmla="*/ 9 h 14"/>
              <a:gd name="T2" fmla="*/ 7 w 11"/>
              <a:gd name="T3" fmla="*/ 2 h 14"/>
              <a:gd name="T4" fmla="*/ 11 w 11"/>
              <a:gd name="T5" fmla="*/ 0 h 14"/>
              <a:gd name="T6" fmla="*/ 7 w 11"/>
              <a:gd name="T7" fmla="*/ 11 h 14"/>
              <a:gd name="T8" fmla="*/ 4 w 11"/>
              <a:gd name="T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4">
                <a:moveTo>
                  <a:pt x="0" y="9"/>
                </a:moveTo>
                <a:lnTo>
                  <a:pt x="7" y="2"/>
                </a:lnTo>
                <a:lnTo>
                  <a:pt x="11" y="0"/>
                </a:lnTo>
                <a:lnTo>
                  <a:pt x="7" y="11"/>
                </a:lnTo>
                <a:lnTo>
                  <a:pt x="4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0" name="Freeform 150">
            <a:extLst>
              <a:ext uri="{FF2B5EF4-FFF2-40B4-BE49-F238E27FC236}">
                <a16:creationId xmlns:a16="http://schemas.microsoft.com/office/drawing/2014/main" id="{271BBBD5-173A-0833-7997-833AB8D7B428}"/>
              </a:ext>
            </a:extLst>
          </p:cNvPr>
          <p:cNvSpPr>
            <a:spLocks/>
          </p:cNvSpPr>
          <p:nvPr/>
        </p:nvSpPr>
        <p:spPr bwMode="auto">
          <a:xfrm>
            <a:off x="8289926" y="1111251"/>
            <a:ext cx="3175" cy="15875"/>
          </a:xfrm>
          <a:custGeom>
            <a:avLst/>
            <a:gdLst>
              <a:gd name="T0" fmla="*/ 2 w 2"/>
              <a:gd name="T1" fmla="*/ 0 h 10"/>
              <a:gd name="T2" fmla="*/ 2 w 2"/>
              <a:gd name="T3" fmla="*/ 4 h 10"/>
              <a:gd name="T4" fmla="*/ 0 w 2"/>
              <a:gd name="T5" fmla="*/ 10 h 10"/>
              <a:gd name="T6" fmla="*/ 0 w 2"/>
              <a:gd name="T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10">
                <a:moveTo>
                  <a:pt x="2" y="0"/>
                </a:moveTo>
                <a:lnTo>
                  <a:pt x="2" y="4"/>
                </a:lnTo>
                <a:lnTo>
                  <a:pt x="0" y="10"/>
                </a:lnTo>
                <a:lnTo>
                  <a:pt x="0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1" name="Line 151">
            <a:extLst>
              <a:ext uri="{FF2B5EF4-FFF2-40B4-BE49-F238E27FC236}">
                <a16:creationId xmlns:a16="http://schemas.microsoft.com/office/drawing/2014/main" id="{6094AF9F-F5B2-E934-F72B-4161E0605134}"/>
              </a:ext>
            </a:extLst>
          </p:cNvPr>
          <p:cNvSpPr>
            <a:spLocks noChangeShapeType="1"/>
          </p:cNvSpPr>
          <p:nvPr/>
        </p:nvSpPr>
        <p:spPr bwMode="auto">
          <a:xfrm>
            <a:off x="8289926" y="1127126"/>
            <a:ext cx="0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2" name="Freeform 152">
            <a:extLst>
              <a:ext uri="{FF2B5EF4-FFF2-40B4-BE49-F238E27FC236}">
                <a16:creationId xmlns:a16="http://schemas.microsoft.com/office/drawing/2014/main" id="{F7461F58-DE60-37AF-2F4D-5C14B9F48917}"/>
              </a:ext>
            </a:extLst>
          </p:cNvPr>
          <p:cNvSpPr>
            <a:spLocks/>
          </p:cNvSpPr>
          <p:nvPr/>
        </p:nvSpPr>
        <p:spPr bwMode="auto">
          <a:xfrm>
            <a:off x="7478713" y="1095376"/>
            <a:ext cx="30163" cy="36513"/>
          </a:xfrm>
          <a:custGeom>
            <a:avLst/>
            <a:gdLst>
              <a:gd name="T0" fmla="*/ 0 w 19"/>
              <a:gd name="T1" fmla="*/ 0 h 23"/>
              <a:gd name="T2" fmla="*/ 0 w 19"/>
              <a:gd name="T3" fmla="*/ 7 h 23"/>
              <a:gd name="T4" fmla="*/ 2 w 19"/>
              <a:gd name="T5" fmla="*/ 16 h 23"/>
              <a:gd name="T6" fmla="*/ 6 w 19"/>
              <a:gd name="T7" fmla="*/ 23 h 23"/>
              <a:gd name="T8" fmla="*/ 12 w 19"/>
              <a:gd name="T9" fmla="*/ 23 h 23"/>
              <a:gd name="T10" fmla="*/ 10 w 19"/>
              <a:gd name="T11" fmla="*/ 18 h 23"/>
              <a:gd name="T12" fmla="*/ 6 w 19"/>
              <a:gd name="T13" fmla="*/ 14 h 23"/>
              <a:gd name="T14" fmla="*/ 6 w 19"/>
              <a:gd name="T15" fmla="*/ 1 h 23"/>
              <a:gd name="T16" fmla="*/ 12 w 19"/>
              <a:gd name="T17" fmla="*/ 1 h 23"/>
              <a:gd name="T18" fmla="*/ 19 w 19"/>
              <a:gd name="T19" fmla="*/ 3 h 23"/>
              <a:gd name="T20" fmla="*/ 13 w 19"/>
              <a:gd name="T21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9" h="23">
                <a:moveTo>
                  <a:pt x="0" y="0"/>
                </a:moveTo>
                <a:lnTo>
                  <a:pt x="0" y="7"/>
                </a:lnTo>
                <a:lnTo>
                  <a:pt x="2" y="16"/>
                </a:lnTo>
                <a:lnTo>
                  <a:pt x="6" y="23"/>
                </a:lnTo>
                <a:lnTo>
                  <a:pt x="12" y="23"/>
                </a:lnTo>
                <a:lnTo>
                  <a:pt x="10" y="18"/>
                </a:lnTo>
                <a:lnTo>
                  <a:pt x="6" y="14"/>
                </a:lnTo>
                <a:lnTo>
                  <a:pt x="6" y="1"/>
                </a:lnTo>
                <a:lnTo>
                  <a:pt x="12" y="1"/>
                </a:lnTo>
                <a:lnTo>
                  <a:pt x="19" y="3"/>
                </a:lnTo>
                <a:lnTo>
                  <a:pt x="13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3" name="Freeform 153">
            <a:extLst>
              <a:ext uri="{FF2B5EF4-FFF2-40B4-BE49-F238E27FC236}">
                <a16:creationId xmlns:a16="http://schemas.microsoft.com/office/drawing/2014/main" id="{A7F0B6F0-DBB6-0E12-F690-324739AD67C7}"/>
              </a:ext>
            </a:extLst>
          </p:cNvPr>
          <p:cNvSpPr>
            <a:spLocks/>
          </p:cNvSpPr>
          <p:nvPr/>
        </p:nvSpPr>
        <p:spPr bwMode="auto">
          <a:xfrm>
            <a:off x="7229476" y="1100138"/>
            <a:ext cx="23813" cy="34925"/>
          </a:xfrm>
          <a:custGeom>
            <a:avLst/>
            <a:gdLst>
              <a:gd name="T0" fmla="*/ 11 w 15"/>
              <a:gd name="T1" fmla="*/ 22 h 22"/>
              <a:gd name="T2" fmla="*/ 9 w 15"/>
              <a:gd name="T3" fmla="*/ 19 h 22"/>
              <a:gd name="T4" fmla="*/ 8 w 15"/>
              <a:gd name="T5" fmla="*/ 15 h 22"/>
              <a:gd name="T6" fmla="*/ 12 w 15"/>
              <a:gd name="T7" fmla="*/ 12 h 22"/>
              <a:gd name="T8" fmla="*/ 2 w 15"/>
              <a:gd name="T9" fmla="*/ 11 h 22"/>
              <a:gd name="T10" fmla="*/ 0 w 15"/>
              <a:gd name="T11" fmla="*/ 7 h 22"/>
              <a:gd name="T12" fmla="*/ 6 w 15"/>
              <a:gd name="T13" fmla="*/ 2 h 22"/>
              <a:gd name="T14" fmla="*/ 15 w 15"/>
              <a:gd name="T1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22">
                <a:moveTo>
                  <a:pt x="11" y="22"/>
                </a:moveTo>
                <a:lnTo>
                  <a:pt x="9" y="19"/>
                </a:lnTo>
                <a:lnTo>
                  <a:pt x="8" y="15"/>
                </a:lnTo>
                <a:lnTo>
                  <a:pt x="12" y="12"/>
                </a:lnTo>
                <a:lnTo>
                  <a:pt x="2" y="11"/>
                </a:lnTo>
                <a:lnTo>
                  <a:pt x="0" y="7"/>
                </a:lnTo>
                <a:lnTo>
                  <a:pt x="6" y="2"/>
                </a:lnTo>
                <a:lnTo>
                  <a:pt x="1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4" name="Freeform 154">
            <a:extLst>
              <a:ext uri="{FF2B5EF4-FFF2-40B4-BE49-F238E27FC236}">
                <a16:creationId xmlns:a16="http://schemas.microsoft.com/office/drawing/2014/main" id="{E7656E98-6EC3-FAE0-ECF6-6B606510F2B5}"/>
              </a:ext>
            </a:extLst>
          </p:cNvPr>
          <p:cNvSpPr>
            <a:spLocks/>
          </p:cNvSpPr>
          <p:nvPr/>
        </p:nvSpPr>
        <p:spPr bwMode="auto">
          <a:xfrm>
            <a:off x="8175626" y="1100138"/>
            <a:ext cx="11113" cy="36513"/>
          </a:xfrm>
          <a:custGeom>
            <a:avLst/>
            <a:gdLst>
              <a:gd name="T0" fmla="*/ 7 w 7"/>
              <a:gd name="T1" fmla="*/ 0 h 23"/>
              <a:gd name="T2" fmla="*/ 5 w 7"/>
              <a:gd name="T3" fmla="*/ 4 h 23"/>
              <a:gd name="T4" fmla="*/ 4 w 7"/>
              <a:gd name="T5" fmla="*/ 8 h 23"/>
              <a:gd name="T6" fmla="*/ 3 w 7"/>
              <a:gd name="T7" fmla="*/ 12 h 23"/>
              <a:gd name="T8" fmla="*/ 0 w 7"/>
              <a:gd name="T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23">
                <a:moveTo>
                  <a:pt x="7" y="0"/>
                </a:moveTo>
                <a:lnTo>
                  <a:pt x="5" y="4"/>
                </a:lnTo>
                <a:lnTo>
                  <a:pt x="4" y="8"/>
                </a:lnTo>
                <a:lnTo>
                  <a:pt x="3" y="12"/>
                </a:lnTo>
                <a:lnTo>
                  <a:pt x="0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5" name="Freeform 155">
            <a:extLst>
              <a:ext uri="{FF2B5EF4-FFF2-40B4-BE49-F238E27FC236}">
                <a16:creationId xmlns:a16="http://schemas.microsoft.com/office/drawing/2014/main" id="{0E166649-4DF3-0157-4AB3-41C2FD758565}"/>
              </a:ext>
            </a:extLst>
          </p:cNvPr>
          <p:cNvSpPr>
            <a:spLocks/>
          </p:cNvSpPr>
          <p:nvPr/>
        </p:nvSpPr>
        <p:spPr bwMode="auto">
          <a:xfrm>
            <a:off x="8283576" y="1106488"/>
            <a:ext cx="22225" cy="30163"/>
          </a:xfrm>
          <a:custGeom>
            <a:avLst/>
            <a:gdLst>
              <a:gd name="T0" fmla="*/ 4 w 14"/>
              <a:gd name="T1" fmla="*/ 13 h 19"/>
              <a:gd name="T2" fmla="*/ 0 w 14"/>
              <a:gd name="T3" fmla="*/ 18 h 19"/>
              <a:gd name="T4" fmla="*/ 7 w 14"/>
              <a:gd name="T5" fmla="*/ 19 h 19"/>
              <a:gd name="T6" fmla="*/ 14 w 14"/>
              <a:gd name="T7" fmla="*/ 12 h 19"/>
              <a:gd name="T8" fmla="*/ 11 w 14"/>
              <a:gd name="T9" fmla="*/ 7 h 19"/>
              <a:gd name="T10" fmla="*/ 10 w 14"/>
              <a:gd name="T11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" h="19">
                <a:moveTo>
                  <a:pt x="4" y="13"/>
                </a:moveTo>
                <a:lnTo>
                  <a:pt x="0" y="18"/>
                </a:lnTo>
                <a:lnTo>
                  <a:pt x="7" y="19"/>
                </a:lnTo>
                <a:lnTo>
                  <a:pt x="14" y="12"/>
                </a:lnTo>
                <a:lnTo>
                  <a:pt x="11" y="7"/>
                </a:lnTo>
                <a:lnTo>
                  <a:pt x="1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6" name="Freeform 156">
            <a:extLst>
              <a:ext uri="{FF2B5EF4-FFF2-40B4-BE49-F238E27FC236}">
                <a16:creationId xmlns:a16="http://schemas.microsoft.com/office/drawing/2014/main" id="{D51A9121-37D4-3AC9-46F7-1095F5B10651}"/>
              </a:ext>
            </a:extLst>
          </p:cNvPr>
          <p:cNvSpPr>
            <a:spLocks/>
          </p:cNvSpPr>
          <p:nvPr/>
        </p:nvSpPr>
        <p:spPr bwMode="auto">
          <a:xfrm>
            <a:off x="8223251" y="1125538"/>
            <a:ext cx="6350" cy="11113"/>
          </a:xfrm>
          <a:custGeom>
            <a:avLst/>
            <a:gdLst>
              <a:gd name="T0" fmla="*/ 4 w 4"/>
              <a:gd name="T1" fmla="*/ 0 h 7"/>
              <a:gd name="T2" fmla="*/ 0 w 4"/>
              <a:gd name="T3" fmla="*/ 7 h 7"/>
              <a:gd name="T4" fmla="*/ 0 w 4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7">
                <a:moveTo>
                  <a:pt x="4" y="0"/>
                </a:moveTo>
                <a:lnTo>
                  <a:pt x="0" y="7"/>
                </a:lnTo>
                <a:lnTo>
                  <a:pt x="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7" name="Freeform 157">
            <a:extLst>
              <a:ext uri="{FF2B5EF4-FFF2-40B4-BE49-F238E27FC236}">
                <a16:creationId xmlns:a16="http://schemas.microsoft.com/office/drawing/2014/main" id="{5A16F86A-613B-DC2C-7EDF-9DD5217284B2}"/>
              </a:ext>
            </a:extLst>
          </p:cNvPr>
          <p:cNvSpPr>
            <a:spLocks/>
          </p:cNvSpPr>
          <p:nvPr/>
        </p:nvSpPr>
        <p:spPr bwMode="auto">
          <a:xfrm>
            <a:off x="8253413" y="1117601"/>
            <a:ext cx="4763" cy="25400"/>
          </a:xfrm>
          <a:custGeom>
            <a:avLst/>
            <a:gdLst>
              <a:gd name="T0" fmla="*/ 0 w 3"/>
              <a:gd name="T1" fmla="*/ 12 h 16"/>
              <a:gd name="T2" fmla="*/ 3 w 3"/>
              <a:gd name="T3" fmla="*/ 16 h 16"/>
              <a:gd name="T4" fmla="*/ 3 w 3"/>
              <a:gd name="T5" fmla="*/ 13 h 16"/>
              <a:gd name="T6" fmla="*/ 3 w 3"/>
              <a:gd name="T7" fmla="*/ 6 h 16"/>
              <a:gd name="T8" fmla="*/ 3 w 3"/>
              <a:gd name="T9" fmla="*/ 5 h 16"/>
              <a:gd name="T10" fmla="*/ 1 w 3"/>
              <a:gd name="T11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16">
                <a:moveTo>
                  <a:pt x="0" y="12"/>
                </a:moveTo>
                <a:lnTo>
                  <a:pt x="3" y="16"/>
                </a:lnTo>
                <a:lnTo>
                  <a:pt x="3" y="13"/>
                </a:lnTo>
                <a:lnTo>
                  <a:pt x="3" y="6"/>
                </a:lnTo>
                <a:lnTo>
                  <a:pt x="3" y="5"/>
                </a:lnTo>
                <a:lnTo>
                  <a:pt x="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8" name="Freeform 158">
            <a:extLst>
              <a:ext uri="{FF2B5EF4-FFF2-40B4-BE49-F238E27FC236}">
                <a16:creationId xmlns:a16="http://schemas.microsoft.com/office/drawing/2014/main" id="{7462B94C-B4A5-2173-9EC2-60275A3EF0FB}"/>
              </a:ext>
            </a:extLst>
          </p:cNvPr>
          <p:cNvSpPr>
            <a:spLocks/>
          </p:cNvSpPr>
          <p:nvPr/>
        </p:nvSpPr>
        <p:spPr bwMode="auto">
          <a:xfrm>
            <a:off x="8170863" y="1136651"/>
            <a:ext cx="4763" cy="7938"/>
          </a:xfrm>
          <a:custGeom>
            <a:avLst/>
            <a:gdLst>
              <a:gd name="T0" fmla="*/ 3 w 3"/>
              <a:gd name="T1" fmla="*/ 0 h 5"/>
              <a:gd name="T2" fmla="*/ 1 w 3"/>
              <a:gd name="T3" fmla="*/ 4 h 5"/>
              <a:gd name="T4" fmla="*/ 0 w 3"/>
              <a:gd name="T5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5">
                <a:moveTo>
                  <a:pt x="3" y="0"/>
                </a:moveTo>
                <a:lnTo>
                  <a:pt x="1" y="4"/>
                </a:lnTo>
                <a:lnTo>
                  <a:pt x="0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9" name="Freeform 159">
            <a:extLst>
              <a:ext uri="{FF2B5EF4-FFF2-40B4-BE49-F238E27FC236}">
                <a16:creationId xmlns:a16="http://schemas.microsoft.com/office/drawing/2014/main" id="{4B0DC8EF-F1CE-5F0D-5D0A-1325ECC8E21B}"/>
              </a:ext>
            </a:extLst>
          </p:cNvPr>
          <p:cNvSpPr>
            <a:spLocks/>
          </p:cNvSpPr>
          <p:nvPr/>
        </p:nvSpPr>
        <p:spPr bwMode="auto">
          <a:xfrm>
            <a:off x="6659563" y="1147763"/>
            <a:ext cx="1588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0 h 1"/>
              <a:gd name="T4" fmla="*/ 0 w 1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0"/>
                </a:lnTo>
                <a:lnTo>
                  <a:pt x="0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0" name="Freeform 160">
            <a:extLst>
              <a:ext uri="{FF2B5EF4-FFF2-40B4-BE49-F238E27FC236}">
                <a16:creationId xmlns:a16="http://schemas.microsoft.com/office/drawing/2014/main" id="{F8FC1B9E-8C62-551B-BEA9-0A8C560EA33A}"/>
              </a:ext>
            </a:extLst>
          </p:cNvPr>
          <p:cNvSpPr>
            <a:spLocks/>
          </p:cNvSpPr>
          <p:nvPr/>
        </p:nvSpPr>
        <p:spPr bwMode="auto">
          <a:xfrm>
            <a:off x="6704013" y="1131888"/>
            <a:ext cx="20638" cy="17463"/>
          </a:xfrm>
          <a:custGeom>
            <a:avLst/>
            <a:gdLst>
              <a:gd name="T0" fmla="*/ 0 w 13"/>
              <a:gd name="T1" fmla="*/ 11 h 11"/>
              <a:gd name="T2" fmla="*/ 0 w 13"/>
              <a:gd name="T3" fmla="*/ 10 h 11"/>
              <a:gd name="T4" fmla="*/ 7 w 13"/>
              <a:gd name="T5" fmla="*/ 0 h 11"/>
              <a:gd name="T6" fmla="*/ 13 w 13"/>
              <a:gd name="T7" fmla="*/ 6 h 11"/>
              <a:gd name="T8" fmla="*/ 13 w 13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11">
                <a:moveTo>
                  <a:pt x="0" y="11"/>
                </a:moveTo>
                <a:lnTo>
                  <a:pt x="0" y="10"/>
                </a:lnTo>
                <a:lnTo>
                  <a:pt x="7" y="0"/>
                </a:lnTo>
                <a:lnTo>
                  <a:pt x="13" y="6"/>
                </a:lnTo>
                <a:lnTo>
                  <a:pt x="13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1" name="Freeform 161">
            <a:extLst>
              <a:ext uri="{FF2B5EF4-FFF2-40B4-BE49-F238E27FC236}">
                <a16:creationId xmlns:a16="http://schemas.microsoft.com/office/drawing/2014/main" id="{45BF4E31-3245-FF28-4CA5-A9296A8DBBDA}"/>
              </a:ext>
            </a:extLst>
          </p:cNvPr>
          <p:cNvSpPr>
            <a:spLocks/>
          </p:cNvSpPr>
          <p:nvPr/>
        </p:nvSpPr>
        <p:spPr bwMode="auto">
          <a:xfrm>
            <a:off x="6846888" y="1144588"/>
            <a:ext cx="31750" cy="4763"/>
          </a:xfrm>
          <a:custGeom>
            <a:avLst/>
            <a:gdLst>
              <a:gd name="T0" fmla="*/ 0 w 20"/>
              <a:gd name="T1" fmla="*/ 3 h 3"/>
              <a:gd name="T2" fmla="*/ 0 w 20"/>
              <a:gd name="T3" fmla="*/ 2 h 3"/>
              <a:gd name="T4" fmla="*/ 15 w 20"/>
              <a:gd name="T5" fmla="*/ 0 h 3"/>
              <a:gd name="T6" fmla="*/ 20 w 20"/>
              <a:gd name="T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" h="3">
                <a:moveTo>
                  <a:pt x="0" y="3"/>
                </a:moveTo>
                <a:lnTo>
                  <a:pt x="0" y="2"/>
                </a:lnTo>
                <a:lnTo>
                  <a:pt x="15" y="0"/>
                </a:lnTo>
                <a:lnTo>
                  <a:pt x="20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2" name="Freeform 162">
            <a:extLst>
              <a:ext uri="{FF2B5EF4-FFF2-40B4-BE49-F238E27FC236}">
                <a16:creationId xmlns:a16="http://schemas.microsoft.com/office/drawing/2014/main" id="{C3E06F9C-4E72-F05C-4D03-07D285F0716B}"/>
              </a:ext>
            </a:extLst>
          </p:cNvPr>
          <p:cNvSpPr>
            <a:spLocks/>
          </p:cNvSpPr>
          <p:nvPr/>
        </p:nvSpPr>
        <p:spPr bwMode="auto">
          <a:xfrm>
            <a:off x="6943726" y="1117601"/>
            <a:ext cx="44450" cy="31750"/>
          </a:xfrm>
          <a:custGeom>
            <a:avLst/>
            <a:gdLst>
              <a:gd name="T0" fmla="*/ 4 w 28"/>
              <a:gd name="T1" fmla="*/ 20 h 20"/>
              <a:gd name="T2" fmla="*/ 0 w 28"/>
              <a:gd name="T3" fmla="*/ 15 h 20"/>
              <a:gd name="T4" fmla="*/ 1 w 28"/>
              <a:gd name="T5" fmla="*/ 13 h 20"/>
              <a:gd name="T6" fmla="*/ 6 w 28"/>
              <a:gd name="T7" fmla="*/ 8 h 20"/>
              <a:gd name="T8" fmla="*/ 13 w 28"/>
              <a:gd name="T9" fmla="*/ 1 h 20"/>
              <a:gd name="T10" fmla="*/ 19 w 28"/>
              <a:gd name="T11" fmla="*/ 0 h 20"/>
              <a:gd name="T12" fmla="*/ 20 w 28"/>
              <a:gd name="T13" fmla="*/ 12 h 20"/>
              <a:gd name="T14" fmla="*/ 28 w 28"/>
              <a:gd name="T15" fmla="*/ 19 h 20"/>
              <a:gd name="T16" fmla="*/ 27 w 28"/>
              <a:gd name="T17" fmla="*/ 6 h 20"/>
              <a:gd name="T18" fmla="*/ 27 w 28"/>
              <a:gd name="T19" fmla="*/ 4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" h="20">
                <a:moveTo>
                  <a:pt x="4" y="20"/>
                </a:moveTo>
                <a:lnTo>
                  <a:pt x="0" y="15"/>
                </a:lnTo>
                <a:lnTo>
                  <a:pt x="1" y="13"/>
                </a:lnTo>
                <a:lnTo>
                  <a:pt x="6" y="8"/>
                </a:lnTo>
                <a:lnTo>
                  <a:pt x="13" y="1"/>
                </a:lnTo>
                <a:lnTo>
                  <a:pt x="19" y="0"/>
                </a:lnTo>
                <a:lnTo>
                  <a:pt x="20" y="12"/>
                </a:lnTo>
                <a:lnTo>
                  <a:pt x="28" y="19"/>
                </a:lnTo>
                <a:lnTo>
                  <a:pt x="27" y="6"/>
                </a:lnTo>
                <a:lnTo>
                  <a:pt x="27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3" name="Freeform 163">
            <a:extLst>
              <a:ext uri="{FF2B5EF4-FFF2-40B4-BE49-F238E27FC236}">
                <a16:creationId xmlns:a16="http://schemas.microsoft.com/office/drawing/2014/main" id="{682D2486-CA60-4731-0628-278B4BA161AE}"/>
              </a:ext>
            </a:extLst>
          </p:cNvPr>
          <p:cNvSpPr>
            <a:spLocks/>
          </p:cNvSpPr>
          <p:nvPr/>
        </p:nvSpPr>
        <p:spPr bwMode="auto">
          <a:xfrm>
            <a:off x="7000876" y="1117601"/>
            <a:ext cx="30163" cy="31750"/>
          </a:xfrm>
          <a:custGeom>
            <a:avLst/>
            <a:gdLst>
              <a:gd name="T0" fmla="*/ 0 w 19"/>
              <a:gd name="T1" fmla="*/ 0 h 20"/>
              <a:gd name="T2" fmla="*/ 11 w 19"/>
              <a:gd name="T3" fmla="*/ 9 h 20"/>
              <a:gd name="T4" fmla="*/ 18 w 19"/>
              <a:gd name="T5" fmla="*/ 15 h 20"/>
              <a:gd name="T6" fmla="*/ 19 w 19"/>
              <a:gd name="T7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20">
                <a:moveTo>
                  <a:pt x="0" y="0"/>
                </a:moveTo>
                <a:lnTo>
                  <a:pt x="11" y="9"/>
                </a:lnTo>
                <a:lnTo>
                  <a:pt x="18" y="15"/>
                </a:lnTo>
                <a:lnTo>
                  <a:pt x="19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4" name="Freeform 164">
            <a:extLst>
              <a:ext uri="{FF2B5EF4-FFF2-40B4-BE49-F238E27FC236}">
                <a16:creationId xmlns:a16="http://schemas.microsoft.com/office/drawing/2014/main" id="{BE9AB404-1A61-2139-8DED-BEF44B3E3E7F}"/>
              </a:ext>
            </a:extLst>
          </p:cNvPr>
          <p:cNvSpPr>
            <a:spLocks/>
          </p:cNvSpPr>
          <p:nvPr/>
        </p:nvSpPr>
        <p:spPr bwMode="auto">
          <a:xfrm>
            <a:off x="7027863" y="1087438"/>
            <a:ext cx="68263" cy="61913"/>
          </a:xfrm>
          <a:custGeom>
            <a:avLst/>
            <a:gdLst>
              <a:gd name="T0" fmla="*/ 8 w 43"/>
              <a:gd name="T1" fmla="*/ 39 h 39"/>
              <a:gd name="T2" fmla="*/ 7 w 43"/>
              <a:gd name="T3" fmla="*/ 35 h 39"/>
              <a:gd name="T4" fmla="*/ 5 w 43"/>
              <a:gd name="T5" fmla="*/ 28 h 39"/>
              <a:gd name="T6" fmla="*/ 0 w 43"/>
              <a:gd name="T7" fmla="*/ 23 h 39"/>
              <a:gd name="T8" fmla="*/ 1 w 43"/>
              <a:gd name="T9" fmla="*/ 16 h 39"/>
              <a:gd name="T10" fmla="*/ 7 w 43"/>
              <a:gd name="T11" fmla="*/ 5 h 39"/>
              <a:gd name="T12" fmla="*/ 16 w 43"/>
              <a:gd name="T13" fmla="*/ 0 h 39"/>
              <a:gd name="T14" fmla="*/ 17 w 43"/>
              <a:gd name="T15" fmla="*/ 5 h 39"/>
              <a:gd name="T16" fmla="*/ 23 w 43"/>
              <a:gd name="T17" fmla="*/ 1 h 39"/>
              <a:gd name="T18" fmla="*/ 24 w 43"/>
              <a:gd name="T19" fmla="*/ 10 h 39"/>
              <a:gd name="T20" fmla="*/ 26 w 43"/>
              <a:gd name="T21" fmla="*/ 19 h 39"/>
              <a:gd name="T22" fmla="*/ 28 w 43"/>
              <a:gd name="T23" fmla="*/ 19 h 39"/>
              <a:gd name="T24" fmla="*/ 30 w 43"/>
              <a:gd name="T25" fmla="*/ 8 h 39"/>
              <a:gd name="T26" fmla="*/ 43 w 43"/>
              <a:gd name="T27" fmla="*/ 8 h 39"/>
              <a:gd name="T28" fmla="*/ 42 w 43"/>
              <a:gd name="T29" fmla="*/ 17 h 39"/>
              <a:gd name="T30" fmla="*/ 42 w 43"/>
              <a:gd name="T31" fmla="*/ 24 h 39"/>
              <a:gd name="T32" fmla="*/ 43 w 43"/>
              <a:gd name="T33" fmla="*/ 36 h 39"/>
              <a:gd name="T34" fmla="*/ 43 w 43"/>
              <a:gd name="T35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3" h="39">
                <a:moveTo>
                  <a:pt x="8" y="39"/>
                </a:moveTo>
                <a:lnTo>
                  <a:pt x="7" y="35"/>
                </a:lnTo>
                <a:lnTo>
                  <a:pt x="5" y="28"/>
                </a:lnTo>
                <a:lnTo>
                  <a:pt x="0" y="23"/>
                </a:lnTo>
                <a:lnTo>
                  <a:pt x="1" y="16"/>
                </a:lnTo>
                <a:lnTo>
                  <a:pt x="7" y="5"/>
                </a:lnTo>
                <a:lnTo>
                  <a:pt x="16" y="0"/>
                </a:lnTo>
                <a:lnTo>
                  <a:pt x="17" y="5"/>
                </a:lnTo>
                <a:lnTo>
                  <a:pt x="23" y="1"/>
                </a:lnTo>
                <a:lnTo>
                  <a:pt x="24" y="10"/>
                </a:lnTo>
                <a:lnTo>
                  <a:pt x="26" y="19"/>
                </a:lnTo>
                <a:lnTo>
                  <a:pt x="28" y="19"/>
                </a:lnTo>
                <a:lnTo>
                  <a:pt x="30" y="8"/>
                </a:lnTo>
                <a:lnTo>
                  <a:pt x="43" y="8"/>
                </a:lnTo>
                <a:lnTo>
                  <a:pt x="42" y="17"/>
                </a:lnTo>
                <a:lnTo>
                  <a:pt x="42" y="24"/>
                </a:lnTo>
                <a:lnTo>
                  <a:pt x="43" y="36"/>
                </a:lnTo>
                <a:lnTo>
                  <a:pt x="43" y="3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5" name="Freeform 165">
            <a:extLst>
              <a:ext uri="{FF2B5EF4-FFF2-40B4-BE49-F238E27FC236}">
                <a16:creationId xmlns:a16="http://schemas.microsoft.com/office/drawing/2014/main" id="{3C91A605-1BDF-238B-C60C-5E005C4B1E7A}"/>
              </a:ext>
            </a:extLst>
          </p:cNvPr>
          <p:cNvSpPr>
            <a:spLocks/>
          </p:cNvSpPr>
          <p:nvPr/>
        </p:nvSpPr>
        <p:spPr bwMode="auto">
          <a:xfrm>
            <a:off x="7105651" y="1106488"/>
            <a:ext cx="88900" cy="42863"/>
          </a:xfrm>
          <a:custGeom>
            <a:avLst/>
            <a:gdLst>
              <a:gd name="T0" fmla="*/ 7 w 56"/>
              <a:gd name="T1" fmla="*/ 27 h 27"/>
              <a:gd name="T2" fmla="*/ 0 w 56"/>
              <a:gd name="T3" fmla="*/ 26 h 27"/>
              <a:gd name="T4" fmla="*/ 1 w 56"/>
              <a:gd name="T5" fmla="*/ 15 h 27"/>
              <a:gd name="T6" fmla="*/ 1 w 56"/>
              <a:gd name="T7" fmla="*/ 5 h 27"/>
              <a:gd name="T8" fmla="*/ 1 w 56"/>
              <a:gd name="T9" fmla="*/ 4 h 27"/>
              <a:gd name="T10" fmla="*/ 1 w 56"/>
              <a:gd name="T11" fmla="*/ 0 h 27"/>
              <a:gd name="T12" fmla="*/ 8 w 56"/>
              <a:gd name="T13" fmla="*/ 0 h 27"/>
              <a:gd name="T14" fmla="*/ 9 w 56"/>
              <a:gd name="T15" fmla="*/ 0 h 27"/>
              <a:gd name="T16" fmla="*/ 24 w 56"/>
              <a:gd name="T17" fmla="*/ 7 h 27"/>
              <a:gd name="T18" fmla="*/ 33 w 56"/>
              <a:gd name="T19" fmla="*/ 7 h 27"/>
              <a:gd name="T20" fmla="*/ 43 w 56"/>
              <a:gd name="T21" fmla="*/ 8 h 27"/>
              <a:gd name="T22" fmla="*/ 56 w 56"/>
              <a:gd name="T23" fmla="*/ 8 h 27"/>
              <a:gd name="T24" fmla="*/ 54 w 56"/>
              <a:gd name="T25" fmla="*/ 18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" h="27">
                <a:moveTo>
                  <a:pt x="7" y="27"/>
                </a:moveTo>
                <a:lnTo>
                  <a:pt x="0" y="26"/>
                </a:lnTo>
                <a:lnTo>
                  <a:pt x="1" y="15"/>
                </a:lnTo>
                <a:lnTo>
                  <a:pt x="1" y="5"/>
                </a:lnTo>
                <a:lnTo>
                  <a:pt x="1" y="4"/>
                </a:lnTo>
                <a:lnTo>
                  <a:pt x="1" y="0"/>
                </a:lnTo>
                <a:lnTo>
                  <a:pt x="8" y="0"/>
                </a:lnTo>
                <a:lnTo>
                  <a:pt x="9" y="0"/>
                </a:lnTo>
                <a:lnTo>
                  <a:pt x="24" y="7"/>
                </a:lnTo>
                <a:lnTo>
                  <a:pt x="33" y="7"/>
                </a:lnTo>
                <a:lnTo>
                  <a:pt x="43" y="8"/>
                </a:lnTo>
                <a:lnTo>
                  <a:pt x="56" y="8"/>
                </a:lnTo>
                <a:lnTo>
                  <a:pt x="54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6" name="Freeform 166">
            <a:extLst>
              <a:ext uri="{FF2B5EF4-FFF2-40B4-BE49-F238E27FC236}">
                <a16:creationId xmlns:a16="http://schemas.microsoft.com/office/drawing/2014/main" id="{97047D9F-3033-2D9E-CF5F-A1202F775B10}"/>
              </a:ext>
            </a:extLst>
          </p:cNvPr>
          <p:cNvSpPr>
            <a:spLocks/>
          </p:cNvSpPr>
          <p:nvPr/>
        </p:nvSpPr>
        <p:spPr bwMode="auto">
          <a:xfrm>
            <a:off x="7183438" y="1135063"/>
            <a:ext cx="7938" cy="14288"/>
          </a:xfrm>
          <a:custGeom>
            <a:avLst/>
            <a:gdLst>
              <a:gd name="T0" fmla="*/ 5 w 5"/>
              <a:gd name="T1" fmla="*/ 0 h 9"/>
              <a:gd name="T2" fmla="*/ 5 w 5"/>
              <a:gd name="T3" fmla="*/ 2 h 9"/>
              <a:gd name="T4" fmla="*/ 0 w 5"/>
              <a:gd name="T5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9">
                <a:moveTo>
                  <a:pt x="5" y="0"/>
                </a:moveTo>
                <a:lnTo>
                  <a:pt x="5" y="2"/>
                </a:lnTo>
                <a:lnTo>
                  <a:pt x="0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7" name="Freeform 167">
            <a:extLst>
              <a:ext uri="{FF2B5EF4-FFF2-40B4-BE49-F238E27FC236}">
                <a16:creationId xmlns:a16="http://schemas.microsoft.com/office/drawing/2014/main" id="{25DB64ED-E243-05D9-0634-3AB5CB112590}"/>
              </a:ext>
            </a:extLst>
          </p:cNvPr>
          <p:cNvSpPr>
            <a:spLocks/>
          </p:cNvSpPr>
          <p:nvPr/>
        </p:nvSpPr>
        <p:spPr bwMode="auto">
          <a:xfrm>
            <a:off x="7200901" y="1147763"/>
            <a:ext cx="1588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0 h 1"/>
              <a:gd name="T4" fmla="*/ 1 w 1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0"/>
                </a:lnTo>
                <a:lnTo>
                  <a:pt x="1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8" name="Freeform 168">
            <a:extLst>
              <a:ext uri="{FF2B5EF4-FFF2-40B4-BE49-F238E27FC236}">
                <a16:creationId xmlns:a16="http://schemas.microsoft.com/office/drawing/2014/main" id="{7E06F1EE-23EF-A170-87EF-57D1D9C64565}"/>
              </a:ext>
            </a:extLst>
          </p:cNvPr>
          <p:cNvSpPr>
            <a:spLocks/>
          </p:cNvSpPr>
          <p:nvPr/>
        </p:nvSpPr>
        <p:spPr bwMode="auto">
          <a:xfrm>
            <a:off x="7246938" y="1135063"/>
            <a:ext cx="14288" cy="14288"/>
          </a:xfrm>
          <a:custGeom>
            <a:avLst/>
            <a:gdLst>
              <a:gd name="T0" fmla="*/ 8 w 9"/>
              <a:gd name="T1" fmla="*/ 9 h 9"/>
              <a:gd name="T2" fmla="*/ 9 w 9"/>
              <a:gd name="T3" fmla="*/ 6 h 9"/>
              <a:gd name="T4" fmla="*/ 0 w 9"/>
              <a:gd name="T5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9">
                <a:moveTo>
                  <a:pt x="8" y="9"/>
                </a:moveTo>
                <a:lnTo>
                  <a:pt x="9" y="6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9" name="Freeform 169">
            <a:extLst>
              <a:ext uri="{FF2B5EF4-FFF2-40B4-BE49-F238E27FC236}">
                <a16:creationId xmlns:a16="http://schemas.microsoft.com/office/drawing/2014/main" id="{2E128692-5177-B9FF-D9C7-12E053428BBD}"/>
              </a:ext>
            </a:extLst>
          </p:cNvPr>
          <p:cNvSpPr>
            <a:spLocks/>
          </p:cNvSpPr>
          <p:nvPr/>
        </p:nvSpPr>
        <p:spPr bwMode="auto">
          <a:xfrm>
            <a:off x="6751638" y="1208088"/>
            <a:ext cx="33338" cy="22225"/>
          </a:xfrm>
          <a:custGeom>
            <a:avLst/>
            <a:gdLst>
              <a:gd name="T0" fmla="*/ 21 w 21"/>
              <a:gd name="T1" fmla="*/ 0 h 14"/>
              <a:gd name="T2" fmla="*/ 10 w 21"/>
              <a:gd name="T3" fmla="*/ 12 h 14"/>
              <a:gd name="T4" fmla="*/ 10 w 21"/>
              <a:gd name="T5" fmla="*/ 14 h 14"/>
              <a:gd name="T6" fmla="*/ 0 w 21"/>
              <a:gd name="T7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14">
                <a:moveTo>
                  <a:pt x="21" y="0"/>
                </a:moveTo>
                <a:lnTo>
                  <a:pt x="10" y="12"/>
                </a:lnTo>
                <a:lnTo>
                  <a:pt x="10" y="14"/>
                </a:lnTo>
                <a:lnTo>
                  <a:pt x="0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0" name="Freeform 170">
            <a:extLst>
              <a:ext uri="{FF2B5EF4-FFF2-40B4-BE49-F238E27FC236}">
                <a16:creationId xmlns:a16="http://schemas.microsoft.com/office/drawing/2014/main" id="{A7C17A21-6EE5-128B-3A8F-EC856CDBA131}"/>
              </a:ext>
            </a:extLst>
          </p:cNvPr>
          <p:cNvSpPr>
            <a:spLocks/>
          </p:cNvSpPr>
          <p:nvPr/>
        </p:nvSpPr>
        <p:spPr bwMode="auto">
          <a:xfrm>
            <a:off x="6831013" y="1189038"/>
            <a:ext cx="38100" cy="41275"/>
          </a:xfrm>
          <a:custGeom>
            <a:avLst/>
            <a:gdLst>
              <a:gd name="T0" fmla="*/ 24 w 24"/>
              <a:gd name="T1" fmla="*/ 21 h 26"/>
              <a:gd name="T2" fmla="*/ 19 w 24"/>
              <a:gd name="T3" fmla="*/ 26 h 26"/>
              <a:gd name="T4" fmla="*/ 17 w 24"/>
              <a:gd name="T5" fmla="*/ 16 h 26"/>
              <a:gd name="T6" fmla="*/ 15 w 24"/>
              <a:gd name="T7" fmla="*/ 12 h 26"/>
              <a:gd name="T8" fmla="*/ 9 w 24"/>
              <a:gd name="T9" fmla="*/ 20 h 26"/>
              <a:gd name="T10" fmla="*/ 8 w 24"/>
              <a:gd name="T11" fmla="*/ 23 h 26"/>
              <a:gd name="T12" fmla="*/ 5 w 24"/>
              <a:gd name="T13" fmla="*/ 20 h 26"/>
              <a:gd name="T14" fmla="*/ 2 w 24"/>
              <a:gd name="T15" fmla="*/ 19 h 26"/>
              <a:gd name="T16" fmla="*/ 0 w 24"/>
              <a:gd name="T17" fmla="*/ 16 h 26"/>
              <a:gd name="T18" fmla="*/ 0 w 24"/>
              <a:gd name="T19" fmla="*/ 2 h 26"/>
              <a:gd name="T20" fmla="*/ 0 w 24"/>
              <a:gd name="T21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" h="26">
                <a:moveTo>
                  <a:pt x="24" y="21"/>
                </a:moveTo>
                <a:lnTo>
                  <a:pt x="19" y="26"/>
                </a:lnTo>
                <a:lnTo>
                  <a:pt x="17" y="16"/>
                </a:lnTo>
                <a:lnTo>
                  <a:pt x="15" y="12"/>
                </a:lnTo>
                <a:lnTo>
                  <a:pt x="9" y="20"/>
                </a:lnTo>
                <a:lnTo>
                  <a:pt x="8" y="23"/>
                </a:lnTo>
                <a:lnTo>
                  <a:pt x="5" y="20"/>
                </a:lnTo>
                <a:lnTo>
                  <a:pt x="2" y="19"/>
                </a:lnTo>
                <a:lnTo>
                  <a:pt x="0" y="16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1" name="Freeform 171">
            <a:extLst>
              <a:ext uri="{FF2B5EF4-FFF2-40B4-BE49-F238E27FC236}">
                <a16:creationId xmlns:a16="http://schemas.microsoft.com/office/drawing/2014/main" id="{CB00EF91-327B-228D-02F9-36CD325C2768}"/>
              </a:ext>
            </a:extLst>
          </p:cNvPr>
          <p:cNvSpPr>
            <a:spLocks/>
          </p:cNvSpPr>
          <p:nvPr/>
        </p:nvSpPr>
        <p:spPr bwMode="auto">
          <a:xfrm>
            <a:off x="7202488" y="1149351"/>
            <a:ext cx="53975" cy="84138"/>
          </a:xfrm>
          <a:custGeom>
            <a:avLst/>
            <a:gdLst>
              <a:gd name="T0" fmla="*/ 0 w 34"/>
              <a:gd name="T1" fmla="*/ 0 h 53"/>
              <a:gd name="T2" fmla="*/ 4 w 34"/>
              <a:gd name="T3" fmla="*/ 1 h 53"/>
              <a:gd name="T4" fmla="*/ 4 w 34"/>
              <a:gd name="T5" fmla="*/ 10 h 53"/>
              <a:gd name="T6" fmla="*/ 4 w 34"/>
              <a:gd name="T7" fmla="*/ 16 h 53"/>
              <a:gd name="T8" fmla="*/ 3 w 34"/>
              <a:gd name="T9" fmla="*/ 23 h 53"/>
              <a:gd name="T10" fmla="*/ 10 w 34"/>
              <a:gd name="T11" fmla="*/ 29 h 53"/>
              <a:gd name="T12" fmla="*/ 13 w 34"/>
              <a:gd name="T13" fmla="*/ 25 h 53"/>
              <a:gd name="T14" fmla="*/ 17 w 34"/>
              <a:gd name="T15" fmla="*/ 33 h 53"/>
              <a:gd name="T16" fmla="*/ 17 w 34"/>
              <a:gd name="T17" fmla="*/ 40 h 53"/>
              <a:gd name="T18" fmla="*/ 13 w 34"/>
              <a:gd name="T19" fmla="*/ 45 h 53"/>
              <a:gd name="T20" fmla="*/ 11 w 34"/>
              <a:gd name="T21" fmla="*/ 45 h 53"/>
              <a:gd name="T22" fmla="*/ 10 w 34"/>
              <a:gd name="T23" fmla="*/ 53 h 53"/>
              <a:gd name="T24" fmla="*/ 18 w 34"/>
              <a:gd name="T25" fmla="*/ 48 h 53"/>
              <a:gd name="T26" fmla="*/ 28 w 34"/>
              <a:gd name="T27" fmla="*/ 41 h 53"/>
              <a:gd name="T28" fmla="*/ 34 w 34"/>
              <a:gd name="T29" fmla="*/ 33 h 53"/>
              <a:gd name="T30" fmla="*/ 34 w 34"/>
              <a:gd name="T31" fmla="*/ 3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4" h="53">
                <a:moveTo>
                  <a:pt x="0" y="0"/>
                </a:moveTo>
                <a:lnTo>
                  <a:pt x="4" y="1"/>
                </a:lnTo>
                <a:lnTo>
                  <a:pt x="4" y="10"/>
                </a:lnTo>
                <a:lnTo>
                  <a:pt x="4" y="16"/>
                </a:lnTo>
                <a:lnTo>
                  <a:pt x="3" y="23"/>
                </a:lnTo>
                <a:lnTo>
                  <a:pt x="10" y="29"/>
                </a:lnTo>
                <a:lnTo>
                  <a:pt x="13" y="25"/>
                </a:lnTo>
                <a:lnTo>
                  <a:pt x="17" y="33"/>
                </a:lnTo>
                <a:lnTo>
                  <a:pt x="17" y="40"/>
                </a:lnTo>
                <a:lnTo>
                  <a:pt x="13" y="45"/>
                </a:lnTo>
                <a:lnTo>
                  <a:pt x="11" y="45"/>
                </a:lnTo>
                <a:lnTo>
                  <a:pt x="10" y="53"/>
                </a:lnTo>
                <a:lnTo>
                  <a:pt x="18" y="48"/>
                </a:lnTo>
                <a:lnTo>
                  <a:pt x="28" y="41"/>
                </a:lnTo>
                <a:lnTo>
                  <a:pt x="34" y="33"/>
                </a:lnTo>
                <a:lnTo>
                  <a:pt x="34" y="3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2" name="Freeform 172">
            <a:extLst>
              <a:ext uri="{FF2B5EF4-FFF2-40B4-BE49-F238E27FC236}">
                <a16:creationId xmlns:a16="http://schemas.microsoft.com/office/drawing/2014/main" id="{BC6DC15C-3808-B945-5D17-5F038E825D8C}"/>
              </a:ext>
            </a:extLst>
          </p:cNvPr>
          <p:cNvSpPr>
            <a:spLocks/>
          </p:cNvSpPr>
          <p:nvPr/>
        </p:nvSpPr>
        <p:spPr bwMode="auto">
          <a:xfrm>
            <a:off x="6908801" y="1212851"/>
            <a:ext cx="19050" cy="25400"/>
          </a:xfrm>
          <a:custGeom>
            <a:avLst/>
            <a:gdLst>
              <a:gd name="T0" fmla="*/ 0 w 12"/>
              <a:gd name="T1" fmla="*/ 15 h 16"/>
              <a:gd name="T2" fmla="*/ 2 w 12"/>
              <a:gd name="T3" fmla="*/ 9 h 16"/>
              <a:gd name="T4" fmla="*/ 9 w 12"/>
              <a:gd name="T5" fmla="*/ 0 h 16"/>
              <a:gd name="T6" fmla="*/ 12 w 12"/>
              <a:gd name="T7" fmla="*/ 5 h 16"/>
              <a:gd name="T8" fmla="*/ 11 w 12"/>
              <a:gd name="T9" fmla="*/ 8 h 16"/>
              <a:gd name="T10" fmla="*/ 6 w 12"/>
              <a:gd name="T1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16">
                <a:moveTo>
                  <a:pt x="0" y="15"/>
                </a:moveTo>
                <a:lnTo>
                  <a:pt x="2" y="9"/>
                </a:lnTo>
                <a:lnTo>
                  <a:pt x="9" y="0"/>
                </a:lnTo>
                <a:lnTo>
                  <a:pt x="12" y="5"/>
                </a:lnTo>
                <a:lnTo>
                  <a:pt x="11" y="8"/>
                </a:lnTo>
                <a:lnTo>
                  <a:pt x="6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3" name="Freeform 173">
            <a:extLst>
              <a:ext uri="{FF2B5EF4-FFF2-40B4-BE49-F238E27FC236}">
                <a16:creationId xmlns:a16="http://schemas.microsoft.com/office/drawing/2014/main" id="{7CD3F7AC-BE17-94A8-DC53-647C98F5677D}"/>
              </a:ext>
            </a:extLst>
          </p:cNvPr>
          <p:cNvSpPr>
            <a:spLocks/>
          </p:cNvSpPr>
          <p:nvPr/>
        </p:nvSpPr>
        <p:spPr bwMode="auto">
          <a:xfrm>
            <a:off x="6915151" y="1238251"/>
            <a:ext cx="6350" cy="4763"/>
          </a:xfrm>
          <a:custGeom>
            <a:avLst/>
            <a:gdLst>
              <a:gd name="T0" fmla="*/ 2 w 4"/>
              <a:gd name="T1" fmla="*/ 0 h 3"/>
              <a:gd name="T2" fmla="*/ 0 w 4"/>
              <a:gd name="T3" fmla="*/ 3 h 3"/>
              <a:gd name="T4" fmla="*/ 4 w 4"/>
              <a:gd name="T5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3">
                <a:moveTo>
                  <a:pt x="2" y="0"/>
                </a:moveTo>
                <a:lnTo>
                  <a:pt x="0" y="3"/>
                </a:lnTo>
                <a:lnTo>
                  <a:pt x="4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4" name="Freeform 174">
            <a:extLst>
              <a:ext uri="{FF2B5EF4-FFF2-40B4-BE49-F238E27FC236}">
                <a16:creationId xmlns:a16="http://schemas.microsoft.com/office/drawing/2014/main" id="{571797A7-1B5D-1709-4D35-8386AF95D87F}"/>
              </a:ext>
            </a:extLst>
          </p:cNvPr>
          <p:cNvSpPr>
            <a:spLocks/>
          </p:cNvSpPr>
          <p:nvPr/>
        </p:nvSpPr>
        <p:spPr bwMode="auto">
          <a:xfrm>
            <a:off x="7075488" y="1220788"/>
            <a:ext cx="3175" cy="25400"/>
          </a:xfrm>
          <a:custGeom>
            <a:avLst/>
            <a:gdLst>
              <a:gd name="T0" fmla="*/ 2 w 2"/>
              <a:gd name="T1" fmla="*/ 16 h 16"/>
              <a:gd name="T2" fmla="*/ 1 w 2"/>
              <a:gd name="T3" fmla="*/ 10 h 16"/>
              <a:gd name="T4" fmla="*/ 0 w 2"/>
              <a:gd name="T5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16">
                <a:moveTo>
                  <a:pt x="2" y="16"/>
                </a:moveTo>
                <a:lnTo>
                  <a:pt x="1" y="1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5" name="Freeform 175">
            <a:extLst>
              <a:ext uri="{FF2B5EF4-FFF2-40B4-BE49-F238E27FC236}">
                <a16:creationId xmlns:a16="http://schemas.microsoft.com/office/drawing/2014/main" id="{DD0F4E9E-263B-3A56-D36D-59206FFE29EC}"/>
              </a:ext>
            </a:extLst>
          </p:cNvPr>
          <p:cNvSpPr>
            <a:spLocks/>
          </p:cNvSpPr>
          <p:nvPr/>
        </p:nvSpPr>
        <p:spPr bwMode="auto">
          <a:xfrm>
            <a:off x="6711951" y="1236663"/>
            <a:ext cx="19050" cy="9525"/>
          </a:xfrm>
          <a:custGeom>
            <a:avLst/>
            <a:gdLst>
              <a:gd name="T0" fmla="*/ 12 w 12"/>
              <a:gd name="T1" fmla="*/ 6 h 6"/>
              <a:gd name="T2" fmla="*/ 8 w 12"/>
              <a:gd name="T3" fmla="*/ 5 h 6"/>
              <a:gd name="T4" fmla="*/ 1 w 12"/>
              <a:gd name="T5" fmla="*/ 6 h 6"/>
              <a:gd name="T6" fmla="*/ 0 w 12"/>
              <a:gd name="T7" fmla="*/ 0 h 6"/>
              <a:gd name="T8" fmla="*/ 0 w 12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6">
                <a:moveTo>
                  <a:pt x="12" y="6"/>
                </a:moveTo>
                <a:lnTo>
                  <a:pt x="8" y="5"/>
                </a:lnTo>
                <a:lnTo>
                  <a:pt x="1" y="6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6" name="Freeform 176">
            <a:extLst>
              <a:ext uri="{FF2B5EF4-FFF2-40B4-BE49-F238E27FC236}">
                <a16:creationId xmlns:a16="http://schemas.microsoft.com/office/drawing/2014/main" id="{670DAD5F-378B-53B6-7174-4FC5EA53E2EA}"/>
              </a:ext>
            </a:extLst>
          </p:cNvPr>
          <p:cNvSpPr>
            <a:spLocks/>
          </p:cNvSpPr>
          <p:nvPr/>
        </p:nvSpPr>
        <p:spPr bwMode="auto">
          <a:xfrm>
            <a:off x="7054851" y="1222376"/>
            <a:ext cx="23813" cy="23813"/>
          </a:xfrm>
          <a:custGeom>
            <a:avLst/>
            <a:gdLst>
              <a:gd name="T0" fmla="*/ 2 w 15"/>
              <a:gd name="T1" fmla="*/ 13 h 15"/>
              <a:gd name="T2" fmla="*/ 5 w 15"/>
              <a:gd name="T3" fmla="*/ 10 h 15"/>
              <a:gd name="T4" fmla="*/ 0 w 15"/>
              <a:gd name="T5" fmla="*/ 3 h 15"/>
              <a:gd name="T6" fmla="*/ 6 w 15"/>
              <a:gd name="T7" fmla="*/ 0 h 15"/>
              <a:gd name="T8" fmla="*/ 9 w 15"/>
              <a:gd name="T9" fmla="*/ 11 h 15"/>
              <a:gd name="T10" fmla="*/ 15 w 15"/>
              <a:gd name="T11" fmla="*/ 15 h 15"/>
              <a:gd name="T12" fmla="*/ 15 w 15"/>
              <a:gd name="T13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15">
                <a:moveTo>
                  <a:pt x="2" y="13"/>
                </a:moveTo>
                <a:lnTo>
                  <a:pt x="5" y="10"/>
                </a:lnTo>
                <a:lnTo>
                  <a:pt x="0" y="3"/>
                </a:lnTo>
                <a:lnTo>
                  <a:pt x="6" y="0"/>
                </a:lnTo>
                <a:lnTo>
                  <a:pt x="9" y="11"/>
                </a:lnTo>
                <a:lnTo>
                  <a:pt x="15" y="15"/>
                </a:lnTo>
                <a:lnTo>
                  <a:pt x="15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7" name="Freeform 177">
            <a:extLst>
              <a:ext uri="{FF2B5EF4-FFF2-40B4-BE49-F238E27FC236}">
                <a16:creationId xmlns:a16="http://schemas.microsoft.com/office/drawing/2014/main" id="{AF7989F7-3FB8-2A77-9E21-46E1AA00E152}"/>
              </a:ext>
            </a:extLst>
          </p:cNvPr>
          <p:cNvSpPr>
            <a:spLocks/>
          </p:cNvSpPr>
          <p:nvPr/>
        </p:nvSpPr>
        <p:spPr bwMode="auto">
          <a:xfrm>
            <a:off x="6643688" y="1230313"/>
            <a:ext cx="6350" cy="20638"/>
          </a:xfrm>
          <a:custGeom>
            <a:avLst/>
            <a:gdLst>
              <a:gd name="T0" fmla="*/ 2 w 4"/>
              <a:gd name="T1" fmla="*/ 0 h 13"/>
              <a:gd name="T2" fmla="*/ 0 w 4"/>
              <a:gd name="T3" fmla="*/ 1 h 13"/>
              <a:gd name="T4" fmla="*/ 2 w 4"/>
              <a:gd name="T5" fmla="*/ 4 h 13"/>
              <a:gd name="T6" fmla="*/ 4 w 4"/>
              <a:gd name="T7" fmla="*/ 13 h 13"/>
              <a:gd name="T8" fmla="*/ 2 w 4"/>
              <a:gd name="T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13">
                <a:moveTo>
                  <a:pt x="2" y="0"/>
                </a:moveTo>
                <a:lnTo>
                  <a:pt x="0" y="1"/>
                </a:lnTo>
                <a:lnTo>
                  <a:pt x="2" y="4"/>
                </a:lnTo>
                <a:lnTo>
                  <a:pt x="4" y="13"/>
                </a:lnTo>
                <a:lnTo>
                  <a:pt x="2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8" name="Freeform 178">
            <a:extLst>
              <a:ext uri="{FF2B5EF4-FFF2-40B4-BE49-F238E27FC236}">
                <a16:creationId xmlns:a16="http://schemas.microsoft.com/office/drawing/2014/main" id="{1F100112-B049-63DC-2864-576541F95329}"/>
              </a:ext>
            </a:extLst>
          </p:cNvPr>
          <p:cNvSpPr>
            <a:spLocks/>
          </p:cNvSpPr>
          <p:nvPr/>
        </p:nvSpPr>
        <p:spPr bwMode="auto">
          <a:xfrm>
            <a:off x="6761163" y="1239838"/>
            <a:ext cx="19050" cy="14288"/>
          </a:xfrm>
          <a:custGeom>
            <a:avLst/>
            <a:gdLst>
              <a:gd name="T0" fmla="*/ 7 w 12"/>
              <a:gd name="T1" fmla="*/ 9 h 9"/>
              <a:gd name="T2" fmla="*/ 0 w 12"/>
              <a:gd name="T3" fmla="*/ 4 h 9"/>
              <a:gd name="T4" fmla="*/ 0 w 12"/>
              <a:gd name="T5" fmla="*/ 2 h 9"/>
              <a:gd name="T6" fmla="*/ 3 w 12"/>
              <a:gd name="T7" fmla="*/ 0 h 9"/>
              <a:gd name="T8" fmla="*/ 5 w 12"/>
              <a:gd name="T9" fmla="*/ 2 h 9"/>
              <a:gd name="T10" fmla="*/ 5 w 12"/>
              <a:gd name="T11" fmla="*/ 3 h 9"/>
              <a:gd name="T12" fmla="*/ 9 w 12"/>
              <a:gd name="T13" fmla="*/ 4 h 9"/>
              <a:gd name="T14" fmla="*/ 11 w 12"/>
              <a:gd name="T15" fmla="*/ 3 h 9"/>
              <a:gd name="T16" fmla="*/ 12 w 12"/>
              <a:gd name="T17" fmla="*/ 4 h 9"/>
              <a:gd name="T18" fmla="*/ 11 w 12"/>
              <a:gd name="T19" fmla="*/ 7 h 9"/>
              <a:gd name="T20" fmla="*/ 8 w 12"/>
              <a:gd name="T21" fmla="*/ 7 h 9"/>
              <a:gd name="T22" fmla="*/ 7 w 12"/>
              <a:gd name="T23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" h="9">
                <a:moveTo>
                  <a:pt x="7" y="9"/>
                </a:moveTo>
                <a:lnTo>
                  <a:pt x="0" y="4"/>
                </a:lnTo>
                <a:lnTo>
                  <a:pt x="0" y="2"/>
                </a:lnTo>
                <a:lnTo>
                  <a:pt x="3" y="0"/>
                </a:lnTo>
                <a:lnTo>
                  <a:pt x="5" y="2"/>
                </a:lnTo>
                <a:lnTo>
                  <a:pt x="5" y="3"/>
                </a:lnTo>
                <a:lnTo>
                  <a:pt x="9" y="4"/>
                </a:lnTo>
                <a:lnTo>
                  <a:pt x="11" y="3"/>
                </a:lnTo>
                <a:lnTo>
                  <a:pt x="12" y="4"/>
                </a:lnTo>
                <a:lnTo>
                  <a:pt x="11" y="7"/>
                </a:lnTo>
                <a:lnTo>
                  <a:pt x="8" y="7"/>
                </a:lnTo>
                <a:lnTo>
                  <a:pt x="7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9" name="Freeform 179">
            <a:extLst>
              <a:ext uri="{FF2B5EF4-FFF2-40B4-BE49-F238E27FC236}">
                <a16:creationId xmlns:a16="http://schemas.microsoft.com/office/drawing/2014/main" id="{B456A39F-8BDB-321D-80A2-CD5151185D9C}"/>
              </a:ext>
            </a:extLst>
          </p:cNvPr>
          <p:cNvSpPr>
            <a:spLocks/>
          </p:cNvSpPr>
          <p:nvPr/>
        </p:nvSpPr>
        <p:spPr bwMode="auto">
          <a:xfrm>
            <a:off x="6646863" y="1220788"/>
            <a:ext cx="41275" cy="33338"/>
          </a:xfrm>
          <a:custGeom>
            <a:avLst/>
            <a:gdLst>
              <a:gd name="T0" fmla="*/ 26 w 26"/>
              <a:gd name="T1" fmla="*/ 21 h 21"/>
              <a:gd name="T2" fmla="*/ 17 w 26"/>
              <a:gd name="T3" fmla="*/ 15 h 21"/>
              <a:gd name="T4" fmla="*/ 17 w 26"/>
              <a:gd name="T5" fmla="*/ 3 h 21"/>
              <a:gd name="T6" fmla="*/ 6 w 26"/>
              <a:gd name="T7" fmla="*/ 0 h 21"/>
              <a:gd name="T8" fmla="*/ 0 w 26"/>
              <a:gd name="T9" fmla="*/ 6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21">
                <a:moveTo>
                  <a:pt x="26" y="21"/>
                </a:moveTo>
                <a:lnTo>
                  <a:pt x="17" y="15"/>
                </a:lnTo>
                <a:lnTo>
                  <a:pt x="17" y="3"/>
                </a:lnTo>
                <a:lnTo>
                  <a:pt x="6" y="0"/>
                </a:lnTo>
                <a:lnTo>
                  <a:pt x="0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0" name="Freeform 180">
            <a:extLst>
              <a:ext uri="{FF2B5EF4-FFF2-40B4-BE49-F238E27FC236}">
                <a16:creationId xmlns:a16="http://schemas.microsoft.com/office/drawing/2014/main" id="{EB73176D-6A96-F1C8-9D3F-BA40853C4530}"/>
              </a:ext>
            </a:extLst>
          </p:cNvPr>
          <p:cNvSpPr>
            <a:spLocks/>
          </p:cNvSpPr>
          <p:nvPr/>
        </p:nvSpPr>
        <p:spPr bwMode="auto">
          <a:xfrm>
            <a:off x="6688138" y="1236663"/>
            <a:ext cx="23813" cy="20638"/>
          </a:xfrm>
          <a:custGeom>
            <a:avLst/>
            <a:gdLst>
              <a:gd name="T0" fmla="*/ 15 w 15"/>
              <a:gd name="T1" fmla="*/ 0 h 13"/>
              <a:gd name="T2" fmla="*/ 6 w 15"/>
              <a:gd name="T3" fmla="*/ 1 h 13"/>
              <a:gd name="T4" fmla="*/ 4 w 15"/>
              <a:gd name="T5" fmla="*/ 13 h 13"/>
              <a:gd name="T6" fmla="*/ 0 w 15"/>
              <a:gd name="T7" fmla="*/ 1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13">
                <a:moveTo>
                  <a:pt x="15" y="0"/>
                </a:moveTo>
                <a:lnTo>
                  <a:pt x="6" y="1"/>
                </a:lnTo>
                <a:lnTo>
                  <a:pt x="4" y="13"/>
                </a:lnTo>
                <a:lnTo>
                  <a:pt x="0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1" name="Freeform 181">
            <a:extLst>
              <a:ext uri="{FF2B5EF4-FFF2-40B4-BE49-F238E27FC236}">
                <a16:creationId xmlns:a16="http://schemas.microsoft.com/office/drawing/2014/main" id="{18FD4D1F-4B07-2C46-AF2C-DEF06E47F872}"/>
              </a:ext>
            </a:extLst>
          </p:cNvPr>
          <p:cNvSpPr>
            <a:spLocks/>
          </p:cNvSpPr>
          <p:nvPr/>
        </p:nvSpPr>
        <p:spPr bwMode="auto">
          <a:xfrm>
            <a:off x="6905626" y="1238251"/>
            <a:ext cx="23813" cy="25400"/>
          </a:xfrm>
          <a:custGeom>
            <a:avLst/>
            <a:gdLst>
              <a:gd name="T0" fmla="*/ 10 w 15"/>
              <a:gd name="T1" fmla="*/ 1 h 16"/>
              <a:gd name="T2" fmla="*/ 13 w 15"/>
              <a:gd name="T3" fmla="*/ 0 h 16"/>
              <a:gd name="T4" fmla="*/ 15 w 15"/>
              <a:gd name="T5" fmla="*/ 5 h 16"/>
              <a:gd name="T6" fmla="*/ 7 w 15"/>
              <a:gd name="T7" fmla="*/ 11 h 16"/>
              <a:gd name="T8" fmla="*/ 8 w 15"/>
              <a:gd name="T9" fmla="*/ 12 h 16"/>
              <a:gd name="T10" fmla="*/ 0 w 15"/>
              <a:gd name="T1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16">
                <a:moveTo>
                  <a:pt x="10" y="1"/>
                </a:moveTo>
                <a:lnTo>
                  <a:pt x="13" y="0"/>
                </a:lnTo>
                <a:lnTo>
                  <a:pt x="15" y="5"/>
                </a:lnTo>
                <a:lnTo>
                  <a:pt x="7" y="11"/>
                </a:lnTo>
                <a:lnTo>
                  <a:pt x="8" y="12"/>
                </a:lnTo>
                <a:lnTo>
                  <a:pt x="0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2" name="Freeform 182">
            <a:extLst>
              <a:ext uri="{FF2B5EF4-FFF2-40B4-BE49-F238E27FC236}">
                <a16:creationId xmlns:a16="http://schemas.microsoft.com/office/drawing/2014/main" id="{8C3B674F-14D1-3382-3597-EB038D5FFC10}"/>
              </a:ext>
            </a:extLst>
          </p:cNvPr>
          <p:cNvSpPr>
            <a:spLocks/>
          </p:cNvSpPr>
          <p:nvPr/>
        </p:nvSpPr>
        <p:spPr bwMode="auto">
          <a:xfrm>
            <a:off x="6583363" y="1219201"/>
            <a:ext cx="47625" cy="49213"/>
          </a:xfrm>
          <a:custGeom>
            <a:avLst/>
            <a:gdLst>
              <a:gd name="T0" fmla="*/ 7 w 30"/>
              <a:gd name="T1" fmla="*/ 31 h 31"/>
              <a:gd name="T2" fmla="*/ 11 w 30"/>
              <a:gd name="T3" fmla="*/ 23 h 31"/>
              <a:gd name="T4" fmla="*/ 16 w 30"/>
              <a:gd name="T5" fmla="*/ 19 h 31"/>
              <a:gd name="T6" fmla="*/ 30 w 30"/>
              <a:gd name="T7" fmla="*/ 9 h 31"/>
              <a:gd name="T8" fmla="*/ 26 w 30"/>
              <a:gd name="T9" fmla="*/ 0 h 31"/>
              <a:gd name="T10" fmla="*/ 23 w 30"/>
              <a:gd name="T11" fmla="*/ 0 h 31"/>
              <a:gd name="T12" fmla="*/ 16 w 30"/>
              <a:gd name="T13" fmla="*/ 9 h 31"/>
              <a:gd name="T14" fmla="*/ 12 w 30"/>
              <a:gd name="T15" fmla="*/ 9 h 31"/>
              <a:gd name="T16" fmla="*/ 11 w 30"/>
              <a:gd name="T17" fmla="*/ 1 h 31"/>
              <a:gd name="T18" fmla="*/ 7 w 30"/>
              <a:gd name="T19" fmla="*/ 0 h 31"/>
              <a:gd name="T20" fmla="*/ 5 w 30"/>
              <a:gd name="T21" fmla="*/ 7 h 31"/>
              <a:gd name="T22" fmla="*/ 0 w 30"/>
              <a:gd name="T23" fmla="*/ 24 h 31"/>
              <a:gd name="T24" fmla="*/ 1 w 30"/>
              <a:gd name="T25" fmla="*/ 24 h 31"/>
              <a:gd name="T26" fmla="*/ 3 w 30"/>
              <a:gd name="T27" fmla="*/ 26 h 31"/>
              <a:gd name="T28" fmla="*/ 7 w 30"/>
              <a:gd name="T2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0" h="31">
                <a:moveTo>
                  <a:pt x="7" y="31"/>
                </a:moveTo>
                <a:lnTo>
                  <a:pt x="11" y="23"/>
                </a:lnTo>
                <a:lnTo>
                  <a:pt x="16" y="19"/>
                </a:lnTo>
                <a:lnTo>
                  <a:pt x="30" y="9"/>
                </a:lnTo>
                <a:lnTo>
                  <a:pt x="26" y="0"/>
                </a:lnTo>
                <a:lnTo>
                  <a:pt x="23" y="0"/>
                </a:lnTo>
                <a:lnTo>
                  <a:pt x="16" y="9"/>
                </a:lnTo>
                <a:lnTo>
                  <a:pt x="12" y="9"/>
                </a:lnTo>
                <a:lnTo>
                  <a:pt x="11" y="1"/>
                </a:lnTo>
                <a:lnTo>
                  <a:pt x="7" y="0"/>
                </a:lnTo>
                <a:lnTo>
                  <a:pt x="5" y="7"/>
                </a:lnTo>
                <a:lnTo>
                  <a:pt x="0" y="24"/>
                </a:lnTo>
                <a:lnTo>
                  <a:pt x="1" y="24"/>
                </a:lnTo>
                <a:lnTo>
                  <a:pt x="3" y="26"/>
                </a:lnTo>
                <a:lnTo>
                  <a:pt x="7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3" name="Freeform 183">
            <a:extLst>
              <a:ext uri="{FF2B5EF4-FFF2-40B4-BE49-F238E27FC236}">
                <a16:creationId xmlns:a16="http://schemas.microsoft.com/office/drawing/2014/main" id="{F5CAAA62-14C6-C16D-0BFC-BCAD71CFD33C}"/>
              </a:ext>
            </a:extLst>
          </p:cNvPr>
          <p:cNvSpPr>
            <a:spLocks/>
          </p:cNvSpPr>
          <p:nvPr/>
        </p:nvSpPr>
        <p:spPr bwMode="auto">
          <a:xfrm>
            <a:off x="6881813" y="1222376"/>
            <a:ext cx="26988" cy="47625"/>
          </a:xfrm>
          <a:custGeom>
            <a:avLst/>
            <a:gdLst>
              <a:gd name="T0" fmla="*/ 15 w 17"/>
              <a:gd name="T1" fmla="*/ 26 h 30"/>
              <a:gd name="T2" fmla="*/ 10 w 17"/>
              <a:gd name="T3" fmla="*/ 30 h 30"/>
              <a:gd name="T4" fmla="*/ 4 w 17"/>
              <a:gd name="T5" fmla="*/ 22 h 30"/>
              <a:gd name="T6" fmla="*/ 0 w 17"/>
              <a:gd name="T7" fmla="*/ 9 h 30"/>
              <a:gd name="T8" fmla="*/ 11 w 17"/>
              <a:gd name="T9" fmla="*/ 0 h 30"/>
              <a:gd name="T10" fmla="*/ 17 w 17"/>
              <a:gd name="T11" fmla="*/ 10 h 30"/>
              <a:gd name="T12" fmla="*/ 17 w 17"/>
              <a:gd name="T13" fmla="*/ 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" h="30">
                <a:moveTo>
                  <a:pt x="15" y="26"/>
                </a:moveTo>
                <a:lnTo>
                  <a:pt x="10" y="30"/>
                </a:lnTo>
                <a:lnTo>
                  <a:pt x="4" y="22"/>
                </a:lnTo>
                <a:lnTo>
                  <a:pt x="0" y="9"/>
                </a:lnTo>
                <a:lnTo>
                  <a:pt x="11" y="0"/>
                </a:lnTo>
                <a:lnTo>
                  <a:pt x="17" y="10"/>
                </a:lnTo>
                <a:lnTo>
                  <a:pt x="17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4" name="Freeform 184">
            <a:extLst>
              <a:ext uri="{FF2B5EF4-FFF2-40B4-BE49-F238E27FC236}">
                <a16:creationId xmlns:a16="http://schemas.microsoft.com/office/drawing/2014/main" id="{CF480F5B-92E3-37C3-6D71-66F8DD411445}"/>
              </a:ext>
            </a:extLst>
          </p:cNvPr>
          <p:cNvSpPr>
            <a:spLocks/>
          </p:cNvSpPr>
          <p:nvPr/>
        </p:nvSpPr>
        <p:spPr bwMode="auto">
          <a:xfrm>
            <a:off x="7005638" y="1244601"/>
            <a:ext cx="23813" cy="28575"/>
          </a:xfrm>
          <a:custGeom>
            <a:avLst/>
            <a:gdLst>
              <a:gd name="T0" fmla="*/ 0 w 15"/>
              <a:gd name="T1" fmla="*/ 0 h 18"/>
              <a:gd name="T2" fmla="*/ 0 w 15"/>
              <a:gd name="T3" fmla="*/ 1 h 18"/>
              <a:gd name="T4" fmla="*/ 3 w 15"/>
              <a:gd name="T5" fmla="*/ 8 h 18"/>
              <a:gd name="T6" fmla="*/ 8 w 15"/>
              <a:gd name="T7" fmla="*/ 16 h 18"/>
              <a:gd name="T8" fmla="*/ 15 w 15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8">
                <a:moveTo>
                  <a:pt x="0" y="0"/>
                </a:moveTo>
                <a:lnTo>
                  <a:pt x="0" y="1"/>
                </a:lnTo>
                <a:lnTo>
                  <a:pt x="3" y="8"/>
                </a:lnTo>
                <a:lnTo>
                  <a:pt x="8" y="16"/>
                </a:lnTo>
                <a:lnTo>
                  <a:pt x="15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5" name="Freeform 185">
            <a:extLst>
              <a:ext uri="{FF2B5EF4-FFF2-40B4-BE49-F238E27FC236}">
                <a16:creationId xmlns:a16="http://schemas.microsoft.com/office/drawing/2014/main" id="{87BB4BDD-AD14-535C-7D0C-7C0189156D1E}"/>
              </a:ext>
            </a:extLst>
          </p:cNvPr>
          <p:cNvSpPr>
            <a:spLocks/>
          </p:cNvSpPr>
          <p:nvPr/>
        </p:nvSpPr>
        <p:spPr bwMode="auto">
          <a:xfrm>
            <a:off x="7054851" y="1243013"/>
            <a:ext cx="26988" cy="38100"/>
          </a:xfrm>
          <a:custGeom>
            <a:avLst/>
            <a:gdLst>
              <a:gd name="T0" fmla="*/ 15 w 17"/>
              <a:gd name="T1" fmla="*/ 24 h 24"/>
              <a:gd name="T2" fmla="*/ 17 w 17"/>
              <a:gd name="T3" fmla="*/ 24 h 24"/>
              <a:gd name="T4" fmla="*/ 5 w 17"/>
              <a:gd name="T5" fmla="*/ 20 h 24"/>
              <a:gd name="T6" fmla="*/ 3 w 17"/>
              <a:gd name="T7" fmla="*/ 12 h 24"/>
              <a:gd name="T8" fmla="*/ 0 w 17"/>
              <a:gd name="T9" fmla="*/ 0 h 24"/>
              <a:gd name="T10" fmla="*/ 2 w 17"/>
              <a:gd name="T11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" h="24">
                <a:moveTo>
                  <a:pt x="15" y="24"/>
                </a:moveTo>
                <a:lnTo>
                  <a:pt x="17" y="24"/>
                </a:lnTo>
                <a:lnTo>
                  <a:pt x="5" y="20"/>
                </a:lnTo>
                <a:lnTo>
                  <a:pt x="3" y="12"/>
                </a:ln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6" name="Freeform 186">
            <a:extLst>
              <a:ext uri="{FF2B5EF4-FFF2-40B4-BE49-F238E27FC236}">
                <a16:creationId xmlns:a16="http://schemas.microsoft.com/office/drawing/2014/main" id="{719D7994-07C5-C6C1-0166-4DED75FB6027}"/>
              </a:ext>
            </a:extLst>
          </p:cNvPr>
          <p:cNvSpPr>
            <a:spLocks/>
          </p:cNvSpPr>
          <p:nvPr/>
        </p:nvSpPr>
        <p:spPr bwMode="auto">
          <a:xfrm>
            <a:off x="6958013" y="1220788"/>
            <a:ext cx="47625" cy="65088"/>
          </a:xfrm>
          <a:custGeom>
            <a:avLst/>
            <a:gdLst>
              <a:gd name="T0" fmla="*/ 4 w 30"/>
              <a:gd name="T1" fmla="*/ 41 h 41"/>
              <a:gd name="T2" fmla="*/ 0 w 30"/>
              <a:gd name="T3" fmla="*/ 36 h 41"/>
              <a:gd name="T4" fmla="*/ 0 w 30"/>
              <a:gd name="T5" fmla="*/ 33 h 41"/>
              <a:gd name="T6" fmla="*/ 10 w 30"/>
              <a:gd name="T7" fmla="*/ 33 h 41"/>
              <a:gd name="T8" fmla="*/ 11 w 30"/>
              <a:gd name="T9" fmla="*/ 29 h 41"/>
              <a:gd name="T10" fmla="*/ 0 w 30"/>
              <a:gd name="T11" fmla="*/ 25 h 41"/>
              <a:gd name="T12" fmla="*/ 0 w 30"/>
              <a:gd name="T13" fmla="*/ 12 h 41"/>
              <a:gd name="T14" fmla="*/ 1 w 30"/>
              <a:gd name="T15" fmla="*/ 3 h 41"/>
              <a:gd name="T16" fmla="*/ 8 w 30"/>
              <a:gd name="T17" fmla="*/ 1 h 41"/>
              <a:gd name="T18" fmla="*/ 15 w 30"/>
              <a:gd name="T19" fmla="*/ 0 h 41"/>
              <a:gd name="T20" fmla="*/ 21 w 30"/>
              <a:gd name="T21" fmla="*/ 3 h 41"/>
              <a:gd name="T22" fmla="*/ 27 w 30"/>
              <a:gd name="T23" fmla="*/ 10 h 41"/>
              <a:gd name="T24" fmla="*/ 30 w 30"/>
              <a:gd name="T25" fmla="*/ 15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0" h="41">
                <a:moveTo>
                  <a:pt x="4" y="41"/>
                </a:moveTo>
                <a:lnTo>
                  <a:pt x="0" y="36"/>
                </a:lnTo>
                <a:lnTo>
                  <a:pt x="0" y="33"/>
                </a:lnTo>
                <a:lnTo>
                  <a:pt x="10" y="33"/>
                </a:lnTo>
                <a:lnTo>
                  <a:pt x="11" y="29"/>
                </a:lnTo>
                <a:lnTo>
                  <a:pt x="0" y="25"/>
                </a:lnTo>
                <a:lnTo>
                  <a:pt x="0" y="12"/>
                </a:lnTo>
                <a:lnTo>
                  <a:pt x="1" y="3"/>
                </a:lnTo>
                <a:lnTo>
                  <a:pt x="8" y="1"/>
                </a:lnTo>
                <a:lnTo>
                  <a:pt x="15" y="0"/>
                </a:lnTo>
                <a:lnTo>
                  <a:pt x="21" y="3"/>
                </a:lnTo>
                <a:lnTo>
                  <a:pt x="27" y="10"/>
                </a:lnTo>
                <a:lnTo>
                  <a:pt x="30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7" name="Freeform 187">
            <a:extLst>
              <a:ext uri="{FF2B5EF4-FFF2-40B4-BE49-F238E27FC236}">
                <a16:creationId xmlns:a16="http://schemas.microsoft.com/office/drawing/2014/main" id="{2C7F0FBE-E6B8-C20F-51EE-326235A742C2}"/>
              </a:ext>
            </a:extLst>
          </p:cNvPr>
          <p:cNvSpPr>
            <a:spLocks/>
          </p:cNvSpPr>
          <p:nvPr/>
        </p:nvSpPr>
        <p:spPr bwMode="auto">
          <a:xfrm>
            <a:off x="6715126" y="1254126"/>
            <a:ext cx="44450" cy="42863"/>
          </a:xfrm>
          <a:custGeom>
            <a:avLst/>
            <a:gdLst>
              <a:gd name="T0" fmla="*/ 0 w 28"/>
              <a:gd name="T1" fmla="*/ 27 h 27"/>
              <a:gd name="T2" fmla="*/ 3 w 28"/>
              <a:gd name="T3" fmla="*/ 21 h 27"/>
              <a:gd name="T4" fmla="*/ 10 w 28"/>
              <a:gd name="T5" fmla="*/ 19 h 27"/>
              <a:gd name="T6" fmla="*/ 22 w 28"/>
              <a:gd name="T7" fmla="*/ 0 h 27"/>
              <a:gd name="T8" fmla="*/ 28 w 28"/>
              <a:gd name="T9" fmla="*/ 6 h 27"/>
              <a:gd name="T10" fmla="*/ 21 w 28"/>
              <a:gd name="T11" fmla="*/ 21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" h="27">
                <a:moveTo>
                  <a:pt x="0" y="27"/>
                </a:moveTo>
                <a:lnTo>
                  <a:pt x="3" y="21"/>
                </a:lnTo>
                <a:lnTo>
                  <a:pt x="10" y="19"/>
                </a:lnTo>
                <a:lnTo>
                  <a:pt x="22" y="0"/>
                </a:lnTo>
                <a:lnTo>
                  <a:pt x="28" y="6"/>
                </a:lnTo>
                <a:lnTo>
                  <a:pt x="21" y="2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8" name="Freeform 188">
            <a:extLst>
              <a:ext uri="{FF2B5EF4-FFF2-40B4-BE49-F238E27FC236}">
                <a16:creationId xmlns:a16="http://schemas.microsoft.com/office/drawing/2014/main" id="{E1D28214-7069-11F8-BB1D-6F9D2049208C}"/>
              </a:ext>
            </a:extLst>
          </p:cNvPr>
          <p:cNvSpPr>
            <a:spLocks/>
          </p:cNvSpPr>
          <p:nvPr/>
        </p:nvSpPr>
        <p:spPr bwMode="auto">
          <a:xfrm>
            <a:off x="6697663" y="1246188"/>
            <a:ext cx="39688" cy="52388"/>
          </a:xfrm>
          <a:custGeom>
            <a:avLst/>
            <a:gdLst>
              <a:gd name="T0" fmla="*/ 0 w 25"/>
              <a:gd name="T1" fmla="*/ 33 h 33"/>
              <a:gd name="T2" fmla="*/ 9 w 25"/>
              <a:gd name="T3" fmla="*/ 20 h 33"/>
              <a:gd name="T4" fmla="*/ 19 w 25"/>
              <a:gd name="T5" fmla="*/ 17 h 33"/>
              <a:gd name="T6" fmla="*/ 25 w 25"/>
              <a:gd name="T7" fmla="*/ 13 h 33"/>
              <a:gd name="T8" fmla="*/ 24 w 25"/>
              <a:gd name="T9" fmla="*/ 5 h 33"/>
              <a:gd name="T10" fmla="*/ 21 w 25"/>
              <a:gd name="T11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" h="33">
                <a:moveTo>
                  <a:pt x="0" y="33"/>
                </a:moveTo>
                <a:lnTo>
                  <a:pt x="9" y="20"/>
                </a:lnTo>
                <a:lnTo>
                  <a:pt x="19" y="17"/>
                </a:lnTo>
                <a:lnTo>
                  <a:pt x="25" y="13"/>
                </a:lnTo>
                <a:lnTo>
                  <a:pt x="24" y="5"/>
                </a:lnTo>
                <a:lnTo>
                  <a:pt x="2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9" name="Freeform 189">
            <a:extLst>
              <a:ext uri="{FF2B5EF4-FFF2-40B4-BE49-F238E27FC236}">
                <a16:creationId xmlns:a16="http://schemas.microsoft.com/office/drawing/2014/main" id="{589CE399-F2C2-7795-D7FD-BB7EE9AB88F3}"/>
              </a:ext>
            </a:extLst>
          </p:cNvPr>
          <p:cNvSpPr>
            <a:spLocks/>
          </p:cNvSpPr>
          <p:nvPr/>
        </p:nvSpPr>
        <p:spPr bwMode="auto">
          <a:xfrm>
            <a:off x="6904038" y="1273176"/>
            <a:ext cx="7938" cy="34925"/>
          </a:xfrm>
          <a:custGeom>
            <a:avLst/>
            <a:gdLst>
              <a:gd name="T0" fmla="*/ 0 w 5"/>
              <a:gd name="T1" fmla="*/ 22 h 22"/>
              <a:gd name="T2" fmla="*/ 0 w 5"/>
              <a:gd name="T3" fmla="*/ 12 h 22"/>
              <a:gd name="T4" fmla="*/ 1 w 5"/>
              <a:gd name="T5" fmla="*/ 7 h 22"/>
              <a:gd name="T6" fmla="*/ 3 w 5"/>
              <a:gd name="T7" fmla="*/ 1 h 22"/>
              <a:gd name="T8" fmla="*/ 5 w 5"/>
              <a:gd name="T9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22">
                <a:moveTo>
                  <a:pt x="0" y="22"/>
                </a:moveTo>
                <a:lnTo>
                  <a:pt x="0" y="12"/>
                </a:lnTo>
                <a:lnTo>
                  <a:pt x="1" y="7"/>
                </a:lnTo>
                <a:lnTo>
                  <a:pt x="3" y="1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0" name="Line 190">
            <a:extLst>
              <a:ext uri="{FF2B5EF4-FFF2-40B4-BE49-F238E27FC236}">
                <a16:creationId xmlns:a16="http://schemas.microsoft.com/office/drawing/2014/main" id="{C5071C24-69AA-DCAA-96F2-5CD31977263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904038" y="1308101"/>
            <a:ext cx="0" cy="15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1" name="Freeform 191">
            <a:extLst>
              <a:ext uri="{FF2B5EF4-FFF2-40B4-BE49-F238E27FC236}">
                <a16:creationId xmlns:a16="http://schemas.microsoft.com/office/drawing/2014/main" id="{A7C83117-4FED-890A-2E0D-001AA09143D8}"/>
              </a:ext>
            </a:extLst>
          </p:cNvPr>
          <p:cNvSpPr>
            <a:spLocks/>
          </p:cNvSpPr>
          <p:nvPr/>
        </p:nvSpPr>
        <p:spPr bwMode="auto">
          <a:xfrm>
            <a:off x="6958013" y="1285876"/>
            <a:ext cx="6350" cy="23813"/>
          </a:xfrm>
          <a:custGeom>
            <a:avLst/>
            <a:gdLst>
              <a:gd name="T0" fmla="*/ 0 w 4"/>
              <a:gd name="T1" fmla="*/ 15 h 15"/>
              <a:gd name="T2" fmla="*/ 1 w 4"/>
              <a:gd name="T3" fmla="*/ 15 h 15"/>
              <a:gd name="T4" fmla="*/ 3 w 4"/>
              <a:gd name="T5" fmla="*/ 5 h 15"/>
              <a:gd name="T6" fmla="*/ 4 w 4"/>
              <a:gd name="T7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15">
                <a:moveTo>
                  <a:pt x="0" y="15"/>
                </a:moveTo>
                <a:lnTo>
                  <a:pt x="1" y="15"/>
                </a:lnTo>
                <a:lnTo>
                  <a:pt x="3" y="5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2" name="Freeform 192">
            <a:extLst>
              <a:ext uri="{FF2B5EF4-FFF2-40B4-BE49-F238E27FC236}">
                <a16:creationId xmlns:a16="http://schemas.microsoft.com/office/drawing/2014/main" id="{CCF47C48-E6F6-7854-B833-CAA469BEF1EF}"/>
              </a:ext>
            </a:extLst>
          </p:cNvPr>
          <p:cNvSpPr>
            <a:spLocks/>
          </p:cNvSpPr>
          <p:nvPr/>
        </p:nvSpPr>
        <p:spPr bwMode="auto">
          <a:xfrm>
            <a:off x="7062788" y="1281113"/>
            <a:ext cx="30163" cy="30163"/>
          </a:xfrm>
          <a:custGeom>
            <a:avLst/>
            <a:gdLst>
              <a:gd name="T0" fmla="*/ 19 w 19"/>
              <a:gd name="T1" fmla="*/ 19 h 19"/>
              <a:gd name="T2" fmla="*/ 5 w 19"/>
              <a:gd name="T3" fmla="*/ 8 h 19"/>
              <a:gd name="T4" fmla="*/ 0 w 19"/>
              <a:gd name="T5" fmla="*/ 4 h 19"/>
              <a:gd name="T6" fmla="*/ 0 w 19"/>
              <a:gd name="T7" fmla="*/ 4 h 19"/>
              <a:gd name="T8" fmla="*/ 0 w 19"/>
              <a:gd name="T9" fmla="*/ 3 h 19"/>
              <a:gd name="T10" fmla="*/ 6 w 19"/>
              <a:gd name="T11" fmla="*/ 3 h 19"/>
              <a:gd name="T12" fmla="*/ 10 w 19"/>
              <a:gd name="T13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" h="19">
                <a:moveTo>
                  <a:pt x="19" y="19"/>
                </a:moveTo>
                <a:lnTo>
                  <a:pt x="5" y="8"/>
                </a:lnTo>
                <a:lnTo>
                  <a:pt x="0" y="4"/>
                </a:lnTo>
                <a:lnTo>
                  <a:pt x="0" y="4"/>
                </a:lnTo>
                <a:lnTo>
                  <a:pt x="0" y="3"/>
                </a:lnTo>
                <a:lnTo>
                  <a:pt x="6" y="3"/>
                </a:lnTo>
                <a:lnTo>
                  <a:pt x="1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3" name="Freeform 193">
            <a:extLst>
              <a:ext uri="{FF2B5EF4-FFF2-40B4-BE49-F238E27FC236}">
                <a16:creationId xmlns:a16="http://schemas.microsoft.com/office/drawing/2014/main" id="{E37E7DCA-BD95-E7CC-A289-DB78C90AA960}"/>
              </a:ext>
            </a:extLst>
          </p:cNvPr>
          <p:cNvSpPr>
            <a:spLocks/>
          </p:cNvSpPr>
          <p:nvPr/>
        </p:nvSpPr>
        <p:spPr bwMode="auto">
          <a:xfrm>
            <a:off x="6910388" y="1255713"/>
            <a:ext cx="28575" cy="55563"/>
          </a:xfrm>
          <a:custGeom>
            <a:avLst/>
            <a:gdLst>
              <a:gd name="T0" fmla="*/ 1 w 18"/>
              <a:gd name="T1" fmla="*/ 11 h 35"/>
              <a:gd name="T2" fmla="*/ 5 w 18"/>
              <a:gd name="T3" fmla="*/ 8 h 35"/>
              <a:gd name="T4" fmla="*/ 14 w 18"/>
              <a:gd name="T5" fmla="*/ 1 h 35"/>
              <a:gd name="T6" fmla="*/ 18 w 18"/>
              <a:gd name="T7" fmla="*/ 0 h 35"/>
              <a:gd name="T8" fmla="*/ 16 w 18"/>
              <a:gd name="T9" fmla="*/ 5 h 35"/>
              <a:gd name="T10" fmla="*/ 12 w 18"/>
              <a:gd name="T11" fmla="*/ 11 h 35"/>
              <a:gd name="T12" fmla="*/ 11 w 18"/>
              <a:gd name="T13" fmla="*/ 12 h 35"/>
              <a:gd name="T14" fmla="*/ 7 w 18"/>
              <a:gd name="T15" fmla="*/ 18 h 35"/>
              <a:gd name="T16" fmla="*/ 0 w 18"/>
              <a:gd name="T17" fmla="*/ 26 h 35"/>
              <a:gd name="T18" fmla="*/ 3 w 18"/>
              <a:gd name="T19" fmla="*/ 29 h 35"/>
              <a:gd name="T20" fmla="*/ 10 w 18"/>
              <a:gd name="T21" fmla="*/ 29 h 35"/>
              <a:gd name="T22" fmla="*/ 7 w 18"/>
              <a:gd name="T23" fmla="*/ 34 h 35"/>
              <a:gd name="T24" fmla="*/ 7 w 18"/>
              <a:gd name="T25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" h="35">
                <a:moveTo>
                  <a:pt x="1" y="11"/>
                </a:moveTo>
                <a:lnTo>
                  <a:pt x="5" y="8"/>
                </a:lnTo>
                <a:lnTo>
                  <a:pt x="14" y="1"/>
                </a:lnTo>
                <a:lnTo>
                  <a:pt x="18" y="0"/>
                </a:lnTo>
                <a:lnTo>
                  <a:pt x="16" y="5"/>
                </a:lnTo>
                <a:lnTo>
                  <a:pt x="12" y="11"/>
                </a:lnTo>
                <a:lnTo>
                  <a:pt x="11" y="12"/>
                </a:lnTo>
                <a:lnTo>
                  <a:pt x="7" y="18"/>
                </a:lnTo>
                <a:lnTo>
                  <a:pt x="0" y="26"/>
                </a:lnTo>
                <a:lnTo>
                  <a:pt x="3" y="29"/>
                </a:lnTo>
                <a:lnTo>
                  <a:pt x="10" y="29"/>
                </a:lnTo>
                <a:lnTo>
                  <a:pt x="7" y="34"/>
                </a:lnTo>
                <a:lnTo>
                  <a:pt x="7" y="3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4" name="Freeform 194">
            <a:extLst>
              <a:ext uri="{FF2B5EF4-FFF2-40B4-BE49-F238E27FC236}">
                <a16:creationId xmlns:a16="http://schemas.microsoft.com/office/drawing/2014/main" id="{D9F9E956-42C9-D0D4-47C6-5679FF6313A7}"/>
              </a:ext>
            </a:extLst>
          </p:cNvPr>
          <p:cNvSpPr>
            <a:spLocks/>
          </p:cNvSpPr>
          <p:nvPr/>
        </p:nvSpPr>
        <p:spPr bwMode="auto">
          <a:xfrm>
            <a:off x="6792913" y="1273176"/>
            <a:ext cx="14288" cy="47625"/>
          </a:xfrm>
          <a:custGeom>
            <a:avLst/>
            <a:gdLst>
              <a:gd name="T0" fmla="*/ 0 w 9"/>
              <a:gd name="T1" fmla="*/ 30 h 30"/>
              <a:gd name="T2" fmla="*/ 4 w 9"/>
              <a:gd name="T3" fmla="*/ 16 h 30"/>
              <a:gd name="T4" fmla="*/ 6 w 9"/>
              <a:gd name="T5" fmla="*/ 7 h 30"/>
              <a:gd name="T6" fmla="*/ 7 w 9"/>
              <a:gd name="T7" fmla="*/ 1 h 30"/>
              <a:gd name="T8" fmla="*/ 7 w 9"/>
              <a:gd name="T9" fmla="*/ 0 h 30"/>
              <a:gd name="T10" fmla="*/ 9 w 9"/>
              <a:gd name="T11" fmla="*/ 4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" h="30">
                <a:moveTo>
                  <a:pt x="0" y="30"/>
                </a:moveTo>
                <a:lnTo>
                  <a:pt x="4" y="16"/>
                </a:lnTo>
                <a:lnTo>
                  <a:pt x="6" y="7"/>
                </a:lnTo>
                <a:lnTo>
                  <a:pt x="7" y="1"/>
                </a:lnTo>
                <a:lnTo>
                  <a:pt x="7" y="0"/>
                </a:lnTo>
                <a:lnTo>
                  <a:pt x="9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5" name="Freeform 195">
            <a:extLst>
              <a:ext uri="{FF2B5EF4-FFF2-40B4-BE49-F238E27FC236}">
                <a16:creationId xmlns:a16="http://schemas.microsoft.com/office/drawing/2014/main" id="{03500A8E-FEE9-82DE-E00F-FACEE7B57141}"/>
              </a:ext>
            </a:extLst>
          </p:cNvPr>
          <p:cNvSpPr>
            <a:spLocks/>
          </p:cNvSpPr>
          <p:nvPr/>
        </p:nvSpPr>
        <p:spPr bwMode="auto">
          <a:xfrm>
            <a:off x="7088188" y="1311276"/>
            <a:ext cx="12700" cy="11113"/>
          </a:xfrm>
          <a:custGeom>
            <a:avLst/>
            <a:gdLst>
              <a:gd name="T0" fmla="*/ 8 w 8"/>
              <a:gd name="T1" fmla="*/ 7 h 7"/>
              <a:gd name="T2" fmla="*/ 0 w 8"/>
              <a:gd name="T3" fmla="*/ 3 h 7"/>
              <a:gd name="T4" fmla="*/ 4 w 8"/>
              <a:gd name="T5" fmla="*/ 0 h 7"/>
              <a:gd name="T6" fmla="*/ 3 w 8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7">
                <a:moveTo>
                  <a:pt x="8" y="7"/>
                </a:moveTo>
                <a:lnTo>
                  <a:pt x="0" y="3"/>
                </a:lnTo>
                <a:lnTo>
                  <a:pt x="4" y="0"/>
                </a:lnTo>
                <a:lnTo>
                  <a:pt x="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6" name="Freeform 196">
            <a:extLst>
              <a:ext uri="{FF2B5EF4-FFF2-40B4-BE49-F238E27FC236}">
                <a16:creationId xmlns:a16="http://schemas.microsoft.com/office/drawing/2014/main" id="{BFA79FFC-B649-3D69-31CA-8BBA3CD7309D}"/>
              </a:ext>
            </a:extLst>
          </p:cNvPr>
          <p:cNvSpPr>
            <a:spLocks/>
          </p:cNvSpPr>
          <p:nvPr/>
        </p:nvSpPr>
        <p:spPr bwMode="auto">
          <a:xfrm>
            <a:off x="6594476" y="1250951"/>
            <a:ext cx="52388" cy="74613"/>
          </a:xfrm>
          <a:custGeom>
            <a:avLst/>
            <a:gdLst>
              <a:gd name="T0" fmla="*/ 33 w 33"/>
              <a:gd name="T1" fmla="*/ 0 h 47"/>
              <a:gd name="T2" fmla="*/ 18 w 33"/>
              <a:gd name="T3" fmla="*/ 0 h 47"/>
              <a:gd name="T4" fmla="*/ 12 w 33"/>
              <a:gd name="T5" fmla="*/ 8 h 47"/>
              <a:gd name="T6" fmla="*/ 11 w 33"/>
              <a:gd name="T7" fmla="*/ 11 h 47"/>
              <a:gd name="T8" fmla="*/ 19 w 33"/>
              <a:gd name="T9" fmla="*/ 14 h 47"/>
              <a:gd name="T10" fmla="*/ 13 w 33"/>
              <a:gd name="T11" fmla="*/ 22 h 47"/>
              <a:gd name="T12" fmla="*/ 3 w 33"/>
              <a:gd name="T13" fmla="*/ 19 h 47"/>
              <a:gd name="T14" fmla="*/ 0 w 33"/>
              <a:gd name="T15" fmla="*/ 29 h 47"/>
              <a:gd name="T16" fmla="*/ 13 w 33"/>
              <a:gd name="T17" fmla="*/ 32 h 47"/>
              <a:gd name="T18" fmla="*/ 30 w 33"/>
              <a:gd name="T19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3" h="47">
                <a:moveTo>
                  <a:pt x="33" y="0"/>
                </a:moveTo>
                <a:lnTo>
                  <a:pt x="18" y="0"/>
                </a:lnTo>
                <a:lnTo>
                  <a:pt x="12" y="8"/>
                </a:lnTo>
                <a:lnTo>
                  <a:pt x="11" y="11"/>
                </a:lnTo>
                <a:lnTo>
                  <a:pt x="19" y="14"/>
                </a:lnTo>
                <a:lnTo>
                  <a:pt x="13" y="22"/>
                </a:lnTo>
                <a:lnTo>
                  <a:pt x="3" y="19"/>
                </a:lnTo>
                <a:lnTo>
                  <a:pt x="0" y="29"/>
                </a:lnTo>
                <a:lnTo>
                  <a:pt x="13" y="32"/>
                </a:lnTo>
                <a:lnTo>
                  <a:pt x="30" y="4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7" name="Freeform 197">
            <a:extLst>
              <a:ext uri="{FF2B5EF4-FFF2-40B4-BE49-F238E27FC236}">
                <a16:creationId xmlns:a16="http://schemas.microsoft.com/office/drawing/2014/main" id="{D3B81AAD-9C84-0C88-E7DD-728685585B20}"/>
              </a:ext>
            </a:extLst>
          </p:cNvPr>
          <p:cNvSpPr>
            <a:spLocks/>
          </p:cNvSpPr>
          <p:nvPr/>
        </p:nvSpPr>
        <p:spPr bwMode="auto">
          <a:xfrm>
            <a:off x="6707188" y="1287463"/>
            <a:ext cx="41275" cy="38100"/>
          </a:xfrm>
          <a:custGeom>
            <a:avLst/>
            <a:gdLst>
              <a:gd name="T0" fmla="*/ 26 w 26"/>
              <a:gd name="T1" fmla="*/ 0 h 24"/>
              <a:gd name="T2" fmla="*/ 24 w 26"/>
              <a:gd name="T3" fmla="*/ 2 h 24"/>
              <a:gd name="T4" fmla="*/ 24 w 26"/>
              <a:gd name="T5" fmla="*/ 9 h 24"/>
              <a:gd name="T6" fmla="*/ 24 w 26"/>
              <a:gd name="T7" fmla="*/ 15 h 24"/>
              <a:gd name="T8" fmla="*/ 0 w 26"/>
              <a:gd name="T9" fmla="*/ 24 h 24"/>
              <a:gd name="T10" fmla="*/ 0 w 26"/>
              <a:gd name="T11" fmla="*/ 21 h 24"/>
              <a:gd name="T12" fmla="*/ 3 w 26"/>
              <a:gd name="T13" fmla="*/ 13 h 24"/>
              <a:gd name="T14" fmla="*/ 5 w 26"/>
              <a:gd name="T15" fmla="*/ 6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" h="24">
                <a:moveTo>
                  <a:pt x="26" y="0"/>
                </a:moveTo>
                <a:lnTo>
                  <a:pt x="24" y="2"/>
                </a:lnTo>
                <a:lnTo>
                  <a:pt x="24" y="9"/>
                </a:lnTo>
                <a:lnTo>
                  <a:pt x="24" y="15"/>
                </a:lnTo>
                <a:lnTo>
                  <a:pt x="0" y="24"/>
                </a:lnTo>
                <a:lnTo>
                  <a:pt x="0" y="21"/>
                </a:lnTo>
                <a:lnTo>
                  <a:pt x="3" y="13"/>
                </a:lnTo>
                <a:lnTo>
                  <a:pt x="5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8" name="Freeform 198">
            <a:extLst>
              <a:ext uri="{FF2B5EF4-FFF2-40B4-BE49-F238E27FC236}">
                <a16:creationId xmlns:a16="http://schemas.microsoft.com/office/drawing/2014/main" id="{4CBE7D2C-128D-BB89-5A5E-BE8B1DF95812}"/>
              </a:ext>
            </a:extLst>
          </p:cNvPr>
          <p:cNvSpPr>
            <a:spLocks/>
          </p:cNvSpPr>
          <p:nvPr/>
        </p:nvSpPr>
        <p:spPr bwMode="auto">
          <a:xfrm>
            <a:off x="6892926" y="1309688"/>
            <a:ext cx="11113" cy="15875"/>
          </a:xfrm>
          <a:custGeom>
            <a:avLst/>
            <a:gdLst>
              <a:gd name="T0" fmla="*/ 0 w 7"/>
              <a:gd name="T1" fmla="*/ 10 h 10"/>
              <a:gd name="T2" fmla="*/ 4 w 7"/>
              <a:gd name="T3" fmla="*/ 7 h 10"/>
              <a:gd name="T4" fmla="*/ 7 w 7"/>
              <a:gd name="T5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10">
                <a:moveTo>
                  <a:pt x="0" y="10"/>
                </a:moveTo>
                <a:lnTo>
                  <a:pt x="4" y="7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9" name="Freeform 199">
            <a:extLst>
              <a:ext uri="{FF2B5EF4-FFF2-40B4-BE49-F238E27FC236}">
                <a16:creationId xmlns:a16="http://schemas.microsoft.com/office/drawing/2014/main" id="{B4942D2F-B16C-0A72-6844-F902BF1FF0FA}"/>
              </a:ext>
            </a:extLst>
          </p:cNvPr>
          <p:cNvSpPr>
            <a:spLocks/>
          </p:cNvSpPr>
          <p:nvPr/>
        </p:nvSpPr>
        <p:spPr bwMode="auto">
          <a:xfrm>
            <a:off x="6861176" y="1279526"/>
            <a:ext cx="30163" cy="47625"/>
          </a:xfrm>
          <a:custGeom>
            <a:avLst/>
            <a:gdLst>
              <a:gd name="T0" fmla="*/ 1 w 19"/>
              <a:gd name="T1" fmla="*/ 30 h 30"/>
              <a:gd name="T2" fmla="*/ 0 w 19"/>
              <a:gd name="T3" fmla="*/ 22 h 30"/>
              <a:gd name="T4" fmla="*/ 2 w 19"/>
              <a:gd name="T5" fmla="*/ 12 h 30"/>
              <a:gd name="T6" fmla="*/ 4 w 19"/>
              <a:gd name="T7" fmla="*/ 3 h 30"/>
              <a:gd name="T8" fmla="*/ 16 w 19"/>
              <a:gd name="T9" fmla="*/ 0 h 30"/>
              <a:gd name="T10" fmla="*/ 19 w 19"/>
              <a:gd name="T11" fmla="*/ 3 h 30"/>
              <a:gd name="T12" fmla="*/ 13 w 19"/>
              <a:gd name="T13" fmla="*/ 11 h 30"/>
              <a:gd name="T14" fmla="*/ 17 w 19"/>
              <a:gd name="T15" fmla="*/ 20 h 30"/>
              <a:gd name="T16" fmla="*/ 19 w 19"/>
              <a:gd name="T17" fmla="*/ 23 h 30"/>
              <a:gd name="T18" fmla="*/ 1 w 19"/>
              <a:gd name="T19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" h="30">
                <a:moveTo>
                  <a:pt x="1" y="30"/>
                </a:moveTo>
                <a:lnTo>
                  <a:pt x="0" y="22"/>
                </a:lnTo>
                <a:lnTo>
                  <a:pt x="2" y="12"/>
                </a:lnTo>
                <a:lnTo>
                  <a:pt x="4" y="3"/>
                </a:lnTo>
                <a:lnTo>
                  <a:pt x="16" y="0"/>
                </a:lnTo>
                <a:lnTo>
                  <a:pt x="19" y="3"/>
                </a:lnTo>
                <a:lnTo>
                  <a:pt x="13" y="11"/>
                </a:lnTo>
                <a:lnTo>
                  <a:pt x="17" y="20"/>
                </a:lnTo>
                <a:lnTo>
                  <a:pt x="19" y="23"/>
                </a:lnTo>
                <a:lnTo>
                  <a:pt x="1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0" name="Freeform 200">
            <a:extLst>
              <a:ext uri="{FF2B5EF4-FFF2-40B4-BE49-F238E27FC236}">
                <a16:creationId xmlns:a16="http://schemas.microsoft.com/office/drawing/2014/main" id="{6D8EDAB3-52AB-EBFB-6F10-508B90688039}"/>
              </a:ext>
            </a:extLst>
          </p:cNvPr>
          <p:cNvSpPr>
            <a:spLocks/>
          </p:cNvSpPr>
          <p:nvPr/>
        </p:nvSpPr>
        <p:spPr bwMode="auto">
          <a:xfrm>
            <a:off x="6921501" y="1311276"/>
            <a:ext cx="11113" cy="17463"/>
          </a:xfrm>
          <a:custGeom>
            <a:avLst/>
            <a:gdLst>
              <a:gd name="T0" fmla="*/ 0 w 7"/>
              <a:gd name="T1" fmla="*/ 0 h 11"/>
              <a:gd name="T2" fmla="*/ 3 w 7"/>
              <a:gd name="T3" fmla="*/ 6 h 11"/>
              <a:gd name="T4" fmla="*/ 7 w 7"/>
              <a:gd name="T5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11">
                <a:moveTo>
                  <a:pt x="0" y="0"/>
                </a:moveTo>
                <a:lnTo>
                  <a:pt x="3" y="6"/>
                </a:lnTo>
                <a:lnTo>
                  <a:pt x="7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1" name="Freeform 201">
            <a:extLst>
              <a:ext uri="{FF2B5EF4-FFF2-40B4-BE49-F238E27FC236}">
                <a16:creationId xmlns:a16="http://schemas.microsoft.com/office/drawing/2014/main" id="{E9BFF224-8272-AC53-0C1D-556FAA432D7C}"/>
              </a:ext>
            </a:extLst>
          </p:cNvPr>
          <p:cNvSpPr>
            <a:spLocks/>
          </p:cNvSpPr>
          <p:nvPr/>
        </p:nvSpPr>
        <p:spPr bwMode="auto">
          <a:xfrm>
            <a:off x="6932613" y="1284288"/>
            <a:ext cx="25400" cy="44450"/>
          </a:xfrm>
          <a:custGeom>
            <a:avLst/>
            <a:gdLst>
              <a:gd name="T0" fmla="*/ 0 w 16"/>
              <a:gd name="T1" fmla="*/ 28 h 28"/>
              <a:gd name="T2" fmla="*/ 2 w 16"/>
              <a:gd name="T3" fmla="*/ 26 h 28"/>
              <a:gd name="T4" fmla="*/ 7 w 16"/>
              <a:gd name="T5" fmla="*/ 24 h 28"/>
              <a:gd name="T6" fmla="*/ 1 w 16"/>
              <a:gd name="T7" fmla="*/ 19 h 28"/>
              <a:gd name="T8" fmla="*/ 5 w 16"/>
              <a:gd name="T9" fmla="*/ 12 h 28"/>
              <a:gd name="T10" fmla="*/ 4 w 16"/>
              <a:gd name="T11" fmla="*/ 4 h 28"/>
              <a:gd name="T12" fmla="*/ 8 w 16"/>
              <a:gd name="T13" fmla="*/ 0 h 28"/>
              <a:gd name="T14" fmla="*/ 16 w 16"/>
              <a:gd name="T15" fmla="*/ 2 h 28"/>
              <a:gd name="T16" fmla="*/ 13 w 16"/>
              <a:gd name="T17" fmla="*/ 12 h 28"/>
              <a:gd name="T18" fmla="*/ 13 w 16"/>
              <a:gd name="T19" fmla="*/ 19 h 28"/>
              <a:gd name="T20" fmla="*/ 16 w 16"/>
              <a:gd name="T21" fmla="*/ 16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" h="28">
                <a:moveTo>
                  <a:pt x="0" y="28"/>
                </a:moveTo>
                <a:lnTo>
                  <a:pt x="2" y="26"/>
                </a:lnTo>
                <a:lnTo>
                  <a:pt x="7" y="24"/>
                </a:lnTo>
                <a:lnTo>
                  <a:pt x="1" y="19"/>
                </a:lnTo>
                <a:lnTo>
                  <a:pt x="5" y="12"/>
                </a:lnTo>
                <a:lnTo>
                  <a:pt x="4" y="4"/>
                </a:lnTo>
                <a:lnTo>
                  <a:pt x="8" y="0"/>
                </a:lnTo>
                <a:lnTo>
                  <a:pt x="16" y="2"/>
                </a:lnTo>
                <a:lnTo>
                  <a:pt x="13" y="12"/>
                </a:lnTo>
                <a:lnTo>
                  <a:pt x="13" y="19"/>
                </a:lnTo>
                <a:lnTo>
                  <a:pt x="16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2" name="Freeform 202">
            <a:extLst>
              <a:ext uri="{FF2B5EF4-FFF2-40B4-BE49-F238E27FC236}">
                <a16:creationId xmlns:a16="http://schemas.microsoft.com/office/drawing/2014/main" id="{692FD9A6-A288-54D9-C299-C809A2CF9BA3}"/>
              </a:ext>
            </a:extLst>
          </p:cNvPr>
          <p:cNvSpPr>
            <a:spLocks/>
          </p:cNvSpPr>
          <p:nvPr/>
        </p:nvSpPr>
        <p:spPr bwMode="auto">
          <a:xfrm>
            <a:off x="7029451" y="1273176"/>
            <a:ext cx="71438" cy="58738"/>
          </a:xfrm>
          <a:custGeom>
            <a:avLst/>
            <a:gdLst>
              <a:gd name="T0" fmla="*/ 0 w 45"/>
              <a:gd name="T1" fmla="*/ 0 h 37"/>
              <a:gd name="T2" fmla="*/ 7 w 45"/>
              <a:gd name="T3" fmla="*/ 0 h 37"/>
              <a:gd name="T4" fmla="*/ 15 w 45"/>
              <a:gd name="T5" fmla="*/ 9 h 37"/>
              <a:gd name="T6" fmla="*/ 16 w 45"/>
              <a:gd name="T7" fmla="*/ 11 h 37"/>
              <a:gd name="T8" fmla="*/ 22 w 45"/>
              <a:gd name="T9" fmla="*/ 20 h 37"/>
              <a:gd name="T10" fmla="*/ 31 w 45"/>
              <a:gd name="T11" fmla="*/ 33 h 37"/>
              <a:gd name="T12" fmla="*/ 36 w 45"/>
              <a:gd name="T13" fmla="*/ 34 h 37"/>
              <a:gd name="T14" fmla="*/ 30 w 45"/>
              <a:gd name="T15" fmla="*/ 35 h 37"/>
              <a:gd name="T16" fmla="*/ 40 w 45"/>
              <a:gd name="T17" fmla="*/ 37 h 37"/>
              <a:gd name="T18" fmla="*/ 44 w 45"/>
              <a:gd name="T19" fmla="*/ 35 h 37"/>
              <a:gd name="T20" fmla="*/ 45 w 45"/>
              <a:gd name="T21" fmla="*/ 31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5" h="37">
                <a:moveTo>
                  <a:pt x="0" y="0"/>
                </a:moveTo>
                <a:lnTo>
                  <a:pt x="7" y="0"/>
                </a:lnTo>
                <a:lnTo>
                  <a:pt x="15" y="9"/>
                </a:lnTo>
                <a:lnTo>
                  <a:pt x="16" y="11"/>
                </a:lnTo>
                <a:lnTo>
                  <a:pt x="22" y="20"/>
                </a:lnTo>
                <a:lnTo>
                  <a:pt x="31" y="33"/>
                </a:lnTo>
                <a:lnTo>
                  <a:pt x="36" y="34"/>
                </a:lnTo>
                <a:lnTo>
                  <a:pt x="30" y="35"/>
                </a:lnTo>
                <a:lnTo>
                  <a:pt x="40" y="37"/>
                </a:lnTo>
                <a:lnTo>
                  <a:pt x="44" y="35"/>
                </a:lnTo>
                <a:lnTo>
                  <a:pt x="45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3" name="Freeform 203">
            <a:extLst>
              <a:ext uri="{FF2B5EF4-FFF2-40B4-BE49-F238E27FC236}">
                <a16:creationId xmlns:a16="http://schemas.microsoft.com/office/drawing/2014/main" id="{4FF5D012-F0F5-4C2F-E4DF-0BBA36168C43}"/>
              </a:ext>
            </a:extLst>
          </p:cNvPr>
          <p:cNvSpPr>
            <a:spLocks/>
          </p:cNvSpPr>
          <p:nvPr/>
        </p:nvSpPr>
        <p:spPr bwMode="auto">
          <a:xfrm>
            <a:off x="6642101" y="1325563"/>
            <a:ext cx="46038" cy="14288"/>
          </a:xfrm>
          <a:custGeom>
            <a:avLst/>
            <a:gdLst>
              <a:gd name="T0" fmla="*/ 0 w 29"/>
              <a:gd name="T1" fmla="*/ 0 h 9"/>
              <a:gd name="T2" fmla="*/ 9 w 29"/>
              <a:gd name="T3" fmla="*/ 9 h 9"/>
              <a:gd name="T4" fmla="*/ 27 w 29"/>
              <a:gd name="T5" fmla="*/ 6 h 9"/>
              <a:gd name="T6" fmla="*/ 29 w 29"/>
              <a:gd name="T7" fmla="*/ 2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" h="9">
                <a:moveTo>
                  <a:pt x="0" y="0"/>
                </a:moveTo>
                <a:lnTo>
                  <a:pt x="9" y="9"/>
                </a:lnTo>
                <a:lnTo>
                  <a:pt x="27" y="6"/>
                </a:lnTo>
                <a:lnTo>
                  <a:pt x="29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4" name="Freeform 204">
            <a:extLst>
              <a:ext uri="{FF2B5EF4-FFF2-40B4-BE49-F238E27FC236}">
                <a16:creationId xmlns:a16="http://schemas.microsoft.com/office/drawing/2014/main" id="{E84C1895-8289-00E8-27EA-795EBEC23F48}"/>
              </a:ext>
            </a:extLst>
          </p:cNvPr>
          <p:cNvSpPr>
            <a:spLocks/>
          </p:cNvSpPr>
          <p:nvPr/>
        </p:nvSpPr>
        <p:spPr bwMode="auto">
          <a:xfrm>
            <a:off x="6789738" y="1320801"/>
            <a:ext cx="3175" cy="19050"/>
          </a:xfrm>
          <a:custGeom>
            <a:avLst/>
            <a:gdLst>
              <a:gd name="T0" fmla="*/ 0 w 2"/>
              <a:gd name="T1" fmla="*/ 12 h 12"/>
              <a:gd name="T2" fmla="*/ 1 w 2"/>
              <a:gd name="T3" fmla="*/ 12 h 12"/>
              <a:gd name="T4" fmla="*/ 2 w 2"/>
              <a:gd name="T5" fmla="*/ 0 h 12"/>
              <a:gd name="T6" fmla="*/ 2 w 2"/>
              <a:gd name="T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12">
                <a:moveTo>
                  <a:pt x="0" y="12"/>
                </a:moveTo>
                <a:lnTo>
                  <a:pt x="1" y="12"/>
                </a:lnTo>
                <a:lnTo>
                  <a:pt x="2" y="0"/>
                </a:lnTo>
                <a:lnTo>
                  <a:pt x="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5" name="Freeform 206">
            <a:extLst>
              <a:ext uri="{FF2B5EF4-FFF2-40B4-BE49-F238E27FC236}">
                <a16:creationId xmlns:a16="http://schemas.microsoft.com/office/drawing/2014/main" id="{46355995-9657-CE62-41BA-9E32C98D2B1D}"/>
              </a:ext>
            </a:extLst>
          </p:cNvPr>
          <p:cNvSpPr>
            <a:spLocks/>
          </p:cNvSpPr>
          <p:nvPr/>
        </p:nvSpPr>
        <p:spPr bwMode="auto">
          <a:xfrm>
            <a:off x="6613526" y="1333500"/>
            <a:ext cx="30163" cy="12700"/>
          </a:xfrm>
          <a:custGeom>
            <a:avLst/>
            <a:gdLst>
              <a:gd name="T0" fmla="*/ 19 w 19"/>
              <a:gd name="T1" fmla="*/ 8 h 8"/>
              <a:gd name="T2" fmla="*/ 16 w 19"/>
              <a:gd name="T3" fmla="*/ 4 h 8"/>
              <a:gd name="T4" fmla="*/ 0 w 19"/>
              <a:gd name="T5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" h="8">
                <a:moveTo>
                  <a:pt x="19" y="8"/>
                </a:moveTo>
                <a:lnTo>
                  <a:pt x="16" y="4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6" name="Freeform 207">
            <a:extLst>
              <a:ext uri="{FF2B5EF4-FFF2-40B4-BE49-F238E27FC236}">
                <a16:creationId xmlns:a16="http://schemas.microsoft.com/office/drawing/2014/main" id="{2F3F4DD3-E694-847B-CA80-86C28E1E5C13}"/>
              </a:ext>
            </a:extLst>
          </p:cNvPr>
          <p:cNvSpPr>
            <a:spLocks/>
          </p:cNvSpPr>
          <p:nvPr/>
        </p:nvSpPr>
        <p:spPr bwMode="auto">
          <a:xfrm>
            <a:off x="6737351" y="1328738"/>
            <a:ext cx="12700" cy="28575"/>
          </a:xfrm>
          <a:custGeom>
            <a:avLst/>
            <a:gdLst>
              <a:gd name="T0" fmla="*/ 0 w 8"/>
              <a:gd name="T1" fmla="*/ 3 h 18"/>
              <a:gd name="T2" fmla="*/ 4 w 8"/>
              <a:gd name="T3" fmla="*/ 0 h 18"/>
              <a:gd name="T4" fmla="*/ 8 w 8"/>
              <a:gd name="T5" fmla="*/ 7 h 18"/>
              <a:gd name="T6" fmla="*/ 7 w 8"/>
              <a:gd name="T7" fmla="*/ 15 h 18"/>
              <a:gd name="T8" fmla="*/ 7 w 8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18">
                <a:moveTo>
                  <a:pt x="0" y="3"/>
                </a:moveTo>
                <a:lnTo>
                  <a:pt x="4" y="0"/>
                </a:lnTo>
                <a:lnTo>
                  <a:pt x="8" y="7"/>
                </a:lnTo>
                <a:lnTo>
                  <a:pt x="7" y="15"/>
                </a:lnTo>
                <a:lnTo>
                  <a:pt x="7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7" name="Freeform 208">
            <a:extLst>
              <a:ext uri="{FF2B5EF4-FFF2-40B4-BE49-F238E27FC236}">
                <a16:creationId xmlns:a16="http://schemas.microsoft.com/office/drawing/2014/main" id="{311D097B-D3DC-9109-001E-AC139267B870}"/>
              </a:ext>
            </a:extLst>
          </p:cNvPr>
          <p:cNvSpPr>
            <a:spLocks/>
          </p:cNvSpPr>
          <p:nvPr/>
        </p:nvSpPr>
        <p:spPr bwMode="auto">
          <a:xfrm>
            <a:off x="6591301" y="1316038"/>
            <a:ext cx="22225" cy="42863"/>
          </a:xfrm>
          <a:custGeom>
            <a:avLst/>
            <a:gdLst>
              <a:gd name="T0" fmla="*/ 14 w 14"/>
              <a:gd name="T1" fmla="*/ 11 h 27"/>
              <a:gd name="T2" fmla="*/ 11 w 14"/>
              <a:gd name="T3" fmla="*/ 0 h 27"/>
              <a:gd name="T4" fmla="*/ 0 w 14"/>
              <a:gd name="T5" fmla="*/ 3 h 27"/>
              <a:gd name="T6" fmla="*/ 0 w 14"/>
              <a:gd name="T7" fmla="*/ 10 h 27"/>
              <a:gd name="T8" fmla="*/ 7 w 14"/>
              <a:gd name="T9" fmla="*/ 16 h 27"/>
              <a:gd name="T10" fmla="*/ 6 w 14"/>
              <a:gd name="T11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" h="27">
                <a:moveTo>
                  <a:pt x="14" y="11"/>
                </a:moveTo>
                <a:lnTo>
                  <a:pt x="11" y="0"/>
                </a:lnTo>
                <a:lnTo>
                  <a:pt x="0" y="3"/>
                </a:lnTo>
                <a:lnTo>
                  <a:pt x="0" y="10"/>
                </a:lnTo>
                <a:lnTo>
                  <a:pt x="7" y="16"/>
                </a:lnTo>
                <a:lnTo>
                  <a:pt x="6" y="2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8" name="Line 209">
            <a:extLst>
              <a:ext uri="{FF2B5EF4-FFF2-40B4-BE49-F238E27FC236}">
                <a16:creationId xmlns:a16="http://schemas.microsoft.com/office/drawing/2014/main" id="{3731A9DB-A231-0BA5-07A9-08E067E722B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643688" y="1346200"/>
            <a:ext cx="4763" cy="1270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9" name="Freeform 210">
            <a:extLst>
              <a:ext uri="{FF2B5EF4-FFF2-40B4-BE49-F238E27FC236}">
                <a16:creationId xmlns:a16="http://schemas.microsoft.com/office/drawing/2014/main" id="{D6DEFF0E-CC45-239C-66C4-44831EA54C93}"/>
              </a:ext>
            </a:extLst>
          </p:cNvPr>
          <p:cNvSpPr>
            <a:spLocks/>
          </p:cNvSpPr>
          <p:nvPr/>
        </p:nvSpPr>
        <p:spPr bwMode="auto">
          <a:xfrm>
            <a:off x="6745288" y="1357313"/>
            <a:ext cx="3175" cy="17463"/>
          </a:xfrm>
          <a:custGeom>
            <a:avLst/>
            <a:gdLst>
              <a:gd name="T0" fmla="*/ 2 w 2"/>
              <a:gd name="T1" fmla="*/ 0 h 11"/>
              <a:gd name="T2" fmla="*/ 2 w 2"/>
              <a:gd name="T3" fmla="*/ 3 h 11"/>
              <a:gd name="T4" fmla="*/ 0 w 2"/>
              <a:gd name="T5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11">
                <a:moveTo>
                  <a:pt x="2" y="0"/>
                </a:moveTo>
                <a:lnTo>
                  <a:pt x="2" y="3"/>
                </a:lnTo>
                <a:lnTo>
                  <a:pt x="0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0" name="Freeform 211">
            <a:extLst>
              <a:ext uri="{FF2B5EF4-FFF2-40B4-BE49-F238E27FC236}">
                <a16:creationId xmlns:a16="http://schemas.microsoft.com/office/drawing/2014/main" id="{ECEA8866-3DEF-23FA-9207-D994E71D3C90}"/>
              </a:ext>
            </a:extLst>
          </p:cNvPr>
          <p:cNvSpPr>
            <a:spLocks/>
          </p:cNvSpPr>
          <p:nvPr/>
        </p:nvSpPr>
        <p:spPr bwMode="auto">
          <a:xfrm>
            <a:off x="6807201" y="1257300"/>
            <a:ext cx="38100" cy="123825"/>
          </a:xfrm>
          <a:custGeom>
            <a:avLst/>
            <a:gdLst>
              <a:gd name="T0" fmla="*/ 0 w 24"/>
              <a:gd name="T1" fmla="*/ 14 h 78"/>
              <a:gd name="T2" fmla="*/ 4 w 24"/>
              <a:gd name="T3" fmla="*/ 13 h 78"/>
              <a:gd name="T4" fmla="*/ 8 w 24"/>
              <a:gd name="T5" fmla="*/ 3 h 78"/>
              <a:gd name="T6" fmla="*/ 10 w 24"/>
              <a:gd name="T7" fmla="*/ 0 h 78"/>
              <a:gd name="T8" fmla="*/ 16 w 24"/>
              <a:gd name="T9" fmla="*/ 7 h 78"/>
              <a:gd name="T10" fmla="*/ 21 w 24"/>
              <a:gd name="T11" fmla="*/ 15 h 78"/>
              <a:gd name="T12" fmla="*/ 24 w 24"/>
              <a:gd name="T13" fmla="*/ 25 h 78"/>
              <a:gd name="T14" fmla="*/ 20 w 24"/>
              <a:gd name="T15" fmla="*/ 41 h 78"/>
              <a:gd name="T16" fmla="*/ 19 w 24"/>
              <a:gd name="T17" fmla="*/ 55 h 78"/>
              <a:gd name="T18" fmla="*/ 19 w 24"/>
              <a:gd name="T19" fmla="*/ 59 h 78"/>
              <a:gd name="T20" fmla="*/ 17 w 24"/>
              <a:gd name="T21" fmla="*/ 71 h 78"/>
              <a:gd name="T22" fmla="*/ 16 w 24"/>
              <a:gd name="T23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" h="78">
                <a:moveTo>
                  <a:pt x="0" y="14"/>
                </a:moveTo>
                <a:lnTo>
                  <a:pt x="4" y="13"/>
                </a:lnTo>
                <a:lnTo>
                  <a:pt x="8" y="3"/>
                </a:lnTo>
                <a:lnTo>
                  <a:pt x="10" y="0"/>
                </a:lnTo>
                <a:lnTo>
                  <a:pt x="16" y="7"/>
                </a:lnTo>
                <a:lnTo>
                  <a:pt x="21" y="15"/>
                </a:lnTo>
                <a:lnTo>
                  <a:pt x="24" y="25"/>
                </a:lnTo>
                <a:lnTo>
                  <a:pt x="20" y="41"/>
                </a:lnTo>
                <a:lnTo>
                  <a:pt x="19" y="55"/>
                </a:lnTo>
                <a:lnTo>
                  <a:pt x="19" y="59"/>
                </a:lnTo>
                <a:lnTo>
                  <a:pt x="17" y="71"/>
                </a:lnTo>
                <a:lnTo>
                  <a:pt x="16" y="7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1" name="Freeform 212">
            <a:extLst>
              <a:ext uri="{FF2B5EF4-FFF2-40B4-BE49-F238E27FC236}">
                <a16:creationId xmlns:a16="http://schemas.microsoft.com/office/drawing/2014/main" id="{C6E1DF54-0C54-8689-F6E6-606765831238}"/>
              </a:ext>
            </a:extLst>
          </p:cNvPr>
          <p:cNvSpPr>
            <a:spLocks/>
          </p:cNvSpPr>
          <p:nvPr/>
        </p:nvSpPr>
        <p:spPr bwMode="auto">
          <a:xfrm>
            <a:off x="6546851" y="1350963"/>
            <a:ext cx="42863" cy="30163"/>
          </a:xfrm>
          <a:custGeom>
            <a:avLst/>
            <a:gdLst>
              <a:gd name="T0" fmla="*/ 27 w 27"/>
              <a:gd name="T1" fmla="*/ 3 h 19"/>
              <a:gd name="T2" fmla="*/ 27 w 27"/>
              <a:gd name="T3" fmla="*/ 0 h 19"/>
              <a:gd name="T4" fmla="*/ 20 w 27"/>
              <a:gd name="T5" fmla="*/ 0 h 19"/>
              <a:gd name="T6" fmla="*/ 16 w 27"/>
              <a:gd name="T7" fmla="*/ 5 h 19"/>
              <a:gd name="T8" fmla="*/ 0 w 27"/>
              <a:gd name="T9" fmla="*/ 4 h 19"/>
              <a:gd name="T10" fmla="*/ 0 w 27"/>
              <a:gd name="T11" fmla="*/ 18 h 19"/>
              <a:gd name="T12" fmla="*/ 22 w 27"/>
              <a:gd name="T13" fmla="*/ 18 h 19"/>
              <a:gd name="T14" fmla="*/ 22 w 27"/>
              <a:gd name="T1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7" h="19">
                <a:moveTo>
                  <a:pt x="27" y="3"/>
                </a:moveTo>
                <a:lnTo>
                  <a:pt x="27" y="0"/>
                </a:lnTo>
                <a:lnTo>
                  <a:pt x="20" y="0"/>
                </a:lnTo>
                <a:lnTo>
                  <a:pt x="16" y="5"/>
                </a:lnTo>
                <a:lnTo>
                  <a:pt x="0" y="4"/>
                </a:lnTo>
                <a:lnTo>
                  <a:pt x="0" y="18"/>
                </a:lnTo>
                <a:lnTo>
                  <a:pt x="22" y="18"/>
                </a:lnTo>
                <a:lnTo>
                  <a:pt x="22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2" name="Freeform 213">
            <a:extLst>
              <a:ext uri="{FF2B5EF4-FFF2-40B4-BE49-F238E27FC236}">
                <a16:creationId xmlns:a16="http://schemas.microsoft.com/office/drawing/2014/main" id="{582D0BA4-EBB9-4A1C-C835-994B50388D94}"/>
              </a:ext>
            </a:extLst>
          </p:cNvPr>
          <p:cNvSpPr>
            <a:spLocks/>
          </p:cNvSpPr>
          <p:nvPr/>
        </p:nvSpPr>
        <p:spPr bwMode="auto">
          <a:xfrm>
            <a:off x="6858001" y="1325563"/>
            <a:ext cx="34925" cy="61913"/>
          </a:xfrm>
          <a:custGeom>
            <a:avLst/>
            <a:gdLst>
              <a:gd name="T0" fmla="*/ 4 w 22"/>
              <a:gd name="T1" fmla="*/ 39 h 39"/>
              <a:gd name="T2" fmla="*/ 4 w 22"/>
              <a:gd name="T3" fmla="*/ 36 h 39"/>
              <a:gd name="T4" fmla="*/ 4 w 22"/>
              <a:gd name="T5" fmla="*/ 34 h 39"/>
              <a:gd name="T6" fmla="*/ 4 w 22"/>
              <a:gd name="T7" fmla="*/ 32 h 39"/>
              <a:gd name="T8" fmla="*/ 6 w 22"/>
              <a:gd name="T9" fmla="*/ 25 h 39"/>
              <a:gd name="T10" fmla="*/ 4 w 22"/>
              <a:gd name="T11" fmla="*/ 16 h 39"/>
              <a:gd name="T12" fmla="*/ 0 w 22"/>
              <a:gd name="T13" fmla="*/ 12 h 39"/>
              <a:gd name="T14" fmla="*/ 0 w 22"/>
              <a:gd name="T15" fmla="*/ 10 h 39"/>
              <a:gd name="T16" fmla="*/ 3 w 22"/>
              <a:gd name="T17" fmla="*/ 9 h 39"/>
              <a:gd name="T18" fmla="*/ 7 w 22"/>
              <a:gd name="T19" fmla="*/ 8 h 39"/>
              <a:gd name="T20" fmla="*/ 18 w 22"/>
              <a:gd name="T21" fmla="*/ 2 h 39"/>
              <a:gd name="T22" fmla="*/ 22 w 22"/>
              <a:gd name="T23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2" h="39">
                <a:moveTo>
                  <a:pt x="4" y="39"/>
                </a:moveTo>
                <a:lnTo>
                  <a:pt x="4" y="36"/>
                </a:lnTo>
                <a:lnTo>
                  <a:pt x="4" y="34"/>
                </a:lnTo>
                <a:lnTo>
                  <a:pt x="4" y="32"/>
                </a:lnTo>
                <a:lnTo>
                  <a:pt x="6" y="25"/>
                </a:lnTo>
                <a:lnTo>
                  <a:pt x="4" y="16"/>
                </a:lnTo>
                <a:lnTo>
                  <a:pt x="0" y="12"/>
                </a:lnTo>
                <a:lnTo>
                  <a:pt x="0" y="10"/>
                </a:lnTo>
                <a:lnTo>
                  <a:pt x="3" y="9"/>
                </a:lnTo>
                <a:lnTo>
                  <a:pt x="7" y="8"/>
                </a:lnTo>
                <a:lnTo>
                  <a:pt x="18" y="2"/>
                </a:lnTo>
                <a:lnTo>
                  <a:pt x="2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3" name="Freeform 214">
            <a:extLst>
              <a:ext uri="{FF2B5EF4-FFF2-40B4-BE49-F238E27FC236}">
                <a16:creationId xmlns:a16="http://schemas.microsoft.com/office/drawing/2014/main" id="{B94CC7F8-6B02-279B-A141-84750334A690}"/>
              </a:ext>
            </a:extLst>
          </p:cNvPr>
          <p:cNvSpPr>
            <a:spLocks/>
          </p:cNvSpPr>
          <p:nvPr/>
        </p:nvSpPr>
        <p:spPr bwMode="auto">
          <a:xfrm>
            <a:off x="6589713" y="1355725"/>
            <a:ext cx="11113" cy="33338"/>
          </a:xfrm>
          <a:custGeom>
            <a:avLst/>
            <a:gdLst>
              <a:gd name="T0" fmla="*/ 7 w 7"/>
              <a:gd name="T1" fmla="*/ 2 h 21"/>
              <a:gd name="T2" fmla="*/ 4 w 7"/>
              <a:gd name="T3" fmla="*/ 21 h 21"/>
              <a:gd name="T4" fmla="*/ 0 w 7"/>
              <a:gd name="T5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21">
                <a:moveTo>
                  <a:pt x="7" y="2"/>
                </a:moveTo>
                <a:lnTo>
                  <a:pt x="4" y="2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4" name="Line 215">
            <a:extLst>
              <a:ext uri="{FF2B5EF4-FFF2-40B4-BE49-F238E27FC236}">
                <a16:creationId xmlns:a16="http://schemas.microsoft.com/office/drawing/2014/main" id="{552D2B63-2723-856F-C0C1-1EB19150082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742113" y="1374775"/>
            <a:ext cx="3175" cy="1746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5" name="Line 216">
            <a:extLst>
              <a:ext uri="{FF2B5EF4-FFF2-40B4-BE49-F238E27FC236}">
                <a16:creationId xmlns:a16="http://schemas.microsoft.com/office/drawing/2014/main" id="{42D994AA-7AC9-D201-86E0-025E7857D528}"/>
              </a:ext>
            </a:extLst>
          </p:cNvPr>
          <p:cNvSpPr>
            <a:spLocks noChangeShapeType="1"/>
          </p:cNvSpPr>
          <p:nvPr/>
        </p:nvSpPr>
        <p:spPr bwMode="auto">
          <a:xfrm>
            <a:off x="6581776" y="1381125"/>
            <a:ext cx="0" cy="1111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6" name="Freeform 217">
            <a:extLst>
              <a:ext uri="{FF2B5EF4-FFF2-40B4-BE49-F238E27FC236}">
                <a16:creationId xmlns:a16="http://schemas.microsoft.com/office/drawing/2014/main" id="{AB65C443-53EE-2A67-67CD-9D561C26E2FC}"/>
              </a:ext>
            </a:extLst>
          </p:cNvPr>
          <p:cNvSpPr>
            <a:spLocks/>
          </p:cNvSpPr>
          <p:nvPr/>
        </p:nvSpPr>
        <p:spPr bwMode="auto">
          <a:xfrm>
            <a:off x="6864351" y="1387475"/>
            <a:ext cx="9525" cy="23813"/>
          </a:xfrm>
          <a:custGeom>
            <a:avLst/>
            <a:gdLst>
              <a:gd name="T0" fmla="*/ 6 w 6"/>
              <a:gd name="T1" fmla="*/ 15 h 15"/>
              <a:gd name="T2" fmla="*/ 4 w 6"/>
              <a:gd name="T3" fmla="*/ 14 h 15"/>
              <a:gd name="T4" fmla="*/ 0 w 6"/>
              <a:gd name="T5" fmla="*/ 11 h 15"/>
              <a:gd name="T6" fmla="*/ 0 w 6"/>
              <a:gd name="T7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5">
                <a:moveTo>
                  <a:pt x="6" y="15"/>
                </a:moveTo>
                <a:lnTo>
                  <a:pt x="4" y="14"/>
                </a:lnTo>
                <a:lnTo>
                  <a:pt x="0" y="1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7" name="Freeform 218">
            <a:extLst>
              <a:ext uri="{FF2B5EF4-FFF2-40B4-BE49-F238E27FC236}">
                <a16:creationId xmlns:a16="http://schemas.microsoft.com/office/drawing/2014/main" id="{E936374C-117E-1CAA-253B-860551BD1AAC}"/>
              </a:ext>
            </a:extLst>
          </p:cNvPr>
          <p:cNvSpPr>
            <a:spLocks/>
          </p:cNvSpPr>
          <p:nvPr/>
        </p:nvSpPr>
        <p:spPr bwMode="auto">
          <a:xfrm>
            <a:off x="6761163" y="1317625"/>
            <a:ext cx="28575" cy="95250"/>
          </a:xfrm>
          <a:custGeom>
            <a:avLst/>
            <a:gdLst>
              <a:gd name="T0" fmla="*/ 14 w 18"/>
              <a:gd name="T1" fmla="*/ 60 h 60"/>
              <a:gd name="T2" fmla="*/ 7 w 18"/>
              <a:gd name="T3" fmla="*/ 56 h 60"/>
              <a:gd name="T4" fmla="*/ 4 w 18"/>
              <a:gd name="T5" fmla="*/ 50 h 60"/>
              <a:gd name="T6" fmla="*/ 3 w 18"/>
              <a:gd name="T7" fmla="*/ 47 h 60"/>
              <a:gd name="T8" fmla="*/ 0 w 18"/>
              <a:gd name="T9" fmla="*/ 43 h 60"/>
              <a:gd name="T10" fmla="*/ 1 w 18"/>
              <a:gd name="T11" fmla="*/ 35 h 60"/>
              <a:gd name="T12" fmla="*/ 5 w 18"/>
              <a:gd name="T13" fmla="*/ 29 h 60"/>
              <a:gd name="T14" fmla="*/ 5 w 18"/>
              <a:gd name="T15" fmla="*/ 18 h 60"/>
              <a:gd name="T16" fmla="*/ 14 w 18"/>
              <a:gd name="T17" fmla="*/ 0 h 60"/>
              <a:gd name="T18" fmla="*/ 16 w 18"/>
              <a:gd name="T19" fmla="*/ 5 h 60"/>
              <a:gd name="T20" fmla="*/ 15 w 18"/>
              <a:gd name="T21" fmla="*/ 15 h 60"/>
              <a:gd name="T22" fmla="*/ 18 w 18"/>
              <a:gd name="T23" fmla="*/ 14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" h="60">
                <a:moveTo>
                  <a:pt x="14" y="60"/>
                </a:moveTo>
                <a:lnTo>
                  <a:pt x="7" y="56"/>
                </a:lnTo>
                <a:lnTo>
                  <a:pt x="4" y="50"/>
                </a:lnTo>
                <a:lnTo>
                  <a:pt x="3" y="47"/>
                </a:lnTo>
                <a:lnTo>
                  <a:pt x="0" y="43"/>
                </a:lnTo>
                <a:lnTo>
                  <a:pt x="1" y="35"/>
                </a:lnTo>
                <a:lnTo>
                  <a:pt x="5" y="29"/>
                </a:lnTo>
                <a:lnTo>
                  <a:pt x="5" y="18"/>
                </a:lnTo>
                <a:lnTo>
                  <a:pt x="14" y="0"/>
                </a:lnTo>
                <a:lnTo>
                  <a:pt x="16" y="5"/>
                </a:lnTo>
                <a:lnTo>
                  <a:pt x="15" y="15"/>
                </a:lnTo>
                <a:lnTo>
                  <a:pt x="18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8" name="Freeform 219">
            <a:extLst>
              <a:ext uri="{FF2B5EF4-FFF2-40B4-BE49-F238E27FC236}">
                <a16:creationId xmlns:a16="http://schemas.microsoft.com/office/drawing/2014/main" id="{CD22A443-8F58-54F4-7E0B-BF0343447BD5}"/>
              </a:ext>
            </a:extLst>
          </p:cNvPr>
          <p:cNvSpPr>
            <a:spLocks/>
          </p:cNvSpPr>
          <p:nvPr/>
        </p:nvSpPr>
        <p:spPr bwMode="auto">
          <a:xfrm>
            <a:off x="6632576" y="1376363"/>
            <a:ext cx="15875" cy="39688"/>
          </a:xfrm>
          <a:custGeom>
            <a:avLst/>
            <a:gdLst>
              <a:gd name="T0" fmla="*/ 3 w 10"/>
              <a:gd name="T1" fmla="*/ 25 h 25"/>
              <a:gd name="T2" fmla="*/ 7 w 10"/>
              <a:gd name="T3" fmla="*/ 19 h 25"/>
              <a:gd name="T4" fmla="*/ 9 w 10"/>
              <a:gd name="T5" fmla="*/ 10 h 25"/>
              <a:gd name="T6" fmla="*/ 10 w 10"/>
              <a:gd name="T7" fmla="*/ 6 h 25"/>
              <a:gd name="T8" fmla="*/ 10 w 10"/>
              <a:gd name="T9" fmla="*/ 0 h 25"/>
              <a:gd name="T10" fmla="*/ 2 w 10"/>
              <a:gd name="T11" fmla="*/ 8 h 25"/>
              <a:gd name="T12" fmla="*/ 0 w 10"/>
              <a:gd name="T13" fmla="*/ 10 h 25"/>
              <a:gd name="T14" fmla="*/ 0 w 10"/>
              <a:gd name="T15" fmla="*/ 13 h 25"/>
              <a:gd name="T16" fmla="*/ 3 w 10"/>
              <a:gd name="T1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" h="25">
                <a:moveTo>
                  <a:pt x="3" y="25"/>
                </a:moveTo>
                <a:lnTo>
                  <a:pt x="7" y="19"/>
                </a:lnTo>
                <a:lnTo>
                  <a:pt x="9" y="10"/>
                </a:lnTo>
                <a:lnTo>
                  <a:pt x="10" y="6"/>
                </a:lnTo>
                <a:lnTo>
                  <a:pt x="10" y="0"/>
                </a:lnTo>
                <a:lnTo>
                  <a:pt x="2" y="8"/>
                </a:lnTo>
                <a:lnTo>
                  <a:pt x="0" y="10"/>
                </a:lnTo>
                <a:lnTo>
                  <a:pt x="0" y="13"/>
                </a:lnTo>
                <a:lnTo>
                  <a:pt x="3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9" name="Freeform 220">
            <a:extLst>
              <a:ext uri="{FF2B5EF4-FFF2-40B4-BE49-F238E27FC236}">
                <a16:creationId xmlns:a16="http://schemas.microsoft.com/office/drawing/2014/main" id="{E8023DA4-ED61-8A04-F435-D0E0C03C1007}"/>
              </a:ext>
            </a:extLst>
          </p:cNvPr>
          <p:cNvSpPr>
            <a:spLocks/>
          </p:cNvSpPr>
          <p:nvPr/>
        </p:nvSpPr>
        <p:spPr bwMode="auto">
          <a:xfrm>
            <a:off x="6783388" y="1412875"/>
            <a:ext cx="26988" cy="7938"/>
          </a:xfrm>
          <a:custGeom>
            <a:avLst/>
            <a:gdLst>
              <a:gd name="T0" fmla="*/ 17 w 17"/>
              <a:gd name="T1" fmla="*/ 5 h 5"/>
              <a:gd name="T2" fmla="*/ 8 w 17"/>
              <a:gd name="T3" fmla="*/ 5 h 5"/>
              <a:gd name="T4" fmla="*/ 0 w 17"/>
              <a:gd name="T5" fmla="*/ 0 h 5"/>
              <a:gd name="T6" fmla="*/ 0 w 17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" h="5">
                <a:moveTo>
                  <a:pt x="17" y="5"/>
                </a:moveTo>
                <a:lnTo>
                  <a:pt x="8" y="5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0" name="Freeform 221">
            <a:extLst>
              <a:ext uri="{FF2B5EF4-FFF2-40B4-BE49-F238E27FC236}">
                <a16:creationId xmlns:a16="http://schemas.microsoft.com/office/drawing/2014/main" id="{099BFC19-85DF-6A45-8B7D-AB727068E411}"/>
              </a:ext>
            </a:extLst>
          </p:cNvPr>
          <p:cNvSpPr>
            <a:spLocks/>
          </p:cNvSpPr>
          <p:nvPr/>
        </p:nvSpPr>
        <p:spPr bwMode="auto">
          <a:xfrm>
            <a:off x="6530976" y="1392238"/>
            <a:ext cx="50800" cy="28575"/>
          </a:xfrm>
          <a:custGeom>
            <a:avLst/>
            <a:gdLst>
              <a:gd name="T0" fmla="*/ 32 w 32"/>
              <a:gd name="T1" fmla="*/ 0 h 18"/>
              <a:gd name="T2" fmla="*/ 0 w 32"/>
              <a:gd name="T3" fmla="*/ 1 h 18"/>
              <a:gd name="T4" fmla="*/ 0 w 32"/>
              <a:gd name="T5" fmla="*/ 12 h 18"/>
              <a:gd name="T6" fmla="*/ 11 w 32"/>
              <a:gd name="T7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2" h="18">
                <a:moveTo>
                  <a:pt x="32" y="0"/>
                </a:moveTo>
                <a:lnTo>
                  <a:pt x="0" y="1"/>
                </a:lnTo>
                <a:lnTo>
                  <a:pt x="0" y="12"/>
                </a:lnTo>
                <a:lnTo>
                  <a:pt x="11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1" name="Freeform 222">
            <a:extLst>
              <a:ext uri="{FF2B5EF4-FFF2-40B4-BE49-F238E27FC236}">
                <a16:creationId xmlns:a16="http://schemas.microsoft.com/office/drawing/2014/main" id="{045DF827-B7A0-F79A-0118-204AB6CC430F}"/>
              </a:ext>
            </a:extLst>
          </p:cNvPr>
          <p:cNvSpPr>
            <a:spLocks/>
          </p:cNvSpPr>
          <p:nvPr/>
        </p:nvSpPr>
        <p:spPr bwMode="auto">
          <a:xfrm>
            <a:off x="6742113" y="1392238"/>
            <a:ext cx="7938" cy="38100"/>
          </a:xfrm>
          <a:custGeom>
            <a:avLst/>
            <a:gdLst>
              <a:gd name="T0" fmla="*/ 0 w 5"/>
              <a:gd name="T1" fmla="*/ 0 h 24"/>
              <a:gd name="T2" fmla="*/ 0 w 5"/>
              <a:gd name="T3" fmla="*/ 1 h 24"/>
              <a:gd name="T4" fmla="*/ 5 w 5"/>
              <a:gd name="T5" fmla="*/ 3 h 24"/>
              <a:gd name="T6" fmla="*/ 5 w 5"/>
              <a:gd name="T7" fmla="*/ 12 h 24"/>
              <a:gd name="T8" fmla="*/ 5 w 5"/>
              <a:gd name="T9" fmla="*/ 20 h 24"/>
              <a:gd name="T10" fmla="*/ 5 w 5"/>
              <a:gd name="T1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24">
                <a:moveTo>
                  <a:pt x="0" y="0"/>
                </a:moveTo>
                <a:lnTo>
                  <a:pt x="0" y="1"/>
                </a:lnTo>
                <a:lnTo>
                  <a:pt x="5" y="3"/>
                </a:lnTo>
                <a:lnTo>
                  <a:pt x="5" y="12"/>
                </a:lnTo>
                <a:lnTo>
                  <a:pt x="5" y="20"/>
                </a:lnTo>
                <a:lnTo>
                  <a:pt x="5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2" name="Freeform 223">
            <a:extLst>
              <a:ext uri="{FF2B5EF4-FFF2-40B4-BE49-F238E27FC236}">
                <a16:creationId xmlns:a16="http://schemas.microsoft.com/office/drawing/2014/main" id="{2CC5403C-BEAC-2AB5-61E7-D211888ECFD0}"/>
              </a:ext>
            </a:extLst>
          </p:cNvPr>
          <p:cNvSpPr>
            <a:spLocks/>
          </p:cNvSpPr>
          <p:nvPr/>
        </p:nvSpPr>
        <p:spPr bwMode="auto">
          <a:xfrm>
            <a:off x="6518276" y="1423988"/>
            <a:ext cx="23813" cy="9525"/>
          </a:xfrm>
          <a:custGeom>
            <a:avLst/>
            <a:gdLst>
              <a:gd name="T0" fmla="*/ 15 w 15"/>
              <a:gd name="T1" fmla="*/ 6 h 6"/>
              <a:gd name="T2" fmla="*/ 10 w 15"/>
              <a:gd name="T3" fmla="*/ 3 h 6"/>
              <a:gd name="T4" fmla="*/ 3 w 15"/>
              <a:gd name="T5" fmla="*/ 0 h 6"/>
              <a:gd name="T6" fmla="*/ 0 w 15"/>
              <a:gd name="T7" fmla="*/ 2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6">
                <a:moveTo>
                  <a:pt x="15" y="6"/>
                </a:moveTo>
                <a:lnTo>
                  <a:pt x="10" y="3"/>
                </a:lnTo>
                <a:lnTo>
                  <a:pt x="3" y="0"/>
                </a:lnTo>
                <a:lnTo>
                  <a:pt x="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3" name="Freeform 224">
            <a:extLst>
              <a:ext uri="{FF2B5EF4-FFF2-40B4-BE49-F238E27FC236}">
                <a16:creationId xmlns:a16="http://schemas.microsoft.com/office/drawing/2014/main" id="{B50742D1-4493-C6CA-AD96-6B8453F7606F}"/>
              </a:ext>
            </a:extLst>
          </p:cNvPr>
          <p:cNvSpPr>
            <a:spLocks/>
          </p:cNvSpPr>
          <p:nvPr/>
        </p:nvSpPr>
        <p:spPr bwMode="auto">
          <a:xfrm>
            <a:off x="6873876" y="1411288"/>
            <a:ext cx="23813" cy="22225"/>
          </a:xfrm>
          <a:custGeom>
            <a:avLst/>
            <a:gdLst>
              <a:gd name="T0" fmla="*/ 15 w 15"/>
              <a:gd name="T1" fmla="*/ 14 h 14"/>
              <a:gd name="T2" fmla="*/ 11 w 15"/>
              <a:gd name="T3" fmla="*/ 12 h 14"/>
              <a:gd name="T4" fmla="*/ 5 w 15"/>
              <a:gd name="T5" fmla="*/ 4 h 14"/>
              <a:gd name="T6" fmla="*/ 0 w 15"/>
              <a:gd name="T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14">
                <a:moveTo>
                  <a:pt x="15" y="14"/>
                </a:moveTo>
                <a:lnTo>
                  <a:pt x="11" y="12"/>
                </a:lnTo>
                <a:lnTo>
                  <a:pt x="5" y="4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4" name="Freeform 225">
            <a:extLst>
              <a:ext uri="{FF2B5EF4-FFF2-40B4-BE49-F238E27FC236}">
                <a16:creationId xmlns:a16="http://schemas.microsoft.com/office/drawing/2014/main" id="{0E19740B-22F1-EC16-73A5-2D33DD39665A}"/>
              </a:ext>
            </a:extLst>
          </p:cNvPr>
          <p:cNvSpPr>
            <a:spLocks/>
          </p:cNvSpPr>
          <p:nvPr/>
        </p:nvSpPr>
        <p:spPr bwMode="auto">
          <a:xfrm>
            <a:off x="6542088" y="1420813"/>
            <a:ext cx="11113" cy="14288"/>
          </a:xfrm>
          <a:custGeom>
            <a:avLst/>
            <a:gdLst>
              <a:gd name="T0" fmla="*/ 4 w 7"/>
              <a:gd name="T1" fmla="*/ 0 h 9"/>
              <a:gd name="T2" fmla="*/ 7 w 7"/>
              <a:gd name="T3" fmla="*/ 1 h 9"/>
              <a:gd name="T4" fmla="*/ 1 w 7"/>
              <a:gd name="T5" fmla="*/ 9 h 9"/>
              <a:gd name="T6" fmla="*/ 0 w 7"/>
              <a:gd name="T7" fmla="*/ 8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9">
                <a:moveTo>
                  <a:pt x="4" y="0"/>
                </a:moveTo>
                <a:lnTo>
                  <a:pt x="7" y="1"/>
                </a:lnTo>
                <a:lnTo>
                  <a:pt x="1" y="9"/>
                </a:lnTo>
                <a:lnTo>
                  <a:pt x="0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5" name="Freeform 226">
            <a:extLst>
              <a:ext uri="{FF2B5EF4-FFF2-40B4-BE49-F238E27FC236}">
                <a16:creationId xmlns:a16="http://schemas.microsoft.com/office/drawing/2014/main" id="{BFD3CA20-A7BE-FA07-662C-DE537D3DE69B}"/>
              </a:ext>
            </a:extLst>
          </p:cNvPr>
          <p:cNvSpPr>
            <a:spLocks/>
          </p:cNvSpPr>
          <p:nvPr/>
        </p:nvSpPr>
        <p:spPr bwMode="auto">
          <a:xfrm>
            <a:off x="6873876" y="1430338"/>
            <a:ext cx="23813" cy="15875"/>
          </a:xfrm>
          <a:custGeom>
            <a:avLst/>
            <a:gdLst>
              <a:gd name="T0" fmla="*/ 0 w 15"/>
              <a:gd name="T1" fmla="*/ 0 h 10"/>
              <a:gd name="T2" fmla="*/ 1 w 15"/>
              <a:gd name="T3" fmla="*/ 2 h 10"/>
              <a:gd name="T4" fmla="*/ 5 w 15"/>
              <a:gd name="T5" fmla="*/ 0 h 10"/>
              <a:gd name="T6" fmla="*/ 11 w 15"/>
              <a:gd name="T7" fmla="*/ 7 h 10"/>
              <a:gd name="T8" fmla="*/ 15 w 15"/>
              <a:gd name="T9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0">
                <a:moveTo>
                  <a:pt x="0" y="0"/>
                </a:moveTo>
                <a:lnTo>
                  <a:pt x="1" y="2"/>
                </a:lnTo>
                <a:lnTo>
                  <a:pt x="5" y="0"/>
                </a:lnTo>
                <a:lnTo>
                  <a:pt x="11" y="7"/>
                </a:lnTo>
                <a:lnTo>
                  <a:pt x="15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6" name="Freeform 227">
            <a:extLst>
              <a:ext uri="{FF2B5EF4-FFF2-40B4-BE49-F238E27FC236}">
                <a16:creationId xmlns:a16="http://schemas.microsoft.com/office/drawing/2014/main" id="{C6A00880-A4E3-BCFE-DF44-FE4AFAAE769B}"/>
              </a:ext>
            </a:extLst>
          </p:cNvPr>
          <p:cNvSpPr>
            <a:spLocks/>
          </p:cNvSpPr>
          <p:nvPr/>
        </p:nvSpPr>
        <p:spPr bwMode="auto">
          <a:xfrm>
            <a:off x="6897688" y="1433513"/>
            <a:ext cx="23813" cy="19050"/>
          </a:xfrm>
          <a:custGeom>
            <a:avLst/>
            <a:gdLst>
              <a:gd name="T0" fmla="*/ 0 w 15"/>
              <a:gd name="T1" fmla="*/ 8 h 12"/>
              <a:gd name="T2" fmla="*/ 5 w 15"/>
              <a:gd name="T3" fmla="*/ 9 h 12"/>
              <a:gd name="T4" fmla="*/ 13 w 15"/>
              <a:gd name="T5" fmla="*/ 12 h 12"/>
              <a:gd name="T6" fmla="*/ 15 w 15"/>
              <a:gd name="T7" fmla="*/ 9 h 12"/>
              <a:gd name="T8" fmla="*/ 11 w 15"/>
              <a:gd name="T9" fmla="*/ 1 h 12"/>
              <a:gd name="T10" fmla="*/ 4 w 15"/>
              <a:gd name="T11" fmla="*/ 2 h 12"/>
              <a:gd name="T12" fmla="*/ 0 w 15"/>
              <a:gd name="T13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12">
                <a:moveTo>
                  <a:pt x="0" y="8"/>
                </a:moveTo>
                <a:lnTo>
                  <a:pt x="5" y="9"/>
                </a:lnTo>
                <a:lnTo>
                  <a:pt x="13" y="12"/>
                </a:lnTo>
                <a:lnTo>
                  <a:pt x="15" y="9"/>
                </a:lnTo>
                <a:lnTo>
                  <a:pt x="11" y="1"/>
                </a:lnTo>
                <a:lnTo>
                  <a:pt x="4" y="2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7" name="Freeform 228">
            <a:extLst>
              <a:ext uri="{FF2B5EF4-FFF2-40B4-BE49-F238E27FC236}">
                <a16:creationId xmlns:a16="http://schemas.microsoft.com/office/drawing/2014/main" id="{6B367588-4617-1956-852E-E525236898E9}"/>
              </a:ext>
            </a:extLst>
          </p:cNvPr>
          <p:cNvSpPr>
            <a:spLocks/>
          </p:cNvSpPr>
          <p:nvPr/>
        </p:nvSpPr>
        <p:spPr bwMode="auto">
          <a:xfrm>
            <a:off x="6577013" y="1358900"/>
            <a:ext cx="73025" cy="93663"/>
          </a:xfrm>
          <a:custGeom>
            <a:avLst/>
            <a:gdLst>
              <a:gd name="T0" fmla="*/ 0 w 46"/>
              <a:gd name="T1" fmla="*/ 59 h 59"/>
              <a:gd name="T2" fmla="*/ 20 w 46"/>
              <a:gd name="T3" fmla="*/ 52 h 59"/>
              <a:gd name="T4" fmla="*/ 22 w 46"/>
              <a:gd name="T5" fmla="*/ 49 h 59"/>
              <a:gd name="T6" fmla="*/ 23 w 46"/>
              <a:gd name="T7" fmla="*/ 48 h 59"/>
              <a:gd name="T8" fmla="*/ 26 w 46"/>
              <a:gd name="T9" fmla="*/ 43 h 59"/>
              <a:gd name="T10" fmla="*/ 26 w 46"/>
              <a:gd name="T11" fmla="*/ 41 h 59"/>
              <a:gd name="T12" fmla="*/ 19 w 46"/>
              <a:gd name="T13" fmla="*/ 34 h 59"/>
              <a:gd name="T14" fmla="*/ 23 w 46"/>
              <a:gd name="T15" fmla="*/ 26 h 59"/>
              <a:gd name="T16" fmla="*/ 31 w 46"/>
              <a:gd name="T17" fmla="*/ 15 h 59"/>
              <a:gd name="T18" fmla="*/ 46 w 46"/>
              <a:gd name="T19" fmla="*/ 0 h 59"/>
              <a:gd name="T20" fmla="*/ 45 w 46"/>
              <a:gd name="T21" fmla="*/ 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6" h="59">
                <a:moveTo>
                  <a:pt x="0" y="59"/>
                </a:moveTo>
                <a:lnTo>
                  <a:pt x="20" y="52"/>
                </a:lnTo>
                <a:lnTo>
                  <a:pt x="22" y="49"/>
                </a:lnTo>
                <a:lnTo>
                  <a:pt x="23" y="48"/>
                </a:lnTo>
                <a:lnTo>
                  <a:pt x="26" y="43"/>
                </a:lnTo>
                <a:lnTo>
                  <a:pt x="26" y="41"/>
                </a:lnTo>
                <a:lnTo>
                  <a:pt x="19" y="34"/>
                </a:lnTo>
                <a:lnTo>
                  <a:pt x="23" y="26"/>
                </a:lnTo>
                <a:lnTo>
                  <a:pt x="31" y="15"/>
                </a:lnTo>
                <a:lnTo>
                  <a:pt x="46" y="0"/>
                </a:lnTo>
                <a:lnTo>
                  <a:pt x="4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8" name="Freeform 229">
            <a:extLst>
              <a:ext uri="{FF2B5EF4-FFF2-40B4-BE49-F238E27FC236}">
                <a16:creationId xmlns:a16="http://schemas.microsoft.com/office/drawing/2014/main" id="{AAEF65FE-410D-F334-B9F0-561DD454EF37}"/>
              </a:ext>
            </a:extLst>
          </p:cNvPr>
          <p:cNvSpPr>
            <a:spLocks/>
          </p:cNvSpPr>
          <p:nvPr/>
        </p:nvSpPr>
        <p:spPr bwMode="auto">
          <a:xfrm>
            <a:off x="6642101" y="1333500"/>
            <a:ext cx="95250" cy="125413"/>
          </a:xfrm>
          <a:custGeom>
            <a:avLst/>
            <a:gdLst>
              <a:gd name="T0" fmla="*/ 31 w 60"/>
              <a:gd name="T1" fmla="*/ 79 h 79"/>
              <a:gd name="T2" fmla="*/ 26 w 60"/>
              <a:gd name="T3" fmla="*/ 72 h 79"/>
              <a:gd name="T4" fmla="*/ 22 w 60"/>
              <a:gd name="T5" fmla="*/ 67 h 79"/>
              <a:gd name="T6" fmla="*/ 22 w 60"/>
              <a:gd name="T7" fmla="*/ 64 h 79"/>
              <a:gd name="T8" fmla="*/ 16 w 60"/>
              <a:gd name="T9" fmla="*/ 67 h 79"/>
              <a:gd name="T10" fmla="*/ 13 w 60"/>
              <a:gd name="T11" fmla="*/ 68 h 79"/>
              <a:gd name="T12" fmla="*/ 8 w 60"/>
              <a:gd name="T13" fmla="*/ 72 h 79"/>
              <a:gd name="T14" fmla="*/ 8 w 60"/>
              <a:gd name="T15" fmla="*/ 74 h 79"/>
              <a:gd name="T16" fmla="*/ 8 w 60"/>
              <a:gd name="T17" fmla="*/ 76 h 79"/>
              <a:gd name="T18" fmla="*/ 8 w 60"/>
              <a:gd name="T19" fmla="*/ 78 h 79"/>
              <a:gd name="T20" fmla="*/ 5 w 60"/>
              <a:gd name="T21" fmla="*/ 79 h 79"/>
              <a:gd name="T22" fmla="*/ 3 w 60"/>
              <a:gd name="T23" fmla="*/ 76 h 79"/>
              <a:gd name="T24" fmla="*/ 3 w 60"/>
              <a:gd name="T25" fmla="*/ 71 h 79"/>
              <a:gd name="T26" fmla="*/ 0 w 60"/>
              <a:gd name="T27" fmla="*/ 64 h 79"/>
              <a:gd name="T28" fmla="*/ 0 w 60"/>
              <a:gd name="T29" fmla="*/ 60 h 79"/>
              <a:gd name="T30" fmla="*/ 1 w 60"/>
              <a:gd name="T31" fmla="*/ 56 h 79"/>
              <a:gd name="T32" fmla="*/ 3 w 60"/>
              <a:gd name="T33" fmla="*/ 49 h 79"/>
              <a:gd name="T34" fmla="*/ 7 w 60"/>
              <a:gd name="T35" fmla="*/ 44 h 79"/>
              <a:gd name="T36" fmla="*/ 8 w 60"/>
              <a:gd name="T37" fmla="*/ 41 h 79"/>
              <a:gd name="T38" fmla="*/ 12 w 60"/>
              <a:gd name="T39" fmla="*/ 33 h 79"/>
              <a:gd name="T40" fmla="*/ 12 w 60"/>
              <a:gd name="T41" fmla="*/ 22 h 79"/>
              <a:gd name="T42" fmla="*/ 15 w 60"/>
              <a:gd name="T43" fmla="*/ 20 h 79"/>
              <a:gd name="T44" fmla="*/ 18 w 60"/>
              <a:gd name="T45" fmla="*/ 19 h 79"/>
              <a:gd name="T46" fmla="*/ 27 w 60"/>
              <a:gd name="T47" fmla="*/ 12 h 79"/>
              <a:gd name="T48" fmla="*/ 39 w 60"/>
              <a:gd name="T49" fmla="*/ 8 h 79"/>
              <a:gd name="T50" fmla="*/ 53 w 60"/>
              <a:gd name="T51" fmla="*/ 3 h 79"/>
              <a:gd name="T52" fmla="*/ 60 w 60"/>
              <a:gd name="T53" fmla="*/ 0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0" h="79">
                <a:moveTo>
                  <a:pt x="31" y="79"/>
                </a:moveTo>
                <a:lnTo>
                  <a:pt x="26" y="72"/>
                </a:lnTo>
                <a:lnTo>
                  <a:pt x="22" y="67"/>
                </a:lnTo>
                <a:lnTo>
                  <a:pt x="22" y="64"/>
                </a:lnTo>
                <a:lnTo>
                  <a:pt x="16" y="67"/>
                </a:lnTo>
                <a:lnTo>
                  <a:pt x="13" y="68"/>
                </a:lnTo>
                <a:lnTo>
                  <a:pt x="8" y="72"/>
                </a:lnTo>
                <a:lnTo>
                  <a:pt x="8" y="74"/>
                </a:lnTo>
                <a:lnTo>
                  <a:pt x="8" y="76"/>
                </a:lnTo>
                <a:lnTo>
                  <a:pt x="8" y="78"/>
                </a:lnTo>
                <a:lnTo>
                  <a:pt x="5" y="79"/>
                </a:lnTo>
                <a:lnTo>
                  <a:pt x="3" y="76"/>
                </a:lnTo>
                <a:lnTo>
                  <a:pt x="3" y="71"/>
                </a:lnTo>
                <a:lnTo>
                  <a:pt x="0" y="64"/>
                </a:lnTo>
                <a:lnTo>
                  <a:pt x="0" y="60"/>
                </a:lnTo>
                <a:lnTo>
                  <a:pt x="1" y="56"/>
                </a:lnTo>
                <a:lnTo>
                  <a:pt x="3" y="49"/>
                </a:lnTo>
                <a:lnTo>
                  <a:pt x="7" y="44"/>
                </a:lnTo>
                <a:lnTo>
                  <a:pt x="8" y="41"/>
                </a:lnTo>
                <a:lnTo>
                  <a:pt x="12" y="33"/>
                </a:lnTo>
                <a:lnTo>
                  <a:pt x="12" y="22"/>
                </a:lnTo>
                <a:lnTo>
                  <a:pt x="15" y="20"/>
                </a:lnTo>
                <a:lnTo>
                  <a:pt x="18" y="19"/>
                </a:lnTo>
                <a:lnTo>
                  <a:pt x="27" y="12"/>
                </a:lnTo>
                <a:lnTo>
                  <a:pt x="39" y="8"/>
                </a:lnTo>
                <a:lnTo>
                  <a:pt x="53" y="3"/>
                </a:lnTo>
                <a:lnTo>
                  <a:pt x="6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9" name="Line 230">
            <a:extLst>
              <a:ext uri="{FF2B5EF4-FFF2-40B4-BE49-F238E27FC236}">
                <a16:creationId xmlns:a16="http://schemas.microsoft.com/office/drawing/2014/main" id="{C22F2475-5A5D-67EB-0DA6-BA2A2770323A}"/>
              </a:ext>
            </a:extLst>
          </p:cNvPr>
          <p:cNvSpPr>
            <a:spLocks noChangeShapeType="1"/>
          </p:cNvSpPr>
          <p:nvPr/>
        </p:nvSpPr>
        <p:spPr bwMode="auto">
          <a:xfrm>
            <a:off x="6691313" y="1458913"/>
            <a:ext cx="0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0" name="Line 231">
            <a:extLst>
              <a:ext uri="{FF2B5EF4-FFF2-40B4-BE49-F238E27FC236}">
                <a16:creationId xmlns:a16="http://schemas.microsoft.com/office/drawing/2014/main" id="{5AF2714C-D25E-9732-36C6-1036CD7F710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557963" y="1452563"/>
            <a:ext cx="19050" cy="635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1" name="Freeform 232">
            <a:extLst>
              <a:ext uri="{FF2B5EF4-FFF2-40B4-BE49-F238E27FC236}">
                <a16:creationId xmlns:a16="http://schemas.microsoft.com/office/drawing/2014/main" id="{ABEF867B-B02E-7127-73E8-2E5F81A53577}"/>
              </a:ext>
            </a:extLst>
          </p:cNvPr>
          <p:cNvSpPr>
            <a:spLocks/>
          </p:cNvSpPr>
          <p:nvPr/>
        </p:nvSpPr>
        <p:spPr bwMode="auto">
          <a:xfrm>
            <a:off x="6745288" y="1430338"/>
            <a:ext cx="4763" cy="33338"/>
          </a:xfrm>
          <a:custGeom>
            <a:avLst/>
            <a:gdLst>
              <a:gd name="T0" fmla="*/ 3 w 3"/>
              <a:gd name="T1" fmla="*/ 0 h 21"/>
              <a:gd name="T2" fmla="*/ 2 w 3"/>
              <a:gd name="T3" fmla="*/ 4 h 21"/>
              <a:gd name="T4" fmla="*/ 0 w 3"/>
              <a:gd name="T5" fmla="*/ 13 h 21"/>
              <a:gd name="T6" fmla="*/ 2 w 3"/>
              <a:gd name="T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21">
                <a:moveTo>
                  <a:pt x="3" y="0"/>
                </a:moveTo>
                <a:lnTo>
                  <a:pt x="2" y="4"/>
                </a:lnTo>
                <a:lnTo>
                  <a:pt x="0" y="13"/>
                </a:lnTo>
                <a:lnTo>
                  <a:pt x="2" y="2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2" name="Line 233">
            <a:extLst>
              <a:ext uri="{FF2B5EF4-FFF2-40B4-BE49-F238E27FC236}">
                <a16:creationId xmlns:a16="http://schemas.microsoft.com/office/drawing/2014/main" id="{FE7E6B52-C2E8-6EBE-A31D-52263B2099C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688138" y="1458913"/>
            <a:ext cx="3175" cy="476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3" name="Freeform 234">
            <a:extLst>
              <a:ext uri="{FF2B5EF4-FFF2-40B4-BE49-F238E27FC236}">
                <a16:creationId xmlns:a16="http://schemas.microsoft.com/office/drawing/2014/main" id="{B660A980-21D2-D8C6-67D6-B45055355E95}"/>
              </a:ext>
            </a:extLst>
          </p:cNvPr>
          <p:cNvSpPr>
            <a:spLocks/>
          </p:cNvSpPr>
          <p:nvPr/>
        </p:nvSpPr>
        <p:spPr bwMode="auto">
          <a:xfrm>
            <a:off x="6678613" y="1454150"/>
            <a:ext cx="9525" cy="11113"/>
          </a:xfrm>
          <a:custGeom>
            <a:avLst/>
            <a:gdLst>
              <a:gd name="T0" fmla="*/ 0 w 6"/>
              <a:gd name="T1" fmla="*/ 0 h 7"/>
              <a:gd name="T2" fmla="*/ 4 w 6"/>
              <a:gd name="T3" fmla="*/ 7 h 7"/>
              <a:gd name="T4" fmla="*/ 6 w 6"/>
              <a:gd name="T5" fmla="*/ 6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7">
                <a:moveTo>
                  <a:pt x="0" y="0"/>
                </a:moveTo>
                <a:lnTo>
                  <a:pt x="4" y="7"/>
                </a:lnTo>
                <a:lnTo>
                  <a:pt x="6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4" name="Freeform 235">
            <a:extLst>
              <a:ext uri="{FF2B5EF4-FFF2-40B4-BE49-F238E27FC236}">
                <a16:creationId xmlns:a16="http://schemas.microsoft.com/office/drawing/2014/main" id="{38F335CF-BE37-036F-FC7F-E3B268913AD5}"/>
              </a:ext>
            </a:extLst>
          </p:cNvPr>
          <p:cNvSpPr>
            <a:spLocks/>
          </p:cNvSpPr>
          <p:nvPr/>
        </p:nvSpPr>
        <p:spPr bwMode="auto">
          <a:xfrm>
            <a:off x="6503988" y="1427163"/>
            <a:ext cx="53975" cy="42863"/>
          </a:xfrm>
          <a:custGeom>
            <a:avLst/>
            <a:gdLst>
              <a:gd name="T0" fmla="*/ 9 w 34"/>
              <a:gd name="T1" fmla="*/ 0 h 27"/>
              <a:gd name="T2" fmla="*/ 4 w 34"/>
              <a:gd name="T3" fmla="*/ 0 h 27"/>
              <a:gd name="T4" fmla="*/ 1 w 34"/>
              <a:gd name="T5" fmla="*/ 1 h 27"/>
              <a:gd name="T6" fmla="*/ 0 w 34"/>
              <a:gd name="T7" fmla="*/ 2 h 27"/>
              <a:gd name="T8" fmla="*/ 1 w 34"/>
              <a:gd name="T9" fmla="*/ 13 h 27"/>
              <a:gd name="T10" fmla="*/ 6 w 34"/>
              <a:gd name="T11" fmla="*/ 16 h 27"/>
              <a:gd name="T12" fmla="*/ 10 w 34"/>
              <a:gd name="T13" fmla="*/ 17 h 27"/>
              <a:gd name="T14" fmla="*/ 15 w 34"/>
              <a:gd name="T15" fmla="*/ 27 h 27"/>
              <a:gd name="T16" fmla="*/ 24 w 34"/>
              <a:gd name="T17" fmla="*/ 23 h 27"/>
              <a:gd name="T18" fmla="*/ 34 w 34"/>
              <a:gd name="T19" fmla="*/ 2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" h="27">
                <a:moveTo>
                  <a:pt x="9" y="0"/>
                </a:moveTo>
                <a:lnTo>
                  <a:pt x="4" y="0"/>
                </a:lnTo>
                <a:lnTo>
                  <a:pt x="1" y="1"/>
                </a:lnTo>
                <a:lnTo>
                  <a:pt x="0" y="2"/>
                </a:lnTo>
                <a:lnTo>
                  <a:pt x="1" y="13"/>
                </a:lnTo>
                <a:lnTo>
                  <a:pt x="6" y="16"/>
                </a:lnTo>
                <a:lnTo>
                  <a:pt x="10" y="17"/>
                </a:lnTo>
                <a:lnTo>
                  <a:pt x="15" y="27"/>
                </a:lnTo>
                <a:lnTo>
                  <a:pt x="24" y="23"/>
                </a:lnTo>
                <a:lnTo>
                  <a:pt x="34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5" name="Freeform 236">
            <a:extLst>
              <a:ext uri="{FF2B5EF4-FFF2-40B4-BE49-F238E27FC236}">
                <a16:creationId xmlns:a16="http://schemas.microsoft.com/office/drawing/2014/main" id="{20EECE6A-C9E7-1261-3FAC-4A3911883850}"/>
              </a:ext>
            </a:extLst>
          </p:cNvPr>
          <p:cNvSpPr>
            <a:spLocks/>
          </p:cNvSpPr>
          <p:nvPr/>
        </p:nvSpPr>
        <p:spPr bwMode="auto">
          <a:xfrm>
            <a:off x="6440488" y="1439863"/>
            <a:ext cx="46038" cy="38100"/>
          </a:xfrm>
          <a:custGeom>
            <a:avLst/>
            <a:gdLst>
              <a:gd name="T0" fmla="*/ 29 w 29"/>
              <a:gd name="T1" fmla="*/ 11 h 24"/>
              <a:gd name="T2" fmla="*/ 23 w 29"/>
              <a:gd name="T3" fmla="*/ 11 h 24"/>
              <a:gd name="T4" fmla="*/ 7 w 29"/>
              <a:gd name="T5" fmla="*/ 0 h 24"/>
              <a:gd name="T6" fmla="*/ 8 w 29"/>
              <a:gd name="T7" fmla="*/ 24 h 24"/>
              <a:gd name="T8" fmla="*/ 4 w 29"/>
              <a:gd name="T9" fmla="*/ 20 h 24"/>
              <a:gd name="T10" fmla="*/ 1 w 29"/>
              <a:gd name="T11" fmla="*/ 9 h 24"/>
              <a:gd name="T12" fmla="*/ 0 w 29"/>
              <a:gd name="T13" fmla="*/ 8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24">
                <a:moveTo>
                  <a:pt x="29" y="11"/>
                </a:moveTo>
                <a:lnTo>
                  <a:pt x="23" y="11"/>
                </a:lnTo>
                <a:lnTo>
                  <a:pt x="7" y="0"/>
                </a:lnTo>
                <a:lnTo>
                  <a:pt x="8" y="24"/>
                </a:lnTo>
                <a:lnTo>
                  <a:pt x="4" y="20"/>
                </a:lnTo>
                <a:lnTo>
                  <a:pt x="1" y="9"/>
                </a:lnTo>
                <a:lnTo>
                  <a:pt x="0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6" name="Freeform 237">
            <a:extLst>
              <a:ext uri="{FF2B5EF4-FFF2-40B4-BE49-F238E27FC236}">
                <a16:creationId xmlns:a16="http://schemas.microsoft.com/office/drawing/2014/main" id="{CEA750B9-03AD-521C-165E-9E6373D2812E}"/>
              </a:ext>
            </a:extLst>
          </p:cNvPr>
          <p:cNvSpPr>
            <a:spLocks/>
          </p:cNvSpPr>
          <p:nvPr/>
        </p:nvSpPr>
        <p:spPr bwMode="auto">
          <a:xfrm>
            <a:off x="6421438" y="1446213"/>
            <a:ext cx="19050" cy="38100"/>
          </a:xfrm>
          <a:custGeom>
            <a:avLst/>
            <a:gdLst>
              <a:gd name="T0" fmla="*/ 12 w 12"/>
              <a:gd name="T1" fmla="*/ 4 h 24"/>
              <a:gd name="T2" fmla="*/ 7 w 12"/>
              <a:gd name="T3" fmla="*/ 0 h 24"/>
              <a:gd name="T4" fmla="*/ 5 w 12"/>
              <a:gd name="T5" fmla="*/ 0 h 24"/>
              <a:gd name="T6" fmla="*/ 0 w 12"/>
              <a:gd name="T7" fmla="*/ 8 h 24"/>
              <a:gd name="T8" fmla="*/ 12 w 12"/>
              <a:gd name="T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24">
                <a:moveTo>
                  <a:pt x="12" y="4"/>
                </a:moveTo>
                <a:lnTo>
                  <a:pt x="7" y="0"/>
                </a:lnTo>
                <a:lnTo>
                  <a:pt x="5" y="0"/>
                </a:lnTo>
                <a:lnTo>
                  <a:pt x="0" y="8"/>
                </a:lnTo>
                <a:lnTo>
                  <a:pt x="12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7" name="Freeform 238">
            <a:extLst>
              <a:ext uri="{FF2B5EF4-FFF2-40B4-BE49-F238E27FC236}">
                <a16:creationId xmlns:a16="http://schemas.microsoft.com/office/drawing/2014/main" id="{6BE17358-CB12-99F3-56DB-B433FFD3F1A7}"/>
              </a:ext>
            </a:extLst>
          </p:cNvPr>
          <p:cNvSpPr>
            <a:spLocks/>
          </p:cNvSpPr>
          <p:nvPr/>
        </p:nvSpPr>
        <p:spPr bwMode="auto">
          <a:xfrm>
            <a:off x="6440488" y="1484313"/>
            <a:ext cx="1588" cy="3175"/>
          </a:xfrm>
          <a:custGeom>
            <a:avLst/>
            <a:gdLst>
              <a:gd name="T0" fmla="*/ 0 w 1"/>
              <a:gd name="T1" fmla="*/ 0 h 2"/>
              <a:gd name="T2" fmla="*/ 1 w 1"/>
              <a:gd name="T3" fmla="*/ 2 h 2"/>
              <a:gd name="T4" fmla="*/ 0 w 1"/>
              <a:gd name="T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2">
                <a:moveTo>
                  <a:pt x="0" y="0"/>
                </a:moveTo>
                <a:lnTo>
                  <a:pt x="1" y="2"/>
                </a:lnTo>
                <a:lnTo>
                  <a:pt x="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8" name="Freeform 239">
            <a:extLst>
              <a:ext uri="{FF2B5EF4-FFF2-40B4-BE49-F238E27FC236}">
                <a16:creationId xmlns:a16="http://schemas.microsoft.com/office/drawing/2014/main" id="{F2925515-68B5-45EB-C475-AF2BC3F84F7D}"/>
              </a:ext>
            </a:extLst>
          </p:cNvPr>
          <p:cNvSpPr>
            <a:spLocks/>
          </p:cNvSpPr>
          <p:nvPr/>
        </p:nvSpPr>
        <p:spPr bwMode="auto">
          <a:xfrm>
            <a:off x="6392863" y="1465263"/>
            <a:ext cx="47625" cy="28575"/>
          </a:xfrm>
          <a:custGeom>
            <a:avLst/>
            <a:gdLst>
              <a:gd name="T0" fmla="*/ 30 w 30"/>
              <a:gd name="T1" fmla="*/ 14 h 18"/>
              <a:gd name="T2" fmla="*/ 27 w 30"/>
              <a:gd name="T3" fmla="*/ 14 h 18"/>
              <a:gd name="T4" fmla="*/ 25 w 30"/>
              <a:gd name="T5" fmla="*/ 10 h 18"/>
              <a:gd name="T6" fmla="*/ 18 w 30"/>
              <a:gd name="T7" fmla="*/ 4 h 18"/>
              <a:gd name="T8" fmla="*/ 10 w 30"/>
              <a:gd name="T9" fmla="*/ 0 h 18"/>
              <a:gd name="T10" fmla="*/ 8 w 30"/>
              <a:gd name="T11" fmla="*/ 4 h 18"/>
              <a:gd name="T12" fmla="*/ 12 w 30"/>
              <a:gd name="T13" fmla="*/ 14 h 18"/>
              <a:gd name="T14" fmla="*/ 8 w 30"/>
              <a:gd name="T15" fmla="*/ 18 h 18"/>
              <a:gd name="T16" fmla="*/ 0 w 30"/>
              <a:gd name="T17" fmla="*/ 12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" h="18">
                <a:moveTo>
                  <a:pt x="30" y="14"/>
                </a:moveTo>
                <a:lnTo>
                  <a:pt x="27" y="14"/>
                </a:lnTo>
                <a:lnTo>
                  <a:pt x="25" y="10"/>
                </a:lnTo>
                <a:lnTo>
                  <a:pt x="18" y="4"/>
                </a:lnTo>
                <a:lnTo>
                  <a:pt x="10" y="0"/>
                </a:lnTo>
                <a:lnTo>
                  <a:pt x="8" y="4"/>
                </a:lnTo>
                <a:lnTo>
                  <a:pt x="12" y="14"/>
                </a:lnTo>
                <a:lnTo>
                  <a:pt x="8" y="18"/>
                </a:lnTo>
                <a:lnTo>
                  <a:pt x="0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9" name="Freeform 240">
            <a:extLst>
              <a:ext uri="{FF2B5EF4-FFF2-40B4-BE49-F238E27FC236}">
                <a16:creationId xmlns:a16="http://schemas.microsoft.com/office/drawing/2014/main" id="{5970E0BE-BFDB-F812-9B48-29309B1E371B}"/>
              </a:ext>
            </a:extLst>
          </p:cNvPr>
          <p:cNvSpPr>
            <a:spLocks/>
          </p:cNvSpPr>
          <p:nvPr/>
        </p:nvSpPr>
        <p:spPr bwMode="auto">
          <a:xfrm>
            <a:off x="6843713" y="1417638"/>
            <a:ext cx="30163" cy="77788"/>
          </a:xfrm>
          <a:custGeom>
            <a:avLst/>
            <a:gdLst>
              <a:gd name="T0" fmla="*/ 0 w 19"/>
              <a:gd name="T1" fmla="*/ 49 h 49"/>
              <a:gd name="T2" fmla="*/ 2 w 19"/>
              <a:gd name="T3" fmla="*/ 40 h 49"/>
              <a:gd name="T4" fmla="*/ 4 w 19"/>
              <a:gd name="T5" fmla="*/ 34 h 49"/>
              <a:gd name="T6" fmla="*/ 8 w 19"/>
              <a:gd name="T7" fmla="*/ 4 h 49"/>
              <a:gd name="T8" fmla="*/ 12 w 19"/>
              <a:gd name="T9" fmla="*/ 0 h 49"/>
              <a:gd name="T10" fmla="*/ 15 w 19"/>
              <a:gd name="T11" fmla="*/ 4 h 49"/>
              <a:gd name="T12" fmla="*/ 16 w 19"/>
              <a:gd name="T13" fmla="*/ 6 h 49"/>
              <a:gd name="T14" fmla="*/ 19 w 19"/>
              <a:gd name="T15" fmla="*/ 8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49">
                <a:moveTo>
                  <a:pt x="0" y="49"/>
                </a:moveTo>
                <a:lnTo>
                  <a:pt x="2" y="40"/>
                </a:lnTo>
                <a:lnTo>
                  <a:pt x="4" y="34"/>
                </a:lnTo>
                <a:lnTo>
                  <a:pt x="8" y="4"/>
                </a:lnTo>
                <a:lnTo>
                  <a:pt x="12" y="0"/>
                </a:lnTo>
                <a:lnTo>
                  <a:pt x="15" y="4"/>
                </a:lnTo>
                <a:lnTo>
                  <a:pt x="16" y="6"/>
                </a:lnTo>
                <a:lnTo>
                  <a:pt x="19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0" name="Freeform 241">
            <a:extLst>
              <a:ext uri="{FF2B5EF4-FFF2-40B4-BE49-F238E27FC236}">
                <a16:creationId xmlns:a16="http://schemas.microsoft.com/office/drawing/2014/main" id="{08E547B2-3D53-2B12-C62F-0F7CC95CBBF8}"/>
              </a:ext>
            </a:extLst>
          </p:cNvPr>
          <p:cNvSpPr>
            <a:spLocks/>
          </p:cNvSpPr>
          <p:nvPr/>
        </p:nvSpPr>
        <p:spPr bwMode="auto">
          <a:xfrm>
            <a:off x="6838951" y="1495425"/>
            <a:ext cx="4763" cy="4763"/>
          </a:xfrm>
          <a:custGeom>
            <a:avLst/>
            <a:gdLst>
              <a:gd name="T0" fmla="*/ 0 w 3"/>
              <a:gd name="T1" fmla="*/ 3 h 3"/>
              <a:gd name="T2" fmla="*/ 3 w 3"/>
              <a:gd name="T3" fmla="*/ 2 h 3"/>
              <a:gd name="T4" fmla="*/ 3 w 3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3">
                <a:moveTo>
                  <a:pt x="0" y="3"/>
                </a:moveTo>
                <a:lnTo>
                  <a:pt x="3" y="2"/>
                </a:lnTo>
                <a:lnTo>
                  <a:pt x="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1" name="Freeform 242">
            <a:extLst>
              <a:ext uri="{FF2B5EF4-FFF2-40B4-BE49-F238E27FC236}">
                <a16:creationId xmlns:a16="http://schemas.microsoft.com/office/drawing/2014/main" id="{DC6E4A7D-FD5E-A881-F341-24CF3D6A75F6}"/>
              </a:ext>
            </a:extLst>
          </p:cNvPr>
          <p:cNvSpPr>
            <a:spLocks/>
          </p:cNvSpPr>
          <p:nvPr/>
        </p:nvSpPr>
        <p:spPr bwMode="auto">
          <a:xfrm>
            <a:off x="6388101" y="1481138"/>
            <a:ext cx="36513" cy="26988"/>
          </a:xfrm>
          <a:custGeom>
            <a:avLst/>
            <a:gdLst>
              <a:gd name="T0" fmla="*/ 3 w 23"/>
              <a:gd name="T1" fmla="*/ 2 h 17"/>
              <a:gd name="T2" fmla="*/ 0 w 23"/>
              <a:gd name="T3" fmla="*/ 0 h 17"/>
              <a:gd name="T4" fmla="*/ 2 w 23"/>
              <a:gd name="T5" fmla="*/ 7 h 17"/>
              <a:gd name="T6" fmla="*/ 4 w 23"/>
              <a:gd name="T7" fmla="*/ 13 h 17"/>
              <a:gd name="T8" fmla="*/ 7 w 23"/>
              <a:gd name="T9" fmla="*/ 16 h 17"/>
              <a:gd name="T10" fmla="*/ 14 w 23"/>
              <a:gd name="T11" fmla="*/ 17 h 17"/>
              <a:gd name="T12" fmla="*/ 18 w 23"/>
              <a:gd name="T13" fmla="*/ 17 h 17"/>
              <a:gd name="T14" fmla="*/ 22 w 23"/>
              <a:gd name="T15" fmla="*/ 15 h 17"/>
              <a:gd name="T16" fmla="*/ 23 w 23"/>
              <a:gd name="T17" fmla="*/ 15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17">
                <a:moveTo>
                  <a:pt x="3" y="2"/>
                </a:moveTo>
                <a:lnTo>
                  <a:pt x="0" y="0"/>
                </a:lnTo>
                <a:lnTo>
                  <a:pt x="2" y="7"/>
                </a:lnTo>
                <a:lnTo>
                  <a:pt x="4" y="13"/>
                </a:lnTo>
                <a:lnTo>
                  <a:pt x="7" y="16"/>
                </a:lnTo>
                <a:lnTo>
                  <a:pt x="14" y="17"/>
                </a:lnTo>
                <a:lnTo>
                  <a:pt x="18" y="17"/>
                </a:lnTo>
                <a:lnTo>
                  <a:pt x="22" y="15"/>
                </a:lnTo>
                <a:lnTo>
                  <a:pt x="23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2" name="Freeform 243">
            <a:extLst>
              <a:ext uri="{FF2B5EF4-FFF2-40B4-BE49-F238E27FC236}">
                <a16:creationId xmlns:a16="http://schemas.microsoft.com/office/drawing/2014/main" id="{7855C0EE-C802-67A1-0994-4430A321D343}"/>
              </a:ext>
            </a:extLst>
          </p:cNvPr>
          <p:cNvSpPr>
            <a:spLocks/>
          </p:cNvSpPr>
          <p:nvPr/>
        </p:nvSpPr>
        <p:spPr bwMode="auto">
          <a:xfrm>
            <a:off x="6724651" y="1416050"/>
            <a:ext cx="90488" cy="95250"/>
          </a:xfrm>
          <a:custGeom>
            <a:avLst/>
            <a:gdLst>
              <a:gd name="T0" fmla="*/ 15 w 57"/>
              <a:gd name="T1" fmla="*/ 30 h 60"/>
              <a:gd name="T2" fmla="*/ 16 w 57"/>
              <a:gd name="T3" fmla="*/ 33 h 60"/>
              <a:gd name="T4" fmla="*/ 13 w 57"/>
              <a:gd name="T5" fmla="*/ 39 h 60"/>
              <a:gd name="T6" fmla="*/ 8 w 57"/>
              <a:gd name="T7" fmla="*/ 45 h 60"/>
              <a:gd name="T8" fmla="*/ 2 w 57"/>
              <a:gd name="T9" fmla="*/ 53 h 60"/>
              <a:gd name="T10" fmla="*/ 0 w 57"/>
              <a:gd name="T11" fmla="*/ 60 h 60"/>
              <a:gd name="T12" fmla="*/ 7 w 57"/>
              <a:gd name="T13" fmla="*/ 57 h 60"/>
              <a:gd name="T14" fmla="*/ 12 w 57"/>
              <a:gd name="T15" fmla="*/ 49 h 60"/>
              <a:gd name="T16" fmla="*/ 16 w 57"/>
              <a:gd name="T17" fmla="*/ 50 h 60"/>
              <a:gd name="T18" fmla="*/ 19 w 57"/>
              <a:gd name="T19" fmla="*/ 45 h 60"/>
              <a:gd name="T20" fmla="*/ 17 w 57"/>
              <a:gd name="T21" fmla="*/ 41 h 60"/>
              <a:gd name="T22" fmla="*/ 22 w 57"/>
              <a:gd name="T23" fmla="*/ 33 h 60"/>
              <a:gd name="T24" fmla="*/ 20 w 57"/>
              <a:gd name="T25" fmla="*/ 26 h 60"/>
              <a:gd name="T26" fmla="*/ 23 w 57"/>
              <a:gd name="T27" fmla="*/ 19 h 60"/>
              <a:gd name="T28" fmla="*/ 22 w 57"/>
              <a:gd name="T29" fmla="*/ 9 h 60"/>
              <a:gd name="T30" fmla="*/ 22 w 57"/>
              <a:gd name="T31" fmla="*/ 1 h 60"/>
              <a:gd name="T32" fmla="*/ 23 w 57"/>
              <a:gd name="T33" fmla="*/ 0 h 60"/>
              <a:gd name="T34" fmla="*/ 26 w 57"/>
              <a:gd name="T35" fmla="*/ 1 h 60"/>
              <a:gd name="T36" fmla="*/ 32 w 57"/>
              <a:gd name="T37" fmla="*/ 3 h 60"/>
              <a:gd name="T38" fmla="*/ 45 w 57"/>
              <a:gd name="T39" fmla="*/ 7 h 60"/>
              <a:gd name="T40" fmla="*/ 49 w 57"/>
              <a:gd name="T41" fmla="*/ 7 h 60"/>
              <a:gd name="T42" fmla="*/ 57 w 57"/>
              <a:gd name="T43" fmla="*/ 5 h 60"/>
              <a:gd name="T44" fmla="*/ 54 w 57"/>
              <a:gd name="T45" fmla="*/ 3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7" h="60">
                <a:moveTo>
                  <a:pt x="15" y="30"/>
                </a:moveTo>
                <a:lnTo>
                  <a:pt x="16" y="33"/>
                </a:lnTo>
                <a:lnTo>
                  <a:pt x="13" y="39"/>
                </a:lnTo>
                <a:lnTo>
                  <a:pt x="8" y="45"/>
                </a:lnTo>
                <a:lnTo>
                  <a:pt x="2" y="53"/>
                </a:lnTo>
                <a:lnTo>
                  <a:pt x="0" y="60"/>
                </a:lnTo>
                <a:lnTo>
                  <a:pt x="7" y="57"/>
                </a:lnTo>
                <a:lnTo>
                  <a:pt x="12" y="49"/>
                </a:lnTo>
                <a:lnTo>
                  <a:pt x="16" y="50"/>
                </a:lnTo>
                <a:lnTo>
                  <a:pt x="19" y="45"/>
                </a:lnTo>
                <a:lnTo>
                  <a:pt x="17" y="41"/>
                </a:lnTo>
                <a:lnTo>
                  <a:pt x="22" y="33"/>
                </a:lnTo>
                <a:lnTo>
                  <a:pt x="20" y="26"/>
                </a:lnTo>
                <a:lnTo>
                  <a:pt x="23" y="19"/>
                </a:lnTo>
                <a:lnTo>
                  <a:pt x="22" y="9"/>
                </a:lnTo>
                <a:lnTo>
                  <a:pt x="22" y="1"/>
                </a:lnTo>
                <a:lnTo>
                  <a:pt x="23" y="0"/>
                </a:lnTo>
                <a:lnTo>
                  <a:pt x="26" y="1"/>
                </a:lnTo>
                <a:lnTo>
                  <a:pt x="32" y="3"/>
                </a:lnTo>
                <a:lnTo>
                  <a:pt x="45" y="7"/>
                </a:lnTo>
                <a:lnTo>
                  <a:pt x="49" y="7"/>
                </a:lnTo>
                <a:lnTo>
                  <a:pt x="57" y="5"/>
                </a:lnTo>
                <a:lnTo>
                  <a:pt x="54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3" name="Freeform 244">
            <a:extLst>
              <a:ext uri="{FF2B5EF4-FFF2-40B4-BE49-F238E27FC236}">
                <a16:creationId xmlns:a16="http://schemas.microsoft.com/office/drawing/2014/main" id="{A01EF85A-9BDF-1FF2-0822-37CAE215BB08}"/>
              </a:ext>
            </a:extLst>
          </p:cNvPr>
          <p:cNvSpPr>
            <a:spLocks/>
          </p:cNvSpPr>
          <p:nvPr/>
        </p:nvSpPr>
        <p:spPr bwMode="auto">
          <a:xfrm>
            <a:off x="6424613" y="1504950"/>
            <a:ext cx="9525" cy="11113"/>
          </a:xfrm>
          <a:custGeom>
            <a:avLst/>
            <a:gdLst>
              <a:gd name="T0" fmla="*/ 0 w 6"/>
              <a:gd name="T1" fmla="*/ 0 h 7"/>
              <a:gd name="T2" fmla="*/ 2 w 6"/>
              <a:gd name="T3" fmla="*/ 0 h 7"/>
              <a:gd name="T4" fmla="*/ 6 w 6"/>
              <a:gd name="T5" fmla="*/ 2 h 7"/>
              <a:gd name="T6" fmla="*/ 6 w 6"/>
              <a:gd name="T7" fmla="*/ 7 h 7"/>
              <a:gd name="T8" fmla="*/ 3 w 6"/>
              <a:gd name="T9" fmla="*/ 5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7">
                <a:moveTo>
                  <a:pt x="0" y="0"/>
                </a:moveTo>
                <a:lnTo>
                  <a:pt x="2" y="0"/>
                </a:lnTo>
                <a:lnTo>
                  <a:pt x="6" y="2"/>
                </a:lnTo>
                <a:lnTo>
                  <a:pt x="6" y="7"/>
                </a:lnTo>
                <a:lnTo>
                  <a:pt x="3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4" name="Freeform 245">
            <a:extLst>
              <a:ext uri="{FF2B5EF4-FFF2-40B4-BE49-F238E27FC236}">
                <a16:creationId xmlns:a16="http://schemas.microsoft.com/office/drawing/2014/main" id="{35845429-DA83-4F1C-F9CF-C45EB2794E6D}"/>
              </a:ext>
            </a:extLst>
          </p:cNvPr>
          <p:cNvSpPr>
            <a:spLocks/>
          </p:cNvSpPr>
          <p:nvPr/>
        </p:nvSpPr>
        <p:spPr bwMode="auto">
          <a:xfrm>
            <a:off x="6650038" y="1447800"/>
            <a:ext cx="61913" cy="77788"/>
          </a:xfrm>
          <a:custGeom>
            <a:avLst/>
            <a:gdLst>
              <a:gd name="T0" fmla="*/ 39 w 39"/>
              <a:gd name="T1" fmla="*/ 49 h 49"/>
              <a:gd name="T2" fmla="*/ 37 w 39"/>
              <a:gd name="T3" fmla="*/ 47 h 49"/>
              <a:gd name="T4" fmla="*/ 32 w 39"/>
              <a:gd name="T5" fmla="*/ 44 h 49"/>
              <a:gd name="T6" fmla="*/ 25 w 39"/>
              <a:gd name="T7" fmla="*/ 43 h 49"/>
              <a:gd name="T8" fmla="*/ 14 w 39"/>
              <a:gd name="T9" fmla="*/ 45 h 49"/>
              <a:gd name="T10" fmla="*/ 8 w 39"/>
              <a:gd name="T11" fmla="*/ 38 h 49"/>
              <a:gd name="T12" fmla="*/ 7 w 39"/>
              <a:gd name="T13" fmla="*/ 30 h 49"/>
              <a:gd name="T14" fmla="*/ 0 w 39"/>
              <a:gd name="T15" fmla="*/ 25 h 49"/>
              <a:gd name="T16" fmla="*/ 0 w 39"/>
              <a:gd name="T17" fmla="*/ 18 h 49"/>
              <a:gd name="T18" fmla="*/ 2 w 39"/>
              <a:gd name="T19" fmla="*/ 15 h 49"/>
              <a:gd name="T20" fmla="*/ 2 w 39"/>
              <a:gd name="T21" fmla="*/ 10 h 49"/>
              <a:gd name="T22" fmla="*/ 4 w 39"/>
              <a:gd name="T23" fmla="*/ 8 h 49"/>
              <a:gd name="T24" fmla="*/ 8 w 39"/>
              <a:gd name="T25" fmla="*/ 3 h 49"/>
              <a:gd name="T26" fmla="*/ 10 w 39"/>
              <a:gd name="T27" fmla="*/ 2 h 49"/>
              <a:gd name="T28" fmla="*/ 15 w 39"/>
              <a:gd name="T29" fmla="*/ 0 h 49"/>
              <a:gd name="T30" fmla="*/ 18 w 39"/>
              <a:gd name="T31" fmla="*/ 4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9" h="49">
                <a:moveTo>
                  <a:pt x="39" y="49"/>
                </a:moveTo>
                <a:lnTo>
                  <a:pt x="37" y="47"/>
                </a:lnTo>
                <a:lnTo>
                  <a:pt x="32" y="44"/>
                </a:lnTo>
                <a:lnTo>
                  <a:pt x="25" y="43"/>
                </a:lnTo>
                <a:lnTo>
                  <a:pt x="14" y="45"/>
                </a:lnTo>
                <a:lnTo>
                  <a:pt x="8" y="38"/>
                </a:lnTo>
                <a:lnTo>
                  <a:pt x="7" y="30"/>
                </a:lnTo>
                <a:lnTo>
                  <a:pt x="0" y="25"/>
                </a:lnTo>
                <a:lnTo>
                  <a:pt x="0" y="18"/>
                </a:lnTo>
                <a:lnTo>
                  <a:pt x="2" y="15"/>
                </a:lnTo>
                <a:lnTo>
                  <a:pt x="2" y="10"/>
                </a:lnTo>
                <a:lnTo>
                  <a:pt x="4" y="8"/>
                </a:lnTo>
                <a:lnTo>
                  <a:pt x="8" y="3"/>
                </a:lnTo>
                <a:lnTo>
                  <a:pt x="10" y="2"/>
                </a:lnTo>
                <a:lnTo>
                  <a:pt x="15" y="0"/>
                </a:lnTo>
                <a:lnTo>
                  <a:pt x="18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5" name="Freeform 246">
            <a:extLst>
              <a:ext uri="{FF2B5EF4-FFF2-40B4-BE49-F238E27FC236}">
                <a16:creationId xmlns:a16="http://schemas.microsoft.com/office/drawing/2014/main" id="{C407C2BE-A1DF-3C5E-A61B-A541D93FF113}"/>
              </a:ext>
            </a:extLst>
          </p:cNvPr>
          <p:cNvSpPr>
            <a:spLocks/>
          </p:cNvSpPr>
          <p:nvPr/>
        </p:nvSpPr>
        <p:spPr bwMode="auto">
          <a:xfrm>
            <a:off x="6376988" y="1517650"/>
            <a:ext cx="26988" cy="11113"/>
          </a:xfrm>
          <a:custGeom>
            <a:avLst/>
            <a:gdLst>
              <a:gd name="T0" fmla="*/ 17 w 17"/>
              <a:gd name="T1" fmla="*/ 7 h 7"/>
              <a:gd name="T2" fmla="*/ 14 w 17"/>
              <a:gd name="T3" fmla="*/ 5 h 7"/>
              <a:gd name="T4" fmla="*/ 14 w 17"/>
              <a:gd name="T5" fmla="*/ 3 h 7"/>
              <a:gd name="T6" fmla="*/ 14 w 17"/>
              <a:gd name="T7" fmla="*/ 1 h 7"/>
              <a:gd name="T8" fmla="*/ 9 w 17"/>
              <a:gd name="T9" fmla="*/ 0 h 7"/>
              <a:gd name="T10" fmla="*/ 3 w 17"/>
              <a:gd name="T11" fmla="*/ 1 h 7"/>
              <a:gd name="T12" fmla="*/ 0 w 17"/>
              <a:gd name="T13" fmla="*/ 5 h 7"/>
              <a:gd name="T14" fmla="*/ 0 w 17"/>
              <a:gd name="T15" fmla="*/ 5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" h="7">
                <a:moveTo>
                  <a:pt x="17" y="7"/>
                </a:moveTo>
                <a:lnTo>
                  <a:pt x="14" y="5"/>
                </a:lnTo>
                <a:lnTo>
                  <a:pt x="14" y="3"/>
                </a:lnTo>
                <a:lnTo>
                  <a:pt x="14" y="1"/>
                </a:lnTo>
                <a:lnTo>
                  <a:pt x="9" y="0"/>
                </a:lnTo>
                <a:lnTo>
                  <a:pt x="3" y="1"/>
                </a:lnTo>
                <a:lnTo>
                  <a:pt x="0" y="5"/>
                </a:lnTo>
                <a:lnTo>
                  <a:pt x="0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6" name="Freeform 247">
            <a:extLst>
              <a:ext uri="{FF2B5EF4-FFF2-40B4-BE49-F238E27FC236}">
                <a16:creationId xmlns:a16="http://schemas.microsoft.com/office/drawing/2014/main" id="{CF176AAD-ADA3-38ED-C70C-0BD414FBB360}"/>
              </a:ext>
            </a:extLst>
          </p:cNvPr>
          <p:cNvSpPr>
            <a:spLocks/>
          </p:cNvSpPr>
          <p:nvPr/>
        </p:nvSpPr>
        <p:spPr bwMode="auto">
          <a:xfrm>
            <a:off x="6357938" y="1525588"/>
            <a:ext cx="19050" cy="4763"/>
          </a:xfrm>
          <a:custGeom>
            <a:avLst/>
            <a:gdLst>
              <a:gd name="T0" fmla="*/ 12 w 12"/>
              <a:gd name="T1" fmla="*/ 0 h 3"/>
              <a:gd name="T2" fmla="*/ 10 w 12"/>
              <a:gd name="T3" fmla="*/ 3 h 3"/>
              <a:gd name="T4" fmla="*/ 0 w 12"/>
              <a:gd name="T5" fmla="*/ 2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" h="3">
                <a:moveTo>
                  <a:pt x="12" y="0"/>
                </a:moveTo>
                <a:lnTo>
                  <a:pt x="10" y="3"/>
                </a:lnTo>
                <a:lnTo>
                  <a:pt x="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7" name="Freeform 248">
            <a:extLst>
              <a:ext uri="{FF2B5EF4-FFF2-40B4-BE49-F238E27FC236}">
                <a16:creationId xmlns:a16="http://schemas.microsoft.com/office/drawing/2014/main" id="{33DABF98-61F0-DA02-D4EF-52BCB3A516D8}"/>
              </a:ext>
            </a:extLst>
          </p:cNvPr>
          <p:cNvSpPr>
            <a:spLocks/>
          </p:cNvSpPr>
          <p:nvPr/>
        </p:nvSpPr>
        <p:spPr bwMode="auto">
          <a:xfrm>
            <a:off x="6403976" y="1512888"/>
            <a:ext cx="25400" cy="26988"/>
          </a:xfrm>
          <a:custGeom>
            <a:avLst/>
            <a:gdLst>
              <a:gd name="T0" fmla="*/ 16 w 16"/>
              <a:gd name="T1" fmla="*/ 0 h 17"/>
              <a:gd name="T2" fmla="*/ 15 w 16"/>
              <a:gd name="T3" fmla="*/ 0 h 17"/>
              <a:gd name="T4" fmla="*/ 4 w 16"/>
              <a:gd name="T5" fmla="*/ 3 h 17"/>
              <a:gd name="T6" fmla="*/ 0 w 16"/>
              <a:gd name="T7" fmla="*/ 6 h 17"/>
              <a:gd name="T8" fmla="*/ 0 w 16"/>
              <a:gd name="T9" fmla="*/ 7 h 17"/>
              <a:gd name="T10" fmla="*/ 11 w 16"/>
              <a:gd name="T11" fmla="*/ 10 h 17"/>
              <a:gd name="T12" fmla="*/ 9 w 16"/>
              <a:gd name="T13" fmla="*/ 17 h 17"/>
              <a:gd name="T14" fmla="*/ 1 w 16"/>
              <a:gd name="T15" fmla="*/ 11 h 17"/>
              <a:gd name="T16" fmla="*/ 0 w 16"/>
              <a:gd name="T17" fmla="*/ 1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17">
                <a:moveTo>
                  <a:pt x="16" y="0"/>
                </a:moveTo>
                <a:lnTo>
                  <a:pt x="15" y="0"/>
                </a:lnTo>
                <a:lnTo>
                  <a:pt x="4" y="3"/>
                </a:lnTo>
                <a:lnTo>
                  <a:pt x="0" y="6"/>
                </a:lnTo>
                <a:lnTo>
                  <a:pt x="0" y="7"/>
                </a:lnTo>
                <a:lnTo>
                  <a:pt x="11" y="10"/>
                </a:lnTo>
                <a:lnTo>
                  <a:pt x="9" y="17"/>
                </a:lnTo>
                <a:lnTo>
                  <a:pt x="1" y="11"/>
                </a:lnTo>
                <a:lnTo>
                  <a:pt x="0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8" name="Freeform 249">
            <a:extLst>
              <a:ext uri="{FF2B5EF4-FFF2-40B4-BE49-F238E27FC236}">
                <a16:creationId xmlns:a16="http://schemas.microsoft.com/office/drawing/2014/main" id="{5003E192-B4F0-97E0-E47A-DB1D2A70B08C}"/>
              </a:ext>
            </a:extLst>
          </p:cNvPr>
          <p:cNvSpPr>
            <a:spLocks/>
          </p:cNvSpPr>
          <p:nvPr/>
        </p:nvSpPr>
        <p:spPr bwMode="auto">
          <a:xfrm>
            <a:off x="6807201" y="1500188"/>
            <a:ext cx="31750" cy="39688"/>
          </a:xfrm>
          <a:custGeom>
            <a:avLst/>
            <a:gdLst>
              <a:gd name="T0" fmla="*/ 0 w 20"/>
              <a:gd name="T1" fmla="*/ 25 h 25"/>
              <a:gd name="T2" fmla="*/ 9 w 20"/>
              <a:gd name="T3" fmla="*/ 8 h 25"/>
              <a:gd name="T4" fmla="*/ 17 w 20"/>
              <a:gd name="T5" fmla="*/ 1 h 25"/>
              <a:gd name="T6" fmla="*/ 20 w 20"/>
              <a:gd name="T7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" h="25">
                <a:moveTo>
                  <a:pt x="0" y="25"/>
                </a:moveTo>
                <a:lnTo>
                  <a:pt x="9" y="8"/>
                </a:lnTo>
                <a:lnTo>
                  <a:pt x="17" y="1"/>
                </a:lnTo>
                <a:lnTo>
                  <a:pt x="2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9" name="Freeform 250">
            <a:extLst>
              <a:ext uri="{FF2B5EF4-FFF2-40B4-BE49-F238E27FC236}">
                <a16:creationId xmlns:a16="http://schemas.microsoft.com/office/drawing/2014/main" id="{65B3AF4E-8E65-7B11-B223-02F60899E5FD}"/>
              </a:ext>
            </a:extLst>
          </p:cNvPr>
          <p:cNvSpPr>
            <a:spLocks/>
          </p:cNvSpPr>
          <p:nvPr/>
        </p:nvSpPr>
        <p:spPr bwMode="auto">
          <a:xfrm>
            <a:off x="6338888" y="1525588"/>
            <a:ext cx="19050" cy="17463"/>
          </a:xfrm>
          <a:custGeom>
            <a:avLst/>
            <a:gdLst>
              <a:gd name="T0" fmla="*/ 12 w 12"/>
              <a:gd name="T1" fmla="*/ 2 h 11"/>
              <a:gd name="T2" fmla="*/ 7 w 12"/>
              <a:gd name="T3" fmla="*/ 0 h 11"/>
              <a:gd name="T4" fmla="*/ 0 w 12"/>
              <a:gd name="T5" fmla="*/ 11 h 11"/>
              <a:gd name="T6" fmla="*/ 9 w 12"/>
              <a:gd name="T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11">
                <a:moveTo>
                  <a:pt x="12" y="2"/>
                </a:moveTo>
                <a:lnTo>
                  <a:pt x="7" y="0"/>
                </a:lnTo>
                <a:lnTo>
                  <a:pt x="0" y="11"/>
                </a:lnTo>
                <a:lnTo>
                  <a:pt x="9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0" name="Freeform 251">
            <a:extLst>
              <a:ext uri="{FF2B5EF4-FFF2-40B4-BE49-F238E27FC236}">
                <a16:creationId xmlns:a16="http://schemas.microsoft.com/office/drawing/2014/main" id="{E0320835-0DB5-90C9-870D-2240A0985281}"/>
              </a:ext>
            </a:extLst>
          </p:cNvPr>
          <p:cNvSpPr>
            <a:spLocks/>
          </p:cNvSpPr>
          <p:nvPr/>
        </p:nvSpPr>
        <p:spPr bwMode="auto">
          <a:xfrm>
            <a:off x="6802438" y="1539875"/>
            <a:ext cx="4763" cy="6350"/>
          </a:xfrm>
          <a:custGeom>
            <a:avLst/>
            <a:gdLst>
              <a:gd name="T0" fmla="*/ 0 w 3"/>
              <a:gd name="T1" fmla="*/ 4 h 4"/>
              <a:gd name="T2" fmla="*/ 1 w 3"/>
              <a:gd name="T3" fmla="*/ 2 h 4"/>
              <a:gd name="T4" fmla="*/ 3 w 3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4">
                <a:moveTo>
                  <a:pt x="0" y="4"/>
                </a:moveTo>
                <a:lnTo>
                  <a:pt x="1" y="2"/>
                </a:lnTo>
                <a:lnTo>
                  <a:pt x="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1" name="Freeform 252">
            <a:extLst>
              <a:ext uri="{FF2B5EF4-FFF2-40B4-BE49-F238E27FC236}">
                <a16:creationId xmlns:a16="http://schemas.microsoft.com/office/drawing/2014/main" id="{2CF31952-CA77-6C46-7232-7C600B84808A}"/>
              </a:ext>
            </a:extLst>
          </p:cNvPr>
          <p:cNvSpPr>
            <a:spLocks/>
          </p:cNvSpPr>
          <p:nvPr/>
        </p:nvSpPr>
        <p:spPr bwMode="auto">
          <a:xfrm>
            <a:off x="6643688" y="1539875"/>
            <a:ext cx="11113" cy="12700"/>
          </a:xfrm>
          <a:custGeom>
            <a:avLst/>
            <a:gdLst>
              <a:gd name="T0" fmla="*/ 7 w 7"/>
              <a:gd name="T1" fmla="*/ 8 h 8"/>
              <a:gd name="T2" fmla="*/ 6 w 7"/>
              <a:gd name="T3" fmla="*/ 6 h 8"/>
              <a:gd name="T4" fmla="*/ 3 w 7"/>
              <a:gd name="T5" fmla="*/ 1 h 8"/>
              <a:gd name="T6" fmla="*/ 0 w 7"/>
              <a:gd name="T7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8">
                <a:moveTo>
                  <a:pt x="7" y="8"/>
                </a:moveTo>
                <a:lnTo>
                  <a:pt x="6" y="6"/>
                </a:lnTo>
                <a:lnTo>
                  <a:pt x="3" y="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2" name="Line 253">
            <a:extLst>
              <a:ext uri="{FF2B5EF4-FFF2-40B4-BE49-F238E27FC236}">
                <a16:creationId xmlns:a16="http://schemas.microsoft.com/office/drawing/2014/main" id="{FEDF1F0A-3F69-B908-9CDD-F0EBFCC4597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792913" y="1546225"/>
            <a:ext cx="9525" cy="793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3" name="Freeform 254">
            <a:extLst>
              <a:ext uri="{FF2B5EF4-FFF2-40B4-BE49-F238E27FC236}">
                <a16:creationId xmlns:a16="http://schemas.microsoft.com/office/drawing/2014/main" id="{EE15A50B-52C3-3898-F603-F21755D61D55}"/>
              </a:ext>
            </a:extLst>
          </p:cNvPr>
          <p:cNvSpPr>
            <a:spLocks/>
          </p:cNvSpPr>
          <p:nvPr/>
        </p:nvSpPr>
        <p:spPr bwMode="auto">
          <a:xfrm>
            <a:off x="6792913" y="1381125"/>
            <a:ext cx="52388" cy="173038"/>
          </a:xfrm>
          <a:custGeom>
            <a:avLst/>
            <a:gdLst>
              <a:gd name="T0" fmla="*/ 25 w 33"/>
              <a:gd name="T1" fmla="*/ 0 h 109"/>
              <a:gd name="T2" fmla="*/ 30 w 33"/>
              <a:gd name="T3" fmla="*/ 7 h 109"/>
              <a:gd name="T4" fmla="*/ 33 w 33"/>
              <a:gd name="T5" fmla="*/ 16 h 109"/>
              <a:gd name="T6" fmla="*/ 30 w 33"/>
              <a:gd name="T7" fmla="*/ 25 h 109"/>
              <a:gd name="T8" fmla="*/ 25 w 33"/>
              <a:gd name="T9" fmla="*/ 27 h 109"/>
              <a:gd name="T10" fmla="*/ 24 w 33"/>
              <a:gd name="T11" fmla="*/ 34 h 109"/>
              <a:gd name="T12" fmla="*/ 26 w 33"/>
              <a:gd name="T13" fmla="*/ 44 h 109"/>
              <a:gd name="T14" fmla="*/ 28 w 33"/>
              <a:gd name="T15" fmla="*/ 52 h 109"/>
              <a:gd name="T16" fmla="*/ 22 w 33"/>
              <a:gd name="T17" fmla="*/ 57 h 109"/>
              <a:gd name="T18" fmla="*/ 21 w 33"/>
              <a:gd name="T19" fmla="*/ 67 h 109"/>
              <a:gd name="T20" fmla="*/ 19 w 33"/>
              <a:gd name="T21" fmla="*/ 71 h 109"/>
              <a:gd name="T22" fmla="*/ 17 w 33"/>
              <a:gd name="T23" fmla="*/ 79 h 109"/>
              <a:gd name="T24" fmla="*/ 6 w 33"/>
              <a:gd name="T25" fmla="*/ 86 h 109"/>
              <a:gd name="T26" fmla="*/ 6 w 33"/>
              <a:gd name="T27" fmla="*/ 93 h 109"/>
              <a:gd name="T28" fmla="*/ 0 w 33"/>
              <a:gd name="T29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" h="109">
                <a:moveTo>
                  <a:pt x="25" y="0"/>
                </a:moveTo>
                <a:lnTo>
                  <a:pt x="30" y="7"/>
                </a:lnTo>
                <a:lnTo>
                  <a:pt x="33" y="16"/>
                </a:lnTo>
                <a:lnTo>
                  <a:pt x="30" y="25"/>
                </a:lnTo>
                <a:lnTo>
                  <a:pt x="25" y="27"/>
                </a:lnTo>
                <a:lnTo>
                  <a:pt x="24" y="34"/>
                </a:lnTo>
                <a:lnTo>
                  <a:pt x="26" y="44"/>
                </a:lnTo>
                <a:lnTo>
                  <a:pt x="28" y="52"/>
                </a:lnTo>
                <a:lnTo>
                  <a:pt x="22" y="57"/>
                </a:lnTo>
                <a:lnTo>
                  <a:pt x="21" y="67"/>
                </a:lnTo>
                <a:lnTo>
                  <a:pt x="19" y="71"/>
                </a:lnTo>
                <a:lnTo>
                  <a:pt x="17" y="79"/>
                </a:lnTo>
                <a:lnTo>
                  <a:pt x="6" y="86"/>
                </a:lnTo>
                <a:lnTo>
                  <a:pt x="6" y="93"/>
                </a:lnTo>
                <a:lnTo>
                  <a:pt x="0" y="10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4" name="Freeform 255">
            <a:extLst>
              <a:ext uri="{FF2B5EF4-FFF2-40B4-BE49-F238E27FC236}">
                <a16:creationId xmlns:a16="http://schemas.microsoft.com/office/drawing/2014/main" id="{B09E388C-E6C4-047D-29AD-8C9843BA044D}"/>
              </a:ext>
            </a:extLst>
          </p:cNvPr>
          <p:cNvSpPr>
            <a:spLocks/>
          </p:cNvSpPr>
          <p:nvPr/>
        </p:nvSpPr>
        <p:spPr bwMode="auto">
          <a:xfrm>
            <a:off x="6711951" y="1525588"/>
            <a:ext cx="7938" cy="30163"/>
          </a:xfrm>
          <a:custGeom>
            <a:avLst/>
            <a:gdLst>
              <a:gd name="T0" fmla="*/ 5 w 5"/>
              <a:gd name="T1" fmla="*/ 19 h 19"/>
              <a:gd name="T2" fmla="*/ 4 w 5"/>
              <a:gd name="T3" fmla="*/ 13 h 19"/>
              <a:gd name="T4" fmla="*/ 2 w 5"/>
              <a:gd name="T5" fmla="*/ 4 h 19"/>
              <a:gd name="T6" fmla="*/ 0 w 5"/>
              <a:gd name="T7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19">
                <a:moveTo>
                  <a:pt x="5" y="19"/>
                </a:moveTo>
                <a:lnTo>
                  <a:pt x="4" y="13"/>
                </a:lnTo>
                <a:lnTo>
                  <a:pt x="2" y="4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5" name="Freeform 256">
            <a:extLst>
              <a:ext uri="{FF2B5EF4-FFF2-40B4-BE49-F238E27FC236}">
                <a16:creationId xmlns:a16="http://schemas.microsoft.com/office/drawing/2014/main" id="{65281209-C2BC-1F0B-687F-B6B20D8276D4}"/>
              </a:ext>
            </a:extLst>
          </p:cNvPr>
          <p:cNvSpPr>
            <a:spLocks/>
          </p:cNvSpPr>
          <p:nvPr/>
        </p:nvSpPr>
        <p:spPr bwMode="auto">
          <a:xfrm>
            <a:off x="6353176" y="1535113"/>
            <a:ext cx="28575" cy="28575"/>
          </a:xfrm>
          <a:custGeom>
            <a:avLst/>
            <a:gdLst>
              <a:gd name="T0" fmla="*/ 0 w 18"/>
              <a:gd name="T1" fmla="*/ 4 h 18"/>
              <a:gd name="T2" fmla="*/ 3 w 18"/>
              <a:gd name="T3" fmla="*/ 4 h 18"/>
              <a:gd name="T4" fmla="*/ 7 w 18"/>
              <a:gd name="T5" fmla="*/ 0 h 18"/>
              <a:gd name="T6" fmla="*/ 13 w 18"/>
              <a:gd name="T7" fmla="*/ 1 h 18"/>
              <a:gd name="T8" fmla="*/ 18 w 18"/>
              <a:gd name="T9" fmla="*/ 3 h 18"/>
              <a:gd name="T10" fmla="*/ 17 w 18"/>
              <a:gd name="T11" fmla="*/ 5 h 18"/>
              <a:gd name="T12" fmla="*/ 14 w 18"/>
              <a:gd name="T13" fmla="*/ 5 h 18"/>
              <a:gd name="T14" fmla="*/ 10 w 18"/>
              <a:gd name="T15" fmla="*/ 5 h 18"/>
              <a:gd name="T16" fmla="*/ 9 w 18"/>
              <a:gd name="T17" fmla="*/ 5 h 18"/>
              <a:gd name="T18" fmla="*/ 9 w 18"/>
              <a:gd name="T19" fmla="*/ 7 h 18"/>
              <a:gd name="T20" fmla="*/ 13 w 18"/>
              <a:gd name="T21" fmla="*/ 9 h 18"/>
              <a:gd name="T22" fmla="*/ 14 w 18"/>
              <a:gd name="T23" fmla="*/ 11 h 18"/>
              <a:gd name="T24" fmla="*/ 17 w 18"/>
              <a:gd name="T25" fmla="*/ 13 h 18"/>
              <a:gd name="T26" fmla="*/ 17 w 18"/>
              <a:gd name="T27" fmla="*/ 18 h 18"/>
              <a:gd name="T28" fmla="*/ 10 w 18"/>
              <a:gd name="T29" fmla="*/ 13 h 18"/>
              <a:gd name="T30" fmla="*/ 6 w 18"/>
              <a:gd name="T31" fmla="*/ 13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8" h="18">
                <a:moveTo>
                  <a:pt x="0" y="4"/>
                </a:moveTo>
                <a:lnTo>
                  <a:pt x="3" y="4"/>
                </a:lnTo>
                <a:lnTo>
                  <a:pt x="7" y="0"/>
                </a:lnTo>
                <a:lnTo>
                  <a:pt x="13" y="1"/>
                </a:lnTo>
                <a:lnTo>
                  <a:pt x="18" y="3"/>
                </a:lnTo>
                <a:lnTo>
                  <a:pt x="17" y="5"/>
                </a:lnTo>
                <a:lnTo>
                  <a:pt x="14" y="5"/>
                </a:lnTo>
                <a:lnTo>
                  <a:pt x="10" y="5"/>
                </a:lnTo>
                <a:lnTo>
                  <a:pt x="9" y="5"/>
                </a:lnTo>
                <a:lnTo>
                  <a:pt x="9" y="7"/>
                </a:lnTo>
                <a:lnTo>
                  <a:pt x="13" y="9"/>
                </a:lnTo>
                <a:lnTo>
                  <a:pt x="14" y="11"/>
                </a:lnTo>
                <a:lnTo>
                  <a:pt x="17" y="13"/>
                </a:lnTo>
                <a:lnTo>
                  <a:pt x="17" y="18"/>
                </a:lnTo>
                <a:lnTo>
                  <a:pt x="10" y="13"/>
                </a:lnTo>
                <a:lnTo>
                  <a:pt x="6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6" name="Freeform 257">
            <a:extLst>
              <a:ext uri="{FF2B5EF4-FFF2-40B4-BE49-F238E27FC236}">
                <a16:creationId xmlns:a16="http://schemas.microsoft.com/office/drawing/2014/main" id="{D250A2DE-BEBB-9D08-FC3C-315185BDB2C2}"/>
              </a:ext>
            </a:extLst>
          </p:cNvPr>
          <p:cNvSpPr>
            <a:spLocks/>
          </p:cNvSpPr>
          <p:nvPr/>
        </p:nvSpPr>
        <p:spPr bwMode="auto">
          <a:xfrm>
            <a:off x="6542088" y="1541463"/>
            <a:ext cx="4763" cy="22225"/>
          </a:xfrm>
          <a:custGeom>
            <a:avLst/>
            <a:gdLst>
              <a:gd name="T0" fmla="*/ 1 w 3"/>
              <a:gd name="T1" fmla="*/ 0 h 14"/>
              <a:gd name="T2" fmla="*/ 0 w 3"/>
              <a:gd name="T3" fmla="*/ 9 h 14"/>
              <a:gd name="T4" fmla="*/ 3 w 3"/>
              <a:gd name="T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14">
                <a:moveTo>
                  <a:pt x="1" y="0"/>
                </a:moveTo>
                <a:lnTo>
                  <a:pt x="0" y="9"/>
                </a:lnTo>
                <a:lnTo>
                  <a:pt x="3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7" name="Freeform 258">
            <a:extLst>
              <a:ext uri="{FF2B5EF4-FFF2-40B4-BE49-F238E27FC236}">
                <a16:creationId xmlns:a16="http://schemas.microsoft.com/office/drawing/2014/main" id="{F6644337-4199-EB83-B7A9-CBD8163E6AC3}"/>
              </a:ext>
            </a:extLst>
          </p:cNvPr>
          <p:cNvSpPr>
            <a:spLocks/>
          </p:cNvSpPr>
          <p:nvPr/>
        </p:nvSpPr>
        <p:spPr bwMode="auto">
          <a:xfrm>
            <a:off x="6546851" y="1524000"/>
            <a:ext cx="25400" cy="41275"/>
          </a:xfrm>
          <a:custGeom>
            <a:avLst/>
            <a:gdLst>
              <a:gd name="T0" fmla="*/ 0 w 16"/>
              <a:gd name="T1" fmla="*/ 25 h 26"/>
              <a:gd name="T2" fmla="*/ 0 w 16"/>
              <a:gd name="T3" fmla="*/ 26 h 26"/>
              <a:gd name="T4" fmla="*/ 4 w 16"/>
              <a:gd name="T5" fmla="*/ 16 h 26"/>
              <a:gd name="T6" fmla="*/ 7 w 16"/>
              <a:gd name="T7" fmla="*/ 8 h 26"/>
              <a:gd name="T8" fmla="*/ 11 w 16"/>
              <a:gd name="T9" fmla="*/ 0 h 26"/>
              <a:gd name="T10" fmla="*/ 16 w 16"/>
              <a:gd name="T11" fmla="*/ 1 h 26"/>
              <a:gd name="T12" fmla="*/ 16 w 16"/>
              <a:gd name="T13" fmla="*/ 1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" h="26">
                <a:moveTo>
                  <a:pt x="0" y="25"/>
                </a:moveTo>
                <a:lnTo>
                  <a:pt x="0" y="26"/>
                </a:lnTo>
                <a:lnTo>
                  <a:pt x="4" y="16"/>
                </a:lnTo>
                <a:lnTo>
                  <a:pt x="7" y="8"/>
                </a:lnTo>
                <a:lnTo>
                  <a:pt x="11" y="0"/>
                </a:lnTo>
                <a:lnTo>
                  <a:pt x="16" y="1"/>
                </a:lnTo>
                <a:lnTo>
                  <a:pt x="16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8" name="Freeform 259">
            <a:extLst>
              <a:ext uri="{FF2B5EF4-FFF2-40B4-BE49-F238E27FC236}">
                <a16:creationId xmlns:a16="http://schemas.microsoft.com/office/drawing/2014/main" id="{626E165E-54DE-2F3E-4F49-BE57C55ABA1F}"/>
              </a:ext>
            </a:extLst>
          </p:cNvPr>
          <p:cNvSpPr>
            <a:spLocks/>
          </p:cNvSpPr>
          <p:nvPr/>
        </p:nvSpPr>
        <p:spPr bwMode="auto">
          <a:xfrm>
            <a:off x="6572251" y="1525588"/>
            <a:ext cx="9525" cy="44450"/>
          </a:xfrm>
          <a:custGeom>
            <a:avLst/>
            <a:gdLst>
              <a:gd name="T0" fmla="*/ 0 w 6"/>
              <a:gd name="T1" fmla="*/ 0 h 28"/>
              <a:gd name="T2" fmla="*/ 3 w 6"/>
              <a:gd name="T3" fmla="*/ 2 h 28"/>
              <a:gd name="T4" fmla="*/ 4 w 6"/>
              <a:gd name="T5" fmla="*/ 10 h 28"/>
              <a:gd name="T6" fmla="*/ 6 w 6"/>
              <a:gd name="T7" fmla="*/ 15 h 28"/>
              <a:gd name="T8" fmla="*/ 6 w 6"/>
              <a:gd name="T9" fmla="*/ 21 h 28"/>
              <a:gd name="T10" fmla="*/ 6 w 6"/>
              <a:gd name="T11" fmla="*/ 25 h 28"/>
              <a:gd name="T12" fmla="*/ 6 w 6"/>
              <a:gd name="T13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" h="28">
                <a:moveTo>
                  <a:pt x="0" y="0"/>
                </a:moveTo>
                <a:lnTo>
                  <a:pt x="3" y="2"/>
                </a:lnTo>
                <a:lnTo>
                  <a:pt x="4" y="10"/>
                </a:lnTo>
                <a:lnTo>
                  <a:pt x="6" y="15"/>
                </a:lnTo>
                <a:lnTo>
                  <a:pt x="6" y="21"/>
                </a:lnTo>
                <a:lnTo>
                  <a:pt x="6" y="25"/>
                </a:lnTo>
                <a:lnTo>
                  <a:pt x="6" y="2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9" name="Freeform 260">
            <a:extLst>
              <a:ext uri="{FF2B5EF4-FFF2-40B4-BE49-F238E27FC236}">
                <a16:creationId xmlns:a16="http://schemas.microsoft.com/office/drawing/2014/main" id="{49C39086-DF53-8D48-B832-0C186DBD3BDA}"/>
              </a:ext>
            </a:extLst>
          </p:cNvPr>
          <p:cNvSpPr>
            <a:spLocks/>
          </p:cNvSpPr>
          <p:nvPr/>
        </p:nvSpPr>
        <p:spPr bwMode="auto">
          <a:xfrm>
            <a:off x="6719888" y="1555750"/>
            <a:ext cx="11113" cy="15875"/>
          </a:xfrm>
          <a:custGeom>
            <a:avLst/>
            <a:gdLst>
              <a:gd name="T0" fmla="*/ 7 w 7"/>
              <a:gd name="T1" fmla="*/ 10 h 10"/>
              <a:gd name="T2" fmla="*/ 5 w 7"/>
              <a:gd name="T3" fmla="*/ 9 h 10"/>
              <a:gd name="T4" fmla="*/ 0 w 7"/>
              <a:gd name="T5" fmla="*/ 3 h 10"/>
              <a:gd name="T6" fmla="*/ 0 w 7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10">
                <a:moveTo>
                  <a:pt x="7" y="10"/>
                </a:moveTo>
                <a:lnTo>
                  <a:pt x="5" y="9"/>
                </a:lnTo>
                <a:lnTo>
                  <a:pt x="0" y="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0" name="Freeform 261">
            <a:extLst>
              <a:ext uri="{FF2B5EF4-FFF2-40B4-BE49-F238E27FC236}">
                <a16:creationId xmlns:a16="http://schemas.microsoft.com/office/drawing/2014/main" id="{F648B600-3E2F-8EBF-CC21-2344D6FBA4F3}"/>
              </a:ext>
            </a:extLst>
          </p:cNvPr>
          <p:cNvSpPr>
            <a:spLocks/>
          </p:cNvSpPr>
          <p:nvPr/>
        </p:nvSpPr>
        <p:spPr bwMode="auto">
          <a:xfrm>
            <a:off x="6602413" y="1565275"/>
            <a:ext cx="11113" cy="12700"/>
          </a:xfrm>
          <a:custGeom>
            <a:avLst/>
            <a:gdLst>
              <a:gd name="T0" fmla="*/ 0 w 7"/>
              <a:gd name="T1" fmla="*/ 0 h 8"/>
              <a:gd name="T2" fmla="*/ 4 w 7"/>
              <a:gd name="T3" fmla="*/ 7 h 8"/>
              <a:gd name="T4" fmla="*/ 7 w 7"/>
              <a:gd name="T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8">
                <a:moveTo>
                  <a:pt x="0" y="0"/>
                </a:moveTo>
                <a:lnTo>
                  <a:pt x="4" y="7"/>
                </a:lnTo>
                <a:lnTo>
                  <a:pt x="7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1" name="Freeform 262">
            <a:extLst>
              <a:ext uri="{FF2B5EF4-FFF2-40B4-BE49-F238E27FC236}">
                <a16:creationId xmlns:a16="http://schemas.microsoft.com/office/drawing/2014/main" id="{2AE81500-EE61-6038-6F4C-E055CBBC00A1}"/>
              </a:ext>
            </a:extLst>
          </p:cNvPr>
          <p:cNvSpPr>
            <a:spLocks/>
          </p:cNvSpPr>
          <p:nvPr/>
        </p:nvSpPr>
        <p:spPr bwMode="auto">
          <a:xfrm>
            <a:off x="6607176" y="1546225"/>
            <a:ext cx="52388" cy="31750"/>
          </a:xfrm>
          <a:custGeom>
            <a:avLst/>
            <a:gdLst>
              <a:gd name="T0" fmla="*/ 4 w 33"/>
              <a:gd name="T1" fmla="*/ 20 h 20"/>
              <a:gd name="T2" fmla="*/ 7 w 33"/>
              <a:gd name="T3" fmla="*/ 17 h 20"/>
              <a:gd name="T4" fmla="*/ 7 w 33"/>
              <a:gd name="T5" fmla="*/ 13 h 20"/>
              <a:gd name="T6" fmla="*/ 7 w 33"/>
              <a:gd name="T7" fmla="*/ 12 h 20"/>
              <a:gd name="T8" fmla="*/ 3 w 33"/>
              <a:gd name="T9" fmla="*/ 6 h 20"/>
              <a:gd name="T10" fmla="*/ 0 w 33"/>
              <a:gd name="T11" fmla="*/ 2 h 20"/>
              <a:gd name="T12" fmla="*/ 1 w 33"/>
              <a:gd name="T13" fmla="*/ 0 h 20"/>
              <a:gd name="T14" fmla="*/ 7 w 33"/>
              <a:gd name="T15" fmla="*/ 0 h 20"/>
              <a:gd name="T16" fmla="*/ 18 w 33"/>
              <a:gd name="T17" fmla="*/ 0 h 20"/>
              <a:gd name="T18" fmla="*/ 20 w 33"/>
              <a:gd name="T19" fmla="*/ 1 h 20"/>
              <a:gd name="T20" fmla="*/ 20 w 33"/>
              <a:gd name="T21" fmla="*/ 4 h 20"/>
              <a:gd name="T22" fmla="*/ 23 w 33"/>
              <a:gd name="T23" fmla="*/ 8 h 20"/>
              <a:gd name="T24" fmla="*/ 29 w 33"/>
              <a:gd name="T25" fmla="*/ 9 h 20"/>
              <a:gd name="T26" fmla="*/ 33 w 33"/>
              <a:gd name="T27" fmla="*/ 8 h 20"/>
              <a:gd name="T28" fmla="*/ 30 w 33"/>
              <a:gd name="T29" fmla="*/ 4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" h="20">
                <a:moveTo>
                  <a:pt x="4" y="20"/>
                </a:moveTo>
                <a:lnTo>
                  <a:pt x="7" y="17"/>
                </a:lnTo>
                <a:lnTo>
                  <a:pt x="7" y="13"/>
                </a:lnTo>
                <a:lnTo>
                  <a:pt x="7" y="12"/>
                </a:lnTo>
                <a:lnTo>
                  <a:pt x="3" y="6"/>
                </a:lnTo>
                <a:lnTo>
                  <a:pt x="0" y="2"/>
                </a:lnTo>
                <a:lnTo>
                  <a:pt x="1" y="0"/>
                </a:lnTo>
                <a:lnTo>
                  <a:pt x="7" y="0"/>
                </a:lnTo>
                <a:lnTo>
                  <a:pt x="18" y="0"/>
                </a:lnTo>
                <a:lnTo>
                  <a:pt x="20" y="1"/>
                </a:lnTo>
                <a:lnTo>
                  <a:pt x="20" y="4"/>
                </a:lnTo>
                <a:lnTo>
                  <a:pt x="23" y="8"/>
                </a:lnTo>
                <a:lnTo>
                  <a:pt x="29" y="9"/>
                </a:lnTo>
                <a:lnTo>
                  <a:pt x="33" y="8"/>
                </a:lnTo>
                <a:lnTo>
                  <a:pt x="3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2" name="Freeform 263">
            <a:extLst>
              <a:ext uri="{FF2B5EF4-FFF2-40B4-BE49-F238E27FC236}">
                <a16:creationId xmlns:a16="http://schemas.microsoft.com/office/drawing/2014/main" id="{297BC7CF-1F38-8FFD-22F3-5BA7A09454F0}"/>
              </a:ext>
            </a:extLst>
          </p:cNvPr>
          <p:cNvSpPr>
            <a:spLocks/>
          </p:cNvSpPr>
          <p:nvPr/>
        </p:nvSpPr>
        <p:spPr bwMode="auto">
          <a:xfrm>
            <a:off x="6345238" y="1555750"/>
            <a:ext cx="17463" cy="23813"/>
          </a:xfrm>
          <a:custGeom>
            <a:avLst/>
            <a:gdLst>
              <a:gd name="T0" fmla="*/ 11 w 11"/>
              <a:gd name="T1" fmla="*/ 0 h 15"/>
              <a:gd name="T2" fmla="*/ 0 w 11"/>
              <a:gd name="T3" fmla="*/ 5 h 15"/>
              <a:gd name="T4" fmla="*/ 7 w 11"/>
              <a:gd name="T5" fmla="*/ 14 h 15"/>
              <a:gd name="T6" fmla="*/ 9 w 11"/>
              <a:gd name="T7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15">
                <a:moveTo>
                  <a:pt x="11" y="0"/>
                </a:moveTo>
                <a:lnTo>
                  <a:pt x="0" y="5"/>
                </a:lnTo>
                <a:lnTo>
                  <a:pt x="7" y="14"/>
                </a:lnTo>
                <a:lnTo>
                  <a:pt x="9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3" name="Freeform 264">
            <a:extLst>
              <a:ext uri="{FF2B5EF4-FFF2-40B4-BE49-F238E27FC236}">
                <a16:creationId xmlns:a16="http://schemas.microsoft.com/office/drawing/2014/main" id="{2561B2B5-5EB7-A975-C4A0-05015527FB85}"/>
              </a:ext>
            </a:extLst>
          </p:cNvPr>
          <p:cNvSpPr>
            <a:spLocks/>
          </p:cNvSpPr>
          <p:nvPr/>
        </p:nvSpPr>
        <p:spPr bwMode="auto">
          <a:xfrm>
            <a:off x="6588126" y="1539875"/>
            <a:ext cx="14288" cy="42863"/>
          </a:xfrm>
          <a:custGeom>
            <a:avLst/>
            <a:gdLst>
              <a:gd name="T0" fmla="*/ 0 w 9"/>
              <a:gd name="T1" fmla="*/ 27 h 27"/>
              <a:gd name="T2" fmla="*/ 1 w 9"/>
              <a:gd name="T3" fmla="*/ 17 h 27"/>
              <a:gd name="T4" fmla="*/ 2 w 9"/>
              <a:gd name="T5" fmla="*/ 8 h 27"/>
              <a:gd name="T6" fmla="*/ 2 w 9"/>
              <a:gd name="T7" fmla="*/ 6 h 27"/>
              <a:gd name="T8" fmla="*/ 2 w 9"/>
              <a:gd name="T9" fmla="*/ 5 h 27"/>
              <a:gd name="T10" fmla="*/ 2 w 9"/>
              <a:gd name="T11" fmla="*/ 0 h 27"/>
              <a:gd name="T12" fmla="*/ 5 w 9"/>
              <a:gd name="T13" fmla="*/ 8 h 27"/>
              <a:gd name="T14" fmla="*/ 7 w 9"/>
              <a:gd name="T15" fmla="*/ 9 h 27"/>
              <a:gd name="T16" fmla="*/ 9 w 9"/>
              <a:gd name="T17" fmla="*/ 16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27">
                <a:moveTo>
                  <a:pt x="0" y="27"/>
                </a:moveTo>
                <a:lnTo>
                  <a:pt x="1" y="17"/>
                </a:lnTo>
                <a:lnTo>
                  <a:pt x="2" y="8"/>
                </a:lnTo>
                <a:lnTo>
                  <a:pt x="2" y="6"/>
                </a:lnTo>
                <a:lnTo>
                  <a:pt x="2" y="5"/>
                </a:lnTo>
                <a:lnTo>
                  <a:pt x="2" y="0"/>
                </a:lnTo>
                <a:lnTo>
                  <a:pt x="5" y="8"/>
                </a:lnTo>
                <a:lnTo>
                  <a:pt x="7" y="9"/>
                </a:lnTo>
                <a:lnTo>
                  <a:pt x="9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4" name="Freeform 265">
            <a:extLst>
              <a:ext uri="{FF2B5EF4-FFF2-40B4-BE49-F238E27FC236}">
                <a16:creationId xmlns:a16="http://schemas.microsoft.com/office/drawing/2014/main" id="{227BD408-70FC-F3CE-A67B-F423A9166839}"/>
              </a:ext>
            </a:extLst>
          </p:cNvPr>
          <p:cNvSpPr>
            <a:spLocks/>
          </p:cNvSpPr>
          <p:nvPr/>
        </p:nvSpPr>
        <p:spPr bwMode="auto">
          <a:xfrm>
            <a:off x="6711951" y="1571625"/>
            <a:ext cx="26988" cy="12700"/>
          </a:xfrm>
          <a:custGeom>
            <a:avLst/>
            <a:gdLst>
              <a:gd name="T0" fmla="*/ 0 w 17"/>
              <a:gd name="T1" fmla="*/ 3 h 8"/>
              <a:gd name="T2" fmla="*/ 8 w 17"/>
              <a:gd name="T3" fmla="*/ 5 h 8"/>
              <a:gd name="T4" fmla="*/ 12 w 17"/>
              <a:gd name="T5" fmla="*/ 5 h 8"/>
              <a:gd name="T6" fmla="*/ 17 w 17"/>
              <a:gd name="T7" fmla="*/ 8 h 8"/>
              <a:gd name="T8" fmla="*/ 17 w 17"/>
              <a:gd name="T9" fmla="*/ 5 h 8"/>
              <a:gd name="T10" fmla="*/ 17 w 17"/>
              <a:gd name="T11" fmla="*/ 3 h 8"/>
              <a:gd name="T12" fmla="*/ 12 w 17"/>
              <a:gd name="T13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" h="8">
                <a:moveTo>
                  <a:pt x="0" y="3"/>
                </a:moveTo>
                <a:lnTo>
                  <a:pt x="8" y="5"/>
                </a:lnTo>
                <a:lnTo>
                  <a:pt x="12" y="5"/>
                </a:lnTo>
                <a:lnTo>
                  <a:pt x="17" y="8"/>
                </a:lnTo>
                <a:lnTo>
                  <a:pt x="17" y="5"/>
                </a:lnTo>
                <a:lnTo>
                  <a:pt x="17" y="3"/>
                </a:lnTo>
                <a:lnTo>
                  <a:pt x="1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5" name="Freeform 266">
            <a:extLst>
              <a:ext uri="{FF2B5EF4-FFF2-40B4-BE49-F238E27FC236}">
                <a16:creationId xmlns:a16="http://schemas.microsoft.com/office/drawing/2014/main" id="{9F697636-DE98-53C5-66FF-EEC069032F10}"/>
              </a:ext>
            </a:extLst>
          </p:cNvPr>
          <p:cNvSpPr>
            <a:spLocks/>
          </p:cNvSpPr>
          <p:nvPr/>
        </p:nvSpPr>
        <p:spPr bwMode="auto">
          <a:xfrm>
            <a:off x="6581776" y="1582738"/>
            <a:ext cx="6350" cy="6350"/>
          </a:xfrm>
          <a:custGeom>
            <a:avLst/>
            <a:gdLst>
              <a:gd name="T0" fmla="*/ 4 w 4"/>
              <a:gd name="T1" fmla="*/ 0 h 4"/>
              <a:gd name="T2" fmla="*/ 1 w 4"/>
              <a:gd name="T3" fmla="*/ 3 h 4"/>
              <a:gd name="T4" fmla="*/ 0 w 4"/>
              <a:gd name="T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4">
                <a:moveTo>
                  <a:pt x="4" y="0"/>
                </a:moveTo>
                <a:lnTo>
                  <a:pt x="1" y="3"/>
                </a:lnTo>
                <a:lnTo>
                  <a:pt x="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6" name="Freeform 267">
            <a:extLst>
              <a:ext uri="{FF2B5EF4-FFF2-40B4-BE49-F238E27FC236}">
                <a16:creationId xmlns:a16="http://schemas.microsoft.com/office/drawing/2014/main" id="{29F0DB81-DD20-2730-1343-318549AD6697}"/>
              </a:ext>
            </a:extLst>
          </p:cNvPr>
          <p:cNvSpPr>
            <a:spLocks/>
          </p:cNvSpPr>
          <p:nvPr/>
        </p:nvSpPr>
        <p:spPr bwMode="auto">
          <a:xfrm>
            <a:off x="6581776" y="1570038"/>
            <a:ext cx="0" cy="19050"/>
          </a:xfrm>
          <a:custGeom>
            <a:avLst/>
            <a:gdLst>
              <a:gd name="T0" fmla="*/ 0 h 12"/>
              <a:gd name="T1" fmla="*/ 4 h 12"/>
              <a:gd name="T2" fmla="*/ 12 h 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2">
                <a:moveTo>
                  <a:pt x="0" y="0"/>
                </a:moveTo>
                <a:lnTo>
                  <a:pt x="0" y="4"/>
                </a:lnTo>
                <a:lnTo>
                  <a:pt x="0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7" name="Freeform 268">
            <a:extLst>
              <a:ext uri="{FF2B5EF4-FFF2-40B4-BE49-F238E27FC236}">
                <a16:creationId xmlns:a16="http://schemas.microsoft.com/office/drawing/2014/main" id="{02E6ABF8-7F1C-C729-0AD5-2ABD18DDD416}"/>
              </a:ext>
            </a:extLst>
          </p:cNvPr>
          <p:cNvSpPr>
            <a:spLocks/>
          </p:cNvSpPr>
          <p:nvPr/>
        </p:nvSpPr>
        <p:spPr bwMode="auto">
          <a:xfrm>
            <a:off x="6359526" y="1571625"/>
            <a:ext cx="28575" cy="23813"/>
          </a:xfrm>
          <a:custGeom>
            <a:avLst/>
            <a:gdLst>
              <a:gd name="T0" fmla="*/ 0 w 18"/>
              <a:gd name="T1" fmla="*/ 5 h 15"/>
              <a:gd name="T2" fmla="*/ 5 w 18"/>
              <a:gd name="T3" fmla="*/ 7 h 15"/>
              <a:gd name="T4" fmla="*/ 7 w 18"/>
              <a:gd name="T5" fmla="*/ 8 h 15"/>
              <a:gd name="T6" fmla="*/ 10 w 18"/>
              <a:gd name="T7" fmla="*/ 3 h 15"/>
              <a:gd name="T8" fmla="*/ 11 w 18"/>
              <a:gd name="T9" fmla="*/ 1 h 15"/>
              <a:gd name="T10" fmla="*/ 17 w 18"/>
              <a:gd name="T11" fmla="*/ 0 h 15"/>
              <a:gd name="T12" fmla="*/ 18 w 18"/>
              <a:gd name="T13" fmla="*/ 3 h 15"/>
              <a:gd name="T14" fmla="*/ 13 w 18"/>
              <a:gd name="T15" fmla="*/ 8 h 15"/>
              <a:gd name="T16" fmla="*/ 14 w 18"/>
              <a:gd name="T17" fmla="*/ 14 h 15"/>
              <a:gd name="T18" fmla="*/ 14 w 18"/>
              <a:gd name="T1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" h="15">
                <a:moveTo>
                  <a:pt x="0" y="5"/>
                </a:moveTo>
                <a:lnTo>
                  <a:pt x="5" y="7"/>
                </a:lnTo>
                <a:lnTo>
                  <a:pt x="7" y="8"/>
                </a:lnTo>
                <a:lnTo>
                  <a:pt x="10" y="3"/>
                </a:lnTo>
                <a:lnTo>
                  <a:pt x="11" y="1"/>
                </a:lnTo>
                <a:lnTo>
                  <a:pt x="17" y="0"/>
                </a:lnTo>
                <a:lnTo>
                  <a:pt x="18" y="3"/>
                </a:lnTo>
                <a:lnTo>
                  <a:pt x="13" y="8"/>
                </a:lnTo>
                <a:lnTo>
                  <a:pt x="14" y="14"/>
                </a:lnTo>
                <a:lnTo>
                  <a:pt x="14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8" name="Freeform 269">
            <a:extLst>
              <a:ext uri="{FF2B5EF4-FFF2-40B4-BE49-F238E27FC236}">
                <a16:creationId xmlns:a16="http://schemas.microsoft.com/office/drawing/2014/main" id="{218FC772-8801-8442-9937-813763F825E9}"/>
              </a:ext>
            </a:extLst>
          </p:cNvPr>
          <p:cNvSpPr>
            <a:spLocks/>
          </p:cNvSpPr>
          <p:nvPr/>
        </p:nvSpPr>
        <p:spPr bwMode="auto">
          <a:xfrm>
            <a:off x="6381751" y="1595438"/>
            <a:ext cx="1588" cy="0"/>
          </a:xfrm>
          <a:custGeom>
            <a:avLst/>
            <a:gdLst>
              <a:gd name="T0" fmla="*/ 0 w 1"/>
              <a:gd name="T1" fmla="*/ 1 w 1"/>
              <a:gd name="T2" fmla="*/ 0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">
                <a:moveTo>
                  <a:pt x="0" y="0"/>
                </a:move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9" name="Line 270">
            <a:extLst>
              <a:ext uri="{FF2B5EF4-FFF2-40B4-BE49-F238E27FC236}">
                <a16:creationId xmlns:a16="http://schemas.microsoft.com/office/drawing/2014/main" id="{50206B06-4371-8EE9-4960-B5CBAAF906AD}"/>
              </a:ext>
            </a:extLst>
          </p:cNvPr>
          <p:cNvSpPr>
            <a:spLocks noChangeShapeType="1"/>
          </p:cNvSpPr>
          <p:nvPr/>
        </p:nvSpPr>
        <p:spPr bwMode="auto">
          <a:xfrm>
            <a:off x="6440488" y="1603375"/>
            <a:ext cx="0" cy="793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0" name="Freeform 271">
            <a:extLst>
              <a:ext uri="{FF2B5EF4-FFF2-40B4-BE49-F238E27FC236}">
                <a16:creationId xmlns:a16="http://schemas.microsoft.com/office/drawing/2014/main" id="{B6AB37F6-D904-BF47-74E0-399BCC583892}"/>
              </a:ext>
            </a:extLst>
          </p:cNvPr>
          <p:cNvSpPr>
            <a:spLocks/>
          </p:cNvSpPr>
          <p:nvPr/>
        </p:nvSpPr>
        <p:spPr bwMode="auto">
          <a:xfrm>
            <a:off x="6440488" y="1457325"/>
            <a:ext cx="79375" cy="169863"/>
          </a:xfrm>
          <a:custGeom>
            <a:avLst/>
            <a:gdLst>
              <a:gd name="T0" fmla="*/ 0 w 50"/>
              <a:gd name="T1" fmla="*/ 107 h 107"/>
              <a:gd name="T2" fmla="*/ 19 w 50"/>
              <a:gd name="T3" fmla="*/ 103 h 107"/>
              <a:gd name="T4" fmla="*/ 27 w 50"/>
              <a:gd name="T5" fmla="*/ 106 h 107"/>
              <a:gd name="T6" fmla="*/ 31 w 50"/>
              <a:gd name="T7" fmla="*/ 105 h 107"/>
              <a:gd name="T8" fmla="*/ 44 w 50"/>
              <a:gd name="T9" fmla="*/ 95 h 107"/>
              <a:gd name="T10" fmla="*/ 31 w 50"/>
              <a:gd name="T11" fmla="*/ 87 h 107"/>
              <a:gd name="T12" fmla="*/ 38 w 50"/>
              <a:gd name="T13" fmla="*/ 80 h 107"/>
              <a:gd name="T14" fmla="*/ 37 w 50"/>
              <a:gd name="T15" fmla="*/ 75 h 107"/>
              <a:gd name="T16" fmla="*/ 31 w 50"/>
              <a:gd name="T17" fmla="*/ 64 h 107"/>
              <a:gd name="T18" fmla="*/ 31 w 50"/>
              <a:gd name="T19" fmla="*/ 61 h 107"/>
              <a:gd name="T20" fmla="*/ 37 w 50"/>
              <a:gd name="T21" fmla="*/ 56 h 107"/>
              <a:gd name="T22" fmla="*/ 45 w 50"/>
              <a:gd name="T23" fmla="*/ 53 h 107"/>
              <a:gd name="T24" fmla="*/ 49 w 50"/>
              <a:gd name="T25" fmla="*/ 50 h 107"/>
              <a:gd name="T26" fmla="*/ 50 w 50"/>
              <a:gd name="T27" fmla="*/ 49 h 107"/>
              <a:gd name="T28" fmla="*/ 49 w 50"/>
              <a:gd name="T29" fmla="*/ 47 h 107"/>
              <a:gd name="T30" fmla="*/ 48 w 50"/>
              <a:gd name="T31" fmla="*/ 46 h 107"/>
              <a:gd name="T32" fmla="*/ 46 w 50"/>
              <a:gd name="T33" fmla="*/ 32 h 107"/>
              <a:gd name="T34" fmla="*/ 44 w 50"/>
              <a:gd name="T35" fmla="*/ 28 h 107"/>
              <a:gd name="T36" fmla="*/ 38 w 50"/>
              <a:gd name="T37" fmla="*/ 37 h 107"/>
              <a:gd name="T38" fmla="*/ 34 w 50"/>
              <a:gd name="T39" fmla="*/ 34 h 107"/>
              <a:gd name="T40" fmla="*/ 40 w 50"/>
              <a:gd name="T41" fmla="*/ 24 h 107"/>
              <a:gd name="T42" fmla="*/ 41 w 50"/>
              <a:gd name="T43" fmla="*/ 23 h 107"/>
              <a:gd name="T44" fmla="*/ 44 w 50"/>
              <a:gd name="T45" fmla="*/ 17 h 107"/>
              <a:gd name="T46" fmla="*/ 37 w 50"/>
              <a:gd name="T47" fmla="*/ 13 h 107"/>
              <a:gd name="T48" fmla="*/ 29 w 50"/>
              <a:gd name="T49" fmla="*/ 26 h 107"/>
              <a:gd name="T50" fmla="*/ 23 w 50"/>
              <a:gd name="T51" fmla="*/ 24 h 107"/>
              <a:gd name="T52" fmla="*/ 27 w 50"/>
              <a:gd name="T53" fmla="*/ 13 h 107"/>
              <a:gd name="T54" fmla="*/ 31 w 50"/>
              <a:gd name="T55" fmla="*/ 1 h 107"/>
              <a:gd name="T56" fmla="*/ 29 w 50"/>
              <a:gd name="T57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0" h="107">
                <a:moveTo>
                  <a:pt x="0" y="107"/>
                </a:moveTo>
                <a:lnTo>
                  <a:pt x="19" y="103"/>
                </a:lnTo>
                <a:lnTo>
                  <a:pt x="27" y="106"/>
                </a:lnTo>
                <a:lnTo>
                  <a:pt x="31" y="105"/>
                </a:lnTo>
                <a:lnTo>
                  <a:pt x="44" y="95"/>
                </a:lnTo>
                <a:lnTo>
                  <a:pt x="31" y="87"/>
                </a:lnTo>
                <a:lnTo>
                  <a:pt x="38" y="80"/>
                </a:lnTo>
                <a:lnTo>
                  <a:pt x="37" y="75"/>
                </a:lnTo>
                <a:lnTo>
                  <a:pt x="31" y="64"/>
                </a:lnTo>
                <a:lnTo>
                  <a:pt x="31" y="61"/>
                </a:lnTo>
                <a:lnTo>
                  <a:pt x="37" y="56"/>
                </a:lnTo>
                <a:lnTo>
                  <a:pt x="45" y="53"/>
                </a:lnTo>
                <a:lnTo>
                  <a:pt x="49" y="50"/>
                </a:lnTo>
                <a:lnTo>
                  <a:pt x="50" y="49"/>
                </a:lnTo>
                <a:lnTo>
                  <a:pt x="49" y="47"/>
                </a:lnTo>
                <a:lnTo>
                  <a:pt x="48" y="46"/>
                </a:lnTo>
                <a:lnTo>
                  <a:pt x="46" y="32"/>
                </a:lnTo>
                <a:lnTo>
                  <a:pt x="44" y="28"/>
                </a:lnTo>
                <a:lnTo>
                  <a:pt x="38" y="37"/>
                </a:lnTo>
                <a:lnTo>
                  <a:pt x="34" y="34"/>
                </a:lnTo>
                <a:lnTo>
                  <a:pt x="40" y="24"/>
                </a:lnTo>
                <a:lnTo>
                  <a:pt x="41" y="23"/>
                </a:lnTo>
                <a:lnTo>
                  <a:pt x="44" y="17"/>
                </a:lnTo>
                <a:lnTo>
                  <a:pt x="37" y="13"/>
                </a:lnTo>
                <a:lnTo>
                  <a:pt x="29" y="26"/>
                </a:lnTo>
                <a:lnTo>
                  <a:pt x="23" y="24"/>
                </a:lnTo>
                <a:lnTo>
                  <a:pt x="27" y="13"/>
                </a:lnTo>
                <a:lnTo>
                  <a:pt x="31" y="1"/>
                </a:lnTo>
                <a:lnTo>
                  <a:pt x="2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1" name="Freeform 272">
            <a:extLst>
              <a:ext uri="{FF2B5EF4-FFF2-40B4-BE49-F238E27FC236}">
                <a16:creationId xmlns:a16="http://schemas.microsoft.com/office/drawing/2014/main" id="{A3E0BFF4-A369-5290-4EBC-CAC7D1D31677}"/>
              </a:ext>
            </a:extLst>
          </p:cNvPr>
          <p:cNvSpPr>
            <a:spLocks/>
          </p:cNvSpPr>
          <p:nvPr/>
        </p:nvSpPr>
        <p:spPr bwMode="auto">
          <a:xfrm>
            <a:off x="6435726" y="1611313"/>
            <a:ext cx="4763" cy="19050"/>
          </a:xfrm>
          <a:custGeom>
            <a:avLst/>
            <a:gdLst>
              <a:gd name="T0" fmla="*/ 3 w 3"/>
              <a:gd name="T1" fmla="*/ 0 h 12"/>
              <a:gd name="T2" fmla="*/ 0 w 3"/>
              <a:gd name="T3" fmla="*/ 12 h 12"/>
              <a:gd name="T4" fmla="*/ 3 w 3"/>
              <a:gd name="T5" fmla="*/ 1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12">
                <a:moveTo>
                  <a:pt x="3" y="0"/>
                </a:moveTo>
                <a:lnTo>
                  <a:pt x="0" y="12"/>
                </a:lnTo>
                <a:lnTo>
                  <a:pt x="3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2" name="Freeform 273">
            <a:extLst>
              <a:ext uri="{FF2B5EF4-FFF2-40B4-BE49-F238E27FC236}">
                <a16:creationId xmlns:a16="http://schemas.microsoft.com/office/drawing/2014/main" id="{FF90B049-D93A-6D9D-9C15-EC230B998B13}"/>
              </a:ext>
            </a:extLst>
          </p:cNvPr>
          <p:cNvSpPr>
            <a:spLocks/>
          </p:cNvSpPr>
          <p:nvPr/>
        </p:nvSpPr>
        <p:spPr bwMode="auto">
          <a:xfrm>
            <a:off x="6345238" y="1593850"/>
            <a:ext cx="36513" cy="42863"/>
          </a:xfrm>
          <a:custGeom>
            <a:avLst/>
            <a:gdLst>
              <a:gd name="T0" fmla="*/ 23 w 23"/>
              <a:gd name="T1" fmla="*/ 1 h 27"/>
              <a:gd name="T2" fmla="*/ 20 w 23"/>
              <a:gd name="T3" fmla="*/ 2 h 27"/>
              <a:gd name="T4" fmla="*/ 19 w 23"/>
              <a:gd name="T5" fmla="*/ 4 h 27"/>
              <a:gd name="T6" fmla="*/ 11 w 23"/>
              <a:gd name="T7" fmla="*/ 0 h 27"/>
              <a:gd name="T8" fmla="*/ 0 w 23"/>
              <a:gd name="T9" fmla="*/ 2 h 27"/>
              <a:gd name="T10" fmla="*/ 0 w 23"/>
              <a:gd name="T11" fmla="*/ 6 h 27"/>
              <a:gd name="T12" fmla="*/ 0 w 23"/>
              <a:gd name="T13" fmla="*/ 8 h 27"/>
              <a:gd name="T14" fmla="*/ 5 w 23"/>
              <a:gd name="T15" fmla="*/ 11 h 27"/>
              <a:gd name="T16" fmla="*/ 16 w 23"/>
              <a:gd name="T17" fmla="*/ 13 h 27"/>
              <a:gd name="T18" fmla="*/ 16 w 23"/>
              <a:gd name="T19" fmla="*/ 17 h 27"/>
              <a:gd name="T20" fmla="*/ 16 w 23"/>
              <a:gd name="T21" fmla="*/ 24 h 27"/>
              <a:gd name="T22" fmla="*/ 11 w 23"/>
              <a:gd name="T23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3" h="27">
                <a:moveTo>
                  <a:pt x="23" y="1"/>
                </a:moveTo>
                <a:lnTo>
                  <a:pt x="20" y="2"/>
                </a:lnTo>
                <a:lnTo>
                  <a:pt x="19" y="4"/>
                </a:lnTo>
                <a:lnTo>
                  <a:pt x="11" y="0"/>
                </a:lnTo>
                <a:lnTo>
                  <a:pt x="0" y="2"/>
                </a:lnTo>
                <a:lnTo>
                  <a:pt x="0" y="6"/>
                </a:lnTo>
                <a:lnTo>
                  <a:pt x="0" y="8"/>
                </a:lnTo>
                <a:lnTo>
                  <a:pt x="5" y="11"/>
                </a:lnTo>
                <a:lnTo>
                  <a:pt x="16" y="13"/>
                </a:lnTo>
                <a:lnTo>
                  <a:pt x="16" y="17"/>
                </a:lnTo>
                <a:lnTo>
                  <a:pt x="16" y="24"/>
                </a:lnTo>
                <a:lnTo>
                  <a:pt x="11" y="2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3" name="Line 274">
            <a:extLst>
              <a:ext uri="{FF2B5EF4-FFF2-40B4-BE49-F238E27FC236}">
                <a16:creationId xmlns:a16="http://schemas.microsoft.com/office/drawing/2014/main" id="{605DF763-F521-EA05-C659-F7C68D3E666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332538" y="1636713"/>
            <a:ext cx="30163" cy="635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4" name="Line 275">
            <a:extLst>
              <a:ext uri="{FF2B5EF4-FFF2-40B4-BE49-F238E27FC236}">
                <a16:creationId xmlns:a16="http://schemas.microsoft.com/office/drawing/2014/main" id="{A127BDE3-09A9-0E7F-3275-EA57FA975E5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149976" y="1649413"/>
            <a:ext cx="3175" cy="15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5" name="Freeform 276">
            <a:extLst>
              <a:ext uri="{FF2B5EF4-FFF2-40B4-BE49-F238E27FC236}">
                <a16:creationId xmlns:a16="http://schemas.microsoft.com/office/drawing/2014/main" id="{4B921C1A-7107-413D-DF43-FB23188C011C}"/>
              </a:ext>
            </a:extLst>
          </p:cNvPr>
          <p:cNvSpPr>
            <a:spLocks/>
          </p:cNvSpPr>
          <p:nvPr/>
        </p:nvSpPr>
        <p:spPr bwMode="auto">
          <a:xfrm>
            <a:off x="6143626" y="1651000"/>
            <a:ext cx="6350" cy="17463"/>
          </a:xfrm>
          <a:custGeom>
            <a:avLst/>
            <a:gdLst>
              <a:gd name="T0" fmla="*/ 4 w 4"/>
              <a:gd name="T1" fmla="*/ 0 h 11"/>
              <a:gd name="T2" fmla="*/ 1 w 4"/>
              <a:gd name="T3" fmla="*/ 5 h 11"/>
              <a:gd name="T4" fmla="*/ 0 w 4"/>
              <a:gd name="T5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11">
                <a:moveTo>
                  <a:pt x="4" y="0"/>
                </a:moveTo>
                <a:lnTo>
                  <a:pt x="1" y="5"/>
                </a:lnTo>
                <a:lnTo>
                  <a:pt x="0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6" name="Freeform 277">
            <a:extLst>
              <a:ext uri="{FF2B5EF4-FFF2-40B4-BE49-F238E27FC236}">
                <a16:creationId xmlns:a16="http://schemas.microsoft.com/office/drawing/2014/main" id="{BFDD5BFB-964F-EDC5-6DD6-10CEEE3AC3F5}"/>
              </a:ext>
            </a:extLst>
          </p:cNvPr>
          <p:cNvSpPr>
            <a:spLocks/>
          </p:cNvSpPr>
          <p:nvPr/>
        </p:nvSpPr>
        <p:spPr bwMode="auto">
          <a:xfrm>
            <a:off x="6440488" y="1651000"/>
            <a:ext cx="6350" cy="17463"/>
          </a:xfrm>
          <a:custGeom>
            <a:avLst/>
            <a:gdLst>
              <a:gd name="T0" fmla="*/ 0 w 4"/>
              <a:gd name="T1" fmla="*/ 11 h 11"/>
              <a:gd name="T2" fmla="*/ 4 w 4"/>
              <a:gd name="T3" fmla="*/ 3 h 11"/>
              <a:gd name="T4" fmla="*/ 0 w 4"/>
              <a:gd name="T5" fmla="*/ 0 h 11"/>
              <a:gd name="T6" fmla="*/ 0 w 4"/>
              <a:gd name="T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11">
                <a:moveTo>
                  <a:pt x="0" y="11"/>
                </a:moveTo>
                <a:lnTo>
                  <a:pt x="4" y="3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7" name="Line 278">
            <a:extLst>
              <a:ext uri="{FF2B5EF4-FFF2-40B4-BE49-F238E27FC236}">
                <a16:creationId xmlns:a16="http://schemas.microsoft.com/office/drawing/2014/main" id="{42629200-41F4-CACD-1598-01A37465230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142038" y="1668463"/>
            <a:ext cx="1588" cy="635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8" name="Freeform 279">
            <a:extLst>
              <a:ext uri="{FF2B5EF4-FFF2-40B4-BE49-F238E27FC236}">
                <a16:creationId xmlns:a16="http://schemas.microsoft.com/office/drawing/2014/main" id="{B25F7822-EEAD-614B-5EB0-87FEB674B32A}"/>
              </a:ext>
            </a:extLst>
          </p:cNvPr>
          <p:cNvSpPr>
            <a:spLocks/>
          </p:cNvSpPr>
          <p:nvPr/>
        </p:nvSpPr>
        <p:spPr bwMode="auto">
          <a:xfrm>
            <a:off x="6440488" y="1482725"/>
            <a:ext cx="119063" cy="206375"/>
          </a:xfrm>
          <a:custGeom>
            <a:avLst/>
            <a:gdLst>
              <a:gd name="T0" fmla="*/ 0 w 75"/>
              <a:gd name="T1" fmla="*/ 130 h 130"/>
              <a:gd name="T2" fmla="*/ 3 w 75"/>
              <a:gd name="T3" fmla="*/ 124 h 130"/>
              <a:gd name="T4" fmla="*/ 8 w 75"/>
              <a:gd name="T5" fmla="*/ 119 h 130"/>
              <a:gd name="T6" fmla="*/ 10 w 75"/>
              <a:gd name="T7" fmla="*/ 119 h 130"/>
              <a:gd name="T8" fmla="*/ 12 w 75"/>
              <a:gd name="T9" fmla="*/ 115 h 130"/>
              <a:gd name="T10" fmla="*/ 16 w 75"/>
              <a:gd name="T11" fmla="*/ 106 h 130"/>
              <a:gd name="T12" fmla="*/ 12 w 75"/>
              <a:gd name="T13" fmla="*/ 106 h 130"/>
              <a:gd name="T14" fmla="*/ 10 w 75"/>
              <a:gd name="T15" fmla="*/ 106 h 130"/>
              <a:gd name="T16" fmla="*/ 11 w 75"/>
              <a:gd name="T17" fmla="*/ 105 h 130"/>
              <a:gd name="T18" fmla="*/ 16 w 75"/>
              <a:gd name="T19" fmla="*/ 100 h 130"/>
              <a:gd name="T20" fmla="*/ 18 w 75"/>
              <a:gd name="T21" fmla="*/ 100 h 130"/>
              <a:gd name="T22" fmla="*/ 25 w 75"/>
              <a:gd name="T23" fmla="*/ 98 h 130"/>
              <a:gd name="T24" fmla="*/ 29 w 75"/>
              <a:gd name="T25" fmla="*/ 97 h 130"/>
              <a:gd name="T26" fmla="*/ 34 w 75"/>
              <a:gd name="T27" fmla="*/ 94 h 130"/>
              <a:gd name="T28" fmla="*/ 35 w 75"/>
              <a:gd name="T29" fmla="*/ 94 h 130"/>
              <a:gd name="T30" fmla="*/ 42 w 75"/>
              <a:gd name="T31" fmla="*/ 90 h 130"/>
              <a:gd name="T32" fmla="*/ 44 w 75"/>
              <a:gd name="T33" fmla="*/ 90 h 130"/>
              <a:gd name="T34" fmla="*/ 50 w 75"/>
              <a:gd name="T35" fmla="*/ 90 h 130"/>
              <a:gd name="T36" fmla="*/ 59 w 75"/>
              <a:gd name="T37" fmla="*/ 90 h 130"/>
              <a:gd name="T38" fmla="*/ 59 w 75"/>
              <a:gd name="T39" fmla="*/ 91 h 130"/>
              <a:gd name="T40" fmla="*/ 63 w 75"/>
              <a:gd name="T41" fmla="*/ 97 h 130"/>
              <a:gd name="T42" fmla="*/ 64 w 75"/>
              <a:gd name="T43" fmla="*/ 97 h 130"/>
              <a:gd name="T44" fmla="*/ 64 w 75"/>
              <a:gd name="T45" fmla="*/ 96 h 130"/>
              <a:gd name="T46" fmla="*/ 64 w 75"/>
              <a:gd name="T47" fmla="*/ 96 h 130"/>
              <a:gd name="T48" fmla="*/ 64 w 75"/>
              <a:gd name="T49" fmla="*/ 94 h 130"/>
              <a:gd name="T50" fmla="*/ 60 w 75"/>
              <a:gd name="T51" fmla="*/ 90 h 130"/>
              <a:gd name="T52" fmla="*/ 60 w 75"/>
              <a:gd name="T53" fmla="*/ 89 h 130"/>
              <a:gd name="T54" fmla="*/ 60 w 75"/>
              <a:gd name="T55" fmla="*/ 87 h 130"/>
              <a:gd name="T56" fmla="*/ 50 w 75"/>
              <a:gd name="T57" fmla="*/ 82 h 130"/>
              <a:gd name="T58" fmla="*/ 52 w 75"/>
              <a:gd name="T59" fmla="*/ 74 h 130"/>
              <a:gd name="T60" fmla="*/ 53 w 75"/>
              <a:gd name="T61" fmla="*/ 67 h 130"/>
              <a:gd name="T62" fmla="*/ 45 w 75"/>
              <a:gd name="T63" fmla="*/ 67 h 130"/>
              <a:gd name="T64" fmla="*/ 42 w 75"/>
              <a:gd name="T65" fmla="*/ 70 h 130"/>
              <a:gd name="T66" fmla="*/ 41 w 75"/>
              <a:gd name="T67" fmla="*/ 67 h 130"/>
              <a:gd name="T68" fmla="*/ 41 w 75"/>
              <a:gd name="T69" fmla="*/ 64 h 130"/>
              <a:gd name="T70" fmla="*/ 45 w 75"/>
              <a:gd name="T71" fmla="*/ 51 h 130"/>
              <a:gd name="T72" fmla="*/ 52 w 75"/>
              <a:gd name="T73" fmla="*/ 36 h 130"/>
              <a:gd name="T74" fmla="*/ 56 w 75"/>
              <a:gd name="T75" fmla="*/ 27 h 130"/>
              <a:gd name="T76" fmla="*/ 60 w 75"/>
              <a:gd name="T77" fmla="*/ 26 h 130"/>
              <a:gd name="T78" fmla="*/ 56 w 75"/>
              <a:gd name="T79" fmla="*/ 18 h 130"/>
              <a:gd name="T80" fmla="*/ 55 w 75"/>
              <a:gd name="T81" fmla="*/ 7 h 130"/>
              <a:gd name="T82" fmla="*/ 61 w 75"/>
              <a:gd name="T83" fmla="*/ 6 h 130"/>
              <a:gd name="T84" fmla="*/ 68 w 75"/>
              <a:gd name="T85" fmla="*/ 0 h 130"/>
              <a:gd name="T86" fmla="*/ 75 w 75"/>
              <a:gd name="T87" fmla="*/ 6 h 130"/>
              <a:gd name="T88" fmla="*/ 75 w 75"/>
              <a:gd name="T89" fmla="*/ 18 h 130"/>
              <a:gd name="T90" fmla="*/ 70 w 75"/>
              <a:gd name="T91" fmla="*/ 25 h 130"/>
              <a:gd name="T92" fmla="*/ 67 w 75"/>
              <a:gd name="T93" fmla="*/ 31 h 130"/>
              <a:gd name="T94" fmla="*/ 65 w 75"/>
              <a:gd name="T95" fmla="*/ 37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5" h="130">
                <a:moveTo>
                  <a:pt x="0" y="130"/>
                </a:moveTo>
                <a:lnTo>
                  <a:pt x="3" y="124"/>
                </a:lnTo>
                <a:lnTo>
                  <a:pt x="8" y="119"/>
                </a:lnTo>
                <a:lnTo>
                  <a:pt x="10" y="119"/>
                </a:lnTo>
                <a:lnTo>
                  <a:pt x="12" y="115"/>
                </a:lnTo>
                <a:lnTo>
                  <a:pt x="16" y="106"/>
                </a:lnTo>
                <a:lnTo>
                  <a:pt x="12" y="106"/>
                </a:lnTo>
                <a:lnTo>
                  <a:pt x="10" y="106"/>
                </a:lnTo>
                <a:lnTo>
                  <a:pt x="11" y="105"/>
                </a:lnTo>
                <a:lnTo>
                  <a:pt x="16" y="100"/>
                </a:lnTo>
                <a:lnTo>
                  <a:pt x="18" y="100"/>
                </a:lnTo>
                <a:lnTo>
                  <a:pt x="25" y="98"/>
                </a:lnTo>
                <a:lnTo>
                  <a:pt x="29" y="97"/>
                </a:lnTo>
                <a:lnTo>
                  <a:pt x="34" y="94"/>
                </a:lnTo>
                <a:lnTo>
                  <a:pt x="35" y="94"/>
                </a:lnTo>
                <a:lnTo>
                  <a:pt x="42" y="90"/>
                </a:lnTo>
                <a:lnTo>
                  <a:pt x="44" y="90"/>
                </a:lnTo>
                <a:lnTo>
                  <a:pt x="50" y="90"/>
                </a:lnTo>
                <a:lnTo>
                  <a:pt x="59" y="90"/>
                </a:lnTo>
                <a:lnTo>
                  <a:pt x="59" y="91"/>
                </a:lnTo>
                <a:lnTo>
                  <a:pt x="63" y="97"/>
                </a:lnTo>
                <a:lnTo>
                  <a:pt x="64" y="97"/>
                </a:lnTo>
                <a:lnTo>
                  <a:pt x="64" y="96"/>
                </a:lnTo>
                <a:lnTo>
                  <a:pt x="64" y="96"/>
                </a:lnTo>
                <a:lnTo>
                  <a:pt x="64" y="94"/>
                </a:lnTo>
                <a:lnTo>
                  <a:pt x="60" y="90"/>
                </a:lnTo>
                <a:lnTo>
                  <a:pt x="60" y="89"/>
                </a:lnTo>
                <a:lnTo>
                  <a:pt x="60" y="87"/>
                </a:lnTo>
                <a:lnTo>
                  <a:pt x="50" y="82"/>
                </a:lnTo>
                <a:lnTo>
                  <a:pt x="52" y="74"/>
                </a:lnTo>
                <a:lnTo>
                  <a:pt x="53" y="67"/>
                </a:lnTo>
                <a:lnTo>
                  <a:pt x="45" y="67"/>
                </a:lnTo>
                <a:lnTo>
                  <a:pt x="42" y="70"/>
                </a:lnTo>
                <a:lnTo>
                  <a:pt x="41" y="67"/>
                </a:lnTo>
                <a:lnTo>
                  <a:pt x="41" y="64"/>
                </a:lnTo>
                <a:lnTo>
                  <a:pt x="45" y="51"/>
                </a:lnTo>
                <a:lnTo>
                  <a:pt x="52" y="36"/>
                </a:lnTo>
                <a:lnTo>
                  <a:pt x="56" y="27"/>
                </a:lnTo>
                <a:lnTo>
                  <a:pt x="60" y="26"/>
                </a:lnTo>
                <a:lnTo>
                  <a:pt x="56" y="18"/>
                </a:lnTo>
                <a:lnTo>
                  <a:pt x="55" y="7"/>
                </a:lnTo>
                <a:lnTo>
                  <a:pt x="61" y="6"/>
                </a:lnTo>
                <a:lnTo>
                  <a:pt x="68" y="0"/>
                </a:lnTo>
                <a:lnTo>
                  <a:pt x="75" y="6"/>
                </a:lnTo>
                <a:lnTo>
                  <a:pt x="75" y="18"/>
                </a:lnTo>
                <a:lnTo>
                  <a:pt x="70" y="25"/>
                </a:lnTo>
                <a:lnTo>
                  <a:pt x="67" y="31"/>
                </a:lnTo>
                <a:lnTo>
                  <a:pt x="65" y="3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9" name="Freeform 280">
            <a:extLst>
              <a:ext uri="{FF2B5EF4-FFF2-40B4-BE49-F238E27FC236}">
                <a16:creationId xmlns:a16="http://schemas.microsoft.com/office/drawing/2014/main" id="{16DEBE52-FB8D-0709-162D-F7012BBA3442}"/>
              </a:ext>
            </a:extLst>
          </p:cNvPr>
          <p:cNvSpPr>
            <a:spLocks/>
          </p:cNvSpPr>
          <p:nvPr/>
        </p:nvSpPr>
        <p:spPr bwMode="auto">
          <a:xfrm>
            <a:off x="6332538" y="1603375"/>
            <a:ext cx="107950" cy="87313"/>
          </a:xfrm>
          <a:custGeom>
            <a:avLst/>
            <a:gdLst>
              <a:gd name="T0" fmla="*/ 0 w 68"/>
              <a:gd name="T1" fmla="*/ 25 h 55"/>
              <a:gd name="T2" fmla="*/ 1 w 68"/>
              <a:gd name="T3" fmla="*/ 41 h 55"/>
              <a:gd name="T4" fmla="*/ 13 w 68"/>
              <a:gd name="T5" fmla="*/ 39 h 55"/>
              <a:gd name="T6" fmla="*/ 24 w 68"/>
              <a:gd name="T7" fmla="*/ 36 h 55"/>
              <a:gd name="T8" fmla="*/ 24 w 68"/>
              <a:gd name="T9" fmla="*/ 55 h 55"/>
              <a:gd name="T10" fmla="*/ 34 w 68"/>
              <a:gd name="T11" fmla="*/ 52 h 55"/>
              <a:gd name="T12" fmla="*/ 41 w 68"/>
              <a:gd name="T13" fmla="*/ 50 h 55"/>
              <a:gd name="T14" fmla="*/ 37 w 68"/>
              <a:gd name="T15" fmla="*/ 35 h 55"/>
              <a:gd name="T16" fmla="*/ 37 w 68"/>
              <a:gd name="T17" fmla="*/ 33 h 55"/>
              <a:gd name="T18" fmla="*/ 57 w 68"/>
              <a:gd name="T19" fmla="*/ 14 h 55"/>
              <a:gd name="T20" fmla="*/ 58 w 68"/>
              <a:gd name="T21" fmla="*/ 9 h 55"/>
              <a:gd name="T22" fmla="*/ 58 w 68"/>
              <a:gd name="T23" fmla="*/ 5 h 55"/>
              <a:gd name="T24" fmla="*/ 58 w 68"/>
              <a:gd name="T25" fmla="*/ 3 h 55"/>
              <a:gd name="T26" fmla="*/ 68 w 68"/>
              <a:gd name="T27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8" h="55">
                <a:moveTo>
                  <a:pt x="0" y="25"/>
                </a:moveTo>
                <a:lnTo>
                  <a:pt x="1" y="41"/>
                </a:lnTo>
                <a:lnTo>
                  <a:pt x="13" y="39"/>
                </a:lnTo>
                <a:lnTo>
                  <a:pt x="24" y="36"/>
                </a:lnTo>
                <a:lnTo>
                  <a:pt x="24" y="55"/>
                </a:lnTo>
                <a:lnTo>
                  <a:pt x="34" y="52"/>
                </a:lnTo>
                <a:lnTo>
                  <a:pt x="41" y="50"/>
                </a:lnTo>
                <a:lnTo>
                  <a:pt x="37" y="35"/>
                </a:lnTo>
                <a:lnTo>
                  <a:pt x="37" y="33"/>
                </a:lnTo>
                <a:lnTo>
                  <a:pt x="57" y="14"/>
                </a:lnTo>
                <a:lnTo>
                  <a:pt x="58" y="9"/>
                </a:lnTo>
                <a:lnTo>
                  <a:pt x="58" y="5"/>
                </a:lnTo>
                <a:lnTo>
                  <a:pt x="58" y="3"/>
                </a:lnTo>
                <a:lnTo>
                  <a:pt x="6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0" name="Freeform 281">
            <a:extLst>
              <a:ext uri="{FF2B5EF4-FFF2-40B4-BE49-F238E27FC236}">
                <a16:creationId xmlns:a16="http://schemas.microsoft.com/office/drawing/2014/main" id="{D642AED7-9A4A-204E-859E-14E9986B2079}"/>
              </a:ext>
            </a:extLst>
          </p:cNvPr>
          <p:cNvSpPr>
            <a:spLocks/>
          </p:cNvSpPr>
          <p:nvPr/>
        </p:nvSpPr>
        <p:spPr bwMode="auto">
          <a:xfrm>
            <a:off x="6416676" y="1651000"/>
            <a:ext cx="23813" cy="46038"/>
          </a:xfrm>
          <a:custGeom>
            <a:avLst/>
            <a:gdLst>
              <a:gd name="T0" fmla="*/ 15 w 15"/>
              <a:gd name="T1" fmla="*/ 0 h 29"/>
              <a:gd name="T2" fmla="*/ 1 w 15"/>
              <a:gd name="T3" fmla="*/ 7 h 29"/>
              <a:gd name="T4" fmla="*/ 0 w 15"/>
              <a:gd name="T5" fmla="*/ 28 h 29"/>
              <a:gd name="T6" fmla="*/ 4 w 15"/>
              <a:gd name="T7" fmla="*/ 29 h 29"/>
              <a:gd name="T8" fmla="*/ 5 w 15"/>
              <a:gd name="T9" fmla="*/ 29 h 29"/>
              <a:gd name="T10" fmla="*/ 15 w 15"/>
              <a:gd name="T11" fmla="*/ 11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29">
                <a:moveTo>
                  <a:pt x="15" y="0"/>
                </a:moveTo>
                <a:lnTo>
                  <a:pt x="1" y="7"/>
                </a:lnTo>
                <a:lnTo>
                  <a:pt x="0" y="28"/>
                </a:lnTo>
                <a:lnTo>
                  <a:pt x="4" y="29"/>
                </a:lnTo>
                <a:lnTo>
                  <a:pt x="5" y="29"/>
                </a:lnTo>
                <a:lnTo>
                  <a:pt x="15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1" name="Freeform 282">
            <a:extLst>
              <a:ext uri="{FF2B5EF4-FFF2-40B4-BE49-F238E27FC236}">
                <a16:creationId xmlns:a16="http://schemas.microsoft.com/office/drawing/2014/main" id="{595A8D29-D2A8-195C-6794-38CC5B4D8986}"/>
              </a:ext>
            </a:extLst>
          </p:cNvPr>
          <p:cNvSpPr>
            <a:spLocks/>
          </p:cNvSpPr>
          <p:nvPr/>
        </p:nvSpPr>
        <p:spPr bwMode="auto">
          <a:xfrm>
            <a:off x="6438901" y="1689100"/>
            <a:ext cx="1588" cy="9525"/>
          </a:xfrm>
          <a:custGeom>
            <a:avLst/>
            <a:gdLst>
              <a:gd name="T0" fmla="*/ 1 w 1"/>
              <a:gd name="T1" fmla="*/ 5 h 6"/>
              <a:gd name="T2" fmla="*/ 0 w 1"/>
              <a:gd name="T3" fmla="*/ 6 h 6"/>
              <a:gd name="T4" fmla="*/ 0 w 1"/>
              <a:gd name="T5" fmla="*/ 1 h 6"/>
              <a:gd name="T6" fmla="*/ 0 w 1"/>
              <a:gd name="T7" fmla="*/ 0 h 6"/>
              <a:gd name="T8" fmla="*/ 1 w 1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6">
                <a:moveTo>
                  <a:pt x="1" y="5"/>
                </a:moveTo>
                <a:lnTo>
                  <a:pt x="0" y="6"/>
                </a:lnTo>
                <a:lnTo>
                  <a:pt x="0" y="1"/>
                </a:lnTo>
                <a:lnTo>
                  <a:pt x="0" y="0"/>
                </a:lnTo>
                <a:lnTo>
                  <a:pt x="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2" name="Freeform 283">
            <a:extLst>
              <a:ext uri="{FF2B5EF4-FFF2-40B4-BE49-F238E27FC236}">
                <a16:creationId xmlns:a16="http://schemas.microsoft.com/office/drawing/2014/main" id="{10C846F0-10B2-B9AE-D6A4-1EC2BA225345}"/>
              </a:ext>
            </a:extLst>
          </p:cNvPr>
          <p:cNvSpPr>
            <a:spLocks/>
          </p:cNvSpPr>
          <p:nvPr/>
        </p:nvSpPr>
        <p:spPr bwMode="auto">
          <a:xfrm>
            <a:off x="6076951" y="1695450"/>
            <a:ext cx="7938" cy="6350"/>
          </a:xfrm>
          <a:custGeom>
            <a:avLst/>
            <a:gdLst>
              <a:gd name="T0" fmla="*/ 5 w 5"/>
              <a:gd name="T1" fmla="*/ 4 h 4"/>
              <a:gd name="T2" fmla="*/ 5 w 5"/>
              <a:gd name="T3" fmla="*/ 0 h 4"/>
              <a:gd name="T4" fmla="*/ 0 w 5"/>
              <a:gd name="T5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4">
                <a:moveTo>
                  <a:pt x="5" y="4"/>
                </a:moveTo>
                <a:lnTo>
                  <a:pt x="5" y="0"/>
                </a:lnTo>
                <a:lnTo>
                  <a:pt x="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3" name="Freeform 284">
            <a:extLst>
              <a:ext uri="{FF2B5EF4-FFF2-40B4-BE49-F238E27FC236}">
                <a16:creationId xmlns:a16="http://schemas.microsoft.com/office/drawing/2014/main" id="{DBBF956C-FE02-C306-8C92-CD24CC25EB92}"/>
              </a:ext>
            </a:extLst>
          </p:cNvPr>
          <p:cNvSpPr>
            <a:spLocks/>
          </p:cNvSpPr>
          <p:nvPr/>
        </p:nvSpPr>
        <p:spPr bwMode="auto">
          <a:xfrm>
            <a:off x="6280151" y="1679575"/>
            <a:ext cx="22225" cy="22225"/>
          </a:xfrm>
          <a:custGeom>
            <a:avLst/>
            <a:gdLst>
              <a:gd name="T0" fmla="*/ 14 w 14"/>
              <a:gd name="T1" fmla="*/ 14 h 14"/>
              <a:gd name="T2" fmla="*/ 12 w 14"/>
              <a:gd name="T3" fmla="*/ 12 h 14"/>
              <a:gd name="T4" fmla="*/ 12 w 14"/>
              <a:gd name="T5" fmla="*/ 10 h 14"/>
              <a:gd name="T6" fmla="*/ 10 w 14"/>
              <a:gd name="T7" fmla="*/ 8 h 14"/>
              <a:gd name="T8" fmla="*/ 10 w 14"/>
              <a:gd name="T9" fmla="*/ 7 h 14"/>
              <a:gd name="T10" fmla="*/ 11 w 14"/>
              <a:gd name="T11" fmla="*/ 4 h 14"/>
              <a:gd name="T12" fmla="*/ 11 w 14"/>
              <a:gd name="T13" fmla="*/ 0 h 14"/>
              <a:gd name="T14" fmla="*/ 3 w 14"/>
              <a:gd name="T15" fmla="*/ 6 h 14"/>
              <a:gd name="T16" fmla="*/ 0 w 14"/>
              <a:gd name="T17" fmla="*/ 12 h 14"/>
              <a:gd name="T18" fmla="*/ 1 w 14"/>
              <a:gd name="T19" fmla="*/ 12 h 14"/>
              <a:gd name="T20" fmla="*/ 12 w 14"/>
              <a:gd name="T21" fmla="*/ 14 h 14"/>
              <a:gd name="T22" fmla="*/ 14 w 14"/>
              <a:gd name="T23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" h="14">
                <a:moveTo>
                  <a:pt x="14" y="14"/>
                </a:moveTo>
                <a:lnTo>
                  <a:pt x="12" y="12"/>
                </a:lnTo>
                <a:lnTo>
                  <a:pt x="12" y="10"/>
                </a:lnTo>
                <a:lnTo>
                  <a:pt x="10" y="8"/>
                </a:lnTo>
                <a:lnTo>
                  <a:pt x="10" y="7"/>
                </a:lnTo>
                <a:lnTo>
                  <a:pt x="11" y="4"/>
                </a:lnTo>
                <a:lnTo>
                  <a:pt x="11" y="0"/>
                </a:lnTo>
                <a:lnTo>
                  <a:pt x="3" y="6"/>
                </a:lnTo>
                <a:lnTo>
                  <a:pt x="0" y="12"/>
                </a:lnTo>
                <a:lnTo>
                  <a:pt x="1" y="12"/>
                </a:lnTo>
                <a:lnTo>
                  <a:pt x="12" y="14"/>
                </a:lnTo>
                <a:lnTo>
                  <a:pt x="14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4" name="Freeform 285">
            <a:extLst>
              <a:ext uri="{FF2B5EF4-FFF2-40B4-BE49-F238E27FC236}">
                <a16:creationId xmlns:a16="http://schemas.microsoft.com/office/drawing/2014/main" id="{4BB72CA3-CAED-AF47-010C-2123E6B48780}"/>
              </a:ext>
            </a:extLst>
          </p:cNvPr>
          <p:cNvSpPr>
            <a:spLocks/>
          </p:cNvSpPr>
          <p:nvPr/>
        </p:nvSpPr>
        <p:spPr bwMode="auto">
          <a:xfrm>
            <a:off x="6440488" y="1697038"/>
            <a:ext cx="11113" cy="12700"/>
          </a:xfrm>
          <a:custGeom>
            <a:avLst/>
            <a:gdLst>
              <a:gd name="T0" fmla="*/ 0 w 7"/>
              <a:gd name="T1" fmla="*/ 8 h 8"/>
              <a:gd name="T2" fmla="*/ 1 w 7"/>
              <a:gd name="T3" fmla="*/ 7 h 8"/>
              <a:gd name="T4" fmla="*/ 7 w 7"/>
              <a:gd name="T5" fmla="*/ 6 h 8"/>
              <a:gd name="T6" fmla="*/ 3 w 7"/>
              <a:gd name="T7" fmla="*/ 0 h 8"/>
              <a:gd name="T8" fmla="*/ 0 w 7"/>
              <a:gd name="T9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8">
                <a:moveTo>
                  <a:pt x="0" y="8"/>
                </a:moveTo>
                <a:lnTo>
                  <a:pt x="1" y="7"/>
                </a:lnTo>
                <a:lnTo>
                  <a:pt x="7" y="6"/>
                </a:lnTo>
                <a:lnTo>
                  <a:pt x="3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5" name="Freeform 286">
            <a:extLst>
              <a:ext uri="{FF2B5EF4-FFF2-40B4-BE49-F238E27FC236}">
                <a16:creationId xmlns:a16="http://schemas.microsoft.com/office/drawing/2014/main" id="{D745482B-324E-9F87-6595-E8F2C9ED1F25}"/>
              </a:ext>
            </a:extLst>
          </p:cNvPr>
          <p:cNvSpPr>
            <a:spLocks/>
          </p:cNvSpPr>
          <p:nvPr/>
        </p:nvSpPr>
        <p:spPr bwMode="auto">
          <a:xfrm>
            <a:off x="6126163" y="1674813"/>
            <a:ext cx="15875" cy="41275"/>
          </a:xfrm>
          <a:custGeom>
            <a:avLst/>
            <a:gdLst>
              <a:gd name="T0" fmla="*/ 10 w 10"/>
              <a:gd name="T1" fmla="*/ 0 h 26"/>
              <a:gd name="T2" fmla="*/ 8 w 10"/>
              <a:gd name="T3" fmla="*/ 3 h 26"/>
              <a:gd name="T4" fmla="*/ 4 w 10"/>
              <a:gd name="T5" fmla="*/ 10 h 26"/>
              <a:gd name="T6" fmla="*/ 0 w 10"/>
              <a:gd name="T7" fmla="*/ 21 h 26"/>
              <a:gd name="T8" fmla="*/ 0 w 10"/>
              <a:gd name="T9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26">
                <a:moveTo>
                  <a:pt x="10" y="0"/>
                </a:moveTo>
                <a:lnTo>
                  <a:pt x="8" y="3"/>
                </a:lnTo>
                <a:lnTo>
                  <a:pt x="4" y="10"/>
                </a:lnTo>
                <a:lnTo>
                  <a:pt x="0" y="21"/>
                </a:lnTo>
                <a:lnTo>
                  <a:pt x="0" y="2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6" name="Freeform 287">
            <a:extLst>
              <a:ext uri="{FF2B5EF4-FFF2-40B4-BE49-F238E27FC236}">
                <a16:creationId xmlns:a16="http://schemas.microsoft.com/office/drawing/2014/main" id="{4A496F8F-6262-7A79-9CD8-4E3B45E9C5B7}"/>
              </a:ext>
            </a:extLst>
          </p:cNvPr>
          <p:cNvSpPr>
            <a:spLocks/>
          </p:cNvSpPr>
          <p:nvPr/>
        </p:nvSpPr>
        <p:spPr bwMode="auto">
          <a:xfrm>
            <a:off x="6470651" y="1720850"/>
            <a:ext cx="11113" cy="4763"/>
          </a:xfrm>
          <a:custGeom>
            <a:avLst/>
            <a:gdLst>
              <a:gd name="T0" fmla="*/ 7 w 7"/>
              <a:gd name="T1" fmla="*/ 3 h 3"/>
              <a:gd name="T2" fmla="*/ 3 w 7"/>
              <a:gd name="T3" fmla="*/ 0 h 3"/>
              <a:gd name="T4" fmla="*/ 0 w 7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3">
                <a:moveTo>
                  <a:pt x="7" y="3"/>
                </a:moveTo>
                <a:lnTo>
                  <a:pt x="3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7" name="Freeform 288">
            <a:extLst>
              <a:ext uri="{FF2B5EF4-FFF2-40B4-BE49-F238E27FC236}">
                <a16:creationId xmlns:a16="http://schemas.microsoft.com/office/drawing/2014/main" id="{99C6BE46-382A-8547-4B33-0828014EB9CE}"/>
              </a:ext>
            </a:extLst>
          </p:cNvPr>
          <p:cNvSpPr>
            <a:spLocks/>
          </p:cNvSpPr>
          <p:nvPr/>
        </p:nvSpPr>
        <p:spPr bwMode="auto">
          <a:xfrm>
            <a:off x="6311901" y="1708150"/>
            <a:ext cx="17463" cy="19050"/>
          </a:xfrm>
          <a:custGeom>
            <a:avLst/>
            <a:gdLst>
              <a:gd name="T0" fmla="*/ 5 w 11"/>
              <a:gd name="T1" fmla="*/ 12 h 12"/>
              <a:gd name="T2" fmla="*/ 11 w 11"/>
              <a:gd name="T3" fmla="*/ 7 h 12"/>
              <a:gd name="T4" fmla="*/ 9 w 11"/>
              <a:gd name="T5" fmla="*/ 0 h 12"/>
              <a:gd name="T6" fmla="*/ 0 w 11"/>
              <a:gd name="T7" fmla="*/ 4 h 12"/>
              <a:gd name="T8" fmla="*/ 5 w 11"/>
              <a:gd name="T9" fmla="*/ 12 h 12"/>
              <a:gd name="T10" fmla="*/ 5 w 11"/>
              <a:gd name="T11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12">
                <a:moveTo>
                  <a:pt x="5" y="12"/>
                </a:moveTo>
                <a:lnTo>
                  <a:pt x="11" y="7"/>
                </a:lnTo>
                <a:lnTo>
                  <a:pt x="9" y="0"/>
                </a:lnTo>
                <a:lnTo>
                  <a:pt x="0" y="4"/>
                </a:lnTo>
                <a:lnTo>
                  <a:pt x="5" y="12"/>
                </a:lnTo>
                <a:lnTo>
                  <a:pt x="5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8" name="Freeform 289">
            <a:extLst>
              <a:ext uri="{FF2B5EF4-FFF2-40B4-BE49-F238E27FC236}">
                <a16:creationId xmlns:a16="http://schemas.microsoft.com/office/drawing/2014/main" id="{72B4EF8A-0BE8-F9F5-C926-FAA59BA7CC57}"/>
              </a:ext>
            </a:extLst>
          </p:cNvPr>
          <p:cNvSpPr>
            <a:spLocks/>
          </p:cNvSpPr>
          <p:nvPr/>
        </p:nvSpPr>
        <p:spPr bwMode="auto">
          <a:xfrm>
            <a:off x="6446838" y="1720850"/>
            <a:ext cx="23813" cy="9525"/>
          </a:xfrm>
          <a:custGeom>
            <a:avLst/>
            <a:gdLst>
              <a:gd name="T0" fmla="*/ 15 w 15"/>
              <a:gd name="T1" fmla="*/ 0 h 6"/>
              <a:gd name="T2" fmla="*/ 10 w 15"/>
              <a:gd name="T3" fmla="*/ 1 h 6"/>
              <a:gd name="T4" fmla="*/ 4 w 15"/>
              <a:gd name="T5" fmla="*/ 3 h 6"/>
              <a:gd name="T6" fmla="*/ 1 w 15"/>
              <a:gd name="T7" fmla="*/ 4 h 6"/>
              <a:gd name="T8" fmla="*/ 0 w 15"/>
              <a:gd name="T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6">
                <a:moveTo>
                  <a:pt x="15" y="0"/>
                </a:moveTo>
                <a:lnTo>
                  <a:pt x="10" y="1"/>
                </a:lnTo>
                <a:lnTo>
                  <a:pt x="4" y="3"/>
                </a:lnTo>
                <a:lnTo>
                  <a:pt x="1" y="4"/>
                </a:lnTo>
                <a:lnTo>
                  <a:pt x="0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9" name="Freeform 290">
            <a:extLst>
              <a:ext uri="{FF2B5EF4-FFF2-40B4-BE49-F238E27FC236}">
                <a16:creationId xmlns:a16="http://schemas.microsoft.com/office/drawing/2014/main" id="{C2581B03-2F68-786C-B0F9-491699FF1A1B}"/>
              </a:ext>
            </a:extLst>
          </p:cNvPr>
          <p:cNvSpPr>
            <a:spLocks/>
          </p:cNvSpPr>
          <p:nvPr/>
        </p:nvSpPr>
        <p:spPr bwMode="auto">
          <a:xfrm>
            <a:off x="6440488" y="1730375"/>
            <a:ext cx="6350" cy="1588"/>
          </a:xfrm>
          <a:custGeom>
            <a:avLst/>
            <a:gdLst>
              <a:gd name="T0" fmla="*/ 4 w 4"/>
              <a:gd name="T1" fmla="*/ 0 h 1"/>
              <a:gd name="T2" fmla="*/ 0 w 4"/>
              <a:gd name="T3" fmla="*/ 1 h 1"/>
              <a:gd name="T4" fmla="*/ 0 w 4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1">
                <a:moveTo>
                  <a:pt x="4" y="0"/>
                </a:moveTo>
                <a:lnTo>
                  <a:pt x="0" y="1"/>
                </a:lnTo>
                <a:lnTo>
                  <a:pt x="0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0" name="Freeform 291">
            <a:extLst>
              <a:ext uri="{FF2B5EF4-FFF2-40B4-BE49-F238E27FC236}">
                <a16:creationId xmlns:a16="http://schemas.microsoft.com/office/drawing/2014/main" id="{C6A99E1E-BDD1-E718-EE24-3575E77E01C0}"/>
              </a:ext>
            </a:extLst>
          </p:cNvPr>
          <p:cNvSpPr>
            <a:spLocks/>
          </p:cNvSpPr>
          <p:nvPr/>
        </p:nvSpPr>
        <p:spPr bwMode="auto">
          <a:xfrm>
            <a:off x="6481763" y="1725613"/>
            <a:ext cx="7938" cy="7938"/>
          </a:xfrm>
          <a:custGeom>
            <a:avLst/>
            <a:gdLst>
              <a:gd name="T0" fmla="*/ 5 w 5"/>
              <a:gd name="T1" fmla="*/ 5 h 5"/>
              <a:gd name="T2" fmla="*/ 1 w 5"/>
              <a:gd name="T3" fmla="*/ 1 h 5"/>
              <a:gd name="T4" fmla="*/ 0 w 5"/>
              <a:gd name="T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5">
                <a:moveTo>
                  <a:pt x="5" y="5"/>
                </a:moveTo>
                <a:lnTo>
                  <a:pt x="1" y="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1" name="Freeform 292">
            <a:extLst>
              <a:ext uri="{FF2B5EF4-FFF2-40B4-BE49-F238E27FC236}">
                <a16:creationId xmlns:a16="http://schemas.microsoft.com/office/drawing/2014/main" id="{6624DEEA-7013-2190-7CF7-E652DEF962EF}"/>
              </a:ext>
            </a:extLst>
          </p:cNvPr>
          <p:cNvSpPr>
            <a:spLocks/>
          </p:cNvSpPr>
          <p:nvPr/>
        </p:nvSpPr>
        <p:spPr bwMode="auto">
          <a:xfrm>
            <a:off x="6435726" y="1709738"/>
            <a:ext cx="4763" cy="23813"/>
          </a:xfrm>
          <a:custGeom>
            <a:avLst/>
            <a:gdLst>
              <a:gd name="T0" fmla="*/ 3 w 3"/>
              <a:gd name="T1" fmla="*/ 14 h 15"/>
              <a:gd name="T2" fmla="*/ 2 w 3"/>
              <a:gd name="T3" fmla="*/ 15 h 15"/>
              <a:gd name="T4" fmla="*/ 2 w 3"/>
              <a:gd name="T5" fmla="*/ 14 h 15"/>
              <a:gd name="T6" fmla="*/ 0 w 3"/>
              <a:gd name="T7" fmla="*/ 13 h 15"/>
              <a:gd name="T8" fmla="*/ 2 w 3"/>
              <a:gd name="T9" fmla="*/ 8 h 15"/>
              <a:gd name="T10" fmla="*/ 0 w 3"/>
              <a:gd name="T11" fmla="*/ 6 h 15"/>
              <a:gd name="T12" fmla="*/ 2 w 3"/>
              <a:gd name="T13" fmla="*/ 0 h 15"/>
              <a:gd name="T14" fmla="*/ 3 w 3"/>
              <a:gd name="T15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" h="15">
                <a:moveTo>
                  <a:pt x="3" y="14"/>
                </a:moveTo>
                <a:lnTo>
                  <a:pt x="2" y="15"/>
                </a:lnTo>
                <a:lnTo>
                  <a:pt x="2" y="14"/>
                </a:lnTo>
                <a:lnTo>
                  <a:pt x="0" y="13"/>
                </a:lnTo>
                <a:lnTo>
                  <a:pt x="2" y="8"/>
                </a:lnTo>
                <a:lnTo>
                  <a:pt x="0" y="6"/>
                </a:lnTo>
                <a:lnTo>
                  <a:pt x="2" y="0"/>
                </a:lnTo>
                <a:lnTo>
                  <a:pt x="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2" name="Freeform 293">
            <a:extLst>
              <a:ext uri="{FF2B5EF4-FFF2-40B4-BE49-F238E27FC236}">
                <a16:creationId xmlns:a16="http://schemas.microsoft.com/office/drawing/2014/main" id="{528F8A3E-6D4C-176D-C589-730B6EC2DE2C}"/>
              </a:ext>
            </a:extLst>
          </p:cNvPr>
          <p:cNvSpPr>
            <a:spLocks/>
          </p:cNvSpPr>
          <p:nvPr/>
        </p:nvSpPr>
        <p:spPr bwMode="auto">
          <a:xfrm>
            <a:off x="6254751" y="1698625"/>
            <a:ext cx="55563" cy="39688"/>
          </a:xfrm>
          <a:custGeom>
            <a:avLst/>
            <a:gdLst>
              <a:gd name="T0" fmla="*/ 35 w 35"/>
              <a:gd name="T1" fmla="*/ 17 h 25"/>
              <a:gd name="T2" fmla="*/ 35 w 35"/>
              <a:gd name="T3" fmla="*/ 15 h 25"/>
              <a:gd name="T4" fmla="*/ 32 w 35"/>
              <a:gd name="T5" fmla="*/ 7 h 25"/>
              <a:gd name="T6" fmla="*/ 27 w 35"/>
              <a:gd name="T7" fmla="*/ 11 h 25"/>
              <a:gd name="T8" fmla="*/ 16 w 35"/>
              <a:gd name="T9" fmla="*/ 7 h 25"/>
              <a:gd name="T10" fmla="*/ 11 w 35"/>
              <a:gd name="T11" fmla="*/ 3 h 25"/>
              <a:gd name="T12" fmla="*/ 5 w 35"/>
              <a:gd name="T13" fmla="*/ 2 h 25"/>
              <a:gd name="T14" fmla="*/ 2 w 35"/>
              <a:gd name="T15" fmla="*/ 0 h 25"/>
              <a:gd name="T16" fmla="*/ 0 w 35"/>
              <a:gd name="T17" fmla="*/ 10 h 25"/>
              <a:gd name="T18" fmla="*/ 5 w 35"/>
              <a:gd name="T19" fmla="*/ 15 h 25"/>
              <a:gd name="T20" fmla="*/ 8 w 35"/>
              <a:gd name="T21" fmla="*/ 17 h 25"/>
              <a:gd name="T22" fmla="*/ 9 w 35"/>
              <a:gd name="T23" fmla="*/ 18 h 25"/>
              <a:gd name="T24" fmla="*/ 11 w 35"/>
              <a:gd name="T25" fmla="*/ 20 h 25"/>
              <a:gd name="T26" fmla="*/ 12 w 35"/>
              <a:gd name="T27" fmla="*/ 21 h 25"/>
              <a:gd name="T28" fmla="*/ 15 w 35"/>
              <a:gd name="T29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5" h="25">
                <a:moveTo>
                  <a:pt x="35" y="17"/>
                </a:moveTo>
                <a:lnTo>
                  <a:pt x="35" y="15"/>
                </a:lnTo>
                <a:lnTo>
                  <a:pt x="32" y="7"/>
                </a:lnTo>
                <a:lnTo>
                  <a:pt x="27" y="11"/>
                </a:lnTo>
                <a:lnTo>
                  <a:pt x="16" y="7"/>
                </a:lnTo>
                <a:lnTo>
                  <a:pt x="11" y="3"/>
                </a:lnTo>
                <a:lnTo>
                  <a:pt x="5" y="2"/>
                </a:lnTo>
                <a:lnTo>
                  <a:pt x="2" y="0"/>
                </a:lnTo>
                <a:lnTo>
                  <a:pt x="0" y="10"/>
                </a:lnTo>
                <a:lnTo>
                  <a:pt x="5" y="15"/>
                </a:lnTo>
                <a:lnTo>
                  <a:pt x="8" y="17"/>
                </a:lnTo>
                <a:lnTo>
                  <a:pt x="9" y="18"/>
                </a:lnTo>
                <a:lnTo>
                  <a:pt x="11" y="20"/>
                </a:lnTo>
                <a:lnTo>
                  <a:pt x="12" y="21"/>
                </a:lnTo>
                <a:lnTo>
                  <a:pt x="15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3" name="Freeform 294">
            <a:extLst>
              <a:ext uri="{FF2B5EF4-FFF2-40B4-BE49-F238E27FC236}">
                <a16:creationId xmlns:a16="http://schemas.microsoft.com/office/drawing/2014/main" id="{181D2157-8601-C4FD-211C-C540E9C7DF9E}"/>
              </a:ext>
            </a:extLst>
          </p:cNvPr>
          <p:cNvSpPr>
            <a:spLocks/>
          </p:cNvSpPr>
          <p:nvPr/>
        </p:nvSpPr>
        <p:spPr bwMode="auto">
          <a:xfrm>
            <a:off x="6064251" y="1698625"/>
            <a:ext cx="12700" cy="44450"/>
          </a:xfrm>
          <a:custGeom>
            <a:avLst/>
            <a:gdLst>
              <a:gd name="T0" fmla="*/ 8 w 8"/>
              <a:gd name="T1" fmla="*/ 0 h 28"/>
              <a:gd name="T2" fmla="*/ 1 w 8"/>
              <a:gd name="T3" fmla="*/ 2 h 28"/>
              <a:gd name="T4" fmla="*/ 0 w 8"/>
              <a:gd name="T5" fmla="*/ 11 h 28"/>
              <a:gd name="T6" fmla="*/ 5 w 8"/>
              <a:gd name="T7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28">
                <a:moveTo>
                  <a:pt x="8" y="0"/>
                </a:moveTo>
                <a:lnTo>
                  <a:pt x="1" y="2"/>
                </a:lnTo>
                <a:lnTo>
                  <a:pt x="0" y="11"/>
                </a:lnTo>
                <a:lnTo>
                  <a:pt x="5" y="2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4" name="Freeform 295">
            <a:extLst>
              <a:ext uri="{FF2B5EF4-FFF2-40B4-BE49-F238E27FC236}">
                <a16:creationId xmlns:a16="http://schemas.microsoft.com/office/drawing/2014/main" id="{9EB6B7B0-B023-F806-7DF1-EAC6944D8C4E}"/>
              </a:ext>
            </a:extLst>
          </p:cNvPr>
          <p:cNvSpPr>
            <a:spLocks/>
          </p:cNvSpPr>
          <p:nvPr/>
        </p:nvSpPr>
        <p:spPr bwMode="auto">
          <a:xfrm>
            <a:off x="6451601" y="1733550"/>
            <a:ext cx="44450" cy="11113"/>
          </a:xfrm>
          <a:custGeom>
            <a:avLst/>
            <a:gdLst>
              <a:gd name="T0" fmla="*/ 0 w 28"/>
              <a:gd name="T1" fmla="*/ 7 h 7"/>
              <a:gd name="T2" fmla="*/ 4 w 28"/>
              <a:gd name="T3" fmla="*/ 4 h 7"/>
              <a:gd name="T4" fmla="*/ 9 w 28"/>
              <a:gd name="T5" fmla="*/ 2 h 7"/>
              <a:gd name="T6" fmla="*/ 13 w 28"/>
              <a:gd name="T7" fmla="*/ 2 h 7"/>
              <a:gd name="T8" fmla="*/ 18 w 28"/>
              <a:gd name="T9" fmla="*/ 4 h 7"/>
              <a:gd name="T10" fmla="*/ 23 w 28"/>
              <a:gd name="T11" fmla="*/ 7 h 7"/>
              <a:gd name="T12" fmla="*/ 24 w 28"/>
              <a:gd name="T13" fmla="*/ 7 h 7"/>
              <a:gd name="T14" fmla="*/ 27 w 28"/>
              <a:gd name="T15" fmla="*/ 7 h 7"/>
              <a:gd name="T16" fmla="*/ 28 w 28"/>
              <a:gd name="T17" fmla="*/ 4 h 7"/>
              <a:gd name="T18" fmla="*/ 24 w 28"/>
              <a:gd name="T1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" h="7">
                <a:moveTo>
                  <a:pt x="0" y="7"/>
                </a:moveTo>
                <a:lnTo>
                  <a:pt x="4" y="4"/>
                </a:lnTo>
                <a:lnTo>
                  <a:pt x="9" y="2"/>
                </a:lnTo>
                <a:lnTo>
                  <a:pt x="13" y="2"/>
                </a:lnTo>
                <a:lnTo>
                  <a:pt x="18" y="4"/>
                </a:lnTo>
                <a:lnTo>
                  <a:pt x="23" y="7"/>
                </a:lnTo>
                <a:lnTo>
                  <a:pt x="24" y="7"/>
                </a:lnTo>
                <a:lnTo>
                  <a:pt x="27" y="7"/>
                </a:lnTo>
                <a:lnTo>
                  <a:pt x="28" y="4"/>
                </a:lnTo>
                <a:lnTo>
                  <a:pt x="2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5" name="Freeform 296">
            <a:extLst>
              <a:ext uri="{FF2B5EF4-FFF2-40B4-BE49-F238E27FC236}">
                <a16:creationId xmlns:a16="http://schemas.microsoft.com/office/drawing/2014/main" id="{3FF7B3CE-617C-9629-64EF-10BF23F3FAA0}"/>
              </a:ext>
            </a:extLst>
          </p:cNvPr>
          <p:cNvSpPr>
            <a:spLocks/>
          </p:cNvSpPr>
          <p:nvPr/>
        </p:nvSpPr>
        <p:spPr bwMode="auto">
          <a:xfrm>
            <a:off x="6278563" y="1725613"/>
            <a:ext cx="33338" cy="20638"/>
          </a:xfrm>
          <a:custGeom>
            <a:avLst/>
            <a:gdLst>
              <a:gd name="T0" fmla="*/ 0 w 21"/>
              <a:gd name="T1" fmla="*/ 8 h 13"/>
              <a:gd name="T2" fmla="*/ 2 w 21"/>
              <a:gd name="T3" fmla="*/ 12 h 13"/>
              <a:gd name="T4" fmla="*/ 4 w 21"/>
              <a:gd name="T5" fmla="*/ 12 h 13"/>
              <a:gd name="T6" fmla="*/ 5 w 21"/>
              <a:gd name="T7" fmla="*/ 12 h 13"/>
              <a:gd name="T8" fmla="*/ 13 w 21"/>
              <a:gd name="T9" fmla="*/ 13 h 13"/>
              <a:gd name="T10" fmla="*/ 21 w 21"/>
              <a:gd name="T11" fmla="*/ 9 h 13"/>
              <a:gd name="T12" fmla="*/ 20 w 21"/>
              <a:gd name="T13" fmla="*/ 5 h 13"/>
              <a:gd name="T14" fmla="*/ 20 w 21"/>
              <a:gd name="T1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" h="13">
                <a:moveTo>
                  <a:pt x="0" y="8"/>
                </a:moveTo>
                <a:lnTo>
                  <a:pt x="2" y="12"/>
                </a:lnTo>
                <a:lnTo>
                  <a:pt x="4" y="12"/>
                </a:lnTo>
                <a:lnTo>
                  <a:pt x="5" y="12"/>
                </a:lnTo>
                <a:lnTo>
                  <a:pt x="13" y="13"/>
                </a:lnTo>
                <a:lnTo>
                  <a:pt x="21" y="9"/>
                </a:lnTo>
                <a:lnTo>
                  <a:pt x="20" y="5"/>
                </a:lnTo>
                <a:lnTo>
                  <a:pt x="2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6" name="Freeform 297">
            <a:extLst>
              <a:ext uri="{FF2B5EF4-FFF2-40B4-BE49-F238E27FC236}">
                <a16:creationId xmlns:a16="http://schemas.microsoft.com/office/drawing/2014/main" id="{8649B50D-E208-2135-0B35-82F33BE42FA3}"/>
              </a:ext>
            </a:extLst>
          </p:cNvPr>
          <p:cNvSpPr>
            <a:spLocks/>
          </p:cNvSpPr>
          <p:nvPr/>
        </p:nvSpPr>
        <p:spPr bwMode="auto">
          <a:xfrm>
            <a:off x="6400801" y="1733550"/>
            <a:ext cx="9525" cy="12700"/>
          </a:xfrm>
          <a:custGeom>
            <a:avLst/>
            <a:gdLst>
              <a:gd name="T0" fmla="*/ 0 w 6"/>
              <a:gd name="T1" fmla="*/ 0 h 8"/>
              <a:gd name="T2" fmla="*/ 6 w 6"/>
              <a:gd name="T3" fmla="*/ 8 h 8"/>
              <a:gd name="T4" fmla="*/ 3 w 6"/>
              <a:gd name="T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8">
                <a:moveTo>
                  <a:pt x="0" y="0"/>
                </a:moveTo>
                <a:lnTo>
                  <a:pt x="6" y="8"/>
                </a:lnTo>
                <a:lnTo>
                  <a:pt x="3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7" name="Freeform 298">
            <a:extLst>
              <a:ext uri="{FF2B5EF4-FFF2-40B4-BE49-F238E27FC236}">
                <a16:creationId xmlns:a16="http://schemas.microsoft.com/office/drawing/2014/main" id="{AD5873A0-0948-C41C-3F11-1D857900B118}"/>
              </a:ext>
            </a:extLst>
          </p:cNvPr>
          <p:cNvSpPr>
            <a:spLocks/>
          </p:cNvSpPr>
          <p:nvPr/>
        </p:nvSpPr>
        <p:spPr bwMode="auto">
          <a:xfrm>
            <a:off x="6126163" y="1716088"/>
            <a:ext cx="4763" cy="30163"/>
          </a:xfrm>
          <a:custGeom>
            <a:avLst/>
            <a:gdLst>
              <a:gd name="T0" fmla="*/ 0 w 3"/>
              <a:gd name="T1" fmla="*/ 0 h 19"/>
              <a:gd name="T2" fmla="*/ 1 w 3"/>
              <a:gd name="T3" fmla="*/ 10 h 19"/>
              <a:gd name="T4" fmla="*/ 1 w 3"/>
              <a:gd name="T5" fmla="*/ 11 h 19"/>
              <a:gd name="T6" fmla="*/ 0 w 3"/>
              <a:gd name="T7" fmla="*/ 15 h 19"/>
              <a:gd name="T8" fmla="*/ 3 w 3"/>
              <a:gd name="T9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19">
                <a:moveTo>
                  <a:pt x="0" y="0"/>
                </a:moveTo>
                <a:lnTo>
                  <a:pt x="1" y="10"/>
                </a:lnTo>
                <a:lnTo>
                  <a:pt x="1" y="11"/>
                </a:lnTo>
                <a:lnTo>
                  <a:pt x="0" y="15"/>
                </a:lnTo>
                <a:lnTo>
                  <a:pt x="3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8" name="Freeform 299">
            <a:extLst>
              <a:ext uri="{FF2B5EF4-FFF2-40B4-BE49-F238E27FC236}">
                <a16:creationId xmlns:a16="http://schemas.microsoft.com/office/drawing/2014/main" id="{949C567F-3533-FFA7-36F3-1774E8844B8C}"/>
              </a:ext>
            </a:extLst>
          </p:cNvPr>
          <p:cNvSpPr>
            <a:spLocks/>
          </p:cNvSpPr>
          <p:nvPr/>
        </p:nvSpPr>
        <p:spPr bwMode="auto">
          <a:xfrm>
            <a:off x="6383338" y="1727200"/>
            <a:ext cx="22225" cy="19050"/>
          </a:xfrm>
          <a:custGeom>
            <a:avLst/>
            <a:gdLst>
              <a:gd name="T0" fmla="*/ 14 w 14"/>
              <a:gd name="T1" fmla="*/ 12 h 12"/>
              <a:gd name="T2" fmla="*/ 13 w 14"/>
              <a:gd name="T3" fmla="*/ 12 h 12"/>
              <a:gd name="T4" fmla="*/ 2 w 14"/>
              <a:gd name="T5" fmla="*/ 0 h 12"/>
              <a:gd name="T6" fmla="*/ 0 w 14"/>
              <a:gd name="T7" fmla="*/ 4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12">
                <a:moveTo>
                  <a:pt x="14" y="12"/>
                </a:moveTo>
                <a:lnTo>
                  <a:pt x="13" y="12"/>
                </a:lnTo>
                <a:lnTo>
                  <a:pt x="2" y="0"/>
                </a:lnTo>
                <a:lnTo>
                  <a:pt x="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9" name="Freeform 300">
            <a:extLst>
              <a:ext uri="{FF2B5EF4-FFF2-40B4-BE49-F238E27FC236}">
                <a16:creationId xmlns:a16="http://schemas.microsoft.com/office/drawing/2014/main" id="{26FF88B8-FD4C-E869-8E9C-4FF58401423F}"/>
              </a:ext>
            </a:extLst>
          </p:cNvPr>
          <p:cNvSpPr>
            <a:spLocks/>
          </p:cNvSpPr>
          <p:nvPr/>
        </p:nvSpPr>
        <p:spPr bwMode="auto">
          <a:xfrm>
            <a:off x="6130926" y="1563688"/>
            <a:ext cx="106363" cy="187325"/>
          </a:xfrm>
          <a:custGeom>
            <a:avLst/>
            <a:gdLst>
              <a:gd name="T0" fmla="*/ 0 w 67"/>
              <a:gd name="T1" fmla="*/ 115 h 118"/>
              <a:gd name="T2" fmla="*/ 3 w 67"/>
              <a:gd name="T3" fmla="*/ 118 h 118"/>
              <a:gd name="T4" fmla="*/ 11 w 67"/>
              <a:gd name="T5" fmla="*/ 106 h 118"/>
              <a:gd name="T6" fmla="*/ 14 w 67"/>
              <a:gd name="T7" fmla="*/ 92 h 118"/>
              <a:gd name="T8" fmla="*/ 18 w 67"/>
              <a:gd name="T9" fmla="*/ 92 h 118"/>
              <a:gd name="T10" fmla="*/ 22 w 67"/>
              <a:gd name="T11" fmla="*/ 91 h 118"/>
              <a:gd name="T12" fmla="*/ 38 w 67"/>
              <a:gd name="T13" fmla="*/ 79 h 118"/>
              <a:gd name="T14" fmla="*/ 44 w 67"/>
              <a:gd name="T15" fmla="*/ 64 h 118"/>
              <a:gd name="T16" fmla="*/ 60 w 67"/>
              <a:gd name="T17" fmla="*/ 42 h 118"/>
              <a:gd name="T18" fmla="*/ 60 w 67"/>
              <a:gd name="T19" fmla="*/ 35 h 118"/>
              <a:gd name="T20" fmla="*/ 63 w 67"/>
              <a:gd name="T21" fmla="*/ 19 h 118"/>
              <a:gd name="T22" fmla="*/ 67 w 67"/>
              <a:gd name="T23" fmla="*/ 15 h 118"/>
              <a:gd name="T24" fmla="*/ 67 w 67"/>
              <a:gd name="T25" fmla="*/ 9 h 118"/>
              <a:gd name="T26" fmla="*/ 63 w 67"/>
              <a:gd name="T27" fmla="*/ 0 h 118"/>
              <a:gd name="T28" fmla="*/ 63 w 67"/>
              <a:gd name="T29" fmla="*/ 0 h 118"/>
              <a:gd name="T30" fmla="*/ 41 w 67"/>
              <a:gd name="T31" fmla="*/ 15 h 118"/>
              <a:gd name="T32" fmla="*/ 37 w 67"/>
              <a:gd name="T33" fmla="*/ 20 h 118"/>
              <a:gd name="T34" fmla="*/ 38 w 67"/>
              <a:gd name="T35" fmla="*/ 30 h 118"/>
              <a:gd name="T36" fmla="*/ 33 w 67"/>
              <a:gd name="T37" fmla="*/ 42 h 118"/>
              <a:gd name="T38" fmla="*/ 29 w 67"/>
              <a:gd name="T39" fmla="*/ 46 h 118"/>
              <a:gd name="T40" fmla="*/ 18 w 67"/>
              <a:gd name="T41" fmla="*/ 50 h 118"/>
              <a:gd name="T42" fmla="*/ 14 w 67"/>
              <a:gd name="T43" fmla="*/ 54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7" h="118">
                <a:moveTo>
                  <a:pt x="0" y="115"/>
                </a:moveTo>
                <a:lnTo>
                  <a:pt x="3" y="118"/>
                </a:lnTo>
                <a:lnTo>
                  <a:pt x="11" y="106"/>
                </a:lnTo>
                <a:lnTo>
                  <a:pt x="14" y="92"/>
                </a:lnTo>
                <a:lnTo>
                  <a:pt x="18" y="92"/>
                </a:lnTo>
                <a:lnTo>
                  <a:pt x="22" y="91"/>
                </a:lnTo>
                <a:lnTo>
                  <a:pt x="38" y="79"/>
                </a:lnTo>
                <a:lnTo>
                  <a:pt x="44" y="64"/>
                </a:lnTo>
                <a:lnTo>
                  <a:pt x="60" y="42"/>
                </a:lnTo>
                <a:lnTo>
                  <a:pt x="60" y="35"/>
                </a:lnTo>
                <a:lnTo>
                  <a:pt x="63" y="19"/>
                </a:lnTo>
                <a:lnTo>
                  <a:pt x="67" y="15"/>
                </a:lnTo>
                <a:lnTo>
                  <a:pt x="67" y="9"/>
                </a:lnTo>
                <a:lnTo>
                  <a:pt x="63" y="0"/>
                </a:lnTo>
                <a:lnTo>
                  <a:pt x="63" y="0"/>
                </a:lnTo>
                <a:lnTo>
                  <a:pt x="41" y="15"/>
                </a:lnTo>
                <a:lnTo>
                  <a:pt x="37" y="20"/>
                </a:lnTo>
                <a:lnTo>
                  <a:pt x="38" y="30"/>
                </a:lnTo>
                <a:lnTo>
                  <a:pt x="33" y="42"/>
                </a:lnTo>
                <a:lnTo>
                  <a:pt x="29" y="46"/>
                </a:lnTo>
                <a:lnTo>
                  <a:pt x="18" y="50"/>
                </a:lnTo>
                <a:lnTo>
                  <a:pt x="14" y="5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0" name="Freeform 301">
            <a:extLst>
              <a:ext uri="{FF2B5EF4-FFF2-40B4-BE49-F238E27FC236}">
                <a16:creationId xmlns:a16="http://schemas.microsoft.com/office/drawing/2014/main" id="{0944013C-3EA9-AFD5-0ED1-B1F233EBB4C9}"/>
              </a:ext>
            </a:extLst>
          </p:cNvPr>
          <p:cNvSpPr>
            <a:spLocks/>
          </p:cNvSpPr>
          <p:nvPr/>
        </p:nvSpPr>
        <p:spPr bwMode="auto">
          <a:xfrm>
            <a:off x="6084888" y="1701800"/>
            <a:ext cx="23813" cy="66675"/>
          </a:xfrm>
          <a:custGeom>
            <a:avLst/>
            <a:gdLst>
              <a:gd name="T0" fmla="*/ 10 w 15"/>
              <a:gd name="T1" fmla="*/ 42 h 42"/>
              <a:gd name="T2" fmla="*/ 15 w 15"/>
              <a:gd name="T3" fmla="*/ 24 h 42"/>
              <a:gd name="T4" fmla="*/ 4 w 15"/>
              <a:gd name="T5" fmla="*/ 19 h 42"/>
              <a:gd name="T6" fmla="*/ 0 w 15"/>
              <a:gd name="T7" fmla="*/ 8 h 42"/>
              <a:gd name="T8" fmla="*/ 0 w 15"/>
              <a:gd name="T9" fmla="*/ 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42">
                <a:moveTo>
                  <a:pt x="10" y="42"/>
                </a:moveTo>
                <a:lnTo>
                  <a:pt x="15" y="24"/>
                </a:lnTo>
                <a:lnTo>
                  <a:pt x="4" y="19"/>
                </a:lnTo>
                <a:lnTo>
                  <a:pt x="0" y="8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1" name="Freeform 302">
            <a:extLst>
              <a:ext uri="{FF2B5EF4-FFF2-40B4-BE49-F238E27FC236}">
                <a16:creationId xmlns:a16="http://schemas.microsoft.com/office/drawing/2014/main" id="{E5CF3C2B-0ECF-D03F-4CB3-08A8BFD7C33D}"/>
              </a:ext>
            </a:extLst>
          </p:cNvPr>
          <p:cNvSpPr>
            <a:spLocks/>
          </p:cNvSpPr>
          <p:nvPr/>
        </p:nvSpPr>
        <p:spPr bwMode="auto">
          <a:xfrm>
            <a:off x="6145213" y="1743075"/>
            <a:ext cx="11113" cy="25400"/>
          </a:xfrm>
          <a:custGeom>
            <a:avLst/>
            <a:gdLst>
              <a:gd name="T0" fmla="*/ 7 w 7"/>
              <a:gd name="T1" fmla="*/ 16 h 16"/>
              <a:gd name="T2" fmla="*/ 0 w 7"/>
              <a:gd name="T3" fmla="*/ 11 h 16"/>
              <a:gd name="T4" fmla="*/ 5 w 7"/>
              <a:gd name="T5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16">
                <a:moveTo>
                  <a:pt x="7" y="16"/>
                </a:moveTo>
                <a:lnTo>
                  <a:pt x="0" y="11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2" name="Freeform 303">
            <a:extLst>
              <a:ext uri="{FF2B5EF4-FFF2-40B4-BE49-F238E27FC236}">
                <a16:creationId xmlns:a16="http://schemas.microsoft.com/office/drawing/2014/main" id="{29B79994-D5FF-5B99-2AE4-D1595D3C5F28}"/>
              </a:ext>
            </a:extLst>
          </p:cNvPr>
          <p:cNvSpPr>
            <a:spLocks/>
          </p:cNvSpPr>
          <p:nvPr/>
        </p:nvSpPr>
        <p:spPr bwMode="auto">
          <a:xfrm>
            <a:off x="6397626" y="1727200"/>
            <a:ext cx="41275" cy="42863"/>
          </a:xfrm>
          <a:custGeom>
            <a:avLst/>
            <a:gdLst>
              <a:gd name="T0" fmla="*/ 11 w 26"/>
              <a:gd name="T1" fmla="*/ 27 h 27"/>
              <a:gd name="T2" fmla="*/ 26 w 26"/>
              <a:gd name="T3" fmla="*/ 11 h 27"/>
              <a:gd name="T4" fmla="*/ 23 w 26"/>
              <a:gd name="T5" fmla="*/ 8 h 27"/>
              <a:gd name="T6" fmla="*/ 15 w 26"/>
              <a:gd name="T7" fmla="*/ 0 h 27"/>
              <a:gd name="T8" fmla="*/ 0 w 26"/>
              <a:gd name="T9" fmla="*/ 0 h 27"/>
              <a:gd name="T10" fmla="*/ 2 w 26"/>
              <a:gd name="T11" fmla="*/ 4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" h="27">
                <a:moveTo>
                  <a:pt x="11" y="27"/>
                </a:moveTo>
                <a:lnTo>
                  <a:pt x="26" y="11"/>
                </a:lnTo>
                <a:lnTo>
                  <a:pt x="23" y="8"/>
                </a:lnTo>
                <a:lnTo>
                  <a:pt x="15" y="0"/>
                </a:lnTo>
                <a:lnTo>
                  <a:pt x="0" y="0"/>
                </a:lnTo>
                <a:lnTo>
                  <a:pt x="2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3" name="Freeform 304">
            <a:extLst>
              <a:ext uri="{FF2B5EF4-FFF2-40B4-BE49-F238E27FC236}">
                <a16:creationId xmlns:a16="http://schemas.microsoft.com/office/drawing/2014/main" id="{E072B098-AD5F-A01D-616D-EB9C591E2243}"/>
              </a:ext>
            </a:extLst>
          </p:cNvPr>
          <p:cNvSpPr>
            <a:spLocks/>
          </p:cNvSpPr>
          <p:nvPr/>
        </p:nvSpPr>
        <p:spPr bwMode="auto">
          <a:xfrm>
            <a:off x="6440488" y="1744663"/>
            <a:ext cx="22225" cy="28575"/>
          </a:xfrm>
          <a:custGeom>
            <a:avLst/>
            <a:gdLst>
              <a:gd name="T0" fmla="*/ 14 w 14"/>
              <a:gd name="T1" fmla="*/ 18 h 18"/>
              <a:gd name="T2" fmla="*/ 12 w 14"/>
              <a:gd name="T3" fmla="*/ 16 h 18"/>
              <a:gd name="T4" fmla="*/ 10 w 14"/>
              <a:gd name="T5" fmla="*/ 16 h 18"/>
              <a:gd name="T6" fmla="*/ 4 w 14"/>
              <a:gd name="T7" fmla="*/ 12 h 18"/>
              <a:gd name="T8" fmla="*/ 0 w 14"/>
              <a:gd name="T9" fmla="*/ 8 h 18"/>
              <a:gd name="T10" fmla="*/ 5 w 14"/>
              <a:gd name="T11" fmla="*/ 1 h 18"/>
              <a:gd name="T12" fmla="*/ 7 w 14"/>
              <a:gd name="T13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18">
                <a:moveTo>
                  <a:pt x="14" y="18"/>
                </a:moveTo>
                <a:lnTo>
                  <a:pt x="12" y="16"/>
                </a:lnTo>
                <a:lnTo>
                  <a:pt x="10" y="16"/>
                </a:lnTo>
                <a:lnTo>
                  <a:pt x="4" y="12"/>
                </a:lnTo>
                <a:lnTo>
                  <a:pt x="0" y="8"/>
                </a:lnTo>
                <a:lnTo>
                  <a:pt x="5" y="1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4" name="Freeform 305">
            <a:extLst>
              <a:ext uri="{FF2B5EF4-FFF2-40B4-BE49-F238E27FC236}">
                <a16:creationId xmlns:a16="http://schemas.microsoft.com/office/drawing/2014/main" id="{E9346369-E7D9-0FDB-0ABD-B3B5A7FED973}"/>
              </a:ext>
            </a:extLst>
          </p:cNvPr>
          <p:cNvSpPr>
            <a:spLocks/>
          </p:cNvSpPr>
          <p:nvPr/>
        </p:nvSpPr>
        <p:spPr bwMode="auto">
          <a:xfrm>
            <a:off x="6100763" y="1760538"/>
            <a:ext cx="11113" cy="12700"/>
          </a:xfrm>
          <a:custGeom>
            <a:avLst/>
            <a:gdLst>
              <a:gd name="T0" fmla="*/ 7 w 7"/>
              <a:gd name="T1" fmla="*/ 0 h 8"/>
              <a:gd name="T2" fmla="*/ 1 w 7"/>
              <a:gd name="T3" fmla="*/ 8 h 8"/>
              <a:gd name="T4" fmla="*/ 1 w 7"/>
              <a:gd name="T5" fmla="*/ 6 h 8"/>
              <a:gd name="T6" fmla="*/ 0 w 7"/>
              <a:gd name="T7" fmla="*/ 5 h 8"/>
              <a:gd name="T8" fmla="*/ 0 w 7"/>
              <a:gd name="T9" fmla="*/ 5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8">
                <a:moveTo>
                  <a:pt x="7" y="0"/>
                </a:moveTo>
                <a:lnTo>
                  <a:pt x="1" y="8"/>
                </a:lnTo>
                <a:lnTo>
                  <a:pt x="1" y="6"/>
                </a:lnTo>
                <a:lnTo>
                  <a:pt x="0" y="5"/>
                </a:lnTo>
                <a:lnTo>
                  <a:pt x="0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5" name="Freeform 306">
            <a:extLst>
              <a:ext uri="{FF2B5EF4-FFF2-40B4-BE49-F238E27FC236}">
                <a16:creationId xmlns:a16="http://schemas.microsoft.com/office/drawing/2014/main" id="{8C9CC1B2-EBEE-62DD-74D4-A194EC9667EE}"/>
              </a:ext>
            </a:extLst>
          </p:cNvPr>
          <p:cNvSpPr>
            <a:spLocks/>
          </p:cNvSpPr>
          <p:nvPr/>
        </p:nvSpPr>
        <p:spPr bwMode="auto">
          <a:xfrm>
            <a:off x="6149976" y="1768475"/>
            <a:ext cx="6350" cy="6350"/>
          </a:xfrm>
          <a:custGeom>
            <a:avLst/>
            <a:gdLst>
              <a:gd name="T0" fmla="*/ 0 w 4"/>
              <a:gd name="T1" fmla="*/ 4 h 4"/>
              <a:gd name="T2" fmla="*/ 3 w 4"/>
              <a:gd name="T3" fmla="*/ 1 h 4"/>
              <a:gd name="T4" fmla="*/ 4 w 4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4">
                <a:moveTo>
                  <a:pt x="0" y="4"/>
                </a:moveTo>
                <a:lnTo>
                  <a:pt x="3" y="1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6" name="Freeform 307">
            <a:extLst>
              <a:ext uri="{FF2B5EF4-FFF2-40B4-BE49-F238E27FC236}">
                <a16:creationId xmlns:a16="http://schemas.microsoft.com/office/drawing/2014/main" id="{5E63236A-0CBF-6269-452D-2BB30A649E57}"/>
              </a:ext>
            </a:extLst>
          </p:cNvPr>
          <p:cNvSpPr>
            <a:spLocks/>
          </p:cNvSpPr>
          <p:nvPr/>
        </p:nvSpPr>
        <p:spPr bwMode="auto">
          <a:xfrm>
            <a:off x="6381751" y="1733550"/>
            <a:ext cx="33338" cy="50800"/>
          </a:xfrm>
          <a:custGeom>
            <a:avLst/>
            <a:gdLst>
              <a:gd name="T0" fmla="*/ 1 w 21"/>
              <a:gd name="T1" fmla="*/ 0 h 32"/>
              <a:gd name="T2" fmla="*/ 0 w 21"/>
              <a:gd name="T3" fmla="*/ 2 h 32"/>
              <a:gd name="T4" fmla="*/ 4 w 21"/>
              <a:gd name="T5" fmla="*/ 14 h 32"/>
              <a:gd name="T6" fmla="*/ 10 w 21"/>
              <a:gd name="T7" fmla="*/ 26 h 32"/>
              <a:gd name="T8" fmla="*/ 11 w 21"/>
              <a:gd name="T9" fmla="*/ 28 h 32"/>
              <a:gd name="T10" fmla="*/ 11 w 21"/>
              <a:gd name="T11" fmla="*/ 29 h 32"/>
              <a:gd name="T12" fmla="*/ 12 w 21"/>
              <a:gd name="T13" fmla="*/ 32 h 32"/>
              <a:gd name="T14" fmla="*/ 12 w 21"/>
              <a:gd name="T15" fmla="*/ 30 h 32"/>
              <a:gd name="T16" fmla="*/ 21 w 21"/>
              <a:gd name="T17" fmla="*/ 23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" h="32">
                <a:moveTo>
                  <a:pt x="1" y="0"/>
                </a:moveTo>
                <a:lnTo>
                  <a:pt x="0" y="2"/>
                </a:lnTo>
                <a:lnTo>
                  <a:pt x="4" y="14"/>
                </a:lnTo>
                <a:lnTo>
                  <a:pt x="10" y="26"/>
                </a:lnTo>
                <a:lnTo>
                  <a:pt x="11" y="28"/>
                </a:lnTo>
                <a:lnTo>
                  <a:pt x="11" y="29"/>
                </a:lnTo>
                <a:lnTo>
                  <a:pt x="12" y="32"/>
                </a:lnTo>
                <a:lnTo>
                  <a:pt x="12" y="30"/>
                </a:lnTo>
                <a:lnTo>
                  <a:pt x="21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7" name="Freeform 308">
            <a:extLst>
              <a:ext uri="{FF2B5EF4-FFF2-40B4-BE49-F238E27FC236}">
                <a16:creationId xmlns:a16="http://schemas.microsoft.com/office/drawing/2014/main" id="{9D590055-1448-C73A-7ED5-DAB7AAF095E2}"/>
              </a:ext>
            </a:extLst>
          </p:cNvPr>
          <p:cNvSpPr>
            <a:spLocks/>
          </p:cNvSpPr>
          <p:nvPr/>
        </p:nvSpPr>
        <p:spPr bwMode="auto">
          <a:xfrm>
            <a:off x="6440488" y="1773238"/>
            <a:ext cx="49213" cy="19050"/>
          </a:xfrm>
          <a:custGeom>
            <a:avLst/>
            <a:gdLst>
              <a:gd name="T0" fmla="*/ 0 w 31"/>
              <a:gd name="T1" fmla="*/ 1 h 12"/>
              <a:gd name="T2" fmla="*/ 3 w 31"/>
              <a:gd name="T3" fmla="*/ 3 h 12"/>
              <a:gd name="T4" fmla="*/ 15 w 31"/>
              <a:gd name="T5" fmla="*/ 8 h 12"/>
              <a:gd name="T6" fmla="*/ 22 w 31"/>
              <a:gd name="T7" fmla="*/ 11 h 12"/>
              <a:gd name="T8" fmla="*/ 30 w 31"/>
              <a:gd name="T9" fmla="*/ 12 h 12"/>
              <a:gd name="T10" fmla="*/ 31 w 31"/>
              <a:gd name="T11" fmla="*/ 9 h 12"/>
              <a:gd name="T12" fmla="*/ 30 w 31"/>
              <a:gd name="T13" fmla="*/ 5 h 12"/>
              <a:gd name="T14" fmla="*/ 25 w 31"/>
              <a:gd name="T15" fmla="*/ 1 h 12"/>
              <a:gd name="T16" fmla="*/ 16 w 31"/>
              <a:gd name="T17" fmla="*/ 0 h 12"/>
              <a:gd name="T18" fmla="*/ 14 w 31"/>
              <a:gd name="T1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1" h="12">
                <a:moveTo>
                  <a:pt x="0" y="1"/>
                </a:moveTo>
                <a:lnTo>
                  <a:pt x="3" y="3"/>
                </a:lnTo>
                <a:lnTo>
                  <a:pt x="15" y="8"/>
                </a:lnTo>
                <a:lnTo>
                  <a:pt x="22" y="11"/>
                </a:lnTo>
                <a:lnTo>
                  <a:pt x="30" y="12"/>
                </a:lnTo>
                <a:lnTo>
                  <a:pt x="31" y="9"/>
                </a:lnTo>
                <a:lnTo>
                  <a:pt x="30" y="5"/>
                </a:lnTo>
                <a:lnTo>
                  <a:pt x="25" y="1"/>
                </a:lnTo>
                <a:lnTo>
                  <a:pt x="16" y="0"/>
                </a:lnTo>
                <a:lnTo>
                  <a:pt x="1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8" name="Freeform 309">
            <a:extLst>
              <a:ext uri="{FF2B5EF4-FFF2-40B4-BE49-F238E27FC236}">
                <a16:creationId xmlns:a16="http://schemas.microsoft.com/office/drawing/2014/main" id="{4AAA4FF3-14C5-FD35-B0FB-4616A6D9467E}"/>
              </a:ext>
            </a:extLst>
          </p:cNvPr>
          <p:cNvSpPr>
            <a:spLocks/>
          </p:cNvSpPr>
          <p:nvPr/>
        </p:nvSpPr>
        <p:spPr bwMode="auto">
          <a:xfrm>
            <a:off x="6408738" y="1768475"/>
            <a:ext cx="31750" cy="25400"/>
          </a:xfrm>
          <a:custGeom>
            <a:avLst/>
            <a:gdLst>
              <a:gd name="T0" fmla="*/ 2 w 20"/>
              <a:gd name="T1" fmla="*/ 16 h 16"/>
              <a:gd name="T2" fmla="*/ 0 w 20"/>
              <a:gd name="T3" fmla="*/ 15 h 16"/>
              <a:gd name="T4" fmla="*/ 2 w 20"/>
              <a:gd name="T5" fmla="*/ 10 h 16"/>
              <a:gd name="T6" fmla="*/ 10 w 20"/>
              <a:gd name="T7" fmla="*/ 4 h 16"/>
              <a:gd name="T8" fmla="*/ 16 w 20"/>
              <a:gd name="T9" fmla="*/ 0 h 16"/>
              <a:gd name="T10" fmla="*/ 17 w 20"/>
              <a:gd name="T11" fmla="*/ 1 h 16"/>
              <a:gd name="T12" fmla="*/ 20 w 20"/>
              <a:gd name="T13" fmla="*/ 4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" h="16">
                <a:moveTo>
                  <a:pt x="2" y="16"/>
                </a:moveTo>
                <a:lnTo>
                  <a:pt x="0" y="15"/>
                </a:lnTo>
                <a:lnTo>
                  <a:pt x="2" y="10"/>
                </a:lnTo>
                <a:lnTo>
                  <a:pt x="10" y="4"/>
                </a:lnTo>
                <a:lnTo>
                  <a:pt x="16" y="0"/>
                </a:lnTo>
                <a:lnTo>
                  <a:pt x="17" y="1"/>
                </a:lnTo>
                <a:lnTo>
                  <a:pt x="2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9" name="Freeform 310">
            <a:extLst>
              <a:ext uri="{FF2B5EF4-FFF2-40B4-BE49-F238E27FC236}">
                <a16:creationId xmlns:a16="http://schemas.microsoft.com/office/drawing/2014/main" id="{6BAB0A7C-73CD-018A-B826-BE38EA8A3A8E}"/>
              </a:ext>
            </a:extLst>
          </p:cNvPr>
          <p:cNvSpPr>
            <a:spLocks/>
          </p:cNvSpPr>
          <p:nvPr/>
        </p:nvSpPr>
        <p:spPr bwMode="auto">
          <a:xfrm>
            <a:off x="6040438" y="1743075"/>
            <a:ext cx="33338" cy="50800"/>
          </a:xfrm>
          <a:custGeom>
            <a:avLst/>
            <a:gdLst>
              <a:gd name="T0" fmla="*/ 20 w 21"/>
              <a:gd name="T1" fmla="*/ 0 h 32"/>
              <a:gd name="T2" fmla="*/ 19 w 21"/>
              <a:gd name="T3" fmla="*/ 2 h 32"/>
              <a:gd name="T4" fmla="*/ 17 w 21"/>
              <a:gd name="T5" fmla="*/ 4 h 32"/>
              <a:gd name="T6" fmla="*/ 21 w 21"/>
              <a:gd name="T7" fmla="*/ 12 h 32"/>
              <a:gd name="T8" fmla="*/ 17 w 21"/>
              <a:gd name="T9" fmla="*/ 13 h 32"/>
              <a:gd name="T10" fmla="*/ 17 w 21"/>
              <a:gd name="T11" fmla="*/ 26 h 32"/>
              <a:gd name="T12" fmla="*/ 13 w 21"/>
              <a:gd name="T13" fmla="*/ 26 h 32"/>
              <a:gd name="T14" fmla="*/ 9 w 21"/>
              <a:gd name="T15" fmla="*/ 12 h 32"/>
              <a:gd name="T16" fmla="*/ 0 w 21"/>
              <a:gd name="T17" fmla="*/ 19 h 32"/>
              <a:gd name="T18" fmla="*/ 4 w 21"/>
              <a:gd name="T19" fmla="*/ 23 h 32"/>
              <a:gd name="T20" fmla="*/ 8 w 21"/>
              <a:gd name="T21" fmla="*/ 28 h 32"/>
              <a:gd name="T22" fmla="*/ 5 w 21"/>
              <a:gd name="T23" fmla="*/ 32 h 32"/>
              <a:gd name="T24" fmla="*/ 1 w 21"/>
              <a:gd name="T25" fmla="*/ 31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1" h="32">
                <a:moveTo>
                  <a:pt x="20" y="0"/>
                </a:moveTo>
                <a:lnTo>
                  <a:pt x="19" y="2"/>
                </a:lnTo>
                <a:lnTo>
                  <a:pt x="17" y="4"/>
                </a:lnTo>
                <a:lnTo>
                  <a:pt x="21" y="12"/>
                </a:lnTo>
                <a:lnTo>
                  <a:pt x="17" y="13"/>
                </a:lnTo>
                <a:lnTo>
                  <a:pt x="17" y="26"/>
                </a:lnTo>
                <a:lnTo>
                  <a:pt x="13" y="26"/>
                </a:lnTo>
                <a:lnTo>
                  <a:pt x="9" y="12"/>
                </a:lnTo>
                <a:lnTo>
                  <a:pt x="0" y="19"/>
                </a:lnTo>
                <a:lnTo>
                  <a:pt x="4" y="23"/>
                </a:lnTo>
                <a:lnTo>
                  <a:pt x="8" y="28"/>
                </a:lnTo>
                <a:lnTo>
                  <a:pt x="5" y="32"/>
                </a:lnTo>
                <a:lnTo>
                  <a:pt x="1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0" name="Freeform 311">
            <a:extLst>
              <a:ext uri="{FF2B5EF4-FFF2-40B4-BE49-F238E27FC236}">
                <a16:creationId xmlns:a16="http://schemas.microsoft.com/office/drawing/2014/main" id="{5F60F495-CE3B-BC2C-639B-90818A8BA59E}"/>
              </a:ext>
            </a:extLst>
          </p:cNvPr>
          <p:cNvSpPr>
            <a:spLocks/>
          </p:cNvSpPr>
          <p:nvPr/>
        </p:nvSpPr>
        <p:spPr bwMode="auto">
          <a:xfrm>
            <a:off x="6103938" y="1755775"/>
            <a:ext cx="20638" cy="41275"/>
          </a:xfrm>
          <a:custGeom>
            <a:avLst/>
            <a:gdLst>
              <a:gd name="T0" fmla="*/ 0 w 13"/>
              <a:gd name="T1" fmla="*/ 26 h 26"/>
              <a:gd name="T2" fmla="*/ 2 w 13"/>
              <a:gd name="T3" fmla="*/ 20 h 26"/>
              <a:gd name="T4" fmla="*/ 10 w 13"/>
              <a:gd name="T5" fmla="*/ 16 h 26"/>
              <a:gd name="T6" fmla="*/ 13 w 13"/>
              <a:gd name="T7" fmla="*/ 4 h 26"/>
              <a:gd name="T8" fmla="*/ 7 w 13"/>
              <a:gd name="T9" fmla="*/ 0 h 26"/>
              <a:gd name="T10" fmla="*/ 5 w 13"/>
              <a:gd name="T11" fmla="*/ 3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" h="26">
                <a:moveTo>
                  <a:pt x="0" y="26"/>
                </a:moveTo>
                <a:lnTo>
                  <a:pt x="2" y="20"/>
                </a:lnTo>
                <a:lnTo>
                  <a:pt x="10" y="16"/>
                </a:lnTo>
                <a:lnTo>
                  <a:pt x="13" y="4"/>
                </a:lnTo>
                <a:lnTo>
                  <a:pt x="7" y="0"/>
                </a:lnTo>
                <a:lnTo>
                  <a:pt x="5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1" name="Freeform 312">
            <a:extLst>
              <a:ext uri="{FF2B5EF4-FFF2-40B4-BE49-F238E27FC236}">
                <a16:creationId xmlns:a16="http://schemas.microsoft.com/office/drawing/2014/main" id="{965C4157-DC82-E414-6181-05572E74F51A}"/>
              </a:ext>
            </a:extLst>
          </p:cNvPr>
          <p:cNvSpPr>
            <a:spLocks/>
          </p:cNvSpPr>
          <p:nvPr/>
        </p:nvSpPr>
        <p:spPr bwMode="auto">
          <a:xfrm>
            <a:off x="6103938" y="1797050"/>
            <a:ext cx="3175" cy="4763"/>
          </a:xfrm>
          <a:custGeom>
            <a:avLst/>
            <a:gdLst>
              <a:gd name="T0" fmla="*/ 2 w 2"/>
              <a:gd name="T1" fmla="*/ 3 h 3"/>
              <a:gd name="T2" fmla="*/ 0 w 2"/>
              <a:gd name="T3" fmla="*/ 3 h 3"/>
              <a:gd name="T4" fmla="*/ 0 w 2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3">
                <a:moveTo>
                  <a:pt x="2" y="3"/>
                </a:moveTo>
                <a:lnTo>
                  <a:pt x="0" y="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2" name="Freeform 313">
            <a:extLst>
              <a:ext uri="{FF2B5EF4-FFF2-40B4-BE49-F238E27FC236}">
                <a16:creationId xmlns:a16="http://schemas.microsoft.com/office/drawing/2014/main" id="{04C1850C-27C6-CB03-8CBF-63CCC7B95229}"/>
              </a:ext>
            </a:extLst>
          </p:cNvPr>
          <p:cNvSpPr>
            <a:spLocks/>
          </p:cNvSpPr>
          <p:nvPr/>
        </p:nvSpPr>
        <p:spPr bwMode="auto">
          <a:xfrm>
            <a:off x="6411913" y="1793875"/>
            <a:ext cx="28575" cy="7938"/>
          </a:xfrm>
          <a:custGeom>
            <a:avLst/>
            <a:gdLst>
              <a:gd name="T0" fmla="*/ 18 w 18"/>
              <a:gd name="T1" fmla="*/ 5 h 5"/>
              <a:gd name="T2" fmla="*/ 17 w 18"/>
              <a:gd name="T3" fmla="*/ 3 h 5"/>
              <a:gd name="T4" fmla="*/ 10 w 18"/>
              <a:gd name="T5" fmla="*/ 2 h 5"/>
              <a:gd name="T6" fmla="*/ 3 w 18"/>
              <a:gd name="T7" fmla="*/ 3 h 5"/>
              <a:gd name="T8" fmla="*/ 0 w 18"/>
              <a:gd name="T9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5">
                <a:moveTo>
                  <a:pt x="18" y="5"/>
                </a:moveTo>
                <a:lnTo>
                  <a:pt x="17" y="3"/>
                </a:lnTo>
                <a:lnTo>
                  <a:pt x="10" y="2"/>
                </a:lnTo>
                <a:lnTo>
                  <a:pt x="3" y="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3" name="Freeform 314">
            <a:extLst>
              <a:ext uri="{FF2B5EF4-FFF2-40B4-BE49-F238E27FC236}">
                <a16:creationId xmlns:a16="http://schemas.microsoft.com/office/drawing/2014/main" id="{5DEB7C6F-A722-0F7C-C3DF-EE64B1236FF9}"/>
              </a:ext>
            </a:extLst>
          </p:cNvPr>
          <p:cNvSpPr>
            <a:spLocks/>
          </p:cNvSpPr>
          <p:nvPr/>
        </p:nvSpPr>
        <p:spPr bwMode="auto">
          <a:xfrm>
            <a:off x="6153151" y="1712913"/>
            <a:ext cx="55563" cy="88900"/>
          </a:xfrm>
          <a:custGeom>
            <a:avLst/>
            <a:gdLst>
              <a:gd name="T0" fmla="*/ 0 w 35"/>
              <a:gd name="T1" fmla="*/ 19 h 56"/>
              <a:gd name="T2" fmla="*/ 4 w 35"/>
              <a:gd name="T3" fmla="*/ 8 h 56"/>
              <a:gd name="T4" fmla="*/ 4 w 35"/>
              <a:gd name="T5" fmla="*/ 4 h 56"/>
              <a:gd name="T6" fmla="*/ 6 w 35"/>
              <a:gd name="T7" fmla="*/ 2 h 56"/>
              <a:gd name="T8" fmla="*/ 12 w 35"/>
              <a:gd name="T9" fmla="*/ 0 h 56"/>
              <a:gd name="T10" fmla="*/ 16 w 35"/>
              <a:gd name="T11" fmla="*/ 4 h 56"/>
              <a:gd name="T12" fmla="*/ 19 w 35"/>
              <a:gd name="T13" fmla="*/ 2 h 56"/>
              <a:gd name="T14" fmla="*/ 24 w 35"/>
              <a:gd name="T15" fmla="*/ 1 h 56"/>
              <a:gd name="T16" fmla="*/ 28 w 35"/>
              <a:gd name="T17" fmla="*/ 0 h 56"/>
              <a:gd name="T18" fmla="*/ 35 w 35"/>
              <a:gd name="T19" fmla="*/ 19 h 56"/>
              <a:gd name="T20" fmla="*/ 27 w 35"/>
              <a:gd name="T21" fmla="*/ 49 h 56"/>
              <a:gd name="T22" fmla="*/ 21 w 35"/>
              <a:gd name="T23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5" h="56">
                <a:moveTo>
                  <a:pt x="0" y="19"/>
                </a:moveTo>
                <a:lnTo>
                  <a:pt x="4" y="8"/>
                </a:lnTo>
                <a:lnTo>
                  <a:pt x="4" y="4"/>
                </a:lnTo>
                <a:lnTo>
                  <a:pt x="6" y="2"/>
                </a:lnTo>
                <a:lnTo>
                  <a:pt x="12" y="0"/>
                </a:lnTo>
                <a:lnTo>
                  <a:pt x="16" y="4"/>
                </a:lnTo>
                <a:lnTo>
                  <a:pt x="19" y="2"/>
                </a:lnTo>
                <a:lnTo>
                  <a:pt x="24" y="1"/>
                </a:lnTo>
                <a:lnTo>
                  <a:pt x="28" y="0"/>
                </a:lnTo>
                <a:lnTo>
                  <a:pt x="35" y="19"/>
                </a:lnTo>
                <a:lnTo>
                  <a:pt x="27" y="49"/>
                </a:lnTo>
                <a:lnTo>
                  <a:pt x="21" y="5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4" name="Freeform 315">
            <a:extLst>
              <a:ext uri="{FF2B5EF4-FFF2-40B4-BE49-F238E27FC236}">
                <a16:creationId xmlns:a16="http://schemas.microsoft.com/office/drawing/2014/main" id="{7D2C021B-71C0-DC3D-26E4-38DC2AA47C03}"/>
              </a:ext>
            </a:extLst>
          </p:cNvPr>
          <p:cNvSpPr>
            <a:spLocks/>
          </p:cNvSpPr>
          <p:nvPr/>
        </p:nvSpPr>
        <p:spPr bwMode="auto">
          <a:xfrm>
            <a:off x="6183313" y="1790700"/>
            <a:ext cx="23813" cy="17463"/>
          </a:xfrm>
          <a:custGeom>
            <a:avLst/>
            <a:gdLst>
              <a:gd name="T0" fmla="*/ 2 w 15"/>
              <a:gd name="T1" fmla="*/ 7 h 11"/>
              <a:gd name="T2" fmla="*/ 0 w 15"/>
              <a:gd name="T3" fmla="*/ 11 h 11"/>
              <a:gd name="T4" fmla="*/ 4 w 15"/>
              <a:gd name="T5" fmla="*/ 8 h 11"/>
              <a:gd name="T6" fmla="*/ 5 w 15"/>
              <a:gd name="T7" fmla="*/ 7 h 11"/>
              <a:gd name="T8" fmla="*/ 12 w 15"/>
              <a:gd name="T9" fmla="*/ 2 h 11"/>
              <a:gd name="T10" fmla="*/ 13 w 15"/>
              <a:gd name="T11" fmla="*/ 1 h 11"/>
              <a:gd name="T12" fmla="*/ 15 w 15"/>
              <a:gd name="T13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11">
                <a:moveTo>
                  <a:pt x="2" y="7"/>
                </a:moveTo>
                <a:lnTo>
                  <a:pt x="0" y="11"/>
                </a:lnTo>
                <a:lnTo>
                  <a:pt x="4" y="8"/>
                </a:lnTo>
                <a:lnTo>
                  <a:pt x="5" y="7"/>
                </a:lnTo>
                <a:lnTo>
                  <a:pt x="12" y="2"/>
                </a:lnTo>
                <a:lnTo>
                  <a:pt x="13" y="1"/>
                </a:lnTo>
                <a:lnTo>
                  <a:pt x="1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5" name="Freeform 316">
            <a:extLst>
              <a:ext uri="{FF2B5EF4-FFF2-40B4-BE49-F238E27FC236}">
                <a16:creationId xmlns:a16="http://schemas.microsoft.com/office/drawing/2014/main" id="{9694B5DB-9432-F902-F389-56C5375545DA}"/>
              </a:ext>
            </a:extLst>
          </p:cNvPr>
          <p:cNvSpPr>
            <a:spLocks/>
          </p:cNvSpPr>
          <p:nvPr/>
        </p:nvSpPr>
        <p:spPr bwMode="auto">
          <a:xfrm>
            <a:off x="6343651" y="1754188"/>
            <a:ext cx="50800" cy="53975"/>
          </a:xfrm>
          <a:custGeom>
            <a:avLst/>
            <a:gdLst>
              <a:gd name="T0" fmla="*/ 0 w 32"/>
              <a:gd name="T1" fmla="*/ 34 h 34"/>
              <a:gd name="T2" fmla="*/ 1 w 32"/>
              <a:gd name="T3" fmla="*/ 34 h 34"/>
              <a:gd name="T4" fmla="*/ 12 w 32"/>
              <a:gd name="T5" fmla="*/ 34 h 34"/>
              <a:gd name="T6" fmla="*/ 23 w 32"/>
              <a:gd name="T7" fmla="*/ 30 h 34"/>
              <a:gd name="T8" fmla="*/ 27 w 32"/>
              <a:gd name="T9" fmla="*/ 27 h 34"/>
              <a:gd name="T10" fmla="*/ 32 w 32"/>
              <a:gd name="T11" fmla="*/ 20 h 34"/>
              <a:gd name="T12" fmla="*/ 31 w 32"/>
              <a:gd name="T13" fmla="*/ 19 h 34"/>
              <a:gd name="T14" fmla="*/ 16 w 32"/>
              <a:gd name="T15" fmla="*/ 0 h 34"/>
              <a:gd name="T16" fmla="*/ 5 w 32"/>
              <a:gd name="T17" fmla="*/ 23 h 34"/>
              <a:gd name="T18" fmla="*/ 1 w 32"/>
              <a:gd name="T19" fmla="*/ 32 h 34"/>
              <a:gd name="T20" fmla="*/ 0 w 32"/>
              <a:gd name="T21" fmla="*/ 32 h 34"/>
              <a:gd name="T22" fmla="*/ 0 w 32"/>
              <a:gd name="T23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2" h="34">
                <a:moveTo>
                  <a:pt x="0" y="34"/>
                </a:moveTo>
                <a:lnTo>
                  <a:pt x="1" y="34"/>
                </a:lnTo>
                <a:lnTo>
                  <a:pt x="12" y="34"/>
                </a:lnTo>
                <a:lnTo>
                  <a:pt x="23" y="30"/>
                </a:lnTo>
                <a:lnTo>
                  <a:pt x="27" y="27"/>
                </a:lnTo>
                <a:lnTo>
                  <a:pt x="32" y="20"/>
                </a:lnTo>
                <a:lnTo>
                  <a:pt x="31" y="19"/>
                </a:lnTo>
                <a:lnTo>
                  <a:pt x="16" y="0"/>
                </a:lnTo>
                <a:lnTo>
                  <a:pt x="5" y="23"/>
                </a:lnTo>
                <a:lnTo>
                  <a:pt x="1" y="32"/>
                </a:lnTo>
                <a:lnTo>
                  <a:pt x="0" y="32"/>
                </a:lnTo>
                <a:lnTo>
                  <a:pt x="0" y="3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6" name="Freeform 317">
            <a:extLst>
              <a:ext uri="{FF2B5EF4-FFF2-40B4-BE49-F238E27FC236}">
                <a16:creationId xmlns:a16="http://schemas.microsoft.com/office/drawing/2014/main" id="{B8B0CAE3-4533-6256-3C60-E56F0D5B985F}"/>
              </a:ext>
            </a:extLst>
          </p:cNvPr>
          <p:cNvSpPr>
            <a:spLocks/>
          </p:cNvSpPr>
          <p:nvPr/>
        </p:nvSpPr>
        <p:spPr bwMode="auto">
          <a:xfrm>
            <a:off x="6440488" y="1801813"/>
            <a:ext cx="30163" cy="19050"/>
          </a:xfrm>
          <a:custGeom>
            <a:avLst/>
            <a:gdLst>
              <a:gd name="T0" fmla="*/ 19 w 19"/>
              <a:gd name="T1" fmla="*/ 12 h 12"/>
              <a:gd name="T2" fmla="*/ 18 w 19"/>
              <a:gd name="T3" fmla="*/ 12 h 12"/>
              <a:gd name="T4" fmla="*/ 10 w 19"/>
              <a:gd name="T5" fmla="*/ 9 h 12"/>
              <a:gd name="T6" fmla="*/ 1 w 19"/>
              <a:gd name="T7" fmla="*/ 5 h 12"/>
              <a:gd name="T8" fmla="*/ 0 w 19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2">
                <a:moveTo>
                  <a:pt x="19" y="12"/>
                </a:moveTo>
                <a:lnTo>
                  <a:pt x="18" y="12"/>
                </a:lnTo>
                <a:lnTo>
                  <a:pt x="10" y="9"/>
                </a:lnTo>
                <a:lnTo>
                  <a:pt x="1" y="5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7" name="Freeform 318">
            <a:extLst>
              <a:ext uri="{FF2B5EF4-FFF2-40B4-BE49-F238E27FC236}">
                <a16:creationId xmlns:a16="http://schemas.microsoft.com/office/drawing/2014/main" id="{BD450A08-5A1A-792E-9D3B-0FEC6DC36E67}"/>
              </a:ext>
            </a:extLst>
          </p:cNvPr>
          <p:cNvSpPr>
            <a:spLocks/>
          </p:cNvSpPr>
          <p:nvPr/>
        </p:nvSpPr>
        <p:spPr bwMode="auto">
          <a:xfrm>
            <a:off x="6405563" y="1804988"/>
            <a:ext cx="34925" cy="20638"/>
          </a:xfrm>
          <a:custGeom>
            <a:avLst/>
            <a:gdLst>
              <a:gd name="T0" fmla="*/ 0 w 22"/>
              <a:gd name="T1" fmla="*/ 2 h 13"/>
              <a:gd name="T2" fmla="*/ 3 w 22"/>
              <a:gd name="T3" fmla="*/ 0 h 13"/>
              <a:gd name="T4" fmla="*/ 10 w 22"/>
              <a:gd name="T5" fmla="*/ 2 h 13"/>
              <a:gd name="T6" fmla="*/ 15 w 22"/>
              <a:gd name="T7" fmla="*/ 7 h 13"/>
              <a:gd name="T8" fmla="*/ 21 w 22"/>
              <a:gd name="T9" fmla="*/ 13 h 13"/>
              <a:gd name="T10" fmla="*/ 22 w 22"/>
              <a:gd name="T11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" h="13">
                <a:moveTo>
                  <a:pt x="0" y="2"/>
                </a:moveTo>
                <a:lnTo>
                  <a:pt x="3" y="0"/>
                </a:lnTo>
                <a:lnTo>
                  <a:pt x="10" y="2"/>
                </a:lnTo>
                <a:lnTo>
                  <a:pt x="15" y="7"/>
                </a:lnTo>
                <a:lnTo>
                  <a:pt x="21" y="13"/>
                </a:lnTo>
                <a:lnTo>
                  <a:pt x="22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8" name="Freeform 319">
            <a:extLst>
              <a:ext uri="{FF2B5EF4-FFF2-40B4-BE49-F238E27FC236}">
                <a16:creationId xmlns:a16="http://schemas.microsoft.com/office/drawing/2014/main" id="{AE77D6C8-39B3-EBCF-A932-58486C386A04}"/>
              </a:ext>
            </a:extLst>
          </p:cNvPr>
          <p:cNvSpPr>
            <a:spLocks/>
          </p:cNvSpPr>
          <p:nvPr/>
        </p:nvSpPr>
        <p:spPr bwMode="auto">
          <a:xfrm>
            <a:off x="6226176" y="1804988"/>
            <a:ext cx="7938" cy="23813"/>
          </a:xfrm>
          <a:custGeom>
            <a:avLst/>
            <a:gdLst>
              <a:gd name="T0" fmla="*/ 0 w 5"/>
              <a:gd name="T1" fmla="*/ 15 h 15"/>
              <a:gd name="T2" fmla="*/ 0 w 5"/>
              <a:gd name="T3" fmla="*/ 0 h 15"/>
              <a:gd name="T4" fmla="*/ 5 w 5"/>
              <a:gd name="T5" fmla="*/ 2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15">
                <a:moveTo>
                  <a:pt x="0" y="15"/>
                </a:moveTo>
                <a:lnTo>
                  <a:pt x="0" y="0"/>
                </a:lnTo>
                <a:lnTo>
                  <a:pt x="5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9" name="Freeform 320">
            <a:extLst>
              <a:ext uri="{FF2B5EF4-FFF2-40B4-BE49-F238E27FC236}">
                <a16:creationId xmlns:a16="http://schemas.microsoft.com/office/drawing/2014/main" id="{76C3B4AB-C77A-4129-A35E-7690412A1C9F}"/>
              </a:ext>
            </a:extLst>
          </p:cNvPr>
          <p:cNvSpPr>
            <a:spLocks/>
          </p:cNvSpPr>
          <p:nvPr/>
        </p:nvSpPr>
        <p:spPr bwMode="auto">
          <a:xfrm>
            <a:off x="6127751" y="1774825"/>
            <a:ext cx="41275" cy="53975"/>
          </a:xfrm>
          <a:custGeom>
            <a:avLst/>
            <a:gdLst>
              <a:gd name="T0" fmla="*/ 22 w 26"/>
              <a:gd name="T1" fmla="*/ 34 h 34"/>
              <a:gd name="T2" fmla="*/ 26 w 26"/>
              <a:gd name="T3" fmla="*/ 30 h 34"/>
              <a:gd name="T4" fmla="*/ 21 w 26"/>
              <a:gd name="T5" fmla="*/ 18 h 34"/>
              <a:gd name="T6" fmla="*/ 9 w 26"/>
              <a:gd name="T7" fmla="*/ 21 h 34"/>
              <a:gd name="T8" fmla="*/ 6 w 26"/>
              <a:gd name="T9" fmla="*/ 21 h 34"/>
              <a:gd name="T10" fmla="*/ 0 w 26"/>
              <a:gd name="T11" fmla="*/ 14 h 34"/>
              <a:gd name="T12" fmla="*/ 3 w 26"/>
              <a:gd name="T13" fmla="*/ 3 h 34"/>
              <a:gd name="T14" fmla="*/ 10 w 26"/>
              <a:gd name="T15" fmla="*/ 4 h 34"/>
              <a:gd name="T16" fmla="*/ 11 w 26"/>
              <a:gd name="T17" fmla="*/ 3 h 34"/>
              <a:gd name="T18" fmla="*/ 14 w 26"/>
              <a:gd name="T19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" h="34">
                <a:moveTo>
                  <a:pt x="22" y="34"/>
                </a:moveTo>
                <a:lnTo>
                  <a:pt x="26" y="30"/>
                </a:lnTo>
                <a:lnTo>
                  <a:pt x="21" y="18"/>
                </a:lnTo>
                <a:lnTo>
                  <a:pt x="9" y="21"/>
                </a:lnTo>
                <a:lnTo>
                  <a:pt x="6" y="21"/>
                </a:lnTo>
                <a:lnTo>
                  <a:pt x="0" y="14"/>
                </a:lnTo>
                <a:lnTo>
                  <a:pt x="3" y="3"/>
                </a:lnTo>
                <a:lnTo>
                  <a:pt x="10" y="4"/>
                </a:lnTo>
                <a:lnTo>
                  <a:pt x="11" y="3"/>
                </a:lnTo>
                <a:lnTo>
                  <a:pt x="1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0" name="Freeform 321">
            <a:extLst>
              <a:ext uri="{FF2B5EF4-FFF2-40B4-BE49-F238E27FC236}">
                <a16:creationId xmlns:a16="http://schemas.microsoft.com/office/drawing/2014/main" id="{93991AAE-29BC-3C95-0A6E-766C27E60B07}"/>
              </a:ext>
            </a:extLst>
          </p:cNvPr>
          <p:cNvSpPr>
            <a:spLocks/>
          </p:cNvSpPr>
          <p:nvPr/>
        </p:nvSpPr>
        <p:spPr bwMode="auto">
          <a:xfrm>
            <a:off x="6440488" y="1820863"/>
            <a:ext cx="36513" cy="7938"/>
          </a:xfrm>
          <a:custGeom>
            <a:avLst/>
            <a:gdLst>
              <a:gd name="T0" fmla="*/ 0 w 23"/>
              <a:gd name="T1" fmla="*/ 3 h 5"/>
              <a:gd name="T2" fmla="*/ 4 w 23"/>
              <a:gd name="T3" fmla="*/ 5 h 5"/>
              <a:gd name="T4" fmla="*/ 14 w 23"/>
              <a:gd name="T5" fmla="*/ 5 h 5"/>
              <a:gd name="T6" fmla="*/ 20 w 23"/>
              <a:gd name="T7" fmla="*/ 5 h 5"/>
              <a:gd name="T8" fmla="*/ 23 w 23"/>
              <a:gd name="T9" fmla="*/ 4 h 5"/>
              <a:gd name="T10" fmla="*/ 19 w 23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3" h="5">
                <a:moveTo>
                  <a:pt x="0" y="3"/>
                </a:moveTo>
                <a:lnTo>
                  <a:pt x="4" y="5"/>
                </a:lnTo>
                <a:lnTo>
                  <a:pt x="14" y="5"/>
                </a:lnTo>
                <a:lnTo>
                  <a:pt x="20" y="5"/>
                </a:lnTo>
                <a:lnTo>
                  <a:pt x="23" y="4"/>
                </a:lnTo>
                <a:lnTo>
                  <a:pt x="1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1" name="Freeform 322">
            <a:extLst>
              <a:ext uri="{FF2B5EF4-FFF2-40B4-BE49-F238E27FC236}">
                <a16:creationId xmlns:a16="http://schemas.microsoft.com/office/drawing/2014/main" id="{5CA6B998-D76B-26FE-5BFA-1EEA8D0C7572}"/>
              </a:ext>
            </a:extLst>
          </p:cNvPr>
          <p:cNvSpPr>
            <a:spLocks/>
          </p:cNvSpPr>
          <p:nvPr/>
        </p:nvSpPr>
        <p:spPr bwMode="auto">
          <a:xfrm>
            <a:off x="6159501" y="1827213"/>
            <a:ext cx="3175" cy="4763"/>
          </a:xfrm>
          <a:custGeom>
            <a:avLst/>
            <a:gdLst>
              <a:gd name="T0" fmla="*/ 0 w 2"/>
              <a:gd name="T1" fmla="*/ 0 h 3"/>
              <a:gd name="T2" fmla="*/ 1 w 2"/>
              <a:gd name="T3" fmla="*/ 3 h 3"/>
              <a:gd name="T4" fmla="*/ 2 w 2"/>
              <a:gd name="T5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3">
                <a:moveTo>
                  <a:pt x="0" y="0"/>
                </a:moveTo>
                <a:lnTo>
                  <a:pt x="1" y="3"/>
                </a:lnTo>
                <a:lnTo>
                  <a:pt x="2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2" name="Freeform 323">
            <a:extLst>
              <a:ext uri="{FF2B5EF4-FFF2-40B4-BE49-F238E27FC236}">
                <a16:creationId xmlns:a16="http://schemas.microsoft.com/office/drawing/2014/main" id="{7BBEF4D5-B8C2-7CBC-847B-378D8A28CA6B}"/>
              </a:ext>
            </a:extLst>
          </p:cNvPr>
          <p:cNvSpPr>
            <a:spLocks/>
          </p:cNvSpPr>
          <p:nvPr/>
        </p:nvSpPr>
        <p:spPr bwMode="auto">
          <a:xfrm>
            <a:off x="6107113" y="1801813"/>
            <a:ext cx="19050" cy="36513"/>
          </a:xfrm>
          <a:custGeom>
            <a:avLst/>
            <a:gdLst>
              <a:gd name="T0" fmla="*/ 8 w 12"/>
              <a:gd name="T1" fmla="*/ 23 h 23"/>
              <a:gd name="T2" fmla="*/ 11 w 12"/>
              <a:gd name="T3" fmla="*/ 20 h 23"/>
              <a:gd name="T4" fmla="*/ 12 w 12"/>
              <a:gd name="T5" fmla="*/ 15 h 23"/>
              <a:gd name="T6" fmla="*/ 12 w 12"/>
              <a:gd name="T7" fmla="*/ 13 h 23"/>
              <a:gd name="T8" fmla="*/ 11 w 12"/>
              <a:gd name="T9" fmla="*/ 5 h 23"/>
              <a:gd name="T10" fmla="*/ 0 w 12"/>
              <a:gd name="T11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23">
                <a:moveTo>
                  <a:pt x="8" y="23"/>
                </a:moveTo>
                <a:lnTo>
                  <a:pt x="11" y="20"/>
                </a:lnTo>
                <a:lnTo>
                  <a:pt x="12" y="15"/>
                </a:lnTo>
                <a:lnTo>
                  <a:pt x="12" y="13"/>
                </a:lnTo>
                <a:lnTo>
                  <a:pt x="11" y="5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3" name="Freeform 324">
            <a:extLst>
              <a:ext uri="{FF2B5EF4-FFF2-40B4-BE49-F238E27FC236}">
                <a16:creationId xmlns:a16="http://schemas.microsoft.com/office/drawing/2014/main" id="{41BDD215-855B-132D-3754-5FB2A3DD4836}"/>
              </a:ext>
            </a:extLst>
          </p:cNvPr>
          <p:cNvSpPr>
            <a:spLocks/>
          </p:cNvSpPr>
          <p:nvPr/>
        </p:nvSpPr>
        <p:spPr bwMode="auto">
          <a:xfrm>
            <a:off x="6226176" y="1828800"/>
            <a:ext cx="1588" cy="11113"/>
          </a:xfrm>
          <a:custGeom>
            <a:avLst/>
            <a:gdLst>
              <a:gd name="T0" fmla="*/ 1 w 1"/>
              <a:gd name="T1" fmla="*/ 7 h 7"/>
              <a:gd name="T2" fmla="*/ 0 w 1"/>
              <a:gd name="T3" fmla="*/ 2 h 7"/>
              <a:gd name="T4" fmla="*/ 0 w 1"/>
              <a:gd name="T5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7">
                <a:moveTo>
                  <a:pt x="1" y="7"/>
                </a:move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4" name="Freeform 325">
            <a:extLst>
              <a:ext uri="{FF2B5EF4-FFF2-40B4-BE49-F238E27FC236}">
                <a16:creationId xmlns:a16="http://schemas.microsoft.com/office/drawing/2014/main" id="{6BAE4BD8-788C-5435-6F77-28E1082053F5}"/>
              </a:ext>
            </a:extLst>
          </p:cNvPr>
          <p:cNvSpPr>
            <a:spLocks/>
          </p:cNvSpPr>
          <p:nvPr/>
        </p:nvSpPr>
        <p:spPr bwMode="auto">
          <a:xfrm>
            <a:off x="6386513" y="1808163"/>
            <a:ext cx="19050" cy="33338"/>
          </a:xfrm>
          <a:custGeom>
            <a:avLst/>
            <a:gdLst>
              <a:gd name="T0" fmla="*/ 8 w 12"/>
              <a:gd name="T1" fmla="*/ 21 h 21"/>
              <a:gd name="T2" fmla="*/ 9 w 12"/>
              <a:gd name="T3" fmla="*/ 21 h 21"/>
              <a:gd name="T4" fmla="*/ 0 w 12"/>
              <a:gd name="T5" fmla="*/ 15 h 21"/>
              <a:gd name="T6" fmla="*/ 0 w 12"/>
              <a:gd name="T7" fmla="*/ 6 h 21"/>
              <a:gd name="T8" fmla="*/ 5 w 12"/>
              <a:gd name="T9" fmla="*/ 1 h 21"/>
              <a:gd name="T10" fmla="*/ 7 w 12"/>
              <a:gd name="T11" fmla="*/ 1 h 21"/>
              <a:gd name="T12" fmla="*/ 12 w 12"/>
              <a:gd name="T13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21">
                <a:moveTo>
                  <a:pt x="8" y="21"/>
                </a:moveTo>
                <a:lnTo>
                  <a:pt x="9" y="21"/>
                </a:lnTo>
                <a:lnTo>
                  <a:pt x="0" y="15"/>
                </a:lnTo>
                <a:lnTo>
                  <a:pt x="0" y="6"/>
                </a:lnTo>
                <a:lnTo>
                  <a:pt x="5" y="1"/>
                </a:lnTo>
                <a:lnTo>
                  <a:pt x="7" y="1"/>
                </a:lnTo>
                <a:lnTo>
                  <a:pt x="1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5" name="Freeform 326">
            <a:extLst>
              <a:ext uri="{FF2B5EF4-FFF2-40B4-BE49-F238E27FC236}">
                <a16:creationId xmlns:a16="http://schemas.microsoft.com/office/drawing/2014/main" id="{C3CDCC71-FC0C-85C3-CF9A-7A3110A279C9}"/>
              </a:ext>
            </a:extLst>
          </p:cNvPr>
          <p:cNvSpPr>
            <a:spLocks/>
          </p:cNvSpPr>
          <p:nvPr/>
        </p:nvSpPr>
        <p:spPr bwMode="auto">
          <a:xfrm>
            <a:off x="6192838" y="1785938"/>
            <a:ext cx="22225" cy="58738"/>
          </a:xfrm>
          <a:custGeom>
            <a:avLst/>
            <a:gdLst>
              <a:gd name="T0" fmla="*/ 9 w 14"/>
              <a:gd name="T1" fmla="*/ 3 h 37"/>
              <a:gd name="T2" fmla="*/ 10 w 14"/>
              <a:gd name="T3" fmla="*/ 0 h 37"/>
              <a:gd name="T4" fmla="*/ 14 w 14"/>
              <a:gd name="T5" fmla="*/ 0 h 37"/>
              <a:gd name="T6" fmla="*/ 14 w 14"/>
              <a:gd name="T7" fmla="*/ 11 h 37"/>
              <a:gd name="T8" fmla="*/ 14 w 14"/>
              <a:gd name="T9" fmla="*/ 14 h 37"/>
              <a:gd name="T10" fmla="*/ 13 w 14"/>
              <a:gd name="T11" fmla="*/ 25 h 37"/>
              <a:gd name="T12" fmla="*/ 7 w 14"/>
              <a:gd name="T13" fmla="*/ 31 h 37"/>
              <a:gd name="T14" fmla="*/ 0 w 14"/>
              <a:gd name="T15" fmla="*/ 37 h 37"/>
              <a:gd name="T16" fmla="*/ 0 w 14"/>
              <a:gd name="T17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37">
                <a:moveTo>
                  <a:pt x="9" y="3"/>
                </a:moveTo>
                <a:lnTo>
                  <a:pt x="10" y="0"/>
                </a:lnTo>
                <a:lnTo>
                  <a:pt x="14" y="0"/>
                </a:lnTo>
                <a:lnTo>
                  <a:pt x="14" y="11"/>
                </a:lnTo>
                <a:lnTo>
                  <a:pt x="14" y="14"/>
                </a:lnTo>
                <a:lnTo>
                  <a:pt x="13" y="25"/>
                </a:lnTo>
                <a:lnTo>
                  <a:pt x="7" y="31"/>
                </a:lnTo>
                <a:lnTo>
                  <a:pt x="0" y="37"/>
                </a:lnTo>
                <a:lnTo>
                  <a:pt x="0" y="3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6" name="Freeform 327">
            <a:extLst>
              <a:ext uri="{FF2B5EF4-FFF2-40B4-BE49-F238E27FC236}">
                <a16:creationId xmlns:a16="http://schemas.microsoft.com/office/drawing/2014/main" id="{B9B909CC-D1CF-8762-1C5B-AC9E950B7A47}"/>
              </a:ext>
            </a:extLst>
          </p:cNvPr>
          <p:cNvSpPr>
            <a:spLocks/>
          </p:cNvSpPr>
          <p:nvPr/>
        </p:nvSpPr>
        <p:spPr bwMode="auto">
          <a:xfrm>
            <a:off x="6183313" y="1844675"/>
            <a:ext cx="9525" cy="0"/>
          </a:xfrm>
          <a:custGeom>
            <a:avLst/>
            <a:gdLst>
              <a:gd name="T0" fmla="*/ 6 w 6"/>
              <a:gd name="T1" fmla="*/ 0 w 6"/>
              <a:gd name="T2" fmla="*/ 0 w 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">
                <a:moveTo>
                  <a:pt x="6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7" name="Freeform 328">
            <a:extLst>
              <a:ext uri="{FF2B5EF4-FFF2-40B4-BE49-F238E27FC236}">
                <a16:creationId xmlns:a16="http://schemas.microsoft.com/office/drawing/2014/main" id="{09EC891F-A95B-0A2E-EB11-56FE7900BA77}"/>
              </a:ext>
            </a:extLst>
          </p:cNvPr>
          <p:cNvSpPr>
            <a:spLocks/>
          </p:cNvSpPr>
          <p:nvPr/>
        </p:nvSpPr>
        <p:spPr bwMode="auto">
          <a:xfrm>
            <a:off x="6132513" y="1817688"/>
            <a:ext cx="26988" cy="31750"/>
          </a:xfrm>
          <a:custGeom>
            <a:avLst/>
            <a:gdLst>
              <a:gd name="T0" fmla="*/ 10 w 17"/>
              <a:gd name="T1" fmla="*/ 20 h 20"/>
              <a:gd name="T2" fmla="*/ 2 w 17"/>
              <a:gd name="T3" fmla="*/ 15 h 20"/>
              <a:gd name="T4" fmla="*/ 0 w 17"/>
              <a:gd name="T5" fmla="*/ 9 h 20"/>
              <a:gd name="T6" fmla="*/ 0 w 17"/>
              <a:gd name="T7" fmla="*/ 5 h 20"/>
              <a:gd name="T8" fmla="*/ 0 w 17"/>
              <a:gd name="T9" fmla="*/ 2 h 20"/>
              <a:gd name="T10" fmla="*/ 3 w 17"/>
              <a:gd name="T11" fmla="*/ 2 h 20"/>
              <a:gd name="T12" fmla="*/ 7 w 17"/>
              <a:gd name="T13" fmla="*/ 0 h 20"/>
              <a:gd name="T14" fmla="*/ 13 w 17"/>
              <a:gd name="T15" fmla="*/ 0 h 20"/>
              <a:gd name="T16" fmla="*/ 17 w 17"/>
              <a:gd name="T17" fmla="*/ 6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20">
                <a:moveTo>
                  <a:pt x="10" y="20"/>
                </a:moveTo>
                <a:lnTo>
                  <a:pt x="2" y="15"/>
                </a:lnTo>
                <a:lnTo>
                  <a:pt x="0" y="9"/>
                </a:lnTo>
                <a:lnTo>
                  <a:pt x="0" y="5"/>
                </a:lnTo>
                <a:lnTo>
                  <a:pt x="0" y="2"/>
                </a:lnTo>
                <a:lnTo>
                  <a:pt x="3" y="2"/>
                </a:lnTo>
                <a:lnTo>
                  <a:pt x="7" y="0"/>
                </a:lnTo>
                <a:lnTo>
                  <a:pt x="13" y="0"/>
                </a:lnTo>
                <a:lnTo>
                  <a:pt x="17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8" name="Line 329">
            <a:extLst>
              <a:ext uri="{FF2B5EF4-FFF2-40B4-BE49-F238E27FC236}">
                <a16:creationId xmlns:a16="http://schemas.microsoft.com/office/drawing/2014/main" id="{C2AD0864-944C-9AEE-3C68-4EC56A33E71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227763" y="1839913"/>
            <a:ext cx="3175" cy="9525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9" name="Line 330">
            <a:extLst>
              <a:ext uri="{FF2B5EF4-FFF2-40B4-BE49-F238E27FC236}">
                <a16:creationId xmlns:a16="http://schemas.microsoft.com/office/drawing/2014/main" id="{7894BAA2-A69A-4E42-AE53-B11FEC4B22D8}"/>
              </a:ext>
            </a:extLst>
          </p:cNvPr>
          <p:cNvSpPr>
            <a:spLocks noChangeShapeType="1"/>
          </p:cNvSpPr>
          <p:nvPr/>
        </p:nvSpPr>
        <p:spPr bwMode="auto">
          <a:xfrm>
            <a:off x="6230938" y="1846263"/>
            <a:ext cx="0" cy="3175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0" name="Line 331">
            <a:extLst>
              <a:ext uri="{FF2B5EF4-FFF2-40B4-BE49-F238E27FC236}">
                <a16:creationId xmlns:a16="http://schemas.microsoft.com/office/drawing/2014/main" id="{A98B4DFE-4D4B-4EC1-9C99-06C68253E298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148388" y="1849438"/>
            <a:ext cx="6350" cy="635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1" name="Freeform 332">
            <a:extLst>
              <a:ext uri="{FF2B5EF4-FFF2-40B4-BE49-F238E27FC236}">
                <a16:creationId xmlns:a16="http://schemas.microsoft.com/office/drawing/2014/main" id="{AD100936-E8ED-E47A-0AA7-1B50764D7D88}"/>
              </a:ext>
            </a:extLst>
          </p:cNvPr>
          <p:cNvSpPr>
            <a:spLocks/>
          </p:cNvSpPr>
          <p:nvPr/>
        </p:nvSpPr>
        <p:spPr bwMode="auto">
          <a:xfrm>
            <a:off x="6230938" y="1731963"/>
            <a:ext cx="77788" cy="130175"/>
          </a:xfrm>
          <a:custGeom>
            <a:avLst/>
            <a:gdLst>
              <a:gd name="T0" fmla="*/ 2 w 49"/>
              <a:gd name="T1" fmla="*/ 48 h 82"/>
              <a:gd name="T2" fmla="*/ 13 w 49"/>
              <a:gd name="T3" fmla="*/ 49 h 82"/>
              <a:gd name="T4" fmla="*/ 17 w 49"/>
              <a:gd name="T5" fmla="*/ 54 h 82"/>
              <a:gd name="T6" fmla="*/ 19 w 49"/>
              <a:gd name="T7" fmla="*/ 56 h 82"/>
              <a:gd name="T8" fmla="*/ 20 w 49"/>
              <a:gd name="T9" fmla="*/ 50 h 82"/>
              <a:gd name="T10" fmla="*/ 17 w 49"/>
              <a:gd name="T11" fmla="*/ 46 h 82"/>
              <a:gd name="T12" fmla="*/ 16 w 49"/>
              <a:gd name="T13" fmla="*/ 42 h 82"/>
              <a:gd name="T14" fmla="*/ 16 w 49"/>
              <a:gd name="T15" fmla="*/ 41 h 82"/>
              <a:gd name="T16" fmla="*/ 5 w 49"/>
              <a:gd name="T17" fmla="*/ 38 h 82"/>
              <a:gd name="T18" fmla="*/ 2 w 49"/>
              <a:gd name="T19" fmla="*/ 37 h 82"/>
              <a:gd name="T20" fmla="*/ 0 w 49"/>
              <a:gd name="T21" fmla="*/ 31 h 82"/>
              <a:gd name="T22" fmla="*/ 0 w 49"/>
              <a:gd name="T23" fmla="*/ 29 h 82"/>
              <a:gd name="T24" fmla="*/ 0 w 49"/>
              <a:gd name="T25" fmla="*/ 26 h 82"/>
              <a:gd name="T26" fmla="*/ 9 w 49"/>
              <a:gd name="T27" fmla="*/ 14 h 82"/>
              <a:gd name="T28" fmla="*/ 12 w 49"/>
              <a:gd name="T29" fmla="*/ 15 h 82"/>
              <a:gd name="T30" fmla="*/ 15 w 49"/>
              <a:gd name="T31" fmla="*/ 15 h 82"/>
              <a:gd name="T32" fmla="*/ 21 w 49"/>
              <a:gd name="T33" fmla="*/ 24 h 82"/>
              <a:gd name="T34" fmla="*/ 23 w 49"/>
              <a:gd name="T35" fmla="*/ 22 h 82"/>
              <a:gd name="T36" fmla="*/ 19 w 49"/>
              <a:gd name="T37" fmla="*/ 11 h 82"/>
              <a:gd name="T38" fmla="*/ 13 w 49"/>
              <a:gd name="T39" fmla="*/ 7 h 82"/>
              <a:gd name="T40" fmla="*/ 13 w 49"/>
              <a:gd name="T41" fmla="*/ 1 h 82"/>
              <a:gd name="T42" fmla="*/ 13 w 49"/>
              <a:gd name="T43" fmla="*/ 0 h 82"/>
              <a:gd name="T44" fmla="*/ 15 w 49"/>
              <a:gd name="T45" fmla="*/ 0 h 82"/>
              <a:gd name="T46" fmla="*/ 20 w 49"/>
              <a:gd name="T47" fmla="*/ 7 h 82"/>
              <a:gd name="T48" fmla="*/ 24 w 49"/>
              <a:gd name="T49" fmla="*/ 11 h 82"/>
              <a:gd name="T50" fmla="*/ 28 w 49"/>
              <a:gd name="T51" fmla="*/ 14 h 82"/>
              <a:gd name="T52" fmla="*/ 31 w 49"/>
              <a:gd name="T53" fmla="*/ 16 h 82"/>
              <a:gd name="T54" fmla="*/ 34 w 49"/>
              <a:gd name="T55" fmla="*/ 15 h 82"/>
              <a:gd name="T56" fmla="*/ 36 w 49"/>
              <a:gd name="T57" fmla="*/ 16 h 82"/>
              <a:gd name="T58" fmla="*/ 36 w 49"/>
              <a:gd name="T59" fmla="*/ 22 h 82"/>
              <a:gd name="T60" fmla="*/ 36 w 49"/>
              <a:gd name="T61" fmla="*/ 24 h 82"/>
              <a:gd name="T62" fmla="*/ 39 w 49"/>
              <a:gd name="T63" fmla="*/ 24 h 82"/>
              <a:gd name="T64" fmla="*/ 42 w 49"/>
              <a:gd name="T65" fmla="*/ 23 h 82"/>
              <a:gd name="T66" fmla="*/ 43 w 49"/>
              <a:gd name="T67" fmla="*/ 20 h 82"/>
              <a:gd name="T68" fmla="*/ 46 w 49"/>
              <a:gd name="T69" fmla="*/ 23 h 82"/>
              <a:gd name="T70" fmla="*/ 43 w 49"/>
              <a:gd name="T71" fmla="*/ 30 h 82"/>
              <a:gd name="T72" fmla="*/ 43 w 49"/>
              <a:gd name="T73" fmla="*/ 33 h 82"/>
              <a:gd name="T74" fmla="*/ 46 w 49"/>
              <a:gd name="T75" fmla="*/ 45 h 82"/>
              <a:gd name="T76" fmla="*/ 47 w 49"/>
              <a:gd name="T77" fmla="*/ 49 h 82"/>
              <a:gd name="T78" fmla="*/ 49 w 49"/>
              <a:gd name="T79" fmla="*/ 65 h 82"/>
              <a:gd name="T80" fmla="*/ 47 w 49"/>
              <a:gd name="T81" fmla="*/ 69 h 82"/>
              <a:gd name="T82" fmla="*/ 45 w 49"/>
              <a:gd name="T83" fmla="*/ 74 h 82"/>
              <a:gd name="T84" fmla="*/ 42 w 49"/>
              <a:gd name="T85" fmla="*/ 80 h 82"/>
              <a:gd name="T86" fmla="*/ 39 w 49"/>
              <a:gd name="T87" fmla="*/ 8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9" h="82">
                <a:moveTo>
                  <a:pt x="2" y="48"/>
                </a:moveTo>
                <a:lnTo>
                  <a:pt x="13" y="49"/>
                </a:lnTo>
                <a:lnTo>
                  <a:pt x="17" y="54"/>
                </a:lnTo>
                <a:lnTo>
                  <a:pt x="19" y="56"/>
                </a:lnTo>
                <a:lnTo>
                  <a:pt x="20" y="50"/>
                </a:lnTo>
                <a:lnTo>
                  <a:pt x="17" y="46"/>
                </a:lnTo>
                <a:lnTo>
                  <a:pt x="16" y="42"/>
                </a:lnTo>
                <a:lnTo>
                  <a:pt x="16" y="41"/>
                </a:lnTo>
                <a:lnTo>
                  <a:pt x="5" y="38"/>
                </a:lnTo>
                <a:lnTo>
                  <a:pt x="2" y="37"/>
                </a:lnTo>
                <a:lnTo>
                  <a:pt x="0" y="31"/>
                </a:lnTo>
                <a:lnTo>
                  <a:pt x="0" y="29"/>
                </a:lnTo>
                <a:lnTo>
                  <a:pt x="0" y="26"/>
                </a:lnTo>
                <a:lnTo>
                  <a:pt x="9" y="14"/>
                </a:lnTo>
                <a:lnTo>
                  <a:pt x="12" y="15"/>
                </a:lnTo>
                <a:lnTo>
                  <a:pt x="15" y="15"/>
                </a:lnTo>
                <a:lnTo>
                  <a:pt x="21" y="24"/>
                </a:lnTo>
                <a:lnTo>
                  <a:pt x="23" y="22"/>
                </a:lnTo>
                <a:lnTo>
                  <a:pt x="19" y="11"/>
                </a:lnTo>
                <a:lnTo>
                  <a:pt x="13" y="7"/>
                </a:lnTo>
                <a:lnTo>
                  <a:pt x="13" y="1"/>
                </a:lnTo>
                <a:lnTo>
                  <a:pt x="13" y="0"/>
                </a:lnTo>
                <a:lnTo>
                  <a:pt x="15" y="0"/>
                </a:lnTo>
                <a:lnTo>
                  <a:pt x="20" y="7"/>
                </a:lnTo>
                <a:lnTo>
                  <a:pt x="24" y="11"/>
                </a:lnTo>
                <a:lnTo>
                  <a:pt x="28" y="14"/>
                </a:lnTo>
                <a:lnTo>
                  <a:pt x="31" y="16"/>
                </a:lnTo>
                <a:lnTo>
                  <a:pt x="34" y="15"/>
                </a:lnTo>
                <a:lnTo>
                  <a:pt x="36" y="16"/>
                </a:lnTo>
                <a:lnTo>
                  <a:pt x="36" y="22"/>
                </a:lnTo>
                <a:lnTo>
                  <a:pt x="36" y="24"/>
                </a:lnTo>
                <a:lnTo>
                  <a:pt x="39" y="24"/>
                </a:lnTo>
                <a:lnTo>
                  <a:pt x="42" y="23"/>
                </a:lnTo>
                <a:lnTo>
                  <a:pt x="43" y="20"/>
                </a:lnTo>
                <a:lnTo>
                  <a:pt x="46" y="23"/>
                </a:lnTo>
                <a:lnTo>
                  <a:pt x="43" y="30"/>
                </a:lnTo>
                <a:lnTo>
                  <a:pt x="43" y="33"/>
                </a:lnTo>
                <a:lnTo>
                  <a:pt x="46" y="45"/>
                </a:lnTo>
                <a:lnTo>
                  <a:pt x="47" y="49"/>
                </a:lnTo>
                <a:lnTo>
                  <a:pt x="49" y="65"/>
                </a:lnTo>
                <a:lnTo>
                  <a:pt x="47" y="69"/>
                </a:lnTo>
                <a:lnTo>
                  <a:pt x="45" y="74"/>
                </a:lnTo>
                <a:lnTo>
                  <a:pt x="42" y="80"/>
                </a:lnTo>
                <a:lnTo>
                  <a:pt x="39" y="8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2" name="Freeform 333">
            <a:extLst>
              <a:ext uri="{FF2B5EF4-FFF2-40B4-BE49-F238E27FC236}">
                <a16:creationId xmlns:a16="http://schemas.microsoft.com/office/drawing/2014/main" id="{A261DCB1-D2CE-9A2A-2A58-E28B092A59BD}"/>
              </a:ext>
            </a:extLst>
          </p:cNvPr>
          <p:cNvSpPr>
            <a:spLocks/>
          </p:cNvSpPr>
          <p:nvPr/>
        </p:nvSpPr>
        <p:spPr bwMode="auto">
          <a:xfrm>
            <a:off x="5989638" y="1803400"/>
            <a:ext cx="90488" cy="58738"/>
          </a:xfrm>
          <a:custGeom>
            <a:avLst/>
            <a:gdLst>
              <a:gd name="T0" fmla="*/ 0 w 57"/>
              <a:gd name="T1" fmla="*/ 37 h 37"/>
              <a:gd name="T2" fmla="*/ 10 w 57"/>
              <a:gd name="T3" fmla="*/ 33 h 37"/>
              <a:gd name="T4" fmla="*/ 11 w 57"/>
              <a:gd name="T5" fmla="*/ 27 h 37"/>
              <a:gd name="T6" fmla="*/ 12 w 57"/>
              <a:gd name="T7" fmla="*/ 24 h 37"/>
              <a:gd name="T8" fmla="*/ 25 w 57"/>
              <a:gd name="T9" fmla="*/ 24 h 37"/>
              <a:gd name="T10" fmla="*/ 27 w 57"/>
              <a:gd name="T11" fmla="*/ 22 h 37"/>
              <a:gd name="T12" fmla="*/ 38 w 57"/>
              <a:gd name="T13" fmla="*/ 15 h 37"/>
              <a:gd name="T14" fmla="*/ 45 w 57"/>
              <a:gd name="T15" fmla="*/ 15 h 37"/>
              <a:gd name="T16" fmla="*/ 55 w 57"/>
              <a:gd name="T17" fmla="*/ 0 h 37"/>
              <a:gd name="T18" fmla="*/ 57 w 57"/>
              <a:gd name="T19" fmla="*/ 8 h 37"/>
              <a:gd name="T20" fmla="*/ 51 w 57"/>
              <a:gd name="T21" fmla="*/ 20 h 37"/>
              <a:gd name="T22" fmla="*/ 49 w 57"/>
              <a:gd name="T23" fmla="*/ 20 h 37"/>
              <a:gd name="T24" fmla="*/ 33 w 57"/>
              <a:gd name="T25" fmla="*/ 2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7" h="37">
                <a:moveTo>
                  <a:pt x="0" y="37"/>
                </a:moveTo>
                <a:lnTo>
                  <a:pt x="10" y="33"/>
                </a:lnTo>
                <a:lnTo>
                  <a:pt x="11" y="27"/>
                </a:lnTo>
                <a:lnTo>
                  <a:pt x="12" y="24"/>
                </a:lnTo>
                <a:lnTo>
                  <a:pt x="25" y="24"/>
                </a:lnTo>
                <a:lnTo>
                  <a:pt x="27" y="22"/>
                </a:lnTo>
                <a:lnTo>
                  <a:pt x="38" y="15"/>
                </a:lnTo>
                <a:lnTo>
                  <a:pt x="45" y="15"/>
                </a:lnTo>
                <a:lnTo>
                  <a:pt x="55" y="0"/>
                </a:lnTo>
                <a:lnTo>
                  <a:pt x="57" y="8"/>
                </a:lnTo>
                <a:lnTo>
                  <a:pt x="51" y="20"/>
                </a:lnTo>
                <a:lnTo>
                  <a:pt x="49" y="20"/>
                </a:lnTo>
                <a:lnTo>
                  <a:pt x="33" y="2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3" name="Freeform 334">
            <a:extLst>
              <a:ext uri="{FF2B5EF4-FFF2-40B4-BE49-F238E27FC236}">
                <a16:creationId xmlns:a16="http://schemas.microsoft.com/office/drawing/2014/main" id="{33AFEBC3-B65F-824A-323E-1E9D36C81B98}"/>
              </a:ext>
            </a:extLst>
          </p:cNvPr>
          <p:cNvSpPr>
            <a:spLocks/>
          </p:cNvSpPr>
          <p:nvPr/>
        </p:nvSpPr>
        <p:spPr bwMode="auto">
          <a:xfrm>
            <a:off x="6149976" y="1855788"/>
            <a:ext cx="4763" cy="7938"/>
          </a:xfrm>
          <a:custGeom>
            <a:avLst/>
            <a:gdLst>
              <a:gd name="T0" fmla="*/ 0 w 3"/>
              <a:gd name="T1" fmla="*/ 5 h 5"/>
              <a:gd name="T2" fmla="*/ 2 w 3"/>
              <a:gd name="T3" fmla="*/ 4 h 5"/>
              <a:gd name="T4" fmla="*/ 3 w 3"/>
              <a:gd name="T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5">
                <a:moveTo>
                  <a:pt x="0" y="5"/>
                </a:moveTo>
                <a:lnTo>
                  <a:pt x="2" y="4"/>
                </a:lnTo>
                <a:lnTo>
                  <a:pt x="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4" name="Freeform 335">
            <a:extLst>
              <a:ext uri="{FF2B5EF4-FFF2-40B4-BE49-F238E27FC236}">
                <a16:creationId xmlns:a16="http://schemas.microsoft.com/office/drawing/2014/main" id="{7AD0D571-24EF-56FC-631D-81B3D993CDD7}"/>
              </a:ext>
            </a:extLst>
          </p:cNvPr>
          <p:cNvSpPr>
            <a:spLocks/>
          </p:cNvSpPr>
          <p:nvPr/>
        </p:nvSpPr>
        <p:spPr bwMode="auto">
          <a:xfrm>
            <a:off x="6143626" y="1862138"/>
            <a:ext cx="6350" cy="3175"/>
          </a:xfrm>
          <a:custGeom>
            <a:avLst/>
            <a:gdLst>
              <a:gd name="T0" fmla="*/ 0 w 4"/>
              <a:gd name="T1" fmla="*/ 0 h 2"/>
              <a:gd name="T2" fmla="*/ 4 w 4"/>
              <a:gd name="T3" fmla="*/ 2 h 2"/>
              <a:gd name="T4" fmla="*/ 4 w 4"/>
              <a:gd name="T5" fmla="*/ 1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2">
                <a:moveTo>
                  <a:pt x="0" y="0"/>
                </a:moveTo>
                <a:lnTo>
                  <a:pt x="4" y="2"/>
                </a:lnTo>
                <a:lnTo>
                  <a:pt x="4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5" name="Freeform 336">
            <a:extLst>
              <a:ext uri="{FF2B5EF4-FFF2-40B4-BE49-F238E27FC236}">
                <a16:creationId xmlns:a16="http://schemas.microsoft.com/office/drawing/2014/main" id="{F66C0F5C-7F81-8EC9-3989-9BABC484EEAD}"/>
              </a:ext>
            </a:extLst>
          </p:cNvPr>
          <p:cNvSpPr>
            <a:spLocks/>
          </p:cNvSpPr>
          <p:nvPr/>
        </p:nvSpPr>
        <p:spPr bwMode="auto">
          <a:xfrm>
            <a:off x="5965826" y="1773238"/>
            <a:ext cx="76200" cy="92075"/>
          </a:xfrm>
          <a:custGeom>
            <a:avLst/>
            <a:gdLst>
              <a:gd name="T0" fmla="*/ 48 w 48"/>
              <a:gd name="T1" fmla="*/ 12 h 58"/>
              <a:gd name="T2" fmla="*/ 45 w 48"/>
              <a:gd name="T3" fmla="*/ 11 h 58"/>
              <a:gd name="T4" fmla="*/ 34 w 48"/>
              <a:gd name="T5" fmla="*/ 13 h 58"/>
              <a:gd name="T6" fmla="*/ 27 w 48"/>
              <a:gd name="T7" fmla="*/ 16 h 58"/>
              <a:gd name="T8" fmla="*/ 30 w 48"/>
              <a:gd name="T9" fmla="*/ 1 h 58"/>
              <a:gd name="T10" fmla="*/ 26 w 48"/>
              <a:gd name="T11" fmla="*/ 0 h 58"/>
              <a:gd name="T12" fmla="*/ 21 w 48"/>
              <a:gd name="T13" fmla="*/ 13 h 58"/>
              <a:gd name="T14" fmla="*/ 17 w 48"/>
              <a:gd name="T15" fmla="*/ 7 h 58"/>
              <a:gd name="T16" fmla="*/ 6 w 48"/>
              <a:gd name="T17" fmla="*/ 16 h 58"/>
              <a:gd name="T18" fmla="*/ 15 w 48"/>
              <a:gd name="T19" fmla="*/ 26 h 58"/>
              <a:gd name="T20" fmla="*/ 0 w 48"/>
              <a:gd name="T21" fmla="*/ 35 h 58"/>
              <a:gd name="T22" fmla="*/ 8 w 48"/>
              <a:gd name="T23" fmla="*/ 58 h 58"/>
              <a:gd name="T24" fmla="*/ 15 w 48"/>
              <a:gd name="T25" fmla="*/ 56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8" h="58">
                <a:moveTo>
                  <a:pt x="48" y="12"/>
                </a:moveTo>
                <a:lnTo>
                  <a:pt x="45" y="11"/>
                </a:lnTo>
                <a:lnTo>
                  <a:pt x="34" y="13"/>
                </a:lnTo>
                <a:lnTo>
                  <a:pt x="27" y="16"/>
                </a:lnTo>
                <a:lnTo>
                  <a:pt x="30" y="1"/>
                </a:lnTo>
                <a:lnTo>
                  <a:pt x="26" y="0"/>
                </a:lnTo>
                <a:lnTo>
                  <a:pt x="21" y="13"/>
                </a:lnTo>
                <a:lnTo>
                  <a:pt x="17" y="7"/>
                </a:lnTo>
                <a:lnTo>
                  <a:pt x="6" y="16"/>
                </a:lnTo>
                <a:lnTo>
                  <a:pt x="15" y="26"/>
                </a:lnTo>
                <a:lnTo>
                  <a:pt x="0" y="35"/>
                </a:lnTo>
                <a:lnTo>
                  <a:pt x="8" y="58"/>
                </a:lnTo>
                <a:lnTo>
                  <a:pt x="15" y="5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6" name="Freeform 337">
            <a:extLst>
              <a:ext uri="{FF2B5EF4-FFF2-40B4-BE49-F238E27FC236}">
                <a16:creationId xmlns:a16="http://schemas.microsoft.com/office/drawing/2014/main" id="{17D70302-0B11-9638-024A-6DE4AD59F532}"/>
              </a:ext>
            </a:extLst>
          </p:cNvPr>
          <p:cNvSpPr>
            <a:spLocks/>
          </p:cNvSpPr>
          <p:nvPr/>
        </p:nvSpPr>
        <p:spPr bwMode="auto">
          <a:xfrm>
            <a:off x="6073776" y="1838325"/>
            <a:ext cx="46038" cy="30163"/>
          </a:xfrm>
          <a:custGeom>
            <a:avLst/>
            <a:gdLst>
              <a:gd name="T0" fmla="*/ 0 w 29"/>
              <a:gd name="T1" fmla="*/ 19 h 19"/>
              <a:gd name="T2" fmla="*/ 11 w 29"/>
              <a:gd name="T3" fmla="*/ 11 h 19"/>
              <a:gd name="T4" fmla="*/ 29 w 29"/>
              <a:gd name="T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9" h="19">
                <a:moveTo>
                  <a:pt x="0" y="19"/>
                </a:moveTo>
                <a:lnTo>
                  <a:pt x="11" y="11"/>
                </a:lnTo>
                <a:lnTo>
                  <a:pt x="2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7" name="Freeform 338">
            <a:extLst>
              <a:ext uri="{FF2B5EF4-FFF2-40B4-BE49-F238E27FC236}">
                <a16:creationId xmlns:a16="http://schemas.microsoft.com/office/drawing/2014/main" id="{6EE7583E-86CB-3E2A-92E7-FB075D9AC70B}"/>
              </a:ext>
            </a:extLst>
          </p:cNvPr>
          <p:cNvSpPr>
            <a:spLocks/>
          </p:cNvSpPr>
          <p:nvPr/>
        </p:nvSpPr>
        <p:spPr bwMode="auto">
          <a:xfrm>
            <a:off x="6026151" y="1846263"/>
            <a:ext cx="47625" cy="33338"/>
          </a:xfrm>
          <a:custGeom>
            <a:avLst/>
            <a:gdLst>
              <a:gd name="T0" fmla="*/ 10 w 30"/>
              <a:gd name="T1" fmla="*/ 0 h 21"/>
              <a:gd name="T2" fmla="*/ 0 w 30"/>
              <a:gd name="T3" fmla="*/ 4 h 21"/>
              <a:gd name="T4" fmla="*/ 9 w 30"/>
              <a:gd name="T5" fmla="*/ 18 h 21"/>
              <a:gd name="T6" fmla="*/ 18 w 30"/>
              <a:gd name="T7" fmla="*/ 19 h 21"/>
              <a:gd name="T8" fmla="*/ 24 w 30"/>
              <a:gd name="T9" fmla="*/ 21 h 21"/>
              <a:gd name="T10" fmla="*/ 30 w 30"/>
              <a:gd name="T11" fmla="*/ 14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" h="21">
                <a:moveTo>
                  <a:pt x="10" y="0"/>
                </a:moveTo>
                <a:lnTo>
                  <a:pt x="0" y="4"/>
                </a:lnTo>
                <a:lnTo>
                  <a:pt x="9" y="18"/>
                </a:lnTo>
                <a:lnTo>
                  <a:pt x="18" y="19"/>
                </a:lnTo>
                <a:lnTo>
                  <a:pt x="24" y="21"/>
                </a:lnTo>
                <a:lnTo>
                  <a:pt x="30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8" name="Freeform 339">
            <a:extLst>
              <a:ext uri="{FF2B5EF4-FFF2-40B4-BE49-F238E27FC236}">
                <a16:creationId xmlns:a16="http://schemas.microsoft.com/office/drawing/2014/main" id="{4409D4E0-3631-FAE7-ED0A-709D403FA83F}"/>
              </a:ext>
            </a:extLst>
          </p:cNvPr>
          <p:cNvSpPr>
            <a:spLocks/>
          </p:cNvSpPr>
          <p:nvPr/>
        </p:nvSpPr>
        <p:spPr bwMode="auto">
          <a:xfrm>
            <a:off x="6262688" y="1862138"/>
            <a:ext cx="33338" cy="20638"/>
          </a:xfrm>
          <a:custGeom>
            <a:avLst/>
            <a:gdLst>
              <a:gd name="T0" fmla="*/ 19 w 21"/>
              <a:gd name="T1" fmla="*/ 0 h 13"/>
              <a:gd name="T2" fmla="*/ 21 w 21"/>
              <a:gd name="T3" fmla="*/ 11 h 13"/>
              <a:gd name="T4" fmla="*/ 15 w 21"/>
              <a:gd name="T5" fmla="*/ 13 h 13"/>
              <a:gd name="T6" fmla="*/ 14 w 21"/>
              <a:gd name="T7" fmla="*/ 13 h 13"/>
              <a:gd name="T8" fmla="*/ 0 w 21"/>
              <a:gd name="T9" fmla="*/ 1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13">
                <a:moveTo>
                  <a:pt x="19" y="0"/>
                </a:moveTo>
                <a:lnTo>
                  <a:pt x="21" y="11"/>
                </a:lnTo>
                <a:lnTo>
                  <a:pt x="15" y="13"/>
                </a:lnTo>
                <a:lnTo>
                  <a:pt x="14" y="13"/>
                </a:lnTo>
                <a:lnTo>
                  <a:pt x="0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9" name="Freeform 340">
            <a:extLst>
              <a:ext uri="{FF2B5EF4-FFF2-40B4-BE49-F238E27FC236}">
                <a16:creationId xmlns:a16="http://schemas.microsoft.com/office/drawing/2014/main" id="{8A174338-FF7D-2755-BCC7-67788CD8186A}"/>
              </a:ext>
            </a:extLst>
          </p:cNvPr>
          <p:cNvSpPr>
            <a:spLocks/>
          </p:cNvSpPr>
          <p:nvPr/>
        </p:nvSpPr>
        <p:spPr bwMode="auto">
          <a:xfrm>
            <a:off x="6186488" y="1835150"/>
            <a:ext cx="44450" cy="52388"/>
          </a:xfrm>
          <a:custGeom>
            <a:avLst/>
            <a:gdLst>
              <a:gd name="T0" fmla="*/ 0 w 28"/>
              <a:gd name="T1" fmla="*/ 33 h 33"/>
              <a:gd name="T2" fmla="*/ 3 w 28"/>
              <a:gd name="T3" fmla="*/ 29 h 33"/>
              <a:gd name="T4" fmla="*/ 2 w 28"/>
              <a:gd name="T5" fmla="*/ 15 h 33"/>
              <a:gd name="T6" fmla="*/ 21 w 28"/>
              <a:gd name="T7" fmla="*/ 0 h 33"/>
              <a:gd name="T8" fmla="*/ 24 w 28"/>
              <a:gd name="T9" fmla="*/ 4 h 33"/>
              <a:gd name="T10" fmla="*/ 28 w 28"/>
              <a:gd name="T11" fmla="*/ 7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" h="33">
                <a:moveTo>
                  <a:pt x="0" y="33"/>
                </a:moveTo>
                <a:lnTo>
                  <a:pt x="3" y="29"/>
                </a:lnTo>
                <a:lnTo>
                  <a:pt x="2" y="15"/>
                </a:lnTo>
                <a:lnTo>
                  <a:pt x="21" y="0"/>
                </a:lnTo>
                <a:lnTo>
                  <a:pt x="24" y="4"/>
                </a:lnTo>
                <a:lnTo>
                  <a:pt x="28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0" name="Freeform 341">
            <a:extLst>
              <a:ext uri="{FF2B5EF4-FFF2-40B4-BE49-F238E27FC236}">
                <a16:creationId xmlns:a16="http://schemas.microsoft.com/office/drawing/2014/main" id="{CD0522A7-602B-D5A4-CE47-FD8B7BF68670}"/>
              </a:ext>
            </a:extLst>
          </p:cNvPr>
          <p:cNvSpPr>
            <a:spLocks/>
          </p:cNvSpPr>
          <p:nvPr/>
        </p:nvSpPr>
        <p:spPr bwMode="auto">
          <a:xfrm>
            <a:off x="6173788" y="1844675"/>
            <a:ext cx="9525" cy="47625"/>
          </a:xfrm>
          <a:custGeom>
            <a:avLst/>
            <a:gdLst>
              <a:gd name="T0" fmla="*/ 6 w 6"/>
              <a:gd name="T1" fmla="*/ 0 h 30"/>
              <a:gd name="T2" fmla="*/ 3 w 6"/>
              <a:gd name="T3" fmla="*/ 8 h 30"/>
              <a:gd name="T4" fmla="*/ 6 w 6"/>
              <a:gd name="T5" fmla="*/ 22 h 30"/>
              <a:gd name="T6" fmla="*/ 0 w 6"/>
              <a:gd name="T7" fmla="*/ 30 h 30"/>
              <a:gd name="T8" fmla="*/ 2 w 6"/>
              <a:gd name="T9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30">
                <a:moveTo>
                  <a:pt x="6" y="0"/>
                </a:moveTo>
                <a:lnTo>
                  <a:pt x="3" y="8"/>
                </a:lnTo>
                <a:lnTo>
                  <a:pt x="6" y="22"/>
                </a:lnTo>
                <a:lnTo>
                  <a:pt x="0" y="30"/>
                </a:lnTo>
                <a:lnTo>
                  <a:pt x="2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1" name="Freeform 342">
            <a:extLst>
              <a:ext uri="{FF2B5EF4-FFF2-40B4-BE49-F238E27FC236}">
                <a16:creationId xmlns:a16="http://schemas.microsoft.com/office/drawing/2014/main" id="{FAD64AAD-9AE0-0EDF-9D77-4CE554E0DABF}"/>
              </a:ext>
            </a:extLst>
          </p:cNvPr>
          <p:cNvSpPr>
            <a:spLocks/>
          </p:cNvSpPr>
          <p:nvPr/>
        </p:nvSpPr>
        <p:spPr bwMode="auto">
          <a:xfrm>
            <a:off x="6048376" y="1887538"/>
            <a:ext cx="7938" cy="4763"/>
          </a:xfrm>
          <a:custGeom>
            <a:avLst/>
            <a:gdLst>
              <a:gd name="T0" fmla="*/ 5 w 5"/>
              <a:gd name="T1" fmla="*/ 3 h 3"/>
              <a:gd name="T2" fmla="*/ 1 w 5"/>
              <a:gd name="T3" fmla="*/ 0 h 3"/>
              <a:gd name="T4" fmla="*/ 0 w 5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3">
                <a:moveTo>
                  <a:pt x="5" y="3"/>
                </a:move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2" name="Freeform 343">
            <a:extLst>
              <a:ext uri="{FF2B5EF4-FFF2-40B4-BE49-F238E27FC236}">
                <a16:creationId xmlns:a16="http://schemas.microsoft.com/office/drawing/2014/main" id="{5F0BF8B2-9419-E608-A076-5196C8B24004}"/>
              </a:ext>
            </a:extLst>
          </p:cNvPr>
          <p:cNvSpPr>
            <a:spLocks/>
          </p:cNvSpPr>
          <p:nvPr/>
        </p:nvSpPr>
        <p:spPr bwMode="auto">
          <a:xfrm>
            <a:off x="6234113" y="1879600"/>
            <a:ext cx="28575" cy="17463"/>
          </a:xfrm>
          <a:custGeom>
            <a:avLst/>
            <a:gdLst>
              <a:gd name="T0" fmla="*/ 18 w 18"/>
              <a:gd name="T1" fmla="*/ 0 h 11"/>
              <a:gd name="T2" fmla="*/ 2 w 18"/>
              <a:gd name="T3" fmla="*/ 9 h 11"/>
              <a:gd name="T4" fmla="*/ 0 w 18"/>
              <a:gd name="T5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" h="11">
                <a:moveTo>
                  <a:pt x="18" y="0"/>
                </a:moveTo>
                <a:lnTo>
                  <a:pt x="2" y="9"/>
                </a:lnTo>
                <a:lnTo>
                  <a:pt x="0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3" name="Freeform 344">
            <a:extLst>
              <a:ext uri="{FF2B5EF4-FFF2-40B4-BE49-F238E27FC236}">
                <a16:creationId xmlns:a16="http://schemas.microsoft.com/office/drawing/2014/main" id="{5C15E6F5-B06B-5235-C956-8EDA2CC80CF3}"/>
              </a:ext>
            </a:extLst>
          </p:cNvPr>
          <p:cNvSpPr>
            <a:spLocks/>
          </p:cNvSpPr>
          <p:nvPr/>
        </p:nvSpPr>
        <p:spPr bwMode="auto">
          <a:xfrm>
            <a:off x="6176963" y="1887538"/>
            <a:ext cx="9525" cy="9525"/>
          </a:xfrm>
          <a:custGeom>
            <a:avLst/>
            <a:gdLst>
              <a:gd name="T0" fmla="*/ 0 w 6"/>
              <a:gd name="T1" fmla="*/ 3 h 6"/>
              <a:gd name="T2" fmla="*/ 2 w 6"/>
              <a:gd name="T3" fmla="*/ 6 h 6"/>
              <a:gd name="T4" fmla="*/ 6 w 6"/>
              <a:gd name="T5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6">
                <a:moveTo>
                  <a:pt x="0" y="3"/>
                </a:moveTo>
                <a:lnTo>
                  <a:pt x="2" y="6"/>
                </a:lnTo>
                <a:lnTo>
                  <a:pt x="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4" name="Freeform 345">
            <a:extLst>
              <a:ext uri="{FF2B5EF4-FFF2-40B4-BE49-F238E27FC236}">
                <a16:creationId xmlns:a16="http://schemas.microsoft.com/office/drawing/2014/main" id="{494D8DD5-B1E2-534D-484C-6AC8E7EC735E}"/>
              </a:ext>
            </a:extLst>
          </p:cNvPr>
          <p:cNvSpPr>
            <a:spLocks/>
          </p:cNvSpPr>
          <p:nvPr/>
        </p:nvSpPr>
        <p:spPr bwMode="auto">
          <a:xfrm>
            <a:off x="5999163" y="1874838"/>
            <a:ext cx="49213" cy="28575"/>
          </a:xfrm>
          <a:custGeom>
            <a:avLst/>
            <a:gdLst>
              <a:gd name="T0" fmla="*/ 31 w 31"/>
              <a:gd name="T1" fmla="*/ 8 h 18"/>
              <a:gd name="T2" fmla="*/ 30 w 31"/>
              <a:gd name="T3" fmla="*/ 8 h 18"/>
              <a:gd name="T4" fmla="*/ 27 w 31"/>
              <a:gd name="T5" fmla="*/ 5 h 18"/>
              <a:gd name="T6" fmla="*/ 19 w 31"/>
              <a:gd name="T7" fmla="*/ 8 h 18"/>
              <a:gd name="T8" fmla="*/ 9 w 31"/>
              <a:gd name="T9" fmla="*/ 0 h 18"/>
              <a:gd name="T10" fmla="*/ 0 w 31"/>
              <a:gd name="T11" fmla="*/ 9 h 18"/>
              <a:gd name="T12" fmla="*/ 6 w 31"/>
              <a:gd name="T13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" h="18">
                <a:moveTo>
                  <a:pt x="31" y="8"/>
                </a:moveTo>
                <a:lnTo>
                  <a:pt x="30" y="8"/>
                </a:lnTo>
                <a:lnTo>
                  <a:pt x="27" y="5"/>
                </a:lnTo>
                <a:lnTo>
                  <a:pt x="19" y="8"/>
                </a:lnTo>
                <a:lnTo>
                  <a:pt x="9" y="0"/>
                </a:lnTo>
                <a:lnTo>
                  <a:pt x="0" y="9"/>
                </a:lnTo>
                <a:lnTo>
                  <a:pt x="6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5" name="Freeform 346">
            <a:extLst>
              <a:ext uri="{FF2B5EF4-FFF2-40B4-BE49-F238E27FC236}">
                <a16:creationId xmlns:a16="http://schemas.microsoft.com/office/drawing/2014/main" id="{0E9268F1-DD81-627B-3F0E-0DB65D76898B}"/>
              </a:ext>
            </a:extLst>
          </p:cNvPr>
          <p:cNvSpPr>
            <a:spLocks/>
          </p:cNvSpPr>
          <p:nvPr/>
        </p:nvSpPr>
        <p:spPr bwMode="auto">
          <a:xfrm>
            <a:off x="6049963" y="1892300"/>
            <a:ext cx="11113" cy="11113"/>
          </a:xfrm>
          <a:custGeom>
            <a:avLst/>
            <a:gdLst>
              <a:gd name="T0" fmla="*/ 0 w 7"/>
              <a:gd name="T1" fmla="*/ 7 h 7"/>
              <a:gd name="T2" fmla="*/ 7 w 7"/>
              <a:gd name="T3" fmla="*/ 3 h 7"/>
              <a:gd name="T4" fmla="*/ 4 w 7"/>
              <a:gd name="T5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7">
                <a:moveTo>
                  <a:pt x="0" y="7"/>
                </a:moveTo>
                <a:lnTo>
                  <a:pt x="7" y="3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6" name="Freeform 347">
            <a:extLst>
              <a:ext uri="{FF2B5EF4-FFF2-40B4-BE49-F238E27FC236}">
                <a16:creationId xmlns:a16="http://schemas.microsoft.com/office/drawing/2014/main" id="{49033FF3-50F6-84F7-48B3-9527710D25A0}"/>
              </a:ext>
            </a:extLst>
          </p:cNvPr>
          <p:cNvSpPr>
            <a:spLocks/>
          </p:cNvSpPr>
          <p:nvPr/>
        </p:nvSpPr>
        <p:spPr bwMode="auto">
          <a:xfrm>
            <a:off x="6094413" y="1857375"/>
            <a:ext cx="49213" cy="46038"/>
          </a:xfrm>
          <a:custGeom>
            <a:avLst/>
            <a:gdLst>
              <a:gd name="T0" fmla="*/ 12 w 31"/>
              <a:gd name="T1" fmla="*/ 29 h 29"/>
              <a:gd name="T2" fmla="*/ 0 w 31"/>
              <a:gd name="T3" fmla="*/ 23 h 29"/>
              <a:gd name="T4" fmla="*/ 1 w 31"/>
              <a:gd name="T5" fmla="*/ 16 h 29"/>
              <a:gd name="T6" fmla="*/ 9 w 31"/>
              <a:gd name="T7" fmla="*/ 11 h 29"/>
              <a:gd name="T8" fmla="*/ 23 w 31"/>
              <a:gd name="T9" fmla="*/ 0 h 29"/>
              <a:gd name="T10" fmla="*/ 31 w 31"/>
              <a:gd name="T11" fmla="*/ 3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" h="29">
                <a:moveTo>
                  <a:pt x="12" y="29"/>
                </a:moveTo>
                <a:lnTo>
                  <a:pt x="0" y="23"/>
                </a:lnTo>
                <a:lnTo>
                  <a:pt x="1" y="16"/>
                </a:lnTo>
                <a:lnTo>
                  <a:pt x="9" y="11"/>
                </a:lnTo>
                <a:lnTo>
                  <a:pt x="23" y="0"/>
                </a:lnTo>
                <a:lnTo>
                  <a:pt x="31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7" name="Line 348">
            <a:extLst>
              <a:ext uri="{FF2B5EF4-FFF2-40B4-BE49-F238E27FC236}">
                <a16:creationId xmlns:a16="http://schemas.microsoft.com/office/drawing/2014/main" id="{4DD243F3-35E7-3C4C-8BF8-44A45D8DE53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232526" y="1897063"/>
            <a:ext cx="1588" cy="635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8" name="Freeform 349">
            <a:extLst>
              <a:ext uri="{FF2B5EF4-FFF2-40B4-BE49-F238E27FC236}">
                <a16:creationId xmlns:a16="http://schemas.microsoft.com/office/drawing/2014/main" id="{7A3725BE-9C07-D31A-8188-B602981569B2}"/>
              </a:ext>
            </a:extLst>
          </p:cNvPr>
          <p:cNvSpPr>
            <a:spLocks/>
          </p:cNvSpPr>
          <p:nvPr/>
        </p:nvSpPr>
        <p:spPr bwMode="auto">
          <a:xfrm>
            <a:off x="6248401" y="1885950"/>
            <a:ext cx="36513" cy="17463"/>
          </a:xfrm>
          <a:custGeom>
            <a:avLst/>
            <a:gdLst>
              <a:gd name="T0" fmla="*/ 21 w 23"/>
              <a:gd name="T1" fmla="*/ 11 h 11"/>
              <a:gd name="T2" fmla="*/ 23 w 23"/>
              <a:gd name="T3" fmla="*/ 7 h 11"/>
              <a:gd name="T4" fmla="*/ 15 w 23"/>
              <a:gd name="T5" fmla="*/ 0 h 11"/>
              <a:gd name="T6" fmla="*/ 4 w 23"/>
              <a:gd name="T7" fmla="*/ 4 h 11"/>
              <a:gd name="T8" fmla="*/ 0 w 23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11">
                <a:moveTo>
                  <a:pt x="21" y="11"/>
                </a:moveTo>
                <a:lnTo>
                  <a:pt x="23" y="7"/>
                </a:lnTo>
                <a:lnTo>
                  <a:pt x="15" y="0"/>
                </a:lnTo>
                <a:lnTo>
                  <a:pt x="4" y="4"/>
                </a:lnTo>
                <a:lnTo>
                  <a:pt x="0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9" name="Freeform 350">
            <a:extLst>
              <a:ext uri="{FF2B5EF4-FFF2-40B4-BE49-F238E27FC236}">
                <a16:creationId xmlns:a16="http://schemas.microsoft.com/office/drawing/2014/main" id="{DB6BBC7A-8950-37C1-ADB8-2FF5C77A8F97}"/>
              </a:ext>
            </a:extLst>
          </p:cNvPr>
          <p:cNvSpPr>
            <a:spLocks/>
          </p:cNvSpPr>
          <p:nvPr/>
        </p:nvSpPr>
        <p:spPr bwMode="auto">
          <a:xfrm>
            <a:off x="6288088" y="1814513"/>
            <a:ext cx="111125" cy="88900"/>
          </a:xfrm>
          <a:custGeom>
            <a:avLst/>
            <a:gdLst>
              <a:gd name="T0" fmla="*/ 2 w 70"/>
              <a:gd name="T1" fmla="*/ 56 h 56"/>
              <a:gd name="T2" fmla="*/ 0 w 70"/>
              <a:gd name="T3" fmla="*/ 54 h 56"/>
              <a:gd name="T4" fmla="*/ 0 w 70"/>
              <a:gd name="T5" fmla="*/ 49 h 56"/>
              <a:gd name="T6" fmla="*/ 9 w 70"/>
              <a:gd name="T7" fmla="*/ 43 h 56"/>
              <a:gd name="T8" fmla="*/ 13 w 70"/>
              <a:gd name="T9" fmla="*/ 47 h 56"/>
              <a:gd name="T10" fmla="*/ 13 w 70"/>
              <a:gd name="T11" fmla="*/ 49 h 56"/>
              <a:gd name="T12" fmla="*/ 14 w 70"/>
              <a:gd name="T13" fmla="*/ 47 h 56"/>
              <a:gd name="T14" fmla="*/ 18 w 70"/>
              <a:gd name="T15" fmla="*/ 41 h 56"/>
              <a:gd name="T16" fmla="*/ 17 w 70"/>
              <a:gd name="T17" fmla="*/ 41 h 56"/>
              <a:gd name="T18" fmla="*/ 15 w 70"/>
              <a:gd name="T19" fmla="*/ 39 h 56"/>
              <a:gd name="T20" fmla="*/ 14 w 70"/>
              <a:gd name="T21" fmla="*/ 39 h 56"/>
              <a:gd name="T22" fmla="*/ 10 w 70"/>
              <a:gd name="T23" fmla="*/ 37 h 56"/>
              <a:gd name="T24" fmla="*/ 10 w 70"/>
              <a:gd name="T25" fmla="*/ 30 h 56"/>
              <a:gd name="T26" fmla="*/ 13 w 70"/>
              <a:gd name="T27" fmla="*/ 24 h 56"/>
              <a:gd name="T28" fmla="*/ 14 w 70"/>
              <a:gd name="T29" fmla="*/ 20 h 56"/>
              <a:gd name="T30" fmla="*/ 28 w 70"/>
              <a:gd name="T31" fmla="*/ 9 h 56"/>
              <a:gd name="T32" fmla="*/ 36 w 70"/>
              <a:gd name="T33" fmla="*/ 8 h 56"/>
              <a:gd name="T34" fmla="*/ 40 w 70"/>
              <a:gd name="T35" fmla="*/ 9 h 56"/>
              <a:gd name="T36" fmla="*/ 43 w 70"/>
              <a:gd name="T37" fmla="*/ 7 h 56"/>
              <a:gd name="T38" fmla="*/ 48 w 70"/>
              <a:gd name="T39" fmla="*/ 0 h 56"/>
              <a:gd name="T40" fmla="*/ 50 w 70"/>
              <a:gd name="T41" fmla="*/ 1 h 56"/>
              <a:gd name="T42" fmla="*/ 56 w 70"/>
              <a:gd name="T43" fmla="*/ 5 h 56"/>
              <a:gd name="T44" fmla="*/ 60 w 70"/>
              <a:gd name="T45" fmla="*/ 13 h 56"/>
              <a:gd name="T46" fmla="*/ 65 w 70"/>
              <a:gd name="T47" fmla="*/ 19 h 56"/>
              <a:gd name="T48" fmla="*/ 70 w 70"/>
              <a:gd name="T49" fmla="*/ 17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70" h="56">
                <a:moveTo>
                  <a:pt x="2" y="56"/>
                </a:moveTo>
                <a:lnTo>
                  <a:pt x="0" y="54"/>
                </a:lnTo>
                <a:lnTo>
                  <a:pt x="0" y="49"/>
                </a:lnTo>
                <a:lnTo>
                  <a:pt x="9" y="43"/>
                </a:lnTo>
                <a:lnTo>
                  <a:pt x="13" y="47"/>
                </a:lnTo>
                <a:lnTo>
                  <a:pt x="13" y="49"/>
                </a:lnTo>
                <a:lnTo>
                  <a:pt x="14" y="47"/>
                </a:lnTo>
                <a:lnTo>
                  <a:pt x="18" y="41"/>
                </a:lnTo>
                <a:lnTo>
                  <a:pt x="17" y="41"/>
                </a:lnTo>
                <a:lnTo>
                  <a:pt x="15" y="39"/>
                </a:lnTo>
                <a:lnTo>
                  <a:pt x="14" y="39"/>
                </a:lnTo>
                <a:lnTo>
                  <a:pt x="10" y="37"/>
                </a:lnTo>
                <a:lnTo>
                  <a:pt x="10" y="30"/>
                </a:lnTo>
                <a:lnTo>
                  <a:pt x="13" y="24"/>
                </a:lnTo>
                <a:lnTo>
                  <a:pt x="14" y="20"/>
                </a:lnTo>
                <a:lnTo>
                  <a:pt x="28" y="9"/>
                </a:lnTo>
                <a:lnTo>
                  <a:pt x="36" y="8"/>
                </a:lnTo>
                <a:lnTo>
                  <a:pt x="40" y="9"/>
                </a:lnTo>
                <a:lnTo>
                  <a:pt x="43" y="7"/>
                </a:lnTo>
                <a:lnTo>
                  <a:pt x="48" y="0"/>
                </a:lnTo>
                <a:lnTo>
                  <a:pt x="50" y="1"/>
                </a:lnTo>
                <a:lnTo>
                  <a:pt x="56" y="5"/>
                </a:lnTo>
                <a:lnTo>
                  <a:pt x="60" y="13"/>
                </a:lnTo>
                <a:lnTo>
                  <a:pt x="65" y="19"/>
                </a:lnTo>
                <a:lnTo>
                  <a:pt x="70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0" name="Freeform 351">
            <a:extLst>
              <a:ext uri="{FF2B5EF4-FFF2-40B4-BE49-F238E27FC236}">
                <a16:creationId xmlns:a16="http://schemas.microsoft.com/office/drawing/2014/main" id="{45A67837-1A3A-0975-A4CC-663D3C0B0CFD}"/>
              </a:ext>
            </a:extLst>
          </p:cNvPr>
          <p:cNvSpPr>
            <a:spLocks/>
          </p:cNvSpPr>
          <p:nvPr/>
        </p:nvSpPr>
        <p:spPr bwMode="auto">
          <a:xfrm>
            <a:off x="6362701" y="1897063"/>
            <a:ext cx="23813" cy="6350"/>
          </a:xfrm>
          <a:custGeom>
            <a:avLst/>
            <a:gdLst>
              <a:gd name="T0" fmla="*/ 15 w 15"/>
              <a:gd name="T1" fmla="*/ 4 h 4"/>
              <a:gd name="T2" fmla="*/ 11 w 15"/>
              <a:gd name="T3" fmla="*/ 1 h 4"/>
              <a:gd name="T4" fmla="*/ 3 w 15"/>
              <a:gd name="T5" fmla="*/ 0 h 4"/>
              <a:gd name="T6" fmla="*/ 0 w 15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4">
                <a:moveTo>
                  <a:pt x="15" y="4"/>
                </a:moveTo>
                <a:lnTo>
                  <a:pt x="11" y="1"/>
                </a:lnTo>
                <a:lnTo>
                  <a:pt x="3" y="0"/>
                </a:lnTo>
                <a:lnTo>
                  <a:pt x="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1" name="Freeform 352">
            <a:extLst>
              <a:ext uri="{FF2B5EF4-FFF2-40B4-BE49-F238E27FC236}">
                <a16:creationId xmlns:a16="http://schemas.microsoft.com/office/drawing/2014/main" id="{B8B1C464-3946-CB19-1B26-982FFA21B80A}"/>
              </a:ext>
            </a:extLst>
          </p:cNvPr>
          <p:cNvSpPr>
            <a:spLocks/>
          </p:cNvSpPr>
          <p:nvPr/>
        </p:nvSpPr>
        <p:spPr bwMode="auto">
          <a:xfrm>
            <a:off x="6424613" y="1889125"/>
            <a:ext cx="15875" cy="14288"/>
          </a:xfrm>
          <a:custGeom>
            <a:avLst/>
            <a:gdLst>
              <a:gd name="T0" fmla="*/ 10 w 10"/>
              <a:gd name="T1" fmla="*/ 0 h 9"/>
              <a:gd name="T2" fmla="*/ 9 w 10"/>
              <a:gd name="T3" fmla="*/ 0 h 9"/>
              <a:gd name="T4" fmla="*/ 0 w 10"/>
              <a:gd name="T5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" h="9">
                <a:moveTo>
                  <a:pt x="10" y="0"/>
                </a:moveTo>
                <a:lnTo>
                  <a:pt x="9" y="0"/>
                </a:lnTo>
                <a:lnTo>
                  <a:pt x="0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2" name="Freeform 353">
            <a:extLst>
              <a:ext uri="{FF2B5EF4-FFF2-40B4-BE49-F238E27FC236}">
                <a16:creationId xmlns:a16="http://schemas.microsoft.com/office/drawing/2014/main" id="{2D266C8C-431D-027C-6C29-75532756C6D8}"/>
              </a:ext>
            </a:extLst>
          </p:cNvPr>
          <p:cNvSpPr>
            <a:spLocks/>
          </p:cNvSpPr>
          <p:nvPr/>
        </p:nvSpPr>
        <p:spPr bwMode="auto">
          <a:xfrm>
            <a:off x="6440488" y="1881188"/>
            <a:ext cx="17463" cy="22225"/>
          </a:xfrm>
          <a:custGeom>
            <a:avLst/>
            <a:gdLst>
              <a:gd name="T0" fmla="*/ 5 w 11"/>
              <a:gd name="T1" fmla="*/ 14 h 14"/>
              <a:gd name="T2" fmla="*/ 7 w 11"/>
              <a:gd name="T3" fmla="*/ 11 h 14"/>
              <a:gd name="T4" fmla="*/ 11 w 11"/>
              <a:gd name="T5" fmla="*/ 1 h 14"/>
              <a:gd name="T6" fmla="*/ 5 w 11"/>
              <a:gd name="T7" fmla="*/ 0 h 14"/>
              <a:gd name="T8" fmla="*/ 0 w 11"/>
              <a:gd name="T9" fmla="*/ 5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4">
                <a:moveTo>
                  <a:pt x="5" y="14"/>
                </a:moveTo>
                <a:lnTo>
                  <a:pt x="7" y="11"/>
                </a:lnTo>
                <a:lnTo>
                  <a:pt x="11" y="1"/>
                </a:lnTo>
                <a:lnTo>
                  <a:pt x="5" y="0"/>
                </a:lnTo>
                <a:lnTo>
                  <a:pt x="0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3" name="Line 354">
            <a:extLst>
              <a:ext uri="{FF2B5EF4-FFF2-40B4-BE49-F238E27FC236}">
                <a16:creationId xmlns:a16="http://schemas.microsoft.com/office/drawing/2014/main" id="{A75A1B75-24D5-21E6-EBFF-627B2E9B9FC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113463" y="1903413"/>
            <a:ext cx="1588" cy="15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4" name="Freeform 355">
            <a:extLst>
              <a:ext uri="{FF2B5EF4-FFF2-40B4-BE49-F238E27FC236}">
                <a16:creationId xmlns:a16="http://schemas.microsoft.com/office/drawing/2014/main" id="{CAED7941-5F8C-CAEA-2EAE-241F58CA037F}"/>
              </a:ext>
            </a:extLst>
          </p:cNvPr>
          <p:cNvSpPr>
            <a:spLocks/>
          </p:cNvSpPr>
          <p:nvPr/>
        </p:nvSpPr>
        <p:spPr bwMode="auto">
          <a:xfrm>
            <a:off x="6142038" y="1909763"/>
            <a:ext cx="12700" cy="3175"/>
          </a:xfrm>
          <a:custGeom>
            <a:avLst/>
            <a:gdLst>
              <a:gd name="T0" fmla="*/ 8 w 8"/>
              <a:gd name="T1" fmla="*/ 1 h 2"/>
              <a:gd name="T2" fmla="*/ 2 w 8"/>
              <a:gd name="T3" fmla="*/ 0 h 2"/>
              <a:gd name="T4" fmla="*/ 1 w 8"/>
              <a:gd name="T5" fmla="*/ 0 h 2"/>
              <a:gd name="T6" fmla="*/ 0 w 8"/>
              <a:gd name="T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2">
                <a:moveTo>
                  <a:pt x="8" y="1"/>
                </a:moveTo>
                <a:lnTo>
                  <a:pt x="2" y="0"/>
                </a:lnTo>
                <a:lnTo>
                  <a:pt x="1" y="0"/>
                </a:lnTo>
                <a:lnTo>
                  <a:pt x="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5" name="Freeform 356">
            <a:extLst>
              <a:ext uri="{FF2B5EF4-FFF2-40B4-BE49-F238E27FC236}">
                <a16:creationId xmlns:a16="http://schemas.microsoft.com/office/drawing/2014/main" id="{D0A555AA-73E4-F091-347F-7D305E42B99A}"/>
              </a:ext>
            </a:extLst>
          </p:cNvPr>
          <p:cNvSpPr>
            <a:spLocks/>
          </p:cNvSpPr>
          <p:nvPr/>
        </p:nvSpPr>
        <p:spPr bwMode="auto">
          <a:xfrm>
            <a:off x="6008688" y="1903413"/>
            <a:ext cx="41275" cy="12700"/>
          </a:xfrm>
          <a:custGeom>
            <a:avLst/>
            <a:gdLst>
              <a:gd name="T0" fmla="*/ 0 w 26"/>
              <a:gd name="T1" fmla="*/ 0 h 8"/>
              <a:gd name="T2" fmla="*/ 6 w 26"/>
              <a:gd name="T3" fmla="*/ 8 h 8"/>
              <a:gd name="T4" fmla="*/ 10 w 26"/>
              <a:gd name="T5" fmla="*/ 8 h 8"/>
              <a:gd name="T6" fmla="*/ 14 w 26"/>
              <a:gd name="T7" fmla="*/ 6 h 8"/>
              <a:gd name="T8" fmla="*/ 21 w 26"/>
              <a:gd name="T9" fmla="*/ 5 h 8"/>
              <a:gd name="T10" fmla="*/ 26 w 26"/>
              <a:gd name="T11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" h="8">
                <a:moveTo>
                  <a:pt x="0" y="0"/>
                </a:moveTo>
                <a:lnTo>
                  <a:pt x="6" y="8"/>
                </a:lnTo>
                <a:lnTo>
                  <a:pt x="10" y="8"/>
                </a:lnTo>
                <a:lnTo>
                  <a:pt x="14" y="6"/>
                </a:lnTo>
                <a:lnTo>
                  <a:pt x="21" y="5"/>
                </a:lnTo>
                <a:lnTo>
                  <a:pt x="2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6" name="Freeform 357">
            <a:extLst>
              <a:ext uri="{FF2B5EF4-FFF2-40B4-BE49-F238E27FC236}">
                <a16:creationId xmlns:a16="http://schemas.microsoft.com/office/drawing/2014/main" id="{4DC59384-31DE-9E71-942A-9D1BF812131E}"/>
              </a:ext>
            </a:extLst>
          </p:cNvPr>
          <p:cNvSpPr>
            <a:spLocks/>
          </p:cNvSpPr>
          <p:nvPr/>
        </p:nvSpPr>
        <p:spPr bwMode="auto">
          <a:xfrm>
            <a:off x="6445251" y="1903413"/>
            <a:ext cx="36513" cy="17463"/>
          </a:xfrm>
          <a:custGeom>
            <a:avLst/>
            <a:gdLst>
              <a:gd name="T0" fmla="*/ 23 w 23"/>
              <a:gd name="T1" fmla="*/ 11 h 11"/>
              <a:gd name="T2" fmla="*/ 20 w 23"/>
              <a:gd name="T3" fmla="*/ 8 h 11"/>
              <a:gd name="T4" fmla="*/ 9 w 23"/>
              <a:gd name="T5" fmla="*/ 4 h 11"/>
              <a:gd name="T6" fmla="*/ 0 w 23"/>
              <a:gd name="T7" fmla="*/ 6 h 11"/>
              <a:gd name="T8" fmla="*/ 2 w 23"/>
              <a:gd name="T9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11">
                <a:moveTo>
                  <a:pt x="23" y="11"/>
                </a:moveTo>
                <a:lnTo>
                  <a:pt x="20" y="8"/>
                </a:lnTo>
                <a:lnTo>
                  <a:pt x="9" y="4"/>
                </a:lnTo>
                <a:lnTo>
                  <a:pt x="0" y="6"/>
                </a:lnTo>
                <a:lnTo>
                  <a:pt x="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7" name="Freeform 358">
            <a:extLst>
              <a:ext uri="{FF2B5EF4-FFF2-40B4-BE49-F238E27FC236}">
                <a16:creationId xmlns:a16="http://schemas.microsoft.com/office/drawing/2014/main" id="{E8A9278D-D893-1E95-E8A7-29CBA548EDAA}"/>
              </a:ext>
            </a:extLst>
          </p:cNvPr>
          <p:cNvSpPr>
            <a:spLocks/>
          </p:cNvSpPr>
          <p:nvPr/>
        </p:nvSpPr>
        <p:spPr bwMode="auto">
          <a:xfrm>
            <a:off x="6091238" y="1905000"/>
            <a:ext cx="26988" cy="17463"/>
          </a:xfrm>
          <a:custGeom>
            <a:avLst/>
            <a:gdLst>
              <a:gd name="T0" fmla="*/ 8 w 17"/>
              <a:gd name="T1" fmla="*/ 11 h 11"/>
              <a:gd name="T2" fmla="*/ 0 w 17"/>
              <a:gd name="T3" fmla="*/ 1 h 11"/>
              <a:gd name="T4" fmla="*/ 3 w 17"/>
              <a:gd name="T5" fmla="*/ 0 h 11"/>
              <a:gd name="T6" fmla="*/ 14 w 17"/>
              <a:gd name="T7" fmla="*/ 4 h 11"/>
              <a:gd name="T8" fmla="*/ 17 w 17"/>
              <a:gd name="T9" fmla="*/ 1 h 11"/>
              <a:gd name="T10" fmla="*/ 15 w 17"/>
              <a:gd name="T11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" h="11">
                <a:moveTo>
                  <a:pt x="8" y="11"/>
                </a:moveTo>
                <a:lnTo>
                  <a:pt x="0" y="1"/>
                </a:lnTo>
                <a:lnTo>
                  <a:pt x="3" y="0"/>
                </a:lnTo>
                <a:lnTo>
                  <a:pt x="14" y="4"/>
                </a:lnTo>
                <a:lnTo>
                  <a:pt x="17" y="1"/>
                </a:lnTo>
                <a:lnTo>
                  <a:pt x="1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8" name="Freeform 359">
            <a:extLst>
              <a:ext uri="{FF2B5EF4-FFF2-40B4-BE49-F238E27FC236}">
                <a16:creationId xmlns:a16="http://schemas.microsoft.com/office/drawing/2014/main" id="{579B3DA0-1025-1D6C-673D-629804CF6353}"/>
              </a:ext>
            </a:extLst>
          </p:cNvPr>
          <p:cNvSpPr>
            <a:spLocks/>
          </p:cNvSpPr>
          <p:nvPr/>
        </p:nvSpPr>
        <p:spPr bwMode="auto">
          <a:xfrm>
            <a:off x="6376988" y="1903413"/>
            <a:ext cx="47625" cy="19050"/>
          </a:xfrm>
          <a:custGeom>
            <a:avLst/>
            <a:gdLst>
              <a:gd name="T0" fmla="*/ 30 w 30"/>
              <a:gd name="T1" fmla="*/ 0 h 12"/>
              <a:gd name="T2" fmla="*/ 28 w 30"/>
              <a:gd name="T3" fmla="*/ 4 h 12"/>
              <a:gd name="T4" fmla="*/ 25 w 30"/>
              <a:gd name="T5" fmla="*/ 6 h 12"/>
              <a:gd name="T6" fmla="*/ 15 w 30"/>
              <a:gd name="T7" fmla="*/ 11 h 12"/>
              <a:gd name="T8" fmla="*/ 0 w 30"/>
              <a:gd name="T9" fmla="*/ 12 h 12"/>
              <a:gd name="T10" fmla="*/ 6 w 30"/>
              <a:gd name="T11" fmla="*/ 1 h 12"/>
              <a:gd name="T12" fmla="*/ 6 w 30"/>
              <a:gd name="T13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" h="12">
                <a:moveTo>
                  <a:pt x="30" y="0"/>
                </a:moveTo>
                <a:lnTo>
                  <a:pt x="28" y="4"/>
                </a:lnTo>
                <a:lnTo>
                  <a:pt x="25" y="6"/>
                </a:lnTo>
                <a:lnTo>
                  <a:pt x="15" y="11"/>
                </a:lnTo>
                <a:lnTo>
                  <a:pt x="0" y="12"/>
                </a:lnTo>
                <a:lnTo>
                  <a:pt x="6" y="1"/>
                </a:lnTo>
                <a:lnTo>
                  <a:pt x="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9" name="Freeform 360">
            <a:extLst>
              <a:ext uri="{FF2B5EF4-FFF2-40B4-BE49-F238E27FC236}">
                <a16:creationId xmlns:a16="http://schemas.microsoft.com/office/drawing/2014/main" id="{AAD33072-3BE4-920E-A86B-1C3F44B7F4EB}"/>
              </a:ext>
            </a:extLst>
          </p:cNvPr>
          <p:cNvSpPr>
            <a:spLocks/>
          </p:cNvSpPr>
          <p:nvPr/>
        </p:nvSpPr>
        <p:spPr bwMode="auto">
          <a:xfrm>
            <a:off x="6291263" y="1903413"/>
            <a:ext cx="71438" cy="23813"/>
          </a:xfrm>
          <a:custGeom>
            <a:avLst/>
            <a:gdLst>
              <a:gd name="T0" fmla="*/ 45 w 45"/>
              <a:gd name="T1" fmla="*/ 0 h 15"/>
              <a:gd name="T2" fmla="*/ 38 w 45"/>
              <a:gd name="T3" fmla="*/ 9 h 15"/>
              <a:gd name="T4" fmla="*/ 18 w 45"/>
              <a:gd name="T5" fmla="*/ 13 h 15"/>
              <a:gd name="T6" fmla="*/ 9 w 45"/>
              <a:gd name="T7" fmla="*/ 15 h 15"/>
              <a:gd name="T8" fmla="*/ 7 w 45"/>
              <a:gd name="T9" fmla="*/ 15 h 15"/>
              <a:gd name="T10" fmla="*/ 4 w 45"/>
              <a:gd name="T11" fmla="*/ 15 h 15"/>
              <a:gd name="T12" fmla="*/ 4 w 45"/>
              <a:gd name="T13" fmla="*/ 5 h 15"/>
              <a:gd name="T14" fmla="*/ 0 w 45"/>
              <a:gd name="T15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" h="15">
                <a:moveTo>
                  <a:pt x="45" y="0"/>
                </a:moveTo>
                <a:lnTo>
                  <a:pt x="38" y="9"/>
                </a:lnTo>
                <a:lnTo>
                  <a:pt x="18" y="13"/>
                </a:lnTo>
                <a:lnTo>
                  <a:pt x="9" y="15"/>
                </a:lnTo>
                <a:lnTo>
                  <a:pt x="7" y="15"/>
                </a:lnTo>
                <a:lnTo>
                  <a:pt x="4" y="15"/>
                </a:lnTo>
                <a:lnTo>
                  <a:pt x="4" y="5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0" name="Freeform 361">
            <a:extLst>
              <a:ext uri="{FF2B5EF4-FFF2-40B4-BE49-F238E27FC236}">
                <a16:creationId xmlns:a16="http://schemas.microsoft.com/office/drawing/2014/main" id="{D8BE2DCC-6369-9C1E-0CCC-5E8BFEE1726C}"/>
              </a:ext>
            </a:extLst>
          </p:cNvPr>
          <p:cNvSpPr>
            <a:spLocks/>
          </p:cNvSpPr>
          <p:nvPr/>
        </p:nvSpPr>
        <p:spPr bwMode="auto">
          <a:xfrm>
            <a:off x="6186488" y="1916113"/>
            <a:ext cx="4763" cy="17463"/>
          </a:xfrm>
          <a:custGeom>
            <a:avLst/>
            <a:gdLst>
              <a:gd name="T0" fmla="*/ 3 w 3"/>
              <a:gd name="T1" fmla="*/ 0 h 11"/>
              <a:gd name="T2" fmla="*/ 2 w 3"/>
              <a:gd name="T3" fmla="*/ 0 h 11"/>
              <a:gd name="T4" fmla="*/ 0 w 3"/>
              <a:gd name="T5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11">
                <a:moveTo>
                  <a:pt x="3" y="0"/>
                </a:moveTo>
                <a:lnTo>
                  <a:pt x="2" y="0"/>
                </a:lnTo>
                <a:lnTo>
                  <a:pt x="0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1" name="Freeform 362">
            <a:extLst>
              <a:ext uri="{FF2B5EF4-FFF2-40B4-BE49-F238E27FC236}">
                <a16:creationId xmlns:a16="http://schemas.microsoft.com/office/drawing/2014/main" id="{908816D5-6D69-389E-243F-9A689EDD19A3}"/>
              </a:ext>
            </a:extLst>
          </p:cNvPr>
          <p:cNvSpPr>
            <a:spLocks/>
          </p:cNvSpPr>
          <p:nvPr/>
        </p:nvSpPr>
        <p:spPr bwMode="auto">
          <a:xfrm>
            <a:off x="6191251" y="1916113"/>
            <a:ext cx="9525" cy="17463"/>
          </a:xfrm>
          <a:custGeom>
            <a:avLst/>
            <a:gdLst>
              <a:gd name="T0" fmla="*/ 6 w 6"/>
              <a:gd name="T1" fmla="*/ 11 h 11"/>
              <a:gd name="T2" fmla="*/ 6 w 6"/>
              <a:gd name="T3" fmla="*/ 1 h 11"/>
              <a:gd name="T4" fmla="*/ 0 w 6"/>
              <a:gd name="T5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11">
                <a:moveTo>
                  <a:pt x="6" y="11"/>
                </a:moveTo>
                <a:lnTo>
                  <a:pt x="6" y="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2" name="Freeform 363">
            <a:extLst>
              <a:ext uri="{FF2B5EF4-FFF2-40B4-BE49-F238E27FC236}">
                <a16:creationId xmlns:a16="http://schemas.microsoft.com/office/drawing/2014/main" id="{B01B3125-6DFF-9E5E-0D86-56BB81F32EB3}"/>
              </a:ext>
            </a:extLst>
          </p:cNvPr>
          <p:cNvSpPr>
            <a:spLocks/>
          </p:cNvSpPr>
          <p:nvPr/>
        </p:nvSpPr>
        <p:spPr bwMode="auto">
          <a:xfrm>
            <a:off x="6435726" y="1924050"/>
            <a:ext cx="4763" cy="12700"/>
          </a:xfrm>
          <a:custGeom>
            <a:avLst/>
            <a:gdLst>
              <a:gd name="T0" fmla="*/ 3 w 3"/>
              <a:gd name="T1" fmla="*/ 8 h 8"/>
              <a:gd name="T2" fmla="*/ 2 w 3"/>
              <a:gd name="T3" fmla="*/ 6 h 8"/>
              <a:gd name="T4" fmla="*/ 0 w 3"/>
              <a:gd name="T5" fmla="*/ 4 h 8"/>
              <a:gd name="T6" fmla="*/ 2 w 3"/>
              <a:gd name="T7" fmla="*/ 0 h 8"/>
              <a:gd name="T8" fmla="*/ 3 w 3"/>
              <a:gd name="T9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8">
                <a:moveTo>
                  <a:pt x="3" y="8"/>
                </a:moveTo>
                <a:lnTo>
                  <a:pt x="2" y="6"/>
                </a:lnTo>
                <a:lnTo>
                  <a:pt x="0" y="4"/>
                </a:lnTo>
                <a:lnTo>
                  <a:pt x="2" y="0"/>
                </a:lnTo>
                <a:lnTo>
                  <a:pt x="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3" name="Freeform 364">
            <a:extLst>
              <a:ext uri="{FF2B5EF4-FFF2-40B4-BE49-F238E27FC236}">
                <a16:creationId xmlns:a16="http://schemas.microsoft.com/office/drawing/2014/main" id="{EC1D5A84-C7E9-F8F7-6304-17986CE07474}"/>
              </a:ext>
            </a:extLst>
          </p:cNvPr>
          <p:cNvSpPr>
            <a:spLocks/>
          </p:cNvSpPr>
          <p:nvPr/>
        </p:nvSpPr>
        <p:spPr bwMode="auto">
          <a:xfrm>
            <a:off x="6440488" y="1920875"/>
            <a:ext cx="60325" cy="15875"/>
          </a:xfrm>
          <a:custGeom>
            <a:avLst/>
            <a:gdLst>
              <a:gd name="T0" fmla="*/ 0 w 38"/>
              <a:gd name="T1" fmla="*/ 2 h 10"/>
              <a:gd name="T2" fmla="*/ 14 w 38"/>
              <a:gd name="T3" fmla="*/ 1 h 10"/>
              <a:gd name="T4" fmla="*/ 22 w 38"/>
              <a:gd name="T5" fmla="*/ 2 h 10"/>
              <a:gd name="T6" fmla="*/ 26 w 38"/>
              <a:gd name="T7" fmla="*/ 5 h 10"/>
              <a:gd name="T8" fmla="*/ 27 w 38"/>
              <a:gd name="T9" fmla="*/ 5 h 10"/>
              <a:gd name="T10" fmla="*/ 33 w 38"/>
              <a:gd name="T11" fmla="*/ 10 h 10"/>
              <a:gd name="T12" fmla="*/ 38 w 38"/>
              <a:gd name="T13" fmla="*/ 10 h 10"/>
              <a:gd name="T14" fmla="*/ 34 w 38"/>
              <a:gd name="T15" fmla="*/ 6 h 10"/>
              <a:gd name="T16" fmla="*/ 29 w 38"/>
              <a:gd name="T17" fmla="*/ 2 h 10"/>
              <a:gd name="T18" fmla="*/ 26 w 38"/>
              <a:gd name="T19" fmla="*/ 0 h 10"/>
              <a:gd name="T20" fmla="*/ 26 w 38"/>
              <a:gd name="T21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8" h="10">
                <a:moveTo>
                  <a:pt x="0" y="2"/>
                </a:moveTo>
                <a:lnTo>
                  <a:pt x="14" y="1"/>
                </a:lnTo>
                <a:lnTo>
                  <a:pt x="22" y="2"/>
                </a:lnTo>
                <a:lnTo>
                  <a:pt x="26" y="5"/>
                </a:lnTo>
                <a:lnTo>
                  <a:pt x="27" y="5"/>
                </a:lnTo>
                <a:lnTo>
                  <a:pt x="33" y="10"/>
                </a:lnTo>
                <a:lnTo>
                  <a:pt x="38" y="10"/>
                </a:lnTo>
                <a:lnTo>
                  <a:pt x="34" y="6"/>
                </a:lnTo>
                <a:lnTo>
                  <a:pt x="29" y="2"/>
                </a:lnTo>
                <a:lnTo>
                  <a:pt x="26" y="0"/>
                </a:lnTo>
                <a:lnTo>
                  <a:pt x="2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4" name="Freeform 365">
            <a:extLst>
              <a:ext uri="{FF2B5EF4-FFF2-40B4-BE49-F238E27FC236}">
                <a16:creationId xmlns:a16="http://schemas.microsoft.com/office/drawing/2014/main" id="{0C302026-4A52-CD3A-1B0C-64560F47547B}"/>
              </a:ext>
            </a:extLst>
          </p:cNvPr>
          <p:cNvSpPr>
            <a:spLocks/>
          </p:cNvSpPr>
          <p:nvPr/>
        </p:nvSpPr>
        <p:spPr bwMode="auto">
          <a:xfrm>
            <a:off x="6275388" y="1903413"/>
            <a:ext cx="17463" cy="36513"/>
          </a:xfrm>
          <a:custGeom>
            <a:avLst/>
            <a:gdLst>
              <a:gd name="T0" fmla="*/ 0 w 11"/>
              <a:gd name="T1" fmla="*/ 23 h 23"/>
              <a:gd name="T2" fmla="*/ 4 w 11"/>
              <a:gd name="T3" fmla="*/ 23 h 23"/>
              <a:gd name="T4" fmla="*/ 11 w 11"/>
              <a:gd name="T5" fmla="*/ 9 h 23"/>
              <a:gd name="T6" fmla="*/ 4 w 11"/>
              <a:gd name="T7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23">
                <a:moveTo>
                  <a:pt x="0" y="23"/>
                </a:moveTo>
                <a:lnTo>
                  <a:pt x="4" y="23"/>
                </a:lnTo>
                <a:lnTo>
                  <a:pt x="11" y="9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5" name="Line 366">
            <a:extLst>
              <a:ext uri="{FF2B5EF4-FFF2-40B4-BE49-F238E27FC236}">
                <a16:creationId xmlns:a16="http://schemas.microsoft.com/office/drawing/2014/main" id="{C50C84C8-C282-97EB-B1A2-DE8E92EBAA61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101" y="1939925"/>
            <a:ext cx="14288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6" name="Line 367">
            <a:extLst>
              <a:ext uri="{FF2B5EF4-FFF2-40B4-BE49-F238E27FC236}">
                <a16:creationId xmlns:a16="http://schemas.microsoft.com/office/drawing/2014/main" id="{2B167BD5-38A6-B76A-2063-6BE755FE6E04}"/>
              </a:ext>
            </a:extLst>
          </p:cNvPr>
          <p:cNvSpPr>
            <a:spLocks noChangeShapeType="1"/>
          </p:cNvSpPr>
          <p:nvPr/>
        </p:nvSpPr>
        <p:spPr bwMode="auto">
          <a:xfrm>
            <a:off x="6440488" y="1947863"/>
            <a:ext cx="0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7" name="Freeform 368">
            <a:extLst>
              <a:ext uri="{FF2B5EF4-FFF2-40B4-BE49-F238E27FC236}">
                <a16:creationId xmlns:a16="http://schemas.microsoft.com/office/drawing/2014/main" id="{78B7F2BA-230A-F5C8-AD99-0FDDE1445C46}"/>
              </a:ext>
            </a:extLst>
          </p:cNvPr>
          <p:cNvSpPr>
            <a:spLocks/>
          </p:cNvSpPr>
          <p:nvPr/>
        </p:nvSpPr>
        <p:spPr bwMode="auto">
          <a:xfrm>
            <a:off x="6127751" y="1911350"/>
            <a:ext cx="28575" cy="36513"/>
          </a:xfrm>
          <a:custGeom>
            <a:avLst/>
            <a:gdLst>
              <a:gd name="T0" fmla="*/ 0 w 18"/>
              <a:gd name="T1" fmla="*/ 23 h 23"/>
              <a:gd name="T2" fmla="*/ 13 w 18"/>
              <a:gd name="T3" fmla="*/ 7 h 23"/>
              <a:gd name="T4" fmla="*/ 18 w 18"/>
              <a:gd name="T5" fmla="*/ 0 h 23"/>
              <a:gd name="T6" fmla="*/ 17 w 18"/>
              <a:gd name="T7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" h="23">
                <a:moveTo>
                  <a:pt x="0" y="23"/>
                </a:moveTo>
                <a:lnTo>
                  <a:pt x="13" y="7"/>
                </a:lnTo>
                <a:lnTo>
                  <a:pt x="18" y="0"/>
                </a:lnTo>
                <a:lnTo>
                  <a:pt x="1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8" name="Freeform 369">
            <a:extLst>
              <a:ext uri="{FF2B5EF4-FFF2-40B4-BE49-F238E27FC236}">
                <a16:creationId xmlns:a16="http://schemas.microsoft.com/office/drawing/2014/main" id="{6813A102-4B12-25C3-D94D-3ED3E6F92A5F}"/>
              </a:ext>
            </a:extLst>
          </p:cNvPr>
          <p:cNvSpPr>
            <a:spLocks/>
          </p:cNvSpPr>
          <p:nvPr/>
        </p:nvSpPr>
        <p:spPr bwMode="auto">
          <a:xfrm>
            <a:off x="6200776" y="1903413"/>
            <a:ext cx="31750" cy="49213"/>
          </a:xfrm>
          <a:custGeom>
            <a:avLst/>
            <a:gdLst>
              <a:gd name="T0" fmla="*/ 20 w 20"/>
              <a:gd name="T1" fmla="*/ 0 h 31"/>
              <a:gd name="T2" fmla="*/ 19 w 20"/>
              <a:gd name="T3" fmla="*/ 11 h 31"/>
              <a:gd name="T4" fmla="*/ 13 w 20"/>
              <a:gd name="T5" fmla="*/ 17 h 31"/>
              <a:gd name="T6" fmla="*/ 12 w 20"/>
              <a:gd name="T7" fmla="*/ 24 h 31"/>
              <a:gd name="T8" fmla="*/ 10 w 20"/>
              <a:gd name="T9" fmla="*/ 26 h 31"/>
              <a:gd name="T10" fmla="*/ 10 w 20"/>
              <a:gd name="T11" fmla="*/ 28 h 31"/>
              <a:gd name="T12" fmla="*/ 1 w 20"/>
              <a:gd name="T13" fmla="*/ 31 h 31"/>
              <a:gd name="T14" fmla="*/ 0 w 20"/>
              <a:gd name="T15" fmla="*/ 19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31">
                <a:moveTo>
                  <a:pt x="20" y="0"/>
                </a:moveTo>
                <a:lnTo>
                  <a:pt x="19" y="11"/>
                </a:lnTo>
                <a:lnTo>
                  <a:pt x="13" y="17"/>
                </a:lnTo>
                <a:lnTo>
                  <a:pt x="12" y="24"/>
                </a:lnTo>
                <a:lnTo>
                  <a:pt x="10" y="26"/>
                </a:lnTo>
                <a:lnTo>
                  <a:pt x="10" y="28"/>
                </a:lnTo>
                <a:lnTo>
                  <a:pt x="1" y="31"/>
                </a:lnTo>
                <a:lnTo>
                  <a:pt x="0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9" name="Freeform 370">
            <a:extLst>
              <a:ext uri="{FF2B5EF4-FFF2-40B4-BE49-F238E27FC236}">
                <a16:creationId xmlns:a16="http://schemas.microsoft.com/office/drawing/2014/main" id="{B076F337-96DB-915E-8D74-E6673D10709F}"/>
              </a:ext>
            </a:extLst>
          </p:cNvPr>
          <p:cNvSpPr>
            <a:spLocks/>
          </p:cNvSpPr>
          <p:nvPr/>
        </p:nvSpPr>
        <p:spPr bwMode="auto">
          <a:xfrm>
            <a:off x="6230938" y="1903413"/>
            <a:ext cx="30163" cy="49213"/>
          </a:xfrm>
          <a:custGeom>
            <a:avLst/>
            <a:gdLst>
              <a:gd name="T0" fmla="*/ 11 w 19"/>
              <a:gd name="T1" fmla="*/ 0 h 31"/>
              <a:gd name="T2" fmla="*/ 0 w 19"/>
              <a:gd name="T3" fmla="*/ 26 h 31"/>
              <a:gd name="T4" fmla="*/ 4 w 19"/>
              <a:gd name="T5" fmla="*/ 31 h 31"/>
              <a:gd name="T6" fmla="*/ 17 w 19"/>
              <a:gd name="T7" fmla="*/ 23 h 31"/>
              <a:gd name="T8" fmla="*/ 19 w 19"/>
              <a:gd name="T9" fmla="*/ 23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31">
                <a:moveTo>
                  <a:pt x="11" y="0"/>
                </a:moveTo>
                <a:lnTo>
                  <a:pt x="0" y="26"/>
                </a:lnTo>
                <a:lnTo>
                  <a:pt x="4" y="31"/>
                </a:lnTo>
                <a:lnTo>
                  <a:pt x="17" y="23"/>
                </a:lnTo>
                <a:lnTo>
                  <a:pt x="19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0" name="Freeform 371">
            <a:extLst>
              <a:ext uri="{FF2B5EF4-FFF2-40B4-BE49-F238E27FC236}">
                <a16:creationId xmlns:a16="http://schemas.microsoft.com/office/drawing/2014/main" id="{6CEAD005-95BC-9674-BCEA-813BFDE79587}"/>
              </a:ext>
            </a:extLst>
          </p:cNvPr>
          <p:cNvSpPr>
            <a:spLocks/>
          </p:cNvSpPr>
          <p:nvPr/>
        </p:nvSpPr>
        <p:spPr bwMode="auto">
          <a:xfrm>
            <a:off x="6107113" y="1912938"/>
            <a:ext cx="34925" cy="44450"/>
          </a:xfrm>
          <a:custGeom>
            <a:avLst/>
            <a:gdLst>
              <a:gd name="T0" fmla="*/ 22 w 22"/>
              <a:gd name="T1" fmla="*/ 0 h 28"/>
              <a:gd name="T2" fmla="*/ 15 w 22"/>
              <a:gd name="T3" fmla="*/ 9 h 28"/>
              <a:gd name="T4" fmla="*/ 13 w 22"/>
              <a:gd name="T5" fmla="*/ 11 h 28"/>
              <a:gd name="T6" fmla="*/ 12 w 22"/>
              <a:gd name="T7" fmla="*/ 11 h 28"/>
              <a:gd name="T8" fmla="*/ 0 w 22"/>
              <a:gd name="T9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28">
                <a:moveTo>
                  <a:pt x="22" y="0"/>
                </a:moveTo>
                <a:lnTo>
                  <a:pt x="15" y="9"/>
                </a:lnTo>
                <a:lnTo>
                  <a:pt x="13" y="11"/>
                </a:lnTo>
                <a:lnTo>
                  <a:pt x="12" y="11"/>
                </a:lnTo>
                <a:lnTo>
                  <a:pt x="0" y="2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1" name="Freeform 372">
            <a:extLst>
              <a:ext uri="{FF2B5EF4-FFF2-40B4-BE49-F238E27FC236}">
                <a16:creationId xmlns:a16="http://schemas.microsoft.com/office/drawing/2014/main" id="{8432454E-D24A-7B5E-EE1D-2659973775CE}"/>
              </a:ext>
            </a:extLst>
          </p:cNvPr>
          <p:cNvSpPr>
            <a:spLocks/>
          </p:cNvSpPr>
          <p:nvPr/>
        </p:nvSpPr>
        <p:spPr bwMode="auto">
          <a:xfrm>
            <a:off x="6440488" y="1936750"/>
            <a:ext cx="25400" cy="20638"/>
          </a:xfrm>
          <a:custGeom>
            <a:avLst/>
            <a:gdLst>
              <a:gd name="T0" fmla="*/ 0 w 16"/>
              <a:gd name="T1" fmla="*/ 7 h 13"/>
              <a:gd name="T2" fmla="*/ 5 w 16"/>
              <a:gd name="T3" fmla="*/ 11 h 13"/>
              <a:gd name="T4" fmla="*/ 15 w 16"/>
              <a:gd name="T5" fmla="*/ 13 h 13"/>
              <a:gd name="T6" fmla="*/ 16 w 16"/>
              <a:gd name="T7" fmla="*/ 9 h 13"/>
              <a:gd name="T8" fmla="*/ 8 w 16"/>
              <a:gd name="T9" fmla="*/ 6 h 13"/>
              <a:gd name="T10" fmla="*/ 0 w 16"/>
              <a:gd name="T11" fmla="*/ 0 h 13"/>
              <a:gd name="T12" fmla="*/ 0 w 16"/>
              <a:gd name="T13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" h="13">
                <a:moveTo>
                  <a:pt x="0" y="7"/>
                </a:moveTo>
                <a:lnTo>
                  <a:pt x="5" y="11"/>
                </a:lnTo>
                <a:lnTo>
                  <a:pt x="15" y="13"/>
                </a:lnTo>
                <a:lnTo>
                  <a:pt x="16" y="9"/>
                </a:lnTo>
                <a:lnTo>
                  <a:pt x="8" y="6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2" name="Freeform 373">
            <a:extLst>
              <a:ext uri="{FF2B5EF4-FFF2-40B4-BE49-F238E27FC236}">
                <a16:creationId xmlns:a16="http://schemas.microsoft.com/office/drawing/2014/main" id="{0266919A-83F1-1885-1781-13A775ADF408}"/>
              </a:ext>
            </a:extLst>
          </p:cNvPr>
          <p:cNvSpPr>
            <a:spLocks/>
          </p:cNvSpPr>
          <p:nvPr/>
        </p:nvSpPr>
        <p:spPr bwMode="auto">
          <a:xfrm>
            <a:off x="5989638" y="1935163"/>
            <a:ext cx="47625" cy="25400"/>
          </a:xfrm>
          <a:custGeom>
            <a:avLst/>
            <a:gdLst>
              <a:gd name="T0" fmla="*/ 29 w 30"/>
              <a:gd name="T1" fmla="*/ 11 h 16"/>
              <a:gd name="T2" fmla="*/ 30 w 30"/>
              <a:gd name="T3" fmla="*/ 7 h 16"/>
              <a:gd name="T4" fmla="*/ 29 w 30"/>
              <a:gd name="T5" fmla="*/ 6 h 16"/>
              <a:gd name="T6" fmla="*/ 23 w 30"/>
              <a:gd name="T7" fmla="*/ 0 h 16"/>
              <a:gd name="T8" fmla="*/ 18 w 30"/>
              <a:gd name="T9" fmla="*/ 1 h 16"/>
              <a:gd name="T10" fmla="*/ 18 w 30"/>
              <a:gd name="T11" fmla="*/ 3 h 16"/>
              <a:gd name="T12" fmla="*/ 15 w 30"/>
              <a:gd name="T13" fmla="*/ 8 h 16"/>
              <a:gd name="T14" fmla="*/ 11 w 30"/>
              <a:gd name="T15" fmla="*/ 4 h 16"/>
              <a:gd name="T16" fmla="*/ 10 w 30"/>
              <a:gd name="T17" fmla="*/ 3 h 16"/>
              <a:gd name="T18" fmla="*/ 7 w 30"/>
              <a:gd name="T19" fmla="*/ 4 h 16"/>
              <a:gd name="T20" fmla="*/ 6 w 30"/>
              <a:gd name="T21" fmla="*/ 4 h 16"/>
              <a:gd name="T22" fmla="*/ 2 w 30"/>
              <a:gd name="T23" fmla="*/ 7 h 16"/>
              <a:gd name="T24" fmla="*/ 2 w 30"/>
              <a:gd name="T25" fmla="*/ 8 h 16"/>
              <a:gd name="T26" fmla="*/ 3 w 30"/>
              <a:gd name="T27" fmla="*/ 14 h 16"/>
              <a:gd name="T28" fmla="*/ 0 w 30"/>
              <a:gd name="T29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0" h="16">
                <a:moveTo>
                  <a:pt x="29" y="11"/>
                </a:moveTo>
                <a:lnTo>
                  <a:pt x="30" y="7"/>
                </a:lnTo>
                <a:lnTo>
                  <a:pt x="29" y="6"/>
                </a:lnTo>
                <a:lnTo>
                  <a:pt x="23" y="0"/>
                </a:lnTo>
                <a:lnTo>
                  <a:pt x="18" y="1"/>
                </a:lnTo>
                <a:lnTo>
                  <a:pt x="18" y="3"/>
                </a:lnTo>
                <a:lnTo>
                  <a:pt x="15" y="8"/>
                </a:lnTo>
                <a:lnTo>
                  <a:pt x="11" y="4"/>
                </a:lnTo>
                <a:lnTo>
                  <a:pt x="10" y="3"/>
                </a:lnTo>
                <a:lnTo>
                  <a:pt x="7" y="4"/>
                </a:lnTo>
                <a:lnTo>
                  <a:pt x="6" y="4"/>
                </a:lnTo>
                <a:lnTo>
                  <a:pt x="2" y="7"/>
                </a:lnTo>
                <a:lnTo>
                  <a:pt x="2" y="8"/>
                </a:lnTo>
                <a:lnTo>
                  <a:pt x="3" y="14"/>
                </a:lnTo>
                <a:lnTo>
                  <a:pt x="0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3" name="Freeform 374">
            <a:extLst>
              <a:ext uri="{FF2B5EF4-FFF2-40B4-BE49-F238E27FC236}">
                <a16:creationId xmlns:a16="http://schemas.microsoft.com/office/drawing/2014/main" id="{ECFB9CAB-EC75-E4B1-6CC5-B038F832758F}"/>
              </a:ext>
            </a:extLst>
          </p:cNvPr>
          <p:cNvSpPr>
            <a:spLocks/>
          </p:cNvSpPr>
          <p:nvPr/>
        </p:nvSpPr>
        <p:spPr bwMode="auto">
          <a:xfrm>
            <a:off x="6262688" y="1951038"/>
            <a:ext cx="25400" cy="17463"/>
          </a:xfrm>
          <a:custGeom>
            <a:avLst/>
            <a:gdLst>
              <a:gd name="T0" fmla="*/ 0 w 16"/>
              <a:gd name="T1" fmla="*/ 11 h 11"/>
              <a:gd name="T2" fmla="*/ 0 w 16"/>
              <a:gd name="T3" fmla="*/ 6 h 11"/>
              <a:gd name="T4" fmla="*/ 10 w 16"/>
              <a:gd name="T5" fmla="*/ 4 h 11"/>
              <a:gd name="T6" fmla="*/ 11 w 16"/>
              <a:gd name="T7" fmla="*/ 4 h 11"/>
              <a:gd name="T8" fmla="*/ 16 w 16"/>
              <a:gd name="T9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1">
                <a:moveTo>
                  <a:pt x="0" y="11"/>
                </a:moveTo>
                <a:lnTo>
                  <a:pt x="0" y="6"/>
                </a:lnTo>
                <a:lnTo>
                  <a:pt x="10" y="4"/>
                </a:lnTo>
                <a:lnTo>
                  <a:pt x="11" y="4"/>
                </a:lnTo>
                <a:lnTo>
                  <a:pt x="1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4" name="Freeform 375">
            <a:extLst>
              <a:ext uri="{FF2B5EF4-FFF2-40B4-BE49-F238E27FC236}">
                <a16:creationId xmlns:a16="http://schemas.microsoft.com/office/drawing/2014/main" id="{2562428C-22AE-5FA9-3886-B09788EBEDF9}"/>
              </a:ext>
            </a:extLst>
          </p:cNvPr>
          <p:cNvSpPr>
            <a:spLocks/>
          </p:cNvSpPr>
          <p:nvPr/>
        </p:nvSpPr>
        <p:spPr bwMode="auto">
          <a:xfrm>
            <a:off x="5969001" y="1951038"/>
            <a:ext cx="20638" cy="23813"/>
          </a:xfrm>
          <a:custGeom>
            <a:avLst/>
            <a:gdLst>
              <a:gd name="T0" fmla="*/ 13 w 13"/>
              <a:gd name="T1" fmla="*/ 6 h 15"/>
              <a:gd name="T2" fmla="*/ 8 w 13"/>
              <a:gd name="T3" fmla="*/ 0 h 15"/>
              <a:gd name="T4" fmla="*/ 0 w 13"/>
              <a:gd name="T5" fmla="*/ 5 h 15"/>
              <a:gd name="T6" fmla="*/ 6 w 13"/>
              <a:gd name="T7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15">
                <a:moveTo>
                  <a:pt x="13" y="6"/>
                </a:moveTo>
                <a:lnTo>
                  <a:pt x="8" y="0"/>
                </a:lnTo>
                <a:lnTo>
                  <a:pt x="0" y="5"/>
                </a:lnTo>
                <a:lnTo>
                  <a:pt x="6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5" name="Line 376">
            <a:extLst>
              <a:ext uri="{FF2B5EF4-FFF2-40B4-BE49-F238E27FC236}">
                <a16:creationId xmlns:a16="http://schemas.microsoft.com/office/drawing/2014/main" id="{19D133D6-35F2-6191-1005-F30626608F2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970588" y="1974850"/>
            <a:ext cx="7938" cy="793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6" name="Line 377">
            <a:extLst>
              <a:ext uri="{FF2B5EF4-FFF2-40B4-BE49-F238E27FC236}">
                <a16:creationId xmlns:a16="http://schemas.microsoft.com/office/drawing/2014/main" id="{433C8A7C-8445-68CB-5C36-351BCFB4EAD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016626" y="1982788"/>
            <a:ext cx="1588" cy="15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7" name="Freeform 378">
            <a:extLst>
              <a:ext uri="{FF2B5EF4-FFF2-40B4-BE49-F238E27FC236}">
                <a16:creationId xmlns:a16="http://schemas.microsoft.com/office/drawing/2014/main" id="{535C17D5-7978-4C71-BDE5-A9144E60FBD9}"/>
              </a:ext>
            </a:extLst>
          </p:cNvPr>
          <p:cNvSpPr>
            <a:spLocks/>
          </p:cNvSpPr>
          <p:nvPr/>
        </p:nvSpPr>
        <p:spPr bwMode="auto">
          <a:xfrm>
            <a:off x="6061076" y="1922463"/>
            <a:ext cx="46038" cy="66675"/>
          </a:xfrm>
          <a:custGeom>
            <a:avLst/>
            <a:gdLst>
              <a:gd name="T0" fmla="*/ 29 w 29"/>
              <a:gd name="T1" fmla="*/ 22 h 42"/>
              <a:gd name="T2" fmla="*/ 22 w 29"/>
              <a:gd name="T3" fmla="*/ 31 h 42"/>
              <a:gd name="T4" fmla="*/ 14 w 29"/>
              <a:gd name="T5" fmla="*/ 41 h 42"/>
              <a:gd name="T6" fmla="*/ 0 w 29"/>
              <a:gd name="T7" fmla="*/ 42 h 42"/>
              <a:gd name="T8" fmla="*/ 3 w 29"/>
              <a:gd name="T9" fmla="*/ 37 h 42"/>
              <a:gd name="T10" fmla="*/ 4 w 29"/>
              <a:gd name="T11" fmla="*/ 34 h 42"/>
              <a:gd name="T12" fmla="*/ 25 w 29"/>
              <a:gd name="T13" fmla="*/ 4 h 42"/>
              <a:gd name="T14" fmla="*/ 27 w 29"/>
              <a:gd name="T15" fmla="*/ 0 h 42"/>
              <a:gd name="T16" fmla="*/ 27 w 29"/>
              <a:gd name="T17" fmla="*/ 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" h="42">
                <a:moveTo>
                  <a:pt x="29" y="22"/>
                </a:moveTo>
                <a:lnTo>
                  <a:pt x="22" y="31"/>
                </a:lnTo>
                <a:lnTo>
                  <a:pt x="14" y="41"/>
                </a:lnTo>
                <a:lnTo>
                  <a:pt x="0" y="42"/>
                </a:lnTo>
                <a:lnTo>
                  <a:pt x="3" y="37"/>
                </a:lnTo>
                <a:lnTo>
                  <a:pt x="4" y="34"/>
                </a:lnTo>
                <a:lnTo>
                  <a:pt x="25" y="4"/>
                </a:lnTo>
                <a:lnTo>
                  <a:pt x="27" y="0"/>
                </a:lnTo>
                <a:lnTo>
                  <a:pt x="2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8" name="Freeform 379">
            <a:extLst>
              <a:ext uri="{FF2B5EF4-FFF2-40B4-BE49-F238E27FC236}">
                <a16:creationId xmlns:a16="http://schemas.microsoft.com/office/drawing/2014/main" id="{D1D87098-321C-1734-B573-DC0D16A145EB}"/>
              </a:ext>
            </a:extLst>
          </p:cNvPr>
          <p:cNvSpPr>
            <a:spLocks/>
          </p:cNvSpPr>
          <p:nvPr/>
        </p:nvSpPr>
        <p:spPr bwMode="auto">
          <a:xfrm>
            <a:off x="6118226" y="1933575"/>
            <a:ext cx="68263" cy="55563"/>
          </a:xfrm>
          <a:custGeom>
            <a:avLst/>
            <a:gdLst>
              <a:gd name="T0" fmla="*/ 43 w 43"/>
              <a:gd name="T1" fmla="*/ 0 h 35"/>
              <a:gd name="T2" fmla="*/ 42 w 43"/>
              <a:gd name="T3" fmla="*/ 7 h 35"/>
              <a:gd name="T4" fmla="*/ 38 w 43"/>
              <a:gd name="T5" fmla="*/ 9 h 35"/>
              <a:gd name="T6" fmla="*/ 38 w 43"/>
              <a:gd name="T7" fmla="*/ 20 h 35"/>
              <a:gd name="T8" fmla="*/ 27 w 43"/>
              <a:gd name="T9" fmla="*/ 31 h 35"/>
              <a:gd name="T10" fmla="*/ 24 w 43"/>
              <a:gd name="T11" fmla="*/ 34 h 35"/>
              <a:gd name="T12" fmla="*/ 23 w 43"/>
              <a:gd name="T13" fmla="*/ 35 h 35"/>
              <a:gd name="T14" fmla="*/ 17 w 43"/>
              <a:gd name="T15" fmla="*/ 31 h 35"/>
              <a:gd name="T16" fmla="*/ 15 w 43"/>
              <a:gd name="T17" fmla="*/ 28 h 35"/>
              <a:gd name="T18" fmla="*/ 5 w 43"/>
              <a:gd name="T19" fmla="*/ 24 h 35"/>
              <a:gd name="T20" fmla="*/ 0 w 43"/>
              <a:gd name="T21" fmla="*/ 23 h 35"/>
              <a:gd name="T22" fmla="*/ 6 w 43"/>
              <a:gd name="T23" fmla="*/ 9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3" h="35">
                <a:moveTo>
                  <a:pt x="43" y="0"/>
                </a:moveTo>
                <a:lnTo>
                  <a:pt x="42" y="7"/>
                </a:lnTo>
                <a:lnTo>
                  <a:pt x="38" y="9"/>
                </a:lnTo>
                <a:lnTo>
                  <a:pt x="38" y="20"/>
                </a:lnTo>
                <a:lnTo>
                  <a:pt x="27" y="31"/>
                </a:lnTo>
                <a:lnTo>
                  <a:pt x="24" y="34"/>
                </a:lnTo>
                <a:lnTo>
                  <a:pt x="23" y="35"/>
                </a:lnTo>
                <a:lnTo>
                  <a:pt x="17" y="31"/>
                </a:lnTo>
                <a:lnTo>
                  <a:pt x="15" y="28"/>
                </a:lnTo>
                <a:lnTo>
                  <a:pt x="5" y="24"/>
                </a:lnTo>
                <a:lnTo>
                  <a:pt x="0" y="23"/>
                </a:lnTo>
                <a:lnTo>
                  <a:pt x="6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9" name="Freeform 380">
            <a:extLst>
              <a:ext uri="{FF2B5EF4-FFF2-40B4-BE49-F238E27FC236}">
                <a16:creationId xmlns:a16="http://schemas.microsoft.com/office/drawing/2014/main" id="{DC1346C0-345C-805B-7E81-17853338C440}"/>
              </a:ext>
            </a:extLst>
          </p:cNvPr>
          <p:cNvSpPr>
            <a:spLocks/>
          </p:cNvSpPr>
          <p:nvPr/>
        </p:nvSpPr>
        <p:spPr bwMode="auto">
          <a:xfrm>
            <a:off x="6262688" y="1968500"/>
            <a:ext cx="41275" cy="23813"/>
          </a:xfrm>
          <a:custGeom>
            <a:avLst/>
            <a:gdLst>
              <a:gd name="T0" fmla="*/ 26 w 26"/>
              <a:gd name="T1" fmla="*/ 15 h 15"/>
              <a:gd name="T2" fmla="*/ 21 w 26"/>
              <a:gd name="T3" fmla="*/ 13 h 15"/>
              <a:gd name="T4" fmla="*/ 15 w 26"/>
              <a:gd name="T5" fmla="*/ 10 h 15"/>
              <a:gd name="T6" fmla="*/ 6 w 26"/>
              <a:gd name="T7" fmla="*/ 6 h 15"/>
              <a:gd name="T8" fmla="*/ 0 w 26"/>
              <a:gd name="T9" fmla="*/ 1 h 15"/>
              <a:gd name="T10" fmla="*/ 0 w 26"/>
              <a:gd name="T11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" h="15">
                <a:moveTo>
                  <a:pt x="26" y="15"/>
                </a:moveTo>
                <a:lnTo>
                  <a:pt x="21" y="13"/>
                </a:lnTo>
                <a:lnTo>
                  <a:pt x="15" y="10"/>
                </a:lnTo>
                <a:lnTo>
                  <a:pt x="6" y="6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0" name="Freeform 381">
            <a:extLst>
              <a:ext uri="{FF2B5EF4-FFF2-40B4-BE49-F238E27FC236}">
                <a16:creationId xmlns:a16="http://schemas.microsoft.com/office/drawing/2014/main" id="{F6C2FEE5-6842-67A3-4F0F-0CDFCEF7C8B6}"/>
              </a:ext>
            </a:extLst>
          </p:cNvPr>
          <p:cNvSpPr>
            <a:spLocks/>
          </p:cNvSpPr>
          <p:nvPr/>
        </p:nvSpPr>
        <p:spPr bwMode="auto">
          <a:xfrm>
            <a:off x="6018213" y="1924050"/>
            <a:ext cx="65088" cy="76200"/>
          </a:xfrm>
          <a:custGeom>
            <a:avLst/>
            <a:gdLst>
              <a:gd name="T0" fmla="*/ 0 w 41"/>
              <a:gd name="T1" fmla="*/ 37 h 48"/>
              <a:gd name="T2" fmla="*/ 0 w 41"/>
              <a:gd name="T3" fmla="*/ 36 h 48"/>
              <a:gd name="T4" fmla="*/ 1 w 41"/>
              <a:gd name="T5" fmla="*/ 48 h 48"/>
              <a:gd name="T6" fmla="*/ 15 w 41"/>
              <a:gd name="T7" fmla="*/ 37 h 48"/>
              <a:gd name="T8" fmla="*/ 22 w 41"/>
              <a:gd name="T9" fmla="*/ 32 h 48"/>
              <a:gd name="T10" fmla="*/ 23 w 41"/>
              <a:gd name="T11" fmla="*/ 25 h 48"/>
              <a:gd name="T12" fmla="*/ 31 w 41"/>
              <a:gd name="T13" fmla="*/ 22 h 48"/>
              <a:gd name="T14" fmla="*/ 41 w 41"/>
              <a:gd name="T15" fmla="*/ 2 h 48"/>
              <a:gd name="T16" fmla="*/ 41 w 41"/>
              <a:gd name="T17" fmla="*/ 0 h 48"/>
              <a:gd name="T18" fmla="*/ 35 w 41"/>
              <a:gd name="T19" fmla="*/ 0 h 48"/>
              <a:gd name="T20" fmla="*/ 26 w 41"/>
              <a:gd name="T21" fmla="*/ 6 h 48"/>
              <a:gd name="T22" fmla="*/ 19 w 41"/>
              <a:gd name="T23" fmla="*/ 8 h 48"/>
              <a:gd name="T24" fmla="*/ 19 w 41"/>
              <a:gd name="T25" fmla="*/ 10 h 48"/>
              <a:gd name="T26" fmla="*/ 16 w 41"/>
              <a:gd name="T27" fmla="*/ 19 h 48"/>
              <a:gd name="T28" fmla="*/ 11 w 41"/>
              <a:gd name="T29" fmla="*/ 1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1" h="48">
                <a:moveTo>
                  <a:pt x="0" y="37"/>
                </a:moveTo>
                <a:lnTo>
                  <a:pt x="0" y="36"/>
                </a:lnTo>
                <a:lnTo>
                  <a:pt x="1" y="48"/>
                </a:lnTo>
                <a:lnTo>
                  <a:pt x="15" y="37"/>
                </a:lnTo>
                <a:lnTo>
                  <a:pt x="22" y="32"/>
                </a:lnTo>
                <a:lnTo>
                  <a:pt x="23" y="25"/>
                </a:lnTo>
                <a:lnTo>
                  <a:pt x="31" y="22"/>
                </a:lnTo>
                <a:lnTo>
                  <a:pt x="41" y="2"/>
                </a:lnTo>
                <a:lnTo>
                  <a:pt x="41" y="0"/>
                </a:lnTo>
                <a:lnTo>
                  <a:pt x="35" y="0"/>
                </a:lnTo>
                <a:lnTo>
                  <a:pt x="26" y="6"/>
                </a:lnTo>
                <a:lnTo>
                  <a:pt x="19" y="8"/>
                </a:lnTo>
                <a:lnTo>
                  <a:pt x="19" y="10"/>
                </a:lnTo>
                <a:lnTo>
                  <a:pt x="16" y="19"/>
                </a:lnTo>
                <a:lnTo>
                  <a:pt x="11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1" name="Freeform 382">
            <a:extLst>
              <a:ext uri="{FF2B5EF4-FFF2-40B4-BE49-F238E27FC236}">
                <a16:creationId xmlns:a16="http://schemas.microsoft.com/office/drawing/2014/main" id="{37B7068D-54CD-C439-C191-6650E36E4973}"/>
              </a:ext>
            </a:extLst>
          </p:cNvPr>
          <p:cNvSpPr>
            <a:spLocks/>
          </p:cNvSpPr>
          <p:nvPr/>
        </p:nvSpPr>
        <p:spPr bwMode="auto">
          <a:xfrm>
            <a:off x="5953126" y="1974850"/>
            <a:ext cx="17463" cy="30163"/>
          </a:xfrm>
          <a:custGeom>
            <a:avLst/>
            <a:gdLst>
              <a:gd name="T0" fmla="*/ 11 w 11"/>
              <a:gd name="T1" fmla="*/ 5 h 19"/>
              <a:gd name="T2" fmla="*/ 7 w 11"/>
              <a:gd name="T3" fmla="*/ 0 h 19"/>
              <a:gd name="T4" fmla="*/ 3 w 11"/>
              <a:gd name="T5" fmla="*/ 2 h 19"/>
              <a:gd name="T6" fmla="*/ 0 w 11"/>
              <a:gd name="T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19">
                <a:moveTo>
                  <a:pt x="11" y="5"/>
                </a:moveTo>
                <a:lnTo>
                  <a:pt x="7" y="0"/>
                </a:lnTo>
                <a:lnTo>
                  <a:pt x="3" y="2"/>
                </a:lnTo>
                <a:lnTo>
                  <a:pt x="0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2" name="Freeform 383">
            <a:extLst>
              <a:ext uri="{FF2B5EF4-FFF2-40B4-BE49-F238E27FC236}">
                <a16:creationId xmlns:a16="http://schemas.microsoft.com/office/drawing/2014/main" id="{59A88707-C0E9-1E10-23ED-EC5D4491E039}"/>
              </a:ext>
            </a:extLst>
          </p:cNvPr>
          <p:cNvSpPr>
            <a:spLocks/>
          </p:cNvSpPr>
          <p:nvPr/>
        </p:nvSpPr>
        <p:spPr bwMode="auto">
          <a:xfrm>
            <a:off x="5916613" y="1974850"/>
            <a:ext cx="31750" cy="36513"/>
          </a:xfrm>
          <a:custGeom>
            <a:avLst/>
            <a:gdLst>
              <a:gd name="T0" fmla="*/ 13 w 20"/>
              <a:gd name="T1" fmla="*/ 23 h 23"/>
              <a:gd name="T2" fmla="*/ 18 w 20"/>
              <a:gd name="T3" fmla="*/ 21 h 23"/>
              <a:gd name="T4" fmla="*/ 19 w 20"/>
              <a:gd name="T5" fmla="*/ 20 h 23"/>
              <a:gd name="T6" fmla="*/ 20 w 20"/>
              <a:gd name="T7" fmla="*/ 12 h 23"/>
              <a:gd name="T8" fmla="*/ 18 w 20"/>
              <a:gd name="T9" fmla="*/ 5 h 23"/>
              <a:gd name="T10" fmla="*/ 12 w 20"/>
              <a:gd name="T11" fmla="*/ 5 h 23"/>
              <a:gd name="T12" fmla="*/ 11 w 20"/>
              <a:gd name="T13" fmla="*/ 4 h 23"/>
              <a:gd name="T14" fmla="*/ 8 w 20"/>
              <a:gd name="T15" fmla="*/ 0 h 23"/>
              <a:gd name="T16" fmla="*/ 1 w 20"/>
              <a:gd name="T17" fmla="*/ 1 h 23"/>
              <a:gd name="T18" fmla="*/ 3 w 20"/>
              <a:gd name="T19" fmla="*/ 6 h 23"/>
              <a:gd name="T20" fmla="*/ 0 w 20"/>
              <a:gd name="T21" fmla="*/ 5 h 23"/>
              <a:gd name="T22" fmla="*/ 1 w 20"/>
              <a:gd name="T23" fmla="*/ 12 h 23"/>
              <a:gd name="T24" fmla="*/ 8 w 20"/>
              <a:gd name="T25" fmla="*/ 11 h 23"/>
              <a:gd name="T26" fmla="*/ 7 w 20"/>
              <a:gd name="T27" fmla="*/ 16 h 23"/>
              <a:gd name="T28" fmla="*/ 9 w 20"/>
              <a:gd name="T29" fmla="*/ 19 h 23"/>
              <a:gd name="T30" fmla="*/ 9 w 20"/>
              <a:gd name="T31" fmla="*/ 20 h 23"/>
              <a:gd name="T32" fmla="*/ 13 w 20"/>
              <a:gd name="T3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0" h="23">
                <a:moveTo>
                  <a:pt x="13" y="23"/>
                </a:moveTo>
                <a:lnTo>
                  <a:pt x="18" y="21"/>
                </a:lnTo>
                <a:lnTo>
                  <a:pt x="19" y="20"/>
                </a:lnTo>
                <a:lnTo>
                  <a:pt x="20" y="12"/>
                </a:lnTo>
                <a:lnTo>
                  <a:pt x="18" y="5"/>
                </a:lnTo>
                <a:lnTo>
                  <a:pt x="12" y="5"/>
                </a:lnTo>
                <a:lnTo>
                  <a:pt x="11" y="4"/>
                </a:lnTo>
                <a:lnTo>
                  <a:pt x="8" y="0"/>
                </a:lnTo>
                <a:lnTo>
                  <a:pt x="1" y="1"/>
                </a:lnTo>
                <a:lnTo>
                  <a:pt x="3" y="6"/>
                </a:lnTo>
                <a:lnTo>
                  <a:pt x="0" y="5"/>
                </a:lnTo>
                <a:lnTo>
                  <a:pt x="1" y="12"/>
                </a:lnTo>
                <a:lnTo>
                  <a:pt x="8" y="11"/>
                </a:lnTo>
                <a:lnTo>
                  <a:pt x="7" y="16"/>
                </a:lnTo>
                <a:lnTo>
                  <a:pt x="9" y="19"/>
                </a:lnTo>
                <a:lnTo>
                  <a:pt x="9" y="20"/>
                </a:lnTo>
                <a:lnTo>
                  <a:pt x="13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3" name="Freeform 384">
            <a:extLst>
              <a:ext uri="{FF2B5EF4-FFF2-40B4-BE49-F238E27FC236}">
                <a16:creationId xmlns:a16="http://schemas.microsoft.com/office/drawing/2014/main" id="{E872AF5F-8D46-692B-E4A2-2D2A658EFF40}"/>
              </a:ext>
            </a:extLst>
          </p:cNvPr>
          <p:cNvSpPr>
            <a:spLocks/>
          </p:cNvSpPr>
          <p:nvPr/>
        </p:nvSpPr>
        <p:spPr bwMode="auto">
          <a:xfrm>
            <a:off x="5935663" y="2005013"/>
            <a:ext cx="17463" cy="14288"/>
          </a:xfrm>
          <a:custGeom>
            <a:avLst/>
            <a:gdLst>
              <a:gd name="T0" fmla="*/ 11 w 11"/>
              <a:gd name="T1" fmla="*/ 0 h 9"/>
              <a:gd name="T2" fmla="*/ 11 w 11"/>
              <a:gd name="T3" fmla="*/ 5 h 9"/>
              <a:gd name="T4" fmla="*/ 10 w 11"/>
              <a:gd name="T5" fmla="*/ 5 h 9"/>
              <a:gd name="T6" fmla="*/ 0 w 11"/>
              <a:gd name="T7" fmla="*/ 7 h 9"/>
              <a:gd name="T8" fmla="*/ 0 w 11"/>
              <a:gd name="T9" fmla="*/ 8 h 9"/>
              <a:gd name="T10" fmla="*/ 0 w 11"/>
              <a:gd name="T11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9">
                <a:moveTo>
                  <a:pt x="11" y="0"/>
                </a:moveTo>
                <a:lnTo>
                  <a:pt x="11" y="5"/>
                </a:lnTo>
                <a:lnTo>
                  <a:pt x="10" y="5"/>
                </a:lnTo>
                <a:lnTo>
                  <a:pt x="0" y="7"/>
                </a:lnTo>
                <a:lnTo>
                  <a:pt x="0" y="8"/>
                </a:lnTo>
                <a:lnTo>
                  <a:pt x="0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4" name="Freeform 385">
            <a:extLst>
              <a:ext uri="{FF2B5EF4-FFF2-40B4-BE49-F238E27FC236}">
                <a16:creationId xmlns:a16="http://schemas.microsoft.com/office/drawing/2014/main" id="{0597554A-CAF3-EA54-ABC1-BE30E0740810}"/>
              </a:ext>
            </a:extLst>
          </p:cNvPr>
          <p:cNvSpPr>
            <a:spLocks/>
          </p:cNvSpPr>
          <p:nvPr/>
        </p:nvSpPr>
        <p:spPr bwMode="auto">
          <a:xfrm>
            <a:off x="6410326" y="1933575"/>
            <a:ext cx="30163" cy="90488"/>
          </a:xfrm>
          <a:custGeom>
            <a:avLst/>
            <a:gdLst>
              <a:gd name="T0" fmla="*/ 15 w 19"/>
              <a:gd name="T1" fmla="*/ 57 h 57"/>
              <a:gd name="T2" fmla="*/ 12 w 19"/>
              <a:gd name="T3" fmla="*/ 52 h 57"/>
              <a:gd name="T4" fmla="*/ 14 w 19"/>
              <a:gd name="T5" fmla="*/ 42 h 57"/>
              <a:gd name="T6" fmla="*/ 18 w 19"/>
              <a:gd name="T7" fmla="*/ 45 h 57"/>
              <a:gd name="T8" fmla="*/ 14 w 19"/>
              <a:gd name="T9" fmla="*/ 34 h 57"/>
              <a:gd name="T10" fmla="*/ 5 w 19"/>
              <a:gd name="T11" fmla="*/ 26 h 57"/>
              <a:gd name="T12" fmla="*/ 1 w 19"/>
              <a:gd name="T13" fmla="*/ 15 h 57"/>
              <a:gd name="T14" fmla="*/ 0 w 19"/>
              <a:gd name="T15" fmla="*/ 12 h 57"/>
              <a:gd name="T16" fmla="*/ 1 w 19"/>
              <a:gd name="T17" fmla="*/ 8 h 57"/>
              <a:gd name="T18" fmla="*/ 1 w 19"/>
              <a:gd name="T19" fmla="*/ 7 h 57"/>
              <a:gd name="T20" fmla="*/ 7 w 19"/>
              <a:gd name="T21" fmla="*/ 0 h 57"/>
              <a:gd name="T22" fmla="*/ 11 w 19"/>
              <a:gd name="T23" fmla="*/ 2 h 57"/>
              <a:gd name="T24" fmla="*/ 12 w 19"/>
              <a:gd name="T25" fmla="*/ 2 h 57"/>
              <a:gd name="T26" fmla="*/ 14 w 19"/>
              <a:gd name="T27" fmla="*/ 7 h 57"/>
              <a:gd name="T28" fmla="*/ 19 w 19"/>
              <a:gd name="T29" fmla="*/ 9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" h="57">
                <a:moveTo>
                  <a:pt x="15" y="57"/>
                </a:moveTo>
                <a:lnTo>
                  <a:pt x="12" y="52"/>
                </a:lnTo>
                <a:lnTo>
                  <a:pt x="14" y="42"/>
                </a:lnTo>
                <a:lnTo>
                  <a:pt x="18" y="45"/>
                </a:lnTo>
                <a:lnTo>
                  <a:pt x="14" y="34"/>
                </a:lnTo>
                <a:lnTo>
                  <a:pt x="5" y="26"/>
                </a:lnTo>
                <a:lnTo>
                  <a:pt x="1" y="15"/>
                </a:lnTo>
                <a:lnTo>
                  <a:pt x="0" y="12"/>
                </a:lnTo>
                <a:lnTo>
                  <a:pt x="1" y="8"/>
                </a:lnTo>
                <a:lnTo>
                  <a:pt x="1" y="7"/>
                </a:lnTo>
                <a:lnTo>
                  <a:pt x="7" y="0"/>
                </a:lnTo>
                <a:lnTo>
                  <a:pt x="11" y="2"/>
                </a:lnTo>
                <a:lnTo>
                  <a:pt x="12" y="2"/>
                </a:lnTo>
                <a:lnTo>
                  <a:pt x="14" y="7"/>
                </a:lnTo>
                <a:lnTo>
                  <a:pt x="19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5" name="Freeform 386">
            <a:extLst>
              <a:ext uri="{FF2B5EF4-FFF2-40B4-BE49-F238E27FC236}">
                <a16:creationId xmlns:a16="http://schemas.microsoft.com/office/drawing/2014/main" id="{F06749B8-ACA3-BCAA-C04D-68242A5BD5D6}"/>
              </a:ext>
            </a:extLst>
          </p:cNvPr>
          <p:cNvSpPr>
            <a:spLocks/>
          </p:cNvSpPr>
          <p:nvPr/>
        </p:nvSpPr>
        <p:spPr bwMode="auto">
          <a:xfrm>
            <a:off x="6240463" y="1978025"/>
            <a:ext cx="69850" cy="50800"/>
          </a:xfrm>
          <a:custGeom>
            <a:avLst/>
            <a:gdLst>
              <a:gd name="T0" fmla="*/ 20 w 44"/>
              <a:gd name="T1" fmla="*/ 15 h 32"/>
              <a:gd name="T2" fmla="*/ 13 w 44"/>
              <a:gd name="T3" fmla="*/ 14 h 32"/>
              <a:gd name="T4" fmla="*/ 6 w 44"/>
              <a:gd name="T5" fmla="*/ 14 h 32"/>
              <a:gd name="T6" fmla="*/ 0 w 44"/>
              <a:gd name="T7" fmla="*/ 13 h 32"/>
              <a:gd name="T8" fmla="*/ 2 w 44"/>
              <a:gd name="T9" fmla="*/ 3 h 32"/>
              <a:gd name="T10" fmla="*/ 10 w 44"/>
              <a:gd name="T11" fmla="*/ 0 h 32"/>
              <a:gd name="T12" fmla="*/ 20 w 44"/>
              <a:gd name="T13" fmla="*/ 6 h 32"/>
              <a:gd name="T14" fmla="*/ 30 w 44"/>
              <a:gd name="T15" fmla="*/ 13 h 32"/>
              <a:gd name="T16" fmla="*/ 37 w 44"/>
              <a:gd name="T17" fmla="*/ 19 h 32"/>
              <a:gd name="T18" fmla="*/ 43 w 44"/>
              <a:gd name="T19" fmla="*/ 25 h 32"/>
              <a:gd name="T20" fmla="*/ 44 w 44"/>
              <a:gd name="T21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4" h="32">
                <a:moveTo>
                  <a:pt x="20" y="15"/>
                </a:moveTo>
                <a:lnTo>
                  <a:pt x="13" y="14"/>
                </a:lnTo>
                <a:lnTo>
                  <a:pt x="6" y="14"/>
                </a:lnTo>
                <a:lnTo>
                  <a:pt x="0" y="13"/>
                </a:lnTo>
                <a:lnTo>
                  <a:pt x="2" y="3"/>
                </a:lnTo>
                <a:lnTo>
                  <a:pt x="10" y="0"/>
                </a:lnTo>
                <a:lnTo>
                  <a:pt x="20" y="6"/>
                </a:lnTo>
                <a:lnTo>
                  <a:pt x="30" y="13"/>
                </a:lnTo>
                <a:lnTo>
                  <a:pt x="37" y="19"/>
                </a:lnTo>
                <a:lnTo>
                  <a:pt x="43" y="25"/>
                </a:lnTo>
                <a:lnTo>
                  <a:pt x="44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6" name="Freeform 387">
            <a:extLst>
              <a:ext uri="{FF2B5EF4-FFF2-40B4-BE49-F238E27FC236}">
                <a16:creationId xmlns:a16="http://schemas.microsoft.com/office/drawing/2014/main" id="{712E196E-1C1B-1D9E-4AE5-7F55283EAB5F}"/>
              </a:ext>
            </a:extLst>
          </p:cNvPr>
          <p:cNvSpPr>
            <a:spLocks/>
          </p:cNvSpPr>
          <p:nvPr/>
        </p:nvSpPr>
        <p:spPr bwMode="auto">
          <a:xfrm>
            <a:off x="6248401" y="2001838"/>
            <a:ext cx="42863" cy="26988"/>
          </a:xfrm>
          <a:custGeom>
            <a:avLst/>
            <a:gdLst>
              <a:gd name="T0" fmla="*/ 27 w 27"/>
              <a:gd name="T1" fmla="*/ 10 h 17"/>
              <a:gd name="T2" fmla="*/ 17 w 27"/>
              <a:gd name="T3" fmla="*/ 13 h 17"/>
              <a:gd name="T4" fmla="*/ 6 w 27"/>
              <a:gd name="T5" fmla="*/ 17 h 17"/>
              <a:gd name="T6" fmla="*/ 0 w 27"/>
              <a:gd name="T7" fmla="*/ 13 h 17"/>
              <a:gd name="T8" fmla="*/ 4 w 27"/>
              <a:gd name="T9" fmla="*/ 10 h 17"/>
              <a:gd name="T10" fmla="*/ 6 w 27"/>
              <a:gd name="T11" fmla="*/ 7 h 17"/>
              <a:gd name="T12" fmla="*/ 15 w 27"/>
              <a:gd name="T13" fmla="*/ 4 h 17"/>
              <a:gd name="T14" fmla="*/ 17 w 27"/>
              <a:gd name="T15" fmla="*/ 4 h 17"/>
              <a:gd name="T16" fmla="*/ 16 w 27"/>
              <a:gd name="T17" fmla="*/ 0 h 17"/>
              <a:gd name="T18" fmla="*/ 15 w 27"/>
              <a:gd name="T19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" h="17">
                <a:moveTo>
                  <a:pt x="27" y="10"/>
                </a:moveTo>
                <a:lnTo>
                  <a:pt x="17" y="13"/>
                </a:lnTo>
                <a:lnTo>
                  <a:pt x="6" y="17"/>
                </a:lnTo>
                <a:lnTo>
                  <a:pt x="0" y="13"/>
                </a:lnTo>
                <a:lnTo>
                  <a:pt x="4" y="10"/>
                </a:lnTo>
                <a:lnTo>
                  <a:pt x="6" y="7"/>
                </a:lnTo>
                <a:lnTo>
                  <a:pt x="15" y="4"/>
                </a:lnTo>
                <a:lnTo>
                  <a:pt x="17" y="4"/>
                </a:lnTo>
                <a:lnTo>
                  <a:pt x="16" y="0"/>
                </a:lnTo>
                <a:lnTo>
                  <a:pt x="1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7" name="Freeform 388">
            <a:extLst>
              <a:ext uri="{FF2B5EF4-FFF2-40B4-BE49-F238E27FC236}">
                <a16:creationId xmlns:a16="http://schemas.microsoft.com/office/drawing/2014/main" id="{312C878A-13D3-18EE-BF2B-AE7104E6165B}"/>
              </a:ext>
            </a:extLst>
          </p:cNvPr>
          <p:cNvSpPr>
            <a:spLocks/>
          </p:cNvSpPr>
          <p:nvPr/>
        </p:nvSpPr>
        <p:spPr bwMode="auto">
          <a:xfrm>
            <a:off x="6434138" y="2024063"/>
            <a:ext cx="1588" cy="4763"/>
          </a:xfrm>
          <a:custGeom>
            <a:avLst/>
            <a:gdLst>
              <a:gd name="T0" fmla="*/ 0 w 1"/>
              <a:gd name="T1" fmla="*/ 3 h 3"/>
              <a:gd name="T2" fmla="*/ 1 w 1"/>
              <a:gd name="T3" fmla="*/ 3 h 3"/>
              <a:gd name="T4" fmla="*/ 0 w 1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3">
                <a:moveTo>
                  <a:pt x="0" y="3"/>
                </a:moveTo>
                <a:lnTo>
                  <a:pt x="1" y="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8" name="Freeform 389">
            <a:extLst>
              <a:ext uri="{FF2B5EF4-FFF2-40B4-BE49-F238E27FC236}">
                <a16:creationId xmlns:a16="http://schemas.microsoft.com/office/drawing/2014/main" id="{E203B921-0EB0-29EF-96A4-A0AD363DB7BE}"/>
              </a:ext>
            </a:extLst>
          </p:cNvPr>
          <p:cNvSpPr>
            <a:spLocks/>
          </p:cNvSpPr>
          <p:nvPr/>
        </p:nvSpPr>
        <p:spPr bwMode="auto">
          <a:xfrm>
            <a:off x="6288088" y="1939925"/>
            <a:ext cx="146050" cy="92075"/>
          </a:xfrm>
          <a:custGeom>
            <a:avLst/>
            <a:gdLst>
              <a:gd name="T0" fmla="*/ 0 w 92"/>
              <a:gd name="T1" fmla="*/ 7 h 58"/>
              <a:gd name="T2" fmla="*/ 9 w 92"/>
              <a:gd name="T3" fmla="*/ 3 h 58"/>
              <a:gd name="T4" fmla="*/ 20 w 92"/>
              <a:gd name="T5" fmla="*/ 0 h 58"/>
              <a:gd name="T6" fmla="*/ 30 w 92"/>
              <a:gd name="T7" fmla="*/ 1 h 58"/>
              <a:gd name="T8" fmla="*/ 40 w 92"/>
              <a:gd name="T9" fmla="*/ 5 h 58"/>
              <a:gd name="T10" fmla="*/ 40 w 92"/>
              <a:gd name="T11" fmla="*/ 16 h 58"/>
              <a:gd name="T12" fmla="*/ 43 w 92"/>
              <a:gd name="T13" fmla="*/ 18 h 58"/>
              <a:gd name="T14" fmla="*/ 56 w 92"/>
              <a:gd name="T15" fmla="*/ 15 h 58"/>
              <a:gd name="T16" fmla="*/ 58 w 92"/>
              <a:gd name="T17" fmla="*/ 9 h 58"/>
              <a:gd name="T18" fmla="*/ 59 w 92"/>
              <a:gd name="T19" fmla="*/ 7 h 58"/>
              <a:gd name="T20" fmla="*/ 60 w 92"/>
              <a:gd name="T21" fmla="*/ 7 h 58"/>
              <a:gd name="T22" fmla="*/ 63 w 92"/>
              <a:gd name="T23" fmla="*/ 7 h 58"/>
              <a:gd name="T24" fmla="*/ 67 w 92"/>
              <a:gd name="T25" fmla="*/ 7 h 58"/>
              <a:gd name="T26" fmla="*/ 69 w 92"/>
              <a:gd name="T27" fmla="*/ 7 h 58"/>
              <a:gd name="T28" fmla="*/ 74 w 92"/>
              <a:gd name="T29" fmla="*/ 16 h 58"/>
              <a:gd name="T30" fmla="*/ 80 w 92"/>
              <a:gd name="T31" fmla="*/ 31 h 58"/>
              <a:gd name="T32" fmla="*/ 85 w 92"/>
              <a:gd name="T33" fmla="*/ 38 h 58"/>
              <a:gd name="T34" fmla="*/ 86 w 92"/>
              <a:gd name="T35" fmla="*/ 48 h 58"/>
              <a:gd name="T36" fmla="*/ 88 w 92"/>
              <a:gd name="T37" fmla="*/ 58 h 58"/>
              <a:gd name="T38" fmla="*/ 92 w 92"/>
              <a:gd name="T39" fmla="*/ 56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2" h="58">
                <a:moveTo>
                  <a:pt x="0" y="7"/>
                </a:moveTo>
                <a:lnTo>
                  <a:pt x="9" y="3"/>
                </a:lnTo>
                <a:lnTo>
                  <a:pt x="20" y="0"/>
                </a:lnTo>
                <a:lnTo>
                  <a:pt x="30" y="1"/>
                </a:lnTo>
                <a:lnTo>
                  <a:pt x="40" y="5"/>
                </a:lnTo>
                <a:lnTo>
                  <a:pt x="40" y="16"/>
                </a:lnTo>
                <a:lnTo>
                  <a:pt x="43" y="18"/>
                </a:lnTo>
                <a:lnTo>
                  <a:pt x="56" y="15"/>
                </a:lnTo>
                <a:lnTo>
                  <a:pt x="58" y="9"/>
                </a:lnTo>
                <a:lnTo>
                  <a:pt x="59" y="7"/>
                </a:lnTo>
                <a:lnTo>
                  <a:pt x="60" y="7"/>
                </a:lnTo>
                <a:lnTo>
                  <a:pt x="63" y="7"/>
                </a:lnTo>
                <a:lnTo>
                  <a:pt x="67" y="7"/>
                </a:lnTo>
                <a:lnTo>
                  <a:pt x="69" y="7"/>
                </a:lnTo>
                <a:lnTo>
                  <a:pt x="74" y="16"/>
                </a:lnTo>
                <a:lnTo>
                  <a:pt x="80" y="31"/>
                </a:lnTo>
                <a:lnTo>
                  <a:pt x="85" y="38"/>
                </a:lnTo>
                <a:lnTo>
                  <a:pt x="86" y="48"/>
                </a:lnTo>
                <a:lnTo>
                  <a:pt x="88" y="58"/>
                </a:lnTo>
                <a:lnTo>
                  <a:pt x="92" y="5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9" name="Freeform 390">
            <a:extLst>
              <a:ext uri="{FF2B5EF4-FFF2-40B4-BE49-F238E27FC236}">
                <a16:creationId xmlns:a16="http://schemas.microsoft.com/office/drawing/2014/main" id="{ED974B41-F722-9395-E831-EEB0294AEA2A}"/>
              </a:ext>
            </a:extLst>
          </p:cNvPr>
          <p:cNvSpPr>
            <a:spLocks/>
          </p:cNvSpPr>
          <p:nvPr/>
        </p:nvSpPr>
        <p:spPr bwMode="auto">
          <a:xfrm>
            <a:off x="6291263" y="2017713"/>
            <a:ext cx="11113" cy="14288"/>
          </a:xfrm>
          <a:custGeom>
            <a:avLst/>
            <a:gdLst>
              <a:gd name="T0" fmla="*/ 7 w 7"/>
              <a:gd name="T1" fmla="*/ 9 h 9"/>
              <a:gd name="T2" fmla="*/ 4 w 7"/>
              <a:gd name="T3" fmla="*/ 8 h 9"/>
              <a:gd name="T4" fmla="*/ 0 w 7"/>
              <a:gd name="T5" fmla="*/ 0 h 9"/>
              <a:gd name="T6" fmla="*/ 0 w 7"/>
              <a:gd name="T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9">
                <a:moveTo>
                  <a:pt x="7" y="9"/>
                </a:moveTo>
                <a:lnTo>
                  <a:pt x="4" y="8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0" name="Freeform 391">
            <a:extLst>
              <a:ext uri="{FF2B5EF4-FFF2-40B4-BE49-F238E27FC236}">
                <a16:creationId xmlns:a16="http://schemas.microsoft.com/office/drawing/2014/main" id="{2A37A4F8-82CE-C82B-3E90-832DFB02D695}"/>
              </a:ext>
            </a:extLst>
          </p:cNvPr>
          <p:cNvSpPr>
            <a:spLocks/>
          </p:cNvSpPr>
          <p:nvPr/>
        </p:nvSpPr>
        <p:spPr bwMode="auto">
          <a:xfrm>
            <a:off x="6303963" y="1992313"/>
            <a:ext cx="28575" cy="39688"/>
          </a:xfrm>
          <a:custGeom>
            <a:avLst/>
            <a:gdLst>
              <a:gd name="T0" fmla="*/ 18 w 18"/>
              <a:gd name="T1" fmla="*/ 25 h 25"/>
              <a:gd name="T2" fmla="*/ 14 w 18"/>
              <a:gd name="T3" fmla="*/ 23 h 25"/>
              <a:gd name="T4" fmla="*/ 11 w 18"/>
              <a:gd name="T5" fmla="*/ 17 h 25"/>
              <a:gd name="T6" fmla="*/ 11 w 18"/>
              <a:gd name="T7" fmla="*/ 9 h 25"/>
              <a:gd name="T8" fmla="*/ 10 w 18"/>
              <a:gd name="T9" fmla="*/ 2 h 25"/>
              <a:gd name="T10" fmla="*/ 0 w 18"/>
              <a:gd name="T11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25">
                <a:moveTo>
                  <a:pt x="18" y="25"/>
                </a:moveTo>
                <a:lnTo>
                  <a:pt x="14" y="23"/>
                </a:lnTo>
                <a:lnTo>
                  <a:pt x="11" y="17"/>
                </a:lnTo>
                <a:lnTo>
                  <a:pt x="11" y="9"/>
                </a:lnTo>
                <a:lnTo>
                  <a:pt x="10" y="2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1" name="Freeform 392">
            <a:extLst>
              <a:ext uri="{FF2B5EF4-FFF2-40B4-BE49-F238E27FC236}">
                <a16:creationId xmlns:a16="http://schemas.microsoft.com/office/drawing/2014/main" id="{98B2297A-7627-1242-247A-3D4B2F4F7439}"/>
              </a:ext>
            </a:extLst>
          </p:cNvPr>
          <p:cNvSpPr>
            <a:spLocks/>
          </p:cNvSpPr>
          <p:nvPr/>
        </p:nvSpPr>
        <p:spPr bwMode="auto">
          <a:xfrm>
            <a:off x="6156326" y="2041525"/>
            <a:ext cx="17463" cy="12700"/>
          </a:xfrm>
          <a:custGeom>
            <a:avLst/>
            <a:gdLst>
              <a:gd name="T0" fmla="*/ 0 w 11"/>
              <a:gd name="T1" fmla="*/ 8 h 8"/>
              <a:gd name="T2" fmla="*/ 2 w 11"/>
              <a:gd name="T3" fmla="*/ 7 h 8"/>
              <a:gd name="T4" fmla="*/ 0 w 11"/>
              <a:gd name="T5" fmla="*/ 0 h 8"/>
              <a:gd name="T6" fmla="*/ 6 w 11"/>
              <a:gd name="T7" fmla="*/ 1 h 8"/>
              <a:gd name="T8" fmla="*/ 11 w 11"/>
              <a:gd name="T9" fmla="*/ 5 h 8"/>
              <a:gd name="T10" fmla="*/ 11 w 11"/>
              <a:gd name="T11" fmla="*/ 7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8">
                <a:moveTo>
                  <a:pt x="0" y="8"/>
                </a:moveTo>
                <a:lnTo>
                  <a:pt x="2" y="7"/>
                </a:lnTo>
                <a:lnTo>
                  <a:pt x="0" y="0"/>
                </a:lnTo>
                <a:lnTo>
                  <a:pt x="6" y="1"/>
                </a:lnTo>
                <a:lnTo>
                  <a:pt x="11" y="5"/>
                </a:lnTo>
                <a:lnTo>
                  <a:pt x="11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2" name="Freeform 393">
            <a:extLst>
              <a:ext uri="{FF2B5EF4-FFF2-40B4-BE49-F238E27FC236}">
                <a16:creationId xmlns:a16="http://schemas.microsoft.com/office/drawing/2014/main" id="{DED03D63-8650-928B-456F-500F54B51BB5}"/>
              </a:ext>
            </a:extLst>
          </p:cNvPr>
          <p:cNvSpPr>
            <a:spLocks/>
          </p:cNvSpPr>
          <p:nvPr/>
        </p:nvSpPr>
        <p:spPr bwMode="auto">
          <a:xfrm>
            <a:off x="6323013" y="2032000"/>
            <a:ext cx="26988" cy="22225"/>
          </a:xfrm>
          <a:custGeom>
            <a:avLst/>
            <a:gdLst>
              <a:gd name="T0" fmla="*/ 0 w 17"/>
              <a:gd name="T1" fmla="*/ 5 h 14"/>
              <a:gd name="T2" fmla="*/ 7 w 17"/>
              <a:gd name="T3" fmla="*/ 11 h 14"/>
              <a:gd name="T4" fmla="*/ 14 w 17"/>
              <a:gd name="T5" fmla="*/ 14 h 14"/>
              <a:gd name="T6" fmla="*/ 17 w 17"/>
              <a:gd name="T7" fmla="*/ 13 h 14"/>
              <a:gd name="T8" fmla="*/ 11 w 17"/>
              <a:gd name="T9" fmla="*/ 6 h 14"/>
              <a:gd name="T10" fmla="*/ 6 w 17"/>
              <a:gd name="T11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" h="14">
                <a:moveTo>
                  <a:pt x="0" y="5"/>
                </a:moveTo>
                <a:lnTo>
                  <a:pt x="7" y="11"/>
                </a:lnTo>
                <a:lnTo>
                  <a:pt x="14" y="14"/>
                </a:lnTo>
                <a:lnTo>
                  <a:pt x="17" y="13"/>
                </a:lnTo>
                <a:lnTo>
                  <a:pt x="11" y="6"/>
                </a:lnTo>
                <a:lnTo>
                  <a:pt x="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3" name="Freeform 394">
            <a:extLst>
              <a:ext uri="{FF2B5EF4-FFF2-40B4-BE49-F238E27FC236}">
                <a16:creationId xmlns:a16="http://schemas.microsoft.com/office/drawing/2014/main" id="{DF3F91B0-60D8-EDE1-57A9-D8115474857C}"/>
              </a:ext>
            </a:extLst>
          </p:cNvPr>
          <p:cNvSpPr>
            <a:spLocks/>
          </p:cNvSpPr>
          <p:nvPr/>
        </p:nvSpPr>
        <p:spPr bwMode="auto">
          <a:xfrm>
            <a:off x="5934076" y="1984375"/>
            <a:ext cx="82550" cy="71438"/>
          </a:xfrm>
          <a:custGeom>
            <a:avLst/>
            <a:gdLst>
              <a:gd name="T0" fmla="*/ 1 w 52"/>
              <a:gd name="T1" fmla="*/ 22 h 45"/>
              <a:gd name="T2" fmla="*/ 0 w 52"/>
              <a:gd name="T3" fmla="*/ 40 h 45"/>
              <a:gd name="T4" fmla="*/ 1 w 52"/>
              <a:gd name="T5" fmla="*/ 45 h 45"/>
              <a:gd name="T6" fmla="*/ 28 w 52"/>
              <a:gd name="T7" fmla="*/ 32 h 45"/>
              <a:gd name="T8" fmla="*/ 35 w 52"/>
              <a:gd name="T9" fmla="*/ 25 h 45"/>
              <a:gd name="T10" fmla="*/ 35 w 52"/>
              <a:gd name="T11" fmla="*/ 20 h 45"/>
              <a:gd name="T12" fmla="*/ 37 w 52"/>
              <a:gd name="T13" fmla="*/ 21 h 45"/>
              <a:gd name="T14" fmla="*/ 38 w 52"/>
              <a:gd name="T15" fmla="*/ 21 h 45"/>
              <a:gd name="T16" fmla="*/ 39 w 52"/>
              <a:gd name="T17" fmla="*/ 22 h 45"/>
              <a:gd name="T18" fmla="*/ 45 w 52"/>
              <a:gd name="T19" fmla="*/ 25 h 45"/>
              <a:gd name="T20" fmla="*/ 47 w 52"/>
              <a:gd name="T21" fmla="*/ 22 h 45"/>
              <a:gd name="T22" fmla="*/ 45 w 52"/>
              <a:gd name="T23" fmla="*/ 14 h 45"/>
              <a:gd name="T24" fmla="*/ 52 w 52"/>
              <a:gd name="T25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2" h="45">
                <a:moveTo>
                  <a:pt x="1" y="22"/>
                </a:moveTo>
                <a:lnTo>
                  <a:pt x="0" y="40"/>
                </a:lnTo>
                <a:lnTo>
                  <a:pt x="1" y="45"/>
                </a:lnTo>
                <a:lnTo>
                  <a:pt x="28" y="32"/>
                </a:lnTo>
                <a:lnTo>
                  <a:pt x="35" y="25"/>
                </a:lnTo>
                <a:lnTo>
                  <a:pt x="35" y="20"/>
                </a:lnTo>
                <a:lnTo>
                  <a:pt x="37" y="21"/>
                </a:lnTo>
                <a:lnTo>
                  <a:pt x="38" y="21"/>
                </a:lnTo>
                <a:lnTo>
                  <a:pt x="39" y="22"/>
                </a:lnTo>
                <a:lnTo>
                  <a:pt x="45" y="25"/>
                </a:lnTo>
                <a:lnTo>
                  <a:pt x="47" y="22"/>
                </a:lnTo>
                <a:lnTo>
                  <a:pt x="45" y="14"/>
                </a:lnTo>
                <a:lnTo>
                  <a:pt x="5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4" name="Freeform 395">
            <a:extLst>
              <a:ext uri="{FF2B5EF4-FFF2-40B4-BE49-F238E27FC236}">
                <a16:creationId xmlns:a16="http://schemas.microsoft.com/office/drawing/2014/main" id="{33787BDC-E5BE-D7A5-EE90-EA3558F9AAB0}"/>
              </a:ext>
            </a:extLst>
          </p:cNvPr>
          <p:cNvSpPr>
            <a:spLocks/>
          </p:cNvSpPr>
          <p:nvPr/>
        </p:nvSpPr>
        <p:spPr bwMode="auto">
          <a:xfrm>
            <a:off x="6257926" y="2047875"/>
            <a:ext cx="14288" cy="19050"/>
          </a:xfrm>
          <a:custGeom>
            <a:avLst/>
            <a:gdLst>
              <a:gd name="T0" fmla="*/ 6 w 9"/>
              <a:gd name="T1" fmla="*/ 12 h 12"/>
              <a:gd name="T2" fmla="*/ 3 w 9"/>
              <a:gd name="T3" fmla="*/ 10 h 12"/>
              <a:gd name="T4" fmla="*/ 0 w 9"/>
              <a:gd name="T5" fmla="*/ 4 h 12"/>
              <a:gd name="T6" fmla="*/ 9 w 9"/>
              <a:gd name="T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12">
                <a:moveTo>
                  <a:pt x="6" y="12"/>
                </a:moveTo>
                <a:lnTo>
                  <a:pt x="3" y="10"/>
                </a:lnTo>
                <a:lnTo>
                  <a:pt x="0" y="4"/>
                </a:lnTo>
                <a:lnTo>
                  <a:pt x="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5" name="Line 396">
            <a:extLst>
              <a:ext uri="{FF2B5EF4-FFF2-40B4-BE49-F238E27FC236}">
                <a16:creationId xmlns:a16="http://schemas.microsoft.com/office/drawing/2014/main" id="{A76BCB25-808D-163F-52F5-480B0A1E569A}"/>
              </a:ext>
            </a:extLst>
          </p:cNvPr>
          <p:cNvSpPr>
            <a:spLocks noChangeShapeType="1"/>
          </p:cNvSpPr>
          <p:nvPr/>
        </p:nvSpPr>
        <p:spPr bwMode="auto">
          <a:xfrm>
            <a:off x="6137276" y="2060575"/>
            <a:ext cx="1588" cy="635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6" name="Freeform 397">
            <a:extLst>
              <a:ext uri="{FF2B5EF4-FFF2-40B4-BE49-F238E27FC236}">
                <a16:creationId xmlns:a16="http://schemas.microsoft.com/office/drawing/2014/main" id="{5BD18ECE-CB80-636E-050F-5179BEEBA039}"/>
              </a:ext>
            </a:extLst>
          </p:cNvPr>
          <p:cNvSpPr>
            <a:spLocks/>
          </p:cNvSpPr>
          <p:nvPr/>
        </p:nvSpPr>
        <p:spPr bwMode="auto">
          <a:xfrm>
            <a:off x="6143626" y="2054225"/>
            <a:ext cx="12700" cy="15875"/>
          </a:xfrm>
          <a:custGeom>
            <a:avLst/>
            <a:gdLst>
              <a:gd name="T0" fmla="*/ 0 w 8"/>
              <a:gd name="T1" fmla="*/ 10 h 10"/>
              <a:gd name="T2" fmla="*/ 3 w 8"/>
              <a:gd name="T3" fmla="*/ 10 h 10"/>
              <a:gd name="T4" fmla="*/ 7 w 8"/>
              <a:gd name="T5" fmla="*/ 3 h 10"/>
              <a:gd name="T6" fmla="*/ 8 w 8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10">
                <a:moveTo>
                  <a:pt x="0" y="10"/>
                </a:moveTo>
                <a:lnTo>
                  <a:pt x="3" y="10"/>
                </a:lnTo>
                <a:lnTo>
                  <a:pt x="7" y="3"/>
                </a:lnTo>
                <a:lnTo>
                  <a:pt x="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7" name="Freeform 398">
            <a:extLst>
              <a:ext uri="{FF2B5EF4-FFF2-40B4-BE49-F238E27FC236}">
                <a16:creationId xmlns:a16="http://schemas.microsoft.com/office/drawing/2014/main" id="{FE94DFB9-7812-86E9-3AC8-028389E09C2D}"/>
              </a:ext>
            </a:extLst>
          </p:cNvPr>
          <p:cNvSpPr>
            <a:spLocks/>
          </p:cNvSpPr>
          <p:nvPr/>
        </p:nvSpPr>
        <p:spPr bwMode="auto">
          <a:xfrm>
            <a:off x="6138863" y="2066925"/>
            <a:ext cx="4763" cy="3175"/>
          </a:xfrm>
          <a:custGeom>
            <a:avLst/>
            <a:gdLst>
              <a:gd name="T0" fmla="*/ 0 w 3"/>
              <a:gd name="T1" fmla="*/ 0 h 2"/>
              <a:gd name="T2" fmla="*/ 2 w 3"/>
              <a:gd name="T3" fmla="*/ 2 h 2"/>
              <a:gd name="T4" fmla="*/ 3 w 3"/>
              <a:gd name="T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2">
                <a:moveTo>
                  <a:pt x="0" y="0"/>
                </a:moveTo>
                <a:lnTo>
                  <a:pt x="2" y="2"/>
                </a:lnTo>
                <a:lnTo>
                  <a:pt x="3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8" name="Freeform 399">
            <a:extLst>
              <a:ext uri="{FF2B5EF4-FFF2-40B4-BE49-F238E27FC236}">
                <a16:creationId xmlns:a16="http://schemas.microsoft.com/office/drawing/2014/main" id="{5A4397FE-0515-885A-0053-88FC49E2C780}"/>
              </a:ext>
            </a:extLst>
          </p:cNvPr>
          <p:cNvSpPr>
            <a:spLocks/>
          </p:cNvSpPr>
          <p:nvPr/>
        </p:nvSpPr>
        <p:spPr bwMode="auto">
          <a:xfrm>
            <a:off x="6119813" y="2054225"/>
            <a:ext cx="17463" cy="22225"/>
          </a:xfrm>
          <a:custGeom>
            <a:avLst/>
            <a:gdLst>
              <a:gd name="T0" fmla="*/ 0 w 11"/>
              <a:gd name="T1" fmla="*/ 14 h 14"/>
              <a:gd name="T2" fmla="*/ 4 w 11"/>
              <a:gd name="T3" fmla="*/ 7 h 14"/>
              <a:gd name="T4" fmla="*/ 5 w 11"/>
              <a:gd name="T5" fmla="*/ 1 h 14"/>
              <a:gd name="T6" fmla="*/ 10 w 11"/>
              <a:gd name="T7" fmla="*/ 0 h 14"/>
              <a:gd name="T8" fmla="*/ 11 w 11"/>
              <a:gd name="T9" fmla="*/ 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4">
                <a:moveTo>
                  <a:pt x="0" y="14"/>
                </a:moveTo>
                <a:lnTo>
                  <a:pt x="4" y="7"/>
                </a:lnTo>
                <a:lnTo>
                  <a:pt x="5" y="1"/>
                </a:lnTo>
                <a:lnTo>
                  <a:pt x="10" y="0"/>
                </a:lnTo>
                <a:lnTo>
                  <a:pt x="11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9" name="Freeform 400">
            <a:extLst>
              <a:ext uri="{FF2B5EF4-FFF2-40B4-BE49-F238E27FC236}">
                <a16:creationId xmlns:a16="http://schemas.microsoft.com/office/drawing/2014/main" id="{E573AC40-2121-8361-927D-69BFA0AE10F1}"/>
              </a:ext>
            </a:extLst>
          </p:cNvPr>
          <p:cNvSpPr>
            <a:spLocks/>
          </p:cNvSpPr>
          <p:nvPr/>
        </p:nvSpPr>
        <p:spPr bwMode="auto">
          <a:xfrm>
            <a:off x="6303963" y="2070100"/>
            <a:ext cx="30163" cy="7938"/>
          </a:xfrm>
          <a:custGeom>
            <a:avLst/>
            <a:gdLst>
              <a:gd name="T0" fmla="*/ 19 w 19"/>
              <a:gd name="T1" fmla="*/ 5 h 5"/>
              <a:gd name="T2" fmla="*/ 14 w 19"/>
              <a:gd name="T3" fmla="*/ 4 h 5"/>
              <a:gd name="T4" fmla="*/ 5 w 19"/>
              <a:gd name="T5" fmla="*/ 2 h 5"/>
              <a:gd name="T6" fmla="*/ 0 w 19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5">
                <a:moveTo>
                  <a:pt x="19" y="5"/>
                </a:moveTo>
                <a:lnTo>
                  <a:pt x="14" y="4"/>
                </a:lnTo>
                <a:lnTo>
                  <a:pt x="5" y="2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0" name="Freeform 401">
            <a:extLst>
              <a:ext uri="{FF2B5EF4-FFF2-40B4-BE49-F238E27FC236}">
                <a16:creationId xmlns:a16="http://schemas.microsoft.com/office/drawing/2014/main" id="{7FC6122E-B646-5042-CD16-55A79B2DF8CA}"/>
              </a:ext>
            </a:extLst>
          </p:cNvPr>
          <p:cNvSpPr>
            <a:spLocks/>
          </p:cNvSpPr>
          <p:nvPr/>
        </p:nvSpPr>
        <p:spPr bwMode="auto">
          <a:xfrm>
            <a:off x="6178551" y="2006600"/>
            <a:ext cx="61913" cy="73025"/>
          </a:xfrm>
          <a:custGeom>
            <a:avLst/>
            <a:gdLst>
              <a:gd name="T0" fmla="*/ 0 w 39"/>
              <a:gd name="T1" fmla="*/ 46 h 46"/>
              <a:gd name="T2" fmla="*/ 4 w 39"/>
              <a:gd name="T3" fmla="*/ 44 h 46"/>
              <a:gd name="T4" fmla="*/ 11 w 39"/>
              <a:gd name="T5" fmla="*/ 40 h 46"/>
              <a:gd name="T6" fmla="*/ 14 w 39"/>
              <a:gd name="T7" fmla="*/ 38 h 46"/>
              <a:gd name="T8" fmla="*/ 15 w 39"/>
              <a:gd name="T9" fmla="*/ 36 h 46"/>
              <a:gd name="T10" fmla="*/ 18 w 39"/>
              <a:gd name="T11" fmla="*/ 31 h 46"/>
              <a:gd name="T12" fmla="*/ 16 w 39"/>
              <a:gd name="T13" fmla="*/ 27 h 46"/>
              <a:gd name="T14" fmla="*/ 11 w 39"/>
              <a:gd name="T15" fmla="*/ 22 h 46"/>
              <a:gd name="T16" fmla="*/ 11 w 39"/>
              <a:gd name="T17" fmla="*/ 21 h 46"/>
              <a:gd name="T18" fmla="*/ 14 w 39"/>
              <a:gd name="T19" fmla="*/ 18 h 46"/>
              <a:gd name="T20" fmla="*/ 20 w 39"/>
              <a:gd name="T21" fmla="*/ 18 h 46"/>
              <a:gd name="T22" fmla="*/ 20 w 39"/>
              <a:gd name="T23" fmla="*/ 12 h 46"/>
              <a:gd name="T24" fmla="*/ 20 w 39"/>
              <a:gd name="T25" fmla="*/ 8 h 46"/>
              <a:gd name="T26" fmla="*/ 20 w 39"/>
              <a:gd name="T27" fmla="*/ 0 h 46"/>
              <a:gd name="T28" fmla="*/ 23 w 39"/>
              <a:gd name="T29" fmla="*/ 1 h 46"/>
              <a:gd name="T30" fmla="*/ 30 w 39"/>
              <a:gd name="T31" fmla="*/ 3 h 46"/>
              <a:gd name="T32" fmla="*/ 30 w 39"/>
              <a:gd name="T33" fmla="*/ 4 h 46"/>
              <a:gd name="T34" fmla="*/ 33 w 39"/>
              <a:gd name="T35" fmla="*/ 10 h 46"/>
              <a:gd name="T36" fmla="*/ 33 w 39"/>
              <a:gd name="T37" fmla="*/ 11 h 46"/>
              <a:gd name="T38" fmla="*/ 33 w 39"/>
              <a:gd name="T39" fmla="*/ 18 h 46"/>
              <a:gd name="T40" fmla="*/ 31 w 39"/>
              <a:gd name="T41" fmla="*/ 25 h 46"/>
              <a:gd name="T42" fmla="*/ 37 w 39"/>
              <a:gd name="T43" fmla="*/ 19 h 46"/>
              <a:gd name="T44" fmla="*/ 39 w 39"/>
              <a:gd name="T45" fmla="*/ 29 h 46"/>
              <a:gd name="T46" fmla="*/ 37 w 39"/>
              <a:gd name="T47" fmla="*/ 38 h 46"/>
              <a:gd name="T48" fmla="*/ 35 w 39"/>
              <a:gd name="T49" fmla="*/ 45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9" h="46">
                <a:moveTo>
                  <a:pt x="0" y="46"/>
                </a:moveTo>
                <a:lnTo>
                  <a:pt x="4" y="44"/>
                </a:lnTo>
                <a:lnTo>
                  <a:pt x="11" y="40"/>
                </a:lnTo>
                <a:lnTo>
                  <a:pt x="14" y="38"/>
                </a:lnTo>
                <a:lnTo>
                  <a:pt x="15" y="36"/>
                </a:lnTo>
                <a:lnTo>
                  <a:pt x="18" y="31"/>
                </a:lnTo>
                <a:lnTo>
                  <a:pt x="16" y="27"/>
                </a:lnTo>
                <a:lnTo>
                  <a:pt x="11" y="22"/>
                </a:lnTo>
                <a:lnTo>
                  <a:pt x="11" y="21"/>
                </a:lnTo>
                <a:lnTo>
                  <a:pt x="14" y="18"/>
                </a:lnTo>
                <a:lnTo>
                  <a:pt x="20" y="18"/>
                </a:lnTo>
                <a:lnTo>
                  <a:pt x="20" y="12"/>
                </a:lnTo>
                <a:lnTo>
                  <a:pt x="20" y="8"/>
                </a:lnTo>
                <a:lnTo>
                  <a:pt x="20" y="0"/>
                </a:lnTo>
                <a:lnTo>
                  <a:pt x="23" y="1"/>
                </a:lnTo>
                <a:lnTo>
                  <a:pt x="30" y="3"/>
                </a:lnTo>
                <a:lnTo>
                  <a:pt x="30" y="4"/>
                </a:lnTo>
                <a:lnTo>
                  <a:pt x="33" y="10"/>
                </a:lnTo>
                <a:lnTo>
                  <a:pt x="33" y="11"/>
                </a:lnTo>
                <a:lnTo>
                  <a:pt x="33" y="18"/>
                </a:lnTo>
                <a:lnTo>
                  <a:pt x="31" y="25"/>
                </a:lnTo>
                <a:lnTo>
                  <a:pt x="37" y="19"/>
                </a:lnTo>
                <a:lnTo>
                  <a:pt x="39" y="29"/>
                </a:lnTo>
                <a:lnTo>
                  <a:pt x="37" y="38"/>
                </a:lnTo>
                <a:lnTo>
                  <a:pt x="35" y="4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1" name="Line 402">
            <a:extLst>
              <a:ext uri="{FF2B5EF4-FFF2-40B4-BE49-F238E27FC236}">
                <a16:creationId xmlns:a16="http://schemas.microsoft.com/office/drawing/2014/main" id="{B506720E-26D0-B2DF-FD70-4EDD9BBC267D}"/>
              </a:ext>
            </a:extLst>
          </p:cNvPr>
          <p:cNvSpPr>
            <a:spLocks noChangeShapeType="1"/>
          </p:cNvSpPr>
          <p:nvPr/>
        </p:nvSpPr>
        <p:spPr bwMode="auto">
          <a:xfrm>
            <a:off x="6178551" y="2079625"/>
            <a:ext cx="0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2" name="Freeform 403">
            <a:extLst>
              <a:ext uri="{FF2B5EF4-FFF2-40B4-BE49-F238E27FC236}">
                <a16:creationId xmlns:a16="http://schemas.microsoft.com/office/drawing/2014/main" id="{103060DC-6333-79DF-E80F-E679E227E630}"/>
              </a:ext>
            </a:extLst>
          </p:cNvPr>
          <p:cNvSpPr>
            <a:spLocks/>
          </p:cNvSpPr>
          <p:nvPr/>
        </p:nvSpPr>
        <p:spPr bwMode="auto">
          <a:xfrm>
            <a:off x="6162676" y="2052638"/>
            <a:ext cx="15875" cy="30163"/>
          </a:xfrm>
          <a:custGeom>
            <a:avLst/>
            <a:gdLst>
              <a:gd name="T0" fmla="*/ 7 w 10"/>
              <a:gd name="T1" fmla="*/ 0 h 19"/>
              <a:gd name="T2" fmla="*/ 7 w 10"/>
              <a:gd name="T3" fmla="*/ 7 h 19"/>
              <a:gd name="T4" fmla="*/ 2 w 10"/>
              <a:gd name="T5" fmla="*/ 12 h 19"/>
              <a:gd name="T6" fmla="*/ 0 w 10"/>
              <a:gd name="T7" fmla="*/ 17 h 19"/>
              <a:gd name="T8" fmla="*/ 7 w 10"/>
              <a:gd name="T9" fmla="*/ 19 h 19"/>
              <a:gd name="T10" fmla="*/ 10 w 10"/>
              <a:gd name="T11" fmla="*/ 17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19">
                <a:moveTo>
                  <a:pt x="7" y="0"/>
                </a:moveTo>
                <a:lnTo>
                  <a:pt x="7" y="7"/>
                </a:lnTo>
                <a:lnTo>
                  <a:pt x="2" y="12"/>
                </a:lnTo>
                <a:lnTo>
                  <a:pt x="0" y="17"/>
                </a:lnTo>
                <a:lnTo>
                  <a:pt x="7" y="19"/>
                </a:lnTo>
                <a:lnTo>
                  <a:pt x="10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3" name="Freeform 404">
            <a:extLst>
              <a:ext uri="{FF2B5EF4-FFF2-40B4-BE49-F238E27FC236}">
                <a16:creationId xmlns:a16="http://schemas.microsoft.com/office/drawing/2014/main" id="{360EDEB9-8012-6074-D00B-D124B68692A6}"/>
              </a:ext>
            </a:extLst>
          </p:cNvPr>
          <p:cNvSpPr>
            <a:spLocks/>
          </p:cNvSpPr>
          <p:nvPr/>
        </p:nvSpPr>
        <p:spPr bwMode="auto">
          <a:xfrm>
            <a:off x="6296026" y="2070100"/>
            <a:ext cx="20638" cy="17463"/>
          </a:xfrm>
          <a:custGeom>
            <a:avLst/>
            <a:gdLst>
              <a:gd name="T0" fmla="*/ 0 w 13"/>
              <a:gd name="T1" fmla="*/ 0 h 11"/>
              <a:gd name="T2" fmla="*/ 1 w 13"/>
              <a:gd name="T3" fmla="*/ 5 h 11"/>
              <a:gd name="T4" fmla="*/ 6 w 13"/>
              <a:gd name="T5" fmla="*/ 9 h 11"/>
              <a:gd name="T6" fmla="*/ 13 w 13"/>
              <a:gd name="T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11">
                <a:moveTo>
                  <a:pt x="0" y="0"/>
                </a:moveTo>
                <a:lnTo>
                  <a:pt x="1" y="5"/>
                </a:lnTo>
                <a:lnTo>
                  <a:pt x="6" y="9"/>
                </a:lnTo>
                <a:lnTo>
                  <a:pt x="13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4" name="Freeform 405">
            <a:extLst>
              <a:ext uri="{FF2B5EF4-FFF2-40B4-BE49-F238E27FC236}">
                <a16:creationId xmlns:a16="http://schemas.microsoft.com/office/drawing/2014/main" id="{895FDD8A-9F23-1B62-2494-B0E2B61F5D00}"/>
              </a:ext>
            </a:extLst>
          </p:cNvPr>
          <p:cNvSpPr>
            <a:spLocks/>
          </p:cNvSpPr>
          <p:nvPr/>
        </p:nvSpPr>
        <p:spPr bwMode="auto">
          <a:xfrm>
            <a:off x="6316663" y="2078038"/>
            <a:ext cx="17463" cy="11113"/>
          </a:xfrm>
          <a:custGeom>
            <a:avLst/>
            <a:gdLst>
              <a:gd name="T0" fmla="*/ 0 w 11"/>
              <a:gd name="T1" fmla="*/ 6 h 7"/>
              <a:gd name="T2" fmla="*/ 3 w 11"/>
              <a:gd name="T3" fmla="*/ 7 h 7"/>
              <a:gd name="T4" fmla="*/ 8 w 11"/>
              <a:gd name="T5" fmla="*/ 6 h 7"/>
              <a:gd name="T6" fmla="*/ 11 w 11"/>
              <a:gd name="T7" fmla="*/ 0 h 7"/>
              <a:gd name="T8" fmla="*/ 11 w 11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7">
                <a:moveTo>
                  <a:pt x="0" y="6"/>
                </a:moveTo>
                <a:lnTo>
                  <a:pt x="3" y="7"/>
                </a:lnTo>
                <a:lnTo>
                  <a:pt x="8" y="6"/>
                </a:lnTo>
                <a:lnTo>
                  <a:pt x="11" y="0"/>
                </a:lnTo>
                <a:lnTo>
                  <a:pt x="1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5" name="Freeform 407">
            <a:extLst>
              <a:ext uri="{FF2B5EF4-FFF2-40B4-BE49-F238E27FC236}">
                <a16:creationId xmlns:a16="http://schemas.microsoft.com/office/drawing/2014/main" id="{E0546734-CBE0-FE92-0E73-3122EA211DB1}"/>
              </a:ext>
            </a:extLst>
          </p:cNvPr>
          <p:cNvSpPr>
            <a:spLocks/>
          </p:cNvSpPr>
          <p:nvPr/>
        </p:nvSpPr>
        <p:spPr bwMode="auto">
          <a:xfrm>
            <a:off x="6230938" y="2078038"/>
            <a:ext cx="3175" cy="12700"/>
          </a:xfrm>
          <a:custGeom>
            <a:avLst/>
            <a:gdLst>
              <a:gd name="T0" fmla="*/ 2 w 2"/>
              <a:gd name="T1" fmla="*/ 0 h 8"/>
              <a:gd name="T2" fmla="*/ 1 w 2"/>
              <a:gd name="T3" fmla="*/ 4 h 8"/>
              <a:gd name="T4" fmla="*/ 0 w 2"/>
              <a:gd name="T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8">
                <a:moveTo>
                  <a:pt x="2" y="0"/>
                </a:moveTo>
                <a:lnTo>
                  <a:pt x="1" y="4"/>
                </a:lnTo>
                <a:lnTo>
                  <a:pt x="0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6" name="Freeform 408">
            <a:extLst>
              <a:ext uri="{FF2B5EF4-FFF2-40B4-BE49-F238E27FC236}">
                <a16:creationId xmlns:a16="http://schemas.microsoft.com/office/drawing/2014/main" id="{AF1F5BA0-C113-6C30-D661-E0F9C0996572}"/>
              </a:ext>
            </a:extLst>
          </p:cNvPr>
          <p:cNvSpPr>
            <a:spLocks/>
          </p:cNvSpPr>
          <p:nvPr/>
        </p:nvSpPr>
        <p:spPr bwMode="auto">
          <a:xfrm>
            <a:off x="6108701" y="2076451"/>
            <a:ext cx="11113" cy="19050"/>
          </a:xfrm>
          <a:custGeom>
            <a:avLst/>
            <a:gdLst>
              <a:gd name="T0" fmla="*/ 0 w 7"/>
              <a:gd name="T1" fmla="*/ 12 h 12"/>
              <a:gd name="T2" fmla="*/ 4 w 7"/>
              <a:gd name="T3" fmla="*/ 8 h 12"/>
              <a:gd name="T4" fmla="*/ 7 w 7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12">
                <a:moveTo>
                  <a:pt x="0" y="12"/>
                </a:moveTo>
                <a:lnTo>
                  <a:pt x="4" y="8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7" name="Freeform 409">
            <a:extLst>
              <a:ext uri="{FF2B5EF4-FFF2-40B4-BE49-F238E27FC236}">
                <a16:creationId xmlns:a16="http://schemas.microsoft.com/office/drawing/2014/main" id="{B89D2335-7376-EBDA-4537-ED25C6594570}"/>
              </a:ext>
            </a:extLst>
          </p:cNvPr>
          <p:cNvSpPr>
            <a:spLocks/>
          </p:cNvSpPr>
          <p:nvPr/>
        </p:nvSpPr>
        <p:spPr bwMode="auto">
          <a:xfrm>
            <a:off x="5818188" y="1976438"/>
            <a:ext cx="109538" cy="119063"/>
          </a:xfrm>
          <a:custGeom>
            <a:avLst/>
            <a:gdLst>
              <a:gd name="T0" fmla="*/ 6 w 69"/>
              <a:gd name="T1" fmla="*/ 75 h 75"/>
              <a:gd name="T2" fmla="*/ 10 w 69"/>
              <a:gd name="T3" fmla="*/ 72 h 75"/>
              <a:gd name="T4" fmla="*/ 11 w 69"/>
              <a:gd name="T5" fmla="*/ 68 h 75"/>
              <a:gd name="T6" fmla="*/ 13 w 69"/>
              <a:gd name="T7" fmla="*/ 64 h 75"/>
              <a:gd name="T8" fmla="*/ 10 w 69"/>
              <a:gd name="T9" fmla="*/ 57 h 75"/>
              <a:gd name="T10" fmla="*/ 15 w 69"/>
              <a:gd name="T11" fmla="*/ 57 h 75"/>
              <a:gd name="T12" fmla="*/ 17 w 69"/>
              <a:gd name="T13" fmla="*/ 64 h 75"/>
              <a:gd name="T14" fmla="*/ 25 w 69"/>
              <a:gd name="T15" fmla="*/ 68 h 75"/>
              <a:gd name="T16" fmla="*/ 26 w 69"/>
              <a:gd name="T17" fmla="*/ 68 h 75"/>
              <a:gd name="T18" fmla="*/ 26 w 69"/>
              <a:gd name="T19" fmla="*/ 59 h 75"/>
              <a:gd name="T20" fmla="*/ 36 w 69"/>
              <a:gd name="T21" fmla="*/ 60 h 75"/>
              <a:gd name="T22" fmla="*/ 41 w 69"/>
              <a:gd name="T23" fmla="*/ 56 h 75"/>
              <a:gd name="T24" fmla="*/ 43 w 69"/>
              <a:gd name="T25" fmla="*/ 55 h 75"/>
              <a:gd name="T26" fmla="*/ 39 w 69"/>
              <a:gd name="T27" fmla="*/ 45 h 75"/>
              <a:gd name="T28" fmla="*/ 65 w 69"/>
              <a:gd name="T29" fmla="*/ 31 h 75"/>
              <a:gd name="T30" fmla="*/ 69 w 69"/>
              <a:gd name="T31" fmla="*/ 25 h 75"/>
              <a:gd name="T32" fmla="*/ 65 w 69"/>
              <a:gd name="T33" fmla="*/ 18 h 75"/>
              <a:gd name="T34" fmla="*/ 63 w 69"/>
              <a:gd name="T35" fmla="*/ 16 h 75"/>
              <a:gd name="T36" fmla="*/ 56 w 69"/>
              <a:gd name="T37" fmla="*/ 20 h 75"/>
              <a:gd name="T38" fmla="*/ 58 w 69"/>
              <a:gd name="T39" fmla="*/ 15 h 75"/>
              <a:gd name="T40" fmla="*/ 55 w 69"/>
              <a:gd name="T41" fmla="*/ 3 h 75"/>
              <a:gd name="T42" fmla="*/ 48 w 69"/>
              <a:gd name="T43" fmla="*/ 0 h 75"/>
              <a:gd name="T44" fmla="*/ 32 w 69"/>
              <a:gd name="T45" fmla="*/ 14 h 75"/>
              <a:gd name="T46" fmla="*/ 37 w 69"/>
              <a:gd name="T47" fmla="*/ 19 h 75"/>
              <a:gd name="T48" fmla="*/ 39 w 69"/>
              <a:gd name="T49" fmla="*/ 23 h 75"/>
              <a:gd name="T50" fmla="*/ 33 w 69"/>
              <a:gd name="T51" fmla="*/ 25 h 75"/>
              <a:gd name="T52" fmla="*/ 32 w 69"/>
              <a:gd name="T53" fmla="*/ 25 h 75"/>
              <a:gd name="T54" fmla="*/ 24 w 69"/>
              <a:gd name="T55" fmla="*/ 10 h 75"/>
              <a:gd name="T56" fmla="*/ 6 w 69"/>
              <a:gd name="T57" fmla="*/ 18 h 75"/>
              <a:gd name="T58" fmla="*/ 10 w 69"/>
              <a:gd name="T59" fmla="*/ 23 h 75"/>
              <a:gd name="T60" fmla="*/ 18 w 69"/>
              <a:gd name="T61" fmla="*/ 23 h 75"/>
              <a:gd name="T62" fmla="*/ 19 w 69"/>
              <a:gd name="T63" fmla="*/ 27 h 75"/>
              <a:gd name="T64" fmla="*/ 6 w 69"/>
              <a:gd name="T65" fmla="*/ 31 h 75"/>
              <a:gd name="T66" fmla="*/ 2 w 69"/>
              <a:gd name="T67" fmla="*/ 49 h 75"/>
              <a:gd name="T68" fmla="*/ 9 w 69"/>
              <a:gd name="T69" fmla="*/ 46 h 75"/>
              <a:gd name="T70" fmla="*/ 11 w 69"/>
              <a:gd name="T71" fmla="*/ 48 h 75"/>
              <a:gd name="T72" fmla="*/ 2 w 69"/>
              <a:gd name="T73" fmla="*/ 56 h 75"/>
              <a:gd name="T74" fmla="*/ 0 w 69"/>
              <a:gd name="T75" fmla="*/ 67 h 75"/>
              <a:gd name="T76" fmla="*/ 3 w 69"/>
              <a:gd name="T77" fmla="*/ 72 h 75"/>
              <a:gd name="T78" fmla="*/ 6 w 69"/>
              <a:gd name="T79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69" h="75">
                <a:moveTo>
                  <a:pt x="6" y="75"/>
                </a:moveTo>
                <a:lnTo>
                  <a:pt x="10" y="72"/>
                </a:lnTo>
                <a:lnTo>
                  <a:pt x="11" y="68"/>
                </a:lnTo>
                <a:lnTo>
                  <a:pt x="13" y="64"/>
                </a:lnTo>
                <a:lnTo>
                  <a:pt x="10" y="57"/>
                </a:lnTo>
                <a:lnTo>
                  <a:pt x="15" y="57"/>
                </a:lnTo>
                <a:lnTo>
                  <a:pt x="17" y="64"/>
                </a:lnTo>
                <a:lnTo>
                  <a:pt x="25" y="68"/>
                </a:lnTo>
                <a:lnTo>
                  <a:pt x="26" y="68"/>
                </a:lnTo>
                <a:lnTo>
                  <a:pt x="26" y="59"/>
                </a:lnTo>
                <a:lnTo>
                  <a:pt x="36" y="60"/>
                </a:lnTo>
                <a:lnTo>
                  <a:pt x="41" y="56"/>
                </a:lnTo>
                <a:lnTo>
                  <a:pt x="43" y="55"/>
                </a:lnTo>
                <a:lnTo>
                  <a:pt x="39" y="45"/>
                </a:lnTo>
                <a:lnTo>
                  <a:pt x="65" y="31"/>
                </a:lnTo>
                <a:lnTo>
                  <a:pt x="69" y="25"/>
                </a:lnTo>
                <a:lnTo>
                  <a:pt x="65" y="18"/>
                </a:lnTo>
                <a:lnTo>
                  <a:pt x="63" y="16"/>
                </a:lnTo>
                <a:lnTo>
                  <a:pt x="56" y="20"/>
                </a:lnTo>
                <a:lnTo>
                  <a:pt x="58" y="15"/>
                </a:lnTo>
                <a:lnTo>
                  <a:pt x="55" y="3"/>
                </a:lnTo>
                <a:lnTo>
                  <a:pt x="48" y="0"/>
                </a:lnTo>
                <a:lnTo>
                  <a:pt x="32" y="14"/>
                </a:lnTo>
                <a:lnTo>
                  <a:pt x="37" y="19"/>
                </a:lnTo>
                <a:lnTo>
                  <a:pt x="39" y="23"/>
                </a:lnTo>
                <a:lnTo>
                  <a:pt x="33" y="25"/>
                </a:lnTo>
                <a:lnTo>
                  <a:pt x="32" y="25"/>
                </a:lnTo>
                <a:lnTo>
                  <a:pt x="24" y="10"/>
                </a:lnTo>
                <a:lnTo>
                  <a:pt x="6" y="18"/>
                </a:lnTo>
                <a:lnTo>
                  <a:pt x="10" y="23"/>
                </a:lnTo>
                <a:lnTo>
                  <a:pt x="18" y="23"/>
                </a:lnTo>
                <a:lnTo>
                  <a:pt x="19" y="27"/>
                </a:lnTo>
                <a:lnTo>
                  <a:pt x="6" y="31"/>
                </a:lnTo>
                <a:lnTo>
                  <a:pt x="2" y="49"/>
                </a:lnTo>
                <a:lnTo>
                  <a:pt x="9" y="46"/>
                </a:lnTo>
                <a:lnTo>
                  <a:pt x="11" y="48"/>
                </a:lnTo>
                <a:lnTo>
                  <a:pt x="2" y="56"/>
                </a:lnTo>
                <a:lnTo>
                  <a:pt x="0" y="67"/>
                </a:lnTo>
                <a:lnTo>
                  <a:pt x="3" y="72"/>
                </a:lnTo>
                <a:lnTo>
                  <a:pt x="6" y="7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8" name="Freeform 410">
            <a:extLst>
              <a:ext uri="{FF2B5EF4-FFF2-40B4-BE49-F238E27FC236}">
                <a16:creationId xmlns:a16="http://schemas.microsoft.com/office/drawing/2014/main" id="{0F5A5CE4-EF9E-2C62-1D53-5424AD802E42}"/>
              </a:ext>
            </a:extLst>
          </p:cNvPr>
          <p:cNvSpPr>
            <a:spLocks/>
          </p:cNvSpPr>
          <p:nvPr/>
        </p:nvSpPr>
        <p:spPr bwMode="auto">
          <a:xfrm>
            <a:off x="6169026" y="2095501"/>
            <a:ext cx="7938" cy="0"/>
          </a:xfrm>
          <a:custGeom>
            <a:avLst/>
            <a:gdLst>
              <a:gd name="T0" fmla="*/ 5 w 5"/>
              <a:gd name="T1" fmla="*/ 2 w 5"/>
              <a:gd name="T2" fmla="*/ 0 w 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5">
                <a:moveTo>
                  <a:pt x="5" y="0"/>
                </a:move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9" name="Line 411">
            <a:extLst>
              <a:ext uri="{FF2B5EF4-FFF2-40B4-BE49-F238E27FC236}">
                <a16:creationId xmlns:a16="http://schemas.microsoft.com/office/drawing/2014/main" id="{54DCF5ED-CCDB-49FE-1DE5-19B68A65EAE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107113" y="2095501"/>
            <a:ext cx="1588" cy="476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0" name="Freeform 412">
            <a:extLst>
              <a:ext uri="{FF2B5EF4-FFF2-40B4-BE49-F238E27FC236}">
                <a16:creationId xmlns:a16="http://schemas.microsoft.com/office/drawing/2014/main" id="{35A415B9-1078-CC81-3B33-84A3CB59D93D}"/>
              </a:ext>
            </a:extLst>
          </p:cNvPr>
          <p:cNvSpPr>
            <a:spLocks/>
          </p:cNvSpPr>
          <p:nvPr/>
        </p:nvSpPr>
        <p:spPr bwMode="auto">
          <a:xfrm>
            <a:off x="6281738" y="2065338"/>
            <a:ext cx="17463" cy="41275"/>
          </a:xfrm>
          <a:custGeom>
            <a:avLst/>
            <a:gdLst>
              <a:gd name="T0" fmla="*/ 11 w 11"/>
              <a:gd name="T1" fmla="*/ 26 h 26"/>
              <a:gd name="T2" fmla="*/ 11 w 11"/>
              <a:gd name="T3" fmla="*/ 24 h 26"/>
              <a:gd name="T4" fmla="*/ 4 w 11"/>
              <a:gd name="T5" fmla="*/ 22 h 26"/>
              <a:gd name="T6" fmla="*/ 0 w 11"/>
              <a:gd name="T7" fmla="*/ 19 h 26"/>
              <a:gd name="T8" fmla="*/ 0 w 11"/>
              <a:gd name="T9" fmla="*/ 15 h 26"/>
              <a:gd name="T10" fmla="*/ 3 w 11"/>
              <a:gd name="T11" fmla="*/ 5 h 26"/>
              <a:gd name="T12" fmla="*/ 7 w 11"/>
              <a:gd name="T13" fmla="*/ 0 h 26"/>
              <a:gd name="T14" fmla="*/ 9 w 11"/>
              <a:gd name="T15" fmla="*/ 3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" h="26">
                <a:moveTo>
                  <a:pt x="11" y="26"/>
                </a:moveTo>
                <a:lnTo>
                  <a:pt x="11" y="24"/>
                </a:lnTo>
                <a:lnTo>
                  <a:pt x="4" y="22"/>
                </a:lnTo>
                <a:lnTo>
                  <a:pt x="0" y="19"/>
                </a:lnTo>
                <a:lnTo>
                  <a:pt x="0" y="15"/>
                </a:lnTo>
                <a:lnTo>
                  <a:pt x="3" y="5"/>
                </a:lnTo>
                <a:lnTo>
                  <a:pt x="7" y="0"/>
                </a:lnTo>
                <a:lnTo>
                  <a:pt x="9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1" name="Freeform 413">
            <a:extLst>
              <a:ext uri="{FF2B5EF4-FFF2-40B4-BE49-F238E27FC236}">
                <a16:creationId xmlns:a16="http://schemas.microsoft.com/office/drawing/2014/main" id="{38DAEC9B-152F-2F95-399D-D6D201013F16}"/>
              </a:ext>
            </a:extLst>
          </p:cNvPr>
          <p:cNvSpPr>
            <a:spLocks/>
          </p:cNvSpPr>
          <p:nvPr/>
        </p:nvSpPr>
        <p:spPr bwMode="auto">
          <a:xfrm>
            <a:off x="6230938" y="2090738"/>
            <a:ext cx="12700" cy="20638"/>
          </a:xfrm>
          <a:custGeom>
            <a:avLst/>
            <a:gdLst>
              <a:gd name="T0" fmla="*/ 0 w 8"/>
              <a:gd name="T1" fmla="*/ 0 h 13"/>
              <a:gd name="T2" fmla="*/ 1 w 8"/>
              <a:gd name="T3" fmla="*/ 6 h 13"/>
              <a:gd name="T4" fmla="*/ 5 w 8"/>
              <a:gd name="T5" fmla="*/ 8 h 13"/>
              <a:gd name="T6" fmla="*/ 8 w 8"/>
              <a:gd name="T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13">
                <a:moveTo>
                  <a:pt x="0" y="0"/>
                </a:moveTo>
                <a:lnTo>
                  <a:pt x="1" y="6"/>
                </a:lnTo>
                <a:lnTo>
                  <a:pt x="5" y="8"/>
                </a:lnTo>
                <a:lnTo>
                  <a:pt x="8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2" name="Freeform 414">
            <a:extLst>
              <a:ext uri="{FF2B5EF4-FFF2-40B4-BE49-F238E27FC236}">
                <a16:creationId xmlns:a16="http://schemas.microsoft.com/office/drawing/2014/main" id="{B49AEB7F-F6CB-5D47-8DC4-F2D3E3CE4EFB}"/>
              </a:ext>
            </a:extLst>
          </p:cNvPr>
          <p:cNvSpPr>
            <a:spLocks/>
          </p:cNvSpPr>
          <p:nvPr/>
        </p:nvSpPr>
        <p:spPr bwMode="auto">
          <a:xfrm>
            <a:off x="6107113" y="2100263"/>
            <a:ext cx="6350" cy="12700"/>
          </a:xfrm>
          <a:custGeom>
            <a:avLst/>
            <a:gdLst>
              <a:gd name="T0" fmla="*/ 4 w 4"/>
              <a:gd name="T1" fmla="*/ 8 h 8"/>
              <a:gd name="T2" fmla="*/ 3 w 4"/>
              <a:gd name="T3" fmla="*/ 5 h 8"/>
              <a:gd name="T4" fmla="*/ 1 w 4"/>
              <a:gd name="T5" fmla="*/ 2 h 8"/>
              <a:gd name="T6" fmla="*/ 0 w 4"/>
              <a:gd name="T7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8">
                <a:moveTo>
                  <a:pt x="4" y="8"/>
                </a:moveTo>
                <a:lnTo>
                  <a:pt x="3" y="5"/>
                </a:lnTo>
                <a:lnTo>
                  <a:pt x="1" y="2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3" name="Freeform 415">
            <a:extLst>
              <a:ext uri="{FF2B5EF4-FFF2-40B4-BE49-F238E27FC236}">
                <a16:creationId xmlns:a16="http://schemas.microsoft.com/office/drawing/2014/main" id="{419D9BD7-2812-49F3-1EBE-9CE4ABDFBD1A}"/>
              </a:ext>
            </a:extLst>
          </p:cNvPr>
          <p:cNvSpPr>
            <a:spLocks/>
          </p:cNvSpPr>
          <p:nvPr/>
        </p:nvSpPr>
        <p:spPr bwMode="auto">
          <a:xfrm>
            <a:off x="6126163" y="2082801"/>
            <a:ext cx="42863" cy="30163"/>
          </a:xfrm>
          <a:custGeom>
            <a:avLst/>
            <a:gdLst>
              <a:gd name="T0" fmla="*/ 27 w 27"/>
              <a:gd name="T1" fmla="*/ 8 h 19"/>
              <a:gd name="T2" fmla="*/ 25 w 27"/>
              <a:gd name="T3" fmla="*/ 8 h 19"/>
              <a:gd name="T4" fmla="*/ 22 w 27"/>
              <a:gd name="T5" fmla="*/ 8 h 19"/>
              <a:gd name="T6" fmla="*/ 19 w 27"/>
              <a:gd name="T7" fmla="*/ 8 h 19"/>
              <a:gd name="T8" fmla="*/ 15 w 27"/>
              <a:gd name="T9" fmla="*/ 0 h 19"/>
              <a:gd name="T10" fmla="*/ 10 w 27"/>
              <a:gd name="T11" fmla="*/ 7 h 19"/>
              <a:gd name="T12" fmla="*/ 4 w 27"/>
              <a:gd name="T13" fmla="*/ 11 h 19"/>
              <a:gd name="T14" fmla="*/ 3 w 27"/>
              <a:gd name="T15" fmla="*/ 11 h 19"/>
              <a:gd name="T16" fmla="*/ 0 w 27"/>
              <a:gd name="T17" fmla="*/ 15 h 19"/>
              <a:gd name="T18" fmla="*/ 1 w 27"/>
              <a:gd name="T19" fmla="*/ 18 h 19"/>
              <a:gd name="T20" fmla="*/ 1 w 27"/>
              <a:gd name="T2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7" h="19">
                <a:moveTo>
                  <a:pt x="27" y="8"/>
                </a:moveTo>
                <a:lnTo>
                  <a:pt x="25" y="8"/>
                </a:lnTo>
                <a:lnTo>
                  <a:pt x="22" y="8"/>
                </a:lnTo>
                <a:lnTo>
                  <a:pt x="19" y="8"/>
                </a:lnTo>
                <a:lnTo>
                  <a:pt x="15" y="0"/>
                </a:lnTo>
                <a:lnTo>
                  <a:pt x="10" y="7"/>
                </a:lnTo>
                <a:lnTo>
                  <a:pt x="4" y="11"/>
                </a:lnTo>
                <a:lnTo>
                  <a:pt x="3" y="11"/>
                </a:lnTo>
                <a:lnTo>
                  <a:pt x="0" y="15"/>
                </a:lnTo>
                <a:lnTo>
                  <a:pt x="1" y="18"/>
                </a:lnTo>
                <a:lnTo>
                  <a:pt x="1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4" name="Freeform 416">
            <a:extLst>
              <a:ext uri="{FF2B5EF4-FFF2-40B4-BE49-F238E27FC236}">
                <a16:creationId xmlns:a16="http://schemas.microsoft.com/office/drawing/2014/main" id="{561A5695-6BC8-D1FA-815A-D28B109B7F41}"/>
              </a:ext>
            </a:extLst>
          </p:cNvPr>
          <p:cNvSpPr>
            <a:spLocks/>
          </p:cNvSpPr>
          <p:nvPr/>
        </p:nvSpPr>
        <p:spPr bwMode="auto">
          <a:xfrm>
            <a:off x="5775326" y="2047876"/>
            <a:ext cx="36513" cy="66675"/>
          </a:xfrm>
          <a:custGeom>
            <a:avLst/>
            <a:gdLst>
              <a:gd name="T0" fmla="*/ 7 w 23"/>
              <a:gd name="T1" fmla="*/ 42 h 42"/>
              <a:gd name="T2" fmla="*/ 14 w 23"/>
              <a:gd name="T3" fmla="*/ 41 h 42"/>
              <a:gd name="T4" fmla="*/ 18 w 23"/>
              <a:gd name="T5" fmla="*/ 35 h 42"/>
              <a:gd name="T6" fmla="*/ 22 w 23"/>
              <a:gd name="T7" fmla="*/ 10 h 42"/>
              <a:gd name="T8" fmla="*/ 23 w 23"/>
              <a:gd name="T9" fmla="*/ 3 h 42"/>
              <a:gd name="T10" fmla="*/ 14 w 23"/>
              <a:gd name="T11" fmla="*/ 0 h 42"/>
              <a:gd name="T12" fmla="*/ 11 w 23"/>
              <a:gd name="T13" fmla="*/ 8 h 42"/>
              <a:gd name="T14" fmla="*/ 15 w 23"/>
              <a:gd name="T15" fmla="*/ 11 h 42"/>
              <a:gd name="T16" fmla="*/ 15 w 23"/>
              <a:gd name="T17" fmla="*/ 15 h 42"/>
              <a:gd name="T18" fmla="*/ 6 w 23"/>
              <a:gd name="T19" fmla="*/ 16 h 42"/>
              <a:gd name="T20" fmla="*/ 6 w 23"/>
              <a:gd name="T21" fmla="*/ 22 h 42"/>
              <a:gd name="T22" fmla="*/ 1 w 23"/>
              <a:gd name="T23" fmla="*/ 26 h 42"/>
              <a:gd name="T24" fmla="*/ 0 w 23"/>
              <a:gd name="T25" fmla="*/ 37 h 42"/>
              <a:gd name="T26" fmla="*/ 0 w 23"/>
              <a:gd name="T27" fmla="*/ 41 h 42"/>
              <a:gd name="T28" fmla="*/ 7 w 23"/>
              <a:gd name="T29" fmla="*/ 35 h 42"/>
              <a:gd name="T30" fmla="*/ 7 w 23"/>
              <a:gd name="T31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3" h="42">
                <a:moveTo>
                  <a:pt x="7" y="42"/>
                </a:moveTo>
                <a:lnTo>
                  <a:pt x="14" y="41"/>
                </a:lnTo>
                <a:lnTo>
                  <a:pt x="18" y="35"/>
                </a:lnTo>
                <a:lnTo>
                  <a:pt x="22" y="10"/>
                </a:lnTo>
                <a:lnTo>
                  <a:pt x="23" y="3"/>
                </a:lnTo>
                <a:lnTo>
                  <a:pt x="14" y="0"/>
                </a:lnTo>
                <a:lnTo>
                  <a:pt x="11" y="8"/>
                </a:lnTo>
                <a:lnTo>
                  <a:pt x="15" y="11"/>
                </a:lnTo>
                <a:lnTo>
                  <a:pt x="15" y="15"/>
                </a:lnTo>
                <a:lnTo>
                  <a:pt x="6" y="16"/>
                </a:lnTo>
                <a:lnTo>
                  <a:pt x="6" y="22"/>
                </a:lnTo>
                <a:lnTo>
                  <a:pt x="1" y="26"/>
                </a:lnTo>
                <a:lnTo>
                  <a:pt x="0" y="37"/>
                </a:lnTo>
                <a:lnTo>
                  <a:pt x="0" y="41"/>
                </a:lnTo>
                <a:lnTo>
                  <a:pt x="7" y="35"/>
                </a:lnTo>
                <a:lnTo>
                  <a:pt x="7" y="4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5" name="Freeform 417">
            <a:extLst>
              <a:ext uri="{FF2B5EF4-FFF2-40B4-BE49-F238E27FC236}">
                <a16:creationId xmlns:a16="http://schemas.microsoft.com/office/drawing/2014/main" id="{DC50A3BC-E093-2E33-DBFE-B38B53F303FB}"/>
              </a:ext>
            </a:extLst>
          </p:cNvPr>
          <p:cNvSpPr>
            <a:spLocks/>
          </p:cNvSpPr>
          <p:nvPr/>
        </p:nvSpPr>
        <p:spPr bwMode="auto">
          <a:xfrm>
            <a:off x="6254751" y="2103438"/>
            <a:ext cx="12700" cy="14288"/>
          </a:xfrm>
          <a:custGeom>
            <a:avLst/>
            <a:gdLst>
              <a:gd name="T0" fmla="*/ 4 w 8"/>
              <a:gd name="T1" fmla="*/ 9 h 9"/>
              <a:gd name="T2" fmla="*/ 0 w 8"/>
              <a:gd name="T3" fmla="*/ 3 h 9"/>
              <a:gd name="T4" fmla="*/ 2 w 8"/>
              <a:gd name="T5" fmla="*/ 0 h 9"/>
              <a:gd name="T6" fmla="*/ 8 w 8"/>
              <a:gd name="T7" fmla="*/ 6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9">
                <a:moveTo>
                  <a:pt x="4" y="9"/>
                </a:moveTo>
                <a:lnTo>
                  <a:pt x="0" y="3"/>
                </a:lnTo>
                <a:lnTo>
                  <a:pt x="2" y="0"/>
                </a:lnTo>
                <a:lnTo>
                  <a:pt x="8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6" name="Freeform 418">
            <a:extLst>
              <a:ext uri="{FF2B5EF4-FFF2-40B4-BE49-F238E27FC236}">
                <a16:creationId xmlns:a16="http://schemas.microsoft.com/office/drawing/2014/main" id="{2048AEBB-1D6B-641A-BC94-D0BCFCA72B60}"/>
              </a:ext>
            </a:extLst>
          </p:cNvPr>
          <p:cNvSpPr>
            <a:spLocks/>
          </p:cNvSpPr>
          <p:nvPr/>
        </p:nvSpPr>
        <p:spPr bwMode="auto">
          <a:xfrm>
            <a:off x="6113463" y="2112963"/>
            <a:ext cx="14288" cy="4763"/>
          </a:xfrm>
          <a:custGeom>
            <a:avLst/>
            <a:gdLst>
              <a:gd name="T0" fmla="*/ 9 w 9"/>
              <a:gd name="T1" fmla="*/ 0 h 3"/>
              <a:gd name="T2" fmla="*/ 9 w 9"/>
              <a:gd name="T3" fmla="*/ 3 h 3"/>
              <a:gd name="T4" fmla="*/ 5 w 9"/>
              <a:gd name="T5" fmla="*/ 0 h 3"/>
              <a:gd name="T6" fmla="*/ 1 w 9"/>
              <a:gd name="T7" fmla="*/ 0 h 3"/>
              <a:gd name="T8" fmla="*/ 0 w 9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3">
                <a:moveTo>
                  <a:pt x="9" y="0"/>
                </a:moveTo>
                <a:lnTo>
                  <a:pt x="9" y="3"/>
                </a:lnTo>
                <a:lnTo>
                  <a:pt x="5" y="0"/>
                </a:ln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7" name="Freeform 419">
            <a:extLst>
              <a:ext uri="{FF2B5EF4-FFF2-40B4-BE49-F238E27FC236}">
                <a16:creationId xmlns:a16="http://schemas.microsoft.com/office/drawing/2014/main" id="{0365F4EE-5110-B236-D17A-8ADF7F39865C}"/>
              </a:ext>
            </a:extLst>
          </p:cNvPr>
          <p:cNvSpPr>
            <a:spLocks/>
          </p:cNvSpPr>
          <p:nvPr/>
        </p:nvSpPr>
        <p:spPr bwMode="auto">
          <a:xfrm>
            <a:off x="6296026" y="2106613"/>
            <a:ext cx="6350" cy="12700"/>
          </a:xfrm>
          <a:custGeom>
            <a:avLst/>
            <a:gdLst>
              <a:gd name="T0" fmla="*/ 4 w 4"/>
              <a:gd name="T1" fmla="*/ 8 h 8"/>
              <a:gd name="T2" fmla="*/ 1 w 4"/>
              <a:gd name="T3" fmla="*/ 7 h 8"/>
              <a:gd name="T4" fmla="*/ 0 w 4"/>
              <a:gd name="T5" fmla="*/ 4 h 8"/>
              <a:gd name="T6" fmla="*/ 2 w 4"/>
              <a:gd name="T7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8">
                <a:moveTo>
                  <a:pt x="4" y="8"/>
                </a:moveTo>
                <a:lnTo>
                  <a:pt x="1" y="7"/>
                </a:lnTo>
                <a:lnTo>
                  <a:pt x="0" y="4"/>
                </a:lnTo>
                <a:lnTo>
                  <a:pt x="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8" name="Line 420">
            <a:extLst>
              <a:ext uri="{FF2B5EF4-FFF2-40B4-BE49-F238E27FC236}">
                <a16:creationId xmlns:a16="http://schemas.microsoft.com/office/drawing/2014/main" id="{EE763426-3FEB-DED7-5E19-E9CBA7DF8C1A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7451" y="2112963"/>
            <a:ext cx="4763" cy="793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9" name="Freeform 421">
            <a:extLst>
              <a:ext uri="{FF2B5EF4-FFF2-40B4-BE49-F238E27FC236}">
                <a16:creationId xmlns:a16="http://schemas.microsoft.com/office/drawing/2014/main" id="{98C5E026-0F1A-06B6-F47F-009F2578E006}"/>
              </a:ext>
            </a:extLst>
          </p:cNvPr>
          <p:cNvSpPr>
            <a:spLocks/>
          </p:cNvSpPr>
          <p:nvPr/>
        </p:nvSpPr>
        <p:spPr bwMode="auto">
          <a:xfrm>
            <a:off x="6138863" y="2114551"/>
            <a:ext cx="17463" cy="12700"/>
          </a:xfrm>
          <a:custGeom>
            <a:avLst/>
            <a:gdLst>
              <a:gd name="T0" fmla="*/ 9 w 11"/>
              <a:gd name="T1" fmla="*/ 0 h 8"/>
              <a:gd name="T2" fmla="*/ 0 w 11"/>
              <a:gd name="T3" fmla="*/ 3 h 8"/>
              <a:gd name="T4" fmla="*/ 2 w 11"/>
              <a:gd name="T5" fmla="*/ 6 h 8"/>
              <a:gd name="T6" fmla="*/ 11 w 11"/>
              <a:gd name="T7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8">
                <a:moveTo>
                  <a:pt x="9" y="0"/>
                </a:moveTo>
                <a:lnTo>
                  <a:pt x="0" y="3"/>
                </a:lnTo>
                <a:lnTo>
                  <a:pt x="2" y="6"/>
                </a:lnTo>
                <a:lnTo>
                  <a:pt x="11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0" name="Freeform 422">
            <a:extLst>
              <a:ext uri="{FF2B5EF4-FFF2-40B4-BE49-F238E27FC236}">
                <a16:creationId xmlns:a16="http://schemas.microsoft.com/office/drawing/2014/main" id="{2EDBFF35-B903-AD93-0AA7-AAD7E1D1C77A}"/>
              </a:ext>
            </a:extLst>
          </p:cNvPr>
          <p:cNvSpPr>
            <a:spLocks/>
          </p:cNvSpPr>
          <p:nvPr/>
        </p:nvSpPr>
        <p:spPr bwMode="auto">
          <a:xfrm>
            <a:off x="6296026" y="2119313"/>
            <a:ext cx="7938" cy="11113"/>
          </a:xfrm>
          <a:custGeom>
            <a:avLst/>
            <a:gdLst>
              <a:gd name="T0" fmla="*/ 0 w 5"/>
              <a:gd name="T1" fmla="*/ 4 h 7"/>
              <a:gd name="T2" fmla="*/ 2 w 5"/>
              <a:gd name="T3" fmla="*/ 7 h 7"/>
              <a:gd name="T4" fmla="*/ 5 w 5"/>
              <a:gd name="T5" fmla="*/ 5 h 7"/>
              <a:gd name="T6" fmla="*/ 5 w 5"/>
              <a:gd name="T7" fmla="*/ 1 h 7"/>
              <a:gd name="T8" fmla="*/ 4 w 5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7">
                <a:moveTo>
                  <a:pt x="0" y="4"/>
                </a:moveTo>
                <a:lnTo>
                  <a:pt x="2" y="7"/>
                </a:lnTo>
                <a:lnTo>
                  <a:pt x="5" y="5"/>
                </a:lnTo>
                <a:lnTo>
                  <a:pt x="5" y="1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1" name="Freeform 423">
            <a:extLst>
              <a:ext uri="{FF2B5EF4-FFF2-40B4-BE49-F238E27FC236}">
                <a16:creationId xmlns:a16="http://schemas.microsoft.com/office/drawing/2014/main" id="{10DF0D1E-37AC-5D33-827A-03F5EF29CEFD}"/>
              </a:ext>
            </a:extLst>
          </p:cNvPr>
          <p:cNvSpPr>
            <a:spLocks/>
          </p:cNvSpPr>
          <p:nvPr/>
        </p:nvSpPr>
        <p:spPr bwMode="auto">
          <a:xfrm>
            <a:off x="6153151" y="2106613"/>
            <a:ext cx="47625" cy="23813"/>
          </a:xfrm>
          <a:custGeom>
            <a:avLst/>
            <a:gdLst>
              <a:gd name="T0" fmla="*/ 2 w 30"/>
              <a:gd name="T1" fmla="*/ 13 h 15"/>
              <a:gd name="T2" fmla="*/ 5 w 30"/>
              <a:gd name="T3" fmla="*/ 15 h 15"/>
              <a:gd name="T4" fmla="*/ 6 w 30"/>
              <a:gd name="T5" fmla="*/ 15 h 15"/>
              <a:gd name="T6" fmla="*/ 13 w 30"/>
              <a:gd name="T7" fmla="*/ 5 h 15"/>
              <a:gd name="T8" fmla="*/ 25 w 30"/>
              <a:gd name="T9" fmla="*/ 13 h 15"/>
              <a:gd name="T10" fmla="*/ 30 w 30"/>
              <a:gd name="T11" fmla="*/ 12 h 15"/>
              <a:gd name="T12" fmla="*/ 24 w 30"/>
              <a:gd name="T13" fmla="*/ 3 h 15"/>
              <a:gd name="T14" fmla="*/ 16 w 30"/>
              <a:gd name="T15" fmla="*/ 3 h 15"/>
              <a:gd name="T16" fmla="*/ 12 w 30"/>
              <a:gd name="T17" fmla="*/ 0 h 15"/>
              <a:gd name="T18" fmla="*/ 8 w 30"/>
              <a:gd name="T19" fmla="*/ 1 h 15"/>
              <a:gd name="T20" fmla="*/ 5 w 30"/>
              <a:gd name="T21" fmla="*/ 3 h 15"/>
              <a:gd name="T22" fmla="*/ 0 w 30"/>
              <a:gd name="T23" fmla="*/ 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0" h="15">
                <a:moveTo>
                  <a:pt x="2" y="13"/>
                </a:moveTo>
                <a:lnTo>
                  <a:pt x="5" y="15"/>
                </a:lnTo>
                <a:lnTo>
                  <a:pt x="6" y="15"/>
                </a:lnTo>
                <a:lnTo>
                  <a:pt x="13" y="5"/>
                </a:lnTo>
                <a:lnTo>
                  <a:pt x="25" y="13"/>
                </a:lnTo>
                <a:lnTo>
                  <a:pt x="30" y="12"/>
                </a:lnTo>
                <a:lnTo>
                  <a:pt x="24" y="3"/>
                </a:lnTo>
                <a:lnTo>
                  <a:pt x="16" y="3"/>
                </a:lnTo>
                <a:lnTo>
                  <a:pt x="12" y="0"/>
                </a:lnTo>
                <a:lnTo>
                  <a:pt x="8" y="1"/>
                </a:lnTo>
                <a:lnTo>
                  <a:pt x="5" y="3"/>
                </a:lnTo>
                <a:lnTo>
                  <a:pt x="0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2" name="Freeform 424">
            <a:extLst>
              <a:ext uri="{FF2B5EF4-FFF2-40B4-BE49-F238E27FC236}">
                <a16:creationId xmlns:a16="http://schemas.microsoft.com/office/drawing/2014/main" id="{8796DB4B-5035-1410-5DF2-6AA4B998841D}"/>
              </a:ext>
            </a:extLst>
          </p:cNvPr>
          <p:cNvSpPr>
            <a:spLocks/>
          </p:cNvSpPr>
          <p:nvPr/>
        </p:nvSpPr>
        <p:spPr bwMode="auto">
          <a:xfrm>
            <a:off x="6275388" y="2106613"/>
            <a:ext cx="20638" cy="23813"/>
          </a:xfrm>
          <a:custGeom>
            <a:avLst/>
            <a:gdLst>
              <a:gd name="T0" fmla="*/ 7 w 13"/>
              <a:gd name="T1" fmla="*/ 15 h 15"/>
              <a:gd name="T2" fmla="*/ 6 w 13"/>
              <a:gd name="T3" fmla="*/ 12 h 15"/>
              <a:gd name="T4" fmla="*/ 3 w 13"/>
              <a:gd name="T5" fmla="*/ 7 h 15"/>
              <a:gd name="T6" fmla="*/ 0 w 13"/>
              <a:gd name="T7" fmla="*/ 1 h 15"/>
              <a:gd name="T8" fmla="*/ 4 w 13"/>
              <a:gd name="T9" fmla="*/ 0 h 15"/>
              <a:gd name="T10" fmla="*/ 8 w 13"/>
              <a:gd name="T11" fmla="*/ 5 h 15"/>
              <a:gd name="T12" fmla="*/ 13 w 13"/>
              <a:gd name="T13" fmla="*/ 12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" h="15">
                <a:moveTo>
                  <a:pt x="7" y="15"/>
                </a:moveTo>
                <a:lnTo>
                  <a:pt x="6" y="12"/>
                </a:lnTo>
                <a:lnTo>
                  <a:pt x="3" y="7"/>
                </a:lnTo>
                <a:lnTo>
                  <a:pt x="0" y="1"/>
                </a:lnTo>
                <a:lnTo>
                  <a:pt x="4" y="0"/>
                </a:lnTo>
                <a:lnTo>
                  <a:pt x="8" y="5"/>
                </a:lnTo>
                <a:lnTo>
                  <a:pt x="13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3" name="Line 425">
            <a:extLst>
              <a:ext uri="{FF2B5EF4-FFF2-40B4-BE49-F238E27FC236}">
                <a16:creationId xmlns:a16="http://schemas.microsoft.com/office/drawing/2014/main" id="{F2410776-6E70-6731-202C-2CEEA486A481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080126" y="2143126"/>
            <a:ext cx="22225" cy="15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4" name="Freeform 426">
            <a:extLst>
              <a:ext uri="{FF2B5EF4-FFF2-40B4-BE49-F238E27FC236}">
                <a16:creationId xmlns:a16="http://schemas.microsoft.com/office/drawing/2014/main" id="{C5C186A7-6616-1784-68EE-BF9029C82156}"/>
              </a:ext>
            </a:extLst>
          </p:cNvPr>
          <p:cNvSpPr>
            <a:spLocks/>
          </p:cNvSpPr>
          <p:nvPr/>
        </p:nvSpPr>
        <p:spPr bwMode="auto">
          <a:xfrm>
            <a:off x="6261101" y="2117726"/>
            <a:ext cx="3175" cy="26988"/>
          </a:xfrm>
          <a:custGeom>
            <a:avLst/>
            <a:gdLst>
              <a:gd name="T0" fmla="*/ 2 w 2"/>
              <a:gd name="T1" fmla="*/ 17 h 17"/>
              <a:gd name="T2" fmla="*/ 2 w 2"/>
              <a:gd name="T3" fmla="*/ 12 h 17"/>
              <a:gd name="T4" fmla="*/ 1 w 2"/>
              <a:gd name="T5" fmla="*/ 5 h 17"/>
              <a:gd name="T6" fmla="*/ 0 w 2"/>
              <a:gd name="T7" fmla="*/ 0 h 17"/>
              <a:gd name="T8" fmla="*/ 0 w 2"/>
              <a:gd name="T9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17">
                <a:moveTo>
                  <a:pt x="2" y="17"/>
                </a:moveTo>
                <a:lnTo>
                  <a:pt x="2" y="12"/>
                </a:lnTo>
                <a:lnTo>
                  <a:pt x="1" y="5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5" name="Freeform 427">
            <a:extLst>
              <a:ext uri="{FF2B5EF4-FFF2-40B4-BE49-F238E27FC236}">
                <a16:creationId xmlns:a16="http://schemas.microsoft.com/office/drawing/2014/main" id="{292019A6-1058-D1DB-9927-8738EE220406}"/>
              </a:ext>
            </a:extLst>
          </p:cNvPr>
          <p:cNvSpPr>
            <a:spLocks/>
          </p:cNvSpPr>
          <p:nvPr/>
        </p:nvSpPr>
        <p:spPr bwMode="auto">
          <a:xfrm>
            <a:off x="6286501" y="2130426"/>
            <a:ext cx="6350" cy="19050"/>
          </a:xfrm>
          <a:custGeom>
            <a:avLst/>
            <a:gdLst>
              <a:gd name="T0" fmla="*/ 3 w 4"/>
              <a:gd name="T1" fmla="*/ 12 h 12"/>
              <a:gd name="T2" fmla="*/ 4 w 4"/>
              <a:gd name="T3" fmla="*/ 9 h 12"/>
              <a:gd name="T4" fmla="*/ 4 w 4"/>
              <a:gd name="T5" fmla="*/ 5 h 12"/>
              <a:gd name="T6" fmla="*/ 0 w 4"/>
              <a:gd name="T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12">
                <a:moveTo>
                  <a:pt x="3" y="12"/>
                </a:moveTo>
                <a:lnTo>
                  <a:pt x="4" y="9"/>
                </a:lnTo>
                <a:lnTo>
                  <a:pt x="4" y="5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6" name="Freeform 428">
            <a:extLst>
              <a:ext uri="{FF2B5EF4-FFF2-40B4-BE49-F238E27FC236}">
                <a16:creationId xmlns:a16="http://schemas.microsoft.com/office/drawing/2014/main" id="{DB18F5EE-3208-7638-8B41-E6B4FD3FB5E1}"/>
              </a:ext>
            </a:extLst>
          </p:cNvPr>
          <p:cNvSpPr>
            <a:spLocks/>
          </p:cNvSpPr>
          <p:nvPr/>
        </p:nvSpPr>
        <p:spPr bwMode="auto">
          <a:xfrm>
            <a:off x="6272213" y="2120901"/>
            <a:ext cx="19050" cy="28575"/>
          </a:xfrm>
          <a:custGeom>
            <a:avLst/>
            <a:gdLst>
              <a:gd name="T0" fmla="*/ 0 w 12"/>
              <a:gd name="T1" fmla="*/ 0 h 18"/>
              <a:gd name="T2" fmla="*/ 2 w 12"/>
              <a:gd name="T3" fmla="*/ 6 h 18"/>
              <a:gd name="T4" fmla="*/ 8 w 12"/>
              <a:gd name="T5" fmla="*/ 14 h 18"/>
              <a:gd name="T6" fmla="*/ 10 w 12"/>
              <a:gd name="T7" fmla="*/ 18 h 18"/>
              <a:gd name="T8" fmla="*/ 12 w 12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8">
                <a:moveTo>
                  <a:pt x="0" y="0"/>
                </a:moveTo>
                <a:lnTo>
                  <a:pt x="2" y="6"/>
                </a:lnTo>
                <a:lnTo>
                  <a:pt x="8" y="14"/>
                </a:lnTo>
                <a:lnTo>
                  <a:pt x="10" y="18"/>
                </a:lnTo>
                <a:lnTo>
                  <a:pt x="12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7" name="Freeform 429">
            <a:extLst>
              <a:ext uri="{FF2B5EF4-FFF2-40B4-BE49-F238E27FC236}">
                <a16:creationId xmlns:a16="http://schemas.microsoft.com/office/drawing/2014/main" id="{AE56EE98-234A-55A0-E6D7-60B8BB48FDA0}"/>
              </a:ext>
            </a:extLst>
          </p:cNvPr>
          <p:cNvSpPr>
            <a:spLocks/>
          </p:cNvSpPr>
          <p:nvPr/>
        </p:nvSpPr>
        <p:spPr bwMode="auto">
          <a:xfrm>
            <a:off x="6154738" y="2138363"/>
            <a:ext cx="36513" cy="11113"/>
          </a:xfrm>
          <a:custGeom>
            <a:avLst/>
            <a:gdLst>
              <a:gd name="T0" fmla="*/ 0 w 23"/>
              <a:gd name="T1" fmla="*/ 7 h 7"/>
              <a:gd name="T2" fmla="*/ 5 w 23"/>
              <a:gd name="T3" fmla="*/ 3 h 7"/>
              <a:gd name="T4" fmla="*/ 15 w 23"/>
              <a:gd name="T5" fmla="*/ 0 h 7"/>
              <a:gd name="T6" fmla="*/ 16 w 23"/>
              <a:gd name="T7" fmla="*/ 0 h 7"/>
              <a:gd name="T8" fmla="*/ 23 w 23"/>
              <a:gd name="T9" fmla="*/ 3 h 7"/>
              <a:gd name="T10" fmla="*/ 23 w 23"/>
              <a:gd name="T11" fmla="*/ 4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3" h="7">
                <a:moveTo>
                  <a:pt x="0" y="7"/>
                </a:moveTo>
                <a:lnTo>
                  <a:pt x="5" y="3"/>
                </a:lnTo>
                <a:lnTo>
                  <a:pt x="15" y="0"/>
                </a:lnTo>
                <a:lnTo>
                  <a:pt x="16" y="0"/>
                </a:lnTo>
                <a:lnTo>
                  <a:pt x="23" y="3"/>
                </a:lnTo>
                <a:lnTo>
                  <a:pt x="23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8" name="Freeform 430">
            <a:extLst>
              <a:ext uri="{FF2B5EF4-FFF2-40B4-BE49-F238E27FC236}">
                <a16:creationId xmlns:a16="http://schemas.microsoft.com/office/drawing/2014/main" id="{AA7DFD96-C420-4B7C-185B-AAAA7362E258}"/>
              </a:ext>
            </a:extLst>
          </p:cNvPr>
          <p:cNvSpPr>
            <a:spLocks/>
          </p:cNvSpPr>
          <p:nvPr/>
        </p:nvSpPr>
        <p:spPr bwMode="auto">
          <a:xfrm>
            <a:off x="6056313" y="2125663"/>
            <a:ext cx="23813" cy="28575"/>
          </a:xfrm>
          <a:custGeom>
            <a:avLst/>
            <a:gdLst>
              <a:gd name="T0" fmla="*/ 15 w 15"/>
              <a:gd name="T1" fmla="*/ 11 h 18"/>
              <a:gd name="T2" fmla="*/ 15 w 15"/>
              <a:gd name="T3" fmla="*/ 1 h 18"/>
              <a:gd name="T4" fmla="*/ 13 w 15"/>
              <a:gd name="T5" fmla="*/ 0 h 18"/>
              <a:gd name="T6" fmla="*/ 9 w 15"/>
              <a:gd name="T7" fmla="*/ 6 h 18"/>
              <a:gd name="T8" fmla="*/ 3 w 15"/>
              <a:gd name="T9" fmla="*/ 4 h 18"/>
              <a:gd name="T10" fmla="*/ 0 w 15"/>
              <a:gd name="T11" fmla="*/ 4 h 18"/>
              <a:gd name="T12" fmla="*/ 0 w 15"/>
              <a:gd name="T13" fmla="*/ 11 h 18"/>
              <a:gd name="T14" fmla="*/ 0 w 15"/>
              <a:gd name="T15" fmla="*/ 14 h 18"/>
              <a:gd name="T16" fmla="*/ 0 w 15"/>
              <a:gd name="T17" fmla="*/ 15 h 18"/>
              <a:gd name="T18" fmla="*/ 11 w 15"/>
              <a:gd name="T1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18">
                <a:moveTo>
                  <a:pt x="15" y="11"/>
                </a:moveTo>
                <a:lnTo>
                  <a:pt x="15" y="1"/>
                </a:lnTo>
                <a:lnTo>
                  <a:pt x="13" y="0"/>
                </a:lnTo>
                <a:lnTo>
                  <a:pt x="9" y="6"/>
                </a:lnTo>
                <a:lnTo>
                  <a:pt x="3" y="4"/>
                </a:lnTo>
                <a:lnTo>
                  <a:pt x="0" y="4"/>
                </a:lnTo>
                <a:lnTo>
                  <a:pt x="0" y="11"/>
                </a:lnTo>
                <a:lnTo>
                  <a:pt x="0" y="14"/>
                </a:lnTo>
                <a:lnTo>
                  <a:pt x="0" y="15"/>
                </a:lnTo>
                <a:lnTo>
                  <a:pt x="11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9" name="Line 431">
            <a:extLst>
              <a:ext uri="{FF2B5EF4-FFF2-40B4-BE49-F238E27FC236}">
                <a16:creationId xmlns:a16="http://schemas.microsoft.com/office/drawing/2014/main" id="{6F5A7D9F-3A23-151A-2657-D3384E4538A4}"/>
              </a:ext>
            </a:extLst>
          </p:cNvPr>
          <p:cNvSpPr>
            <a:spLocks noChangeShapeType="1"/>
          </p:cNvSpPr>
          <p:nvPr/>
        </p:nvSpPr>
        <p:spPr bwMode="auto">
          <a:xfrm>
            <a:off x="6073776" y="2154238"/>
            <a:ext cx="6350" cy="15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0" name="Freeform 432">
            <a:extLst>
              <a:ext uri="{FF2B5EF4-FFF2-40B4-BE49-F238E27FC236}">
                <a16:creationId xmlns:a16="http://schemas.microsoft.com/office/drawing/2014/main" id="{B0D2A053-B246-C4E6-B147-BC103CA1E5E5}"/>
              </a:ext>
            </a:extLst>
          </p:cNvPr>
          <p:cNvSpPr>
            <a:spLocks/>
          </p:cNvSpPr>
          <p:nvPr/>
        </p:nvSpPr>
        <p:spPr bwMode="auto">
          <a:xfrm>
            <a:off x="6176963" y="2095501"/>
            <a:ext cx="42863" cy="60325"/>
          </a:xfrm>
          <a:custGeom>
            <a:avLst/>
            <a:gdLst>
              <a:gd name="T0" fmla="*/ 9 w 27"/>
              <a:gd name="T1" fmla="*/ 31 h 38"/>
              <a:gd name="T2" fmla="*/ 13 w 27"/>
              <a:gd name="T3" fmla="*/ 38 h 38"/>
              <a:gd name="T4" fmla="*/ 19 w 27"/>
              <a:gd name="T5" fmla="*/ 34 h 38"/>
              <a:gd name="T6" fmla="*/ 19 w 27"/>
              <a:gd name="T7" fmla="*/ 27 h 38"/>
              <a:gd name="T8" fmla="*/ 23 w 27"/>
              <a:gd name="T9" fmla="*/ 22 h 38"/>
              <a:gd name="T10" fmla="*/ 27 w 27"/>
              <a:gd name="T11" fmla="*/ 16 h 38"/>
              <a:gd name="T12" fmla="*/ 25 w 27"/>
              <a:gd name="T13" fmla="*/ 11 h 38"/>
              <a:gd name="T14" fmla="*/ 19 w 27"/>
              <a:gd name="T15" fmla="*/ 5 h 38"/>
              <a:gd name="T16" fmla="*/ 9 w 27"/>
              <a:gd name="T17" fmla="*/ 1 h 38"/>
              <a:gd name="T18" fmla="*/ 0 w 27"/>
              <a:gd name="T1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" h="38">
                <a:moveTo>
                  <a:pt x="9" y="31"/>
                </a:moveTo>
                <a:lnTo>
                  <a:pt x="13" y="38"/>
                </a:lnTo>
                <a:lnTo>
                  <a:pt x="19" y="34"/>
                </a:lnTo>
                <a:lnTo>
                  <a:pt x="19" y="27"/>
                </a:lnTo>
                <a:lnTo>
                  <a:pt x="23" y="22"/>
                </a:lnTo>
                <a:lnTo>
                  <a:pt x="27" y="16"/>
                </a:lnTo>
                <a:lnTo>
                  <a:pt x="25" y="11"/>
                </a:lnTo>
                <a:lnTo>
                  <a:pt x="19" y="5"/>
                </a:lnTo>
                <a:lnTo>
                  <a:pt x="9" y="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1" name="Freeform 433">
            <a:extLst>
              <a:ext uri="{FF2B5EF4-FFF2-40B4-BE49-F238E27FC236}">
                <a16:creationId xmlns:a16="http://schemas.microsoft.com/office/drawing/2014/main" id="{46B9C098-6726-79B6-A0BE-A06F1789D23A}"/>
              </a:ext>
            </a:extLst>
          </p:cNvPr>
          <p:cNvSpPr>
            <a:spLocks/>
          </p:cNvSpPr>
          <p:nvPr/>
        </p:nvSpPr>
        <p:spPr bwMode="auto">
          <a:xfrm>
            <a:off x="6080126" y="2144713"/>
            <a:ext cx="26988" cy="11113"/>
          </a:xfrm>
          <a:custGeom>
            <a:avLst/>
            <a:gdLst>
              <a:gd name="T0" fmla="*/ 0 w 17"/>
              <a:gd name="T1" fmla="*/ 7 h 7"/>
              <a:gd name="T2" fmla="*/ 7 w 17"/>
              <a:gd name="T3" fmla="*/ 7 h 7"/>
              <a:gd name="T4" fmla="*/ 17 w 17"/>
              <a:gd name="T5" fmla="*/ 3 h 7"/>
              <a:gd name="T6" fmla="*/ 15 w 17"/>
              <a:gd name="T7" fmla="*/ 0 h 7"/>
              <a:gd name="T8" fmla="*/ 14 w 17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7">
                <a:moveTo>
                  <a:pt x="0" y="7"/>
                </a:moveTo>
                <a:lnTo>
                  <a:pt x="7" y="7"/>
                </a:lnTo>
                <a:lnTo>
                  <a:pt x="17" y="3"/>
                </a:lnTo>
                <a:lnTo>
                  <a:pt x="15" y="0"/>
                </a:lnTo>
                <a:lnTo>
                  <a:pt x="1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2" name="Freeform 434">
            <a:extLst>
              <a:ext uri="{FF2B5EF4-FFF2-40B4-BE49-F238E27FC236}">
                <a16:creationId xmlns:a16="http://schemas.microsoft.com/office/drawing/2014/main" id="{C0BD48A7-9601-D00A-547D-074E874EDDAC}"/>
              </a:ext>
            </a:extLst>
          </p:cNvPr>
          <p:cNvSpPr>
            <a:spLocks/>
          </p:cNvSpPr>
          <p:nvPr/>
        </p:nvSpPr>
        <p:spPr bwMode="auto">
          <a:xfrm>
            <a:off x="6243638" y="2111376"/>
            <a:ext cx="14288" cy="49213"/>
          </a:xfrm>
          <a:custGeom>
            <a:avLst/>
            <a:gdLst>
              <a:gd name="T0" fmla="*/ 0 w 9"/>
              <a:gd name="T1" fmla="*/ 0 h 31"/>
              <a:gd name="T2" fmla="*/ 3 w 9"/>
              <a:gd name="T3" fmla="*/ 1 h 31"/>
              <a:gd name="T4" fmla="*/ 7 w 9"/>
              <a:gd name="T5" fmla="*/ 12 h 31"/>
              <a:gd name="T6" fmla="*/ 7 w 9"/>
              <a:gd name="T7" fmla="*/ 21 h 31"/>
              <a:gd name="T8" fmla="*/ 5 w 9"/>
              <a:gd name="T9" fmla="*/ 28 h 31"/>
              <a:gd name="T10" fmla="*/ 9 w 9"/>
              <a:gd name="T11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" h="31">
                <a:moveTo>
                  <a:pt x="0" y="0"/>
                </a:moveTo>
                <a:lnTo>
                  <a:pt x="3" y="1"/>
                </a:lnTo>
                <a:lnTo>
                  <a:pt x="7" y="12"/>
                </a:lnTo>
                <a:lnTo>
                  <a:pt x="7" y="21"/>
                </a:lnTo>
                <a:lnTo>
                  <a:pt x="5" y="28"/>
                </a:lnTo>
                <a:lnTo>
                  <a:pt x="9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3" name="Freeform 435">
            <a:extLst>
              <a:ext uri="{FF2B5EF4-FFF2-40B4-BE49-F238E27FC236}">
                <a16:creationId xmlns:a16="http://schemas.microsoft.com/office/drawing/2014/main" id="{E7F4F3AC-FA68-56EB-79B5-35B1FF224BF9}"/>
              </a:ext>
            </a:extLst>
          </p:cNvPr>
          <p:cNvSpPr>
            <a:spLocks/>
          </p:cNvSpPr>
          <p:nvPr/>
        </p:nvSpPr>
        <p:spPr bwMode="auto">
          <a:xfrm>
            <a:off x="6115051" y="2147888"/>
            <a:ext cx="39688" cy="14288"/>
          </a:xfrm>
          <a:custGeom>
            <a:avLst/>
            <a:gdLst>
              <a:gd name="T0" fmla="*/ 0 w 25"/>
              <a:gd name="T1" fmla="*/ 9 h 9"/>
              <a:gd name="T2" fmla="*/ 7 w 25"/>
              <a:gd name="T3" fmla="*/ 4 h 9"/>
              <a:gd name="T4" fmla="*/ 18 w 25"/>
              <a:gd name="T5" fmla="*/ 0 h 9"/>
              <a:gd name="T6" fmla="*/ 19 w 25"/>
              <a:gd name="T7" fmla="*/ 1 h 9"/>
              <a:gd name="T8" fmla="*/ 24 w 25"/>
              <a:gd name="T9" fmla="*/ 2 h 9"/>
              <a:gd name="T10" fmla="*/ 25 w 25"/>
              <a:gd name="T11" fmla="*/ 1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" h="9">
                <a:moveTo>
                  <a:pt x="0" y="9"/>
                </a:moveTo>
                <a:lnTo>
                  <a:pt x="7" y="4"/>
                </a:lnTo>
                <a:lnTo>
                  <a:pt x="18" y="0"/>
                </a:lnTo>
                <a:lnTo>
                  <a:pt x="19" y="1"/>
                </a:lnTo>
                <a:lnTo>
                  <a:pt x="24" y="2"/>
                </a:lnTo>
                <a:lnTo>
                  <a:pt x="25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4" name="Line 436">
            <a:extLst>
              <a:ext uri="{FF2B5EF4-FFF2-40B4-BE49-F238E27FC236}">
                <a16:creationId xmlns:a16="http://schemas.microsoft.com/office/drawing/2014/main" id="{F9ECB26F-9C67-704F-AE40-A2B474A717D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107113" y="2162176"/>
            <a:ext cx="7938" cy="635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5" name="Freeform 437">
            <a:extLst>
              <a:ext uri="{FF2B5EF4-FFF2-40B4-BE49-F238E27FC236}">
                <a16:creationId xmlns:a16="http://schemas.microsoft.com/office/drawing/2014/main" id="{550F2F9D-A5E6-D995-DD9F-ADD94ECA9CF6}"/>
              </a:ext>
            </a:extLst>
          </p:cNvPr>
          <p:cNvSpPr>
            <a:spLocks/>
          </p:cNvSpPr>
          <p:nvPr/>
        </p:nvSpPr>
        <p:spPr bwMode="auto">
          <a:xfrm>
            <a:off x="6262688" y="2144713"/>
            <a:ext cx="22225" cy="23813"/>
          </a:xfrm>
          <a:custGeom>
            <a:avLst/>
            <a:gdLst>
              <a:gd name="T0" fmla="*/ 14 w 14"/>
              <a:gd name="T1" fmla="*/ 15 h 15"/>
              <a:gd name="T2" fmla="*/ 7 w 14"/>
              <a:gd name="T3" fmla="*/ 11 h 15"/>
              <a:gd name="T4" fmla="*/ 0 w 14"/>
              <a:gd name="T5" fmla="*/ 7 h 15"/>
              <a:gd name="T6" fmla="*/ 1 w 14"/>
              <a:gd name="T7" fmla="*/ 2 h 15"/>
              <a:gd name="T8" fmla="*/ 1 w 14"/>
              <a:gd name="T9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5">
                <a:moveTo>
                  <a:pt x="14" y="15"/>
                </a:moveTo>
                <a:lnTo>
                  <a:pt x="7" y="11"/>
                </a:lnTo>
                <a:lnTo>
                  <a:pt x="0" y="7"/>
                </a:lnTo>
                <a:lnTo>
                  <a:pt x="1" y="2"/>
                </a:lnTo>
                <a:lnTo>
                  <a:pt x="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6" name="Freeform 438">
            <a:extLst>
              <a:ext uri="{FF2B5EF4-FFF2-40B4-BE49-F238E27FC236}">
                <a16:creationId xmlns:a16="http://schemas.microsoft.com/office/drawing/2014/main" id="{8E6D00FB-7063-1761-1BA4-1BC71789E3A3}"/>
              </a:ext>
            </a:extLst>
          </p:cNvPr>
          <p:cNvSpPr>
            <a:spLocks/>
          </p:cNvSpPr>
          <p:nvPr/>
        </p:nvSpPr>
        <p:spPr bwMode="auto">
          <a:xfrm>
            <a:off x="6043613" y="2159001"/>
            <a:ext cx="63500" cy="12700"/>
          </a:xfrm>
          <a:custGeom>
            <a:avLst/>
            <a:gdLst>
              <a:gd name="T0" fmla="*/ 0 w 40"/>
              <a:gd name="T1" fmla="*/ 6 h 8"/>
              <a:gd name="T2" fmla="*/ 3 w 40"/>
              <a:gd name="T3" fmla="*/ 4 h 8"/>
              <a:gd name="T4" fmla="*/ 11 w 40"/>
              <a:gd name="T5" fmla="*/ 1 h 8"/>
              <a:gd name="T6" fmla="*/ 13 w 40"/>
              <a:gd name="T7" fmla="*/ 1 h 8"/>
              <a:gd name="T8" fmla="*/ 21 w 40"/>
              <a:gd name="T9" fmla="*/ 0 h 8"/>
              <a:gd name="T10" fmla="*/ 28 w 40"/>
              <a:gd name="T11" fmla="*/ 2 h 8"/>
              <a:gd name="T12" fmla="*/ 33 w 40"/>
              <a:gd name="T13" fmla="*/ 5 h 8"/>
              <a:gd name="T14" fmla="*/ 33 w 40"/>
              <a:gd name="T15" fmla="*/ 8 h 8"/>
              <a:gd name="T16" fmla="*/ 40 w 40"/>
              <a:gd name="T17" fmla="*/ 6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0" h="8">
                <a:moveTo>
                  <a:pt x="0" y="6"/>
                </a:moveTo>
                <a:lnTo>
                  <a:pt x="3" y="4"/>
                </a:lnTo>
                <a:lnTo>
                  <a:pt x="11" y="1"/>
                </a:lnTo>
                <a:lnTo>
                  <a:pt x="13" y="1"/>
                </a:lnTo>
                <a:lnTo>
                  <a:pt x="21" y="0"/>
                </a:lnTo>
                <a:lnTo>
                  <a:pt x="28" y="2"/>
                </a:lnTo>
                <a:lnTo>
                  <a:pt x="33" y="5"/>
                </a:lnTo>
                <a:lnTo>
                  <a:pt x="33" y="8"/>
                </a:lnTo>
                <a:lnTo>
                  <a:pt x="40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7" name="Freeform 439">
            <a:extLst>
              <a:ext uri="{FF2B5EF4-FFF2-40B4-BE49-F238E27FC236}">
                <a16:creationId xmlns:a16="http://schemas.microsoft.com/office/drawing/2014/main" id="{5D701AD5-0152-B9F7-533B-7848EF3F0848}"/>
              </a:ext>
            </a:extLst>
          </p:cNvPr>
          <p:cNvSpPr>
            <a:spLocks/>
          </p:cNvSpPr>
          <p:nvPr/>
        </p:nvSpPr>
        <p:spPr bwMode="auto">
          <a:xfrm>
            <a:off x="6040438" y="2168526"/>
            <a:ext cx="15875" cy="11113"/>
          </a:xfrm>
          <a:custGeom>
            <a:avLst/>
            <a:gdLst>
              <a:gd name="T0" fmla="*/ 10 w 10"/>
              <a:gd name="T1" fmla="*/ 6 h 7"/>
              <a:gd name="T2" fmla="*/ 4 w 10"/>
              <a:gd name="T3" fmla="*/ 7 h 7"/>
              <a:gd name="T4" fmla="*/ 0 w 10"/>
              <a:gd name="T5" fmla="*/ 3 h 7"/>
              <a:gd name="T6" fmla="*/ 2 w 10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7">
                <a:moveTo>
                  <a:pt x="10" y="6"/>
                </a:moveTo>
                <a:lnTo>
                  <a:pt x="4" y="7"/>
                </a:lnTo>
                <a:lnTo>
                  <a:pt x="0" y="3"/>
                </a:lnTo>
                <a:lnTo>
                  <a:pt x="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8" name="Freeform 440">
            <a:extLst>
              <a:ext uri="{FF2B5EF4-FFF2-40B4-BE49-F238E27FC236}">
                <a16:creationId xmlns:a16="http://schemas.microsoft.com/office/drawing/2014/main" id="{394F60BE-F149-C187-DF54-4ABDABF9375E}"/>
              </a:ext>
            </a:extLst>
          </p:cNvPr>
          <p:cNvSpPr>
            <a:spLocks/>
          </p:cNvSpPr>
          <p:nvPr/>
        </p:nvSpPr>
        <p:spPr bwMode="auto">
          <a:xfrm>
            <a:off x="6056313" y="2173288"/>
            <a:ext cx="28575" cy="9525"/>
          </a:xfrm>
          <a:custGeom>
            <a:avLst/>
            <a:gdLst>
              <a:gd name="T0" fmla="*/ 9 w 18"/>
              <a:gd name="T1" fmla="*/ 6 h 6"/>
              <a:gd name="T2" fmla="*/ 11 w 18"/>
              <a:gd name="T3" fmla="*/ 6 h 6"/>
              <a:gd name="T4" fmla="*/ 14 w 18"/>
              <a:gd name="T5" fmla="*/ 6 h 6"/>
              <a:gd name="T6" fmla="*/ 17 w 18"/>
              <a:gd name="T7" fmla="*/ 6 h 6"/>
              <a:gd name="T8" fmla="*/ 18 w 18"/>
              <a:gd name="T9" fmla="*/ 3 h 6"/>
              <a:gd name="T10" fmla="*/ 18 w 18"/>
              <a:gd name="T11" fmla="*/ 0 h 6"/>
              <a:gd name="T12" fmla="*/ 2 w 18"/>
              <a:gd name="T13" fmla="*/ 1 h 6"/>
              <a:gd name="T14" fmla="*/ 0 w 18"/>
              <a:gd name="T15" fmla="*/ 3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" h="6">
                <a:moveTo>
                  <a:pt x="9" y="6"/>
                </a:moveTo>
                <a:lnTo>
                  <a:pt x="11" y="6"/>
                </a:lnTo>
                <a:lnTo>
                  <a:pt x="14" y="6"/>
                </a:lnTo>
                <a:lnTo>
                  <a:pt x="17" y="6"/>
                </a:lnTo>
                <a:lnTo>
                  <a:pt x="18" y="3"/>
                </a:lnTo>
                <a:lnTo>
                  <a:pt x="18" y="0"/>
                </a:lnTo>
                <a:lnTo>
                  <a:pt x="2" y="1"/>
                </a:lnTo>
                <a:lnTo>
                  <a:pt x="0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9" name="Freeform 441">
            <a:extLst>
              <a:ext uri="{FF2B5EF4-FFF2-40B4-BE49-F238E27FC236}">
                <a16:creationId xmlns:a16="http://schemas.microsoft.com/office/drawing/2014/main" id="{ECC4DC77-193A-E8D9-179D-A0B4558869E9}"/>
              </a:ext>
            </a:extLst>
          </p:cNvPr>
          <p:cNvSpPr>
            <a:spLocks/>
          </p:cNvSpPr>
          <p:nvPr/>
        </p:nvSpPr>
        <p:spPr bwMode="auto">
          <a:xfrm>
            <a:off x="6284913" y="2168526"/>
            <a:ext cx="12700" cy="14288"/>
          </a:xfrm>
          <a:custGeom>
            <a:avLst/>
            <a:gdLst>
              <a:gd name="T0" fmla="*/ 8 w 8"/>
              <a:gd name="T1" fmla="*/ 9 h 9"/>
              <a:gd name="T2" fmla="*/ 7 w 8"/>
              <a:gd name="T3" fmla="*/ 7 h 9"/>
              <a:gd name="T4" fmla="*/ 5 w 8"/>
              <a:gd name="T5" fmla="*/ 4 h 9"/>
              <a:gd name="T6" fmla="*/ 0 w 8"/>
              <a:gd name="T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9">
                <a:moveTo>
                  <a:pt x="8" y="9"/>
                </a:moveTo>
                <a:lnTo>
                  <a:pt x="7" y="7"/>
                </a:lnTo>
                <a:lnTo>
                  <a:pt x="5" y="4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0" name="Freeform 442">
            <a:extLst>
              <a:ext uri="{FF2B5EF4-FFF2-40B4-BE49-F238E27FC236}">
                <a16:creationId xmlns:a16="http://schemas.microsoft.com/office/drawing/2014/main" id="{BCE7DDB6-EF49-C19D-FB75-8011F131F910}"/>
              </a:ext>
            </a:extLst>
          </p:cNvPr>
          <p:cNvSpPr>
            <a:spLocks/>
          </p:cNvSpPr>
          <p:nvPr/>
        </p:nvSpPr>
        <p:spPr bwMode="auto">
          <a:xfrm>
            <a:off x="6054726" y="2182813"/>
            <a:ext cx="15875" cy="3175"/>
          </a:xfrm>
          <a:custGeom>
            <a:avLst/>
            <a:gdLst>
              <a:gd name="T0" fmla="*/ 0 w 10"/>
              <a:gd name="T1" fmla="*/ 2 h 2"/>
              <a:gd name="T2" fmla="*/ 1 w 10"/>
              <a:gd name="T3" fmla="*/ 1 h 2"/>
              <a:gd name="T4" fmla="*/ 10 w 10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" h="2">
                <a:moveTo>
                  <a:pt x="0" y="2"/>
                </a:moveTo>
                <a:lnTo>
                  <a:pt x="1" y="1"/>
                </a:lnTo>
                <a:lnTo>
                  <a:pt x="1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1" name="Freeform 443">
            <a:extLst>
              <a:ext uri="{FF2B5EF4-FFF2-40B4-BE49-F238E27FC236}">
                <a16:creationId xmlns:a16="http://schemas.microsoft.com/office/drawing/2014/main" id="{87241038-927D-B779-F7D6-4008A50CCE1A}"/>
              </a:ext>
            </a:extLst>
          </p:cNvPr>
          <p:cNvSpPr>
            <a:spLocks/>
          </p:cNvSpPr>
          <p:nvPr/>
        </p:nvSpPr>
        <p:spPr bwMode="auto">
          <a:xfrm>
            <a:off x="5713413" y="2066926"/>
            <a:ext cx="60325" cy="123825"/>
          </a:xfrm>
          <a:custGeom>
            <a:avLst/>
            <a:gdLst>
              <a:gd name="T0" fmla="*/ 5 w 38"/>
              <a:gd name="T1" fmla="*/ 78 h 78"/>
              <a:gd name="T2" fmla="*/ 10 w 38"/>
              <a:gd name="T3" fmla="*/ 68 h 78"/>
              <a:gd name="T4" fmla="*/ 12 w 38"/>
              <a:gd name="T5" fmla="*/ 64 h 78"/>
              <a:gd name="T6" fmla="*/ 17 w 38"/>
              <a:gd name="T7" fmla="*/ 63 h 78"/>
              <a:gd name="T8" fmla="*/ 23 w 38"/>
              <a:gd name="T9" fmla="*/ 63 h 78"/>
              <a:gd name="T10" fmla="*/ 25 w 38"/>
              <a:gd name="T11" fmla="*/ 58 h 78"/>
              <a:gd name="T12" fmla="*/ 31 w 38"/>
              <a:gd name="T13" fmla="*/ 48 h 78"/>
              <a:gd name="T14" fmla="*/ 30 w 38"/>
              <a:gd name="T15" fmla="*/ 47 h 78"/>
              <a:gd name="T16" fmla="*/ 23 w 38"/>
              <a:gd name="T17" fmla="*/ 41 h 78"/>
              <a:gd name="T18" fmla="*/ 31 w 38"/>
              <a:gd name="T19" fmla="*/ 44 h 78"/>
              <a:gd name="T20" fmla="*/ 35 w 38"/>
              <a:gd name="T21" fmla="*/ 44 h 78"/>
              <a:gd name="T22" fmla="*/ 38 w 38"/>
              <a:gd name="T23" fmla="*/ 38 h 78"/>
              <a:gd name="T24" fmla="*/ 38 w 38"/>
              <a:gd name="T25" fmla="*/ 37 h 78"/>
              <a:gd name="T26" fmla="*/ 35 w 38"/>
              <a:gd name="T27" fmla="*/ 30 h 78"/>
              <a:gd name="T28" fmla="*/ 34 w 38"/>
              <a:gd name="T29" fmla="*/ 25 h 78"/>
              <a:gd name="T30" fmla="*/ 30 w 38"/>
              <a:gd name="T31" fmla="*/ 22 h 78"/>
              <a:gd name="T32" fmla="*/ 34 w 38"/>
              <a:gd name="T33" fmla="*/ 18 h 78"/>
              <a:gd name="T34" fmla="*/ 35 w 38"/>
              <a:gd name="T35" fmla="*/ 8 h 78"/>
              <a:gd name="T36" fmla="*/ 31 w 38"/>
              <a:gd name="T37" fmla="*/ 0 h 78"/>
              <a:gd name="T38" fmla="*/ 21 w 38"/>
              <a:gd name="T39" fmla="*/ 19 h 78"/>
              <a:gd name="T40" fmla="*/ 8 w 38"/>
              <a:gd name="T41" fmla="*/ 43 h 78"/>
              <a:gd name="T42" fmla="*/ 9 w 38"/>
              <a:gd name="T43" fmla="*/ 51 h 78"/>
              <a:gd name="T44" fmla="*/ 0 w 38"/>
              <a:gd name="T45" fmla="*/ 71 h 78"/>
              <a:gd name="T46" fmla="*/ 5 w 38"/>
              <a:gd name="T47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8" h="78">
                <a:moveTo>
                  <a:pt x="5" y="78"/>
                </a:moveTo>
                <a:lnTo>
                  <a:pt x="10" y="68"/>
                </a:lnTo>
                <a:lnTo>
                  <a:pt x="12" y="64"/>
                </a:lnTo>
                <a:lnTo>
                  <a:pt x="17" y="63"/>
                </a:lnTo>
                <a:lnTo>
                  <a:pt x="23" y="63"/>
                </a:lnTo>
                <a:lnTo>
                  <a:pt x="25" y="58"/>
                </a:lnTo>
                <a:lnTo>
                  <a:pt x="31" y="48"/>
                </a:lnTo>
                <a:lnTo>
                  <a:pt x="30" y="47"/>
                </a:lnTo>
                <a:lnTo>
                  <a:pt x="23" y="41"/>
                </a:lnTo>
                <a:lnTo>
                  <a:pt x="31" y="44"/>
                </a:lnTo>
                <a:lnTo>
                  <a:pt x="35" y="44"/>
                </a:lnTo>
                <a:lnTo>
                  <a:pt x="38" y="38"/>
                </a:lnTo>
                <a:lnTo>
                  <a:pt x="38" y="37"/>
                </a:lnTo>
                <a:lnTo>
                  <a:pt x="35" y="30"/>
                </a:lnTo>
                <a:lnTo>
                  <a:pt x="34" y="25"/>
                </a:lnTo>
                <a:lnTo>
                  <a:pt x="30" y="22"/>
                </a:lnTo>
                <a:lnTo>
                  <a:pt x="34" y="18"/>
                </a:lnTo>
                <a:lnTo>
                  <a:pt x="35" y="8"/>
                </a:lnTo>
                <a:lnTo>
                  <a:pt x="31" y="0"/>
                </a:lnTo>
                <a:lnTo>
                  <a:pt x="21" y="19"/>
                </a:lnTo>
                <a:lnTo>
                  <a:pt x="8" y="43"/>
                </a:lnTo>
                <a:lnTo>
                  <a:pt x="9" y="51"/>
                </a:lnTo>
                <a:lnTo>
                  <a:pt x="0" y="71"/>
                </a:lnTo>
                <a:lnTo>
                  <a:pt x="5" y="7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2" name="Freeform 444">
            <a:extLst>
              <a:ext uri="{FF2B5EF4-FFF2-40B4-BE49-F238E27FC236}">
                <a16:creationId xmlns:a16="http://schemas.microsoft.com/office/drawing/2014/main" id="{336B12A4-A6DC-1D30-2A87-64AC28ACB35A}"/>
              </a:ext>
            </a:extLst>
          </p:cNvPr>
          <p:cNvSpPr>
            <a:spLocks/>
          </p:cNvSpPr>
          <p:nvPr/>
        </p:nvSpPr>
        <p:spPr bwMode="auto">
          <a:xfrm>
            <a:off x="6297613" y="2182813"/>
            <a:ext cx="4763" cy="12700"/>
          </a:xfrm>
          <a:custGeom>
            <a:avLst/>
            <a:gdLst>
              <a:gd name="T0" fmla="*/ 3 w 3"/>
              <a:gd name="T1" fmla="*/ 8 h 8"/>
              <a:gd name="T2" fmla="*/ 1 w 3"/>
              <a:gd name="T3" fmla="*/ 5 h 8"/>
              <a:gd name="T4" fmla="*/ 0 w 3"/>
              <a:gd name="T5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8">
                <a:moveTo>
                  <a:pt x="3" y="8"/>
                </a:moveTo>
                <a:lnTo>
                  <a:pt x="1" y="5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3" name="Freeform 445">
            <a:extLst>
              <a:ext uri="{FF2B5EF4-FFF2-40B4-BE49-F238E27FC236}">
                <a16:creationId xmlns:a16="http://schemas.microsoft.com/office/drawing/2014/main" id="{A6D351F7-DF9E-D20D-D359-34F98EBBAF9B}"/>
              </a:ext>
            </a:extLst>
          </p:cNvPr>
          <p:cNvSpPr>
            <a:spLocks/>
          </p:cNvSpPr>
          <p:nvPr/>
        </p:nvSpPr>
        <p:spPr bwMode="auto">
          <a:xfrm>
            <a:off x="6257926" y="2160588"/>
            <a:ext cx="44450" cy="36513"/>
          </a:xfrm>
          <a:custGeom>
            <a:avLst/>
            <a:gdLst>
              <a:gd name="T0" fmla="*/ 0 w 28"/>
              <a:gd name="T1" fmla="*/ 0 h 23"/>
              <a:gd name="T2" fmla="*/ 2 w 28"/>
              <a:gd name="T3" fmla="*/ 1 h 23"/>
              <a:gd name="T4" fmla="*/ 6 w 28"/>
              <a:gd name="T5" fmla="*/ 4 h 23"/>
              <a:gd name="T6" fmla="*/ 13 w 28"/>
              <a:gd name="T7" fmla="*/ 11 h 23"/>
              <a:gd name="T8" fmla="*/ 18 w 28"/>
              <a:gd name="T9" fmla="*/ 18 h 23"/>
              <a:gd name="T10" fmla="*/ 24 w 28"/>
              <a:gd name="T11" fmla="*/ 23 h 23"/>
              <a:gd name="T12" fmla="*/ 28 w 28"/>
              <a:gd name="T13" fmla="*/ 23 h 23"/>
              <a:gd name="T14" fmla="*/ 28 w 28"/>
              <a:gd name="T15" fmla="*/ 22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8" h="23">
                <a:moveTo>
                  <a:pt x="0" y="0"/>
                </a:moveTo>
                <a:lnTo>
                  <a:pt x="2" y="1"/>
                </a:lnTo>
                <a:lnTo>
                  <a:pt x="6" y="4"/>
                </a:lnTo>
                <a:lnTo>
                  <a:pt x="13" y="11"/>
                </a:lnTo>
                <a:lnTo>
                  <a:pt x="18" y="18"/>
                </a:lnTo>
                <a:lnTo>
                  <a:pt x="24" y="23"/>
                </a:lnTo>
                <a:lnTo>
                  <a:pt x="28" y="23"/>
                </a:lnTo>
                <a:lnTo>
                  <a:pt x="28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4" name="Freeform 446">
            <a:extLst>
              <a:ext uri="{FF2B5EF4-FFF2-40B4-BE49-F238E27FC236}">
                <a16:creationId xmlns:a16="http://schemas.microsoft.com/office/drawing/2014/main" id="{B74F7AD0-CA55-7BA5-1561-F2B62BC2D262}"/>
              </a:ext>
            </a:extLst>
          </p:cNvPr>
          <p:cNvSpPr>
            <a:spLocks/>
          </p:cNvSpPr>
          <p:nvPr/>
        </p:nvSpPr>
        <p:spPr bwMode="auto">
          <a:xfrm>
            <a:off x="6119813" y="2178051"/>
            <a:ext cx="4763" cy="28575"/>
          </a:xfrm>
          <a:custGeom>
            <a:avLst/>
            <a:gdLst>
              <a:gd name="T0" fmla="*/ 3 w 3"/>
              <a:gd name="T1" fmla="*/ 0 h 18"/>
              <a:gd name="T2" fmla="*/ 1 w 3"/>
              <a:gd name="T3" fmla="*/ 3 h 18"/>
              <a:gd name="T4" fmla="*/ 1 w 3"/>
              <a:gd name="T5" fmla="*/ 7 h 18"/>
              <a:gd name="T6" fmla="*/ 1 w 3"/>
              <a:gd name="T7" fmla="*/ 12 h 18"/>
              <a:gd name="T8" fmla="*/ 1 w 3"/>
              <a:gd name="T9" fmla="*/ 15 h 18"/>
              <a:gd name="T10" fmla="*/ 0 w 3"/>
              <a:gd name="T11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18">
                <a:moveTo>
                  <a:pt x="3" y="0"/>
                </a:moveTo>
                <a:lnTo>
                  <a:pt x="1" y="3"/>
                </a:lnTo>
                <a:lnTo>
                  <a:pt x="1" y="7"/>
                </a:lnTo>
                <a:lnTo>
                  <a:pt x="1" y="12"/>
                </a:lnTo>
                <a:lnTo>
                  <a:pt x="1" y="15"/>
                </a:lnTo>
                <a:lnTo>
                  <a:pt x="0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5" name="Freeform 447">
            <a:extLst>
              <a:ext uri="{FF2B5EF4-FFF2-40B4-BE49-F238E27FC236}">
                <a16:creationId xmlns:a16="http://schemas.microsoft.com/office/drawing/2014/main" id="{9FAE8395-A4F0-427B-536F-2EDE786C574A}"/>
              </a:ext>
            </a:extLst>
          </p:cNvPr>
          <p:cNvSpPr>
            <a:spLocks/>
          </p:cNvSpPr>
          <p:nvPr/>
        </p:nvSpPr>
        <p:spPr bwMode="auto">
          <a:xfrm>
            <a:off x="6124576" y="2174876"/>
            <a:ext cx="14288" cy="31750"/>
          </a:xfrm>
          <a:custGeom>
            <a:avLst/>
            <a:gdLst>
              <a:gd name="T0" fmla="*/ 9 w 9"/>
              <a:gd name="T1" fmla="*/ 20 h 20"/>
              <a:gd name="T2" fmla="*/ 5 w 9"/>
              <a:gd name="T3" fmla="*/ 17 h 20"/>
              <a:gd name="T4" fmla="*/ 5 w 9"/>
              <a:gd name="T5" fmla="*/ 13 h 20"/>
              <a:gd name="T6" fmla="*/ 5 w 9"/>
              <a:gd name="T7" fmla="*/ 6 h 20"/>
              <a:gd name="T8" fmla="*/ 5 w 9"/>
              <a:gd name="T9" fmla="*/ 5 h 20"/>
              <a:gd name="T10" fmla="*/ 2 w 9"/>
              <a:gd name="T11" fmla="*/ 0 h 20"/>
              <a:gd name="T12" fmla="*/ 2 w 9"/>
              <a:gd name="T13" fmla="*/ 2 h 20"/>
              <a:gd name="T14" fmla="*/ 0 w 9"/>
              <a:gd name="T15" fmla="*/ 2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" h="20">
                <a:moveTo>
                  <a:pt x="9" y="20"/>
                </a:moveTo>
                <a:lnTo>
                  <a:pt x="5" y="17"/>
                </a:lnTo>
                <a:lnTo>
                  <a:pt x="5" y="13"/>
                </a:lnTo>
                <a:lnTo>
                  <a:pt x="5" y="6"/>
                </a:lnTo>
                <a:lnTo>
                  <a:pt x="5" y="5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6" name="Line 448">
            <a:extLst>
              <a:ext uri="{FF2B5EF4-FFF2-40B4-BE49-F238E27FC236}">
                <a16:creationId xmlns:a16="http://schemas.microsoft.com/office/drawing/2014/main" id="{C4CC375F-C24A-1CF9-EF81-52191A89A34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059488" y="2209801"/>
            <a:ext cx="11113" cy="3175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7" name="Freeform 449">
            <a:extLst>
              <a:ext uri="{FF2B5EF4-FFF2-40B4-BE49-F238E27FC236}">
                <a16:creationId xmlns:a16="http://schemas.microsoft.com/office/drawing/2014/main" id="{FB1A76E0-9D18-E5ED-A84F-7C32B19AE31C}"/>
              </a:ext>
            </a:extLst>
          </p:cNvPr>
          <p:cNvSpPr>
            <a:spLocks/>
          </p:cNvSpPr>
          <p:nvPr/>
        </p:nvSpPr>
        <p:spPr bwMode="auto">
          <a:xfrm>
            <a:off x="6024563" y="2185988"/>
            <a:ext cx="34925" cy="28575"/>
          </a:xfrm>
          <a:custGeom>
            <a:avLst/>
            <a:gdLst>
              <a:gd name="T0" fmla="*/ 22 w 22"/>
              <a:gd name="T1" fmla="*/ 17 h 18"/>
              <a:gd name="T2" fmla="*/ 19 w 22"/>
              <a:gd name="T3" fmla="*/ 17 h 18"/>
              <a:gd name="T4" fmla="*/ 5 w 22"/>
              <a:gd name="T5" fmla="*/ 18 h 18"/>
              <a:gd name="T6" fmla="*/ 8 w 22"/>
              <a:gd name="T7" fmla="*/ 14 h 18"/>
              <a:gd name="T8" fmla="*/ 0 w 22"/>
              <a:gd name="T9" fmla="*/ 14 h 18"/>
              <a:gd name="T10" fmla="*/ 1 w 22"/>
              <a:gd name="T11" fmla="*/ 6 h 18"/>
              <a:gd name="T12" fmla="*/ 7 w 22"/>
              <a:gd name="T13" fmla="*/ 0 h 18"/>
              <a:gd name="T14" fmla="*/ 12 w 22"/>
              <a:gd name="T15" fmla="*/ 4 h 18"/>
              <a:gd name="T16" fmla="*/ 19 w 22"/>
              <a:gd name="T17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8">
                <a:moveTo>
                  <a:pt x="22" y="17"/>
                </a:moveTo>
                <a:lnTo>
                  <a:pt x="19" y="17"/>
                </a:lnTo>
                <a:lnTo>
                  <a:pt x="5" y="18"/>
                </a:lnTo>
                <a:lnTo>
                  <a:pt x="8" y="14"/>
                </a:lnTo>
                <a:lnTo>
                  <a:pt x="0" y="14"/>
                </a:lnTo>
                <a:lnTo>
                  <a:pt x="1" y="6"/>
                </a:lnTo>
                <a:lnTo>
                  <a:pt x="7" y="0"/>
                </a:lnTo>
                <a:lnTo>
                  <a:pt x="12" y="4"/>
                </a:lnTo>
                <a:lnTo>
                  <a:pt x="1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8" name="Freeform 450">
            <a:extLst>
              <a:ext uri="{FF2B5EF4-FFF2-40B4-BE49-F238E27FC236}">
                <a16:creationId xmlns:a16="http://schemas.microsoft.com/office/drawing/2014/main" id="{5D10F3D0-2E45-846C-E26B-FF6C699C7C7F}"/>
              </a:ext>
            </a:extLst>
          </p:cNvPr>
          <p:cNvSpPr>
            <a:spLocks/>
          </p:cNvSpPr>
          <p:nvPr/>
        </p:nvSpPr>
        <p:spPr bwMode="auto">
          <a:xfrm>
            <a:off x="6138863" y="2206626"/>
            <a:ext cx="38100" cy="15875"/>
          </a:xfrm>
          <a:custGeom>
            <a:avLst/>
            <a:gdLst>
              <a:gd name="T0" fmla="*/ 24 w 24"/>
              <a:gd name="T1" fmla="*/ 10 h 10"/>
              <a:gd name="T2" fmla="*/ 24 w 24"/>
              <a:gd name="T3" fmla="*/ 9 h 10"/>
              <a:gd name="T4" fmla="*/ 14 w 24"/>
              <a:gd name="T5" fmla="*/ 6 h 10"/>
              <a:gd name="T6" fmla="*/ 0 w 24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" h="10">
                <a:moveTo>
                  <a:pt x="24" y="10"/>
                </a:moveTo>
                <a:lnTo>
                  <a:pt x="24" y="9"/>
                </a:lnTo>
                <a:lnTo>
                  <a:pt x="14" y="6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9" name="Freeform 451">
            <a:extLst>
              <a:ext uri="{FF2B5EF4-FFF2-40B4-BE49-F238E27FC236}">
                <a16:creationId xmlns:a16="http://schemas.microsoft.com/office/drawing/2014/main" id="{5EEAFBA9-F401-946C-E027-CA1E5B0D6952}"/>
              </a:ext>
            </a:extLst>
          </p:cNvPr>
          <p:cNvSpPr>
            <a:spLocks/>
          </p:cNvSpPr>
          <p:nvPr/>
        </p:nvSpPr>
        <p:spPr bwMode="auto">
          <a:xfrm>
            <a:off x="6126163" y="2220913"/>
            <a:ext cx="36513" cy="11113"/>
          </a:xfrm>
          <a:custGeom>
            <a:avLst/>
            <a:gdLst>
              <a:gd name="T0" fmla="*/ 6 w 23"/>
              <a:gd name="T1" fmla="*/ 7 h 7"/>
              <a:gd name="T2" fmla="*/ 0 w 23"/>
              <a:gd name="T3" fmla="*/ 1 h 7"/>
              <a:gd name="T4" fmla="*/ 8 w 23"/>
              <a:gd name="T5" fmla="*/ 0 h 7"/>
              <a:gd name="T6" fmla="*/ 21 w 23"/>
              <a:gd name="T7" fmla="*/ 1 h 7"/>
              <a:gd name="T8" fmla="*/ 22 w 23"/>
              <a:gd name="T9" fmla="*/ 3 h 7"/>
              <a:gd name="T10" fmla="*/ 23 w 23"/>
              <a:gd name="T11" fmla="*/ 3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3" h="7">
                <a:moveTo>
                  <a:pt x="6" y="7"/>
                </a:moveTo>
                <a:lnTo>
                  <a:pt x="0" y="1"/>
                </a:lnTo>
                <a:lnTo>
                  <a:pt x="8" y="0"/>
                </a:lnTo>
                <a:lnTo>
                  <a:pt x="21" y="1"/>
                </a:lnTo>
                <a:lnTo>
                  <a:pt x="22" y="3"/>
                </a:lnTo>
                <a:lnTo>
                  <a:pt x="23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0" name="Freeform 452">
            <a:extLst>
              <a:ext uri="{FF2B5EF4-FFF2-40B4-BE49-F238E27FC236}">
                <a16:creationId xmlns:a16="http://schemas.microsoft.com/office/drawing/2014/main" id="{B39708B0-CB37-59F1-069E-DF56F594E8ED}"/>
              </a:ext>
            </a:extLst>
          </p:cNvPr>
          <p:cNvSpPr>
            <a:spLocks/>
          </p:cNvSpPr>
          <p:nvPr/>
        </p:nvSpPr>
        <p:spPr bwMode="auto">
          <a:xfrm>
            <a:off x="6162676" y="2225676"/>
            <a:ext cx="26988" cy="25400"/>
          </a:xfrm>
          <a:custGeom>
            <a:avLst/>
            <a:gdLst>
              <a:gd name="T0" fmla="*/ 0 w 17"/>
              <a:gd name="T1" fmla="*/ 0 h 16"/>
              <a:gd name="T2" fmla="*/ 6 w 17"/>
              <a:gd name="T3" fmla="*/ 5 h 16"/>
              <a:gd name="T4" fmla="*/ 13 w 17"/>
              <a:gd name="T5" fmla="*/ 7 h 16"/>
              <a:gd name="T6" fmla="*/ 17 w 17"/>
              <a:gd name="T7" fmla="*/ 16 h 16"/>
              <a:gd name="T8" fmla="*/ 17 w 17"/>
              <a:gd name="T9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16">
                <a:moveTo>
                  <a:pt x="0" y="0"/>
                </a:moveTo>
                <a:lnTo>
                  <a:pt x="6" y="5"/>
                </a:lnTo>
                <a:lnTo>
                  <a:pt x="13" y="7"/>
                </a:lnTo>
                <a:lnTo>
                  <a:pt x="17" y="16"/>
                </a:lnTo>
                <a:lnTo>
                  <a:pt x="17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1" name="Freeform 453">
            <a:extLst>
              <a:ext uri="{FF2B5EF4-FFF2-40B4-BE49-F238E27FC236}">
                <a16:creationId xmlns:a16="http://schemas.microsoft.com/office/drawing/2014/main" id="{E3C1FB70-A107-FCB4-C7AE-78B89BF186B3}"/>
              </a:ext>
            </a:extLst>
          </p:cNvPr>
          <p:cNvSpPr>
            <a:spLocks/>
          </p:cNvSpPr>
          <p:nvPr/>
        </p:nvSpPr>
        <p:spPr bwMode="auto">
          <a:xfrm>
            <a:off x="6176963" y="2222501"/>
            <a:ext cx="23813" cy="31750"/>
          </a:xfrm>
          <a:custGeom>
            <a:avLst/>
            <a:gdLst>
              <a:gd name="T0" fmla="*/ 8 w 15"/>
              <a:gd name="T1" fmla="*/ 18 h 20"/>
              <a:gd name="T2" fmla="*/ 15 w 15"/>
              <a:gd name="T3" fmla="*/ 20 h 20"/>
              <a:gd name="T4" fmla="*/ 13 w 15"/>
              <a:gd name="T5" fmla="*/ 14 h 20"/>
              <a:gd name="T6" fmla="*/ 13 w 15"/>
              <a:gd name="T7" fmla="*/ 13 h 20"/>
              <a:gd name="T8" fmla="*/ 6 w 15"/>
              <a:gd name="T9" fmla="*/ 6 h 20"/>
              <a:gd name="T10" fmla="*/ 0 w 15"/>
              <a:gd name="T11" fmla="*/ 0 h 20"/>
              <a:gd name="T12" fmla="*/ 0 w 15"/>
              <a:gd name="T13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20">
                <a:moveTo>
                  <a:pt x="8" y="18"/>
                </a:moveTo>
                <a:lnTo>
                  <a:pt x="15" y="20"/>
                </a:lnTo>
                <a:lnTo>
                  <a:pt x="13" y="14"/>
                </a:lnTo>
                <a:lnTo>
                  <a:pt x="13" y="13"/>
                </a:lnTo>
                <a:lnTo>
                  <a:pt x="6" y="6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2" name="Freeform 454">
            <a:extLst>
              <a:ext uri="{FF2B5EF4-FFF2-40B4-BE49-F238E27FC236}">
                <a16:creationId xmlns:a16="http://schemas.microsoft.com/office/drawing/2014/main" id="{F41F46EB-C27B-1533-5542-678C938664FC}"/>
              </a:ext>
            </a:extLst>
          </p:cNvPr>
          <p:cNvSpPr>
            <a:spLocks/>
          </p:cNvSpPr>
          <p:nvPr/>
        </p:nvSpPr>
        <p:spPr bwMode="auto">
          <a:xfrm>
            <a:off x="6135688" y="2232026"/>
            <a:ext cx="33338" cy="23813"/>
          </a:xfrm>
          <a:custGeom>
            <a:avLst/>
            <a:gdLst>
              <a:gd name="T0" fmla="*/ 6 w 21"/>
              <a:gd name="T1" fmla="*/ 11 h 15"/>
              <a:gd name="T2" fmla="*/ 9 w 21"/>
              <a:gd name="T3" fmla="*/ 9 h 15"/>
              <a:gd name="T4" fmla="*/ 17 w 21"/>
              <a:gd name="T5" fmla="*/ 15 h 15"/>
              <a:gd name="T6" fmla="*/ 21 w 21"/>
              <a:gd name="T7" fmla="*/ 12 h 15"/>
              <a:gd name="T8" fmla="*/ 12 w 21"/>
              <a:gd name="T9" fmla="*/ 7 h 15"/>
              <a:gd name="T10" fmla="*/ 4 w 21"/>
              <a:gd name="T11" fmla="*/ 3 h 15"/>
              <a:gd name="T12" fmla="*/ 0 w 21"/>
              <a:gd name="T13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" h="15">
                <a:moveTo>
                  <a:pt x="6" y="11"/>
                </a:moveTo>
                <a:lnTo>
                  <a:pt x="9" y="9"/>
                </a:lnTo>
                <a:lnTo>
                  <a:pt x="17" y="15"/>
                </a:lnTo>
                <a:lnTo>
                  <a:pt x="21" y="12"/>
                </a:lnTo>
                <a:lnTo>
                  <a:pt x="12" y="7"/>
                </a:lnTo>
                <a:lnTo>
                  <a:pt x="4" y="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3" name="Freeform 455">
            <a:extLst>
              <a:ext uri="{FF2B5EF4-FFF2-40B4-BE49-F238E27FC236}">
                <a16:creationId xmlns:a16="http://schemas.microsoft.com/office/drawing/2014/main" id="{12E7E0D0-C2B2-9B2D-AD96-1CF99820DE75}"/>
              </a:ext>
            </a:extLst>
          </p:cNvPr>
          <p:cNvSpPr>
            <a:spLocks/>
          </p:cNvSpPr>
          <p:nvPr/>
        </p:nvSpPr>
        <p:spPr bwMode="auto">
          <a:xfrm>
            <a:off x="6059488" y="2206626"/>
            <a:ext cx="60325" cy="50800"/>
          </a:xfrm>
          <a:custGeom>
            <a:avLst/>
            <a:gdLst>
              <a:gd name="T0" fmla="*/ 38 w 38"/>
              <a:gd name="T1" fmla="*/ 0 h 32"/>
              <a:gd name="T2" fmla="*/ 35 w 38"/>
              <a:gd name="T3" fmla="*/ 2 h 32"/>
              <a:gd name="T4" fmla="*/ 26 w 38"/>
              <a:gd name="T5" fmla="*/ 10 h 32"/>
              <a:gd name="T6" fmla="*/ 20 w 38"/>
              <a:gd name="T7" fmla="*/ 17 h 32"/>
              <a:gd name="T8" fmla="*/ 19 w 38"/>
              <a:gd name="T9" fmla="*/ 19 h 32"/>
              <a:gd name="T10" fmla="*/ 11 w 38"/>
              <a:gd name="T11" fmla="*/ 24 h 32"/>
              <a:gd name="T12" fmla="*/ 8 w 38"/>
              <a:gd name="T13" fmla="*/ 30 h 32"/>
              <a:gd name="T14" fmla="*/ 0 w 38"/>
              <a:gd name="T15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8" h="32">
                <a:moveTo>
                  <a:pt x="38" y="0"/>
                </a:moveTo>
                <a:lnTo>
                  <a:pt x="35" y="2"/>
                </a:lnTo>
                <a:lnTo>
                  <a:pt x="26" y="10"/>
                </a:lnTo>
                <a:lnTo>
                  <a:pt x="20" y="17"/>
                </a:lnTo>
                <a:lnTo>
                  <a:pt x="19" y="19"/>
                </a:lnTo>
                <a:lnTo>
                  <a:pt x="11" y="24"/>
                </a:lnTo>
                <a:lnTo>
                  <a:pt x="8" y="30"/>
                </a:lnTo>
                <a:lnTo>
                  <a:pt x="0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4" name="Freeform 456">
            <a:extLst>
              <a:ext uri="{FF2B5EF4-FFF2-40B4-BE49-F238E27FC236}">
                <a16:creationId xmlns:a16="http://schemas.microsoft.com/office/drawing/2014/main" id="{9C8765FB-8CA9-AE5F-07BB-6B7A69259D9F}"/>
              </a:ext>
            </a:extLst>
          </p:cNvPr>
          <p:cNvSpPr>
            <a:spLocks/>
          </p:cNvSpPr>
          <p:nvPr/>
        </p:nvSpPr>
        <p:spPr bwMode="auto">
          <a:xfrm>
            <a:off x="6102351" y="2238376"/>
            <a:ext cx="42863" cy="22225"/>
          </a:xfrm>
          <a:custGeom>
            <a:avLst/>
            <a:gdLst>
              <a:gd name="T0" fmla="*/ 0 w 27"/>
              <a:gd name="T1" fmla="*/ 14 h 14"/>
              <a:gd name="T2" fmla="*/ 8 w 27"/>
              <a:gd name="T3" fmla="*/ 11 h 14"/>
              <a:gd name="T4" fmla="*/ 7 w 27"/>
              <a:gd name="T5" fmla="*/ 8 h 14"/>
              <a:gd name="T6" fmla="*/ 4 w 27"/>
              <a:gd name="T7" fmla="*/ 8 h 14"/>
              <a:gd name="T8" fmla="*/ 1 w 27"/>
              <a:gd name="T9" fmla="*/ 8 h 14"/>
              <a:gd name="T10" fmla="*/ 3 w 27"/>
              <a:gd name="T11" fmla="*/ 7 h 14"/>
              <a:gd name="T12" fmla="*/ 4 w 27"/>
              <a:gd name="T13" fmla="*/ 0 h 14"/>
              <a:gd name="T14" fmla="*/ 12 w 27"/>
              <a:gd name="T15" fmla="*/ 1 h 14"/>
              <a:gd name="T16" fmla="*/ 22 w 27"/>
              <a:gd name="T17" fmla="*/ 8 h 14"/>
              <a:gd name="T18" fmla="*/ 27 w 27"/>
              <a:gd name="T19" fmla="*/ 7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" h="14">
                <a:moveTo>
                  <a:pt x="0" y="14"/>
                </a:moveTo>
                <a:lnTo>
                  <a:pt x="8" y="11"/>
                </a:lnTo>
                <a:lnTo>
                  <a:pt x="7" y="8"/>
                </a:lnTo>
                <a:lnTo>
                  <a:pt x="4" y="8"/>
                </a:lnTo>
                <a:lnTo>
                  <a:pt x="1" y="8"/>
                </a:lnTo>
                <a:lnTo>
                  <a:pt x="3" y="7"/>
                </a:lnTo>
                <a:lnTo>
                  <a:pt x="4" y="0"/>
                </a:lnTo>
                <a:lnTo>
                  <a:pt x="12" y="1"/>
                </a:lnTo>
                <a:lnTo>
                  <a:pt x="22" y="8"/>
                </a:lnTo>
                <a:lnTo>
                  <a:pt x="27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5" name="Line 457">
            <a:extLst>
              <a:ext uri="{FF2B5EF4-FFF2-40B4-BE49-F238E27FC236}">
                <a16:creationId xmlns:a16="http://schemas.microsoft.com/office/drawing/2014/main" id="{F2C19D7C-43C7-E076-1530-44ED6783821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049963" y="2257426"/>
            <a:ext cx="9525" cy="3175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6" name="Freeform 458">
            <a:extLst>
              <a:ext uri="{FF2B5EF4-FFF2-40B4-BE49-F238E27FC236}">
                <a16:creationId xmlns:a16="http://schemas.microsoft.com/office/drawing/2014/main" id="{5579141E-AC6A-6EE9-DFA9-4CD82AA5B692}"/>
              </a:ext>
            </a:extLst>
          </p:cNvPr>
          <p:cNvSpPr>
            <a:spLocks/>
          </p:cNvSpPr>
          <p:nvPr/>
        </p:nvSpPr>
        <p:spPr bwMode="auto">
          <a:xfrm>
            <a:off x="6024563" y="2209801"/>
            <a:ext cx="58738" cy="53975"/>
          </a:xfrm>
          <a:custGeom>
            <a:avLst/>
            <a:gdLst>
              <a:gd name="T0" fmla="*/ 16 w 37"/>
              <a:gd name="T1" fmla="*/ 32 h 34"/>
              <a:gd name="T2" fmla="*/ 5 w 37"/>
              <a:gd name="T3" fmla="*/ 34 h 34"/>
              <a:gd name="T4" fmla="*/ 0 w 37"/>
              <a:gd name="T5" fmla="*/ 32 h 34"/>
              <a:gd name="T6" fmla="*/ 1 w 37"/>
              <a:gd name="T7" fmla="*/ 28 h 34"/>
              <a:gd name="T8" fmla="*/ 7 w 37"/>
              <a:gd name="T9" fmla="*/ 21 h 34"/>
              <a:gd name="T10" fmla="*/ 8 w 37"/>
              <a:gd name="T11" fmla="*/ 15 h 34"/>
              <a:gd name="T12" fmla="*/ 15 w 37"/>
              <a:gd name="T13" fmla="*/ 13 h 34"/>
              <a:gd name="T14" fmla="*/ 25 w 37"/>
              <a:gd name="T15" fmla="*/ 11 h 34"/>
              <a:gd name="T16" fmla="*/ 26 w 37"/>
              <a:gd name="T17" fmla="*/ 11 h 34"/>
              <a:gd name="T18" fmla="*/ 31 w 37"/>
              <a:gd name="T19" fmla="*/ 11 h 34"/>
              <a:gd name="T20" fmla="*/ 34 w 37"/>
              <a:gd name="T21" fmla="*/ 10 h 34"/>
              <a:gd name="T22" fmla="*/ 37 w 37"/>
              <a:gd name="T23" fmla="*/ 6 h 34"/>
              <a:gd name="T24" fmla="*/ 30 w 37"/>
              <a:gd name="T25" fmla="*/ 4 h 34"/>
              <a:gd name="T26" fmla="*/ 30 w 37"/>
              <a:gd name="T27" fmla="*/ 3 h 34"/>
              <a:gd name="T28" fmla="*/ 29 w 37"/>
              <a:gd name="T29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7" h="34">
                <a:moveTo>
                  <a:pt x="16" y="32"/>
                </a:moveTo>
                <a:lnTo>
                  <a:pt x="5" y="34"/>
                </a:lnTo>
                <a:lnTo>
                  <a:pt x="0" y="32"/>
                </a:lnTo>
                <a:lnTo>
                  <a:pt x="1" y="28"/>
                </a:lnTo>
                <a:lnTo>
                  <a:pt x="7" y="21"/>
                </a:lnTo>
                <a:lnTo>
                  <a:pt x="8" y="15"/>
                </a:lnTo>
                <a:lnTo>
                  <a:pt x="15" y="13"/>
                </a:lnTo>
                <a:lnTo>
                  <a:pt x="25" y="11"/>
                </a:lnTo>
                <a:lnTo>
                  <a:pt x="26" y="11"/>
                </a:lnTo>
                <a:lnTo>
                  <a:pt x="31" y="11"/>
                </a:lnTo>
                <a:lnTo>
                  <a:pt x="34" y="10"/>
                </a:lnTo>
                <a:lnTo>
                  <a:pt x="37" y="6"/>
                </a:lnTo>
                <a:lnTo>
                  <a:pt x="30" y="4"/>
                </a:lnTo>
                <a:lnTo>
                  <a:pt x="30" y="3"/>
                </a:lnTo>
                <a:lnTo>
                  <a:pt x="2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7" name="Freeform 459">
            <a:extLst>
              <a:ext uri="{FF2B5EF4-FFF2-40B4-BE49-F238E27FC236}">
                <a16:creationId xmlns:a16="http://schemas.microsoft.com/office/drawing/2014/main" id="{EF69EAAC-3AD1-C517-3843-7793F91D3C4C}"/>
              </a:ext>
            </a:extLst>
          </p:cNvPr>
          <p:cNvSpPr>
            <a:spLocks/>
          </p:cNvSpPr>
          <p:nvPr/>
        </p:nvSpPr>
        <p:spPr bwMode="auto">
          <a:xfrm>
            <a:off x="5684838" y="2239963"/>
            <a:ext cx="12700" cy="30163"/>
          </a:xfrm>
          <a:custGeom>
            <a:avLst/>
            <a:gdLst>
              <a:gd name="T0" fmla="*/ 0 w 8"/>
              <a:gd name="T1" fmla="*/ 13 h 19"/>
              <a:gd name="T2" fmla="*/ 3 w 8"/>
              <a:gd name="T3" fmla="*/ 13 h 19"/>
              <a:gd name="T4" fmla="*/ 5 w 8"/>
              <a:gd name="T5" fmla="*/ 19 h 19"/>
              <a:gd name="T6" fmla="*/ 8 w 8"/>
              <a:gd name="T7" fmla="*/ 18 h 19"/>
              <a:gd name="T8" fmla="*/ 8 w 8"/>
              <a:gd name="T9" fmla="*/ 14 h 19"/>
              <a:gd name="T10" fmla="*/ 8 w 8"/>
              <a:gd name="T11" fmla="*/ 0 h 19"/>
              <a:gd name="T12" fmla="*/ 0 w 8"/>
              <a:gd name="T13" fmla="*/ 6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19">
                <a:moveTo>
                  <a:pt x="0" y="13"/>
                </a:moveTo>
                <a:lnTo>
                  <a:pt x="3" y="13"/>
                </a:lnTo>
                <a:lnTo>
                  <a:pt x="5" y="19"/>
                </a:lnTo>
                <a:lnTo>
                  <a:pt x="8" y="18"/>
                </a:lnTo>
                <a:lnTo>
                  <a:pt x="8" y="14"/>
                </a:lnTo>
                <a:lnTo>
                  <a:pt x="8" y="0"/>
                </a:lnTo>
                <a:lnTo>
                  <a:pt x="0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8" name="Freeform 460">
            <a:extLst>
              <a:ext uri="{FF2B5EF4-FFF2-40B4-BE49-F238E27FC236}">
                <a16:creationId xmlns:a16="http://schemas.microsoft.com/office/drawing/2014/main" id="{1BC2CCCA-1395-00F1-A772-7EA492E9E2B9}"/>
              </a:ext>
            </a:extLst>
          </p:cNvPr>
          <p:cNvSpPr>
            <a:spLocks/>
          </p:cNvSpPr>
          <p:nvPr/>
        </p:nvSpPr>
        <p:spPr bwMode="auto">
          <a:xfrm>
            <a:off x="5667376" y="2249488"/>
            <a:ext cx="17463" cy="20638"/>
          </a:xfrm>
          <a:custGeom>
            <a:avLst/>
            <a:gdLst>
              <a:gd name="T0" fmla="*/ 11 w 11"/>
              <a:gd name="T1" fmla="*/ 0 h 13"/>
              <a:gd name="T2" fmla="*/ 1 w 11"/>
              <a:gd name="T3" fmla="*/ 5 h 13"/>
              <a:gd name="T4" fmla="*/ 1 w 11"/>
              <a:gd name="T5" fmla="*/ 13 h 13"/>
              <a:gd name="T6" fmla="*/ 0 w 11"/>
              <a:gd name="T7" fmla="*/ 13 h 13"/>
              <a:gd name="T8" fmla="*/ 7 w 11"/>
              <a:gd name="T9" fmla="*/ 12 h 13"/>
              <a:gd name="T10" fmla="*/ 9 w 11"/>
              <a:gd name="T11" fmla="*/ 7 h 13"/>
              <a:gd name="T12" fmla="*/ 11 w 11"/>
              <a:gd name="T1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3">
                <a:moveTo>
                  <a:pt x="11" y="0"/>
                </a:moveTo>
                <a:lnTo>
                  <a:pt x="1" y="5"/>
                </a:lnTo>
                <a:lnTo>
                  <a:pt x="1" y="13"/>
                </a:lnTo>
                <a:lnTo>
                  <a:pt x="0" y="13"/>
                </a:lnTo>
                <a:lnTo>
                  <a:pt x="7" y="12"/>
                </a:lnTo>
                <a:lnTo>
                  <a:pt x="9" y="7"/>
                </a:lnTo>
                <a:lnTo>
                  <a:pt x="11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9" name="Freeform 461">
            <a:extLst>
              <a:ext uri="{FF2B5EF4-FFF2-40B4-BE49-F238E27FC236}">
                <a16:creationId xmlns:a16="http://schemas.microsoft.com/office/drawing/2014/main" id="{9650DED3-2AE2-CCA7-0E8F-719A9449949A}"/>
              </a:ext>
            </a:extLst>
          </p:cNvPr>
          <p:cNvSpPr>
            <a:spLocks/>
          </p:cNvSpPr>
          <p:nvPr/>
        </p:nvSpPr>
        <p:spPr bwMode="auto">
          <a:xfrm>
            <a:off x="6091238" y="2260601"/>
            <a:ext cx="46038" cy="26988"/>
          </a:xfrm>
          <a:custGeom>
            <a:avLst/>
            <a:gdLst>
              <a:gd name="T0" fmla="*/ 29 w 29"/>
              <a:gd name="T1" fmla="*/ 17 h 17"/>
              <a:gd name="T2" fmla="*/ 23 w 29"/>
              <a:gd name="T3" fmla="*/ 15 h 17"/>
              <a:gd name="T4" fmla="*/ 17 w 29"/>
              <a:gd name="T5" fmla="*/ 11 h 17"/>
              <a:gd name="T6" fmla="*/ 11 w 29"/>
              <a:gd name="T7" fmla="*/ 6 h 17"/>
              <a:gd name="T8" fmla="*/ 4 w 29"/>
              <a:gd name="T9" fmla="*/ 9 h 17"/>
              <a:gd name="T10" fmla="*/ 0 w 29"/>
              <a:gd name="T11" fmla="*/ 9 h 17"/>
              <a:gd name="T12" fmla="*/ 3 w 29"/>
              <a:gd name="T13" fmla="*/ 0 h 17"/>
              <a:gd name="T14" fmla="*/ 7 w 29"/>
              <a:gd name="T15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9" h="17">
                <a:moveTo>
                  <a:pt x="29" y="17"/>
                </a:moveTo>
                <a:lnTo>
                  <a:pt x="23" y="15"/>
                </a:lnTo>
                <a:lnTo>
                  <a:pt x="17" y="11"/>
                </a:lnTo>
                <a:lnTo>
                  <a:pt x="11" y="6"/>
                </a:lnTo>
                <a:lnTo>
                  <a:pt x="4" y="9"/>
                </a:lnTo>
                <a:lnTo>
                  <a:pt x="0" y="9"/>
                </a:lnTo>
                <a:lnTo>
                  <a:pt x="3" y="0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0" name="Line 462">
            <a:extLst>
              <a:ext uri="{FF2B5EF4-FFF2-40B4-BE49-F238E27FC236}">
                <a16:creationId xmlns:a16="http://schemas.microsoft.com/office/drawing/2014/main" id="{D3542857-ED47-1B8B-D833-A4D27E172C6C}"/>
              </a:ext>
            </a:extLst>
          </p:cNvPr>
          <p:cNvSpPr>
            <a:spLocks noChangeShapeType="1"/>
          </p:cNvSpPr>
          <p:nvPr/>
        </p:nvSpPr>
        <p:spPr bwMode="auto">
          <a:xfrm>
            <a:off x="6137276" y="2287588"/>
            <a:ext cx="0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1" name="Freeform 463">
            <a:extLst>
              <a:ext uri="{FF2B5EF4-FFF2-40B4-BE49-F238E27FC236}">
                <a16:creationId xmlns:a16="http://schemas.microsoft.com/office/drawing/2014/main" id="{4AD258CB-A056-42ED-E559-840175C2D7E5}"/>
              </a:ext>
            </a:extLst>
          </p:cNvPr>
          <p:cNvSpPr>
            <a:spLocks/>
          </p:cNvSpPr>
          <p:nvPr/>
        </p:nvSpPr>
        <p:spPr bwMode="auto">
          <a:xfrm>
            <a:off x="6191251" y="2290763"/>
            <a:ext cx="12700" cy="3175"/>
          </a:xfrm>
          <a:custGeom>
            <a:avLst/>
            <a:gdLst>
              <a:gd name="T0" fmla="*/ 8 w 8"/>
              <a:gd name="T1" fmla="*/ 1 h 2"/>
              <a:gd name="T2" fmla="*/ 4 w 8"/>
              <a:gd name="T3" fmla="*/ 0 h 2"/>
              <a:gd name="T4" fmla="*/ 0 w 8"/>
              <a:gd name="T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2">
                <a:moveTo>
                  <a:pt x="8" y="1"/>
                </a:moveTo>
                <a:lnTo>
                  <a:pt x="4" y="0"/>
                </a:lnTo>
                <a:lnTo>
                  <a:pt x="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2" name="Freeform 464">
            <a:extLst>
              <a:ext uri="{FF2B5EF4-FFF2-40B4-BE49-F238E27FC236}">
                <a16:creationId xmlns:a16="http://schemas.microsoft.com/office/drawing/2014/main" id="{C2119304-5919-6453-FC90-DC25293B3626}"/>
              </a:ext>
            </a:extLst>
          </p:cNvPr>
          <p:cNvSpPr>
            <a:spLocks/>
          </p:cNvSpPr>
          <p:nvPr/>
        </p:nvSpPr>
        <p:spPr bwMode="auto">
          <a:xfrm>
            <a:off x="6197601" y="2292351"/>
            <a:ext cx="11113" cy="9525"/>
          </a:xfrm>
          <a:custGeom>
            <a:avLst/>
            <a:gdLst>
              <a:gd name="T0" fmla="*/ 0 w 7"/>
              <a:gd name="T1" fmla="*/ 6 h 6"/>
              <a:gd name="T2" fmla="*/ 4 w 7"/>
              <a:gd name="T3" fmla="*/ 4 h 6"/>
              <a:gd name="T4" fmla="*/ 7 w 7"/>
              <a:gd name="T5" fmla="*/ 0 h 6"/>
              <a:gd name="T6" fmla="*/ 4 w 7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6">
                <a:moveTo>
                  <a:pt x="0" y="6"/>
                </a:moveTo>
                <a:lnTo>
                  <a:pt x="4" y="4"/>
                </a:lnTo>
                <a:lnTo>
                  <a:pt x="7" y="0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3" name="Line 465">
            <a:extLst>
              <a:ext uri="{FF2B5EF4-FFF2-40B4-BE49-F238E27FC236}">
                <a16:creationId xmlns:a16="http://schemas.microsoft.com/office/drawing/2014/main" id="{4EA17630-375A-712F-B928-0BD0B266E4A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178551" y="2293938"/>
            <a:ext cx="12700" cy="793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4" name="Freeform 466">
            <a:extLst>
              <a:ext uri="{FF2B5EF4-FFF2-40B4-BE49-F238E27FC236}">
                <a16:creationId xmlns:a16="http://schemas.microsoft.com/office/drawing/2014/main" id="{F17A2CAB-EAD0-1255-101F-C013D67A91E4}"/>
              </a:ext>
            </a:extLst>
          </p:cNvPr>
          <p:cNvSpPr>
            <a:spLocks/>
          </p:cNvSpPr>
          <p:nvPr/>
        </p:nvSpPr>
        <p:spPr bwMode="auto">
          <a:xfrm>
            <a:off x="6032501" y="2292351"/>
            <a:ext cx="55563" cy="22225"/>
          </a:xfrm>
          <a:custGeom>
            <a:avLst/>
            <a:gdLst>
              <a:gd name="T0" fmla="*/ 0 w 35"/>
              <a:gd name="T1" fmla="*/ 14 h 14"/>
              <a:gd name="T2" fmla="*/ 2 w 35"/>
              <a:gd name="T3" fmla="*/ 12 h 14"/>
              <a:gd name="T4" fmla="*/ 7 w 35"/>
              <a:gd name="T5" fmla="*/ 10 h 14"/>
              <a:gd name="T6" fmla="*/ 14 w 35"/>
              <a:gd name="T7" fmla="*/ 4 h 14"/>
              <a:gd name="T8" fmla="*/ 17 w 35"/>
              <a:gd name="T9" fmla="*/ 1 h 14"/>
              <a:gd name="T10" fmla="*/ 26 w 35"/>
              <a:gd name="T11" fmla="*/ 0 h 14"/>
              <a:gd name="T12" fmla="*/ 26 w 35"/>
              <a:gd name="T13" fmla="*/ 0 h 14"/>
              <a:gd name="T14" fmla="*/ 35 w 35"/>
              <a:gd name="T15" fmla="*/ 10 h 14"/>
              <a:gd name="T16" fmla="*/ 32 w 35"/>
              <a:gd name="T17" fmla="*/ 12 h 14"/>
              <a:gd name="T18" fmla="*/ 29 w 35"/>
              <a:gd name="T19" fmla="*/ 12 h 14"/>
              <a:gd name="T20" fmla="*/ 26 w 35"/>
              <a:gd name="T21" fmla="*/ 11 h 14"/>
              <a:gd name="T22" fmla="*/ 24 w 35"/>
              <a:gd name="T23" fmla="*/ 8 h 14"/>
              <a:gd name="T24" fmla="*/ 21 w 35"/>
              <a:gd name="T25" fmla="*/ 11 h 14"/>
              <a:gd name="T26" fmla="*/ 20 w 35"/>
              <a:gd name="T27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5" h="14">
                <a:moveTo>
                  <a:pt x="0" y="14"/>
                </a:moveTo>
                <a:lnTo>
                  <a:pt x="2" y="12"/>
                </a:lnTo>
                <a:lnTo>
                  <a:pt x="7" y="10"/>
                </a:lnTo>
                <a:lnTo>
                  <a:pt x="14" y="4"/>
                </a:lnTo>
                <a:lnTo>
                  <a:pt x="17" y="1"/>
                </a:lnTo>
                <a:lnTo>
                  <a:pt x="26" y="0"/>
                </a:lnTo>
                <a:lnTo>
                  <a:pt x="26" y="0"/>
                </a:lnTo>
                <a:lnTo>
                  <a:pt x="35" y="10"/>
                </a:lnTo>
                <a:lnTo>
                  <a:pt x="32" y="12"/>
                </a:lnTo>
                <a:lnTo>
                  <a:pt x="29" y="12"/>
                </a:lnTo>
                <a:lnTo>
                  <a:pt x="26" y="11"/>
                </a:lnTo>
                <a:lnTo>
                  <a:pt x="24" y="8"/>
                </a:lnTo>
                <a:lnTo>
                  <a:pt x="21" y="11"/>
                </a:lnTo>
                <a:lnTo>
                  <a:pt x="20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5" name="Freeform 467">
            <a:extLst>
              <a:ext uri="{FF2B5EF4-FFF2-40B4-BE49-F238E27FC236}">
                <a16:creationId xmlns:a16="http://schemas.microsoft.com/office/drawing/2014/main" id="{C438B744-423A-DD83-39CC-00027579307E}"/>
              </a:ext>
            </a:extLst>
          </p:cNvPr>
          <p:cNvSpPr>
            <a:spLocks/>
          </p:cNvSpPr>
          <p:nvPr/>
        </p:nvSpPr>
        <p:spPr bwMode="auto">
          <a:xfrm>
            <a:off x="5583238" y="2301876"/>
            <a:ext cx="19050" cy="15875"/>
          </a:xfrm>
          <a:custGeom>
            <a:avLst/>
            <a:gdLst>
              <a:gd name="T0" fmla="*/ 0 w 12"/>
              <a:gd name="T1" fmla="*/ 10 h 10"/>
              <a:gd name="T2" fmla="*/ 12 w 12"/>
              <a:gd name="T3" fmla="*/ 9 h 10"/>
              <a:gd name="T4" fmla="*/ 12 w 12"/>
              <a:gd name="T5" fmla="*/ 5 h 10"/>
              <a:gd name="T6" fmla="*/ 8 w 12"/>
              <a:gd name="T7" fmla="*/ 0 h 10"/>
              <a:gd name="T8" fmla="*/ 1 w 12"/>
              <a:gd name="T9" fmla="*/ 6 h 10"/>
              <a:gd name="T10" fmla="*/ 0 w 12"/>
              <a:gd name="T11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10">
                <a:moveTo>
                  <a:pt x="0" y="10"/>
                </a:moveTo>
                <a:lnTo>
                  <a:pt x="12" y="9"/>
                </a:lnTo>
                <a:lnTo>
                  <a:pt x="12" y="5"/>
                </a:lnTo>
                <a:lnTo>
                  <a:pt x="8" y="0"/>
                </a:lnTo>
                <a:lnTo>
                  <a:pt x="1" y="6"/>
                </a:lnTo>
                <a:lnTo>
                  <a:pt x="0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6" name="Freeform 468">
            <a:extLst>
              <a:ext uri="{FF2B5EF4-FFF2-40B4-BE49-F238E27FC236}">
                <a16:creationId xmlns:a16="http://schemas.microsoft.com/office/drawing/2014/main" id="{EDB89F34-40AD-C504-5CA2-8CFC6DB2BA86}"/>
              </a:ext>
            </a:extLst>
          </p:cNvPr>
          <p:cNvSpPr>
            <a:spLocks/>
          </p:cNvSpPr>
          <p:nvPr/>
        </p:nvSpPr>
        <p:spPr bwMode="auto">
          <a:xfrm>
            <a:off x="6097588" y="2284413"/>
            <a:ext cx="80963" cy="38100"/>
          </a:xfrm>
          <a:custGeom>
            <a:avLst/>
            <a:gdLst>
              <a:gd name="T0" fmla="*/ 51 w 51"/>
              <a:gd name="T1" fmla="*/ 11 h 24"/>
              <a:gd name="T2" fmla="*/ 47 w 51"/>
              <a:gd name="T3" fmla="*/ 12 h 24"/>
              <a:gd name="T4" fmla="*/ 37 w 51"/>
              <a:gd name="T5" fmla="*/ 17 h 24"/>
              <a:gd name="T6" fmla="*/ 30 w 51"/>
              <a:gd name="T7" fmla="*/ 24 h 24"/>
              <a:gd name="T8" fmla="*/ 22 w 51"/>
              <a:gd name="T9" fmla="*/ 19 h 24"/>
              <a:gd name="T10" fmla="*/ 13 w 51"/>
              <a:gd name="T11" fmla="*/ 17 h 24"/>
              <a:gd name="T12" fmla="*/ 0 w 51"/>
              <a:gd name="T13" fmla="*/ 16 h 24"/>
              <a:gd name="T14" fmla="*/ 2 w 51"/>
              <a:gd name="T15" fmla="*/ 6 h 24"/>
              <a:gd name="T16" fmla="*/ 4 w 51"/>
              <a:gd name="T17" fmla="*/ 0 h 24"/>
              <a:gd name="T18" fmla="*/ 14 w 51"/>
              <a:gd name="T19" fmla="*/ 1 h 24"/>
              <a:gd name="T20" fmla="*/ 19 w 51"/>
              <a:gd name="T21" fmla="*/ 6 h 24"/>
              <a:gd name="T22" fmla="*/ 25 w 51"/>
              <a:gd name="T23" fmla="*/ 2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1" h="24">
                <a:moveTo>
                  <a:pt x="51" y="11"/>
                </a:moveTo>
                <a:lnTo>
                  <a:pt x="47" y="12"/>
                </a:lnTo>
                <a:lnTo>
                  <a:pt x="37" y="17"/>
                </a:lnTo>
                <a:lnTo>
                  <a:pt x="30" y="24"/>
                </a:lnTo>
                <a:lnTo>
                  <a:pt x="22" y="19"/>
                </a:lnTo>
                <a:lnTo>
                  <a:pt x="13" y="17"/>
                </a:lnTo>
                <a:lnTo>
                  <a:pt x="0" y="16"/>
                </a:lnTo>
                <a:lnTo>
                  <a:pt x="2" y="6"/>
                </a:lnTo>
                <a:lnTo>
                  <a:pt x="4" y="0"/>
                </a:lnTo>
                <a:lnTo>
                  <a:pt x="14" y="1"/>
                </a:lnTo>
                <a:lnTo>
                  <a:pt x="19" y="6"/>
                </a:lnTo>
                <a:lnTo>
                  <a:pt x="25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7" name="Freeform 469">
            <a:extLst>
              <a:ext uri="{FF2B5EF4-FFF2-40B4-BE49-F238E27FC236}">
                <a16:creationId xmlns:a16="http://schemas.microsoft.com/office/drawing/2014/main" id="{595021B5-D273-2B8F-DBC7-B8A2CB05D07A}"/>
              </a:ext>
            </a:extLst>
          </p:cNvPr>
          <p:cNvSpPr>
            <a:spLocks/>
          </p:cNvSpPr>
          <p:nvPr/>
        </p:nvSpPr>
        <p:spPr bwMode="auto">
          <a:xfrm>
            <a:off x="6156326" y="2301876"/>
            <a:ext cx="41275" cy="20638"/>
          </a:xfrm>
          <a:custGeom>
            <a:avLst/>
            <a:gdLst>
              <a:gd name="T0" fmla="*/ 0 w 26"/>
              <a:gd name="T1" fmla="*/ 13 h 13"/>
              <a:gd name="T2" fmla="*/ 10 w 26"/>
              <a:gd name="T3" fmla="*/ 5 h 13"/>
              <a:gd name="T4" fmla="*/ 22 w 26"/>
              <a:gd name="T5" fmla="*/ 1 h 13"/>
              <a:gd name="T6" fmla="*/ 26 w 26"/>
              <a:gd name="T7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" h="13">
                <a:moveTo>
                  <a:pt x="0" y="13"/>
                </a:moveTo>
                <a:lnTo>
                  <a:pt x="10" y="5"/>
                </a:lnTo>
                <a:lnTo>
                  <a:pt x="22" y="1"/>
                </a:lnTo>
                <a:lnTo>
                  <a:pt x="2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8" name="Freeform 470">
            <a:extLst>
              <a:ext uri="{FF2B5EF4-FFF2-40B4-BE49-F238E27FC236}">
                <a16:creationId xmlns:a16="http://schemas.microsoft.com/office/drawing/2014/main" id="{B5494717-178C-465B-A901-EFA86DA48A3F}"/>
              </a:ext>
            </a:extLst>
          </p:cNvPr>
          <p:cNvSpPr>
            <a:spLocks/>
          </p:cNvSpPr>
          <p:nvPr/>
        </p:nvSpPr>
        <p:spPr bwMode="auto">
          <a:xfrm>
            <a:off x="6061076" y="2311401"/>
            <a:ext cx="12700" cy="20638"/>
          </a:xfrm>
          <a:custGeom>
            <a:avLst/>
            <a:gdLst>
              <a:gd name="T0" fmla="*/ 2 w 8"/>
              <a:gd name="T1" fmla="*/ 0 h 13"/>
              <a:gd name="T2" fmla="*/ 8 w 8"/>
              <a:gd name="T3" fmla="*/ 4 h 13"/>
              <a:gd name="T4" fmla="*/ 0 w 8"/>
              <a:gd name="T5" fmla="*/ 13 h 13"/>
              <a:gd name="T6" fmla="*/ 3 w 8"/>
              <a:gd name="T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13">
                <a:moveTo>
                  <a:pt x="2" y="0"/>
                </a:moveTo>
                <a:lnTo>
                  <a:pt x="8" y="4"/>
                </a:lnTo>
                <a:lnTo>
                  <a:pt x="0" y="13"/>
                </a:lnTo>
                <a:lnTo>
                  <a:pt x="3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9" name="Freeform 471">
            <a:extLst>
              <a:ext uri="{FF2B5EF4-FFF2-40B4-BE49-F238E27FC236}">
                <a16:creationId xmlns:a16="http://schemas.microsoft.com/office/drawing/2014/main" id="{DAA55F6D-5F82-C964-CA50-9803FDE994BD}"/>
              </a:ext>
            </a:extLst>
          </p:cNvPr>
          <p:cNvSpPr>
            <a:spLocks/>
          </p:cNvSpPr>
          <p:nvPr/>
        </p:nvSpPr>
        <p:spPr bwMode="auto">
          <a:xfrm>
            <a:off x="6065838" y="2322513"/>
            <a:ext cx="34925" cy="15875"/>
          </a:xfrm>
          <a:custGeom>
            <a:avLst/>
            <a:gdLst>
              <a:gd name="T0" fmla="*/ 0 w 22"/>
              <a:gd name="T1" fmla="*/ 6 h 10"/>
              <a:gd name="T2" fmla="*/ 3 w 22"/>
              <a:gd name="T3" fmla="*/ 7 h 10"/>
              <a:gd name="T4" fmla="*/ 11 w 22"/>
              <a:gd name="T5" fmla="*/ 0 h 10"/>
              <a:gd name="T6" fmla="*/ 14 w 22"/>
              <a:gd name="T7" fmla="*/ 2 h 10"/>
              <a:gd name="T8" fmla="*/ 22 w 22"/>
              <a:gd name="T9" fmla="*/ 4 h 10"/>
              <a:gd name="T10" fmla="*/ 14 w 22"/>
              <a:gd name="T11" fmla="*/ 8 h 10"/>
              <a:gd name="T12" fmla="*/ 14 w 22"/>
              <a:gd name="T1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10">
                <a:moveTo>
                  <a:pt x="0" y="6"/>
                </a:moveTo>
                <a:lnTo>
                  <a:pt x="3" y="7"/>
                </a:lnTo>
                <a:lnTo>
                  <a:pt x="11" y="0"/>
                </a:lnTo>
                <a:lnTo>
                  <a:pt x="14" y="2"/>
                </a:lnTo>
                <a:lnTo>
                  <a:pt x="22" y="4"/>
                </a:lnTo>
                <a:lnTo>
                  <a:pt x="14" y="8"/>
                </a:lnTo>
                <a:lnTo>
                  <a:pt x="14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0" name="Freeform 472">
            <a:extLst>
              <a:ext uri="{FF2B5EF4-FFF2-40B4-BE49-F238E27FC236}">
                <a16:creationId xmlns:a16="http://schemas.microsoft.com/office/drawing/2014/main" id="{47954AEA-86B4-438B-58C4-5B396E7D27B0}"/>
              </a:ext>
            </a:extLst>
          </p:cNvPr>
          <p:cNvSpPr>
            <a:spLocks/>
          </p:cNvSpPr>
          <p:nvPr/>
        </p:nvSpPr>
        <p:spPr bwMode="auto">
          <a:xfrm>
            <a:off x="6008688" y="2314576"/>
            <a:ext cx="33338" cy="34925"/>
          </a:xfrm>
          <a:custGeom>
            <a:avLst/>
            <a:gdLst>
              <a:gd name="T0" fmla="*/ 21 w 21"/>
              <a:gd name="T1" fmla="*/ 22 h 22"/>
              <a:gd name="T2" fmla="*/ 13 w 21"/>
              <a:gd name="T3" fmla="*/ 20 h 22"/>
              <a:gd name="T4" fmla="*/ 0 w 21"/>
              <a:gd name="T5" fmla="*/ 17 h 22"/>
              <a:gd name="T6" fmla="*/ 7 w 21"/>
              <a:gd name="T7" fmla="*/ 11 h 22"/>
              <a:gd name="T8" fmla="*/ 10 w 21"/>
              <a:gd name="T9" fmla="*/ 5 h 22"/>
              <a:gd name="T10" fmla="*/ 15 w 21"/>
              <a:gd name="T11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" h="22">
                <a:moveTo>
                  <a:pt x="21" y="22"/>
                </a:moveTo>
                <a:lnTo>
                  <a:pt x="13" y="20"/>
                </a:lnTo>
                <a:lnTo>
                  <a:pt x="0" y="17"/>
                </a:lnTo>
                <a:lnTo>
                  <a:pt x="7" y="11"/>
                </a:lnTo>
                <a:lnTo>
                  <a:pt x="10" y="5"/>
                </a:lnTo>
                <a:lnTo>
                  <a:pt x="1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1" name="Freeform 473">
            <a:extLst>
              <a:ext uri="{FF2B5EF4-FFF2-40B4-BE49-F238E27FC236}">
                <a16:creationId xmlns:a16="http://schemas.microsoft.com/office/drawing/2014/main" id="{6B253389-C029-B427-6F63-64950DD706F3}"/>
              </a:ext>
            </a:extLst>
          </p:cNvPr>
          <p:cNvSpPr>
            <a:spLocks/>
          </p:cNvSpPr>
          <p:nvPr/>
        </p:nvSpPr>
        <p:spPr bwMode="auto">
          <a:xfrm>
            <a:off x="6167438" y="2355851"/>
            <a:ext cx="11113" cy="6350"/>
          </a:xfrm>
          <a:custGeom>
            <a:avLst/>
            <a:gdLst>
              <a:gd name="T0" fmla="*/ 7 w 7"/>
              <a:gd name="T1" fmla="*/ 2 h 4"/>
              <a:gd name="T2" fmla="*/ 4 w 7"/>
              <a:gd name="T3" fmla="*/ 0 h 4"/>
              <a:gd name="T4" fmla="*/ 0 w 7"/>
              <a:gd name="T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4">
                <a:moveTo>
                  <a:pt x="7" y="2"/>
                </a:moveTo>
                <a:lnTo>
                  <a:pt x="4" y="0"/>
                </a:lnTo>
                <a:lnTo>
                  <a:pt x="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2" name="Freeform 474">
            <a:extLst>
              <a:ext uri="{FF2B5EF4-FFF2-40B4-BE49-F238E27FC236}">
                <a16:creationId xmlns:a16="http://schemas.microsoft.com/office/drawing/2014/main" id="{DAE8DDA6-9EDA-08EC-E8A1-B92DBE70C62E}"/>
              </a:ext>
            </a:extLst>
          </p:cNvPr>
          <p:cNvSpPr>
            <a:spLocks/>
          </p:cNvSpPr>
          <p:nvPr/>
        </p:nvSpPr>
        <p:spPr bwMode="auto">
          <a:xfrm>
            <a:off x="6145213" y="2322513"/>
            <a:ext cx="22225" cy="41275"/>
          </a:xfrm>
          <a:custGeom>
            <a:avLst/>
            <a:gdLst>
              <a:gd name="T0" fmla="*/ 14 w 14"/>
              <a:gd name="T1" fmla="*/ 25 h 26"/>
              <a:gd name="T2" fmla="*/ 13 w 14"/>
              <a:gd name="T3" fmla="*/ 26 h 26"/>
              <a:gd name="T4" fmla="*/ 11 w 14"/>
              <a:gd name="T5" fmla="*/ 26 h 26"/>
              <a:gd name="T6" fmla="*/ 6 w 14"/>
              <a:gd name="T7" fmla="*/ 23 h 26"/>
              <a:gd name="T8" fmla="*/ 3 w 14"/>
              <a:gd name="T9" fmla="*/ 23 h 26"/>
              <a:gd name="T10" fmla="*/ 0 w 14"/>
              <a:gd name="T11" fmla="*/ 15 h 26"/>
              <a:gd name="T12" fmla="*/ 2 w 14"/>
              <a:gd name="T13" fmla="*/ 14 h 26"/>
              <a:gd name="T14" fmla="*/ 6 w 14"/>
              <a:gd name="T15" fmla="*/ 12 h 26"/>
              <a:gd name="T16" fmla="*/ 5 w 14"/>
              <a:gd name="T17" fmla="*/ 6 h 26"/>
              <a:gd name="T18" fmla="*/ 7 w 14"/>
              <a:gd name="T19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" h="26">
                <a:moveTo>
                  <a:pt x="14" y="25"/>
                </a:moveTo>
                <a:lnTo>
                  <a:pt x="13" y="26"/>
                </a:lnTo>
                <a:lnTo>
                  <a:pt x="11" y="26"/>
                </a:lnTo>
                <a:lnTo>
                  <a:pt x="6" y="23"/>
                </a:lnTo>
                <a:lnTo>
                  <a:pt x="3" y="23"/>
                </a:lnTo>
                <a:lnTo>
                  <a:pt x="0" y="15"/>
                </a:lnTo>
                <a:lnTo>
                  <a:pt x="2" y="14"/>
                </a:lnTo>
                <a:lnTo>
                  <a:pt x="6" y="12"/>
                </a:lnTo>
                <a:lnTo>
                  <a:pt x="5" y="6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3" name="Freeform 475">
            <a:extLst>
              <a:ext uri="{FF2B5EF4-FFF2-40B4-BE49-F238E27FC236}">
                <a16:creationId xmlns:a16="http://schemas.microsoft.com/office/drawing/2014/main" id="{CD4B2CCD-0066-99F1-AA78-21624DA627C9}"/>
              </a:ext>
            </a:extLst>
          </p:cNvPr>
          <p:cNvSpPr>
            <a:spLocks/>
          </p:cNvSpPr>
          <p:nvPr/>
        </p:nvSpPr>
        <p:spPr bwMode="auto">
          <a:xfrm>
            <a:off x="6016626" y="2357438"/>
            <a:ext cx="19050" cy="12700"/>
          </a:xfrm>
          <a:custGeom>
            <a:avLst/>
            <a:gdLst>
              <a:gd name="T0" fmla="*/ 0 w 12"/>
              <a:gd name="T1" fmla="*/ 1 h 8"/>
              <a:gd name="T2" fmla="*/ 9 w 12"/>
              <a:gd name="T3" fmla="*/ 0 h 8"/>
              <a:gd name="T4" fmla="*/ 12 w 12"/>
              <a:gd name="T5" fmla="*/ 5 h 8"/>
              <a:gd name="T6" fmla="*/ 10 w 12"/>
              <a:gd name="T7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8">
                <a:moveTo>
                  <a:pt x="0" y="1"/>
                </a:moveTo>
                <a:lnTo>
                  <a:pt x="9" y="0"/>
                </a:lnTo>
                <a:lnTo>
                  <a:pt x="12" y="5"/>
                </a:lnTo>
                <a:lnTo>
                  <a:pt x="10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4" name="Freeform 476">
            <a:extLst>
              <a:ext uri="{FF2B5EF4-FFF2-40B4-BE49-F238E27FC236}">
                <a16:creationId xmlns:a16="http://schemas.microsoft.com/office/drawing/2014/main" id="{BB91E391-70EB-53DB-7A64-763F5AD113E2}"/>
              </a:ext>
            </a:extLst>
          </p:cNvPr>
          <p:cNvSpPr>
            <a:spLocks/>
          </p:cNvSpPr>
          <p:nvPr/>
        </p:nvSpPr>
        <p:spPr bwMode="auto">
          <a:xfrm>
            <a:off x="5995988" y="2359026"/>
            <a:ext cx="20638" cy="15875"/>
          </a:xfrm>
          <a:custGeom>
            <a:avLst/>
            <a:gdLst>
              <a:gd name="T0" fmla="*/ 4 w 13"/>
              <a:gd name="T1" fmla="*/ 10 h 10"/>
              <a:gd name="T2" fmla="*/ 0 w 13"/>
              <a:gd name="T3" fmla="*/ 6 h 10"/>
              <a:gd name="T4" fmla="*/ 7 w 13"/>
              <a:gd name="T5" fmla="*/ 0 h 10"/>
              <a:gd name="T6" fmla="*/ 13 w 13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10">
                <a:moveTo>
                  <a:pt x="4" y="10"/>
                </a:moveTo>
                <a:lnTo>
                  <a:pt x="0" y="6"/>
                </a:lnTo>
                <a:lnTo>
                  <a:pt x="7" y="0"/>
                </a:lnTo>
                <a:lnTo>
                  <a:pt x="1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5" name="Freeform 477">
            <a:extLst>
              <a:ext uri="{FF2B5EF4-FFF2-40B4-BE49-F238E27FC236}">
                <a16:creationId xmlns:a16="http://schemas.microsoft.com/office/drawing/2014/main" id="{5B752554-05F3-DD1D-875B-BB89904CE3A6}"/>
              </a:ext>
            </a:extLst>
          </p:cNvPr>
          <p:cNvSpPr>
            <a:spLocks/>
          </p:cNvSpPr>
          <p:nvPr/>
        </p:nvSpPr>
        <p:spPr bwMode="auto">
          <a:xfrm>
            <a:off x="6030913" y="2349501"/>
            <a:ext cx="42863" cy="30163"/>
          </a:xfrm>
          <a:custGeom>
            <a:avLst/>
            <a:gdLst>
              <a:gd name="T0" fmla="*/ 1 w 27"/>
              <a:gd name="T1" fmla="*/ 13 h 19"/>
              <a:gd name="T2" fmla="*/ 0 w 27"/>
              <a:gd name="T3" fmla="*/ 17 h 19"/>
              <a:gd name="T4" fmla="*/ 6 w 27"/>
              <a:gd name="T5" fmla="*/ 19 h 19"/>
              <a:gd name="T6" fmla="*/ 12 w 27"/>
              <a:gd name="T7" fmla="*/ 9 h 19"/>
              <a:gd name="T8" fmla="*/ 23 w 27"/>
              <a:gd name="T9" fmla="*/ 5 h 19"/>
              <a:gd name="T10" fmla="*/ 27 w 27"/>
              <a:gd name="T11" fmla="*/ 1 h 19"/>
              <a:gd name="T12" fmla="*/ 23 w 27"/>
              <a:gd name="T13" fmla="*/ 1 h 19"/>
              <a:gd name="T14" fmla="*/ 16 w 27"/>
              <a:gd name="T15" fmla="*/ 1 h 19"/>
              <a:gd name="T16" fmla="*/ 7 w 27"/>
              <a:gd name="T17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" h="19">
                <a:moveTo>
                  <a:pt x="1" y="13"/>
                </a:moveTo>
                <a:lnTo>
                  <a:pt x="0" y="17"/>
                </a:lnTo>
                <a:lnTo>
                  <a:pt x="6" y="19"/>
                </a:lnTo>
                <a:lnTo>
                  <a:pt x="12" y="9"/>
                </a:lnTo>
                <a:lnTo>
                  <a:pt x="23" y="5"/>
                </a:lnTo>
                <a:lnTo>
                  <a:pt x="27" y="1"/>
                </a:lnTo>
                <a:lnTo>
                  <a:pt x="23" y="1"/>
                </a:lnTo>
                <a:lnTo>
                  <a:pt x="16" y="1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6" name="Freeform 478">
            <a:extLst>
              <a:ext uri="{FF2B5EF4-FFF2-40B4-BE49-F238E27FC236}">
                <a16:creationId xmlns:a16="http://schemas.microsoft.com/office/drawing/2014/main" id="{A4DA4DD6-3404-0CE8-3AA7-0E073A7516BD}"/>
              </a:ext>
            </a:extLst>
          </p:cNvPr>
          <p:cNvSpPr>
            <a:spLocks/>
          </p:cNvSpPr>
          <p:nvPr/>
        </p:nvSpPr>
        <p:spPr bwMode="auto">
          <a:xfrm>
            <a:off x="6088063" y="2328863"/>
            <a:ext cx="90488" cy="60325"/>
          </a:xfrm>
          <a:custGeom>
            <a:avLst/>
            <a:gdLst>
              <a:gd name="T0" fmla="*/ 0 w 57"/>
              <a:gd name="T1" fmla="*/ 6 h 38"/>
              <a:gd name="T2" fmla="*/ 0 w 57"/>
              <a:gd name="T3" fmla="*/ 13 h 38"/>
              <a:gd name="T4" fmla="*/ 6 w 57"/>
              <a:gd name="T5" fmla="*/ 8 h 38"/>
              <a:gd name="T6" fmla="*/ 16 w 57"/>
              <a:gd name="T7" fmla="*/ 0 h 38"/>
              <a:gd name="T8" fmla="*/ 31 w 57"/>
              <a:gd name="T9" fmla="*/ 4 h 38"/>
              <a:gd name="T10" fmla="*/ 32 w 57"/>
              <a:gd name="T11" fmla="*/ 14 h 38"/>
              <a:gd name="T12" fmla="*/ 34 w 57"/>
              <a:gd name="T13" fmla="*/ 18 h 38"/>
              <a:gd name="T14" fmla="*/ 38 w 57"/>
              <a:gd name="T15" fmla="*/ 22 h 38"/>
              <a:gd name="T16" fmla="*/ 41 w 57"/>
              <a:gd name="T17" fmla="*/ 34 h 38"/>
              <a:gd name="T18" fmla="*/ 47 w 57"/>
              <a:gd name="T19" fmla="*/ 38 h 38"/>
              <a:gd name="T20" fmla="*/ 45 w 57"/>
              <a:gd name="T21" fmla="*/ 30 h 38"/>
              <a:gd name="T22" fmla="*/ 49 w 57"/>
              <a:gd name="T23" fmla="*/ 29 h 38"/>
              <a:gd name="T24" fmla="*/ 51 w 57"/>
              <a:gd name="T25" fmla="*/ 28 h 38"/>
              <a:gd name="T26" fmla="*/ 56 w 57"/>
              <a:gd name="T27" fmla="*/ 26 h 38"/>
              <a:gd name="T28" fmla="*/ 57 w 57"/>
              <a:gd name="T29" fmla="*/ 19 h 38"/>
              <a:gd name="T30" fmla="*/ 57 w 57"/>
              <a:gd name="T31" fmla="*/ 19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7" h="38">
                <a:moveTo>
                  <a:pt x="0" y="6"/>
                </a:moveTo>
                <a:lnTo>
                  <a:pt x="0" y="13"/>
                </a:lnTo>
                <a:lnTo>
                  <a:pt x="6" y="8"/>
                </a:lnTo>
                <a:lnTo>
                  <a:pt x="16" y="0"/>
                </a:lnTo>
                <a:lnTo>
                  <a:pt x="31" y="4"/>
                </a:lnTo>
                <a:lnTo>
                  <a:pt x="32" y="14"/>
                </a:lnTo>
                <a:lnTo>
                  <a:pt x="34" y="18"/>
                </a:lnTo>
                <a:lnTo>
                  <a:pt x="38" y="22"/>
                </a:lnTo>
                <a:lnTo>
                  <a:pt x="41" y="34"/>
                </a:lnTo>
                <a:lnTo>
                  <a:pt x="47" y="38"/>
                </a:lnTo>
                <a:lnTo>
                  <a:pt x="45" y="30"/>
                </a:lnTo>
                <a:lnTo>
                  <a:pt x="49" y="29"/>
                </a:lnTo>
                <a:lnTo>
                  <a:pt x="51" y="28"/>
                </a:lnTo>
                <a:lnTo>
                  <a:pt x="56" y="26"/>
                </a:lnTo>
                <a:lnTo>
                  <a:pt x="57" y="19"/>
                </a:lnTo>
                <a:lnTo>
                  <a:pt x="57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7" name="Freeform 479">
            <a:extLst>
              <a:ext uri="{FF2B5EF4-FFF2-40B4-BE49-F238E27FC236}">
                <a16:creationId xmlns:a16="http://schemas.microsoft.com/office/drawing/2014/main" id="{10809A18-6908-505F-40A0-6D82A8876DD1}"/>
              </a:ext>
            </a:extLst>
          </p:cNvPr>
          <p:cNvSpPr>
            <a:spLocks/>
          </p:cNvSpPr>
          <p:nvPr/>
        </p:nvSpPr>
        <p:spPr bwMode="auto">
          <a:xfrm>
            <a:off x="6061076" y="2406651"/>
            <a:ext cx="26988" cy="6350"/>
          </a:xfrm>
          <a:custGeom>
            <a:avLst/>
            <a:gdLst>
              <a:gd name="T0" fmla="*/ 17 w 17"/>
              <a:gd name="T1" fmla="*/ 0 h 4"/>
              <a:gd name="T2" fmla="*/ 8 w 17"/>
              <a:gd name="T3" fmla="*/ 3 h 4"/>
              <a:gd name="T4" fmla="*/ 0 w 17"/>
              <a:gd name="T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" h="4">
                <a:moveTo>
                  <a:pt x="17" y="0"/>
                </a:moveTo>
                <a:lnTo>
                  <a:pt x="8" y="3"/>
                </a:lnTo>
                <a:lnTo>
                  <a:pt x="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8" name="Line 480">
            <a:extLst>
              <a:ext uri="{FF2B5EF4-FFF2-40B4-BE49-F238E27FC236}">
                <a16:creationId xmlns:a16="http://schemas.microsoft.com/office/drawing/2014/main" id="{96845682-6F37-D808-F817-7E3589CCA75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048376" y="2413001"/>
            <a:ext cx="12700" cy="3175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9" name="Freeform 481">
            <a:extLst>
              <a:ext uri="{FF2B5EF4-FFF2-40B4-BE49-F238E27FC236}">
                <a16:creationId xmlns:a16="http://schemas.microsoft.com/office/drawing/2014/main" id="{9DA0FF46-33CF-FD33-6354-AA7CE2C2D714}"/>
              </a:ext>
            </a:extLst>
          </p:cNvPr>
          <p:cNvSpPr>
            <a:spLocks/>
          </p:cNvSpPr>
          <p:nvPr/>
        </p:nvSpPr>
        <p:spPr bwMode="auto">
          <a:xfrm>
            <a:off x="6088063" y="2406651"/>
            <a:ext cx="3175" cy="14288"/>
          </a:xfrm>
          <a:custGeom>
            <a:avLst/>
            <a:gdLst>
              <a:gd name="T0" fmla="*/ 2 w 2"/>
              <a:gd name="T1" fmla="*/ 9 h 9"/>
              <a:gd name="T2" fmla="*/ 2 w 2"/>
              <a:gd name="T3" fmla="*/ 7 h 9"/>
              <a:gd name="T4" fmla="*/ 0 w 2"/>
              <a:gd name="T5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9">
                <a:moveTo>
                  <a:pt x="2" y="9"/>
                </a:moveTo>
                <a:lnTo>
                  <a:pt x="2" y="7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0" name="Freeform 482">
            <a:extLst>
              <a:ext uri="{FF2B5EF4-FFF2-40B4-BE49-F238E27FC236}">
                <a16:creationId xmlns:a16="http://schemas.microsoft.com/office/drawing/2014/main" id="{952A7927-1733-15E9-9C7A-F4FAF4AA4555}"/>
              </a:ext>
            </a:extLst>
          </p:cNvPr>
          <p:cNvSpPr>
            <a:spLocks/>
          </p:cNvSpPr>
          <p:nvPr/>
        </p:nvSpPr>
        <p:spPr bwMode="auto">
          <a:xfrm>
            <a:off x="5999163" y="2441576"/>
            <a:ext cx="60325" cy="11113"/>
          </a:xfrm>
          <a:custGeom>
            <a:avLst/>
            <a:gdLst>
              <a:gd name="T0" fmla="*/ 0 w 38"/>
              <a:gd name="T1" fmla="*/ 6 h 7"/>
              <a:gd name="T2" fmla="*/ 0 w 38"/>
              <a:gd name="T3" fmla="*/ 7 h 7"/>
              <a:gd name="T4" fmla="*/ 2 w 38"/>
              <a:gd name="T5" fmla="*/ 7 h 7"/>
              <a:gd name="T6" fmla="*/ 8 w 38"/>
              <a:gd name="T7" fmla="*/ 7 h 7"/>
              <a:gd name="T8" fmla="*/ 19 w 38"/>
              <a:gd name="T9" fmla="*/ 3 h 7"/>
              <a:gd name="T10" fmla="*/ 31 w 38"/>
              <a:gd name="T11" fmla="*/ 2 h 7"/>
              <a:gd name="T12" fmla="*/ 38 w 38"/>
              <a:gd name="T13" fmla="*/ 0 h 7"/>
              <a:gd name="T14" fmla="*/ 32 w 38"/>
              <a:gd name="T15" fmla="*/ 7 h 7"/>
              <a:gd name="T16" fmla="*/ 32 w 38"/>
              <a:gd name="T1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8" h="7">
                <a:moveTo>
                  <a:pt x="0" y="6"/>
                </a:moveTo>
                <a:lnTo>
                  <a:pt x="0" y="7"/>
                </a:lnTo>
                <a:lnTo>
                  <a:pt x="2" y="7"/>
                </a:lnTo>
                <a:lnTo>
                  <a:pt x="8" y="7"/>
                </a:lnTo>
                <a:lnTo>
                  <a:pt x="19" y="3"/>
                </a:lnTo>
                <a:lnTo>
                  <a:pt x="31" y="2"/>
                </a:lnTo>
                <a:lnTo>
                  <a:pt x="38" y="0"/>
                </a:lnTo>
                <a:lnTo>
                  <a:pt x="32" y="7"/>
                </a:lnTo>
                <a:lnTo>
                  <a:pt x="32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1" name="Freeform 483">
            <a:extLst>
              <a:ext uri="{FF2B5EF4-FFF2-40B4-BE49-F238E27FC236}">
                <a16:creationId xmlns:a16="http://schemas.microsoft.com/office/drawing/2014/main" id="{B840CA79-7A0D-AADE-66C8-F0BF0C0CD2B4}"/>
              </a:ext>
            </a:extLst>
          </p:cNvPr>
          <p:cNvSpPr>
            <a:spLocks/>
          </p:cNvSpPr>
          <p:nvPr/>
        </p:nvSpPr>
        <p:spPr bwMode="auto">
          <a:xfrm>
            <a:off x="5959476" y="2439988"/>
            <a:ext cx="39688" cy="20638"/>
          </a:xfrm>
          <a:custGeom>
            <a:avLst/>
            <a:gdLst>
              <a:gd name="T0" fmla="*/ 22 w 25"/>
              <a:gd name="T1" fmla="*/ 11 h 13"/>
              <a:gd name="T2" fmla="*/ 16 w 25"/>
              <a:gd name="T3" fmla="*/ 9 h 13"/>
              <a:gd name="T4" fmla="*/ 0 w 25"/>
              <a:gd name="T5" fmla="*/ 13 h 13"/>
              <a:gd name="T6" fmla="*/ 3 w 25"/>
              <a:gd name="T7" fmla="*/ 5 h 13"/>
              <a:gd name="T8" fmla="*/ 18 w 25"/>
              <a:gd name="T9" fmla="*/ 0 h 13"/>
              <a:gd name="T10" fmla="*/ 25 w 25"/>
              <a:gd name="T11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" h="13">
                <a:moveTo>
                  <a:pt x="22" y="11"/>
                </a:moveTo>
                <a:lnTo>
                  <a:pt x="16" y="9"/>
                </a:lnTo>
                <a:lnTo>
                  <a:pt x="0" y="13"/>
                </a:lnTo>
                <a:lnTo>
                  <a:pt x="3" y="5"/>
                </a:lnTo>
                <a:lnTo>
                  <a:pt x="18" y="0"/>
                </a:lnTo>
                <a:lnTo>
                  <a:pt x="25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2" name="Freeform 484">
            <a:extLst>
              <a:ext uri="{FF2B5EF4-FFF2-40B4-BE49-F238E27FC236}">
                <a16:creationId xmlns:a16="http://schemas.microsoft.com/office/drawing/2014/main" id="{1E2640FE-42EA-957E-CC82-48FC9D4310A6}"/>
              </a:ext>
            </a:extLst>
          </p:cNvPr>
          <p:cNvSpPr>
            <a:spLocks/>
          </p:cNvSpPr>
          <p:nvPr/>
        </p:nvSpPr>
        <p:spPr bwMode="auto">
          <a:xfrm>
            <a:off x="5994401" y="2457451"/>
            <a:ext cx="28575" cy="11113"/>
          </a:xfrm>
          <a:custGeom>
            <a:avLst/>
            <a:gdLst>
              <a:gd name="T0" fmla="*/ 14 w 18"/>
              <a:gd name="T1" fmla="*/ 7 h 7"/>
              <a:gd name="T2" fmla="*/ 18 w 18"/>
              <a:gd name="T3" fmla="*/ 5 h 7"/>
              <a:gd name="T4" fmla="*/ 4 w 18"/>
              <a:gd name="T5" fmla="*/ 1 h 7"/>
              <a:gd name="T6" fmla="*/ 0 w 18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" h="7">
                <a:moveTo>
                  <a:pt x="14" y="7"/>
                </a:moveTo>
                <a:lnTo>
                  <a:pt x="18" y="5"/>
                </a:lnTo>
                <a:lnTo>
                  <a:pt x="4" y="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3" name="Freeform 485">
            <a:extLst>
              <a:ext uri="{FF2B5EF4-FFF2-40B4-BE49-F238E27FC236}">
                <a16:creationId xmlns:a16="http://schemas.microsoft.com/office/drawing/2014/main" id="{55C67670-A576-0568-BC24-4F643034709C}"/>
              </a:ext>
            </a:extLst>
          </p:cNvPr>
          <p:cNvSpPr>
            <a:spLocks/>
          </p:cNvSpPr>
          <p:nvPr/>
        </p:nvSpPr>
        <p:spPr bwMode="auto">
          <a:xfrm>
            <a:off x="6053138" y="2444751"/>
            <a:ext cx="20638" cy="23813"/>
          </a:xfrm>
          <a:custGeom>
            <a:avLst/>
            <a:gdLst>
              <a:gd name="T0" fmla="*/ 0 w 13"/>
              <a:gd name="T1" fmla="*/ 15 h 15"/>
              <a:gd name="T2" fmla="*/ 4 w 13"/>
              <a:gd name="T3" fmla="*/ 9 h 15"/>
              <a:gd name="T4" fmla="*/ 8 w 13"/>
              <a:gd name="T5" fmla="*/ 2 h 15"/>
              <a:gd name="T6" fmla="*/ 12 w 13"/>
              <a:gd name="T7" fmla="*/ 0 h 15"/>
              <a:gd name="T8" fmla="*/ 13 w 13"/>
              <a:gd name="T9" fmla="*/ 1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15">
                <a:moveTo>
                  <a:pt x="0" y="15"/>
                </a:moveTo>
                <a:lnTo>
                  <a:pt x="4" y="9"/>
                </a:lnTo>
                <a:lnTo>
                  <a:pt x="8" y="2"/>
                </a:lnTo>
                <a:lnTo>
                  <a:pt x="12" y="0"/>
                </a:lnTo>
                <a:lnTo>
                  <a:pt x="13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4" name="Freeform 486">
            <a:extLst>
              <a:ext uri="{FF2B5EF4-FFF2-40B4-BE49-F238E27FC236}">
                <a16:creationId xmlns:a16="http://schemas.microsoft.com/office/drawing/2014/main" id="{F147B6A6-6394-6AAA-C284-7028D2864306}"/>
              </a:ext>
            </a:extLst>
          </p:cNvPr>
          <p:cNvSpPr>
            <a:spLocks/>
          </p:cNvSpPr>
          <p:nvPr/>
        </p:nvSpPr>
        <p:spPr bwMode="auto">
          <a:xfrm>
            <a:off x="5989638" y="2460626"/>
            <a:ext cx="26988" cy="7938"/>
          </a:xfrm>
          <a:custGeom>
            <a:avLst/>
            <a:gdLst>
              <a:gd name="T0" fmla="*/ 0 w 17"/>
              <a:gd name="T1" fmla="*/ 5 h 5"/>
              <a:gd name="T2" fmla="*/ 2 w 17"/>
              <a:gd name="T3" fmla="*/ 5 h 5"/>
              <a:gd name="T4" fmla="*/ 7 w 17"/>
              <a:gd name="T5" fmla="*/ 0 h 5"/>
              <a:gd name="T6" fmla="*/ 7 w 17"/>
              <a:gd name="T7" fmla="*/ 2 h 5"/>
              <a:gd name="T8" fmla="*/ 14 w 17"/>
              <a:gd name="T9" fmla="*/ 5 h 5"/>
              <a:gd name="T10" fmla="*/ 17 w 17"/>
              <a:gd name="T11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" h="5">
                <a:moveTo>
                  <a:pt x="0" y="5"/>
                </a:moveTo>
                <a:lnTo>
                  <a:pt x="2" y="5"/>
                </a:lnTo>
                <a:lnTo>
                  <a:pt x="7" y="0"/>
                </a:lnTo>
                <a:lnTo>
                  <a:pt x="7" y="2"/>
                </a:lnTo>
                <a:lnTo>
                  <a:pt x="14" y="5"/>
                </a:lnTo>
                <a:lnTo>
                  <a:pt x="17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5" name="Freeform 487">
            <a:extLst>
              <a:ext uri="{FF2B5EF4-FFF2-40B4-BE49-F238E27FC236}">
                <a16:creationId xmlns:a16="http://schemas.microsoft.com/office/drawing/2014/main" id="{1BA3CD8B-B4C3-855F-A871-03B34C7632C6}"/>
              </a:ext>
            </a:extLst>
          </p:cNvPr>
          <p:cNvSpPr>
            <a:spLocks/>
          </p:cNvSpPr>
          <p:nvPr/>
        </p:nvSpPr>
        <p:spPr bwMode="auto">
          <a:xfrm>
            <a:off x="6042026" y="2452688"/>
            <a:ext cx="7938" cy="17463"/>
          </a:xfrm>
          <a:custGeom>
            <a:avLst/>
            <a:gdLst>
              <a:gd name="T0" fmla="*/ 5 w 5"/>
              <a:gd name="T1" fmla="*/ 0 h 11"/>
              <a:gd name="T2" fmla="*/ 0 w 5"/>
              <a:gd name="T3" fmla="*/ 10 h 11"/>
              <a:gd name="T4" fmla="*/ 0 w 5"/>
              <a:gd name="T5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11">
                <a:moveTo>
                  <a:pt x="5" y="0"/>
                </a:moveTo>
                <a:lnTo>
                  <a:pt x="0" y="10"/>
                </a:lnTo>
                <a:lnTo>
                  <a:pt x="0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6" name="Freeform 488">
            <a:extLst>
              <a:ext uri="{FF2B5EF4-FFF2-40B4-BE49-F238E27FC236}">
                <a16:creationId xmlns:a16="http://schemas.microsoft.com/office/drawing/2014/main" id="{CEE78FF6-6C6C-3BC7-FFDC-43FC2592084C}"/>
              </a:ext>
            </a:extLst>
          </p:cNvPr>
          <p:cNvSpPr>
            <a:spLocks/>
          </p:cNvSpPr>
          <p:nvPr/>
        </p:nvSpPr>
        <p:spPr bwMode="auto">
          <a:xfrm>
            <a:off x="6073776" y="2446338"/>
            <a:ext cx="52388" cy="41275"/>
          </a:xfrm>
          <a:custGeom>
            <a:avLst/>
            <a:gdLst>
              <a:gd name="T0" fmla="*/ 0 w 33"/>
              <a:gd name="T1" fmla="*/ 0 h 26"/>
              <a:gd name="T2" fmla="*/ 3 w 33"/>
              <a:gd name="T3" fmla="*/ 1 h 26"/>
              <a:gd name="T4" fmla="*/ 4 w 33"/>
              <a:gd name="T5" fmla="*/ 1 h 26"/>
              <a:gd name="T6" fmla="*/ 6 w 33"/>
              <a:gd name="T7" fmla="*/ 5 h 26"/>
              <a:gd name="T8" fmla="*/ 11 w 33"/>
              <a:gd name="T9" fmla="*/ 4 h 26"/>
              <a:gd name="T10" fmla="*/ 13 w 33"/>
              <a:gd name="T11" fmla="*/ 3 h 26"/>
              <a:gd name="T12" fmla="*/ 15 w 33"/>
              <a:gd name="T13" fmla="*/ 4 h 26"/>
              <a:gd name="T14" fmla="*/ 22 w 33"/>
              <a:gd name="T15" fmla="*/ 8 h 26"/>
              <a:gd name="T16" fmla="*/ 30 w 33"/>
              <a:gd name="T17" fmla="*/ 11 h 26"/>
              <a:gd name="T18" fmla="*/ 33 w 33"/>
              <a:gd name="T19" fmla="*/ 12 h 26"/>
              <a:gd name="T20" fmla="*/ 33 w 33"/>
              <a:gd name="T21" fmla="*/ 24 h 26"/>
              <a:gd name="T22" fmla="*/ 33 w 33"/>
              <a:gd name="T23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" h="26">
                <a:moveTo>
                  <a:pt x="0" y="0"/>
                </a:moveTo>
                <a:lnTo>
                  <a:pt x="3" y="1"/>
                </a:lnTo>
                <a:lnTo>
                  <a:pt x="4" y="1"/>
                </a:lnTo>
                <a:lnTo>
                  <a:pt x="6" y="5"/>
                </a:lnTo>
                <a:lnTo>
                  <a:pt x="11" y="4"/>
                </a:lnTo>
                <a:lnTo>
                  <a:pt x="13" y="3"/>
                </a:lnTo>
                <a:lnTo>
                  <a:pt x="15" y="4"/>
                </a:lnTo>
                <a:lnTo>
                  <a:pt x="22" y="8"/>
                </a:lnTo>
                <a:lnTo>
                  <a:pt x="30" y="11"/>
                </a:lnTo>
                <a:lnTo>
                  <a:pt x="33" y="12"/>
                </a:lnTo>
                <a:lnTo>
                  <a:pt x="33" y="24"/>
                </a:lnTo>
                <a:lnTo>
                  <a:pt x="33" y="2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7" name="Freeform 489">
            <a:extLst>
              <a:ext uri="{FF2B5EF4-FFF2-40B4-BE49-F238E27FC236}">
                <a16:creationId xmlns:a16="http://schemas.microsoft.com/office/drawing/2014/main" id="{0746CFBE-0DBA-FA5C-5107-29FA1F573594}"/>
              </a:ext>
            </a:extLst>
          </p:cNvPr>
          <p:cNvSpPr>
            <a:spLocks/>
          </p:cNvSpPr>
          <p:nvPr/>
        </p:nvSpPr>
        <p:spPr bwMode="auto">
          <a:xfrm>
            <a:off x="6042026" y="2468563"/>
            <a:ext cx="22225" cy="25400"/>
          </a:xfrm>
          <a:custGeom>
            <a:avLst/>
            <a:gdLst>
              <a:gd name="T0" fmla="*/ 0 w 14"/>
              <a:gd name="T1" fmla="*/ 1 h 16"/>
              <a:gd name="T2" fmla="*/ 0 w 14"/>
              <a:gd name="T3" fmla="*/ 5 h 16"/>
              <a:gd name="T4" fmla="*/ 4 w 14"/>
              <a:gd name="T5" fmla="*/ 8 h 16"/>
              <a:gd name="T6" fmla="*/ 11 w 14"/>
              <a:gd name="T7" fmla="*/ 16 h 16"/>
              <a:gd name="T8" fmla="*/ 14 w 14"/>
              <a:gd name="T9" fmla="*/ 10 h 16"/>
              <a:gd name="T10" fmla="*/ 9 w 14"/>
              <a:gd name="T11" fmla="*/ 5 h 16"/>
              <a:gd name="T12" fmla="*/ 5 w 14"/>
              <a:gd name="T13" fmla="*/ 1 h 16"/>
              <a:gd name="T14" fmla="*/ 7 w 14"/>
              <a:gd name="T15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" h="16">
                <a:moveTo>
                  <a:pt x="0" y="1"/>
                </a:moveTo>
                <a:lnTo>
                  <a:pt x="0" y="5"/>
                </a:lnTo>
                <a:lnTo>
                  <a:pt x="4" y="8"/>
                </a:lnTo>
                <a:lnTo>
                  <a:pt x="11" y="16"/>
                </a:lnTo>
                <a:lnTo>
                  <a:pt x="14" y="10"/>
                </a:lnTo>
                <a:lnTo>
                  <a:pt x="9" y="5"/>
                </a:lnTo>
                <a:lnTo>
                  <a:pt x="5" y="1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8" name="Freeform 490">
            <a:extLst>
              <a:ext uri="{FF2B5EF4-FFF2-40B4-BE49-F238E27FC236}">
                <a16:creationId xmlns:a16="http://schemas.microsoft.com/office/drawing/2014/main" id="{EC07C069-3715-55F3-BD4E-CF1BD33683B2}"/>
              </a:ext>
            </a:extLst>
          </p:cNvPr>
          <p:cNvSpPr>
            <a:spLocks/>
          </p:cNvSpPr>
          <p:nvPr/>
        </p:nvSpPr>
        <p:spPr bwMode="auto">
          <a:xfrm>
            <a:off x="6126163" y="2487613"/>
            <a:ext cx="4763" cy="11113"/>
          </a:xfrm>
          <a:custGeom>
            <a:avLst/>
            <a:gdLst>
              <a:gd name="T0" fmla="*/ 0 w 3"/>
              <a:gd name="T1" fmla="*/ 0 h 7"/>
              <a:gd name="T2" fmla="*/ 0 w 3"/>
              <a:gd name="T3" fmla="*/ 5 h 7"/>
              <a:gd name="T4" fmla="*/ 3 w 3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7">
                <a:moveTo>
                  <a:pt x="0" y="0"/>
                </a:moveTo>
                <a:lnTo>
                  <a:pt x="0" y="5"/>
                </a:lnTo>
                <a:lnTo>
                  <a:pt x="3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9" name="Freeform 491">
            <a:extLst>
              <a:ext uri="{FF2B5EF4-FFF2-40B4-BE49-F238E27FC236}">
                <a16:creationId xmlns:a16="http://schemas.microsoft.com/office/drawing/2014/main" id="{AF5BE58E-11D8-ACEF-8BB2-424FD3AA36B7}"/>
              </a:ext>
            </a:extLst>
          </p:cNvPr>
          <p:cNvSpPr>
            <a:spLocks/>
          </p:cNvSpPr>
          <p:nvPr/>
        </p:nvSpPr>
        <p:spPr bwMode="auto">
          <a:xfrm>
            <a:off x="6073776" y="2420938"/>
            <a:ext cx="65088" cy="80963"/>
          </a:xfrm>
          <a:custGeom>
            <a:avLst/>
            <a:gdLst>
              <a:gd name="T0" fmla="*/ 36 w 41"/>
              <a:gd name="T1" fmla="*/ 49 h 51"/>
              <a:gd name="T2" fmla="*/ 40 w 41"/>
              <a:gd name="T3" fmla="*/ 51 h 51"/>
              <a:gd name="T4" fmla="*/ 40 w 41"/>
              <a:gd name="T5" fmla="*/ 40 h 51"/>
              <a:gd name="T6" fmla="*/ 41 w 41"/>
              <a:gd name="T7" fmla="*/ 28 h 51"/>
              <a:gd name="T8" fmla="*/ 40 w 41"/>
              <a:gd name="T9" fmla="*/ 25 h 51"/>
              <a:gd name="T10" fmla="*/ 36 w 41"/>
              <a:gd name="T11" fmla="*/ 20 h 51"/>
              <a:gd name="T12" fmla="*/ 33 w 41"/>
              <a:gd name="T13" fmla="*/ 17 h 51"/>
              <a:gd name="T14" fmla="*/ 33 w 41"/>
              <a:gd name="T15" fmla="*/ 13 h 51"/>
              <a:gd name="T16" fmla="*/ 34 w 41"/>
              <a:gd name="T17" fmla="*/ 10 h 51"/>
              <a:gd name="T18" fmla="*/ 36 w 41"/>
              <a:gd name="T19" fmla="*/ 8 h 51"/>
              <a:gd name="T20" fmla="*/ 33 w 41"/>
              <a:gd name="T21" fmla="*/ 9 h 51"/>
              <a:gd name="T22" fmla="*/ 24 w 41"/>
              <a:gd name="T23" fmla="*/ 13 h 51"/>
              <a:gd name="T24" fmla="*/ 26 w 41"/>
              <a:gd name="T25" fmla="*/ 6 h 51"/>
              <a:gd name="T26" fmla="*/ 14 w 41"/>
              <a:gd name="T27" fmla="*/ 6 h 51"/>
              <a:gd name="T28" fmla="*/ 11 w 41"/>
              <a:gd name="T29" fmla="*/ 6 h 51"/>
              <a:gd name="T30" fmla="*/ 0 w 41"/>
              <a:gd name="T31" fmla="*/ 4 h 51"/>
              <a:gd name="T32" fmla="*/ 10 w 41"/>
              <a:gd name="T33" fmla="*/ 0 h 51"/>
              <a:gd name="T34" fmla="*/ 11 w 41"/>
              <a:gd name="T35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1" h="51">
                <a:moveTo>
                  <a:pt x="36" y="49"/>
                </a:moveTo>
                <a:lnTo>
                  <a:pt x="40" y="51"/>
                </a:lnTo>
                <a:lnTo>
                  <a:pt x="40" y="40"/>
                </a:lnTo>
                <a:lnTo>
                  <a:pt x="41" y="28"/>
                </a:lnTo>
                <a:lnTo>
                  <a:pt x="40" y="25"/>
                </a:lnTo>
                <a:lnTo>
                  <a:pt x="36" y="20"/>
                </a:lnTo>
                <a:lnTo>
                  <a:pt x="33" y="17"/>
                </a:lnTo>
                <a:lnTo>
                  <a:pt x="33" y="13"/>
                </a:lnTo>
                <a:lnTo>
                  <a:pt x="34" y="10"/>
                </a:lnTo>
                <a:lnTo>
                  <a:pt x="36" y="8"/>
                </a:lnTo>
                <a:lnTo>
                  <a:pt x="33" y="9"/>
                </a:lnTo>
                <a:lnTo>
                  <a:pt x="24" y="13"/>
                </a:lnTo>
                <a:lnTo>
                  <a:pt x="26" y="6"/>
                </a:lnTo>
                <a:lnTo>
                  <a:pt x="14" y="6"/>
                </a:lnTo>
                <a:lnTo>
                  <a:pt x="11" y="6"/>
                </a:lnTo>
                <a:lnTo>
                  <a:pt x="0" y="4"/>
                </a:lnTo>
                <a:lnTo>
                  <a:pt x="10" y="0"/>
                </a:lnTo>
                <a:lnTo>
                  <a:pt x="1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0" name="Freeform 492">
            <a:extLst>
              <a:ext uri="{FF2B5EF4-FFF2-40B4-BE49-F238E27FC236}">
                <a16:creationId xmlns:a16="http://schemas.microsoft.com/office/drawing/2014/main" id="{894F5ADC-71F8-BA8B-5C91-60674322A61B}"/>
              </a:ext>
            </a:extLst>
          </p:cNvPr>
          <p:cNvSpPr>
            <a:spLocks/>
          </p:cNvSpPr>
          <p:nvPr/>
        </p:nvSpPr>
        <p:spPr bwMode="auto">
          <a:xfrm>
            <a:off x="5899151" y="2468563"/>
            <a:ext cx="41275" cy="42863"/>
          </a:xfrm>
          <a:custGeom>
            <a:avLst/>
            <a:gdLst>
              <a:gd name="T0" fmla="*/ 20 w 26"/>
              <a:gd name="T1" fmla="*/ 20 h 27"/>
              <a:gd name="T2" fmla="*/ 20 w 26"/>
              <a:gd name="T3" fmla="*/ 13 h 27"/>
              <a:gd name="T4" fmla="*/ 26 w 26"/>
              <a:gd name="T5" fmla="*/ 5 h 27"/>
              <a:gd name="T6" fmla="*/ 24 w 26"/>
              <a:gd name="T7" fmla="*/ 0 h 27"/>
              <a:gd name="T8" fmla="*/ 15 w 26"/>
              <a:gd name="T9" fmla="*/ 10 h 27"/>
              <a:gd name="T10" fmla="*/ 11 w 26"/>
              <a:gd name="T11" fmla="*/ 8 h 27"/>
              <a:gd name="T12" fmla="*/ 8 w 26"/>
              <a:gd name="T13" fmla="*/ 6 h 27"/>
              <a:gd name="T14" fmla="*/ 3 w 26"/>
              <a:gd name="T15" fmla="*/ 17 h 27"/>
              <a:gd name="T16" fmla="*/ 3 w 26"/>
              <a:gd name="T17" fmla="*/ 19 h 27"/>
              <a:gd name="T18" fmla="*/ 1 w 26"/>
              <a:gd name="T19" fmla="*/ 20 h 27"/>
              <a:gd name="T20" fmla="*/ 0 w 26"/>
              <a:gd name="T21" fmla="*/ 21 h 27"/>
              <a:gd name="T22" fmla="*/ 1 w 26"/>
              <a:gd name="T23" fmla="*/ 21 h 27"/>
              <a:gd name="T24" fmla="*/ 9 w 26"/>
              <a:gd name="T25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6" h="27">
                <a:moveTo>
                  <a:pt x="20" y="20"/>
                </a:moveTo>
                <a:lnTo>
                  <a:pt x="20" y="13"/>
                </a:lnTo>
                <a:lnTo>
                  <a:pt x="26" y="5"/>
                </a:lnTo>
                <a:lnTo>
                  <a:pt x="24" y="0"/>
                </a:lnTo>
                <a:lnTo>
                  <a:pt x="15" y="10"/>
                </a:lnTo>
                <a:lnTo>
                  <a:pt x="11" y="8"/>
                </a:lnTo>
                <a:lnTo>
                  <a:pt x="8" y="6"/>
                </a:lnTo>
                <a:lnTo>
                  <a:pt x="3" y="17"/>
                </a:lnTo>
                <a:lnTo>
                  <a:pt x="3" y="19"/>
                </a:lnTo>
                <a:lnTo>
                  <a:pt x="1" y="20"/>
                </a:lnTo>
                <a:lnTo>
                  <a:pt x="0" y="21"/>
                </a:lnTo>
                <a:lnTo>
                  <a:pt x="1" y="21"/>
                </a:lnTo>
                <a:lnTo>
                  <a:pt x="9" y="2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1" name="Freeform 493">
            <a:extLst>
              <a:ext uri="{FF2B5EF4-FFF2-40B4-BE49-F238E27FC236}">
                <a16:creationId xmlns:a16="http://schemas.microsoft.com/office/drawing/2014/main" id="{A7AE0E28-A631-3606-4360-756A7E841A27}"/>
              </a:ext>
            </a:extLst>
          </p:cNvPr>
          <p:cNvSpPr>
            <a:spLocks/>
          </p:cNvSpPr>
          <p:nvPr/>
        </p:nvSpPr>
        <p:spPr bwMode="auto">
          <a:xfrm>
            <a:off x="5945188" y="2460626"/>
            <a:ext cx="50800" cy="55563"/>
          </a:xfrm>
          <a:custGeom>
            <a:avLst/>
            <a:gdLst>
              <a:gd name="T0" fmla="*/ 32 w 32"/>
              <a:gd name="T1" fmla="*/ 35 h 35"/>
              <a:gd name="T2" fmla="*/ 24 w 32"/>
              <a:gd name="T3" fmla="*/ 32 h 35"/>
              <a:gd name="T4" fmla="*/ 19 w 32"/>
              <a:gd name="T5" fmla="*/ 29 h 35"/>
              <a:gd name="T6" fmla="*/ 16 w 32"/>
              <a:gd name="T7" fmla="*/ 25 h 35"/>
              <a:gd name="T8" fmla="*/ 8 w 32"/>
              <a:gd name="T9" fmla="*/ 25 h 35"/>
              <a:gd name="T10" fmla="*/ 6 w 32"/>
              <a:gd name="T11" fmla="*/ 25 h 35"/>
              <a:gd name="T12" fmla="*/ 4 w 32"/>
              <a:gd name="T13" fmla="*/ 25 h 35"/>
              <a:gd name="T14" fmla="*/ 0 w 32"/>
              <a:gd name="T15" fmla="*/ 26 h 35"/>
              <a:gd name="T16" fmla="*/ 4 w 32"/>
              <a:gd name="T17" fmla="*/ 18 h 35"/>
              <a:gd name="T18" fmla="*/ 9 w 32"/>
              <a:gd name="T19" fmla="*/ 10 h 35"/>
              <a:gd name="T20" fmla="*/ 10 w 32"/>
              <a:gd name="T21" fmla="*/ 9 h 35"/>
              <a:gd name="T22" fmla="*/ 16 w 32"/>
              <a:gd name="T23" fmla="*/ 5 h 35"/>
              <a:gd name="T24" fmla="*/ 17 w 32"/>
              <a:gd name="T25" fmla="*/ 0 h 35"/>
              <a:gd name="T26" fmla="*/ 23 w 32"/>
              <a:gd name="T27" fmla="*/ 3 h 35"/>
              <a:gd name="T28" fmla="*/ 28 w 32"/>
              <a:gd name="T29" fmla="*/ 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" h="35">
                <a:moveTo>
                  <a:pt x="32" y="35"/>
                </a:moveTo>
                <a:lnTo>
                  <a:pt x="24" y="32"/>
                </a:lnTo>
                <a:lnTo>
                  <a:pt x="19" y="29"/>
                </a:lnTo>
                <a:lnTo>
                  <a:pt x="16" y="25"/>
                </a:lnTo>
                <a:lnTo>
                  <a:pt x="8" y="25"/>
                </a:lnTo>
                <a:lnTo>
                  <a:pt x="6" y="25"/>
                </a:lnTo>
                <a:lnTo>
                  <a:pt x="4" y="25"/>
                </a:lnTo>
                <a:lnTo>
                  <a:pt x="0" y="26"/>
                </a:lnTo>
                <a:lnTo>
                  <a:pt x="4" y="18"/>
                </a:lnTo>
                <a:lnTo>
                  <a:pt x="9" y="10"/>
                </a:lnTo>
                <a:lnTo>
                  <a:pt x="10" y="9"/>
                </a:lnTo>
                <a:lnTo>
                  <a:pt x="16" y="5"/>
                </a:lnTo>
                <a:lnTo>
                  <a:pt x="17" y="0"/>
                </a:lnTo>
                <a:lnTo>
                  <a:pt x="23" y="3"/>
                </a:lnTo>
                <a:lnTo>
                  <a:pt x="28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2" name="Freeform 494">
            <a:extLst>
              <a:ext uri="{FF2B5EF4-FFF2-40B4-BE49-F238E27FC236}">
                <a16:creationId xmlns:a16="http://schemas.microsoft.com/office/drawing/2014/main" id="{04D31045-C3F6-F3D7-065E-7B76ED03873C}"/>
              </a:ext>
            </a:extLst>
          </p:cNvPr>
          <p:cNvSpPr>
            <a:spLocks/>
          </p:cNvSpPr>
          <p:nvPr/>
        </p:nvSpPr>
        <p:spPr bwMode="auto">
          <a:xfrm>
            <a:off x="5995988" y="2516188"/>
            <a:ext cx="6350" cy="12700"/>
          </a:xfrm>
          <a:custGeom>
            <a:avLst/>
            <a:gdLst>
              <a:gd name="T0" fmla="*/ 3 w 4"/>
              <a:gd name="T1" fmla="*/ 8 h 8"/>
              <a:gd name="T2" fmla="*/ 4 w 4"/>
              <a:gd name="T3" fmla="*/ 6 h 8"/>
              <a:gd name="T4" fmla="*/ 2 w 4"/>
              <a:gd name="T5" fmla="*/ 0 h 8"/>
              <a:gd name="T6" fmla="*/ 0 w 4"/>
              <a:gd name="T7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8">
                <a:moveTo>
                  <a:pt x="3" y="8"/>
                </a:moveTo>
                <a:lnTo>
                  <a:pt x="4" y="6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3" name="Freeform 495">
            <a:extLst>
              <a:ext uri="{FF2B5EF4-FFF2-40B4-BE49-F238E27FC236}">
                <a16:creationId xmlns:a16="http://schemas.microsoft.com/office/drawing/2014/main" id="{16842994-E0E7-AC7E-816B-E0CA1BBD40E5}"/>
              </a:ext>
            </a:extLst>
          </p:cNvPr>
          <p:cNvSpPr>
            <a:spLocks/>
          </p:cNvSpPr>
          <p:nvPr/>
        </p:nvSpPr>
        <p:spPr bwMode="auto">
          <a:xfrm>
            <a:off x="5942013" y="2513013"/>
            <a:ext cx="58738" cy="17463"/>
          </a:xfrm>
          <a:custGeom>
            <a:avLst/>
            <a:gdLst>
              <a:gd name="T0" fmla="*/ 2 w 37"/>
              <a:gd name="T1" fmla="*/ 8 h 11"/>
              <a:gd name="T2" fmla="*/ 0 w 37"/>
              <a:gd name="T3" fmla="*/ 2 h 11"/>
              <a:gd name="T4" fmla="*/ 2 w 37"/>
              <a:gd name="T5" fmla="*/ 2 h 11"/>
              <a:gd name="T6" fmla="*/ 7 w 37"/>
              <a:gd name="T7" fmla="*/ 0 h 11"/>
              <a:gd name="T8" fmla="*/ 14 w 37"/>
              <a:gd name="T9" fmla="*/ 0 h 11"/>
              <a:gd name="T10" fmla="*/ 18 w 37"/>
              <a:gd name="T11" fmla="*/ 0 h 11"/>
              <a:gd name="T12" fmla="*/ 23 w 37"/>
              <a:gd name="T13" fmla="*/ 6 h 11"/>
              <a:gd name="T14" fmla="*/ 27 w 37"/>
              <a:gd name="T15" fmla="*/ 11 h 11"/>
              <a:gd name="T16" fmla="*/ 34 w 37"/>
              <a:gd name="T17" fmla="*/ 11 h 11"/>
              <a:gd name="T18" fmla="*/ 37 w 37"/>
              <a:gd name="T19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7" h="11">
                <a:moveTo>
                  <a:pt x="2" y="8"/>
                </a:moveTo>
                <a:lnTo>
                  <a:pt x="0" y="2"/>
                </a:lnTo>
                <a:lnTo>
                  <a:pt x="2" y="2"/>
                </a:lnTo>
                <a:lnTo>
                  <a:pt x="7" y="0"/>
                </a:lnTo>
                <a:lnTo>
                  <a:pt x="14" y="0"/>
                </a:lnTo>
                <a:lnTo>
                  <a:pt x="18" y="0"/>
                </a:lnTo>
                <a:lnTo>
                  <a:pt x="23" y="6"/>
                </a:lnTo>
                <a:lnTo>
                  <a:pt x="27" y="11"/>
                </a:lnTo>
                <a:lnTo>
                  <a:pt x="34" y="11"/>
                </a:lnTo>
                <a:lnTo>
                  <a:pt x="37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4" name="Freeform 496">
            <a:extLst>
              <a:ext uri="{FF2B5EF4-FFF2-40B4-BE49-F238E27FC236}">
                <a16:creationId xmlns:a16="http://schemas.microsoft.com/office/drawing/2014/main" id="{CB4EC7CB-343A-514C-8B19-1E4835E15A1E}"/>
              </a:ext>
            </a:extLst>
          </p:cNvPr>
          <p:cNvSpPr>
            <a:spLocks/>
          </p:cNvSpPr>
          <p:nvPr/>
        </p:nvSpPr>
        <p:spPr bwMode="auto">
          <a:xfrm>
            <a:off x="5913438" y="2500313"/>
            <a:ext cx="17463" cy="31750"/>
          </a:xfrm>
          <a:custGeom>
            <a:avLst/>
            <a:gdLst>
              <a:gd name="T0" fmla="*/ 0 w 11"/>
              <a:gd name="T1" fmla="*/ 7 h 20"/>
              <a:gd name="T2" fmla="*/ 3 w 11"/>
              <a:gd name="T3" fmla="*/ 8 h 20"/>
              <a:gd name="T4" fmla="*/ 6 w 11"/>
              <a:gd name="T5" fmla="*/ 20 h 20"/>
              <a:gd name="T6" fmla="*/ 11 w 11"/>
              <a:gd name="T7" fmla="*/ 16 h 20"/>
              <a:gd name="T8" fmla="*/ 11 w 11"/>
              <a:gd name="T9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20">
                <a:moveTo>
                  <a:pt x="0" y="7"/>
                </a:moveTo>
                <a:lnTo>
                  <a:pt x="3" y="8"/>
                </a:lnTo>
                <a:lnTo>
                  <a:pt x="6" y="20"/>
                </a:lnTo>
                <a:lnTo>
                  <a:pt x="11" y="16"/>
                </a:lnTo>
                <a:lnTo>
                  <a:pt x="1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5" name="Freeform 497">
            <a:extLst>
              <a:ext uri="{FF2B5EF4-FFF2-40B4-BE49-F238E27FC236}">
                <a16:creationId xmlns:a16="http://schemas.microsoft.com/office/drawing/2014/main" id="{AE2C4156-A568-F7B7-BBBA-B31445676A37}"/>
              </a:ext>
            </a:extLst>
          </p:cNvPr>
          <p:cNvSpPr>
            <a:spLocks/>
          </p:cNvSpPr>
          <p:nvPr/>
        </p:nvSpPr>
        <p:spPr bwMode="auto">
          <a:xfrm>
            <a:off x="5937251" y="2525713"/>
            <a:ext cx="7938" cy="17463"/>
          </a:xfrm>
          <a:custGeom>
            <a:avLst/>
            <a:gdLst>
              <a:gd name="T0" fmla="*/ 0 w 5"/>
              <a:gd name="T1" fmla="*/ 11 h 11"/>
              <a:gd name="T2" fmla="*/ 5 w 5"/>
              <a:gd name="T3" fmla="*/ 2 h 11"/>
              <a:gd name="T4" fmla="*/ 5 w 5"/>
              <a:gd name="T5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11">
                <a:moveTo>
                  <a:pt x="0" y="11"/>
                </a:moveTo>
                <a:lnTo>
                  <a:pt x="5" y="2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6" name="Freeform 498">
            <a:extLst>
              <a:ext uri="{FF2B5EF4-FFF2-40B4-BE49-F238E27FC236}">
                <a16:creationId xmlns:a16="http://schemas.microsoft.com/office/drawing/2014/main" id="{63DD919B-652C-FD28-0DA9-CECFAADB6121}"/>
              </a:ext>
            </a:extLst>
          </p:cNvPr>
          <p:cNvSpPr>
            <a:spLocks/>
          </p:cNvSpPr>
          <p:nvPr/>
        </p:nvSpPr>
        <p:spPr bwMode="auto">
          <a:xfrm>
            <a:off x="5853113" y="2546351"/>
            <a:ext cx="20638" cy="14288"/>
          </a:xfrm>
          <a:custGeom>
            <a:avLst/>
            <a:gdLst>
              <a:gd name="T0" fmla="*/ 0 w 13"/>
              <a:gd name="T1" fmla="*/ 9 h 9"/>
              <a:gd name="T2" fmla="*/ 4 w 13"/>
              <a:gd name="T3" fmla="*/ 9 h 9"/>
              <a:gd name="T4" fmla="*/ 8 w 13"/>
              <a:gd name="T5" fmla="*/ 6 h 9"/>
              <a:gd name="T6" fmla="*/ 2 w 13"/>
              <a:gd name="T7" fmla="*/ 1 h 9"/>
              <a:gd name="T8" fmla="*/ 4 w 13"/>
              <a:gd name="T9" fmla="*/ 1 h 9"/>
              <a:gd name="T10" fmla="*/ 13 w 13"/>
              <a:gd name="T11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" h="9">
                <a:moveTo>
                  <a:pt x="0" y="9"/>
                </a:moveTo>
                <a:lnTo>
                  <a:pt x="4" y="9"/>
                </a:lnTo>
                <a:lnTo>
                  <a:pt x="8" y="6"/>
                </a:lnTo>
                <a:lnTo>
                  <a:pt x="2" y="1"/>
                </a:lnTo>
                <a:lnTo>
                  <a:pt x="4" y="1"/>
                </a:lnTo>
                <a:lnTo>
                  <a:pt x="1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7" name="Freeform 499">
            <a:extLst>
              <a:ext uri="{FF2B5EF4-FFF2-40B4-BE49-F238E27FC236}">
                <a16:creationId xmlns:a16="http://schemas.microsoft.com/office/drawing/2014/main" id="{DFAD2CC9-5A0E-334E-094B-F030B2C68696}"/>
              </a:ext>
            </a:extLst>
          </p:cNvPr>
          <p:cNvSpPr>
            <a:spLocks/>
          </p:cNvSpPr>
          <p:nvPr/>
        </p:nvSpPr>
        <p:spPr bwMode="auto">
          <a:xfrm>
            <a:off x="5834063" y="2560638"/>
            <a:ext cx="19050" cy="0"/>
          </a:xfrm>
          <a:custGeom>
            <a:avLst/>
            <a:gdLst>
              <a:gd name="T0" fmla="*/ 0 w 12"/>
              <a:gd name="T1" fmla="*/ 1 w 12"/>
              <a:gd name="T2" fmla="*/ 3 w 12"/>
              <a:gd name="T3" fmla="*/ 12 w 1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2">
                <a:moveTo>
                  <a:pt x="0" y="0"/>
                </a:moveTo>
                <a:lnTo>
                  <a:pt x="1" y="0"/>
                </a:lnTo>
                <a:lnTo>
                  <a:pt x="3" y="0"/>
                </a:lnTo>
                <a:lnTo>
                  <a:pt x="1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8" name="Freeform 500">
            <a:extLst>
              <a:ext uri="{FF2B5EF4-FFF2-40B4-BE49-F238E27FC236}">
                <a16:creationId xmlns:a16="http://schemas.microsoft.com/office/drawing/2014/main" id="{73C79221-2E1E-7DD9-1D01-BE5B41A327B2}"/>
              </a:ext>
            </a:extLst>
          </p:cNvPr>
          <p:cNvSpPr>
            <a:spLocks/>
          </p:cNvSpPr>
          <p:nvPr/>
        </p:nvSpPr>
        <p:spPr bwMode="auto">
          <a:xfrm>
            <a:off x="5873751" y="2511426"/>
            <a:ext cx="63500" cy="52388"/>
          </a:xfrm>
          <a:custGeom>
            <a:avLst/>
            <a:gdLst>
              <a:gd name="T0" fmla="*/ 0 w 40"/>
              <a:gd name="T1" fmla="*/ 22 h 33"/>
              <a:gd name="T2" fmla="*/ 8 w 40"/>
              <a:gd name="T3" fmla="*/ 16 h 33"/>
              <a:gd name="T4" fmla="*/ 15 w 40"/>
              <a:gd name="T5" fmla="*/ 18 h 33"/>
              <a:gd name="T6" fmla="*/ 8 w 40"/>
              <a:gd name="T7" fmla="*/ 27 h 33"/>
              <a:gd name="T8" fmla="*/ 5 w 40"/>
              <a:gd name="T9" fmla="*/ 30 h 33"/>
              <a:gd name="T10" fmla="*/ 5 w 40"/>
              <a:gd name="T11" fmla="*/ 33 h 33"/>
              <a:gd name="T12" fmla="*/ 10 w 40"/>
              <a:gd name="T13" fmla="*/ 30 h 33"/>
              <a:gd name="T14" fmla="*/ 19 w 40"/>
              <a:gd name="T15" fmla="*/ 26 h 33"/>
              <a:gd name="T16" fmla="*/ 19 w 40"/>
              <a:gd name="T17" fmla="*/ 24 h 33"/>
              <a:gd name="T18" fmla="*/ 20 w 40"/>
              <a:gd name="T19" fmla="*/ 19 h 33"/>
              <a:gd name="T20" fmla="*/ 17 w 40"/>
              <a:gd name="T21" fmla="*/ 7 h 33"/>
              <a:gd name="T22" fmla="*/ 20 w 40"/>
              <a:gd name="T23" fmla="*/ 0 h 33"/>
              <a:gd name="T24" fmla="*/ 27 w 40"/>
              <a:gd name="T25" fmla="*/ 13 h 33"/>
              <a:gd name="T26" fmla="*/ 28 w 40"/>
              <a:gd name="T27" fmla="*/ 16 h 33"/>
              <a:gd name="T28" fmla="*/ 31 w 40"/>
              <a:gd name="T29" fmla="*/ 23 h 33"/>
              <a:gd name="T30" fmla="*/ 34 w 40"/>
              <a:gd name="T31" fmla="*/ 22 h 33"/>
              <a:gd name="T32" fmla="*/ 40 w 40"/>
              <a:gd name="T33" fmla="*/ 2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0" h="33">
                <a:moveTo>
                  <a:pt x="0" y="22"/>
                </a:moveTo>
                <a:lnTo>
                  <a:pt x="8" y="16"/>
                </a:lnTo>
                <a:lnTo>
                  <a:pt x="15" y="18"/>
                </a:lnTo>
                <a:lnTo>
                  <a:pt x="8" y="27"/>
                </a:lnTo>
                <a:lnTo>
                  <a:pt x="5" y="30"/>
                </a:lnTo>
                <a:lnTo>
                  <a:pt x="5" y="33"/>
                </a:lnTo>
                <a:lnTo>
                  <a:pt x="10" y="30"/>
                </a:lnTo>
                <a:lnTo>
                  <a:pt x="19" y="26"/>
                </a:lnTo>
                <a:lnTo>
                  <a:pt x="19" y="24"/>
                </a:lnTo>
                <a:lnTo>
                  <a:pt x="20" y="19"/>
                </a:lnTo>
                <a:lnTo>
                  <a:pt x="17" y="7"/>
                </a:lnTo>
                <a:lnTo>
                  <a:pt x="20" y="0"/>
                </a:lnTo>
                <a:lnTo>
                  <a:pt x="27" y="13"/>
                </a:lnTo>
                <a:lnTo>
                  <a:pt x="28" y="16"/>
                </a:lnTo>
                <a:lnTo>
                  <a:pt x="31" y="23"/>
                </a:lnTo>
                <a:lnTo>
                  <a:pt x="34" y="22"/>
                </a:lnTo>
                <a:lnTo>
                  <a:pt x="40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9" name="Freeform 501">
            <a:extLst>
              <a:ext uri="{FF2B5EF4-FFF2-40B4-BE49-F238E27FC236}">
                <a16:creationId xmlns:a16="http://schemas.microsoft.com/office/drawing/2014/main" id="{2D133089-EC29-C270-4A6C-86A709D51E41}"/>
              </a:ext>
            </a:extLst>
          </p:cNvPr>
          <p:cNvSpPr>
            <a:spLocks/>
          </p:cNvSpPr>
          <p:nvPr/>
        </p:nvSpPr>
        <p:spPr bwMode="auto">
          <a:xfrm>
            <a:off x="5815013" y="2560638"/>
            <a:ext cx="30163" cy="28575"/>
          </a:xfrm>
          <a:custGeom>
            <a:avLst/>
            <a:gdLst>
              <a:gd name="T0" fmla="*/ 19 w 19"/>
              <a:gd name="T1" fmla="*/ 18 h 18"/>
              <a:gd name="T2" fmla="*/ 15 w 19"/>
              <a:gd name="T3" fmla="*/ 12 h 18"/>
              <a:gd name="T4" fmla="*/ 5 w 19"/>
              <a:gd name="T5" fmla="*/ 11 h 18"/>
              <a:gd name="T6" fmla="*/ 0 w 19"/>
              <a:gd name="T7" fmla="*/ 0 h 18"/>
              <a:gd name="T8" fmla="*/ 12 w 19"/>
              <a:gd name="T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8">
                <a:moveTo>
                  <a:pt x="19" y="18"/>
                </a:moveTo>
                <a:lnTo>
                  <a:pt x="15" y="12"/>
                </a:lnTo>
                <a:lnTo>
                  <a:pt x="5" y="11"/>
                </a:lnTo>
                <a:lnTo>
                  <a:pt x="0" y="0"/>
                </a:lnTo>
                <a:lnTo>
                  <a:pt x="1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0" name="Freeform 502">
            <a:extLst>
              <a:ext uri="{FF2B5EF4-FFF2-40B4-BE49-F238E27FC236}">
                <a16:creationId xmlns:a16="http://schemas.microsoft.com/office/drawing/2014/main" id="{CD7F24CE-22FE-45E2-40EF-8BE0D8084B31}"/>
              </a:ext>
            </a:extLst>
          </p:cNvPr>
          <p:cNvSpPr>
            <a:spLocks/>
          </p:cNvSpPr>
          <p:nvPr/>
        </p:nvSpPr>
        <p:spPr bwMode="auto">
          <a:xfrm>
            <a:off x="5845176" y="2589213"/>
            <a:ext cx="14288" cy="25400"/>
          </a:xfrm>
          <a:custGeom>
            <a:avLst/>
            <a:gdLst>
              <a:gd name="T0" fmla="*/ 9 w 9"/>
              <a:gd name="T1" fmla="*/ 16 h 16"/>
              <a:gd name="T2" fmla="*/ 7 w 9"/>
              <a:gd name="T3" fmla="*/ 12 h 16"/>
              <a:gd name="T4" fmla="*/ 4 w 9"/>
              <a:gd name="T5" fmla="*/ 8 h 16"/>
              <a:gd name="T6" fmla="*/ 1 w 9"/>
              <a:gd name="T7" fmla="*/ 0 h 16"/>
              <a:gd name="T8" fmla="*/ 0 w 9"/>
              <a:gd name="T9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16">
                <a:moveTo>
                  <a:pt x="9" y="16"/>
                </a:moveTo>
                <a:lnTo>
                  <a:pt x="7" y="12"/>
                </a:lnTo>
                <a:lnTo>
                  <a:pt x="4" y="8"/>
                </a:ln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1" name="Freeform 503">
            <a:extLst>
              <a:ext uri="{FF2B5EF4-FFF2-40B4-BE49-F238E27FC236}">
                <a16:creationId xmlns:a16="http://schemas.microsoft.com/office/drawing/2014/main" id="{7AEDBC9D-F7AD-4373-EC3C-20DF407218C0}"/>
              </a:ext>
            </a:extLst>
          </p:cNvPr>
          <p:cNvSpPr>
            <a:spLocks/>
          </p:cNvSpPr>
          <p:nvPr/>
        </p:nvSpPr>
        <p:spPr bwMode="auto">
          <a:xfrm>
            <a:off x="5799138" y="2601913"/>
            <a:ext cx="23813" cy="12700"/>
          </a:xfrm>
          <a:custGeom>
            <a:avLst/>
            <a:gdLst>
              <a:gd name="T0" fmla="*/ 0 w 15"/>
              <a:gd name="T1" fmla="*/ 1 h 8"/>
              <a:gd name="T2" fmla="*/ 3 w 15"/>
              <a:gd name="T3" fmla="*/ 0 h 8"/>
              <a:gd name="T4" fmla="*/ 10 w 15"/>
              <a:gd name="T5" fmla="*/ 0 h 8"/>
              <a:gd name="T6" fmla="*/ 11 w 15"/>
              <a:gd name="T7" fmla="*/ 0 h 8"/>
              <a:gd name="T8" fmla="*/ 15 w 15"/>
              <a:gd name="T9" fmla="*/ 3 h 8"/>
              <a:gd name="T10" fmla="*/ 15 w 15"/>
              <a:gd name="T11" fmla="*/ 7 h 8"/>
              <a:gd name="T12" fmla="*/ 4 w 15"/>
              <a:gd name="T13" fmla="*/ 8 h 8"/>
              <a:gd name="T14" fmla="*/ 3 w 15"/>
              <a:gd name="T1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8">
                <a:moveTo>
                  <a:pt x="0" y="1"/>
                </a:moveTo>
                <a:lnTo>
                  <a:pt x="3" y="0"/>
                </a:lnTo>
                <a:lnTo>
                  <a:pt x="10" y="0"/>
                </a:lnTo>
                <a:lnTo>
                  <a:pt x="11" y="0"/>
                </a:lnTo>
                <a:lnTo>
                  <a:pt x="15" y="3"/>
                </a:lnTo>
                <a:lnTo>
                  <a:pt x="15" y="7"/>
                </a:lnTo>
                <a:lnTo>
                  <a:pt x="4" y="8"/>
                </a:lnTo>
                <a:lnTo>
                  <a:pt x="3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2" name="Freeform 504">
            <a:extLst>
              <a:ext uri="{FF2B5EF4-FFF2-40B4-BE49-F238E27FC236}">
                <a16:creationId xmlns:a16="http://schemas.microsoft.com/office/drawing/2014/main" id="{E37CB004-2D7C-0763-54FC-47D10A476BF9}"/>
              </a:ext>
            </a:extLst>
          </p:cNvPr>
          <p:cNvSpPr>
            <a:spLocks/>
          </p:cNvSpPr>
          <p:nvPr/>
        </p:nvSpPr>
        <p:spPr bwMode="auto">
          <a:xfrm>
            <a:off x="5786438" y="2603501"/>
            <a:ext cx="17463" cy="15875"/>
          </a:xfrm>
          <a:custGeom>
            <a:avLst/>
            <a:gdLst>
              <a:gd name="T0" fmla="*/ 11 w 11"/>
              <a:gd name="T1" fmla="*/ 7 h 10"/>
              <a:gd name="T2" fmla="*/ 1 w 11"/>
              <a:gd name="T3" fmla="*/ 10 h 10"/>
              <a:gd name="T4" fmla="*/ 0 w 11"/>
              <a:gd name="T5" fmla="*/ 9 h 10"/>
              <a:gd name="T6" fmla="*/ 3 w 11"/>
              <a:gd name="T7" fmla="*/ 2 h 10"/>
              <a:gd name="T8" fmla="*/ 8 w 11"/>
              <a:gd name="T9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0">
                <a:moveTo>
                  <a:pt x="11" y="7"/>
                </a:moveTo>
                <a:lnTo>
                  <a:pt x="1" y="10"/>
                </a:lnTo>
                <a:lnTo>
                  <a:pt x="0" y="9"/>
                </a:lnTo>
                <a:lnTo>
                  <a:pt x="3" y="2"/>
                </a:lnTo>
                <a:lnTo>
                  <a:pt x="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3" name="Freeform 505">
            <a:extLst>
              <a:ext uri="{FF2B5EF4-FFF2-40B4-BE49-F238E27FC236}">
                <a16:creationId xmlns:a16="http://schemas.microsoft.com/office/drawing/2014/main" id="{C2E0A349-CFA6-9CE0-F178-9CB2AEDE7849}"/>
              </a:ext>
            </a:extLst>
          </p:cNvPr>
          <p:cNvSpPr>
            <a:spLocks/>
          </p:cNvSpPr>
          <p:nvPr/>
        </p:nvSpPr>
        <p:spPr bwMode="auto">
          <a:xfrm>
            <a:off x="5834063" y="2614613"/>
            <a:ext cx="63500" cy="15875"/>
          </a:xfrm>
          <a:custGeom>
            <a:avLst/>
            <a:gdLst>
              <a:gd name="T0" fmla="*/ 0 w 40"/>
              <a:gd name="T1" fmla="*/ 6 h 10"/>
              <a:gd name="T2" fmla="*/ 1 w 40"/>
              <a:gd name="T3" fmla="*/ 6 h 10"/>
              <a:gd name="T4" fmla="*/ 23 w 40"/>
              <a:gd name="T5" fmla="*/ 8 h 10"/>
              <a:gd name="T6" fmla="*/ 33 w 40"/>
              <a:gd name="T7" fmla="*/ 10 h 10"/>
              <a:gd name="T8" fmla="*/ 40 w 40"/>
              <a:gd name="T9" fmla="*/ 8 h 10"/>
              <a:gd name="T10" fmla="*/ 37 w 40"/>
              <a:gd name="T11" fmla="*/ 4 h 10"/>
              <a:gd name="T12" fmla="*/ 25 w 40"/>
              <a:gd name="T13" fmla="*/ 3 h 10"/>
              <a:gd name="T14" fmla="*/ 18 w 40"/>
              <a:gd name="T15" fmla="*/ 0 h 10"/>
              <a:gd name="T16" fmla="*/ 16 w 40"/>
              <a:gd name="T1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0" h="10">
                <a:moveTo>
                  <a:pt x="0" y="6"/>
                </a:moveTo>
                <a:lnTo>
                  <a:pt x="1" y="6"/>
                </a:lnTo>
                <a:lnTo>
                  <a:pt x="23" y="8"/>
                </a:lnTo>
                <a:lnTo>
                  <a:pt x="33" y="10"/>
                </a:lnTo>
                <a:lnTo>
                  <a:pt x="40" y="8"/>
                </a:lnTo>
                <a:lnTo>
                  <a:pt x="37" y="4"/>
                </a:lnTo>
                <a:lnTo>
                  <a:pt x="25" y="3"/>
                </a:lnTo>
                <a:lnTo>
                  <a:pt x="18" y="0"/>
                </a:lnTo>
                <a:lnTo>
                  <a:pt x="1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4" name="Freeform 506">
            <a:extLst>
              <a:ext uri="{FF2B5EF4-FFF2-40B4-BE49-F238E27FC236}">
                <a16:creationId xmlns:a16="http://schemas.microsoft.com/office/drawing/2014/main" id="{9EC42800-5ADF-A19F-0FB8-1A36A4934E76}"/>
              </a:ext>
            </a:extLst>
          </p:cNvPr>
          <p:cNvSpPr>
            <a:spLocks/>
          </p:cNvSpPr>
          <p:nvPr/>
        </p:nvSpPr>
        <p:spPr bwMode="auto">
          <a:xfrm>
            <a:off x="5815013" y="2624138"/>
            <a:ext cx="19050" cy="11113"/>
          </a:xfrm>
          <a:custGeom>
            <a:avLst/>
            <a:gdLst>
              <a:gd name="T0" fmla="*/ 9 w 12"/>
              <a:gd name="T1" fmla="*/ 7 h 7"/>
              <a:gd name="T2" fmla="*/ 2 w 12"/>
              <a:gd name="T3" fmla="*/ 5 h 7"/>
              <a:gd name="T4" fmla="*/ 0 w 12"/>
              <a:gd name="T5" fmla="*/ 0 h 7"/>
              <a:gd name="T6" fmla="*/ 12 w 12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7">
                <a:moveTo>
                  <a:pt x="9" y="7"/>
                </a:moveTo>
                <a:lnTo>
                  <a:pt x="2" y="5"/>
                </a:lnTo>
                <a:lnTo>
                  <a:pt x="0" y="0"/>
                </a:lnTo>
                <a:lnTo>
                  <a:pt x="1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5" name="Freeform 507">
            <a:extLst>
              <a:ext uri="{FF2B5EF4-FFF2-40B4-BE49-F238E27FC236}">
                <a16:creationId xmlns:a16="http://schemas.microsoft.com/office/drawing/2014/main" id="{C963D6E3-355F-E5C2-DFDB-068FD75B1C32}"/>
              </a:ext>
            </a:extLst>
          </p:cNvPr>
          <p:cNvSpPr>
            <a:spLocks/>
          </p:cNvSpPr>
          <p:nvPr/>
        </p:nvSpPr>
        <p:spPr bwMode="auto">
          <a:xfrm>
            <a:off x="5829301" y="2635251"/>
            <a:ext cx="19050" cy="6350"/>
          </a:xfrm>
          <a:custGeom>
            <a:avLst/>
            <a:gdLst>
              <a:gd name="T0" fmla="*/ 12 w 12"/>
              <a:gd name="T1" fmla="*/ 4 h 4"/>
              <a:gd name="T2" fmla="*/ 10 w 12"/>
              <a:gd name="T3" fmla="*/ 1 h 4"/>
              <a:gd name="T4" fmla="*/ 0 w 12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" h="4">
                <a:moveTo>
                  <a:pt x="12" y="4"/>
                </a:moveTo>
                <a:lnTo>
                  <a:pt x="10" y="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6" name="Freeform 508">
            <a:extLst>
              <a:ext uri="{FF2B5EF4-FFF2-40B4-BE49-F238E27FC236}">
                <a16:creationId xmlns:a16="http://schemas.microsoft.com/office/drawing/2014/main" id="{2B8504DF-0DD5-9AEC-B4F9-CA8A18F56FC2}"/>
              </a:ext>
            </a:extLst>
          </p:cNvPr>
          <p:cNvSpPr>
            <a:spLocks/>
          </p:cNvSpPr>
          <p:nvPr/>
        </p:nvSpPr>
        <p:spPr bwMode="auto">
          <a:xfrm>
            <a:off x="5797551" y="2627313"/>
            <a:ext cx="17463" cy="14288"/>
          </a:xfrm>
          <a:custGeom>
            <a:avLst/>
            <a:gdLst>
              <a:gd name="T0" fmla="*/ 0 w 11"/>
              <a:gd name="T1" fmla="*/ 9 h 9"/>
              <a:gd name="T2" fmla="*/ 7 w 11"/>
              <a:gd name="T3" fmla="*/ 9 h 9"/>
              <a:gd name="T4" fmla="*/ 8 w 11"/>
              <a:gd name="T5" fmla="*/ 6 h 9"/>
              <a:gd name="T6" fmla="*/ 11 w 11"/>
              <a:gd name="T7" fmla="*/ 3 h 9"/>
              <a:gd name="T8" fmla="*/ 7 w 11"/>
              <a:gd name="T9" fmla="*/ 3 h 9"/>
              <a:gd name="T10" fmla="*/ 2 w 11"/>
              <a:gd name="T11" fmla="*/ 3 h 9"/>
              <a:gd name="T12" fmla="*/ 0 w 11"/>
              <a:gd name="T13" fmla="*/ 0 h 9"/>
              <a:gd name="T14" fmla="*/ 0 w 11"/>
              <a:gd name="T15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" h="9">
                <a:moveTo>
                  <a:pt x="0" y="9"/>
                </a:moveTo>
                <a:lnTo>
                  <a:pt x="7" y="9"/>
                </a:lnTo>
                <a:lnTo>
                  <a:pt x="8" y="6"/>
                </a:lnTo>
                <a:lnTo>
                  <a:pt x="11" y="3"/>
                </a:lnTo>
                <a:lnTo>
                  <a:pt x="7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7" name="Freeform 509">
            <a:extLst>
              <a:ext uri="{FF2B5EF4-FFF2-40B4-BE49-F238E27FC236}">
                <a16:creationId xmlns:a16="http://schemas.microsoft.com/office/drawing/2014/main" id="{E61B0E0A-51E4-7C6E-3E5A-5CD60861D871}"/>
              </a:ext>
            </a:extLst>
          </p:cNvPr>
          <p:cNvSpPr>
            <a:spLocks/>
          </p:cNvSpPr>
          <p:nvPr/>
        </p:nvSpPr>
        <p:spPr bwMode="auto">
          <a:xfrm>
            <a:off x="5775326" y="2627313"/>
            <a:ext cx="22225" cy="15875"/>
          </a:xfrm>
          <a:custGeom>
            <a:avLst/>
            <a:gdLst>
              <a:gd name="T0" fmla="*/ 14 w 14"/>
              <a:gd name="T1" fmla="*/ 0 h 10"/>
              <a:gd name="T2" fmla="*/ 8 w 14"/>
              <a:gd name="T3" fmla="*/ 0 h 10"/>
              <a:gd name="T4" fmla="*/ 0 w 14"/>
              <a:gd name="T5" fmla="*/ 7 h 10"/>
              <a:gd name="T6" fmla="*/ 1 w 14"/>
              <a:gd name="T7" fmla="*/ 10 h 10"/>
              <a:gd name="T8" fmla="*/ 11 w 14"/>
              <a:gd name="T9" fmla="*/ 10 h 10"/>
              <a:gd name="T10" fmla="*/ 14 w 14"/>
              <a:gd name="T11" fmla="*/ 9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" h="10">
                <a:moveTo>
                  <a:pt x="14" y="0"/>
                </a:moveTo>
                <a:lnTo>
                  <a:pt x="8" y="0"/>
                </a:lnTo>
                <a:lnTo>
                  <a:pt x="0" y="7"/>
                </a:lnTo>
                <a:lnTo>
                  <a:pt x="1" y="10"/>
                </a:lnTo>
                <a:lnTo>
                  <a:pt x="11" y="10"/>
                </a:lnTo>
                <a:lnTo>
                  <a:pt x="14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8" name="Freeform 510">
            <a:extLst>
              <a:ext uri="{FF2B5EF4-FFF2-40B4-BE49-F238E27FC236}">
                <a16:creationId xmlns:a16="http://schemas.microsoft.com/office/drawing/2014/main" id="{1601A355-EFCB-A76F-7703-21FA1AE272EB}"/>
              </a:ext>
            </a:extLst>
          </p:cNvPr>
          <p:cNvSpPr>
            <a:spLocks/>
          </p:cNvSpPr>
          <p:nvPr/>
        </p:nvSpPr>
        <p:spPr bwMode="auto">
          <a:xfrm>
            <a:off x="5768976" y="2654301"/>
            <a:ext cx="42863" cy="6350"/>
          </a:xfrm>
          <a:custGeom>
            <a:avLst/>
            <a:gdLst>
              <a:gd name="T0" fmla="*/ 5 w 27"/>
              <a:gd name="T1" fmla="*/ 4 h 4"/>
              <a:gd name="T2" fmla="*/ 3 w 27"/>
              <a:gd name="T3" fmla="*/ 1 h 4"/>
              <a:gd name="T4" fmla="*/ 0 w 27"/>
              <a:gd name="T5" fmla="*/ 0 h 4"/>
              <a:gd name="T6" fmla="*/ 5 w 27"/>
              <a:gd name="T7" fmla="*/ 0 h 4"/>
              <a:gd name="T8" fmla="*/ 14 w 27"/>
              <a:gd name="T9" fmla="*/ 0 h 4"/>
              <a:gd name="T10" fmla="*/ 15 w 27"/>
              <a:gd name="T11" fmla="*/ 1 h 4"/>
              <a:gd name="T12" fmla="*/ 25 w 27"/>
              <a:gd name="T13" fmla="*/ 3 h 4"/>
              <a:gd name="T14" fmla="*/ 26 w 27"/>
              <a:gd name="T15" fmla="*/ 4 h 4"/>
              <a:gd name="T16" fmla="*/ 27 w 27"/>
              <a:gd name="T1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" h="4">
                <a:moveTo>
                  <a:pt x="5" y="4"/>
                </a:moveTo>
                <a:lnTo>
                  <a:pt x="3" y="1"/>
                </a:lnTo>
                <a:lnTo>
                  <a:pt x="0" y="0"/>
                </a:lnTo>
                <a:lnTo>
                  <a:pt x="5" y="0"/>
                </a:lnTo>
                <a:lnTo>
                  <a:pt x="14" y="0"/>
                </a:lnTo>
                <a:lnTo>
                  <a:pt x="15" y="1"/>
                </a:lnTo>
                <a:lnTo>
                  <a:pt x="25" y="3"/>
                </a:lnTo>
                <a:lnTo>
                  <a:pt x="26" y="4"/>
                </a:lnTo>
                <a:lnTo>
                  <a:pt x="27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9" name="Freeform 511">
            <a:extLst>
              <a:ext uri="{FF2B5EF4-FFF2-40B4-BE49-F238E27FC236}">
                <a16:creationId xmlns:a16="http://schemas.microsoft.com/office/drawing/2014/main" id="{D421E637-D207-BBCD-59C9-1641D2DC0817}"/>
              </a:ext>
            </a:extLst>
          </p:cNvPr>
          <p:cNvSpPr>
            <a:spLocks/>
          </p:cNvSpPr>
          <p:nvPr/>
        </p:nvSpPr>
        <p:spPr bwMode="auto">
          <a:xfrm>
            <a:off x="5822951" y="2641601"/>
            <a:ext cx="28575" cy="19050"/>
          </a:xfrm>
          <a:custGeom>
            <a:avLst/>
            <a:gdLst>
              <a:gd name="T0" fmla="*/ 6 w 18"/>
              <a:gd name="T1" fmla="*/ 12 h 12"/>
              <a:gd name="T2" fmla="*/ 3 w 18"/>
              <a:gd name="T3" fmla="*/ 12 h 12"/>
              <a:gd name="T4" fmla="*/ 0 w 18"/>
              <a:gd name="T5" fmla="*/ 8 h 12"/>
              <a:gd name="T6" fmla="*/ 0 w 18"/>
              <a:gd name="T7" fmla="*/ 4 h 12"/>
              <a:gd name="T8" fmla="*/ 0 w 18"/>
              <a:gd name="T9" fmla="*/ 2 h 12"/>
              <a:gd name="T10" fmla="*/ 10 w 18"/>
              <a:gd name="T11" fmla="*/ 1 h 12"/>
              <a:gd name="T12" fmla="*/ 18 w 18"/>
              <a:gd name="T13" fmla="*/ 1 h 12"/>
              <a:gd name="T14" fmla="*/ 16 w 18"/>
              <a:gd name="T1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" h="12">
                <a:moveTo>
                  <a:pt x="6" y="12"/>
                </a:moveTo>
                <a:lnTo>
                  <a:pt x="3" y="12"/>
                </a:lnTo>
                <a:lnTo>
                  <a:pt x="0" y="8"/>
                </a:lnTo>
                <a:lnTo>
                  <a:pt x="0" y="4"/>
                </a:lnTo>
                <a:lnTo>
                  <a:pt x="0" y="2"/>
                </a:lnTo>
                <a:lnTo>
                  <a:pt x="10" y="1"/>
                </a:lnTo>
                <a:lnTo>
                  <a:pt x="18" y="1"/>
                </a:lnTo>
                <a:lnTo>
                  <a:pt x="1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0" name="Freeform 512">
            <a:extLst>
              <a:ext uri="{FF2B5EF4-FFF2-40B4-BE49-F238E27FC236}">
                <a16:creationId xmlns:a16="http://schemas.microsoft.com/office/drawing/2014/main" id="{666701BC-1F9E-C5C9-C760-FCD493274F23}"/>
              </a:ext>
            </a:extLst>
          </p:cNvPr>
          <p:cNvSpPr>
            <a:spLocks/>
          </p:cNvSpPr>
          <p:nvPr/>
        </p:nvSpPr>
        <p:spPr bwMode="auto">
          <a:xfrm>
            <a:off x="5838826" y="2651126"/>
            <a:ext cx="26988" cy="9525"/>
          </a:xfrm>
          <a:custGeom>
            <a:avLst/>
            <a:gdLst>
              <a:gd name="T0" fmla="*/ 17 w 17"/>
              <a:gd name="T1" fmla="*/ 0 h 6"/>
              <a:gd name="T2" fmla="*/ 5 w 17"/>
              <a:gd name="T3" fmla="*/ 2 h 6"/>
              <a:gd name="T4" fmla="*/ 0 w 17"/>
              <a:gd name="T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" h="6">
                <a:moveTo>
                  <a:pt x="17" y="0"/>
                </a:moveTo>
                <a:lnTo>
                  <a:pt x="5" y="2"/>
                </a:lnTo>
                <a:lnTo>
                  <a:pt x="0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1" name="Freeform 513">
            <a:extLst>
              <a:ext uri="{FF2B5EF4-FFF2-40B4-BE49-F238E27FC236}">
                <a16:creationId xmlns:a16="http://schemas.microsoft.com/office/drawing/2014/main" id="{DD933A0B-E8CC-838A-B842-41844689386E}"/>
              </a:ext>
            </a:extLst>
          </p:cNvPr>
          <p:cNvSpPr>
            <a:spLocks/>
          </p:cNvSpPr>
          <p:nvPr/>
        </p:nvSpPr>
        <p:spPr bwMode="auto">
          <a:xfrm>
            <a:off x="5865813" y="2651126"/>
            <a:ext cx="9525" cy="9525"/>
          </a:xfrm>
          <a:custGeom>
            <a:avLst/>
            <a:gdLst>
              <a:gd name="T0" fmla="*/ 0 w 6"/>
              <a:gd name="T1" fmla="*/ 6 h 6"/>
              <a:gd name="T2" fmla="*/ 6 w 6"/>
              <a:gd name="T3" fmla="*/ 3 h 6"/>
              <a:gd name="T4" fmla="*/ 2 w 6"/>
              <a:gd name="T5" fmla="*/ 0 h 6"/>
              <a:gd name="T6" fmla="*/ 0 w 6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6">
                <a:moveTo>
                  <a:pt x="0" y="6"/>
                </a:moveTo>
                <a:lnTo>
                  <a:pt x="6" y="3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2" name="Line 514">
            <a:extLst>
              <a:ext uri="{FF2B5EF4-FFF2-40B4-BE49-F238E27FC236}">
                <a16:creationId xmlns:a16="http://schemas.microsoft.com/office/drawing/2014/main" id="{C46CA536-F986-3C68-0F06-103F24AEE30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832476" y="2660651"/>
            <a:ext cx="6350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3" name="Line 515">
            <a:extLst>
              <a:ext uri="{FF2B5EF4-FFF2-40B4-BE49-F238E27FC236}">
                <a16:creationId xmlns:a16="http://schemas.microsoft.com/office/drawing/2014/main" id="{1BD6AE5C-19DD-4B4D-7754-9B6E6533A183}"/>
              </a:ext>
            </a:extLst>
          </p:cNvPr>
          <p:cNvSpPr>
            <a:spLocks noChangeShapeType="1"/>
          </p:cNvSpPr>
          <p:nvPr/>
        </p:nvSpPr>
        <p:spPr bwMode="auto">
          <a:xfrm>
            <a:off x="5811838" y="2660651"/>
            <a:ext cx="3175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4" name="Freeform 516">
            <a:extLst>
              <a:ext uri="{FF2B5EF4-FFF2-40B4-BE49-F238E27FC236}">
                <a16:creationId xmlns:a16="http://schemas.microsoft.com/office/drawing/2014/main" id="{3F62F412-0267-733B-75CE-C3FBDEB61070}"/>
              </a:ext>
            </a:extLst>
          </p:cNvPr>
          <p:cNvSpPr>
            <a:spLocks/>
          </p:cNvSpPr>
          <p:nvPr/>
        </p:nvSpPr>
        <p:spPr bwMode="auto">
          <a:xfrm>
            <a:off x="5815013" y="2660651"/>
            <a:ext cx="50800" cy="7938"/>
          </a:xfrm>
          <a:custGeom>
            <a:avLst/>
            <a:gdLst>
              <a:gd name="T0" fmla="*/ 0 w 32"/>
              <a:gd name="T1" fmla="*/ 0 h 5"/>
              <a:gd name="T2" fmla="*/ 2 w 32"/>
              <a:gd name="T3" fmla="*/ 3 h 5"/>
              <a:gd name="T4" fmla="*/ 15 w 32"/>
              <a:gd name="T5" fmla="*/ 5 h 5"/>
              <a:gd name="T6" fmla="*/ 23 w 32"/>
              <a:gd name="T7" fmla="*/ 3 h 5"/>
              <a:gd name="T8" fmla="*/ 26 w 32"/>
              <a:gd name="T9" fmla="*/ 1 h 5"/>
              <a:gd name="T10" fmla="*/ 27 w 32"/>
              <a:gd name="T11" fmla="*/ 1 h 5"/>
              <a:gd name="T12" fmla="*/ 32 w 32"/>
              <a:gd name="T13" fmla="*/ 0 h 5"/>
              <a:gd name="T14" fmla="*/ 32 w 32"/>
              <a:gd name="T1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" h="5">
                <a:moveTo>
                  <a:pt x="0" y="0"/>
                </a:moveTo>
                <a:lnTo>
                  <a:pt x="2" y="3"/>
                </a:lnTo>
                <a:lnTo>
                  <a:pt x="15" y="5"/>
                </a:lnTo>
                <a:lnTo>
                  <a:pt x="23" y="3"/>
                </a:lnTo>
                <a:lnTo>
                  <a:pt x="26" y="1"/>
                </a:lnTo>
                <a:lnTo>
                  <a:pt x="27" y="1"/>
                </a:lnTo>
                <a:lnTo>
                  <a:pt x="32" y="0"/>
                </a:lnTo>
                <a:lnTo>
                  <a:pt x="3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5" name="Freeform 517">
            <a:extLst>
              <a:ext uri="{FF2B5EF4-FFF2-40B4-BE49-F238E27FC236}">
                <a16:creationId xmlns:a16="http://schemas.microsoft.com/office/drawing/2014/main" id="{19161647-64B5-AECE-3943-86A1503F0986}"/>
              </a:ext>
            </a:extLst>
          </p:cNvPr>
          <p:cNvSpPr>
            <a:spLocks/>
          </p:cNvSpPr>
          <p:nvPr/>
        </p:nvSpPr>
        <p:spPr bwMode="auto">
          <a:xfrm>
            <a:off x="5776913" y="2660651"/>
            <a:ext cx="38100" cy="14288"/>
          </a:xfrm>
          <a:custGeom>
            <a:avLst/>
            <a:gdLst>
              <a:gd name="T0" fmla="*/ 24 w 24"/>
              <a:gd name="T1" fmla="*/ 9 h 9"/>
              <a:gd name="T2" fmla="*/ 20 w 24"/>
              <a:gd name="T3" fmla="*/ 9 h 9"/>
              <a:gd name="T4" fmla="*/ 3 w 24"/>
              <a:gd name="T5" fmla="*/ 4 h 9"/>
              <a:gd name="T6" fmla="*/ 0 w 24"/>
              <a:gd name="T7" fmla="*/ 1 h 9"/>
              <a:gd name="T8" fmla="*/ 0 w 24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9">
                <a:moveTo>
                  <a:pt x="24" y="9"/>
                </a:moveTo>
                <a:lnTo>
                  <a:pt x="20" y="9"/>
                </a:lnTo>
                <a:lnTo>
                  <a:pt x="3" y="4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6" name="Freeform 518">
            <a:extLst>
              <a:ext uri="{FF2B5EF4-FFF2-40B4-BE49-F238E27FC236}">
                <a16:creationId xmlns:a16="http://schemas.microsoft.com/office/drawing/2014/main" id="{730E94A4-20B7-A2F6-96C9-1599E749F428}"/>
              </a:ext>
            </a:extLst>
          </p:cNvPr>
          <p:cNvSpPr>
            <a:spLocks/>
          </p:cNvSpPr>
          <p:nvPr/>
        </p:nvSpPr>
        <p:spPr bwMode="auto">
          <a:xfrm>
            <a:off x="5737226" y="2662238"/>
            <a:ext cx="7938" cy="20638"/>
          </a:xfrm>
          <a:custGeom>
            <a:avLst/>
            <a:gdLst>
              <a:gd name="T0" fmla="*/ 5 w 5"/>
              <a:gd name="T1" fmla="*/ 13 h 13"/>
              <a:gd name="T2" fmla="*/ 1 w 5"/>
              <a:gd name="T3" fmla="*/ 13 h 13"/>
              <a:gd name="T4" fmla="*/ 0 w 5"/>
              <a:gd name="T5" fmla="*/ 8 h 13"/>
              <a:gd name="T6" fmla="*/ 0 w 5"/>
              <a:gd name="T7" fmla="*/ 3 h 13"/>
              <a:gd name="T8" fmla="*/ 4 w 5"/>
              <a:gd name="T9" fmla="*/ 0 h 13"/>
              <a:gd name="T10" fmla="*/ 5 w 5"/>
              <a:gd name="T11" fmla="*/ 6 h 13"/>
              <a:gd name="T12" fmla="*/ 5 w 5"/>
              <a:gd name="T13" fmla="*/ 10 h 13"/>
              <a:gd name="T14" fmla="*/ 5 w 5"/>
              <a:gd name="T1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" h="13">
                <a:moveTo>
                  <a:pt x="5" y="13"/>
                </a:moveTo>
                <a:lnTo>
                  <a:pt x="1" y="13"/>
                </a:lnTo>
                <a:lnTo>
                  <a:pt x="0" y="8"/>
                </a:lnTo>
                <a:lnTo>
                  <a:pt x="0" y="3"/>
                </a:lnTo>
                <a:lnTo>
                  <a:pt x="4" y="0"/>
                </a:lnTo>
                <a:lnTo>
                  <a:pt x="5" y="6"/>
                </a:lnTo>
                <a:lnTo>
                  <a:pt x="5" y="10"/>
                </a:lnTo>
                <a:lnTo>
                  <a:pt x="5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7" name="Freeform 519">
            <a:extLst>
              <a:ext uri="{FF2B5EF4-FFF2-40B4-BE49-F238E27FC236}">
                <a16:creationId xmlns:a16="http://schemas.microsoft.com/office/drawing/2014/main" id="{CCD9B7C1-FF6C-9FD3-55A5-F5B3E4DE51E9}"/>
              </a:ext>
            </a:extLst>
          </p:cNvPr>
          <p:cNvSpPr>
            <a:spLocks/>
          </p:cNvSpPr>
          <p:nvPr/>
        </p:nvSpPr>
        <p:spPr bwMode="auto">
          <a:xfrm>
            <a:off x="5803901" y="2674938"/>
            <a:ext cx="17463" cy="11113"/>
          </a:xfrm>
          <a:custGeom>
            <a:avLst/>
            <a:gdLst>
              <a:gd name="T0" fmla="*/ 0 w 11"/>
              <a:gd name="T1" fmla="*/ 5 h 7"/>
              <a:gd name="T2" fmla="*/ 11 w 11"/>
              <a:gd name="T3" fmla="*/ 7 h 7"/>
              <a:gd name="T4" fmla="*/ 9 w 11"/>
              <a:gd name="T5" fmla="*/ 3 h 7"/>
              <a:gd name="T6" fmla="*/ 7 w 11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7">
                <a:moveTo>
                  <a:pt x="0" y="5"/>
                </a:moveTo>
                <a:lnTo>
                  <a:pt x="11" y="7"/>
                </a:lnTo>
                <a:lnTo>
                  <a:pt x="9" y="3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8" name="Freeform 520">
            <a:extLst>
              <a:ext uri="{FF2B5EF4-FFF2-40B4-BE49-F238E27FC236}">
                <a16:creationId xmlns:a16="http://schemas.microsoft.com/office/drawing/2014/main" id="{61C23A5B-1BF4-D888-E1E9-4A6773D42B8B}"/>
              </a:ext>
            </a:extLst>
          </p:cNvPr>
          <p:cNvSpPr>
            <a:spLocks/>
          </p:cNvSpPr>
          <p:nvPr/>
        </p:nvSpPr>
        <p:spPr bwMode="auto">
          <a:xfrm>
            <a:off x="5757863" y="2674938"/>
            <a:ext cx="46038" cy="31750"/>
          </a:xfrm>
          <a:custGeom>
            <a:avLst/>
            <a:gdLst>
              <a:gd name="T0" fmla="*/ 8 w 29"/>
              <a:gd name="T1" fmla="*/ 20 h 20"/>
              <a:gd name="T2" fmla="*/ 8 w 29"/>
              <a:gd name="T3" fmla="*/ 18 h 20"/>
              <a:gd name="T4" fmla="*/ 14 w 29"/>
              <a:gd name="T5" fmla="*/ 15 h 20"/>
              <a:gd name="T6" fmla="*/ 21 w 29"/>
              <a:gd name="T7" fmla="*/ 13 h 20"/>
              <a:gd name="T8" fmla="*/ 17 w 29"/>
              <a:gd name="T9" fmla="*/ 9 h 20"/>
              <a:gd name="T10" fmla="*/ 4 w 29"/>
              <a:gd name="T11" fmla="*/ 9 h 20"/>
              <a:gd name="T12" fmla="*/ 4 w 29"/>
              <a:gd name="T13" fmla="*/ 7 h 20"/>
              <a:gd name="T14" fmla="*/ 0 w 29"/>
              <a:gd name="T15" fmla="*/ 2 h 20"/>
              <a:gd name="T16" fmla="*/ 11 w 29"/>
              <a:gd name="T17" fmla="*/ 0 h 20"/>
              <a:gd name="T18" fmla="*/ 23 w 29"/>
              <a:gd name="T19" fmla="*/ 2 h 20"/>
              <a:gd name="T20" fmla="*/ 29 w 29"/>
              <a:gd name="T21" fmla="*/ 5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" h="20">
                <a:moveTo>
                  <a:pt x="8" y="20"/>
                </a:moveTo>
                <a:lnTo>
                  <a:pt x="8" y="18"/>
                </a:lnTo>
                <a:lnTo>
                  <a:pt x="14" y="15"/>
                </a:lnTo>
                <a:lnTo>
                  <a:pt x="21" y="13"/>
                </a:lnTo>
                <a:lnTo>
                  <a:pt x="17" y="9"/>
                </a:lnTo>
                <a:lnTo>
                  <a:pt x="4" y="9"/>
                </a:lnTo>
                <a:lnTo>
                  <a:pt x="4" y="7"/>
                </a:lnTo>
                <a:lnTo>
                  <a:pt x="0" y="2"/>
                </a:lnTo>
                <a:lnTo>
                  <a:pt x="11" y="0"/>
                </a:lnTo>
                <a:lnTo>
                  <a:pt x="23" y="2"/>
                </a:lnTo>
                <a:lnTo>
                  <a:pt x="29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9" name="Freeform 521">
            <a:extLst>
              <a:ext uri="{FF2B5EF4-FFF2-40B4-BE49-F238E27FC236}">
                <a16:creationId xmlns:a16="http://schemas.microsoft.com/office/drawing/2014/main" id="{C3D1A692-04B7-E537-D286-0EC88BF188E3}"/>
              </a:ext>
            </a:extLst>
          </p:cNvPr>
          <p:cNvSpPr>
            <a:spLocks/>
          </p:cNvSpPr>
          <p:nvPr/>
        </p:nvSpPr>
        <p:spPr bwMode="auto">
          <a:xfrm>
            <a:off x="5726113" y="2686051"/>
            <a:ext cx="14288" cy="22225"/>
          </a:xfrm>
          <a:custGeom>
            <a:avLst/>
            <a:gdLst>
              <a:gd name="T0" fmla="*/ 2 w 9"/>
              <a:gd name="T1" fmla="*/ 14 h 14"/>
              <a:gd name="T2" fmla="*/ 7 w 9"/>
              <a:gd name="T3" fmla="*/ 11 h 14"/>
              <a:gd name="T4" fmla="*/ 9 w 9"/>
              <a:gd name="T5" fmla="*/ 2 h 14"/>
              <a:gd name="T6" fmla="*/ 5 w 9"/>
              <a:gd name="T7" fmla="*/ 0 h 14"/>
              <a:gd name="T8" fmla="*/ 1 w 9"/>
              <a:gd name="T9" fmla="*/ 3 h 14"/>
              <a:gd name="T10" fmla="*/ 0 w 9"/>
              <a:gd name="T11" fmla="*/ 8 h 14"/>
              <a:gd name="T12" fmla="*/ 0 w 9"/>
              <a:gd name="T13" fmla="*/ 13 h 14"/>
              <a:gd name="T14" fmla="*/ 2 w 9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" h="14">
                <a:moveTo>
                  <a:pt x="2" y="14"/>
                </a:moveTo>
                <a:lnTo>
                  <a:pt x="7" y="11"/>
                </a:lnTo>
                <a:lnTo>
                  <a:pt x="9" y="2"/>
                </a:lnTo>
                <a:lnTo>
                  <a:pt x="5" y="0"/>
                </a:lnTo>
                <a:lnTo>
                  <a:pt x="1" y="3"/>
                </a:lnTo>
                <a:lnTo>
                  <a:pt x="0" y="8"/>
                </a:lnTo>
                <a:lnTo>
                  <a:pt x="0" y="13"/>
                </a:lnTo>
                <a:lnTo>
                  <a:pt x="2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0" name="Freeform 522">
            <a:extLst>
              <a:ext uri="{FF2B5EF4-FFF2-40B4-BE49-F238E27FC236}">
                <a16:creationId xmlns:a16="http://schemas.microsoft.com/office/drawing/2014/main" id="{58211B7F-642B-611B-EAE1-D8DF90C7DB97}"/>
              </a:ext>
            </a:extLst>
          </p:cNvPr>
          <p:cNvSpPr>
            <a:spLocks/>
          </p:cNvSpPr>
          <p:nvPr/>
        </p:nvSpPr>
        <p:spPr bwMode="auto">
          <a:xfrm>
            <a:off x="5656263" y="2701926"/>
            <a:ext cx="19050" cy="25400"/>
          </a:xfrm>
          <a:custGeom>
            <a:avLst/>
            <a:gdLst>
              <a:gd name="T0" fmla="*/ 7 w 12"/>
              <a:gd name="T1" fmla="*/ 16 h 16"/>
              <a:gd name="T2" fmla="*/ 12 w 12"/>
              <a:gd name="T3" fmla="*/ 9 h 16"/>
              <a:gd name="T4" fmla="*/ 11 w 12"/>
              <a:gd name="T5" fmla="*/ 5 h 16"/>
              <a:gd name="T6" fmla="*/ 11 w 12"/>
              <a:gd name="T7" fmla="*/ 3 h 16"/>
              <a:gd name="T8" fmla="*/ 7 w 12"/>
              <a:gd name="T9" fmla="*/ 0 h 16"/>
              <a:gd name="T10" fmla="*/ 3 w 12"/>
              <a:gd name="T11" fmla="*/ 5 h 16"/>
              <a:gd name="T12" fmla="*/ 3 w 12"/>
              <a:gd name="T13" fmla="*/ 7 h 16"/>
              <a:gd name="T14" fmla="*/ 4 w 12"/>
              <a:gd name="T15" fmla="*/ 9 h 16"/>
              <a:gd name="T16" fmla="*/ 0 w 12"/>
              <a:gd name="T17" fmla="*/ 12 h 16"/>
              <a:gd name="T18" fmla="*/ 3 w 12"/>
              <a:gd name="T19" fmla="*/ 13 h 16"/>
              <a:gd name="T20" fmla="*/ 7 w 12"/>
              <a:gd name="T2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" h="16">
                <a:moveTo>
                  <a:pt x="7" y="16"/>
                </a:moveTo>
                <a:lnTo>
                  <a:pt x="12" y="9"/>
                </a:lnTo>
                <a:lnTo>
                  <a:pt x="11" y="5"/>
                </a:lnTo>
                <a:lnTo>
                  <a:pt x="11" y="3"/>
                </a:lnTo>
                <a:lnTo>
                  <a:pt x="7" y="0"/>
                </a:lnTo>
                <a:lnTo>
                  <a:pt x="3" y="5"/>
                </a:lnTo>
                <a:lnTo>
                  <a:pt x="3" y="7"/>
                </a:lnTo>
                <a:lnTo>
                  <a:pt x="4" y="9"/>
                </a:lnTo>
                <a:lnTo>
                  <a:pt x="0" y="12"/>
                </a:lnTo>
                <a:lnTo>
                  <a:pt x="3" y="13"/>
                </a:lnTo>
                <a:lnTo>
                  <a:pt x="7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1" name="Freeform 523">
            <a:extLst>
              <a:ext uri="{FF2B5EF4-FFF2-40B4-BE49-F238E27FC236}">
                <a16:creationId xmlns:a16="http://schemas.microsoft.com/office/drawing/2014/main" id="{C9560537-8FC6-6972-3BB0-3FA746C7634E}"/>
              </a:ext>
            </a:extLst>
          </p:cNvPr>
          <p:cNvSpPr>
            <a:spLocks/>
          </p:cNvSpPr>
          <p:nvPr/>
        </p:nvSpPr>
        <p:spPr bwMode="auto">
          <a:xfrm>
            <a:off x="5691188" y="2719388"/>
            <a:ext cx="19050" cy="19050"/>
          </a:xfrm>
          <a:custGeom>
            <a:avLst/>
            <a:gdLst>
              <a:gd name="T0" fmla="*/ 3 w 12"/>
              <a:gd name="T1" fmla="*/ 12 h 12"/>
              <a:gd name="T2" fmla="*/ 11 w 12"/>
              <a:gd name="T3" fmla="*/ 9 h 12"/>
              <a:gd name="T4" fmla="*/ 11 w 12"/>
              <a:gd name="T5" fmla="*/ 7 h 12"/>
              <a:gd name="T6" fmla="*/ 12 w 12"/>
              <a:gd name="T7" fmla="*/ 4 h 12"/>
              <a:gd name="T8" fmla="*/ 8 w 12"/>
              <a:gd name="T9" fmla="*/ 0 h 12"/>
              <a:gd name="T10" fmla="*/ 1 w 12"/>
              <a:gd name="T11" fmla="*/ 4 h 12"/>
              <a:gd name="T12" fmla="*/ 1 w 12"/>
              <a:gd name="T13" fmla="*/ 5 h 12"/>
              <a:gd name="T14" fmla="*/ 0 w 12"/>
              <a:gd name="T15" fmla="*/ 7 h 12"/>
              <a:gd name="T16" fmla="*/ 1 w 12"/>
              <a:gd name="T17" fmla="*/ 9 h 12"/>
              <a:gd name="T18" fmla="*/ 3 w 12"/>
              <a:gd name="T1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" h="12">
                <a:moveTo>
                  <a:pt x="3" y="12"/>
                </a:moveTo>
                <a:lnTo>
                  <a:pt x="11" y="9"/>
                </a:lnTo>
                <a:lnTo>
                  <a:pt x="11" y="7"/>
                </a:lnTo>
                <a:lnTo>
                  <a:pt x="12" y="4"/>
                </a:lnTo>
                <a:lnTo>
                  <a:pt x="8" y="0"/>
                </a:lnTo>
                <a:lnTo>
                  <a:pt x="1" y="4"/>
                </a:lnTo>
                <a:lnTo>
                  <a:pt x="1" y="5"/>
                </a:lnTo>
                <a:lnTo>
                  <a:pt x="0" y="7"/>
                </a:lnTo>
                <a:lnTo>
                  <a:pt x="1" y="9"/>
                </a:lnTo>
                <a:lnTo>
                  <a:pt x="3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2" name="Freeform 524">
            <a:extLst>
              <a:ext uri="{FF2B5EF4-FFF2-40B4-BE49-F238E27FC236}">
                <a16:creationId xmlns:a16="http://schemas.microsoft.com/office/drawing/2014/main" id="{A461F27A-0EB8-6FBB-08E0-2266B102B7F3}"/>
              </a:ext>
            </a:extLst>
          </p:cNvPr>
          <p:cNvSpPr>
            <a:spLocks/>
          </p:cNvSpPr>
          <p:nvPr/>
        </p:nvSpPr>
        <p:spPr bwMode="auto">
          <a:xfrm>
            <a:off x="5556251" y="2730501"/>
            <a:ext cx="23813" cy="19050"/>
          </a:xfrm>
          <a:custGeom>
            <a:avLst/>
            <a:gdLst>
              <a:gd name="T0" fmla="*/ 13 w 15"/>
              <a:gd name="T1" fmla="*/ 12 h 12"/>
              <a:gd name="T2" fmla="*/ 15 w 15"/>
              <a:gd name="T3" fmla="*/ 8 h 12"/>
              <a:gd name="T4" fmla="*/ 14 w 15"/>
              <a:gd name="T5" fmla="*/ 2 h 12"/>
              <a:gd name="T6" fmla="*/ 7 w 15"/>
              <a:gd name="T7" fmla="*/ 0 h 12"/>
              <a:gd name="T8" fmla="*/ 0 w 15"/>
              <a:gd name="T9" fmla="*/ 2 h 12"/>
              <a:gd name="T10" fmla="*/ 0 w 15"/>
              <a:gd name="T11" fmla="*/ 6 h 12"/>
              <a:gd name="T12" fmla="*/ 4 w 15"/>
              <a:gd name="T13" fmla="*/ 8 h 12"/>
              <a:gd name="T14" fmla="*/ 8 w 15"/>
              <a:gd name="T15" fmla="*/ 10 h 12"/>
              <a:gd name="T16" fmla="*/ 13 w 15"/>
              <a:gd name="T1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" h="12">
                <a:moveTo>
                  <a:pt x="13" y="12"/>
                </a:moveTo>
                <a:lnTo>
                  <a:pt x="15" y="8"/>
                </a:lnTo>
                <a:lnTo>
                  <a:pt x="14" y="2"/>
                </a:lnTo>
                <a:lnTo>
                  <a:pt x="7" y="0"/>
                </a:lnTo>
                <a:lnTo>
                  <a:pt x="0" y="2"/>
                </a:lnTo>
                <a:lnTo>
                  <a:pt x="0" y="6"/>
                </a:lnTo>
                <a:lnTo>
                  <a:pt x="4" y="8"/>
                </a:lnTo>
                <a:lnTo>
                  <a:pt x="8" y="10"/>
                </a:lnTo>
                <a:lnTo>
                  <a:pt x="13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3" name="Freeform 525">
            <a:extLst>
              <a:ext uri="{FF2B5EF4-FFF2-40B4-BE49-F238E27FC236}">
                <a16:creationId xmlns:a16="http://schemas.microsoft.com/office/drawing/2014/main" id="{A01E0816-E912-EB06-5BCE-7B8F1A41D51E}"/>
              </a:ext>
            </a:extLst>
          </p:cNvPr>
          <p:cNvSpPr>
            <a:spLocks/>
          </p:cNvSpPr>
          <p:nvPr/>
        </p:nvSpPr>
        <p:spPr bwMode="auto">
          <a:xfrm>
            <a:off x="5775326" y="2762251"/>
            <a:ext cx="22225" cy="7938"/>
          </a:xfrm>
          <a:custGeom>
            <a:avLst/>
            <a:gdLst>
              <a:gd name="T0" fmla="*/ 0 w 14"/>
              <a:gd name="T1" fmla="*/ 5 h 5"/>
              <a:gd name="T2" fmla="*/ 14 w 14"/>
              <a:gd name="T3" fmla="*/ 1 h 5"/>
              <a:gd name="T4" fmla="*/ 11 w 14"/>
              <a:gd name="T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" h="5">
                <a:moveTo>
                  <a:pt x="0" y="5"/>
                </a:moveTo>
                <a:lnTo>
                  <a:pt x="14" y="1"/>
                </a:lnTo>
                <a:lnTo>
                  <a:pt x="1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4" name="Freeform 526">
            <a:extLst>
              <a:ext uri="{FF2B5EF4-FFF2-40B4-BE49-F238E27FC236}">
                <a16:creationId xmlns:a16="http://schemas.microsoft.com/office/drawing/2014/main" id="{E9FD9A4E-BEAA-719C-553B-2CC32C29A0AE}"/>
              </a:ext>
            </a:extLst>
          </p:cNvPr>
          <p:cNvSpPr>
            <a:spLocks/>
          </p:cNvSpPr>
          <p:nvPr/>
        </p:nvSpPr>
        <p:spPr bwMode="auto">
          <a:xfrm>
            <a:off x="5719763" y="2774951"/>
            <a:ext cx="26988" cy="23813"/>
          </a:xfrm>
          <a:custGeom>
            <a:avLst/>
            <a:gdLst>
              <a:gd name="T0" fmla="*/ 4 w 17"/>
              <a:gd name="T1" fmla="*/ 15 h 15"/>
              <a:gd name="T2" fmla="*/ 0 w 17"/>
              <a:gd name="T3" fmla="*/ 10 h 15"/>
              <a:gd name="T4" fmla="*/ 4 w 17"/>
              <a:gd name="T5" fmla="*/ 4 h 15"/>
              <a:gd name="T6" fmla="*/ 8 w 17"/>
              <a:gd name="T7" fmla="*/ 0 h 15"/>
              <a:gd name="T8" fmla="*/ 12 w 17"/>
              <a:gd name="T9" fmla="*/ 0 h 15"/>
              <a:gd name="T10" fmla="*/ 17 w 17"/>
              <a:gd name="T11" fmla="*/ 4 h 15"/>
              <a:gd name="T12" fmla="*/ 15 w 17"/>
              <a:gd name="T13" fmla="*/ 11 h 15"/>
              <a:gd name="T14" fmla="*/ 4 w 17"/>
              <a:gd name="T1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" h="15">
                <a:moveTo>
                  <a:pt x="4" y="15"/>
                </a:moveTo>
                <a:lnTo>
                  <a:pt x="0" y="10"/>
                </a:lnTo>
                <a:lnTo>
                  <a:pt x="4" y="4"/>
                </a:lnTo>
                <a:lnTo>
                  <a:pt x="8" y="0"/>
                </a:lnTo>
                <a:lnTo>
                  <a:pt x="12" y="0"/>
                </a:lnTo>
                <a:lnTo>
                  <a:pt x="17" y="4"/>
                </a:lnTo>
                <a:lnTo>
                  <a:pt x="15" y="11"/>
                </a:lnTo>
                <a:lnTo>
                  <a:pt x="4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5" name="Freeform 527">
            <a:extLst>
              <a:ext uri="{FF2B5EF4-FFF2-40B4-BE49-F238E27FC236}">
                <a16:creationId xmlns:a16="http://schemas.microsoft.com/office/drawing/2014/main" id="{1FCB8833-F6C3-A425-A366-21E15F6ED18A}"/>
              </a:ext>
            </a:extLst>
          </p:cNvPr>
          <p:cNvSpPr>
            <a:spLocks/>
          </p:cNvSpPr>
          <p:nvPr/>
        </p:nvSpPr>
        <p:spPr bwMode="auto">
          <a:xfrm>
            <a:off x="5643563" y="2787651"/>
            <a:ext cx="11113" cy="14288"/>
          </a:xfrm>
          <a:custGeom>
            <a:avLst/>
            <a:gdLst>
              <a:gd name="T0" fmla="*/ 0 w 7"/>
              <a:gd name="T1" fmla="*/ 9 h 9"/>
              <a:gd name="T2" fmla="*/ 7 w 7"/>
              <a:gd name="T3" fmla="*/ 4 h 9"/>
              <a:gd name="T4" fmla="*/ 1 w 7"/>
              <a:gd name="T5" fmla="*/ 0 h 9"/>
              <a:gd name="T6" fmla="*/ 0 w 7"/>
              <a:gd name="T7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9">
                <a:moveTo>
                  <a:pt x="0" y="9"/>
                </a:moveTo>
                <a:lnTo>
                  <a:pt x="7" y="4"/>
                </a:lnTo>
                <a:lnTo>
                  <a:pt x="1" y="0"/>
                </a:lnTo>
                <a:lnTo>
                  <a:pt x="0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6" name="Freeform 528">
            <a:extLst>
              <a:ext uri="{FF2B5EF4-FFF2-40B4-BE49-F238E27FC236}">
                <a16:creationId xmlns:a16="http://schemas.microsoft.com/office/drawing/2014/main" id="{9271563C-C65A-B0BB-97F5-71766774792D}"/>
              </a:ext>
            </a:extLst>
          </p:cNvPr>
          <p:cNvSpPr>
            <a:spLocks/>
          </p:cNvSpPr>
          <p:nvPr/>
        </p:nvSpPr>
        <p:spPr bwMode="auto">
          <a:xfrm>
            <a:off x="5689601" y="2762251"/>
            <a:ext cx="31750" cy="39688"/>
          </a:xfrm>
          <a:custGeom>
            <a:avLst/>
            <a:gdLst>
              <a:gd name="T0" fmla="*/ 6 w 20"/>
              <a:gd name="T1" fmla="*/ 25 h 25"/>
              <a:gd name="T2" fmla="*/ 0 w 20"/>
              <a:gd name="T3" fmla="*/ 19 h 25"/>
              <a:gd name="T4" fmla="*/ 6 w 20"/>
              <a:gd name="T5" fmla="*/ 11 h 25"/>
              <a:gd name="T6" fmla="*/ 6 w 20"/>
              <a:gd name="T7" fmla="*/ 5 h 25"/>
              <a:gd name="T8" fmla="*/ 13 w 20"/>
              <a:gd name="T9" fmla="*/ 3 h 25"/>
              <a:gd name="T10" fmla="*/ 16 w 20"/>
              <a:gd name="T11" fmla="*/ 1 h 25"/>
              <a:gd name="T12" fmla="*/ 20 w 20"/>
              <a:gd name="T13" fmla="*/ 0 h 25"/>
              <a:gd name="T14" fmla="*/ 19 w 20"/>
              <a:gd name="T15" fmla="*/ 7 h 25"/>
              <a:gd name="T16" fmla="*/ 17 w 20"/>
              <a:gd name="T17" fmla="*/ 12 h 25"/>
              <a:gd name="T18" fmla="*/ 16 w 20"/>
              <a:gd name="T19" fmla="*/ 19 h 25"/>
              <a:gd name="T20" fmla="*/ 13 w 20"/>
              <a:gd name="T21" fmla="*/ 18 h 25"/>
              <a:gd name="T22" fmla="*/ 12 w 20"/>
              <a:gd name="T23" fmla="*/ 16 h 25"/>
              <a:gd name="T24" fmla="*/ 10 w 20"/>
              <a:gd name="T25" fmla="*/ 22 h 25"/>
              <a:gd name="T26" fmla="*/ 6 w 20"/>
              <a:gd name="T2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0" h="25">
                <a:moveTo>
                  <a:pt x="6" y="25"/>
                </a:moveTo>
                <a:lnTo>
                  <a:pt x="0" y="19"/>
                </a:lnTo>
                <a:lnTo>
                  <a:pt x="6" y="11"/>
                </a:lnTo>
                <a:lnTo>
                  <a:pt x="6" y="5"/>
                </a:lnTo>
                <a:lnTo>
                  <a:pt x="13" y="3"/>
                </a:lnTo>
                <a:lnTo>
                  <a:pt x="16" y="1"/>
                </a:lnTo>
                <a:lnTo>
                  <a:pt x="20" y="0"/>
                </a:lnTo>
                <a:lnTo>
                  <a:pt x="19" y="7"/>
                </a:lnTo>
                <a:lnTo>
                  <a:pt x="17" y="12"/>
                </a:lnTo>
                <a:lnTo>
                  <a:pt x="16" y="19"/>
                </a:lnTo>
                <a:lnTo>
                  <a:pt x="13" y="18"/>
                </a:lnTo>
                <a:lnTo>
                  <a:pt x="12" y="16"/>
                </a:lnTo>
                <a:lnTo>
                  <a:pt x="10" y="22"/>
                </a:lnTo>
                <a:lnTo>
                  <a:pt x="6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7" name="Freeform 529">
            <a:extLst>
              <a:ext uri="{FF2B5EF4-FFF2-40B4-BE49-F238E27FC236}">
                <a16:creationId xmlns:a16="http://schemas.microsoft.com/office/drawing/2014/main" id="{532A741F-B830-89CF-AE7D-DE8D0F0FD66D}"/>
              </a:ext>
            </a:extLst>
          </p:cNvPr>
          <p:cNvSpPr>
            <a:spLocks/>
          </p:cNvSpPr>
          <p:nvPr/>
        </p:nvSpPr>
        <p:spPr bwMode="auto">
          <a:xfrm>
            <a:off x="5773738" y="2811463"/>
            <a:ext cx="44450" cy="26988"/>
          </a:xfrm>
          <a:custGeom>
            <a:avLst/>
            <a:gdLst>
              <a:gd name="T0" fmla="*/ 0 w 28"/>
              <a:gd name="T1" fmla="*/ 17 h 17"/>
              <a:gd name="T2" fmla="*/ 5 w 28"/>
              <a:gd name="T3" fmla="*/ 14 h 17"/>
              <a:gd name="T4" fmla="*/ 20 w 28"/>
              <a:gd name="T5" fmla="*/ 13 h 17"/>
              <a:gd name="T6" fmla="*/ 27 w 28"/>
              <a:gd name="T7" fmla="*/ 13 h 17"/>
              <a:gd name="T8" fmla="*/ 28 w 28"/>
              <a:gd name="T9" fmla="*/ 11 h 17"/>
              <a:gd name="T10" fmla="*/ 20 w 28"/>
              <a:gd name="T11" fmla="*/ 9 h 17"/>
              <a:gd name="T12" fmla="*/ 20 w 28"/>
              <a:gd name="T13" fmla="*/ 4 h 17"/>
              <a:gd name="T14" fmla="*/ 17 w 28"/>
              <a:gd name="T15" fmla="*/ 0 h 17"/>
              <a:gd name="T16" fmla="*/ 11 w 28"/>
              <a:gd name="T17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" h="17">
                <a:moveTo>
                  <a:pt x="0" y="17"/>
                </a:moveTo>
                <a:lnTo>
                  <a:pt x="5" y="14"/>
                </a:lnTo>
                <a:lnTo>
                  <a:pt x="20" y="13"/>
                </a:lnTo>
                <a:lnTo>
                  <a:pt x="27" y="13"/>
                </a:lnTo>
                <a:lnTo>
                  <a:pt x="28" y="11"/>
                </a:lnTo>
                <a:lnTo>
                  <a:pt x="20" y="9"/>
                </a:lnTo>
                <a:lnTo>
                  <a:pt x="20" y="4"/>
                </a:lnTo>
                <a:lnTo>
                  <a:pt x="17" y="0"/>
                </a:lnTo>
                <a:lnTo>
                  <a:pt x="11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8" name="Freeform 530">
            <a:extLst>
              <a:ext uri="{FF2B5EF4-FFF2-40B4-BE49-F238E27FC236}">
                <a16:creationId xmlns:a16="http://schemas.microsoft.com/office/drawing/2014/main" id="{8B70348A-3F6E-B83E-DF55-E6C2682AA357}"/>
              </a:ext>
            </a:extLst>
          </p:cNvPr>
          <p:cNvSpPr>
            <a:spLocks/>
          </p:cNvSpPr>
          <p:nvPr/>
        </p:nvSpPr>
        <p:spPr bwMode="auto">
          <a:xfrm>
            <a:off x="5762626" y="2838451"/>
            <a:ext cx="11113" cy="6350"/>
          </a:xfrm>
          <a:custGeom>
            <a:avLst/>
            <a:gdLst>
              <a:gd name="T0" fmla="*/ 0 w 7"/>
              <a:gd name="T1" fmla="*/ 4 h 4"/>
              <a:gd name="T2" fmla="*/ 7 w 7"/>
              <a:gd name="T3" fmla="*/ 0 h 4"/>
              <a:gd name="T4" fmla="*/ 7 w 7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4">
                <a:moveTo>
                  <a:pt x="0" y="4"/>
                </a:moveTo>
                <a:lnTo>
                  <a:pt x="7" y="0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9" name="Freeform 531">
            <a:extLst>
              <a:ext uri="{FF2B5EF4-FFF2-40B4-BE49-F238E27FC236}">
                <a16:creationId xmlns:a16="http://schemas.microsoft.com/office/drawing/2014/main" id="{5A9E0C54-0D5F-9BB3-0699-CC84499DE1A0}"/>
              </a:ext>
            </a:extLst>
          </p:cNvPr>
          <p:cNvSpPr>
            <a:spLocks/>
          </p:cNvSpPr>
          <p:nvPr/>
        </p:nvSpPr>
        <p:spPr bwMode="auto">
          <a:xfrm>
            <a:off x="5892801" y="2817813"/>
            <a:ext cx="25400" cy="28575"/>
          </a:xfrm>
          <a:custGeom>
            <a:avLst/>
            <a:gdLst>
              <a:gd name="T0" fmla="*/ 0 w 16"/>
              <a:gd name="T1" fmla="*/ 18 h 18"/>
              <a:gd name="T2" fmla="*/ 15 w 16"/>
              <a:gd name="T3" fmla="*/ 9 h 18"/>
              <a:gd name="T4" fmla="*/ 16 w 16"/>
              <a:gd name="T5" fmla="*/ 5 h 18"/>
              <a:gd name="T6" fmla="*/ 16 w 16"/>
              <a:gd name="T7" fmla="*/ 3 h 18"/>
              <a:gd name="T8" fmla="*/ 15 w 16"/>
              <a:gd name="T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8">
                <a:moveTo>
                  <a:pt x="0" y="18"/>
                </a:moveTo>
                <a:lnTo>
                  <a:pt x="15" y="9"/>
                </a:lnTo>
                <a:lnTo>
                  <a:pt x="16" y="5"/>
                </a:lnTo>
                <a:lnTo>
                  <a:pt x="16" y="3"/>
                </a:lnTo>
                <a:lnTo>
                  <a:pt x="1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0" name="Freeform 532">
            <a:extLst>
              <a:ext uri="{FF2B5EF4-FFF2-40B4-BE49-F238E27FC236}">
                <a16:creationId xmlns:a16="http://schemas.microsoft.com/office/drawing/2014/main" id="{0772A9D0-03CA-E424-DB21-05E3C10BA733}"/>
              </a:ext>
            </a:extLst>
          </p:cNvPr>
          <p:cNvSpPr>
            <a:spLocks/>
          </p:cNvSpPr>
          <p:nvPr/>
        </p:nvSpPr>
        <p:spPr bwMode="auto">
          <a:xfrm>
            <a:off x="5800726" y="2817813"/>
            <a:ext cx="115888" cy="39688"/>
          </a:xfrm>
          <a:custGeom>
            <a:avLst/>
            <a:gdLst>
              <a:gd name="T0" fmla="*/ 73 w 73"/>
              <a:gd name="T1" fmla="*/ 0 h 25"/>
              <a:gd name="T2" fmla="*/ 65 w 73"/>
              <a:gd name="T3" fmla="*/ 6 h 25"/>
              <a:gd name="T4" fmla="*/ 52 w 73"/>
              <a:gd name="T5" fmla="*/ 9 h 25"/>
              <a:gd name="T6" fmla="*/ 47 w 73"/>
              <a:gd name="T7" fmla="*/ 15 h 25"/>
              <a:gd name="T8" fmla="*/ 39 w 73"/>
              <a:gd name="T9" fmla="*/ 20 h 25"/>
              <a:gd name="T10" fmla="*/ 32 w 73"/>
              <a:gd name="T11" fmla="*/ 15 h 25"/>
              <a:gd name="T12" fmla="*/ 30 w 73"/>
              <a:gd name="T13" fmla="*/ 17 h 25"/>
              <a:gd name="T14" fmla="*/ 28 w 73"/>
              <a:gd name="T15" fmla="*/ 18 h 25"/>
              <a:gd name="T16" fmla="*/ 18 w 73"/>
              <a:gd name="T17" fmla="*/ 25 h 25"/>
              <a:gd name="T18" fmla="*/ 13 w 73"/>
              <a:gd name="T19" fmla="*/ 22 h 25"/>
              <a:gd name="T20" fmla="*/ 20 w 73"/>
              <a:gd name="T21" fmla="*/ 11 h 25"/>
              <a:gd name="T22" fmla="*/ 11 w 73"/>
              <a:gd name="T23" fmla="*/ 11 h 25"/>
              <a:gd name="T24" fmla="*/ 3 w 73"/>
              <a:gd name="T25" fmla="*/ 21 h 25"/>
              <a:gd name="T26" fmla="*/ 0 w 73"/>
              <a:gd name="T27" fmla="*/ 22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3" h="25">
                <a:moveTo>
                  <a:pt x="73" y="0"/>
                </a:moveTo>
                <a:lnTo>
                  <a:pt x="65" y="6"/>
                </a:lnTo>
                <a:lnTo>
                  <a:pt x="52" y="9"/>
                </a:lnTo>
                <a:lnTo>
                  <a:pt x="47" y="15"/>
                </a:lnTo>
                <a:lnTo>
                  <a:pt x="39" y="20"/>
                </a:lnTo>
                <a:lnTo>
                  <a:pt x="32" y="15"/>
                </a:lnTo>
                <a:lnTo>
                  <a:pt x="30" y="17"/>
                </a:lnTo>
                <a:lnTo>
                  <a:pt x="28" y="18"/>
                </a:lnTo>
                <a:lnTo>
                  <a:pt x="18" y="25"/>
                </a:lnTo>
                <a:lnTo>
                  <a:pt x="13" y="22"/>
                </a:lnTo>
                <a:lnTo>
                  <a:pt x="20" y="11"/>
                </a:lnTo>
                <a:lnTo>
                  <a:pt x="11" y="11"/>
                </a:lnTo>
                <a:lnTo>
                  <a:pt x="3" y="21"/>
                </a:lnTo>
                <a:lnTo>
                  <a:pt x="0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1" name="Freeform 533">
            <a:extLst>
              <a:ext uri="{FF2B5EF4-FFF2-40B4-BE49-F238E27FC236}">
                <a16:creationId xmlns:a16="http://schemas.microsoft.com/office/drawing/2014/main" id="{D099485B-83E6-D917-F3AD-0F664DBD62AF}"/>
              </a:ext>
            </a:extLst>
          </p:cNvPr>
          <p:cNvSpPr>
            <a:spLocks/>
          </p:cNvSpPr>
          <p:nvPr/>
        </p:nvSpPr>
        <p:spPr bwMode="auto">
          <a:xfrm>
            <a:off x="5710238" y="2838451"/>
            <a:ext cx="41275" cy="23813"/>
          </a:xfrm>
          <a:custGeom>
            <a:avLst/>
            <a:gdLst>
              <a:gd name="T0" fmla="*/ 19 w 26"/>
              <a:gd name="T1" fmla="*/ 5 h 15"/>
              <a:gd name="T2" fmla="*/ 26 w 26"/>
              <a:gd name="T3" fmla="*/ 1 h 15"/>
              <a:gd name="T4" fmla="*/ 17 w 26"/>
              <a:gd name="T5" fmla="*/ 0 h 15"/>
              <a:gd name="T6" fmla="*/ 12 w 26"/>
              <a:gd name="T7" fmla="*/ 1 h 15"/>
              <a:gd name="T8" fmla="*/ 10 w 26"/>
              <a:gd name="T9" fmla="*/ 1 h 15"/>
              <a:gd name="T10" fmla="*/ 0 w 26"/>
              <a:gd name="T11" fmla="*/ 13 h 15"/>
              <a:gd name="T12" fmla="*/ 0 w 26"/>
              <a:gd name="T13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" h="15">
                <a:moveTo>
                  <a:pt x="19" y="5"/>
                </a:moveTo>
                <a:lnTo>
                  <a:pt x="26" y="1"/>
                </a:lnTo>
                <a:lnTo>
                  <a:pt x="17" y="0"/>
                </a:lnTo>
                <a:lnTo>
                  <a:pt x="12" y="1"/>
                </a:lnTo>
                <a:lnTo>
                  <a:pt x="10" y="1"/>
                </a:lnTo>
                <a:lnTo>
                  <a:pt x="0" y="13"/>
                </a:lnTo>
                <a:lnTo>
                  <a:pt x="0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2" name="Freeform 534">
            <a:extLst>
              <a:ext uri="{FF2B5EF4-FFF2-40B4-BE49-F238E27FC236}">
                <a16:creationId xmlns:a16="http://schemas.microsoft.com/office/drawing/2014/main" id="{85921F4C-F965-2650-404F-C818D15BD687}"/>
              </a:ext>
            </a:extLst>
          </p:cNvPr>
          <p:cNvSpPr>
            <a:spLocks/>
          </p:cNvSpPr>
          <p:nvPr/>
        </p:nvSpPr>
        <p:spPr bwMode="auto">
          <a:xfrm>
            <a:off x="5710238" y="2846388"/>
            <a:ext cx="30163" cy="17463"/>
          </a:xfrm>
          <a:custGeom>
            <a:avLst/>
            <a:gdLst>
              <a:gd name="T0" fmla="*/ 0 w 19"/>
              <a:gd name="T1" fmla="*/ 10 h 11"/>
              <a:gd name="T2" fmla="*/ 2 w 19"/>
              <a:gd name="T3" fmla="*/ 11 h 11"/>
              <a:gd name="T4" fmla="*/ 7 w 19"/>
              <a:gd name="T5" fmla="*/ 10 h 11"/>
              <a:gd name="T6" fmla="*/ 19 w 19"/>
              <a:gd name="T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11">
                <a:moveTo>
                  <a:pt x="0" y="10"/>
                </a:moveTo>
                <a:lnTo>
                  <a:pt x="2" y="11"/>
                </a:lnTo>
                <a:lnTo>
                  <a:pt x="7" y="10"/>
                </a:lnTo>
                <a:lnTo>
                  <a:pt x="1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3" name="Freeform 535">
            <a:extLst>
              <a:ext uri="{FF2B5EF4-FFF2-40B4-BE49-F238E27FC236}">
                <a16:creationId xmlns:a16="http://schemas.microsoft.com/office/drawing/2014/main" id="{60AE90F4-C66C-2D04-27C5-8336D7B5B367}"/>
              </a:ext>
            </a:extLst>
          </p:cNvPr>
          <p:cNvSpPr>
            <a:spLocks/>
          </p:cNvSpPr>
          <p:nvPr/>
        </p:nvSpPr>
        <p:spPr bwMode="auto">
          <a:xfrm>
            <a:off x="5684838" y="2832101"/>
            <a:ext cx="19050" cy="36513"/>
          </a:xfrm>
          <a:custGeom>
            <a:avLst/>
            <a:gdLst>
              <a:gd name="T0" fmla="*/ 0 w 12"/>
              <a:gd name="T1" fmla="*/ 23 h 23"/>
              <a:gd name="T2" fmla="*/ 5 w 12"/>
              <a:gd name="T3" fmla="*/ 21 h 23"/>
              <a:gd name="T4" fmla="*/ 11 w 12"/>
              <a:gd name="T5" fmla="*/ 16 h 23"/>
              <a:gd name="T6" fmla="*/ 12 w 12"/>
              <a:gd name="T7" fmla="*/ 6 h 23"/>
              <a:gd name="T8" fmla="*/ 5 w 12"/>
              <a:gd name="T9" fmla="*/ 0 h 23"/>
              <a:gd name="T10" fmla="*/ 0 w 12"/>
              <a:gd name="T11" fmla="*/ 2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23">
                <a:moveTo>
                  <a:pt x="0" y="23"/>
                </a:moveTo>
                <a:lnTo>
                  <a:pt x="5" y="21"/>
                </a:lnTo>
                <a:lnTo>
                  <a:pt x="11" y="16"/>
                </a:lnTo>
                <a:lnTo>
                  <a:pt x="12" y="6"/>
                </a:lnTo>
                <a:lnTo>
                  <a:pt x="5" y="0"/>
                </a:lnTo>
                <a:lnTo>
                  <a:pt x="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4" name="Freeform 536">
            <a:extLst>
              <a:ext uri="{FF2B5EF4-FFF2-40B4-BE49-F238E27FC236}">
                <a16:creationId xmlns:a16="http://schemas.microsoft.com/office/drawing/2014/main" id="{491D18B8-A2E3-91D8-E2A0-6604B4D63699}"/>
              </a:ext>
            </a:extLst>
          </p:cNvPr>
          <p:cNvSpPr>
            <a:spLocks/>
          </p:cNvSpPr>
          <p:nvPr/>
        </p:nvSpPr>
        <p:spPr bwMode="auto">
          <a:xfrm>
            <a:off x="5668963" y="2835276"/>
            <a:ext cx="15875" cy="33338"/>
          </a:xfrm>
          <a:custGeom>
            <a:avLst/>
            <a:gdLst>
              <a:gd name="T0" fmla="*/ 10 w 10"/>
              <a:gd name="T1" fmla="*/ 0 h 21"/>
              <a:gd name="T2" fmla="*/ 0 w 10"/>
              <a:gd name="T3" fmla="*/ 11 h 21"/>
              <a:gd name="T4" fmla="*/ 10 w 10"/>
              <a:gd name="T5" fmla="*/ 21 h 21"/>
              <a:gd name="T6" fmla="*/ 10 w 10"/>
              <a:gd name="T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21">
                <a:moveTo>
                  <a:pt x="10" y="0"/>
                </a:moveTo>
                <a:lnTo>
                  <a:pt x="0" y="11"/>
                </a:lnTo>
                <a:lnTo>
                  <a:pt x="10" y="21"/>
                </a:lnTo>
                <a:lnTo>
                  <a:pt x="10" y="2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5" name="Freeform 537">
            <a:extLst>
              <a:ext uri="{FF2B5EF4-FFF2-40B4-BE49-F238E27FC236}">
                <a16:creationId xmlns:a16="http://schemas.microsoft.com/office/drawing/2014/main" id="{704E8404-4FDC-4A4C-4FA6-64CDD8AB72F8}"/>
              </a:ext>
            </a:extLst>
          </p:cNvPr>
          <p:cNvSpPr>
            <a:spLocks/>
          </p:cNvSpPr>
          <p:nvPr/>
        </p:nvSpPr>
        <p:spPr bwMode="auto">
          <a:xfrm>
            <a:off x="5743576" y="2851151"/>
            <a:ext cx="57150" cy="25400"/>
          </a:xfrm>
          <a:custGeom>
            <a:avLst/>
            <a:gdLst>
              <a:gd name="T0" fmla="*/ 36 w 36"/>
              <a:gd name="T1" fmla="*/ 1 h 16"/>
              <a:gd name="T2" fmla="*/ 28 w 36"/>
              <a:gd name="T3" fmla="*/ 4 h 16"/>
              <a:gd name="T4" fmla="*/ 21 w 36"/>
              <a:gd name="T5" fmla="*/ 0 h 16"/>
              <a:gd name="T6" fmla="*/ 20 w 36"/>
              <a:gd name="T7" fmla="*/ 1 h 16"/>
              <a:gd name="T8" fmla="*/ 13 w 36"/>
              <a:gd name="T9" fmla="*/ 5 h 16"/>
              <a:gd name="T10" fmla="*/ 6 w 36"/>
              <a:gd name="T11" fmla="*/ 14 h 16"/>
              <a:gd name="T12" fmla="*/ 0 w 36"/>
              <a:gd name="T13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" h="16">
                <a:moveTo>
                  <a:pt x="36" y="1"/>
                </a:moveTo>
                <a:lnTo>
                  <a:pt x="28" y="4"/>
                </a:lnTo>
                <a:lnTo>
                  <a:pt x="21" y="0"/>
                </a:lnTo>
                <a:lnTo>
                  <a:pt x="20" y="1"/>
                </a:lnTo>
                <a:lnTo>
                  <a:pt x="13" y="5"/>
                </a:lnTo>
                <a:lnTo>
                  <a:pt x="6" y="14"/>
                </a:lnTo>
                <a:lnTo>
                  <a:pt x="0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6" name="Line 538">
            <a:extLst>
              <a:ext uri="{FF2B5EF4-FFF2-40B4-BE49-F238E27FC236}">
                <a16:creationId xmlns:a16="http://schemas.microsoft.com/office/drawing/2014/main" id="{3B632383-93BC-BEF3-8C14-DB68E5D7615F}"/>
              </a:ext>
            </a:extLst>
          </p:cNvPr>
          <p:cNvSpPr>
            <a:spLocks noChangeShapeType="1"/>
          </p:cNvSpPr>
          <p:nvPr/>
        </p:nvSpPr>
        <p:spPr bwMode="auto">
          <a:xfrm>
            <a:off x="5808663" y="2881313"/>
            <a:ext cx="6350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7" name="Freeform 539">
            <a:extLst>
              <a:ext uri="{FF2B5EF4-FFF2-40B4-BE49-F238E27FC236}">
                <a16:creationId xmlns:a16="http://schemas.microsoft.com/office/drawing/2014/main" id="{A8C7E347-4656-8E7B-91CC-4136B0F57598}"/>
              </a:ext>
            </a:extLst>
          </p:cNvPr>
          <p:cNvSpPr>
            <a:spLocks/>
          </p:cNvSpPr>
          <p:nvPr/>
        </p:nvSpPr>
        <p:spPr bwMode="auto">
          <a:xfrm>
            <a:off x="5695951" y="2868613"/>
            <a:ext cx="20638" cy="20638"/>
          </a:xfrm>
          <a:custGeom>
            <a:avLst/>
            <a:gdLst>
              <a:gd name="T0" fmla="*/ 5 w 13"/>
              <a:gd name="T1" fmla="*/ 13 h 13"/>
              <a:gd name="T2" fmla="*/ 9 w 13"/>
              <a:gd name="T3" fmla="*/ 12 h 13"/>
              <a:gd name="T4" fmla="*/ 13 w 13"/>
              <a:gd name="T5" fmla="*/ 11 h 13"/>
              <a:gd name="T6" fmla="*/ 12 w 13"/>
              <a:gd name="T7" fmla="*/ 0 h 13"/>
              <a:gd name="T8" fmla="*/ 8 w 13"/>
              <a:gd name="T9" fmla="*/ 1 h 13"/>
              <a:gd name="T10" fmla="*/ 4 w 13"/>
              <a:gd name="T11" fmla="*/ 4 h 13"/>
              <a:gd name="T12" fmla="*/ 4 w 13"/>
              <a:gd name="T13" fmla="*/ 8 h 13"/>
              <a:gd name="T14" fmla="*/ 0 w 13"/>
              <a:gd name="T15" fmla="*/ 12 h 13"/>
              <a:gd name="T16" fmla="*/ 5 w 13"/>
              <a:gd name="T1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" h="13">
                <a:moveTo>
                  <a:pt x="5" y="13"/>
                </a:moveTo>
                <a:lnTo>
                  <a:pt x="9" y="12"/>
                </a:lnTo>
                <a:lnTo>
                  <a:pt x="13" y="11"/>
                </a:lnTo>
                <a:lnTo>
                  <a:pt x="12" y="0"/>
                </a:lnTo>
                <a:lnTo>
                  <a:pt x="8" y="1"/>
                </a:lnTo>
                <a:lnTo>
                  <a:pt x="4" y="4"/>
                </a:lnTo>
                <a:lnTo>
                  <a:pt x="4" y="8"/>
                </a:lnTo>
                <a:lnTo>
                  <a:pt x="0" y="12"/>
                </a:lnTo>
                <a:lnTo>
                  <a:pt x="5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8" name="Freeform 540">
            <a:extLst>
              <a:ext uri="{FF2B5EF4-FFF2-40B4-BE49-F238E27FC236}">
                <a16:creationId xmlns:a16="http://schemas.microsoft.com/office/drawing/2014/main" id="{FCB11452-5F48-B2A8-DB00-658C2F15368B}"/>
              </a:ext>
            </a:extLst>
          </p:cNvPr>
          <p:cNvSpPr>
            <a:spLocks/>
          </p:cNvSpPr>
          <p:nvPr/>
        </p:nvSpPr>
        <p:spPr bwMode="auto">
          <a:xfrm>
            <a:off x="5684838" y="2886076"/>
            <a:ext cx="4763" cy="7938"/>
          </a:xfrm>
          <a:custGeom>
            <a:avLst/>
            <a:gdLst>
              <a:gd name="T0" fmla="*/ 0 w 3"/>
              <a:gd name="T1" fmla="*/ 0 h 5"/>
              <a:gd name="T2" fmla="*/ 1 w 3"/>
              <a:gd name="T3" fmla="*/ 0 h 5"/>
              <a:gd name="T4" fmla="*/ 3 w 3"/>
              <a:gd name="T5" fmla="*/ 4 h 5"/>
              <a:gd name="T6" fmla="*/ 0 w 3"/>
              <a:gd name="T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5">
                <a:moveTo>
                  <a:pt x="0" y="0"/>
                </a:moveTo>
                <a:lnTo>
                  <a:pt x="1" y="0"/>
                </a:lnTo>
                <a:lnTo>
                  <a:pt x="3" y="4"/>
                </a:lnTo>
                <a:lnTo>
                  <a:pt x="0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9" name="Freeform 541">
            <a:extLst>
              <a:ext uri="{FF2B5EF4-FFF2-40B4-BE49-F238E27FC236}">
                <a16:creationId xmlns:a16="http://schemas.microsoft.com/office/drawing/2014/main" id="{0B40EE3B-2E4D-D80E-DD48-BD10799B3839}"/>
              </a:ext>
            </a:extLst>
          </p:cNvPr>
          <p:cNvSpPr>
            <a:spLocks/>
          </p:cNvSpPr>
          <p:nvPr/>
        </p:nvSpPr>
        <p:spPr bwMode="auto">
          <a:xfrm>
            <a:off x="5716588" y="2863851"/>
            <a:ext cx="100013" cy="30163"/>
          </a:xfrm>
          <a:custGeom>
            <a:avLst/>
            <a:gdLst>
              <a:gd name="T0" fmla="*/ 0 w 63"/>
              <a:gd name="T1" fmla="*/ 19 h 19"/>
              <a:gd name="T2" fmla="*/ 11 w 63"/>
              <a:gd name="T3" fmla="*/ 16 h 19"/>
              <a:gd name="T4" fmla="*/ 17 w 63"/>
              <a:gd name="T5" fmla="*/ 15 h 19"/>
              <a:gd name="T6" fmla="*/ 30 w 63"/>
              <a:gd name="T7" fmla="*/ 8 h 19"/>
              <a:gd name="T8" fmla="*/ 41 w 63"/>
              <a:gd name="T9" fmla="*/ 3 h 19"/>
              <a:gd name="T10" fmla="*/ 56 w 63"/>
              <a:gd name="T11" fmla="*/ 0 h 19"/>
              <a:gd name="T12" fmla="*/ 60 w 63"/>
              <a:gd name="T13" fmla="*/ 0 h 19"/>
              <a:gd name="T14" fmla="*/ 63 w 63"/>
              <a:gd name="T15" fmla="*/ 0 h 19"/>
              <a:gd name="T16" fmla="*/ 63 w 63"/>
              <a:gd name="T17" fmla="*/ 4 h 19"/>
              <a:gd name="T18" fmla="*/ 59 w 63"/>
              <a:gd name="T19" fmla="*/ 7 h 19"/>
              <a:gd name="T20" fmla="*/ 58 w 63"/>
              <a:gd name="T21" fmla="*/ 1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3" h="19">
                <a:moveTo>
                  <a:pt x="0" y="19"/>
                </a:moveTo>
                <a:lnTo>
                  <a:pt x="11" y="16"/>
                </a:lnTo>
                <a:lnTo>
                  <a:pt x="17" y="15"/>
                </a:lnTo>
                <a:lnTo>
                  <a:pt x="30" y="8"/>
                </a:lnTo>
                <a:lnTo>
                  <a:pt x="41" y="3"/>
                </a:lnTo>
                <a:lnTo>
                  <a:pt x="56" y="0"/>
                </a:lnTo>
                <a:lnTo>
                  <a:pt x="60" y="0"/>
                </a:lnTo>
                <a:lnTo>
                  <a:pt x="63" y="0"/>
                </a:lnTo>
                <a:lnTo>
                  <a:pt x="63" y="4"/>
                </a:lnTo>
                <a:lnTo>
                  <a:pt x="59" y="7"/>
                </a:lnTo>
                <a:lnTo>
                  <a:pt x="58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0" name="Freeform 542">
            <a:extLst>
              <a:ext uri="{FF2B5EF4-FFF2-40B4-BE49-F238E27FC236}">
                <a16:creationId xmlns:a16="http://schemas.microsoft.com/office/drawing/2014/main" id="{8FA28692-C149-FCA6-A79F-2CD3EEFEAA7D}"/>
              </a:ext>
            </a:extLst>
          </p:cNvPr>
          <p:cNvSpPr>
            <a:spLocks/>
          </p:cNvSpPr>
          <p:nvPr/>
        </p:nvSpPr>
        <p:spPr bwMode="auto">
          <a:xfrm>
            <a:off x="5827713" y="2892426"/>
            <a:ext cx="28575" cy="1588"/>
          </a:xfrm>
          <a:custGeom>
            <a:avLst/>
            <a:gdLst>
              <a:gd name="T0" fmla="*/ 0 w 18"/>
              <a:gd name="T1" fmla="*/ 1 h 1"/>
              <a:gd name="T2" fmla="*/ 7 w 18"/>
              <a:gd name="T3" fmla="*/ 0 h 1"/>
              <a:gd name="T4" fmla="*/ 9 w 18"/>
              <a:gd name="T5" fmla="*/ 0 h 1"/>
              <a:gd name="T6" fmla="*/ 16 w 18"/>
              <a:gd name="T7" fmla="*/ 0 h 1"/>
              <a:gd name="T8" fmla="*/ 18 w 18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">
                <a:moveTo>
                  <a:pt x="0" y="1"/>
                </a:moveTo>
                <a:lnTo>
                  <a:pt x="7" y="0"/>
                </a:lnTo>
                <a:lnTo>
                  <a:pt x="9" y="0"/>
                </a:lnTo>
                <a:lnTo>
                  <a:pt x="16" y="0"/>
                </a:lnTo>
                <a:lnTo>
                  <a:pt x="18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1" name="Freeform 543">
            <a:extLst>
              <a:ext uri="{FF2B5EF4-FFF2-40B4-BE49-F238E27FC236}">
                <a16:creationId xmlns:a16="http://schemas.microsoft.com/office/drawing/2014/main" id="{7186BAFB-F019-83C1-21D0-B19BB85BC073}"/>
              </a:ext>
            </a:extLst>
          </p:cNvPr>
          <p:cNvSpPr>
            <a:spLocks/>
          </p:cNvSpPr>
          <p:nvPr/>
        </p:nvSpPr>
        <p:spPr bwMode="auto">
          <a:xfrm>
            <a:off x="5665788" y="2876551"/>
            <a:ext cx="19050" cy="20638"/>
          </a:xfrm>
          <a:custGeom>
            <a:avLst/>
            <a:gdLst>
              <a:gd name="T0" fmla="*/ 12 w 12"/>
              <a:gd name="T1" fmla="*/ 11 h 13"/>
              <a:gd name="T2" fmla="*/ 9 w 12"/>
              <a:gd name="T3" fmla="*/ 13 h 13"/>
              <a:gd name="T4" fmla="*/ 2 w 12"/>
              <a:gd name="T5" fmla="*/ 13 h 13"/>
              <a:gd name="T6" fmla="*/ 0 w 12"/>
              <a:gd name="T7" fmla="*/ 10 h 13"/>
              <a:gd name="T8" fmla="*/ 2 w 12"/>
              <a:gd name="T9" fmla="*/ 6 h 13"/>
              <a:gd name="T10" fmla="*/ 0 w 12"/>
              <a:gd name="T11" fmla="*/ 2 h 13"/>
              <a:gd name="T12" fmla="*/ 5 w 12"/>
              <a:gd name="T13" fmla="*/ 0 h 13"/>
              <a:gd name="T14" fmla="*/ 9 w 12"/>
              <a:gd name="T15" fmla="*/ 3 h 13"/>
              <a:gd name="T16" fmla="*/ 8 w 12"/>
              <a:gd name="T17" fmla="*/ 4 h 13"/>
              <a:gd name="T18" fmla="*/ 10 w 12"/>
              <a:gd name="T19" fmla="*/ 4 h 13"/>
              <a:gd name="T20" fmla="*/ 12 w 12"/>
              <a:gd name="T21" fmla="*/ 6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" h="13">
                <a:moveTo>
                  <a:pt x="12" y="11"/>
                </a:moveTo>
                <a:lnTo>
                  <a:pt x="9" y="13"/>
                </a:lnTo>
                <a:lnTo>
                  <a:pt x="2" y="13"/>
                </a:lnTo>
                <a:lnTo>
                  <a:pt x="0" y="10"/>
                </a:lnTo>
                <a:lnTo>
                  <a:pt x="2" y="6"/>
                </a:lnTo>
                <a:lnTo>
                  <a:pt x="0" y="2"/>
                </a:lnTo>
                <a:lnTo>
                  <a:pt x="5" y="0"/>
                </a:lnTo>
                <a:lnTo>
                  <a:pt x="9" y="3"/>
                </a:lnTo>
                <a:lnTo>
                  <a:pt x="8" y="4"/>
                </a:lnTo>
                <a:lnTo>
                  <a:pt x="10" y="4"/>
                </a:lnTo>
                <a:lnTo>
                  <a:pt x="12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2" name="Freeform 544">
            <a:extLst>
              <a:ext uri="{FF2B5EF4-FFF2-40B4-BE49-F238E27FC236}">
                <a16:creationId xmlns:a16="http://schemas.microsoft.com/office/drawing/2014/main" id="{C76CBC83-144B-54A2-E112-4507CF0914A3}"/>
              </a:ext>
            </a:extLst>
          </p:cNvPr>
          <p:cNvSpPr>
            <a:spLocks/>
          </p:cNvSpPr>
          <p:nvPr/>
        </p:nvSpPr>
        <p:spPr bwMode="auto">
          <a:xfrm>
            <a:off x="5600701" y="2881313"/>
            <a:ext cx="14288" cy="17463"/>
          </a:xfrm>
          <a:custGeom>
            <a:avLst/>
            <a:gdLst>
              <a:gd name="T0" fmla="*/ 0 w 9"/>
              <a:gd name="T1" fmla="*/ 11 h 11"/>
              <a:gd name="T2" fmla="*/ 0 w 9"/>
              <a:gd name="T3" fmla="*/ 7 h 11"/>
              <a:gd name="T4" fmla="*/ 2 w 9"/>
              <a:gd name="T5" fmla="*/ 1 h 11"/>
              <a:gd name="T6" fmla="*/ 5 w 9"/>
              <a:gd name="T7" fmla="*/ 0 h 11"/>
              <a:gd name="T8" fmla="*/ 6 w 9"/>
              <a:gd name="T9" fmla="*/ 1 h 11"/>
              <a:gd name="T10" fmla="*/ 6 w 9"/>
              <a:gd name="T11" fmla="*/ 4 h 11"/>
              <a:gd name="T12" fmla="*/ 5 w 9"/>
              <a:gd name="T13" fmla="*/ 5 h 11"/>
              <a:gd name="T14" fmla="*/ 9 w 9"/>
              <a:gd name="T15" fmla="*/ 7 h 11"/>
              <a:gd name="T16" fmla="*/ 5 w 9"/>
              <a:gd name="T17" fmla="*/ 11 h 11"/>
              <a:gd name="T18" fmla="*/ 0 w 9"/>
              <a:gd name="T1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11">
                <a:moveTo>
                  <a:pt x="0" y="11"/>
                </a:moveTo>
                <a:lnTo>
                  <a:pt x="0" y="7"/>
                </a:lnTo>
                <a:lnTo>
                  <a:pt x="2" y="1"/>
                </a:lnTo>
                <a:lnTo>
                  <a:pt x="5" y="0"/>
                </a:lnTo>
                <a:lnTo>
                  <a:pt x="6" y="1"/>
                </a:lnTo>
                <a:lnTo>
                  <a:pt x="6" y="4"/>
                </a:lnTo>
                <a:lnTo>
                  <a:pt x="5" y="5"/>
                </a:lnTo>
                <a:lnTo>
                  <a:pt x="9" y="7"/>
                </a:lnTo>
                <a:lnTo>
                  <a:pt x="5" y="11"/>
                </a:lnTo>
                <a:lnTo>
                  <a:pt x="0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3" name="Freeform 545">
            <a:extLst>
              <a:ext uri="{FF2B5EF4-FFF2-40B4-BE49-F238E27FC236}">
                <a16:creationId xmlns:a16="http://schemas.microsoft.com/office/drawing/2014/main" id="{24269D72-52DB-E99B-40B6-6F4DFE4D31C1}"/>
              </a:ext>
            </a:extLst>
          </p:cNvPr>
          <p:cNvSpPr>
            <a:spLocks/>
          </p:cNvSpPr>
          <p:nvPr/>
        </p:nvSpPr>
        <p:spPr bwMode="auto">
          <a:xfrm>
            <a:off x="5827713" y="2846388"/>
            <a:ext cx="65088" cy="52388"/>
          </a:xfrm>
          <a:custGeom>
            <a:avLst/>
            <a:gdLst>
              <a:gd name="T0" fmla="*/ 18 w 41"/>
              <a:gd name="T1" fmla="*/ 30 h 33"/>
              <a:gd name="T2" fmla="*/ 19 w 41"/>
              <a:gd name="T3" fmla="*/ 32 h 33"/>
              <a:gd name="T4" fmla="*/ 19 w 41"/>
              <a:gd name="T5" fmla="*/ 33 h 33"/>
              <a:gd name="T6" fmla="*/ 22 w 41"/>
              <a:gd name="T7" fmla="*/ 32 h 33"/>
              <a:gd name="T8" fmla="*/ 24 w 41"/>
              <a:gd name="T9" fmla="*/ 29 h 33"/>
              <a:gd name="T10" fmla="*/ 20 w 41"/>
              <a:gd name="T11" fmla="*/ 23 h 33"/>
              <a:gd name="T12" fmla="*/ 12 w 41"/>
              <a:gd name="T13" fmla="*/ 22 h 33"/>
              <a:gd name="T14" fmla="*/ 5 w 41"/>
              <a:gd name="T15" fmla="*/ 23 h 33"/>
              <a:gd name="T16" fmla="*/ 3 w 41"/>
              <a:gd name="T17" fmla="*/ 17 h 33"/>
              <a:gd name="T18" fmla="*/ 0 w 41"/>
              <a:gd name="T19" fmla="*/ 10 h 33"/>
              <a:gd name="T20" fmla="*/ 5 w 41"/>
              <a:gd name="T21" fmla="*/ 8 h 33"/>
              <a:gd name="T22" fmla="*/ 13 w 41"/>
              <a:gd name="T23" fmla="*/ 7 h 33"/>
              <a:gd name="T24" fmla="*/ 19 w 41"/>
              <a:gd name="T25" fmla="*/ 8 h 33"/>
              <a:gd name="T26" fmla="*/ 19 w 41"/>
              <a:gd name="T27" fmla="*/ 15 h 33"/>
              <a:gd name="T28" fmla="*/ 27 w 41"/>
              <a:gd name="T29" fmla="*/ 14 h 33"/>
              <a:gd name="T30" fmla="*/ 29 w 41"/>
              <a:gd name="T31" fmla="*/ 12 h 33"/>
              <a:gd name="T32" fmla="*/ 38 w 41"/>
              <a:gd name="T33" fmla="*/ 8 h 33"/>
              <a:gd name="T34" fmla="*/ 41 w 41"/>
              <a:gd name="T35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1" h="33">
                <a:moveTo>
                  <a:pt x="18" y="30"/>
                </a:moveTo>
                <a:lnTo>
                  <a:pt x="19" y="32"/>
                </a:lnTo>
                <a:lnTo>
                  <a:pt x="19" y="33"/>
                </a:lnTo>
                <a:lnTo>
                  <a:pt x="22" y="32"/>
                </a:lnTo>
                <a:lnTo>
                  <a:pt x="24" y="29"/>
                </a:lnTo>
                <a:lnTo>
                  <a:pt x="20" y="23"/>
                </a:lnTo>
                <a:lnTo>
                  <a:pt x="12" y="22"/>
                </a:lnTo>
                <a:lnTo>
                  <a:pt x="5" y="23"/>
                </a:lnTo>
                <a:lnTo>
                  <a:pt x="3" y="17"/>
                </a:lnTo>
                <a:lnTo>
                  <a:pt x="0" y="10"/>
                </a:lnTo>
                <a:lnTo>
                  <a:pt x="5" y="8"/>
                </a:lnTo>
                <a:lnTo>
                  <a:pt x="13" y="7"/>
                </a:lnTo>
                <a:lnTo>
                  <a:pt x="19" y="8"/>
                </a:lnTo>
                <a:lnTo>
                  <a:pt x="19" y="15"/>
                </a:lnTo>
                <a:lnTo>
                  <a:pt x="27" y="14"/>
                </a:lnTo>
                <a:lnTo>
                  <a:pt x="29" y="12"/>
                </a:lnTo>
                <a:lnTo>
                  <a:pt x="38" y="8"/>
                </a:lnTo>
                <a:lnTo>
                  <a:pt x="4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4" name="Freeform 546">
            <a:extLst>
              <a:ext uri="{FF2B5EF4-FFF2-40B4-BE49-F238E27FC236}">
                <a16:creationId xmlns:a16="http://schemas.microsoft.com/office/drawing/2014/main" id="{04D5DC8C-C445-C0BC-95DD-A1CE3933DC09}"/>
              </a:ext>
            </a:extLst>
          </p:cNvPr>
          <p:cNvSpPr>
            <a:spLocks/>
          </p:cNvSpPr>
          <p:nvPr/>
        </p:nvSpPr>
        <p:spPr bwMode="auto">
          <a:xfrm>
            <a:off x="5684838" y="2894013"/>
            <a:ext cx="31750" cy="15875"/>
          </a:xfrm>
          <a:custGeom>
            <a:avLst/>
            <a:gdLst>
              <a:gd name="T0" fmla="*/ 0 w 20"/>
              <a:gd name="T1" fmla="*/ 10 h 10"/>
              <a:gd name="T2" fmla="*/ 3 w 20"/>
              <a:gd name="T3" fmla="*/ 8 h 10"/>
              <a:gd name="T4" fmla="*/ 18 w 20"/>
              <a:gd name="T5" fmla="*/ 0 h 10"/>
              <a:gd name="T6" fmla="*/ 20 w 20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" h="10">
                <a:moveTo>
                  <a:pt x="0" y="10"/>
                </a:moveTo>
                <a:lnTo>
                  <a:pt x="3" y="8"/>
                </a:lnTo>
                <a:lnTo>
                  <a:pt x="18" y="0"/>
                </a:lnTo>
                <a:lnTo>
                  <a:pt x="2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5" name="Freeform 547">
            <a:extLst>
              <a:ext uri="{FF2B5EF4-FFF2-40B4-BE49-F238E27FC236}">
                <a16:creationId xmlns:a16="http://schemas.microsoft.com/office/drawing/2014/main" id="{2F0CD8B3-D7D7-0DF4-3AEF-8C9FBEDB8A8D}"/>
              </a:ext>
            </a:extLst>
          </p:cNvPr>
          <p:cNvSpPr>
            <a:spLocks/>
          </p:cNvSpPr>
          <p:nvPr/>
        </p:nvSpPr>
        <p:spPr bwMode="auto">
          <a:xfrm>
            <a:off x="5811838" y="2879726"/>
            <a:ext cx="15875" cy="33338"/>
          </a:xfrm>
          <a:custGeom>
            <a:avLst/>
            <a:gdLst>
              <a:gd name="T0" fmla="*/ 2 w 10"/>
              <a:gd name="T1" fmla="*/ 1 h 21"/>
              <a:gd name="T2" fmla="*/ 6 w 10"/>
              <a:gd name="T3" fmla="*/ 0 h 21"/>
              <a:gd name="T4" fmla="*/ 4 w 10"/>
              <a:gd name="T5" fmla="*/ 4 h 21"/>
              <a:gd name="T6" fmla="*/ 4 w 10"/>
              <a:gd name="T7" fmla="*/ 6 h 21"/>
              <a:gd name="T8" fmla="*/ 0 w 10"/>
              <a:gd name="T9" fmla="*/ 15 h 21"/>
              <a:gd name="T10" fmla="*/ 2 w 10"/>
              <a:gd name="T11" fmla="*/ 21 h 21"/>
              <a:gd name="T12" fmla="*/ 10 w 10"/>
              <a:gd name="T13" fmla="*/ 9 h 21"/>
              <a:gd name="T14" fmla="*/ 10 w 10"/>
              <a:gd name="T15" fmla="*/ 9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" h="21">
                <a:moveTo>
                  <a:pt x="2" y="1"/>
                </a:moveTo>
                <a:lnTo>
                  <a:pt x="6" y="0"/>
                </a:lnTo>
                <a:lnTo>
                  <a:pt x="4" y="4"/>
                </a:lnTo>
                <a:lnTo>
                  <a:pt x="4" y="6"/>
                </a:lnTo>
                <a:lnTo>
                  <a:pt x="0" y="15"/>
                </a:lnTo>
                <a:lnTo>
                  <a:pt x="2" y="21"/>
                </a:lnTo>
                <a:lnTo>
                  <a:pt x="10" y="9"/>
                </a:lnTo>
                <a:lnTo>
                  <a:pt x="10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6" name="Freeform 548">
            <a:extLst>
              <a:ext uri="{FF2B5EF4-FFF2-40B4-BE49-F238E27FC236}">
                <a16:creationId xmlns:a16="http://schemas.microsoft.com/office/drawing/2014/main" id="{FF4381DE-70F2-F518-45A5-2E51368D045F}"/>
              </a:ext>
            </a:extLst>
          </p:cNvPr>
          <p:cNvSpPr>
            <a:spLocks/>
          </p:cNvSpPr>
          <p:nvPr/>
        </p:nvSpPr>
        <p:spPr bwMode="auto">
          <a:xfrm>
            <a:off x="5645151" y="2900363"/>
            <a:ext cx="11113" cy="23813"/>
          </a:xfrm>
          <a:custGeom>
            <a:avLst/>
            <a:gdLst>
              <a:gd name="T0" fmla="*/ 2 w 7"/>
              <a:gd name="T1" fmla="*/ 15 h 15"/>
              <a:gd name="T2" fmla="*/ 7 w 7"/>
              <a:gd name="T3" fmla="*/ 11 h 15"/>
              <a:gd name="T4" fmla="*/ 7 w 7"/>
              <a:gd name="T5" fmla="*/ 11 h 15"/>
              <a:gd name="T6" fmla="*/ 6 w 7"/>
              <a:gd name="T7" fmla="*/ 0 h 15"/>
              <a:gd name="T8" fmla="*/ 3 w 7"/>
              <a:gd name="T9" fmla="*/ 2 h 15"/>
              <a:gd name="T10" fmla="*/ 0 w 7"/>
              <a:gd name="T11" fmla="*/ 3 h 15"/>
              <a:gd name="T12" fmla="*/ 0 w 7"/>
              <a:gd name="T13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15">
                <a:moveTo>
                  <a:pt x="2" y="15"/>
                </a:moveTo>
                <a:lnTo>
                  <a:pt x="7" y="11"/>
                </a:lnTo>
                <a:lnTo>
                  <a:pt x="7" y="11"/>
                </a:lnTo>
                <a:lnTo>
                  <a:pt x="6" y="0"/>
                </a:lnTo>
                <a:lnTo>
                  <a:pt x="3" y="2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7" name="Line 549">
            <a:extLst>
              <a:ext uri="{FF2B5EF4-FFF2-40B4-BE49-F238E27FC236}">
                <a16:creationId xmlns:a16="http://schemas.microsoft.com/office/drawing/2014/main" id="{5DA2F994-CE3D-3263-07BD-76FC5D437A2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668963" y="2909888"/>
            <a:ext cx="15875" cy="142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8" name="Freeform 550">
            <a:extLst>
              <a:ext uri="{FF2B5EF4-FFF2-40B4-BE49-F238E27FC236}">
                <a16:creationId xmlns:a16="http://schemas.microsoft.com/office/drawing/2014/main" id="{1E834E19-9DD2-1B9A-4D4A-6FB9E69D7DB8}"/>
              </a:ext>
            </a:extLst>
          </p:cNvPr>
          <p:cNvSpPr>
            <a:spLocks/>
          </p:cNvSpPr>
          <p:nvPr/>
        </p:nvSpPr>
        <p:spPr bwMode="auto">
          <a:xfrm>
            <a:off x="5662613" y="2924176"/>
            <a:ext cx="22225" cy="12700"/>
          </a:xfrm>
          <a:custGeom>
            <a:avLst/>
            <a:gdLst>
              <a:gd name="T0" fmla="*/ 14 w 14"/>
              <a:gd name="T1" fmla="*/ 8 h 8"/>
              <a:gd name="T2" fmla="*/ 7 w 14"/>
              <a:gd name="T3" fmla="*/ 8 h 8"/>
              <a:gd name="T4" fmla="*/ 6 w 14"/>
              <a:gd name="T5" fmla="*/ 7 h 8"/>
              <a:gd name="T6" fmla="*/ 0 w 14"/>
              <a:gd name="T7" fmla="*/ 8 h 8"/>
              <a:gd name="T8" fmla="*/ 4 w 14"/>
              <a:gd name="T9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8">
                <a:moveTo>
                  <a:pt x="14" y="8"/>
                </a:moveTo>
                <a:lnTo>
                  <a:pt x="7" y="8"/>
                </a:lnTo>
                <a:lnTo>
                  <a:pt x="6" y="7"/>
                </a:lnTo>
                <a:lnTo>
                  <a:pt x="0" y="8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9" name="Freeform 551">
            <a:extLst>
              <a:ext uri="{FF2B5EF4-FFF2-40B4-BE49-F238E27FC236}">
                <a16:creationId xmlns:a16="http://schemas.microsoft.com/office/drawing/2014/main" id="{BAE3AADF-32B7-3977-3479-BAB32A67903F}"/>
              </a:ext>
            </a:extLst>
          </p:cNvPr>
          <p:cNvSpPr>
            <a:spLocks/>
          </p:cNvSpPr>
          <p:nvPr/>
        </p:nvSpPr>
        <p:spPr bwMode="auto">
          <a:xfrm>
            <a:off x="5600701" y="2862263"/>
            <a:ext cx="55563" cy="82550"/>
          </a:xfrm>
          <a:custGeom>
            <a:avLst/>
            <a:gdLst>
              <a:gd name="T0" fmla="*/ 28 w 35"/>
              <a:gd name="T1" fmla="*/ 27 h 52"/>
              <a:gd name="T2" fmla="*/ 27 w 35"/>
              <a:gd name="T3" fmla="*/ 24 h 52"/>
              <a:gd name="T4" fmla="*/ 35 w 35"/>
              <a:gd name="T5" fmla="*/ 17 h 52"/>
              <a:gd name="T6" fmla="*/ 31 w 35"/>
              <a:gd name="T7" fmla="*/ 0 h 52"/>
              <a:gd name="T8" fmla="*/ 17 w 35"/>
              <a:gd name="T9" fmla="*/ 8 h 52"/>
              <a:gd name="T10" fmla="*/ 16 w 35"/>
              <a:gd name="T11" fmla="*/ 16 h 52"/>
              <a:gd name="T12" fmla="*/ 24 w 35"/>
              <a:gd name="T13" fmla="*/ 13 h 52"/>
              <a:gd name="T14" fmla="*/ 16 w 35"/>
              <a:gd name="T15" fmla="*/ 30 h 52"/>
              <a:gd name="T16" fmla="*/ 5 w 35"/>
              <a:gd name="T17" fmla="*/ 34 h 52"/>
              <a:gd name="T18" fmla="*/ 5 w 35"/>
              <a:gd name="T19" fmla="*/ 38 h 52"/>
              <a:gd name="T20" fmla="*/ 13 w 35"/>
              <a:gd name="T21" fmla="*/ 38 h 52"/>
              <a:gd name="T22" fmla="*/ 13 w 35"/>
              <a:gd name="T23" fmla="*/ 42 h 52"/>
              <a:gd name="T24" fmla="*/ 2 w 35"/>
              <a:gd name="T25" fmla="*/ 46 h 52"/>
              <a:gd name="T26" fmla="*/ 0 w 35"/>
              <a:gd name="T27" fmla="*/ 46 h 52"/>
              <a:gd name="T28" fmla="*/ 1 w 35"/>
              <a:gd name="T29" fmla="*/ 50 h 52"/>
              <a:gd name="T30" fmla="*/ 1 w 35"/>
              <a:gd name="T31" fmla="*/ 52 h 52"/>
              <a:gd name="T32" fmla="*/ 21 w 35"/>
              <a:gd name="T33" fmla="*/ 46 h 52"/>
              <a:gd name="T34" fmla="*/ 30 w 35"/>
              <a:gd name="T35" fmla="*/ 39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5" h="52">
                <a:moveTo>
                  <a:pt x="28" y="27"/>
                </a:moveTo>
                <a:lnTo>
                  <a:pt x="27" y="24"/>
                </a:lnTo>
                <a:lnTo>
                  <a:pt x="35" y="17"/>
                </a:lnTo>
                <a:lnTo>
                  <a:pt x="31" y="0"/>
                </a:lnTo>
                <a:lnTo>
                  <a:pt x="17" y="8"/>
                </a:lnTo>
                <a:lnTo>
                  <a:pt x="16" y="16"/>
                </a:lnTo>
                <a:lnTo>
                  <a:pt x="24" y="13"/>
                </a:lnTo>
                <a:lnTo>
                  <a:pt x="16" y="30"/>
                </a:lnTo>
                <a:lnTo>
                  <a:pt x="5" y="34"/>
                </a:lnTo>
                <a:lnTo>
                  <a:pt x="5" y="38"/>
                </a:lnTo>
                <a:lnTo>
                  <a:pt x="13" y="38"/>
                </a:lnTo>
                <a:lnTo>
                  <a:pt x="13" y="42"/>
                </a:lnTo>
                <a:lnTo>
                  <a:pt x="2" y="46"/>
                </a:lnTo>
                <a:lnTo>
                  <a:pt x="0" y="46"/>
                </a:lnTo>
                <a:lnTo>
                  <a:pt x="1" y="50"/>
                </a:lnTo>
                <a:lnTo>
                  <a:pt x="1" y="52"/>
                </a:lnTo>
                <a:lnTo>
                  <a:pt x="21" y="46"/>
                </a:lnTo>
                <a:lnTo>
                  <a:pt x="30" y="3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0" name="Freeform 552">
            <a:extLst>
              <a:ext uri="{FF2B5EF4-FFF2-40B4-BE49-F238E27FC236}">
                <a16:creationId xmlns:a16="http://schemas.microsoft.com/office/drawing/2014/main" id="{7E56997D-5EE7-699D-7553-79C02ABB836C}"/>
              </a:ext>
            </a:extLst>
          </p:cNvPr>
          <p:cNvSpPr>
            <a:spLocks/>
          </p:cNvSpPr>
          <p:nvPr/>
        </p:nvSpPr>
        <p:spPr bwMode="auto">
          <a:xfrm>
            <a:off x="5684838" y="2927351"/>
            <a:ext cx="42863" cy="23813"/>
          </a:xfrm>
          <a:custGeom>
            <a:avLst/>
            <a:gdLst>
              <a:gd name="T0" fmla="*/ 18 w 27"/>
              <a:gd name="T1" fmla="*/ 15 h 15"/>
              <a:gd name="T2" fmla="*/ 19 w 27"/>
              <a:gd name="T3" fmla="*/ 9 h 15"/>
              <a:gd name="T4" fmla="*/ 18 w 27"/>
              <a:gd name="T5" fmla="*/ 5 h 15"/>
              <a:gd name="T6" fmla="*/ 27 w 27"/>
              <a:gd name="T7" fmla="*/ 1 h 15"/>
              <a:gd name="T8" fmla="*/ 23 w 27"/>
              <a:gd name="T9" fmla="*/ 0 h 15"/>
              <a:gd name="T10" fmla="*/ 15 w 27"/>
              <a:gd name="T11" fmla="*/ 4 h 15"/>
              <a:gd name="T12" fmla="*/ 5 w 27"/>
              <a:gd name="T13" fmla="*/ 6 h 15"/>
              <a:gd name="T14" fmla="*/ 0 w 27"/>
              <a:gd name="T15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7" h="15">
                <a:moveTo>
                  <a:pt x="18" y="15"/>
                </a:moveTo>
                <a:lnTo>
                  <a:pt x="19" y="9"/>
                </a:lnTo>
                <a:lnTo>
                  <a:pt x="18" y="5"/>
                </a:lnTo>
                <a:lnTo>
                  <a:pt x="27" y="1"/>
                </a:lnTo>
                <a:lnTo>
                  <a:pt x="23" y="0"/>
                </a:lnTo>
                <a:lnTo>
                  <a:pt x="15" y="4"/>
                </a:lnTo>
                <a:lnTo>
                  <a:pt x="5" y="6"/>
                </a:lnTo>
                <a:lnTo>
                  <a:pt x="0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1" name="Freeform 553">
            <a:extLst>
              <a:ext uri="{FF2B5EF4-FFF2-40B4-BE49-F238E27FC236}">
                <a16:creationId xmlns:a16="http://schemas.microsoft.com/office/drawing/2014/main" id="{DFC29CA5-9397-7E4D-C49B-3CA07F42F959}"/>
              </a:ext>
            </a:extLst>
          </p:cNvPr>
          <p:cNvSpPr>
            <a:spLocks/>
          </p:cNvSpPr>
          <p:nvPr/>
        </p:nvSpPr>
        <p:spPr bwMode="auto">
          <a:xfrm>
            <a:off x="5656263" y="2947988"/>
            <a:ext cx="28575" cy="12700"/>
          </a:xfrm>
          <a:custGeom>
            <a:avLst/>
            <a:gdLst>
              <a:gd name="T0" fmla="*/ 18 w 18"/>
              <a:gd name="T1" fmla="*/ 0 h 8"/>
              <a:gd name="T2" fmla="*/ 15 w 18"/>
              <a:gd name="T3" fmla="*/ 2 h 8"/>
              <a:gd name="T4" fmla="*/ 10 w 18"/>
              <a:gd name="T5" fmla="*/ 3 h 8"/>
              <a:gd name="T6" fmla="*/ 4 w 18"/>
              <a:gd name="T7" fmla="*/ 7 h 8"/>
              <a:gd name="T8" fmla="*/ 0 w 18"/>
              <a:gd name="T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8">
                <a:moveTo>
                  <a:pt x="18" y="0"/>
                </a:moveTo>
                <a:lnTo>
                  <a:pt x="15" y="2"/>
                </a:lnTo>
                <a:lnTo>
                  <a:pt x="10" y="3"/>
                </a:lnTo>
                <a:lnTo>
                  <a:pt x="4" y="7"/>
                </a:lnTo>
                <a:lnTo>
                  <a:pt x="0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2" name="Freeform 554">
            <a:extLst>
              <a:ext uri="{FF2B5EF4-FFF2-40B4-BE49-F238E27FC236}">
                <a16:creationId xmlns:a16="http://schemas.microsoft.com/office/drawing/2014/main" id="{483CB9AF-5AFB-E460-9777-F66AB7039F14}"/>
              </a:ext>
            </a:extLst>
          </p:cNvPr>
          <p:cNvSpPr>
            <a:spLocks/>
          </p:cNvSpPr>
          <p:nvPr/>
        </p:nvSpPr>
        <p:spPr bwMode="auto">
          <a:xfrm>
            <a:off x="5684838" y="2944813"/>
            <a:ext cx="17463" cy="20638"/>
          </a:xfrm>
          <a:custGeom>
            <a:avLst/>
            <a:gdLst>
              <a:gd name="T0" fmla="*/ 0 w 11"/>
              <a:gd name="T1" fmla="*/ 13 h 13"/>
              <a:gd name="T2" fmla="*/ 9 w 11"/>
              <a:gd name="T3" fmla="*/ 9 h 13"/>
              <a:gd name="T4" fmla="*/ 11 w 11"/>
              <a:gd name="T5" fmla="*/ 2 h 13"/>
              <a:gd name="T6" fmla="*/ 11 w 11"/>
              <a:gd name="T7" fmla="*/ 0 h 13"/>
              <a:gd name="T8" fmla="*/ 0 w 11"/>
              <a:gd name="T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3">
                <a:moveTo>
                  <a:pt x="0" y="13"/>
                </a:moveTo>
                <a:lnTo>
                  <a:pt x="9" y="9"/>
                </a:lnTo>
                <a:lnTo>
                  <a:pt x="11" y="2"/>
                </a:lnTo>
                <a:lnTo>
                  <a:pt x="11" y="0"/>
                </a:lnTo>
                <a:lnTo>
                  <a:pt x="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3" name="Freeform 555">
            <a:extLst>
              <a:ext uri="{FF2B5EF4-FFF2-40B4-BE49-F238E27FC236}">
                <a16:creationId xmlns:a16="http://schemas.microsoft.com/office/drawing/2014/main" id="{BCF7DCBC-DCA8-8112-19F2-C72B9F68F797}"/>
              </a:ext>
            </a:extLst>
          </p:cNvPr>
          <p:cNvSpPr>
            <a:spLocks/>
          </p:cNvSpPr>
          <p:nvPr/>
        </p:nvSpPr>
        <p:spPr bwMode="auto">
          <a:xfrm>
            <a:off x="5580063" y="2946401"/>
            <a:ext cx="33338" cy="31750"/>
          </a:xfrm>
          <a:custGeom>
            <a:avLst/>
            <a:gdLst>
              <a:gd name="T0" fmla="*/ 3 w 21"/>
              <a:gd name="T1" fmla="*/ 20 h 20"/>
              <a:gd name="T2" fmla="*/ 10 w 21"/>
              <a:gd name="T3" fmla="*/ 18 h 20"/>
              <a:gd name="T4" fmla="*/ 14 w 21"/>
              <a:gd name="T5" fmla="*/ 12 h 20"/>
              <a:gd name="T6" fmla="*/ 21 w 21"/>
              <a:gd name="T7" fmla="*/ 3 h 20"/>
              <a:gd name="T8" fmla="*/ 19 w 21"/>
              <a:gd name="T9" fmla="*/ 1 h 20"/>
              <a:gd name="T10" fmla="*/ 15 w 21"/>
              <a:gd name="T11" fmla="*/ 3 h 20"/>
              <a:gd name="T12" fmla="*/ 10 w 21"/>
              <a:gd name="T13" fmla="*/ 4 h 20"/>
              <a:gd name="T14" fmla="*/ 6 w 21"/>
              <a:gd name="T15" fmla="*/ 0 h 20"/>
              <a:gd name="T16" fmla="*/ 2 w 21"/>
              <a:gd name="T17" fmla="*/ 0 h 20"/>
              <a:gd name="T18" fmla="*/ 0 w 21"/>
              <a:gd name="T19" fmla="*/ 0 h 20"/>
              <a:gd name="T20" fmla="*/ 3 w 21"/>
              <a:gd name="T21" fmla="*/ 9 h 20"/>
              <a:gd name="T22" fmla="*/ 3 w 21"/>
              <a:gd name="T23" fmla="*/ 16 h 20"/>
              <a:gd name="T24" fmla="*/ 3 w 21"/>
              <a:gd name="T25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1" h="20">
                <a:moveTo>
                  <a:pt x="3" y="20"/>
                </a:moveTo>
                <a:lnTo>
                  <a:pt x="10" y="18"/>
                </a:lnTo>
                <a:lnTo>
                  <a:pt x="14" y="12"/>
                </a:lnTo>
                <a:lnTo>
                  <a:pt x="21" y="3"/>
                </a:lnTo>
                <a:lnTo>
                  <a:pt x="19" y="1"/>
                </a:lnTo>
                <a:lnTo>
                  <a:pt x="15" y="3"/>
                </a:lnTo>
                <a:lnTo>
                  <a:pt x="10" y="4"/>
                </a:lnTo>
                <a:lnTo>
                  <a:pt x="6" y="0"/>
                </a:lnTo>
                <a:lnTo>
                  <a:pt x="2" y="0"/>
                </a:lnTo>
                <a:lnTo>
                  <a:pt x="0" y="0"/>
                </a:lnTo>
                <a:lnTo>
                  <a:pt x="3" y="9"/>
                </a:lnTo>
                <a:lnTo>
                  <a:pt x="3" y="16"/>
                </a:lnTo>
                <a:lnTo>
                  <a:pt x="3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4" name="Freeform 556">
            <a:extLst>
              <a:ext uri="{FF2B5EF4-FFF2-40B4-BE49-F238E27FC236}">
                <a16:creationId xmlns:a16="http://schemas.microsoft.com/office/drawing/2014/main" id="{E230AF6C-E6B8-A4D4-14A6-3A523FA903B0}"/>
              </a:ext>
            </a:extLst>
          </p:cNvPr>
          <p:cNvSpPr>
            <a:spLocks/>
          </p:cNvSpPr>
          <p:nvPr/>
        </p:nvSpPr>
        <p:spPr bwMode="auto">
          <a:xfrm>
            <a:off x="5705476" y="2951163"/>
            <a:ext cx="33338" cy="31750"/>
          </a:xfrm>
          <a:custGeom>
            <a:avLst/>
            <a:gdLst>
              <a:gd name="T0" fmla="*/ 21 w 21"/>
              <a:gd name="T1" fmla="*/ 20 h 20"/>
              <a:gd name="T2" fmla="*/ 11 w 21"/>
              <a:gd name="T3" fmla="*/ 19 h 20"/>
              <a:gd name="T4" fmla="*/ 10 w 21"/>
              <a:gd name="T5" fmla="*/ 16 h 20"/>
              <a:gd name="T6" fmla="*/ 3 w 21"/>
              <a:gd name="T7" fmla="*/ 12 h 20"/>
              <a:gd name="T8" fmla="*/ 2 w 21"/>
              <a:gd name="T9" fmla="*/ 11 h 20"/>
              <a:gd name="T10" fmla="*/ 0 w 21"/>
              <a:gd name="T11" fmla="*/ 9 h 20"/>
              <a:gd name="T12" fmla="*/ 5 w 21"/>
              <a:gd name="T13" fmla="*/ 4 h 20"/>
              <a:gd name="T14" fmla="*/ 5 w 21"/>
              <a:gd name="T15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" h="20">
                <a:moveTo>
                  <a:pt x="21" y="20"/>
                </a:moveTo>
                <a:lnTo>
                  <a:pt x="11" y="19"/>
                </a:lnTo>
                <a:lnTo>
                  <a:pt x="10" y="16"/>
                </a:lnTo>
                <a:lnTo>
                  <a:pt x="3" y="12"/>
                </a:lnTo>
                <a:lnTo>
                  <a:pt x="2" y="11"/>
                </a:lnTo>
                <a:lnTo>
                  <a:pt x="0" y="9"/>
                </a:lnTo>
                <a:lnTo>
                  <a:pt x="5" y="4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5" name="Freeform 557">
            <a:extLst>
              <a:ext uri="{FF2B5EF4-FFF2-40B4-BE49-F238E27FC236}">
                <a16:creationId xmlns:a16="http://schemas.microsoft.com/office/drawing/2014/main" id="{2D1E450F-7E15-2B28-553C-694B7B36E310}"/>
              </a:ext>
            </a:extLst>
          </p:cNvPr>
          <p:cNvSpPr>
            <a:spLocks/>
          </p:cNvSpPr>
          <p:nvPr/>
        </p:nvSpPr>
        <p:spPr bwMode="auto">
          <a:xfrm>
            <a:off x="5673726" y="2971801"/>
            <a:ext cx="11113" cy="11113"/>
          </a:xfrm>
          <a:custGeom>
            <a:avLst/>
            <a:gdLst>
              <a:gd name="T0" fmla="*/ 0 w 7"/>
              <a:gd name="T1" fmla="*/ 7 h 7"/>
              <a:gd name="T2" fmla="*/ 1 w 7"/>
              <a:gd name="T3" fmla="*/ 6 h 7"/>
              <a:gd name="T4" fmla="*/ 7 w 7"/>
              <a:gd name="T5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7">
                <a:moveTo>
                  <a:pt x="0" y="7"/>
                </a:moveTo>
                <a:lnTo>
                  <a:pt x="1" y="6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6" name="Freeform 558">
            <a:extLst>
              <a:ext uri="{FF2B5EF4-FFF2-40B4-BE49-F238E27FC236}">
                <a16:creationId xmlns:a16="http://schemas.microsoft.com/office/drawing/2014/main" id="{211F2A50-128C-A457-CDAC-349C3A8CEDC4}"/>
              </a:ext>
            </a:extLst>
          </p:cNvPr>
          <p:cNvSpPr>
            <a:spLocks/>
          </p:cNvSpPr>
          <p:nvPr/>
        </p:nvSpPr>
        <p:spPr bwMode="auto">
          <a:xfrm>
            <a:off x="5649913" y="2965451"/>
            <a:ext cx="34925" cy="22225"/>
          </a:xfrm>
          <a:custGeom>
            <a:avLst/>
            <a:gdLst>
              <a:gd name="T0" fmla="*/ 0 w 22"/>
              <a:gd name="T1" fmla="*/ 14 h 14"/>
              <a:gd name="T2" fmla="*/ 5 w 22"/>
              <a:gd name="T3" fmla="*/ 6 h 14"/>
              <a:gd name="T4" fmla="*/ 10 w 22"/>
              <a:gd name="T5" fmla="*/ 4 h 14"/>
              <a:gd name="T6" fmla="*/ 19 w 22"/>
              <a:gd name="T7" fmla="*/ 0 h 14"/>
              <a:gd name="T8" fmla="*/ 22 w 22"/>
              <a:gd name="T9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14">
                <a:moveTo>
                  <a:pt x="0" y="14"/>
                </a:moveTo>
                <a:lnTo>
                  <a:pt x="5" y="6"/>
                </a:lnTo>
                <a:lnTo>
                  <a:pt x="10" y="4"/>
                </a:lnTo>
                <a:lnTo>
                  <a:pt x="19" y="0"/>
                </a:lnTo>
                <a:lnTo>
                  <a:pt x="2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7" name="Freeform 559">
            <a:extLst>
              <a:ext uri="{FF2B5EF4-FFF2-40B4-BE49-F238E27FC236}">
                <a16:creationId xmlns:a16="http://schemas.microsoft.com/office/drawing/2014/main" id="{EF7E5BC6-A1F3-BE08-9801-600BC20467CB}"/>
              </a:ext>
            </a:extLst>
          </p:cNvPr>
          <p:cNvSpPr>
            <a:spLocks/>
          </p:cNvSpPr>
          <p:nvPr/>
        </p:nvSpPr>
        <p:spPr bwMode="auto">
          <a:xfrm>
            <a:off x="5684838" y="2970213"/>
            <a:ext cx="41275" cy="23813"/>
          </a:xfrm>
          <a:custGeom>
            <a:avLst/>
            <a:gdLst>
              <a:gd name="T0" fmla="*/ 0 w 26"/>
              <a:gd name="T1" fmla="*/ 1 h 15"/>
              <a:gd name="T2" fmla="*/ 3 w 26"/>
              <a:gd name="T3" fmla="*/ 0 h 15"/>
              <a:gd name="T4" fmla="*/ 8 w 26"/>
              <a:gd name="T5" fmla="*/ 4 h 15"/>
              <a:gd name="T6" fmla="*/ 16 w 26"/>
              <a:gd name="T7" fmla="*/ 11 h 15"/>
              <a:gd name="T8" fmla="*/ 24 w 26"/>
              <a:gd name="T9" fmla="*/ 15 h 15"/>
              <a:gd name="T10" fmla="*/ 26 w 26"/>
              <a:gd name="T11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" h="15">
                <a:moveTo>
                  <a:pt x="0" y="1"/>
                </a:moveTo>
                <a:lnTo>
                  <a:pt x="3" y="0"/>
                </a:lnTo>
                <a:lnTo>
                  <a:pt x="8" y="4"/>
                </a:lnTo>
                <a:lnTo>
                  <a:pt x="16" y="11"/>
                </a:lnTo>
                <a:lnTo>
                  <a:pt x="24" y="15"/>
                </a:lnTo>
                <a:lnTo>
                  <a:pt x="26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8" name="Freeform 560">
            <a:extLst>
              <a:ext uri="{FF2B5EF4-FFF2-40B4-BE49-F238E27FC236}">
                <a16:creationId xmlns:a16="http://schemas.microsoft.com/office/drawing/2014/main" id="{3A03867E-14AC-7600-83C2-A85C11E33E4E}"/>
              </a:ext>
            </a:extLst>
          </p:cNvPr>
          <p:cNvSpPr>
            <a:spLocks/>
          </p:cNvSpPr>
          <p:nvPr/>
        </p:nvSpPr>
        <p:spPr bwMode="auto">
          <a:xfrm>
            <a:off x="5610226" y="2947988"/>
            <a:ext cx="47625" cy="52388"/>
          </a:xfrm>
          <a:custGeom>
            <a:avLst/>
            <a:gdLst>
              <a:gd name="T0" fmla="*/ 29 w 30"/>
              <a:gd name="T1" fmla="*/ 8 h 33"/>
              <a:gd name="T2" fmla="*/ 30 w 30"/>
              <a:gd name="T3" fmla="*/ 2 h 33"/>
              <a:gd name="T4" fmla="*/ 28 w 30"/>
              <a:gd name="T5" fmla="*/ 0 h 33"/>
              <a:gd name="T6" fmla="*/ 25 w 30"/>
              <a:gd name="T7" fmla="*/ 0 h 33"/>
              <a:gd name="T8" fmla="*/ 11 w 30"/>
              <a:gd name="T9" fmla="*/ 15 h 33"/>
              <a:gd name="T10" fmla="*/ 11 w 30"/>
              <a:gd name="T11" fmla="*/ 22 h 33"/>
              <a:gd name="T12" fmla="*/ 5 w 30"/>
              <a:gd name="T13" fmla="*/ 23 h 33"/>
              <a:gd name="T14" fmla="*/ 0 w 30"/>
              <a:gd name="T15" fmla="*/ 32 h 33"/>
              <a:gd name="T16" fmla="*/ 2 w 30"/>
              <a:gd name="T17" fmla="*/ 33 h 33"/>
              <a:gd name="T18" fmla="*/ 15 w 30"/>
              <a:gd name="T19" fmla="*/ 33 h 33"/>
              <a:gd name="T20" fmla="*/ 18 w 30"/>
              <a:gd name="T21" fmla="*/ 32 h 33"/>
              <a:gd name="T22" fmla="*/ 25 w 30"/>
              <a:gd name="T23" fmla="*/ 25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0" h="33">
                <a:moveTo>
                  <a:pt x="29" y="8"/>
                </a:moveTo>
                <a:lnTo>
                  <a:pt x="30" y="2"/>
                </a:lnTo>
                <a:lnTo>
                  <a:pt x="28" y="0"/>
                </a:lnTo>
                <a:lnTo>
                  <a:pt x="25" y="0"/>
                </a:lnTo>
                <a:lnTo>
                  <a:pt x="11" y="15"/>
                </a:lnTo>
                <a:lnTo>
                  <a:pt x="11" y="22"/>
                </a:lnTo>
                <a:lnTo>
                  <a:pt x="5" y="23"/>
                </a:lnTo>
                <a:lnTo>
                  <a:pt x="0" y="32"/>
                </a:lnTo>
                <a:lnTo>
                  <a:pt x="2" y="33"/>
                </a:lnTo>
                <a:lnTo>
                  <a:pt x="15" y="33"/>
                </a:lnTo>
                <a:lnTo>
                  <a:pt x="18" y="32"/>
                </a:lnTo>
                <a:lnTo>
                  <a:pt x="25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9" name="Freeform 561">
            <a:extLst>
              <a:ext uri="{FF2B5EF4-FFF2-40B4-BE49-F238E27FC236}">
                <a16:creationId xmlns:a16="http://schemas.microsoft.com/office/drawing/2014/main" id="{4AC2F459-B5BB-35F5-308B-FBF4BBC3F5A1}"/>
              </a:ext>
            </a:extLst>
          </p:cNvPr>
          <p:cNvSpPr>
            <a:spLocks/>
          </p:cNvSpPr>
          <p:nvPr/>
        </p:nvSpPr>
        <p:spPr bwMode="auto">
          <a:xfrm>
            <a:off x="5545138" y="2992438"/>
            <a:ext cx="9525" cy="9525"/>
          </a:xfrm>
          <a:custGeom>
            <a:avLst/>
            <a:gdLst>
              <a:gd name="T0" fmla="*/ 2 w 6"/>
              <a:gd name="T1" fmla="*/ 6 h 6"/>
              <a:gd name="T2" fmla="*/ 0 w 6"/>
              <a:gd name="T3" fmla="*/ 6 h 6"/>
              <a:gd name="T4" fmla="*/ 2 w 6"/>
              <a:gd name="T5" fmla="*/ 2 h 6"/>
              <a:gd name="T6" fmla="*/ 5 w 6"/>
              <a:gd name="T7" fmla="*/ 0 h 6"/>
              <a:gd name="T8" fmla="*/ 6 w 6"/>
              <a:gd name="T9" fmla="*/ 2 h 6"/>
              <a:gd name="T10" fmla="*/ 5 w 6"/>
              <a:gd name="T11" fmla="*/ 5 h 6"/>
              <a:gd name="T12" fmla="*/ 2 w 6"/>
              <a:gd name="T13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" h="6">
                <a:moveTo>
                  <a:pt x="2" y="6"/>
                </a:moveTo>
                <a:lnTo>
                  <a:pt x="0" y="6"/>
                </a:lnTo>
                <a:lnTo>
                  <a:pt x="2" y="2"/>
                </a:lnTo>
                <a:lnTo>
                  <a:pt x="5" y="0"/>
                </a:lnTo>
                <a:lnTo>
                  <a:pt x="6" y="2"/>
                </a:lnTo>
                <a:lnTo>
                  <a:pt x="5" y="5"/>
                </a:lnTo>
                <a:lnTo>
                  <a:pt x="2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0" name="Freeform 562">
            <a:extLst>
              <a:ext uri="{FF2B5EF4-FFF2-40B4-BE49-F238E27FC236}">
                <a16:creationId xmlns:a16="http://schemas.microsoft.com/office/drawing/2014/main" id="{6320D605-0A79-E1D8-ADAE-9F9F2727B703}"/>
              </a:ext>
            </a:extLst>
          </p:cNvPr>
          <p:cNvSpPr>
            <a:spLocks/>
          </p:cNvSpPr>
          <p:nvPr/>
        </p:nvSpPr>
        <p:spPr bwMode="auto">
          <a:xfrm>
            <a:off x="5726113" y="2994026"/>
            <a:ext cx="12700" cy="14288"/>
          </a:xfrm>
          <a:custGeom>
            <a:avLst/>
            <a:gdLst>
              <a:gd name="T0" fmla="*/ 0 w 8"/>
              <a:gd name="T1" fmla="*/ 0 h 9"/>
              <a:gd name="T2" fmla="*/ 5 w 8"/>
              <a:gd name="T3" fmla="*/ 5 h 9"/>
              <a:gd name="T4" fmla="*/ 8 w 8"/>
              <a:gd name="T5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9">
                <a:moveTo>
                  <a:pt x="0" y="0"/>
                </a:moveTo>
                <a:lnTo>
                  <a:pt x="5" y="5"/>
                </a:lnTo>
                <a:lnTo>
                  <a:pt x="8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1" name="Freeform 563">
            <a:extLst>
              <a:ext uri="{FF2B5EF4-FFF2-40B4-BE49-F238E27FC236}">
                <a16:creationId xmlns:a16="http://schemas.microsoft.com/office/drawing/2014/main" id="{2CA2C8D8-7EF0-2FA7-E6AD-DA03CD8F426A}"/>
              </a:ext>
            </a:extLst>
          </p:cNvPr>
          <p:cNvSpPr>
            <a:spLocks/>
          </p:cNvSpPr>
          <p:nvPr/>
        </p:nvSpPr>
        <p:spPr bwMode="auto">
          <a:xfrm>
            <a:off x="5586413" y="2982913"/>
            <a:ext cx="23813" cy="41275"/>
          </a:xfrm>
          <a:custGeom>
            <a:avLst/>
            <a:gdLst>
              <a:gd name="T0" fmla="*/ 3 w 15"/>
              <a:gd name="T1" fmla="*/ 26 h 26"/>
              <a:gd name="T2" fmla="*/ 3 w 15"/>
              <a:gd name="T3" fmla="*/ 22 h 26"/>
              <a:gd name="T4" fmla="*/ 4 w 15"/>
              <a:gd name="T5" fmla="*/ 16 h 26"/>
              <a:gd name="T6" fmla="*/ 9 w 15"/>
              <a:gd name="T7" fmla="*/ 14 h 26"/>
              <a:gd name="T8" fmla="*/ 9 w 15"/>
              <a:gd name="T9" fmla="*/ 11 h 26"/>
              <a:gd name="T10" fmla="*/ 11 w 15"/>
              <a:gd name="T11" fmla="*/ 4 h 26"/>
              <a:gd name="T12" fmla="*/ 15 w 15"/>
              <a:gd name="T13" fmla="*/ 1 h 26"/>
              <a:gd name="T14" fmla="*/ 13 w 15"/>
              <a:gd name="T15" fmla="*/ 0 h 26"/>
              <a:gd name="T16" fmla="*/ 9 w 15"/>
              <a:gd name="T17" fmla="*/ 0 h 26"/>
              <a:gd name="T18" fmla="*/ 9 w 15"/>
              <a:gd name="T19" fmla="*/ 3 h 26"/>
              <a:gd name="T20" fmla="*/ 9 w 15"/>
              <a:gd name="T21" fmla="*/ 6 h 26"/>
              <a:gd name="T22" fmla="*/ 6 w 15"/>
              <a:gd name="T23" fmla="*/ 10 h 26"/>
              <a:gd name="T24" fmla="*/ 3 w 15"/>
              <a:gd name="T25" fmla="*/ 11 h 26"/>
              <a:gd name="T26" fmla="*/ 2 w 15"/>
              <a:gd name="T27" fmla="*/ 16 h 26"/>
              <a:gd name="T28" fmla="*/ 0 w 15"/>
              <a:gd name="T29" fmla="*/ 19 h 26"/>
              <a:gd name="T30" fmla="*/ 0 w 15"/>
              <a:gd name="T31" fmla="*/ 25 h 26"/>
              <a:gd name="T32" fmla="*/ 3 w 15"/>
              <a:gd name="T33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5" h="26">
                <a:moveTo>
                  <a:pt x="3" y="26"/>
                </a:moveTo>
                <a:lnTo>
                  <a:pt x="3" y="22"/>
                </a:lnTo>
                <a:lnTo>
                  <a:pt x="4" y="16"/>
                </a:lnTo>
                <a:lnTo>
                  <a:pt x="9" y="14"/>
                </a:lnTo>
                <a:lnTo>
                  <a:pt x="9" y="11"/>
                </a:lnTo>
                <a:lnTo>
                  <a:pt x="11" y="4"/>
                </a:lnTo>
                <a:lnTo>
                  <a:pt x="15" y="1"/>
                </a:lnTo>
                <a:lnTo>
                  <a:pt x="13" y="0"/>
                </a:lnTo>
                <a:lnTo>
                  <a:pt x="9" y="0"/>
                </a:lnTo>
                <a:lnTo>
                  <a:pt x="9" y="3"/>
                </a:lnTo>
                <a:lnTo>
                  <a:pt x="9" y="6"/>
                </a:lnTo>
                <a:lnTo>
                  <a:pt x="6" y="10"/>
                </a:lnTo>
                <a:lnTo>
                  <a:pt x="3" y="11"/>
                </a:lnTo>
                <a:lnTo>
                  <a:pt x="2" y="16"/>
                </a:lnTo>
                <a:lnTo>
                  <a:pt x="0" y="19"/>
                </a:lnTo>
                <a:lnTo>
                  <a:pt x="0" y="25"/>
                </a:lnTo>
                <a:lnTo>
                  <a:pt x="3" y="2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2" name="Freeform 564">
            <a:extLst>
              <a:ext uri="{FF2B5EF4-FFF2-40B4-BE49-F238E27FC236}">
                <a16:creationId xmlns:a16="http://schemas.microsoft.com/office/drawing/2014/main" id="{DBA7A424-3B01-6CFB-2203-2078E875DF1B}"/>
              </a:ext>
            </a:extLst>
          </p:cNvPr>
          <p:cNvSpPr>
            <a:spLocks/>
          </p:cNvSpPr>
          <p:nvPr/>
        </p:nvSpPr>
        <p:spPr bwMode="auto">
          <a:xfrm>
            <a:off x="5613401" y="3001963"/>
            <a:ext cx="25400" cy="28575"/>
          </a:xfrm>
          <a:custGeom>
            <a:avLst/>
            <a:gdLst>
              <a:gd name="T0" fmla="*/ 1 w 16"/>
              <a:gd name="T1" fmla="*/ 18 h 18"/>
              <a:gd name="T2" fmla="*/ 0 w 16"/>
              <a:gd name="T3" fmla="*/ 11 h 18"/>
              <a:gd name="T4" fmla="*/ 5 w 16"/>
              <a:gd name="T5" fmla="*/ 7 h 18"/>
              <a:gd name="T6" fmla="*/ 11 w 16"/>
              <a:gd name="T7" fmla="*/ 3 h 18"/>
              <a:gd name="T8" fmla="*/ 13 w 16"/>
              <a:gd name="T9" fmla="*/ 0 h 18"/>
              <a:gd name="T10" fmla="*/ 16 w 16"/>
              <a:gd name="T11" fmla="*/ 0 h 18"/>
              <a:gd name="T12" fmla="*/ 12 w 16"/>
              <a:gd name="T13" fmla="*/ 6 h 18"/>
              <a:gd name="T14" fmla="*/ 11 w 16"/>
              <a:gd name="T15" fmla="*/ 10 h 18"/>
              <a:gd name="T16" fmla="*/ 11 w 16"/>
              <a:gd name="T17" fmla="*/ 13 h 18"/>
              <a:gd name="T18" fmla="*/ 7 w 16"/>
              <a:gd name="T19" fmla="*/ 15 h 18"/>
              <a:gd name="T20" fmla="*/ 3 w 16"/>
              <a:gd name="T21" fmla="*/ 17 h 18"/>
              <a:gd name="T22" fmla="*/ 1 w 16"/>
              <a:gd name="T23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6" h="18">
                <a:moveTo>
                  <a:pt x="1" y="18"/>
                </a:moveTo>
                <a:lnTo>
                  <a:pt x="0" y="11"/>
                </a:lnTo>
                <a:lnTo>
                  <a:pt x="5" y="7"/>
                </a:lnTo>
                <a:lnTo>
                  <a:pt x="11" y="3"/>
                </a:lnTo>
                <a:lnTo>
                  <a:pt x="13" y="0"/>
                </a:lnTo>
                <a:lnTo>
                  <a:pt x="16" y="0"/>
                </a:lnTo>
                <a:lnTo>
                  <a:pt x="12" y="6"/>
                </a:lnTo>
                <a:lnTo>
                  <a:pt x="11" y="10"/>
                </a:lnTo>
                <a:lnTo>
                  <a:pt x="11" y="13"/>
                </a:lnTo>
                <a:lnTo>
                  <a:pt x="7" y="15"/>
                </a:lnTo>
                <a:lnTo>
                  <a:pt x="3" y="17"/>
                </a:lnTo>
                <a:lnTo>
                  <a:pt x="1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3" name="Freeform 565">
            <a:extLst>
              <a:ext uri="{FF2B5EF4-FFF2-40B4-BE49-F238E27FC236}">
                <a16:creationId xmlns:a16="http://schemas.microsoft.com/office/drawing/2014/main" id="{87E79AE2-09F0-8D61-A782-2C0151985399}"/>
              </a:ext>
            </a:extLst>
          </p:cNvPr>
          <p:cNvSpPr>
            <a:spLocks/>
          </p:cNvSpPr>
          <p:nvPr/>
        </p:nvSpPr>
        <p:spPr bwMode="auto">
          <a:xfrm>
            <a:off x="5738813" y="3008313"/>
            <a:ext cx="11113" cy="23813"/>
          </a:xfrm>
          <a:custGeom>
            <a:avLst/>
            <a:gdLst>
              <a:gd name="T0" fmla="*/ 0 w 7"/>
              <a:gd name="T1" fmla="*/ 0 h 15"/>
              <a:gd name="T2" fmla="*/ 3 w 7"/>
              <a:gd name="T3" fmla="*/ 6 h 15"/>
              <a:gd name="T4" fmla="*/ 7 w 7"/>
              <a:gd name="T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15">
                <a:moveTo>
                  <a:pt x="0" y="0"/>
                </a:moveTo>
                <a:lnTo>
                  <a:pt x="3" y="6"/>
                </a:lnTo>
                <a:lnTo>
                  <a:pt x="7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4" name="Freeform 566">
            <a:extLst>
              <a:ext uri="{FF2B5EF4-FFF2-40B4-BE49-F238E27FC236}">
                <a16:creationId xmlns:a16="http://schemas.microsoft.com/office/drawing/2014/main" id="{456AC363-1276-3F44-252E-E8ADC13187BD}"/>
              </a:ext>
            </a:extLst>
          </p:cNvPr>
          <p:cNvSpPr>
            <a:spLocks/>
          </p:cNvSpPr>
          <p:nvPr/>
        </p:nvSpPr>
        <p:spPr bwMode="auto">
          <a:xfrm>
            <a:off x="5738813" y="2982913"/>
            <a:ext cx="12700" cy="49213"/>
          </a:xfrm>
          <a:custGeom>
            <a:avLst/>
            <a:gdLst>
              <a:gd name="T0" fmla="*/ 7 w 8"/>
              <a:gd name="T1" fmla="*/ 31 h 31"/>
              <a:gd name="T2" fmla="*/ 8 w 8"/>
              <a:gd name="T3" fmla="*/ 21 h 31"/>
              <a:gd name="T4" fmla="*/ 7 w 8"/>
              <a:gd name="T5" fmla="*/ 10 h 31"/>
              <a:gd name="T6" fmla="*/ 3 w 8"/>
              <a:gd name="T7" fmla="*/ 3 h 31"/>
              <a:gd name="T8" fmla="*/ 0 w 8"/>
              <a:gd name="T9" fmla="*/ 0 h 31"/>
              <a:gd name="T10" fmla="*/ 0 w 8"/>
              <a:gd name="T11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31">
                <a:moveTo>
                  <a:pt x="7" y="31"/>
                </a:moveTo>
                <a:lnTo>
                  <a:pt x="8" y="21"/>
                </a:lnTo>
                <a:lnTo>
                  <a:pt x="7" y="10"/>
                </a:lnTo>
                <a:lnTo>
                  <a:pt x="3" y="3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5" name="Freeform 567">
            <a:extLst>
              <a:ext uri="{FF2B5EF4-FFF2-40B4-BE49-F238E27FC236}">
                <a16:creationId xmlns:a16="http://schemas.microsoft.com/office/drawing/2014/main" id="{E8F105FD-DF00-D698-210E-FC91A551BCA9}"/>
              </a:ext>
            </a:extLst>
          </p:cNvPr>
          <p:cNvSpPr>
            <a:spLocks/>
          </p:cNvSpPr>
          <p:nvPr/>
        </p:nvSpPr>
        <p:spPr bwMode="auto">
          <a:xfrm>
            <a:off x="5608638" y="3036888"/>
            <a:ext cx="22225" cy="26988"/>
          </a:xfrm>
          <a:custGeom>
            <a:avLst/>
            <a:gdLst>
              <a:gd name="T0" fmla="*/ 1 w 14"/>
              <a:gd name="T1" fmla="*/ 17 h 17"/>
              <a:gd name="T2" fmla="*/ 0 w 14"/>
              <a:gd name="T3" fmla="*/ 15 h 17"/>
              <a:gd name="T4" fmla="*/ 4 w 14"/>
              <a:gd name="T5" fmla="*/ 10 h 17"/>
              <a:gd name="T6" fmla="*/ 4 w 14"/>
              <a:gd name="T7" fmla="*/ 6 h 17"/>
              <a:gd name="T8" fmla="*/ 8 w 14"/>
              <a:gd name="T9" fmla="*/ 3 h 17"/>
              <a:gd name="T10" fmla="*/ 11 w 14"/>
              <a:gd name="T11" fmla="*/ 2 h 17"/>
              <a:gd name="T12" fmla="*/ 12 w 14"/>
              <a:gd name="T13" fmla="*/ 0 h 17"/>
              <a:gd name="T14" fmla="*/ 14 w 14"/>
              <a:gd name="T15" fmla="*/ 2 h 17"/>
              <a:gd name="T16" fmla="*/ 12 w 14"/>
              <a:gd name="T17" fmla="*/ 3 h 17"/>
              <a:gd name="T18" fmla="*/ 14 w 14"/>
              <a:gd name="T19" fmla="*/ 7 h 17"/>
              <a:gd name="T20" fmla="*/ 10 w 14"/>
              <a:gd name="T21" fmla="*/ 12 h 17"/>
              <a:gd name="T22" fmla="*/ 7 w 14"/>
              <a:gd name="T23" fmla="*/ 12 h 17"/>
              <a:gd name="T24" fmla="*/ 1 w 14"/>
              <a:gd name="T25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" h="17">
                <a:moveTo>
                  <a:pt x="1" y="17"/>
                </a:moveTo>
                <a:lnTo>
                  <a:pt x="0" y="15"/>
                </a:lnTo>
                <a:lnTo>
                  <a:pt x="4" y="10"/>
                </a:lnTo>
                <a:lnTo>
                  <a:pt x="4" y="6"/>
                </a:lnTo>
                <a:lnTo>
                  <a:pt x="8" y="3"/>
                </a:lnTo>
                <a:lnTo>
                  <a:pt x="11" y="2"/>
                </a:lnTo>
                <a:lnTo>
                  <a:pt x="12" y="0"/>
                </a:lnTo>
                <a:lnTo>
                  <a:pt x="14" y="2"/>
                </a:lnTo>
                <a:lnTo>
                  <a:pt x="12" y="3"/>
                </a:lnTo>
                <a:lnTo>
                  <a:pt x="14" y="7"/>
                </a:lnTo>
                <a:lnTo>
                  <a:pt x="10" y="12"/>
                </a:lnTo>
                <a:lnTo>
                  <a:pt x="7" y="12"/>
                </a:lnTo>
                <a:lnTo>
                  <a:pt x="1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6" name="Freeform 568">
            <a:extLst>
              <a:ext uri="{FF2B5EF4-FFF2-40B4-BE49-F238E27FC236}">
                <a16:creationId xmlns:a16="http://schemas.microsoft.com/office/drawing/2014/main" id="{615A4FCA-E853-DA37-2BE8-A8D72F008AB0}"/>
              </a:ext>
            </a:extLst>
          </p:cNvPr>
          <p:cNvSpPr>
            <a:spLocks/>
          </p:cNvSpPr>
          <p:nvPr/>
        </p:nvSpPr>
        <p:spPr bwMode="auto">
          <a:xfrm>
            <a:off x="5595938" y="3070226"/>
            <a:ext cx="23813" cy="30163"/>
          </a:xfrm>
          <a:custGeom>
            <a:avLst/>
            <a:gdLst>
              <a:gd name="T0" fmla="*/ 4 w 15"/>
              <a:gd name="T1" fmla="*/ 19 h 19"/>
              <a:gd name="T2" fmla="*/ 0 w 15"/>
              <a:gd name="T3" fmla="*/ 19 h 19"/>
              <a:gd name="T4" fmla="*/ 0 w 15"/>
              <a:gd name="T5" fmla="*/ 15 h 19"/>
              <a:gd name="T6" fmla="*/ 4 w 15"/>
              <a:gd name="T7" fmla="*/ 9 h 19"/>
              <a:gd name="T8" fmla="*/ 8 w 15"/>
              <a:gd name="T9" fmla="*/ 8 h 19"/>
              <a:gd name="T10" fmla="*/ 8 w 15"/>
              <a:gd name="T11" fmla="*/ 5 h 19"/>
              <a:gd name="T12" fmla="*/ 12 w 15"/>
              <a:gd name="T13" fmla="*/ 1 h 19"/>
              <a:gd name="T14" fmla="*/ 15 w 15"/>
              <a:gd name="T15" fmla="*/ 0 h 19"/>
              <a:gd name="T16" fmla="*/ 14 w 15"/>
              <a:gd name="T17" fmla="*/ 2 h 19"/>
              <a:gd name="T18" fmla="*/ 11 w 15"/>
              <a:gd name="T19" fmla="*/ 8 h 19"/>
              <a:gd name="T20" fmla="*/ 8 w 15"/>
              <a:gd name="T21" fmla="*/ 12 h 19"/>
              <a:gd name="T22" fmla="*/ 5 w 15"/>
              <a:gd name="T23" fmla="*/ 16 h 19"/>
              <a:gd name="T24" fmla="*/ 4 w 15"/>
              <a:gd name="T2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19">
                <a:moveTo>
                  <a:pt x="4" y="19"/>
                </a:moveTo>
                <a:lnTo>
                  <a:pt x="0" y="19"/>
                </a:lnTo>
                <a:lnTo>
                  <a:pt x="0" y="15"/>
                </a:lnTo>
                <a:lnTo>
                  <a:pt x="4" y="9"/>
                </a:lnTo>
                <a:lnTo>
                  <a:pt x="8" y="8"/>
                </a:lnTo>
                <a:lnTo>
                  <a:pt x="8" y="5"/>
                </a:lnTo>
                <a:lnTo>
                  <a:pt x="12" y="1"/>
                </a:lnTo>
                <a:lnTo>
                  <a:pt x="15" y="0"/>
                </a:lnTo>
                <a:lnTo>
                  <a:pt x="14" y="2"/>
                </a:lnTo>
                <a:lnTo>
                  <a:pt x="11" y="8"/>
                </a:lnTo>
                <a:lnTo>
                  <a:pt x="8" y="12"/>
                </a:lnTo>
                <a:lnTo>
                  <a:pt x="5" y="16"/>
                </a:lnTo>
                <a:lnTo>
                  <a:pt x="4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7" name="Freeform 569">
            <a:extLst>
              <a:ext uri="{FF2B5EF4-FFF2-40B4-BE49-F238E27FC236}">
                <a16:creationId xmlns:a16="http://schemas.microsoft.com/office/drawing/2014/main" id="{B6D46ED0-12DD-919D-CC18-A4B12BEC897E}"/>
              </a:ext>
            </a:extLst>
          </p:cNvPr>
          <p:cNvSpPr>
            <a:spLocks/>
          </p:cNvSpPr>
          <p:nvPr/>
        </p:nvSpPr>
        <p:spPr bwMode="auto">
          <a:xfrm>
            <a:off x="5645151" y="3087688"/>
            <a:ext cx="6350" cy="14288"/>
          </a:xfrm>
          <a:custGeom>
            <a:avLst/>
            <a:gdLst>
              <a:gd name="T0" fmla="*/ 0 w 4"/>
              <a:gd name="T1" fmla="*/ 0 h 9"/>
              <a:gd name="T2" fmla="*/ 2 w 4"/>
              <a:gd name="T3" fmla="*/ 2 h 9"/>
              <a:gd name="T4" fmla="*/ 3 w 4"/>
              <a:gd name="T5" fmla="*/ 8 h 9"/>
              <a:gd name="T6" fmla="*/ 4 w 4"/>
              <a:gd name="T7" fmla="*/ 9 h 9"/>
              <a:gd name="T8" fmla="*/ 4 w 4"/>
              <a:gd name="T9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9">
                <a:moveTo>
                  <a:pt x="0" y="0"/>
                </a:moveTo>
                <a:lnTo>
                  <a:pt x="2" y="2"/>
                </a:lnTo>
                <a:lnTo>
                  <a:pt x="3" y="8"/>
                </a:lnTo>
                <a:lnTo>
                  <a:pt x="4" y="9"/>
                </a:lnTo>
                <a:lnTo>
                  <a:pt x="4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8" name="Freeform 570">
            <a:extLst>
              <a:ext uri="{FF2B5EF4-FFF2-40B4-BE49-F238E27FC236}">
                <a16:creationId xmlns:a16="http://schemas.microsoft.com/office/drawing/2014/main" id="{137A72FF-84D6-D9BC-3E3A-7012EABD1867}"/>
              </a:ext>
            </a:extLst>
          </p:cNvPr>
          <p:cNvSpPr>
            <a:spLocks/>
          </p:cNvSpPr>
          <p:nvPr/>
        </p:nvSpPr>
        <p:spPr bwMode="auto">
          <a:xfrm>
            <a:off x="5651501" y="3101976"/>
            <a:ext cx="11113" cy="6350"/>
          </a:xfrm>
          <a:custGeom>
            <a:avLst/>
            <a:gdLst>
              <a:gd name="T0" fmla="*/ 0 w 7"/>
              <a:gd name="T1" fmla="*/ 0 h 4"/>
              <a:gd name="T2" fmla="*/ 2 w 7"/>
              <a:gd name="T3" fmla="*/ 3 h 4"/>
              <a:gd name="T4" fmla="*/ 7 w 7"/>
              <a:gd name="T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4">
                <a:moveTo>
                  <a:pt x="0" y="0"/>
                </a:moveTo>
                <a:lnTo>
                  <a:pt x="2" y="3"/>
                </a:lnTo>
                <a:lnTo>
                  <a:pt x="7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9" name="Freeform 571">
            <a:extLst>
              <a:ext uri="{FF2B5EF4-FFF2-40B4-BE49-F238E27FC236}">
                <a16:creationId xmlns:a16="http://schemas.microsoft.com/office/drawing/2014/main" id="{5B96007B-3035-8ADD-96E7-59041671D232}"/>
              </a:ext>
            </a:extLst>
          </p:cNvPr>
          <p:cNvSpPr>
            <a:spLocks/>
          </p:cNvSpPr>
          <p:nvPr/>
        </p:nvSpPr>
        <p:spPr bwMode="auto">
          <a:xfrm>
            <a:off x="5495926" y="3073401"/>
            <a:ext cx="69850" cy="50800"/>
          </a:xfrm>
          <a:custGeom>
            <a:avLst/>
            <a:gdLst>
              <a:gd name="T0" fmla="*/ 18 w 44"/>
              <a:gd name="T1" fmla="*/ 32 h 32"/>
              <a:gd name="T2" fmla="*/ 29 w 44"/>
              <a:gd name="T3" fmla="*/ 15 h 32"/>
              <a:gd name="T4" fmla="*/ 41 w 44"/>
              <a:gd name="T5" fmla="*/ 13 h 32"/>
              <a:gd name="T6" fmla="*/ 44 w 44"/>
              <a:gd name="T7" fmla="*/ 6 h 32"/>
              <a:gd name="T8" fmla="*/ 29 w 44"/>
              <a:gd name="T9" fmla="*/ 3 h 32"/>
              <a:gd name="T10" fmla="*/ 14 w 44"/>
              <a:gd name="T11" fmla="*/ 0 h 32"/>
              <a:gd name="T12" fmla="*/ 8 w 44"/>
              <a:gd name="T13" fmla="*/ 2 h 32"/>
              <a:gd name="T14" fmla="*/ 3 w 44"/>
              <a:gd name="T15" fmla="*/ 15 h 32"/>
              <a:gd name="T16" fmla="*/ 0 w 44"/>
              <a:gd name="T17" fmla="*/ 22 h 32"/>
              <a:gd name="T18" fmla="*/ 7 w 44"/>
              <a:gd name="T19" fmla="*/ 25 h 32"/>
              <a:gd name="T20" fmla="*/ 16 w 44"/>
              <a:gd name="T21" fmla="*/ 30 h 32"/>
              <a:gd name="T22" fmla="*/ 18 w 44"/>
              <a:gd name="T23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4" h="32">
                <a:moveTo>
                  <a:pt x="18" y="32"/>
                </a:moveTo>
                <a:lnTo>
                  <a:pt x="29" y="15"/>
                </a:lnTo>
                <a:lnTo>
                  <a:pt x="41" y="13"/>
                </a:lnTo>
                <a:lnTo>
                  <a:pt x="44" y="6"/>
                </a:lnTo>
                <a:lnTo>
                  <a:pt x="29" y="3"/>
                </a:lnTo>
                <a:lnTo>
                  <a:pt x="14" y="0"/>
                </a:lnTo>
                <a:lnTo>
                  <a:pt x="8" y="2"/>
                </a:lnTo>
                <a:lnTo>
                  <a:pt x="3" y="15"/>
                </a:lnTo>
                <a:lnTo>
                  <a:pt x="0" y="22"/>
                </a:lnTo>
                <a:lnTo>
                  <a:pt x="7" y="25"/>
                </a:lnTo>
                <a:lnTo>
                  <a:pt x="16" y="30"/>
                </a:lnTo>
                <a:lnTo>
                  <a:pt x="18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0" name="Line 572">
            <a:extLst>
              <a:ext uri="{FF2B5EF4-FFF2-40B4-BE49-F238E27FC236}">
                <a16:creationId xmlns:a16="http://schemas.microsoft.com/office/drawing/2014/main" id="{93097F3D-B238-AF05-7D9D-20CE84FFFABD}"/>
              </a:ext>
            </a:extLst>
          </p:cNvPr>
          <p:cNvSpPr>
            <a:spLocks noChangeShapeType="1"/>
          </p:cNvSpPr>
          <p:nvPr/>
        </p:nvSpPr>
        <p:spPr bwMode="auto">
          <a:xfrm>
            <a:off x="5684838" y="3124201"/>
            <a:ext cx="0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1" name="Freeform 573">
            <a:extLst>
              <a:ext uri="{FF2B5EF4-FFF2-40B4-BE49-F238E27FC236}">
                <a16:creationId xmlns:a16="http://schemas.microsoft.com/office/drawing/2014/main" id="{95363D8C-C7AB-2BA9-E539-57A6047F9FA4}"/>
              </a:ext>
            </a:extLst>
          </p:cNvPr>
          <p:cNvSpPr>
            <a:spLocks/>
          </p:cNvSpPr>
          <p:nvPr/>
        </p:nvSpPr>
        <p:spPr bwMode="auto">
          <a:xfrm>
            <a:off x="5662613" y="3108326"/>
            <a:ext cx="22225" cy="17463"/>
          </a:xfrm>
          <a:custGeom>
            <a:avLst/>
            <a:gdLst>
              <a:gd name="T0" fmla="*/ 0 w 14"/>
              <a:gd name="T1" fmla="*/ 0 h 11"/>
              <a:gd name="T2" fmla="*/ 2 w 14"/>
              <a:gd name="T3" fmla="*/ 2 h 11"/>
              <a:gd name="T4" fmla="*/ 6 w 14"/>
              <a:gd name="T5" fmla="*/ 11 h 11"/>
              <a:gd name="T6" fmla="*/ 14 w 14"/>
              <a:gd name="T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11">
                <a:moveTo>
                  <a:pt x="0" y="0"/>
                </a:moveTo>
                <a:lnTo>
                  <a:pt x="2" y="2"/>
                </a:lnTo>
                <a:lnTo>
                  <a:pt x="6" y="11"/>
                </a:lnTo>
                <a:lnTo>
                  <a:pt x="14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2" name="Freeform 574">
            <a:extLst>
              <a:ext uri="{FF2B5EF4-FFF2-40B4-BE49-F238E27FC236}">
                <a16:creationId xmlns:a16="http://schemas.microsoft.com/office/drawing/2014/main" id="{52792441-5D59-133D-7CE4-CED278127BA0}"/>
              </a:ext>
            </a:extLst>
          </p:cNvPr>
          <p:cNvSpPr>
            <a:spLocks/>
          </p:cNvSpPr>
          <p:nvPr/>
        </p:nvSpPr>
        <p:spPr bwMode="auto">
          <a:xfrm>
            <a:off x="5559426" y="3100388"/>
            <a:ext cx="14288" cy="25400"/>
          </a:xfrm>
          <a:custGeom>
            <a:avLst/>
            <a:gdLst>
              <a:gd name="T0" fmla="*/ 2 w 9"/>
              <a:gd name="T1" fmla="*/ 16 h 16"/>
              <a:gd name="T2" fmla="*/ 0 w 9"/>
              <a:gd name="T3" fmla="*/ 16 h 16"/>
              <a:gd name="T4" fmla="*/ 1 w 9"/>
              <a:gd name="T5" fmla="*/ 12 h 16"/>
              <a:gd name="T6" fmla="*/ 2 w 9"/>
              <a:gd name="T7" fmla="*/ 8 h 16"/>
              <a:gd name="T8" fmla="*/ 5 w 9"/>
              <a:gd name="T9" fmla="*/ 2 h 16"/>
              <a:gd name="T10" fmla="*/ 5 w 9"/>
              <a:gd name="T11" fmla="*/ 1 h 16"/>
              <a:gd name="T12" fmla="*/ 8 w 9"/>
              <a:gd name="T13" fmla="*/ 0 h 16"/>
              <a:gd name="T14" fmla="*/ 9 w 9"/>
              <a:gd name="T15" fmla="*/ 2 h 16"/>
              <a:gd name="T16" fmla="*/ 8 w 9"/>
              <a:gd name="T17" fmla="*/ 8 h 16"/>
              <a:gd name="T18" fmla="*/ 6 w 9"/>
              <a:gd name="T19" fmla="*/ 12 h 16"/>
              <a:gd name="T20" fmla="*/ 2 w 9"/>
              <a:gd name="T2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" h="16">
                <a:moveTo>
                  <a:pt x="2" y="16"/>
                </a:moveTo>
                <a:lnTo>
                  <a:pt x="0" y="16"/>
                </a:lnTo>
                <a:lnTo>
                  <a:pt x="1" y="12"/>
                </a:lnTo>
                <a:lnTo>
                  <a:pt x="2" y="8"/>
                </a:lnTo>
                <a:lnTo>
                  <a:pt x="5" y="2"/>
                </a:lnTo>
                <a:lnTo>
                  <a:pt x="5" y="1"/>
                </a:lnTo>
                <a:lnTo>
                  <a:pt x="8" y="0"/>
                </a:lnTo>
                <a:lnTo>
                  <a:pt x="9" y="2"/>
                </a:lnTo>
                <a:lnTo>
                  <a:pt x="8" y="8"/>
                </a:lnTo>
                <a:lnTo>
                  <a:pt x="6" y="12"/>
                </a:lnTo>
                <a:lnTo>
                  <a:pt x="2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3" name="Freeform 575">
            <a:extLst>
              <a:ext uri="{FF2B5EF4-FFF2-40B4-BE49-F238E27FC236}">
                <a16:creationId xmlns:a16="http://schemas.microsoft.com/office/drawing/2014/main" id="{87834BD3-4437-7999-EBA5-28DA1C157C14}"/>
              </a:ext>
            </a:extLst>
          </p:cNvPr>
          <p:cNvSpPr>
            <a:spLocks/>
          </p:cNvSpPr>
          <p:nvPr/>
        </p:nvSpPr>
        <p:spPr bwMode="auto">
          <a:xfrm>
            <a:off x="5584826" y="3127376"/>
            <a:ext cx="12700" cy="15875"/>
          </a:xfrm>
          <a:custGeom>
            <a:avLst/>
            <a:gdLst>
              <a:gd name="T0" fmla="*/ 0 w 8"/>
              <a:gd name="T1" fmla="*/ 10 h 10"/>
              <a:gd name="T2" fmla="*/ 0 w 8"/>
              <a:gd name="T3" fmla="*/ 7 h 10"/>
              <a:gd name="T4" fmla="*/ 3 w 8"/>
              <a:gd name="T5" fmla="*/ 0 h 10"/>
              <a:gd name="T6" fmla="*/ 5 w 8"/>
              <a:gd name="T7" fmla="*/ 2 h 10"/>
              <a:gd name="T8" fmla="*/ 8 w 8"/>
              <a:gd name="T9" fmla="*/ 5 h 10"/>
              <a:gd name="T10" fmla="*/ 8 w 8"/>
              <a:gd name="T11" fmla="*/ 6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10">
                <a:moveTo>
                  <a:pt x="0" y="10"/>
                </a:moveTo>
                <a:lnTo>
                  <a:pt x="0" y="7"/>
                </a:lnTo>
                <a:lnTo>
                  <a:pt x="3" y="0"/>
                </a:lnTo>
                <a:lnTo>
                  <a:pt x="5" y="2"/>
                </a:lnTo>
                <a:lnTo>
                  <a:pt x="8" y="5"/>
                </a:lnTo>
                <a:lnTo>
                  <a:pt x="8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4" name="Freeform 576">
            <a:extLst>
              <a:ext uri="{FF2B5EF4-FFF2-40B4-BE49-F238E27FC236}">
                <a16:creationId xmlns:a16="http://schemas.microsoft.com/office/drawing/2014/main" id="{D1DCF7D5-F9DF-B7C6-432C-556D5FD91C68}"/>
              </a:ext>
            </a:extLst>
          </p:cNvPr>
          <p:cNvSpPr>
            <a:spLocks/>
          </p:cNvSpPr>
          <p:nvPr/>
        </p:nvSpPr>
        <p:spPr bwMode="auto">
          <a:xfrm>
            <a:off x="5667376" y="3179763"/>
            <a:ext cx="4763" cy="6350"/>
          </a:xfrm>
          <a:custGeom>
            <a:avLst/>
            <a:gdLst>
              <a:gd name="T0" fmla="*/ 0 w 3"/>
              <a:gd name="T1" fmla="*/ 4 h 4"/>
              <a:gd name="T2" fmla="*/ 3 w 3"/>
              <a:gd name="T3" fmla="*/ 3 h 4"/>
              <a:gd name="T4" fmla="*/ 3 w 3"/>
              <a:gd name="T5" fmla="*/ 0 h 4"/>
              <a:gd name="T6" fmla="*/ 0 w 3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4">
                <a:moveTo>
                  <a:pt x="0" y="4"/>
                </a:moveTo>
                <a:lnTo>
                  <a:pt x="3" y="3"/>
                </a:lnTo>
                <a:lnTo>
                  <a:pt x="3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5" name="Freeform 577">
            <a:extLst>
              <a:ext uri="{FF2B5EF4-FFF2-40B4-BE49-F238E27FC236}">
                <a16:creationId xmlns:a16="http://schemas.microsoft.com/office/drawing/2014/main" id="{714BF779-040E-1672-2B4B-DE01734D17CC}"/>
              </a:ext>
            </a:extLst>
          </p:cNvPr>
          <p:cNvSpPr>
            <a:spLocks/>
          </p:cNvSpPr>
          <p:nvPr/>
        </p:nvSpPr>
        <p:spPr bwMode="auto">
          <a:xfrm>
            <a:off x="5543551" y="3160713"/>
            <a:ext cx="22225" cy="36513"/>
          </a:xfrm>
          <a:custGeom>
            <a:avLst/>
            <a:gdLst>
              <a:gd name="T0" fmla="*/ 0 w 14"/>
              <a:gd name="T1" fmla="*/ 23 h 23"/>
              <a:gd name="T2" fmla="*/ 10 w 14"/>
              <a:gd name="T3" fmla="*/ 22 h 23"/>
              <a:gd name="T4" fmla="*/ 14 w 14"/>
              <a:gd name="T5" fmla="*/ 0 h 23"/>
              <a:gd name="T6" fmla="*/ 0 w 14"/>
              <a:gd name="T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23">
                <a:moveTo>
                  <a:pt x="0" y="23"/>
                </a:moveTo>
                <a:lnTo>
                  <a:pt x="10" y="22"/>
                </a:lnTo>
                <a:lnTo>
                  <a:pt x="14" y="0"/>
                </a:lnTo>
                <a:lnTo>
                  <a:pt x="0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6" name="Freeform 578">
            <a:extLst>
              <a:ext uri="{FF2B5EF4-FFF2-40B4-BE49-F238E27FC236}">
                <a16:creationId xmlns:a16="http://schemas.microsoft.com/office/drawing/2014/main" id="{4C5438E8-47E2-83D0-BA60-F6034115DEA6}"/>
              </a:ext>
            </a:extLst>
          </p:cNvPr>
          <p:cNvSpPr>
            <a:spLocks/>
          </p:cNvSpPr>
          <p:nvPr/>
        </p:nvSpPr>
        <p:spPr bwMode="auto">
          <a:xfrm>
            <a:off x="5648326" y="3186113"/>
            <a:ext cx="19050" cy="22225"/>
          </a:xfrm>
          <a:custGeom>
            <a:avLst/>
            <a:gdLst>
              <a:gd name="T0" fmla="*/ 5 w 12"/>
              <a:gd name="T1" fmla="*/ 14 h 14"/>
              <a:gd name="T2" fmla="*/ 5 w 12"/>
              <a:gd name="T3" fmla="*/ 11 h 14"/>
              <a:gd name="T4" fmla="*/ 0 w 12"/>
              <a:gd name="T5" fmla="*/ 4 h 14"/>
              <a:gd name="T6" fmla="*/ 2 w 12"/>
              <a:gd name="T7" fmla="*/ 2 h 14"/>
              <a:gd name="T8" fmla="*/ 12 w 12"/>
              <a:gd name="T9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4">
                <a:moveTo>
                  <a:pt x="5" y="14"/>
                </a:moveTo>
                <a:lnTo>
                  <a:pt x="5" y="11"/>
                </a:lnTo>
                <a:lnTo>
                  <a:pt x="0" y="4"/>
                </a:lnTo>
                <a:lnTo>
                  <a:pt x="2" y="2"/>
                </a:lnTo>
                <a:lnTo>
                  <a:pt x="1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7" name="Freeform 579">
            <a:extLst>
              <a:ext uri="{FF2B5EF4-FFF2-40B4-BE49-F238E27FC236}">
                <a16:creationId xmlns:a16="http://schemas.microsoft.com/office/drawing/2014/main" id="{5577D9E3-D095-E0B6-7D09-5A21A8904F74}"/>
              </a:ext>
            </a:extLst>
          </p:cNvPr>
          <p:cNvSpPr>
            <a:spLocks/>
          </p:cNvSpPr>
          <p:nvPr/>
        </p:nvSpPr>
        <p:spPr bwMode="auto">
          <a:xfrm>
            <a:off x="5595938" y="3136901"/>
            <a:ext cx="60325" cy="79375"/>
          </a:xfrm>
          <a:custGeom>
            <a:avLst/>
            <a:gdLst>
              <a:gd name="T0" fmla="*/ 1 w 38"/>
              <a:gd name="T1" fmla="*/ 0 h 50"/>
              <a:gd name="T2" fmla="*/ 0 w 38"/>
              <a:gd name="T3" fmla="*/ 7 h 50"/>
              <a:gd name="T4" fmla="*/ 7 w 38"/>
              <a:gd name="T5" fmla="*/ 14 h 50"/>
              <a:gd name="T6" fmla="*/ 14 w 38"/>
              <a:gd name="T7" fmla="*/ 24 h 50"/>
              <a:gd name="T8" fmla="*/ 11 w 38"/>
              <a:gd name="T9" fmla="*/ 33 h 50"/>
              <a:gd name="T10" fmla="*/ 15 w 38"/>
              <a:gd name="T11" fmla="*/ 41 h 50"/>
              <a:gd name="T12" fmla="*/ 16 w 38"/>
              <a:gd name="T13" fmla="*/ 44 h 50"/>
              <a:gd name="T14" fmla="*/ 18 w 38"/>
              <a:gd name="T15" fmla="*/ 48 h 50"/>
              <a:gd name="T16" fmla="*/ 22 w 38"/>
              <a:gd name="T17" fmla="*/ 50 h 50"/>
              <a:gd name="T18" fmla="*/ 20 w 38"/>
              <a:gd name="T19" fmla="*/ 45 h 50"/>
              <a:gd name="T20" fmla="*/ 20 w 38"/>
              <a:gd name="T21" fmla="*/ 41 h 50"/>
              <a:gd name="T22" fmla="*/ 15 w 38"/>
              <a:gd name="T23" fmla="*/ 35 h 50"/>
              <a:gd name="T24" fmla="*/ 16 w 38"/>
              <a:gd name="T25" fmla="*/ 34 h 50"/>
              <a:gd name="T26" fmla="*/ 19 w 38"/>
              <a:gd name="T27" fmla="*/ 31 h 50"/>
              <a:gd name="T28" fmla="*/ 24 w 38"/>
              <a:gd name="T29" fmla="*/ 33 h 50"/>
              <a:gd name="T30" fmla="*/ 24 w 38"/>
              <a:gd name="T31" fmla="*/ 41 h 50"/>
              <a:gd name="T32" fmla="*/ 30 w 38"/>
              <a:gd name="T33" fmla="*/ 37 h 50"/>
              <a:gd name="T34" fmla="*/ 34 w 38"/>
              <a:gd name="T35" fmla="*/ 46 h 50"/>
              <a:gd name="T36" fmla="*/ 38 w 38"/>
              <a:gd name="T37" fmla="*/ 48 h 50"/>
              <a:gd name="T38" fmla="*/ 38 w 38"/>
              <a:gd name="T39" fmla="*/ 45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8" h="50">
                <a:moveTo>
                  <a:pt x="1" y="0"/>
                </a:moveTo>
                <a:lnTo>
                  <a:pt x="0" y="7"/>
                </a:lnTo>
                <a:lnTo>
                  <a:pt x="7" y="14"/>
                </a:lnTo>
                <a:lnTo>
                  <a:pt x="14" y="24"/>
                </a:lnTo>
                <a:lnTo>
                  <a:pt x="11" y="33"/>
                </a:lnTo>
                <a:lnTo>
                  <a:pt x="15" y="41"/>
                </a:lnTo>
                <a:lnTo>
                  <a:pt x="16" y="44"/>
                </a:lnTo>
                <a:lnTo>
                  <a:pt x="18" y="48"/>
                </a:lnTo>
                <a:lnTo>
                  <a:pt x="22" y="50"/>
                </a:lnTo>
                <a:lnTo>
                  <a:pt x="20" y="45"/>
                </a:lnTo>
                <a:lnTo>
                  <a:pt x="20" y="41"/>
                </a:lnTo>
                <a:lnTo>
                  <a:pt x="15" y="35"/>
                </a:lnTo>
                <a:lnTo>
                  <a:pt x="16" y="34"/>
                </a:lnTo>
                <a:lnTo>
                  <a:pt x="19" y="31"/>
                </a:lnTo>
                <a:lnTo>
                  <a:pt x="24" y="33"/>
                </a:lnTo>
                <a:lnTo>
                  <a:pt x="24" y="41"/>
                </a:lnTo>
                <a:lnTo>
                  <a:pt x="30" y="37"/>
                </a:lnTo>
                <a:lnTo>
                  <a:pt x="34" y="46"/>
                </a:lnTo>
                <a:lnTo>
                  <a:pt x="38" y="48"/>
                </a:lnTo>
                <a:lnTo>
                  <a:pt x="38" y="4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8" name="Freeform 580">
            <a:extLst>
              <a:ext uri="{FF2B5EF4-FFF2-40B4-BE49-F238E27FC236}">
                <a16:creationId xmlns:a16="http://schemas.microsoft.com/office/drawing/2014/main" id="{DCF73FFD-FA02-893C-4DAB-27599B41403E}"/>
              </a:ext>
            </a:extLst>
          </p:cNvPr>
          <p:cNvSpPr>
            <a:spLocks/>
          </p:cNvSpPr>
          <p:nvPr/>
        </p:nvSpPr>
        <p:spPr bwMode="auto">
          <a:xfrm>
            <a:off x="5603876" y="3219451"/>
            <a:ext cx="6350" cy="6350"/>
          </a:xfrm>
          <a:custGeom>
            <a:avLst/>
            <a:gdLst>
              <a:gd name="T0" fmla="*/ 4 w 4"/>
              <a:gd name="T1" fmla="*/ 0 h 4"/>
              <a:gd name="T2" fmla="*/ 0 w 4"/>
              <a:gd name="T3" fmla="*/ 2 h 4"/>
              <a:gd name="T4" fmla="*/ 0 w 4"/>
              <a:gd name="T5" fmla="*/ 4 h 4"/>
              <a:gd name="T6" fmla="*/ 0 w 4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4">
                <a:moveTo>
                  <a:pt x="4" y="0"/>
                </a:move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9" name="Freeform 581">
            <a:extLst>
              <a:ext uri="{FF2B5EF4-FFF2-40B4-BE49-F238E27FC236}">
                <a16:creationId xmlns:a16="http://schemas.microsoft.com/office/drawing/2014/main" id="{3EBCFFC7-F901-C3D9-D0DE-400B9CC58B0E}"/>
              </a:ext>
            </a:extLst>
          </p:cNvPr>
          <p:cNvSpPr>
            <a:spLocks/>
          </p:cNvSpPr>
          <p:nvPr/>
        </p:nvSpPr>
        <p:spPr bwMode="auto">
          <a:xfrm>
            <a:off x="5554663" y="3143251"/>
            <a:ext cx="46038" cy="95250"/>
          </a:xfrm>
          <a:custGeom>
            <a:avLst/>
            <a:gdLst>
              <a:gd name="T0" fmla="*/ 0 w 29"/>
              <a:gd name="T1" fmla="*/ 60 h 60"/>
              <a:gd name="T2" fmla="*/ 3 w 29"/>
              <a:gd name="T3" fmla="*/ 55 h 60"/>
              <a:gd name="T4" fmla="*/ 4 w 29"/>
              <a:gd name="T5" fmla="*/ 46 h 60"/>
              <a:gd name="T6" fmla="*/ 5 w 29"/>
              <a:gd name="T7" fmla="*/ 46 h 60"/>
              <a:gd name="T8" fmla="*/ 11 w 29"/>
              <a:gd name="T9" fmla="*/ 48 h 60"/>
              <a:gd name="T10" fmla="*/ 14 w 29"/>
              <a:gd name="T11" fmla="*/ 49 h 60"/>
              <a:gd name="T12" fmla="*/ 19 w 29"/>
              <a:gd name="T13" fmla="*/ 44 h 60"/>
              <a:gd name="T14" fmla="*/ 15 w 29"/>
              <a:gd name="T15" fmla="*/ 44 h 60"/>
              <a:gd name="T16" fmla="*/ 14 w 29"/>
              <a:gd name="T17" fmla="*/ 44 h 60"/>
              <a:gd name="T18" fmla="*/ 9 w 29"/>
              <a:gd name="T19" fmla="*/ 44 h 60"/>
              <a:gd name="T20" fmla="*/ 7 w 29"/>
              <a:gd name="T21" fmla="*/ 44 h 60"/>
              <a:gd name="T22" fmla="*/ 9 w 29"/>
              <a:gd name="T23" fmla="*/ 35 h 60"/>
              <a:gd name="T24" fmla="*/ 19 w 29"/>
              <a:gd name="T25" fmla="*/ 29 h 60"/>
              <a:gd name="T26" fmla="*/ 29 w 29"/>
              <a:gd name="T27" fmla="*/ 23 h 60"/>
              <a:gd name="T28" fmla="*/ 29 w 29"/>
              <a:gd name="T29" fmla="*/ 22 h 60"/>
              <a:gd name="T30" fmla="*/ 29 w 29"/>
              <a:gd name="T31" fmla="*/ 18 h 60"/>
              <a:gd name="T32" fmla="*/ 23 w 29"/>
              <a:gd name="T33" fmla="*/ 16 h 60"/>
              <a:gd name="T34" fmla="*/ 16 w 29"/>
              <a:gd name="T35" fmla="*/ 23 h 60"/>
              <a:gd name="T36" fmla="*/ 11 w 29"/>
              <a:gd name="T37" fmla="*/ 29 h 60"/>
              <a:gd name="T38" fmla="*/ 9 w 29"/>
              <a:gd name="T39" fmla="*/ 30 h 60"/>
              <a:gd name="T40" fmla="*/ 11 w 29"/>
              <a:gd name="T41" fmla="*/ 20 h 60"/>
              <a:gd name="T42" fmla="*/ 16 w 29"/>
              <a:gd name="T43" fmla="*/ 12 h 60"/>
              <a:gd name="T44" fmla="*/ 19 w 29"/>
              <a:gd name="T45" fmla="*/ 7 h 60"/>
              <a:gd name="T46" fmla="*/ 19 w 29"/>
              <a:gd name="T47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9" h="60">
                <a:moveTo>
                  <a:pt x="0" y="60"/>
                </a:moveTo>
                <a:lnTo>
                  <a:pt x="3" y="55"/>
                </a:lnTo>
                <a:lnTo>
                  <a:pt x="4" y="46"/>
                </a:lnTo>
                <a:lnTo>
                  <a:pt x="5" y="46"/>
                </a:lnTo>
                <a:lnTo>
                  <a:pt x="11" y="48"/>
                </a:lnTo>
                <a:lnTo>
                  <a:pt x="14" y="49"/>
                </a:lnTo>
                <a:lnTo>
                  <a:pt x="19" y="44"/>
                </a:lnTo>
                <a:lnTo>
                  <a:pt x="15" y="44"/>
                </a:lnTo>
                <a:lnTo>
                  <a:pt x="14" y="44"/>
                </a:lnTo>
                <a:lnTo>
                  <a:pt x="9" y="44"/>
                </a:lnTo>
                <a:lnTo>
                  <a:pt x="7" y="44"/>
                </a:lnTo>
                <a:lnTo>
                  <a:pt x="9" y="35"/>
                </a:lnTo>
                <a:lnTo>
                  <a:pt x="19" y="29"/>
                </a:lnTo>
                <a:lnTo>
                  <a:pt x="29" y="23"/>
                </a:lnTo>
                <a:lnTo>
                  <a:pt x="29" y="22"/>
                </a:lnTo>
                <a:lnTo>
                  <a:pt x="29" y="18"/>
                </a:lnTo>
                <a:lnTo>
                  <a:pt x="23" y="16"/>
                </a:lnTo>
                <a:lnTo>
                  <a:pt x="16" y="23"/>
                </a:lnTo>
                <a:lnTo>
                  <a:pt x="11" y="29"/>
                </a:lnTo>
                <a:lnTo>
                  <a:pt x="9" y="30"/>
                </a:lnTo>
                <a:lnTo>
                  <a:pt x="11" y="20"/>
                </a:lnTo>
                <a:lnTo>
                  <a:pt x="16" y="12"/>
                </a:lnTo>
                <a:lnTo>
                  <a:pt x="19" y="7"/>
                </a:lnTo>
                <a:lnTo>
                  <a:pt x="1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0" name="Freeform 582">
            <a:extLst>
              <a:ext uri="{FF2B5EF4-FFF2-40B4-BE49-F238E27FC236}">
                <a16:creationId xmlns:a16="http://schemas.microsoft.com/office/drawing/2014/main" id="{DE4B48D2-E067-C88D-5637-9D9A77F27B73}"/>
              </a:ext>
            </a:extLst>
          </p:cNvPr>
          <p:cNvSpPr>
            <a:spLocks/>
          </p:cNvSpPr>
          <p:nvPr/>
        </p:nvSpPr>
        <p:spPr bwMode="auto">
          <a:xfrm>
            <a:off x="5589588" y="3219451"/>
            <a:ext cx="30163" cy="38100"/>
          </a:xfrm>
          <a:custGeom>
            <a:avLst/>
            <a:gdLst>
              <a:gd name="T0" fmla="*/ 0 w 19"/>
              <a:gd name="T1" fmla="*/ 24 h 24"/>
              <a:gd name="T2" fmla="*/ 1 w 19"/>
              <a:gd name="T3" fmla="*/ 22 h 24"/>
              <a:gd name="T4" fmla="*/ 2 w 19"/>
              <a:gd name="T5" fmla="*/ 20 h 24"/>
              <a:gd name="T6" fmla="*/ 5 w 19"/>
              <a:gd name="T7" fmla="*/ 17 h 24"/>
              <a:gd name="T8" fmla="*/ 8 w 19"/>
              <a:gd name="T9" fmla="*/ 17 h 24"/>
              <a:gd name="T10" fmla="*/ 12 w 19"/>
              <a:gd name="T11" fmla="*/ 17 h 24"/>
              <a:gd name="T12" fmla="*/ 13 w 19"/>
              <a:gd name="T13" fmla="*/ 15 h 24"/>
              <a:gd name="T14" fmla="*/ 15 w 19"/>
              <a:gd name="T15" fmla="*/ 13 h 24"/>
              <a:gd name="T16" fmla="*/ 15 w 19"/>
              <a:gd name="T17" fmla="*/ 12 h 24"/>
              <a:gd name="T18" fmla="*/ 11 w 19"/>
              <a:gd name="T19" fmla="*/ 11 h 24"/>
              <a:gd name="T20" fmla="*/ 15 w 19"/>
              <a:gd name="T21" fmla="*/ 4 h 24"/>
              <a:gd name="T22" fmla="*/ 16 w 19"/>
              <a:gd name="T23" fmla="*/ 4 h 24"/>
              <a:gd name="T24" fmla="*/ 19 w 19"/>
              <a:gd name="T25" fmla="*/ 1 h 24"/>
              <a:gd name="T26" fmla="*/ 15 w 19"/>
              <a:gd name="T27" fmla="*/ 0 h 24"/>
              <a:gd name="T28" fmla="*/ 13 w 19"/>
              <a:gd name="T2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" h="24">
                <a:moveTo>
                  <a:pt x="0" y="24"/>
                </a:moveTo>
                <a:lnTo>
                  <a:pt x="1" y="22"/>
                </a:lnTo>
                <a:lnTo>
                  <a:pt x="2" y="20"/>
                </a:lnTo>
                <a:lnTo>
                  <a:pt x="5" y="17"/>
                </a:lnTo>
                <a:lnTo>
                  <a:pt x="8" y="17"/>
                </a:lnTo>
                <a:lnTo>
                  <a:pt x="12" y="17"/>
                </a:lnTo>
                <a:lnTo>
                  <a:pt x="13" y="15"/>
                </a:lnTo>
                <a:lnTo>
                  <a:pt x="15" y="13"/>
                </a:lnTo>
                <a:lnTo>
                  <a:pt x="15" y="12"/>
                </a:lnTo>
                <a:lnTo>
                  <a:pt x="11" y="11"/>
                </a:lnTo>
                <a:lnTo>
                  <a:pt x="15" y="4"/>
                </a:lnTo>
                <a:lnTo>
                  <a:pt x="16" y="4"/>
                </a:lnTo>
                <a:lnTo>
                  <a:pt x="19" y="1"/>
                </a:lnTo>
                <a:lnTo>
                  <a:pt x="15" y="0"/>
                </a:lnTo>
                <a:lnTo>
                  <a:pt x="1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1" name="Freeform 583">
            <a:extLst>
              <a:ext uri="{FF2B5EF4-FFF2-40B4-BE49-F238E27FC236}">
                <a16:creationId xmlns:a16="http://schemas.microsoft.com/office/drawing/2014/main" id="{2035BE00-4260-AA2E-6A1C-7A3DE9C98EAE}"/>
              </a:ext>
            </a:extLst>
          </p:cNvPr>
          <p:cNvSpPr>
            <a:spLocks/>
          </p:cNvSpPr>
          <p:nvPr/>
        </p:nvSpPr>
        <p:spPr bwMode="auto">
          <a:xfrm>
            <a:off x="5675313" y="3251201"/>
            <a:ext cx="9525" cy="11113"/>
          </a:xfrm>
          <a:custGeom>
            <a:avLst/>
            <a:gdLst>
              <a:gd name="T0" fmla="*/ 6 w 6"/>
              <a:gd name="T1" fmla="*/ 0 h 7"/>
              <a:gd name="T2" fmla="*/ 6 w 6"/>
              <a:gd name="T3" fmla="*/ 2 h 7"/>
              <a:gd name="T4" fmla="*/ 0 w 6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7">
                <a:moveTo>
                  <a:pt x="6" y="0"/>
                </a:moveTo>
                <a:lnTo>
                  <a:pt x="6" y="2"/>
                </a:lnTo>
                <a:lnTo>
                  <a:pt x="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2" name="Freeform 584">
            <a:extLst>
              <a:ext uri="{FF2B5EF4-FFF2-40B4-BE49-F238E27FC236}">
                <a16:creationId xmlns:a16="http://schemas.microsoft.com/office/drawing/2014/main" id="{26A33A84-2F53-43D3-B409-8E1C0557383B}"/>
              </a:ext>
            </a:extLst>
          </p:cNvPr>
          <p:cNvSpPr>
            <a:spLocks/>
          </p:cNvSpPr>
          <p:nvPr/>
        </p:nvSpPr>
        <p:spPr bwMode="auto">
          <a:xfrm>
            <a:off x="5684838" y="3238501"/>
            <a:ext cx="20638" cy="30163"/>
          </a:xfrm>
          <a:custGeom>
            <a:avLst/>
            <a:gdLst>
              <a:gd name="T0" fmla="*/ 0 w 13"/>
              <a:gd name="T1" fmla="*/ 19 h 19"/>
              <a:gd name="T2" fmla="*/ 7 w 13"/>
              <a:gd name="T3" fmla="*/ 11 h 19"/>
              <a:gd name="T4" fmla="*/ 11 w 13"/>
              <a:gd name="T5" fmla="*/ 7 h 19"/>
              <a:gd name="T6" fmla="*/ 13 w 13"/>
              <a:gd name="T7" fmla="*/ 4 h 19"/>
              <a:gd name="T8" fmla="*/ 12 w 13"/>
              <a:gd name="T9" fmla="*/ 0 h 19"/>
              <a:gd name="T10" fmla="*/ 0 w 13"/>
              <a:gd name="T11" fmla="*/ 8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" h="19">
                <a:moveTo>
                  <a:pt x="0" y="19"/>
                </a:moveTo>
                <a:lnTo>
                  <a:pt x="7" y="11"/>
                </a:lnTo>
                <a:lnTo>
                  <a:pt x="11" y="7"/>
                </a:lnTo>
                <a:lnTo>
                  <a:pt x="13" y="4"/>
                </a:lnTo>
                <a:lnTo>
                  <a:pt x="12" y="0"/>
                </a:lnTo>
                <a:lnTo>
                  <a:pt x="0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3" name="Freeform 585">
            <a:extLst>
              <a:ext uri="{FF2B5EF4-FFF2-40B4-BE49-F238E27FC236}">
                <a16:creationId xmlns:a16="http://schemas.microsoft.com/office/drawing/2014/main" id="{FE3DA3CB-D98F-D85A-B531-D5DEFA8C8831}"/>
              </a:ext>
            </a:extLst>
          </p:cNvPr>
          <p:cNvSpPr>
            <a:spLocks/>
          </p:cNvSpPr>
          <p:nvPr/>
        </p:nvSpPr>
        <p:spPr bwMode="auto">
          <a:xfrm>
            <a:off x="5591176" y="3262313"/>
            <a:ext cx="17463" cy="6350"/>
          </a:xfrm>
          <a:custGeom>
            <a:avLst/>
            <a:gdLst>
              <a:gd name="T0" fmla="*/ 11 w 11"/>
              <a:gd name="T1" fmla="*/ 0 h 4"/>
              <a:gd name="T2" fmla="*/ 7 w 11"/>
              <a:gd name="T3" fmla="*/ 0 h 4"/>
              <a:gd name="T4" fmla="*/ 1 w 11"/>
              <a:gd name="T5" fmla="*/ 1 h 4"/>
              <a:gd name="T6" fmla="*/ 0 w 11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4">
                <a:moveTo>
                  <a:pt x="11" y="0"/>
                </a:moveTo>
                <a:lnTo>
                  <a:pt x="7" y="0"/>
                </a:lnTo>
                <a:lnTo>
                  <a:pt x="1" y="1"/>
                </a:lnTo>
                <a:lnTo>
                  <a:pt x="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4" name="Freeform 586">
            <a:extLst>
              <a:ext uri="{FF2B5EF4-FFF2-40B4-BE49-F238E27FC236}">
                <a16:creationId xmlns:a16="http://schemas.microsoft.com/office/drawing/2014/main" id="{E99A102B-43E8-6EE5-AC12-B9B6A77CBE73}"/>
              </a:ext>
            </a:extLst>
          </p:cNvPr>
          <p:cNvSpPr>
            <a:spLocks/>
          </p:cNvSpPr>
          <p:nvPr/>
        </p:nvSpPr>
        <p:spPr bwMode="auto">
          <a:xfrm>
            <a:off x="5565776" y="3225801"/>
            <a:ext cx="38100" cy="42863"/>
          </a:xfrm>
          <a:custGeom>
            <a:avLst/>
            <a:gdLst>
              <a:gd name="T0" fmla="*/ 24 w 24"/>
              <a:gd name="T1" fmla="*/ 0 h 27"/>
              <a:gd name="T2" fmla="*/ 19 w 24"/>
              <a:gd name="T3" fmla="*/ 8 h 27"/>
              <a:gd name="T4" fmla="*/ 17 w 24"/>
              <a:gd name="T5" fmla="*/ 8 h 27"/>
              <a:gd name="T6" fmla="*/ 12 w 24"/>
              <a:gd name="T7" fmla="*/ 9 h 27"/>
              <a:gd name="T8" fmla="*/ 7 w 24"/>
              <a:gd name="T9" fmla="*/ 5 h 27"/>
              <a:gd name="T10" fmla="*/ 8 w 24"/>
              <a:gd name="T11" fmla="*/ 16 h 27"/>
              <a:gd name="T12" fmla="*/ 7 w 24"/>
              <a:gd name="T13" fmla="*/ 22 h 27"/>
              <a:gd name="T14" fmla="*/ 5 w 24"/>
              <a:gd name="T15" fmla="*/ 22 h 27"/>
              <a:gd name="T16" fmla="*/ 0 w 24"/>
              <a:gd name="T17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27">
                <a:moveTo>
                  <a:pt x="24" y="0"/>
                </a:moveTo>
                <a:lnTo>
                  <a:pt x="19" y="8"/>
                </a:lnTo>
                <a:lnTo>
                  <a:pt x="17" y="8"/>
                </a:lnTo>
                <a:lnTo>
                  <a:pt x="12" y="9"/>
                </a:lnTo>
                <a:lnTo>
                  <a:pt x="7" y="5"/>
                </a:lnTo>
                <a:lnTo>
                  <a:pt x="8" y="16"/>
                </a:lnTo>
                <a:lnTo>
                  <a:pt x="7" y="22"/>
                </a:lnTo>
                <a:lnTo>
                  <a:pt x="5" y="22"/>
                </a:lnTo>
                <a:lnTo>
                  <a:pt x="0" y="2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5" name="Freeform 587">
            <a:extLst>
              <a:ext uri="{FF2B5EF4-FFF2-40B4-BE49-F238E27FC236}">
                <a16:creationId xmlns:a16="http://schemas.microsoft.com/office/drawing/2014/main" id="{660F9D0C-7892-E7D7-704B-682F3AF517A9}"/>
              </a:ext>
            </a:extLst>
          </p:cNvPr>
          <p:cNvSpPr>
            <a:spLocks/>
          </p:cNvSpPr>
          <p:nvPr/>
        </p:nvSpPr>
        <p:spPr bwMode="auto">
          <a:xfrm>
            <a:off x="5608638" y="3262313"/>
            <a:ext cx="11113" cy="7938"/>
          </a:xfrm>
          <a:custGeom>
            <a:avLst/>
            <a:gdLst>
              <a:gd name="T0" fmla="*/ 6 w 7"/>
              <a:gd name="T1" fmla="*/ 5 h 5"/>
              <a:gd name="T2" fmla="*/ 7 w 7"/>
              <a:gd name="T3" fmla="*/ 5 h 5"/>
              <a:gd name="T4" fmla="*/ 3 w 7"/>
              <a:gd name="T5" fmla="*/ 3 h 5"/>
              <a:gd name="T6" fmla="*/ 0 w 7"/>
              <a:gd name="T7" fmla="*/ 0 h 5"/>
              <a:gd name="T8" fmla="*/ 0 w 7"/>
              <a:gd name="T9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5">
                <a:moveTo>
                  <a:pt x="6" y="5"/>
                </a:moveTo>
                <a:lnTo>
                  <a:pt x="7" y="5"/>
                </a:lnTo>
                <a:lnTo>
                  <a:pt x="3" y="3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6" name="Freeform 588">
            <a:extLst>
              <a:ext uri="{FF2B5EF4-FFF2-40B4-BE49-F238E27FC236}">
                <a16:creationId xmlns:a16="http://schemas.microsoft.com/office/drawing/2014/main" id="{A2840529-8050-68FB-A9AA-B5018567962E}"/>
              </a:ext>
            </a:extLst>
          </p:cNvPr>
          <p:cNvSpPr>
            <a:spLocks/>
          </p:cNvSpPr>
          <p:nvPr/>
        </p:nvSpPr>
        <p:spPr bwMode="auto">
          <a:xfrm>
            <a:off x="5580063" y="3257551"/>
            <a:ext cx="11113" cy="12700"/>
          </a:xfrm>
          <a:custGeom>
            <a:avLst/>
            <a:gdLst>
              <a:gd name="T0" fmla="*/ 7 w 7"/>
              <a:gd name="T1" fmla="*/ 7 h 8"/>
              <a:gd name="T2" fmla="*/ 4 w 7"/>
              <a:gd name="T3" fmla="*/ 8 h 8"/>
              <a:gd name="T4" fmla="*/ 0 w 7"/>
              <a:gd name="T5" fmla="*/ 8 h 8"/>
              <a:gd name="T6" fmla="*/ 4 w 7"/>
              <a:gd name="T7" fmla="*/ 2 h 8"/>
              <a:gd name="T8" fmla="*/ 6 w 7"/>
              <a:gd name="T9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8">
                <a:moveTo>
                  <a:pt x="7" y="7"/>
                </a:moveTo>
                <a:lnTo>
                  <a:pt x="4" y="8"/>
                </a:lnTo>
                <a:lnTo>
                  <a:pt x="0" y="8"/>
                </a:lnTo>
                <a:lnTo>
                  <a:pt x="4" y="2"/>
                </a:lnTo>
                <a:lnTo>
                  <a:pt x="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7" name="Freeform 589">
            <a:extLst>
              <a:ext uri="{FF2B5EF4-FFF2-40B4-BE49-F238E27FC236}">
                <a16:creationId xmlns:a16="http://schemas.microsoft.com/office/drawing/2014/main" id="{2C9B50D5-E9BD-24FC-B663-1ECFBADDC27E}"/>
              </a:ext>
            </a:extLst>
          </p:cNvPr>
          <p:cNvSpPr>
            <a:spLocks/>
          </p:cNvSpPr>
          <p:nvPr/>
        </p:nvSpPr>
        <p:spPr bwMode="auto">
          <a:xfrm>
            <a:off x="5680076" y="3268663"/>
            <a:ext cx="4763" cy="4763"/>
          </a:xfrm>
          <a:custGeom>
            <a:avLst/>
            <a:gdLst>
              <a:gd name="T0" fmla="*/ 0 w 3"/>
              <a:gd name="T1" fmla="*/ 3 h 3"/>
              <a:gd name="T2" fmla="*/ 1 w 3"/>
              <a:gd name="T3" fmla="*/ 1 h 3"/>
              <a:gd name="T4" fmla="*/ 3 w 3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3">
                <a:moveTo>
                  <a:pt x="0" y="3"/>
                </a:moveTo>
                <a:lnTo>
                  <a:pt x="1" y="1"/>
                </a:lnTo>
                <a:lnTo>
                  <a:pt x="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8" name="Freeform 590">
            <a:extLst>
              <a:ext uri="{FF2B5EF4-FFF2-40B4-BE49-F238E27FC236}">
                <a16:creationId xmlns:a16="http://schemas.microsoft.com/office/drawing/2014/main" id="{EF94CA93-2A9A-49DC-5AAC-17D35FE0F7E2}"/>
              </a:ext>
            </a:extLst>
          </p:cNvPr>
          <p:cNvSpPr>
            <a:spLocks/>
          </p:cNvSpPr>
          <p:nvPr/>
        </p:nvSpPr>
        <p:spPr bwMode="auto">
          <a:xfrm>
            <a:off x="5548313" y="3238501"/>
            <a:ext cx="17463" cy="41275"/>
          </a:xfrm>
          <a:custGeom>
            <a:avLst/>
            <a:gdLst>
              <a:gd name="T0" fmla="*/ 11 w 11"/>
              <a:gd name="T1" fmla="*/ 19 h 26"/>
              <a:gd name="T2" fmla="*/ 9 w 11"/>
              <a:gd name="T3" fmla="*/ 20 h 26"/>
              <a:gd name="T4" fmla="*/ 0 w 11"/>
              <a:gd name="T5" fmla="*/ 26 h 26"/>
              <a:gd name="T6" fmla="*/ 0 w 11"/>
              <a:gd name="T7" fmla="*/ 23 h 26"/>
              <a:gd name="T8" fmla="*/ 0 w 11"/>
              <a:gd name="T9" fmla="*/ 20 h 26"/>
              <a:gd name="T10" fmla="*/ 7 w 11"/>
              <a:gd name="T11" fmla="*/ 5 h 26"/>
              <a:gd name="T12" fmla="*/ 3 w 11"/>
              <a:gd name="T13" fmla="*/ 4 h 26"/>
              <a:gd name="T14" fmla="*/ 4 w 11"/>
              <a:gd name="T1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" h="26">
                <a:moveTo>
                  <a:pt x="11" y="19"/>
                </a:moveTo>
                <a:lnTo>
                  <a:pt x="9" y="20"/>
                </a:lnTo>
                <a:lnTo>
                  <a:pt x="0" y="26"/>
                </a:lnTo>
                <a:lnTo>
                  <a:pt x="0" y="23"/>
                </a:lnTo>
                <a:lnTo>
                  <a:pt x="0" y="20"/>
                </a:lnTo>
                <a:lnTo>
                  <a:pt x="7" y="5"/>
                </a:lnTo>
                <a:lnTo>
                  <a:pt x="3" y="4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9" name="Freeform 591">
            <a:extLst>
              <a:ext uri="{FF2B5EF4-FFF2-40B4-BE49-F238E27FC236}">
                <a16:creationId xmlns:a16="http://schemas.microsoft.com/office/drawing/2014/main" id="{4C39E281-024F-3032-D112-E02F10E7C04B}"/>
              </a:ext>
            </a:extLst>
          </p:cNvPr>
          <p:cNvSpPr>
            <a:spLocks/>
          </p:cNvSpPr>
          <p:nvPr/>
        </p:nvSpPr>
        <p:spPr bwMode="auto">
          <a:xfrm>
            <a:off x="5592763" y="3270251"/>
            <a:ext cx="26988" cy="20638"/>
          </a:xfrm>
          <a:custGeom>
            <a:avLst/>
            <a:gdLst>
              <a:gd name="T0" fmla="*/ 17 w 17"/>
              <a:gd name="T1" fmla="*/ 13 h 13"/>
              <a:gd name="T2" fmla="*/ 13 w 17"/>
              <a:gd name="T3" fmla="*/ 11 h 13"/>
              <a:gd name="T4" fmla="*/ 9 w 17"/>
              <a:gd name="T5" fmla="*/ 10 h 13"/>
              <a:gd name="T6" fmla="*/ 11 w 17"/>
              <a:gd name="T7" fmla="*/ 7 h 13"/>
              <a:gd name="T8" fmla="*/ 9 w 17"/>
              <a:gd name="T9" fmla="*/ 3 h 13"/>
              <a:gd name="T10" fmla="*/ 0 w 17"/>
              <a:gd name="T11" fmla="*/ 6 h 13"/>
              <a:gd name="T12" fmla="*/ 7 w 17"/>
              <a:gd name="T13" fmla="*/ 0 h 13"/>
              <a:gd name="T14" fmla="*/ 13 w 17"/>
              <a:gd name="T15" fmla="*/ 2 h 13"/>
              <a:gd name="T16" fmla="*/ 16 w 17"/>
              <a:gd name="T17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13">
                <a:moveTo>
                  <a:pt x="17" y="13"/>
                </a:moveTo>
                <a:lnTo>
                  <a:pt x="13" y="11"/>
                </a:lnTo>
                <a:lnTo>
                  <a:pt x="9" y="10"/>
                </a:lnTo>
                <a:lnTo>
                  <a:pt x="11" y="7"/>
                </a:lnTo>
                <a:lnTo>
                  <a:pt x="9" y="3"/>
                </a:lnTo>
                <a:lnTo>
                  <a:pt x="0" y="6"/>
                </a:lnTo>
                <a:lnTo>
                  <a:pt x="7" y="0"/>
                </a:lnTo>
                <a:lnTo>
                  <a:pt x="13" y="2"/>
                </a:lnTo>
                <a:lnTo>
                  <a:pt x="1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0" name="Freeform 592">
            <a:extLst>
              <a:ext uri="{FF2B5EF4-FFF2-40B4-BE49-F238E27FC236}">
                <a16:creationId xmlns:a16="http://schemas.microsoft.com/office/drawing/2014/main" id="{0C86B9CD-E0F4-95C0-EA87-BCF3E84CAE97}"/>
              </a:ext>
            </a:extLst>
          </p:cNvPr>
          <p:cNvSpPr>
            <a:spLocks/>
          </p:cNvSpPr>
          <p:nvPr/>
        </p:nvSpPr>
        <p:spPr bwMode="auto">
          <a:xfrm>
            <a:off x="5651501" y="3262313"/>
            <a:ext cx="23813" cy="31750"/>
          </a:xfrm>
          <a:custGeom>
            <a:avLst/>
            <a:gdLst>
              <a:gd name="T0" fmla="*/ 15 w 15"/>
              <a:gd name="T1" fmla="*/ 0 h 20"/>
              <a:gd name="T2" fmla="*/ 11 w 15"/>
              <a:gd name="T3" fmla="*/ 7 h 20"/>
              <a:gd name="T4" fmla="*/ 3 w 15"/>
              <a:gd name="T5" fmla="*/ 15 h 20"/>
              <a:gd name="T6" fmla="*/ 2 w 15"/>
              <a:gd name="T7" fmla="*/ 19 h 20"/>
              <a:gd name="T8" fmla="*/ 0 w 15"/>
              <a:gd name="T9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20">
                <a:moveTo>
                  <a:pt x="15" y="0"/>
                </a:moveTo>
                <a:lnTo>
                  <a:pt x="11" y="7"/>
                </a:lnTo>
                <a:lnTo>
                  <a:pt x="3" y="15"/>
                </a:lnTo>
                <a:lnTo>
                  <a:pt x="2" y="19"/>
                </a:lnTo>
                <a:lnTo>
                  <a:pt x="0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1" name="Freeform 593">
            <a:extLst>
              <a:ext uri="{FF2B5EF4-FFF2-40B4-BE49-F238E27FC236}">
                <a16:creationId xmlns:a16="http://schemas.microsoft.com/office/drawing/2014/main" id="{6E75D06B-0F15-5850-89D3-1A41A1F1F370}"/>
              </a:ext>
            </a:extLst>
          </p:cNvPr>
          <p:cNvSpPr>
            <a:spLocks/>
          </p:cNvSpPr>
          <p:nvPr/>
        </p:nvSpPr>
        <p:spPr bwMode="auto">
          <a:xfrm>
            <a:off x="5661026" y="3273426"/>
            <a:ext cx="19050" cy="20638"/>
          </a:xfrm>
          <a:custGeom>
            <a:avLst/>
            <a:gdLst>
              <a:gd name="T0" fmla="*/ 0 w 12"/>
              <a:gd name="T1" fmla="*/ 13 h 13"/>
              <a:gd name="T2" fmla="*/ 4 w 12"/>
              <a:gd name="T3" fmla="*/ 9 h 13"/>
              <a:gd name="T4" fmla="*/ 7 w 12"/>
              <a:gd name="T5" fmla="*/ 7 h 13"/>
              <a:gd name="T6" fmla="*/ 8 w 12"/>
              <a:gd name="T7" fmla="*/ 4 h 13"/>
              <a:gd name="T8" fmla="*/ 12 w 12"/>
              <a:gd name="T9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3">
                <a:moveTo>
                  <a:pt x="0" y="13"/>
                </a:moveTo>
                <a:lnTo>
                  <a:pt x="4" y="9"/>
                </a:lnTo>
                <a:lnTo>
                  <a:pt x="7" y="7"/>
                </a:lnTo>
                <a:lnTo>
                  <a:pt x="8" y="4"/>
                </a:lnTo>
                <a:lnTo>
                  <a:pt x="1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2" name="Freeform 594">
            <a:extLst>
              <a:ext uri="{FF2B5EF4-FFF2-40B4-BE49-F238E27FC236}">
                <a16:creationId xmlns:a16="http://schemas.microsoft.com/office/drawing/2014/main" id="{248A991D-B5EF-781E-C770-274F36CE03E2}"/>
              </a:ext>
            </a:extLst>
          </p:cNvPr>
          <p:cNvSpPr>
            <a:spLocks/>
          </p:cNvSpPr>
          <p:nvPr/>
        </p:nvSpPr>
        <p:spPr bwMode="auto">
          <a:xfrm>
            <a:off x="5656263" y="3294063"/>
            <a:ext cx="4763" cy="7938"/>
          </a:xfrm>
          <a:custGeom>
            <a:avLst/>
            <a:gdLst>
              <a:gd name="T0" fmla="*/ 0 w 3"/>
              <a:gd name="T1" fmla="*/ 5 h 5"/>
              <a:gd name="T2" fmla="*/ 1 w 3"/>
              <a:gd name="T3" fmla="*/ 3 h 5"/>
              <a:gd name="T4" fmla="*/ 3 w 3"/>
              <a:gd name="T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5">
                <a:moveTo>
                  <a:pt x="0" y="5"/>
                </a:moveTo>
                <a:lnTo>
                  <a:pt x="1" y="3"/>
                </a:lnTo>
                <a:lnTo>
                  <a:pt x="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3" name="Freeform 595">
            <a:extLst>
              <a:ext uri="{FF2B5EF4-FFF2-40B4-BE49-F238E27FC236}">
                <a16:creationId xmlns:a16="http://schemas.microsoft.com/office/drawing/2014/main" id="{4F0809F3-8415-7198-9C32-C85ECB497F9B}"/>
              </a:ext>
            </a:extLst>
          </p:cNvPr>
          <p:cNvSpPr>
            <a:spLocks/>
          </p:cNvSpPr>
          <p:nvPr/>
        </p:nvSpPr>
        <p:spPr bwMode="auto">
          <a:xfrm>
            <a:off x="5514976" y="3298826"/>
            <a:ext cx="17463" cy="9525"/>
          </a:xfrm>
          <a:custGeom>
            <a:avLst/>
            <a:gdLst>
              <a:gd name="T0" fmla="*/ 0 w 11"/>
              <a:gd name="T1" fmla="*/ 6 h 6"/>
              <a:gd name="T2" fmla="*/ 2 w 11"/>
              <a:gd name="T3" fmla="*/ 4 h 6"/>
              <a:gd name="T4" fmla="*/ 9 w 11"/>
              <a:gd name="T5" fmla="*/ 0 h 6"/>
              <a:gd name="T6" fmla="*/ 11 w 11"/>
              <a:gd name="T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6">
                <a:moveTo>
                  <a:pt x="0" y="6"/>
                </a:moveTo>
                <a:lnTo>
                  <a:pt x="2" y="4"/>
                </a:lnTo>
                <a:lnTo>
                  <a:pt x="9" y="0"/>
                </a:lnTo>
                <a:lnTo>
                  <a:pt x="11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4" name="Line 596">
            <a:extLst>
              <a:ext uri="{FF2B5EF4-FFF2-40B4-BE49-F238E27FC236}">
                <a16:creationId xmlns:a16="http://schemas.microsoft.com/office/drawing/2014/main" id="{0358DB5F-660F-51B0-4894-853B7348BEC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511801" y="3308351"/>
            <a:ext cx="3175" cy="3175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5" name="Freeform 597">
            <a:extLst>
              <a:ext uri="{FF2B5EF4-FFF2-40B4-BE49-F238E27FC236}">
                <a16:creationId xmlns:a16="http://schemas.microsoft.com/office/drawing/2014/main" id="{FCFEC6F5-8BE4-2686-7FA0-3AD87B078DC3}"/>
              </a:ext>
            </a:extLst>
          </p:cNvPr>
          <p:cNvSpPr>
            <a:spLocks/>
          </p:cNvSpPr>
          <p:nvPr/>
        </p:nvSpPr>
        <p:spPr bwMode="auto">
          <a:xfrm>
            <a:off x="5597526" y="3290888"/>
            <a:ext cx="53975" cy="23813"/>
          </a:xfrm>
          <a:custGeom>
            <a:avLst/>
            <a:gdLst>
              <a:gd name="T0" fmla="*/ 34 w 34"/>
              <a:gd name="T1" fmla="*/ 2 h 15"/>
              <a:gd name="T2" fmla="*/ 29 w 34"/>
              <a:gd name="T3" fmla="*/ 5 h 15"/>
              <a:gd name="T4" fmla="*/ 15 w 34"/>
              <a:gd name="T5" fmla="*/ 13 h 15"/>
              <a:gd name="T6" fmla="*/ 11 w 34"/>
              <a:gd name="T7" fmla="*/ 15 h 15"/>
              <a:gd name="T8" fmla="*/ 4 w 34"/>
              <a:gd name="T9" fmla="*/ 11 h 15"/>
              <a:gd name="T10" fmla="*/ 0 w 34"/>
              <a:gd name="T11" fmla="*/ 9 h 15"/>
              <a:gd name="T12" fmla="*/ 3 w 34"/>
              <a:gd name="T13" fmla="*/ 5 h 15"/>
              <a:gd name="T14" fmla="*/ 6 w 34"/>
              <a:gd name="T15" fmla="*/ 2 h 15"/>
              <a:gd name="T16" fmla="*/ 11 w 34"/>
              <a:gd name="T17" fmla="*/ 5 h 15"/>
              <a:gd name="T18" fmla="*/ 17 w 34"/>
              <a:gd name="T19" fmla="*/ 1 h 15"/>
              <a:gd name="T20" fmla="*/ 14 w 34"/>
              <a:gd name="T21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" h="15">
                <a:moveTo>
                  <a:pt x="34" y="2"/>
                </a:moveTo>
                <a:lnTo>
                  <a:pt x="29" y="5"/>
                </a:lnTo>
                <a:lnTo>
                  <a:pt x="15" y="13"/>
                </a:lnTo>
                <a:lnTo>
                  <a:pt x="11" y="15"/>
                </a:lnTo>
                <a:lnTo>
                  <a:pt x="4" y="11"/>
                </a:lnTo>
                <a:lnTo>
                  <a:pt x="0" y="9"/>
                </a:lnTo>
                <a:lnTo>
                  <a:pt x="3" y="5"/>
                </a:lnTo>
                <a:lnTo>
                  <a:pt x="6" y="2"/>
                </a:lnTo>
                <a:lnTo>
                  <a:pt x="11" y="5"/>
                </a:lnTo>
                <a:lnTo>
                  <a:pt x="17" y="1"/>
                </a:lnTo>
                <a:lnTo>
                  <a:pt x="1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6" name="Freeform 598">
            <a:extLst>
              <a:ext uri="{FF2B5EF4-FFF2-40B4-BE49-F238E27FC236}">
                <a16:creationId xmlns:a16="http://schemas.microsoft.com/office/drawing/2014/main" id="{0434A6B7-8A7C-95DA-5CEB-C8D357792F2D}"/>
              </a:ext>
            </a:extLst>
          </p:cNvPr>
          <p:cNvSpPr>
            <a:spLocks/>
          </p:cNvSpPr>
          <p:nvPr/>
        </p:nvSpPr>
        <p:spPr bwMode="auto">
          <a:xfrm>
            <a:off x="5530851" y="3308351"/>
            <a:ext cx="4763" cy="12700"/>
          </a:xfrm>
          <a:custGeom>
            <a:avLst/>
            <a:gdLst>
              <a:gd name="T0" fmla="*/ 1 w 3"/>
              <a:gd name="T1" fmla="*/ 0 h 8"/>
              <a:gd name="T2" fmla="*/ 3 w 3"/>
              <a:gd name="T3" fmla="*/ 2 h 8"/>
              <a:gd name="T4" fmla="*/ 0 w 3"/>
              <a:gd name="T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8">
                <a:moveTo>
                  <a:pt x="1" y="0"/>
                </a:moveTo>
                <a:lnTo>
                  <a:pt x="3" y="2"/>
                </a:lnTo>
                <a:lnTo>
                  <a:pt x="0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7" name="Freeform 599">
            <a:extLst>
              <a:ext uri="{FF2B5EF4-FFF2-40B4-BE49-F238E27FC236}">
                <a16:creationId xmlns:a16="http://schemas.microsoft.com/office/drawing/2014/main" id="{B033A495-7FB7-3862-39E2-5AFB26581144}"/>
              </a:ext>
            </a:extLst>
          </p:cNvPr>
          <p:cNvSpPr>
            <a:spLocks/>
          </p:cNvSpPr>
          <p:nvPr/>
        </p:nvSpPr>
        <p:spPr bwMode="auto">
          <a:xfrm>
            <a:off x="5553076" y="3284538"/>
            <a:ext cx="33338" cy="49213"/>
          </a:xfrm>
          <a:custGeom>
            <a:avLst/>
            <a:gdLst>
              <a:gd name="T0" fmla="*/ 0 w 21"/>
              <a:gd name="T1" fmla="*/ 19 h 31"/>
              <a:gd name="T2" fmla="*/ 0 w 21"/>
              <a:gd name="T3" fmla="*/ 6 h 31"/>
              <a:gd name="T4" fmla="*/ 12 w 21"/>
              <a:gd name="T5" fmla="*/ 0 h 31"/>
              <a:gd name="T6" fmla="*/ 17 w 21"/>
              <a:gd name="T7" fmla="*/ 9 h 31"/>
              <a:gd name="T8" fmla="*/ 19 w 21"/>
              <a:gd name="T9" fmla="*/ 13 h 31"/>
              <a:gd name="T10" fmla="*/ 15 w 21"/>
              <a:gd name="T11" fmla="*/ 23 h 31"/>
              <a:gd name="T12" fmla="*/ 15 w 21"/>
              <a:gd name="T13" fmla="*/ 26 h 31"/>
              <a:gd name="T14" fmla="*/ 20 w 21"/>
              <a:gd name="T15" fmla="*/ 24 h 31"/>
              <a:gd name="T16" fmla="*/ 21 w 21"/>
              <a:gd name="T17" fmla="*/ 30 h 31"/>
              <a:gd name="T18" fmla="*/ 20 w 21"/>
              <a:gd name="T1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" h="31">
                <a:moveTo>
                  <a:pt x="0" y="19"/>
                </a:moveTo>
                <a:lnTo>
                  <a:pt x="0" y="6"/>
                </a:lnTo>
                <a:lnTo>
                  <a:pt x="12" y="0"/>
                </a:lnTo>
                <a:lnTo>
                  <a:pt x="17" y="9"/>
                </a:lnTo>
                <a:lnTo>
                  <a:pt x="19" y="13"/>
                </a:lnTo>
                <a:lnTo>
                  <a:pt x="15" y="23"/>
                </a:lnTo>
                <a:lnTo>
                  <a:pt x="15" y="26"/>
                </a:lnTo>
                <a:lnTo>
                  <a:pt x="20" y="24"/>
                </a:lnTo>
                <a:lnTo>
                  <a:pt x="21" y="30"/>
                </a:lnTo>
                <a:lnTo>
                  <a:pt x="20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8" name="Freeform 600">
            <a:extLst>
              <a:ext uri="{FF2B5EF4-FFF2-40B4-BE49-F238E27FC236}">
                <a16:creationId xmlns:a16="http://schemas.microsoft.com/office/drawing/2014/main" id="{50B697A3-A1DE-1ED5-593F-99ECA1894B44}"/>
              </a:ext>
            </a:extLst>
          </p:cNvPr>
          <p:cNvSpPr>
            <a:spLocks/>
          </p:cNvSpPr>
          <p:nvPr/>
        </p:nvSpPr>
        <p:spPr bwMode="auto">
          <a:xfrm>
            <a:off x="5541963" y="3314701"/>
            <a:ext cx="11113" cy="19050"/>
          </a:xfrm>
          <a:custGeom>
            <a:avLst/>
            <a:gdLst>
              <a:gd name="T0" fmla="*/ 0 w 7"/>
              <a:gd name="T1" fmla="*/ 12 h 12"/>
              <a:gd name="T2" fmla="*/ 1 w 7"/>
              <a:gd name="T3" fmla="*/ 12 h 12"/>
              <a:gd name="T4" fmla="*/ 1 w 7"/>
              <a:gd name="T5" fmla="*/ 5 h 12"/>
              <a:gd name="T6" fmla="*/ 2 w 7"/>
              <a:gd name="T7" fmla="*/ 1 h 12"/>
              <a:gd name="T8" fmla="*/ 7 w 7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12">
                <a:moveTo>
                  <a:pt x="0" y="12"/>
                </a:moveTo>
                <a:lnTo>
                  <a:pt x="1" y="12"/>
                </a:lnTo>
                <a:lnTo>
                  <a:pt x="1" y="5"/>
                </a:lnTo>
                <a:lnTo>
                  <a:pt x="2" y="1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9" name="Freeform 601">
            <a:extLst>
              <a:ext uri="{FF2B5EF4-FFF2-40B4-BE49-F238E27FC236}">
                <a16:creationId xmlns:a16="http://schemas.microsoft.com/office/drawing/2014/main" id="{0CFD71F1-5DD3-5490-F767-8198EF2128B1}"/>
              </a:ext>
            </a:extLst>
          </p:cNvPr>
          <p:cNvSpPr>
            <a:spLocks/>
          </p:cNvSpPr>
          <p:nvPr/>
        </p:nvSpPr>
        <p:spPr bwMode="auto">
          <a:xfrm>
            <a:off x="5521326" y="3321051"/>
            <a:ext cx="15875" cy="17463"/>
          </a:xfrm>
          <a:custGeom>
            <a:avLst/>
            <a:gdLst>
              <a:gd name="T0" fmla="*/ 6 w 10"/>
              <a:gd name="T1" fmla="*/ 0 h 11"/>
              <a:gd name="T2" fmla="*/ 5 w 10"/>
              <a:gd name="T3" fmla="*/ 1 h 11"/>
              <a:gd name="T4" fmla="*/ 3 w 10"/>
              <a:gd name="T5" fmla="*/ 7 h 11"/>
              <a:gd name="T6" fmla="*/ 0 w 10"/>
              <a:gd name="T7" fmla="*/ 9 h 11"/>
              <a:gd name="T8" fmla="*/ 2 w 10"/>
              <a:gd name="T9" fmla="*/ 11 h 11"/>
              <a:gd name="T10" fmla="*/ 9 w 10"/>
              <a:gd name="T11" fmla="*/ 8 h 11"/>
              <a:gd name="T12" fmla="*/ 10 w 10"/>
              <a:gd name="T13" fmla="*/ 9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11">
                <a:moveTo>
                  <a:pt x="6" y="0"/>
                </a:moveTo>
                <a:lnTo>
                  <a:pt x="5" y="1"/>
                </a:lnTo>
                <a:lnTo>
                  <a:pt x="3" y="7"/>
                </a:lnTo>
                <a:lnTo>
                  <a:pt x="0" y="9"/>
                </a:lnTo>
                <a:lnTo>
                  <a:pt x="2" y="11"/>
                </a:lnTo>
                <a:lnTo>
                  <a:pt x="9" y="8"/>
                </a:lnTo>
                <a:lnTo>
                  <a:pt x="10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0" name="Freeform 602">
            <a:extLst>
              <a:ext uri="{FF2B5EF4-FFF2-40B4-BE49-F238E27FC236}">
                <a16:creationId xmlns:a16="http://schemas.microsoft.com/office/drawing/2014/main" id="{F05C509E-61DF-BCFD-D12D-495C4C2AF838}"/>
              </a:ext>
            </a:extLst>
          </p:cNvPr>
          <p:cNvSpPr>
            <a:spLocks/>
          </p:cNvSpPr>
          <p:nvPr/>
        </p:nvSpPr>
        <p:spPr bwMode="auto">
          <a:xfrm>
            <a:off x="5537201" y="3333751"/>
            <a:ext cx="4763" cy="4763"/>
          </a:xfrm>
          <a:custGeom>
            <a:avLst/>
            <a:gdLst>
              <a:gd name="T0" fmla="*/ 0 w 3"/>
              <a:gd name="T1" fmla="*/ 1 h 3"/>
              <a:gd name="T2" fmla="*/ 1 w 3"/>
              <a:gd name="T3" fmla="*/ 3 h 3"/>
              <a:gd name="T4" fmla="*/ 3 w 3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3">
                <a:moveTo>
                  <a:pt x="0" y="1"/>
                </a:moveTo>
                <a:lnTo>
                  <a:pt x="1" y="3"/>
                </a:lnTo>
                <a:lnTo>
                  <a:pt x="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1" name="Freeform 603">
            <a:extLst>
              <a:ext uri="{FF2B5EF4-FFF2-40B4-BE49-F238E27FC236}">
                <a16:creationId xmlns:a16="http://schemas.microsoft.com/office/drawing/2014/main" id="{7BAC5383-9E82-81BA-64A5-4F629F25BE5E}"/>
              </a:ext>
            </a:extLst>
          </p:cNvPr>
          <p:cNvSpPr>
            <a:spLocks/>
          </p:cNvSpPr>
          <p:nvPr/>
        </p:nvSpPr>
        <p:spPr bwMode="auto">
          <a:xfrm>
            <a:off x="5553076" y="3333751"/>
            <a:ext cx="31750" cy="11113"/>
          </a:xfrm>
          <a:custGeom>
            <a:avLst/>
            <a:gdLst>
              <a:gd name="T0" fmla="*/ 20 w 20"/>
              <a:gd name="T1" fmla="*/ 0 h 7"/>
              <a:gd name="T2" fmla="*/ 17 w 20"/>
              <a:gd name="T3" fmla="*/ 3 h 7"/>
              <a:gd name="T4" fmla="*/ 6 w 20"/>
              <a:gd name="T5" fmla="*/ 7 h 7"/>
              <a:gd name="T6" fmla="*/ 0 w 20"/>
              <a:gd name="T7" fmla="*/ 7 h 7"/>
              <a:gd name="T8" fmla="*/ 0 w 20"/>
              <a:gd name="T9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7">
                <a:moveTo>
                  <a:pt x="20" y="0"/>
                </a:moveTo>
                <a:lnTo>
                  <a:pt x="17" y="3"/>
                </a:lnTo>
                <a:lnTo>
                  <a:pt x="6" y="7"/>
                </a:lnTo>
                <a:lnTo>
                  <a:pt x="0" y="7"/>
                </a:lnTo>
                <a:lnTo>
                  <a:pt x="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2" name="Freeform 604">
            <a:extLst>
              <a:ext uri="{FF2B5EF4-FFF2-40B4-BE49-F238E27FC236}">
                <a16:creationId xmlns:a16="http://schemas.microsoft.com/office/drawing/2014/main" id="{B5676DA0-A424-5823-071A-6230A5F8EB1E}"/>
              </a:ext>
            </a:extLst>
          </p:cNvPr>
          <p:cNvSpPr>
            <a:spLocks/>
          </p:cNvSpPr>
          <p:nvPr/>
        </p:nvSpPr>
        <p:spPr bwMode="auto">
          <a:xfrm>
            <a:off x="5603876" y="3302001"/>
            <a:ext cx="52388" cy="47625"/>
          </a:xfrm>
          <a:custGeom>
            <a:avLst/>
            <a:gdLst>
              <a:gd name="T0" fmla="*/ 3 w 33"/>
              <a:gd name="T1" fmla="*/ 30 h 30"/>
              <a:gd name="T2" fmla="*/ 7 w 33"/>
              <a:gd name="T3" fmla="*/ 28 h 30"/>
              <a:gd name="T4" fmla="*/ 9 w 33"/>
              <a:gd name="T5" fmla="*/ 28 h 30"/>
              <a:gd name="T6" fmla="*/ 9 w 33"/>
              <a:gd name="T7" fmla="*/ 24 h 30"/>
              <a:gd name="T8" fmla="*/ 6 w 33"/>
              <a:gd name="T9" fmla="*/ 23 h 30"/>
              <a:gd name="T10" fmla="*/ 4 w 33"/>
              <a:gd name="T11" fmla="*/ 21 h 30"/>
              <a:gd name="T12" fmla="*/ 0 w 33"/>
              <a:gd name="T13" fmla="*/ 19 h 30"/>
              <a:gd name="T14" fmla="*/ 6 w 33"/>
              <a:gd name="T15" fmla="*/ 16 h 30"/>
              <a:gd name="T16" fmla="*/ 9 w 33"/>
              <a:gd name="T17" fmla="*/ 15 h 30"/>
              <a:gd name="T18" fmla="*/ 15 w 33"/>
              <a:gd name="T19" fmla="*/ 10 h 30"/>
              <a:gd name="T20" fmla="*/ 22 w 33"/>
              <a:gd name="T21" fmla="*/ 10 h 30"/>
              <a:gd name="T22" fmla="*/ 33 w 33"/>
              <a:gd name="T23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" h="30">
                <a:moveTo>
                  <a:pt x="3" y="30"/>
                </a:moveTo>
                <a:lnTo>
                  <a:pt x="7" y="28"/>
                </a:lnTo>
                <a:lnTo>
                  <a:pt x="9" y="28"/>
                </a:lnTo>
                <a:lnTo>
                  <a:pt x="9" y="24"/>
                </a:lnTo>
                <a:lnTo>
                  <a:pt x="6" y="23"/>
                </a:lnTo>
                <a:lnTo>
                  <a:pt x="4" y="21"/>
                </a:lnTo>
                <a:lnTo>
                  <a:pt x="0" y="19"/>
                </a:lnTo>
                <a:lnTo>
                  <a:pt x="6" y="16"/>
                </a:lnTo>
                <a:lnTo>
                  <a:pt x="9" y="15"/>
                </a:lnTo>
                <a:lnTo>
                  <a:pt x="15" y="10"/>
                </a:lnTo>
                <a:lnTo>
                  <a:pt x="22" y="10"/>
                </a:lnTo>
                <a:lnTo>
                  <a:pt x="3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3" name="Freeform 605">
            <a:extLst>
              <a:ext uri="{FF2B5EF4-FFF2-40B4-BE49-F238E27FC236}">
                <a16:creationId xmlns:a16="http://schemas.microsoft.com/office/drawing/2014/main" id="{B1334C5A-8D37-1B06-4CF4-6ADC63172B09}"/>
              </a:ext>
            </a:extLst>
          </p:cNvPr>
          <p:cNvSpPr>
            <a:spLocks/>
          </p:cNvSpPr>
          <p:nvPr/>
        </p:nvSpPr>
        <p:spPr bwMode="auto">
          <a:xfrm>
            <a:off x="5437188" y="3316288"/>
            <a:ext cx="50800" cy="34925"/>
          </a:xfrm>
          <a:custGeom>
            <a:avLst/>
            <a:gdLst>
              <a:gd name="T0" fmla="*/ 6 w 32"/>
              <a:gd name="T1" fmla="*/ 22 h 22"/>
              <a:gd name="T2" fmla="*/ 32 w 32"/>
              <a:gd name="T3" fmla="*/ 6 h 22"/>
              <a:gd name="T4" fmla="*/ 17 w 32"/>
              <a:gd name="T5" fmla="*/ 0 h 22"/>
              <a:gd name="T6" fmla="*/ 6 w 32"/>
              <a:gd name="T7" fmla="*/ 6 h 22"/>
              <a:gd name="T8" fmla="*/ 0 w 32"/>
              <a:gd name="T9" fmla="*/ 16 h 22"/>
              <a:gd name="T10" fmla="*/ 6 w 32"/>
              <a:gd name="T11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" h="22">
                <a:moveTo>
                  <a:pt x="6" y="22"/>
                </a:moveTo>
                <a:lnTo>
                  <a:pt x="32" y="6"/>
                </a:lnTo>
                <a:lnTo>
                  <a:pt x="17" y="0"/>
                </a:lnTo>
                <a:lnTo>
                  <a:pt x="6" y="6"/>
                </a:lnTo>
                <a:lnTo>
                  <a:pt x="0" y="16"/>
                </a:lnTo>
                <a:lnTo>
                  <a:pt x="6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4" name="Freeform 606">
            <a:extLst>
              <a:ext uri="{FF2B5EF4-FFF2-40B4-BE49-F238E27FC236}">
                <a16:creationId xmlns:a16="http://schemas.microsoft.com/office/drawing/2014/main" id="{A5D46AD6-4DCC-3854-84CC-CDDB3E1F051C}"/>
              </a:ext>
            </a:extLst>
          </p:cNvPr>
          <p:cNvSpPr>
            <a:spLocks/>
          </p:cNvSpPr>
          <p:nvPr/>
        </p:nvSpPr>
        <p:spPr bwMode="auto">
          <a:xfrm>
            <a:off x="5483226" y="3311526"/>
            <a:ext cx="28575" cy="39688"/>
          </a:xfrm>
          <a:custGeom>
            <a:avLst/>
            <a:gdLst>
              <a:gd name="T0" fmla="*/ 0 w 18"/>
              <a:gd name="T1" fmla="*/ 25 h 25"/>
              <a:gd name="T2" fmla="*/ 1 w 18"/>
              <a:gd name="T3" fmla="*/ 25 h 25"/>
              <a:gd name="T4" fmla="*/ 3 w 18"/>
              <a:gd name="T5" fmla="*/ 22 h 25"/>
              <a:gd name="T6" fmla="*/ 8 w 18"/>
              <a:gd name="T7" fmla="*/ 13 h 25"/>
              <a:gd name="T8" fmla="*/ 18 w 18"/>
              <a:gd name="T9" fmla="*/ 0 h 25"/>
              <a:gd name="T10" fmla="*/ 18 w 18"/>
              <a:gd name="T11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25">
                <a:moveTo>
                  <a:pt x="0" y="25"/>
                </a:moveTo>
                <a:lnTo>
                  <a:pt x="1" y="25"/>
                </a:lnTo>
                <a:lnTo>
                  <a:pt x="3" y="22"/>
                </a:lnTo>
                <a:lnTo>
                  <a:pt x="8" y="13"/>
                </a:lnTo>
                <a:lnTo>
                  <a:pt x="18" y="0"/>
                </a:lnTo>
                <a:lnTo>
                  <a:pt x="1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5" name="Freeform 608">
            <a:extLst>
              <a:ext uri="{FF2B5EF4-FFF2-40B4-BE49-F238E27FC236}">
                <a16:creationId xmlns:a16="http://schemas.microsoft.com/office/drawing/2014/main" id="{7695B9CB-95BD-A108-84DA-0B68F3B3960C}"/>
              </a:ext>
            </a:extLst>
          </p:cNvPr>
          <p:cNvSpPr>
            <a:spLocks/>
          </p:cNvSpPr>
          <p:nvPr/>
        </p:nvSpPr>
        <p:spPr bwMode="auto">
          <a:xfrm>
            <a:off x="5483226" y="3351213"/>
            <a:ext cx="19050" cy="7938"/>
          </a:xfrm>
          <a:custGeom>
            <a:avLst/>
            <a:gdLst>
              <a:gd name="T0" fmla="*/ 12 w 12"/>
              <a:gd name="T1" fmla="*/ 0 h 5"/>
              <a:gd name="T2" fmla="*/ 8 w 12"/>
              <a:gd name="T3" fmla="*/ 1 h 5"/>
              <a:gd name="T4" fmla="*/ 3 w 12"/>
              <a:gd name="T5" fmla="*/ 5 h 5"/>
              <a:gd name="T6" fmla="*/ 0 w 12"/>
              <a:gd name="T7" fmla="*/ 3 h 5"/>
              <a:gd name="T8" fmla="*/ 0 w 12"/>
              <a:gd name="T9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5">
                <a:moveTo>
                  <a:pt x="12" y="0"/>
                </a:moveTo>
                <a:lnTo>
                  <a:pt x="8" y="1"/>
                </a:lnTo>
                <a:lnTo>
                  <a:pt x="3" y="5"/>
                </a:lnTo>
                <a:lnTo>
                  <a:pt x="0" y="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6" name="Freeform 609">
            <a:extLst>
              <a:ext uri="{FF2B5EF4-FFF2-40B4-BE49-F238E27FC236}">
                <a16:creationId xmlns:a16="http://schemas.microsoft.com/office/drawing/2014/main" id="{6FE04CEE-8024-87F4-3EB2-0CD33C638509}"/>
              </a:ext>
            </a:extLst>
          </p:cNvPr>
          <p:cNvSpPr>
            <a:spLocks/>
          </p:cNvSpPr>
          <p:nvPr/>
        </p:nvSpPr>
        <p:spPr bwMode="auto">
          <a:xfrm>
            <a:off x="5495926" y="3351213"/>
            <a:ext cx="11113" cy="12700"/>
          </a:xfrm>
          <a:custGeom>
            <a:avLst/>
            <a:gdLst>
              <a:gd name="T0" fmla="*/ 0 w 7"/>
              <a:gd name="T1" fmla="*/ 8 h 8"/>
              <a:gd name="T2" fmla="*/ 3 w 7"/>
              <a:gd name="T3" fmla="*/ 5 h 8"/>
              <a:gd name="T4" fmla="*/ 7 w 7"/>
              <a:gd name="T5" fmla="*/ 1 h 8"/>
              <a:gd name="T6" fmla="*/ 6 w 7"/>
              <a:gd name="T7" fmla="*/ 0 h 8"/>
              <a:gd name="T8" fmla="*/ 4 w 7"/>
              <a:gd name="T9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8">
                <a:moveTo>
                  <a:pt x="0" y="8"/>
                </a:moveTo>
                <a:lnTo>
                  <a:pt x="3" y="5"/>
                </a:lnTo>
                <a:lnTo>
                  <a:pt x="7" y="1"/>
                </a:lnTo>
                <a:lnTo>
                  <a:pt x="6" y="0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7" name="Freeform 610">
            <a:extLst>
              <a:ext uri="{FF2B5EF4-FFF2-40B4-BE49-F238E27FC236}">
                <a16:creationId xmlns:a16="http://schemas.microsoft.com/office/drawing/2014/main" id="{DA54C720-1EB6-8E15-7764-3D5484285D16}"/>
              </a:ext>
            </a:extLst>
          </p:cNvPr>
          <p:cNvSpPr>
            <a:spLocks/>
          </p:cNvSpPr>
          <p:nvPr/>
        </p:nvSpPr>
        <p:spPr bwMode="auto">
          <a:xfrm>
            <a:off x="5562601" y="3333750"/>
            <a:ext cx="46038" cy="31750"/>
          </a:xfrm>
          <a:custGeom>
            <a:avLst/>
            <a:gdLst>
              <a:gd name="T0" fmla="*/ 3 w 29"/>
              <a:gd name="T1" fmla="*/ 20 h 20"/>
              <a:gd name="T2" fmla="*/ 3 w 29"/>
              <a:gd name="T3" fmla="*/ 15 h 20"/>
              <a:gd name="T4" fmla="*/ 0 w 29"/>
              <a:gd name="T5" fmla="*/ 11 h 20"/>
              <a:gd name="T6" fmla="*/ 6 w 29"/>
              <a:gd name="T7" fmla="*/ 11 h 20"/>
              <a:gd name="T8" fmla="*/ 14 w 29"/>
              <a:gd name="T9" fmla="*/ 8 h 20"/>
              <a:gd name="T10" fmla="*/ 22 w 29"/>
              <a:gd name="T11" fmla="*/ 0 h 20"/>
              <a:gd name="T12" fmla="*/ 26 w 29"/>
              <a:gd name="T13" fmla="*/ 5 h 20"/>
              <a:gd name="T14" fmla="*/ 29 w 29"/>
              <a:gd name="T15" fmla="*/ 1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9" h="20">
                <a:moveTo>
                  <a:pt x="3" y="20"/>
                </a:moveTo>
                <a:lnTo>
                  <a:pt x="3" y="15"/>
                </a:lnTo>
                <a:lnTo>
                  <a:pt x="0" y="11"/>
                </a:lnTo>
                <a:lnTo>
                  <a:pt x="6" y="11"/>
                </a:lnTo>
                <a:lnTo>
                  <a:pt x="14" y="8"/>
                </a:lnTo>
                <a:lnTo>
                  <a:pt x="22" y="0"/>
                </a:lnTo>
                <a:lnTo>
                  <a:pt x="26" y="5"/>
                </a:lnTo>
                <a:lnTo>
                  <a:pt x="29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8" name="Freeform 611">
            <a:extLst>
              <a:ext uri="{FF2B5EF4-FFF2-40B4-BE49-F238E27FC236}">
                <a16:creationId xmlns:a16="http://schemas.microsoft.com/office/drawing/2014/main" id="{BF4D22C9-D298-C05B-1434-DED77B4F3449}"/>
              </a:ext>
            </a:extLst>
          </p:cNvPr>
          <p:cNvSpPr>
            <a:spLocks/>
          </p:cNvSpPr>
          <p:nvPr/>
        </p:nvSpPr>
        <p:spPr bwMode="auto">
          <a:xfrm>
            <a:off x="5473701" y="3362325"/>
            <a:ext cx="22225" cy="6350"/>
          </a:xfrm>
          <a:custGeom>
            <a:avLst/>
            <a:gdLst>
              <a:gd name="T0" fmla="*/ 0 w 14"/>
              <a:gd name="T1" fmla="*/ 0 h 4"/>
              <a:gd name="T2" fmla="*/ 10 w 14"/>
              <a:gd name="T3" fmla="*/ 4 h 4"/>
              <a:gd name="T4" fmla="*/ 14 w 14"/>
              <a:gd name="T5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" h="4">
                <a:moveTo>
                  <a:pt x="0" y="0"/>
                </a:moveTo>
                <a:lnTo>
                  <a:pt x="10" y="4"/>
                </a:lnTo>
                <a:lnTo>
                  <a:pt x="14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9" name="Freeform 612">
            <a:extLst>
              <a:ext uri="{FF2B5EF4-FFF2-40B4-BE49-F238E27FC236}">
                <a16:creationId xmlns:a16="http://schemas.microsoft.com/office/drawing/2014/main" id="{50033D77-EA3E-43F3-C07B-0F657993DDAF}"/>
              </a:ext>
            </a:extLst>
          </p:cNvPr>
          <p:cNvSpPr>
            <a:spLocks/>
          </p:cNvSpPr>
          <p:nvPr/>
        </p:nvSpPr>
        <p:spPr bwMode="auto">
          <a:xfrm>
            <a:off x="5541963" y="3341688"/>
            <a:ext cx="25400" cy="33338"/>
          </a:xfrm>
          <a:custGeom>
            <a:avLst/>
            <a:gdLst>
              <a:gd name="T0" fmla="*/ 7 w 16"/>
              <a:gd name="T1" fmla="*/ 2 h 21"/>
              <a:gd name="T2" fmla="*/ 1 w 16"/>
              <a:gd name="T3" fmla="*/ 0 h 21"/>
              <a:gd name="T4" fmla="*/ 0 w 16"/>
              <a:gd name="T5" fmla="*/ 3 h 21"/>
              <a:gd name="T6" fmla="*/ 4 w 16"/>
              <a:gd name="T7" fmla="*/ 6 h 21"/>
              <a:gd name="T8" fmla="*/ 11 w 16"/>
              <a:gd name="T9" fmla="*/ 9 h 21"/>
              <a:gd name="T10" fmla="*/ 12 w 16"/>
              <a:gd name="T11" fmla="*/ 15 h 21"/>
              <a:gd name="T12" fmla="*/ 11 w 16"/>
              <a:gd name="T13" fmla="*/ 17 h 21"/>
              <a:gd name="T14" fmla="*/ 11 w 16"/>
              <a:gd name="T15" fmla="*/ 20 h 21"/>
              <a:gd name="T16" fmla="*/ 12 w 16"/>
              <a:gd name="T17" fmla="*/ 21 h 21"/>
              <a:gd name="T18" fmla="*/ 13 w 16"/>
              <a:gd name="T19" fmla="*/ 21 h 21"/>
              <a:gd name="T20" fmla="*/ 16 w 16"/>
              <a:gd name="T21" fmla="*/ 15 h 21"/>
              <a:gd name="T22" fmla="*/ 16 w 16"/>
              <a:gd name="T23" fmla="*/ 1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6" h="21">
                <a:moveTo>
                  <a:pt x="7" y="2"/>
                </a:moveTo>
                <a:lnTo>
                  <a:pt x="1" y="0"/>
                </a:lnTo>
                <a:lnTo>
                  <a:pt x="0" y="3"/>
                </a:lnTo>
                <a:lnTo>
                  <a:pt x="4" y="6"/>
                </a:lnTo>
                <a:lnTo>
                  <a:pt x="11" y="9"/>
                </a:lnTo>
                <a:lnTo>
                  <a:pt x="12" y="15"/>
                </a:lnTo>
                <a:lnTo>
                  <a:pt x="11" y="17"/>
                </a:lnTo>
                <a:lnTo>
                  <a:pt x="11" y="20"/>
                </a:lnTo>
                <a:lnTo>
                  <a:pt x="12" y="21"/>
                </a:lnTo>
                <a:lnTo>
                  <a:pt x="13" y="21"/>
                </a:lnTo>
                <a:lnTo>
                  <a:pt x="16" y="15"/>
                </a:lnTo>
                <a:lnTo>
                  <a:pt x="16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0" name="Freeform 613">
            <a:extLst>
              <a:ext uri="{FF2B5EF4-FFF2-40B4-BE49-F238E27FC236}">
                <a16:creationId xmlns:a16="http://schemas.microsoft.com/office/drawing/2014/main" id="{7A908CB9-7D7D-E4E2-60A7-FAFB770BE75A}"/>
              </a:ext>
            </a:extLst>
          </p:cNvPr>
          <p:cNvSpPr>
            <a:spLocks/>
          </p:cNvSpPr>
          <p:nvPr/>
        </p:nvSpPr>
        <p:spPr bwMode="auto">
          <a:xfrm>
            <a:off x="5454651" y="3359150"/>
            <a:ext cx="19050" cy="17463"/>
          </a:xfrm>
          <a:custGeom>
            <a:avLst/>
            <a:gdLst>
              <a:gd name="T0" fmla="*/ 3 w 12"/>
              <a:gd name="T1" fmla="*/ 10 h 11"/>
              <a:gd name="T2" fmla="*/ 0 w 12"/>
              <a:gd name="T3" fmla="*/ 10 h 11"/>
              <a:gd name="T4" fmla="*/ 0 w 12"/>
              <a:gd name="T5" fmla="*/ 11 h 11"/>
              <a:gd name="T6" fmla="*/ 2 w 12"/>
              <a:gd name="T7" fmla="*/ 7 h 11"/>
              <a:gd name="T8" fmla="*/ 4 w 12"/>
              <a:gd name="T9" fmla="*/ 4 h 11"/>
              <a:gd name="T10" fmla="*/ 7 w 12"/>
              <a:gd name="T11" fmla="*/ 2 h 11"/>
              <a:gd name="T12" fmla="*/ 11 w 12"/>
              <a:gd name="T13" fmla="*/ 0 h 11"/>
              <a:gd name="T14" fmla="*/ 12 w 12"/>
              <a:gd name="T15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" h="11">
                <a:moveTo>
                  <a:pt x="3" y="10"/>
                </a:moveTo>
                <a:lnTo>
                  <a:pt x="0" y="10"/>
                </a:lnTo>
                <a:lnTo>
                  <a:pt x="0" y="11"/>
                </a:lnTo>
                <a:lnTo>
                  <a:pt x="2" y="7"/>
                </a:lnTo>
                <a:lnTo>
                  <a:pt x="4" y="4"/>
                </a:lnTo>
                <a:lnTo>
                  <a:pt x="7" y="2"/>
                </a:lnTo>
                <a:lnTo>
                  <a:pt x="11" y="0"/>
                </a:lnTo>
                <a:lnTo>
                  <a:pt x="12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1" name="Freeform 614">
            <a:extLst>
              <a:ext uri="{FF2B5EF4-FFF2-40B4-BE49-F238E27FC236}">
                <a16:creationId xmlns:a16="http://schemas.microsoft.com/office/drawing/2014/main" id="{0A4B158E-963C-28BF-0DC1-9D343F4C0748}"/>
              </a:ext>
            </a:extLst>
          </p:cNvPr>
          <p:cNvSpPr>
            <a:spLocks/>
          </p:cNvSpPr>
          <p:nvPr/>
        </p:nvSpPr>
        <p:spPr bwMode="auto">
          <a:xfrm>
            <a:off x="5430838" y="3375025"/>
            <a:ext cx="53975" cy="28575"/>
          </a:xfrm>
          <a:custGeom>
            <a:avLst/>
            <a:gdLst>
              <a:gd name="T0" fmla="*/ 0 w 34"/>
              <a:gd name="T1" fmla="*/ 15 h 18"/>
              <a:gd name="T2" fmla="*/ 4 w 34"/>
              <a:gd name="T3" fmla="*/ 18 h 18"/>
              <a:gd name="T4" fmla="*/ 10 w 34"/>
              <a:gd name="T5" fmla="*/ 18 h 18"/>
              <a:gd name="T6" fmla="*/ 7 w 34"/>
              <a:gd name="T7" fmla="*/ 11 h 18"/>
              <a:gd name="T8" fmla="*/ 6 w 34"/>
              <a:gd name="T9" fmla="*/ 9 h 18"/>
              <a:gd name="T10" fmla="*/ 11 w 34"/>
              <a:gd name="T11" fmla="*/ 8 h 18"/>
              <a:gd name="T12" fmla="*/ 11 w 34"/>
              <a:gd name="T13" fmla="*/ 7 h 18"/>
              <a:gd name="T14" fmla="*/ 19 w 34"/>
              <a:gd name="T15" fmla="*/ 7 h 18"/>
              <a:gd name="T16" fmla="*/ 26 w 34"/>
              <a:gd name="T17" fmla="*/ 8 h 18"/>
              <a:gd name="T18" fmla="*/ 34 w 34"/>
              <a:gd name="T19" fmla="*/ 1 h 18"/>
              <a:gd name="T20" fmla="*/ 26 w 34"/>
              <a:gd name="T21" fmla="*/ 0 h 18"/>
              <a:gd name="T22" fmla="*/ 18 w 34"/>
              <a:gd name="T23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" h="18">
                <a:moveTo>
                  <a:pt x="0" y="15"/>
                </a:moveTo>
                <a:lnTo>
                  <a:pt x="4" y="18"/>
                </a:lnTo>
                <a:lnTo>
                  <a:pt x="10" y="18"/>
                </a:lnTo>
                <a:lnTo>
                  <a:pt x="7" y="11"/>
                </a:lnTo>
                <a:lnTo>
                  <a:pt x="6" y="9"/>
                </a:lnTo>
                <a:lnTo>
                  <a:pt x="11" y="8"/>
                </a:lnTo>
                <a:lnTo>
                  <a:pt x="11" y="7"/>
                </a:lnTo>
                <a:lnTo>
                  <a:pt x="19" y="7"/>
                </a:lnTo>
                <a:lnTo>
                  <a:pt x="26" y="8"/>
                </a:lnTo>
                <a:lnTo>
                  <a:pt x="34" y="1"/>
                </a:lnTo>
                <a:lnTo>
                  <a:pt x="26" y="0"/>
                </a:lnTo>
                <a:lnTo>
                  <a:pt x="1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2" name="Freeform 615">
            <a:extLst>
              <a:ext uri="{FF2B5EF4-FFF2-40B4-BE49-F238E27FC236}">
                <a16:creationId xmlns:a16="http://schemas.microsoft.com/office/drawing/2014/main" id="{DAFF55F4-CF57-521C-5F23-315F8911F449}"/>
              </a:ext>
            </a:extLst>
          </p:cNvPr>
          <p:cNvSpPr>
            <a:spLocks/>
          </p:cNvSpPr>
          <p:nvPr/>
        </p:nvSpPr>
        <p:spPr bwMode="auto">
          <a:xfrm>
            <a:off x="5511801" y="3394075"/>
            <a:ext cx="38100" cy="11113"/>
          </a:xfrm>
          <a:custGeom>
            <a:avLst/>
            <a:gdLst>
              <a:gd name="T0" fmla="*/ 0 w 24"/>
              <a:gd name="T1" fmla="*/ 7 h 7"/>
              <a:gd name="T2" fmla="*/ 5 w 24"/>
              <a:gd name="T3" fmla="*/ 6 h 7"/>
              <a:gd name="T4" fmla="*/ 13 w 24"/>
              <a:gd name="T5" fmla="*/ 4 h 7"/>
              <a:gd name="T6" fmla="*/ 17 w 24"/>
              <a:gd name="T7" fmla="*/ 0 h 7"/>
              <a:gd name="T8" fmla="*/ 23 w 24"/>
              <a:gd name="T9" fmla="*/ 0 h 7"/>
              <a:gd name="T10" fmla="*/ 24 w 24"/>
              <a:gd name="T11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7">
                <a:moveTo>
                  <a:pt x="0" y="7"/>
                </a:moveTo>
                <a:lnTo>
                  <a:pt x="5" y="6"/>
                </a:lnTo>
                <a:lnTo>
                  <a:pt x="13" y="4"/>
                </a:lnTo>
                <a:lnTo>
                  <a:pt x="17" y="0"/>
                </a:lnTo>
                <a:lnTo>
                  <a:pt x="23" y="0"/>
                </a:lnTo>
                <a:lnTo>
                  <a:pt x="2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3" name="Freeform 616">
            <a:extLst>
              <a:ext uri="{FF2B5EF4-FFF2-40B4-BE49-F238E27FC236}">
                <a16:creationId xmlns:a16="http://schemas.microsoft.com/office/drawing/2014/main" id="{328EEC60-3A46-7DC7-79E5-99CE903BF05E}"/>
              </a:ext>
            </a:extLst>
          </p:cNvPr>
          <p:cNvSpPr>
            <a:spLocks/>
          </p:cNvSpPr>
          <p:nvPr/>
        </p:nvSpPr>
        <p:spPr bwMode="auto">
          <a:xfrm>
            <a:off x="5337176" y="3406775"/>
            <a:ext cx="14288" cy="6350"/>
          </a:xfrm>
          <a:custGeom>
            <a:avLst/>
            <a:gdLst>
              <a:gd name="T0" fmla="*/ 0 w 9"/>
              <a:gd name="T1" fmla="*/ 4 h 4"/>
              <a:gd name="T2" fmla="*/ 7 w 9"/>
              <a:gd name="T3" fmla="*/ 0 h 4"/>
              <a:gd name="T4" fmla="*/ 9 w 9"/>
              <a:gd name="T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4">
                <a:moveTo>
                  <a:pt x="0" y="4"/>
                </a:moveTo>
                <a:lnTo>
                  <a:pt x="7" y="0"/>
                </a:lnTo>
                <a:lnTo>
                  <a:pt x="9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4" name="Freeform 617">
            <a:extLst>
              <a:ext uri="{FF2B5EF4-FFF2-40B4-BE49-F238E27FC236}">
                <a16:creationId xmlns:a16="http://schemas.microsoft.com/office/drawing/2014/main" id="{49A02925-61CA-E6F8-2FA4-9083187A1B74}"/>
              </a:ext>
            </a:extLst>
          </p:cNvPr>
          <p:cNvSpPr>
            <a:spLocks/>
          </p:cNvSpPr>
          <p:nvPr/>
        </p:nvSpPr>
        <p:spPr bwMode="auto">
          <a:xfrm>
            <a:off x="5299076" y="3365500"/>
            <a:ext cx="96838" cy="47625"/>
          </a:xfrm>
          <a:custGeom>
            <a:avLst/>
            <a:gdLst>
              <a:gd name="T0" fmla="*/ 60 w 61"/>
              <a:gd name="T1" fmla="*/ 30 h 30"/>
              <a:gd name="T2" fmla="*/ 61 w 61"/>
              <a:gd name="T3" fmla="*/ 29 h 30"/>
              <a:gd name="T4" fmla="*/ 61 w 61"/>
              <a:gd name="T5" fmla="*/ 25 h 30"/>
              <a:gd name="T6" fmla="*/ 45 w 61"/>
              <a:gd name="T7" fmla="*/ 3 h 30"/>
              <a:gd name="T8" fmla="*/ 42 w 61"/>
              <a:gd name="T9" fmla="*/ 0 h 30"/>
              <a:gd name="T10" fmla="*/ 15 w 61"/>
              <a:gd name="T11" fmla="*/ 17 h 30"/>
              <a:gd name="T12" fmla="*/ 14 w 61"/>
              <a:gd name="T13" fmla="*/ 11 h 30"/>
              <a:gd name="T14" fmla="*/ 1 w 61"/>
              <a:gd name="T15" fmla="*/ 18 h 30"/>
              <a:gd name="T16" fmla="*/ 0 w 61"/>
              <a:gd name="T17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" h="30">
                <a:moveTo>
                  <a:pt x="60" y="30"/>
                </a:moveTo>
                <a:lnTo>
                  <a:pt x="61" y="29"/>
                </a:lnTo>
                <a:lnTo>
                  <a:pt x="61" y="25"/>
                </a:lnTo>
                <a:lnTo>
                  <a:pt x="45" y="3"/>
                </a:lnTo>
                <a:lnTo>
                  <a:pt x="42" y="0"/>
                </a:lnTo>
                <a:lnTo>
                  <a:pt x="15" y="17"/>
                </a:lnTo>
                <a:lnTo>
                  <a:pt x="14" y="11"/>
                </a:lnTo>
                <a:lnTo>
                  <a:pt x="1" y="18"/>
                </a:lnTo>
                <a:lnTo>
                  <a:pt x="0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5" name="Freeform 618">
            <a:extLst>
              <a:ext uri="{FF2B5EF4-FFF2-40B4-BE49-F238E27FC236}">
                <a16:creationId xmlns:a16="http://schemas.microsoft.com/office/drawing/2014/main" id="{39DBAADC-9CB0-E3C6-9ED9-A2BFA3998EB3}"/>
              </a:ext>
            </a:extLst>
          </p:cNvPr>
          <p:cNvSpPr>
            <a:spLocks/>
          </p:cNvSpPr>
          <p:nvPr/>
        </p:nvSpPr>
        <p:spPr bwMode="auto">
          <a:xfrm>
            <a:off x="5400676" y="3397250"/>
            <a:ext cx="30163" cy="15875"/>
          </a:xfrm>
          <a:custGeom>
            <a:avLst/>
            <a:gdLst>
              <a:gd name="T0" fmla="*/ 0 w 19"/>
              <a:gd name="T1" fmla="*/ 10 h 10"/>
              <a:gd name="T2" fmla="*/ 1 w 19"/>
              <a:gd name="T3" fmla="*/ 10 h 10"/>
              <a:gd name="T4" fmla="*/ 11 w 19"/>
              <a:gd name="T5" fmla="*/ 2 h 10"/>
              <a:gd name="T6" fmla="*/ 18 w 19"/>
              <a:gd name="T7" fmla="*/ 0 h 10"/>
              <a:gd name="T8" fmla="*/ 19 w 19"/>
              <a:gd name="T9" fmla="*/ 1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0">
                <a:moveTo>
                  <a:pt x="0" y="10"/>
                </a:moveTo>
                <a:lnTo>
                  <a:pt x="1" y="10"/>
                </a:lnTo>
                <a:lnTo>
                  <a:pt x="11" y="2"/>
                </a:lnTo>
                <a:lnTo>
                  <a:pt x="18" y="0"/>
                </a:lnTo>
                <a:lnTo>
                  <a:pt x="19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6" name="Line 619">
            <a:extLst>
              <a:ext uri="{FF2B5EF4-FFF2-40B4-BE49-F238E27FC236}">
                <a16:creationId xmlns:a16="http://schemas.microsoft.com/office/drawing/2014/main" id="{5569E44A-6F8F-A94F-5FC5-F7EA916278D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494338" y="3405188"/>
            <a:ext cx="17463" cy="793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7" name="Freeform 620">
            <a:extLst>
              <a:ext uri="{FF2B5EF4-FFF2-40B4-BE49-F238E27FC236}">
                <a16:creationId xmlns:a16="http://schemas.microsoft.com/office/drawing/2014/main" id="{48A9ACE9-FDB3-8CEE-A336-3CCB66FB71B6}"/>
              </a:ext>
            </a:extLst>
          </p:cNvPr>
          <p:cNvSpPr>
            <a:spLocks/>
          </p:cNvSpPr>
          <p:nvPr/>
        </p:nvSpPr>
        <p:spPr bwMode="auto">
          <a:xfrm>
            <a:off x="5549901" y="3394075"/>
            <a:ext cx="46038" cy="19050"/>
          </a:xfrm>
          <a:custGeom>
            <a:avLst/>
            <a:gdLst>
              <a:gd name="T0" fmla="*/ 0 w 29"/>
              <a:gd name="T1" fmla="*/ 0 h 12"/>
              <a:gd name="T2" fmla="*/ 4 w 29"/>
              <a:gd name="T3" fmla="*/ 3 h 12"/>
              <a:gd name="T4" fmla="*/ 10 w 29"/>
              <a:gd name="T5" fmla="*/ 6 h 12"/>
              <a:gd name="T6" fmla="*/ 18 w 29"/>
              <a:gd name="T7" fmla="*/ 6 h 12"/>
              <a:gd name="T8" fmla="*/ 22 w 29"/>
              <a:gd name="T9" fmla="*/ 8 h 12"/>
              <a:gd name="T10" fmla="*/ 27 w 29"/>
              <a:gd name="T11" fmla="*/ 12 h 12"/>
              <a:gd name="T12" fmla="*/ 29 w 29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12">
                <a:moveTo>
                  <a:pt x="0" y="0"/>
                </a:moveTo>
                <a:lnTo>
                  <a:pt x="4" y="3"/>
                </a:lnTo>
                <a:lnTo>
                  <a:pt x="10" y="6"/>
                </a:lnTo>
                <a:lnTo>
                  <a:pt x="18" y="6"/>
                </a:lnTo>
                <a:lnTo>
                  <a:pt x="22" y="8"/>
                </a:lnTo>
                <a:lnTo>
                  <a:pt x="27" y="12"/>
                </a:lnTo>
                <a:lnTo>
                  <a:pt x="29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8" name="Freeform 621">
            <a:extLst>
              <a:ext uri="{FF2B5EF4-FFF2-40B4-BE49-F238E27FC236}">
                <a16:creationId xmlns:a16="http://schemas.microsoft.com/office/drawing/2014/main" id="{5FA0E144-F736-E64E-4872-6985F2D34751}"/>
              </a:ext>
            </a:extLst>
          </p:cNvPr>
          <p:cNvSpPr>
            <a:spLocks/>
          </p:cNvSpPr>
          <p:nvPr/>
        </p:nvSpPr>
        <p:spPr bwMode="auto">
          <a:xfrm>
            <a:off x="5470526" y="3382963"/>
            <a:ext cx="127000" cy="30163"/>
          </a:xfrm>
          <a:custGeom>
            <a:avLst/>
            <a:gdLst>
              <a:gd name="T0" fmla="*/ 79 w 80"/>
              <a:gd name="T1" fmla="*/ 19 h 19"/>
              <a:gd name="T2" fmla="*/ 80 w 80"/>
              <a:gd name="T3" fmla="*/ 17 h 19"/>
              <a:gd name="T4" fmla="*/ 80 w 80"/>
              <a:gd name="T5" fmla="*/ 15 h 19"/>
              <a:gd name="T6" fmla="*/ 73 w 80"/>
              <a:gd name="T7" fmla="*/ 11 h 19"/>
              <a:gd name="T8" fmla="*/ 67 w 80"/>
              <a:gd name="T9" fmla="*/ 6 h 19"/>
              <a:gd name="T10" fmla="*/ 60 w 80"/>
              <a:gd name="T11" fmla="*/ 7 h 19"/>
              <a:gd name="T12" fmla="*/ 57 w 80"/>
              <a:gd name="T13" fmla="*/ 6 h 19"/>
              <a:gd name="T14" fmla="*/ 50 w 80"/>
              <a:gd name="T15" fmla="*/ 0 h 19"/>
              <a:gd name="T16" fmla="*/ 43 w 80"/>
              <a:gd name="T17" fmla="*/ 2 h 19"/>
              <a:gd name="T18" fmla="*/ 35 w 80"/>
              <a:gd name="T19" fmla="*/ 6 h 19"/>
              <a:gd name="T20" fmla="*/ 30 w 80"/>
              <a:gd name="T21" fmla="*/ 7 h 19"/>
              <a:gd name="T22" fmla="*/ 20 w 80"/>
              <a:gd name="T23" fmla="*/ 11 h 19"/>
              <a:gd name="T24" fmla="*/ 15 w 80"/>
              <a:gd name="T25" fmla="*/ 13 h 19"/>
              <a:gd name="T26" fmla="*/ 8 w 80"/>
              <a:gd name="T27" fmla="*/ 15 h 19"/>
              <a:gd name="T28" fmla="*/ 1 w 80"/>
              <a:gd name="T29" fmla="*/ 19 h 19"/>
              <a:gd name="T30" fmla="*/ 0 w 80"/>
              <a:gd name="T3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0" h="19">
                <a:moveTo>
                  <a:pt x="79" y="19"/>
                </a:moveTo>
                <a:lnTo>
                  <a:pt x="80" y="17"/>
                </a:lnTo>
                <a:lnTo>
                  <a:pt x="80" y="15"/>
                </a:lnTo>
                <a:lnTo>
                  <a:pt x="73" y="11"/>
                </a:lnTo>
                <a:lnTo>
                  <a:pt x="67" y="6"/>
                </a:lnTo>
                <a:lnTo>
                  <a:pt x="60" y="7"/>
                </a:lnTo>
                <a:lnTo>
                  <a:pt x="57" y="6"/>
                </a:lnTo>
                <a:lnTo>
                  <a:pt x="50" y="0"/>
                </a:lnTo>
                <a:lnTo>
                  <a:pt x="43" y="2"/>
                </a:lnTo>
                <a:lnTo>
                  <a:pt x="35" y="6"/>
                </a:lnTo>
                <a:lnTo>
                  <a:pt x="30" y="7"/>
                </a:lnTo>
                <a:lnTo>
                  <a:pt x="20" y="11"/>
                </a:lnTo>
                <a:lnTo>
                  <a:pt x="15" y="13"/>
                </a:lnTo>
                <a:lnTo>
                  <a:pt x="8" y="15"/>
                </a:lnTo>
                <a:lnTo>
                  <a:pt x="1" y="19"/>
                </a:lnTo>
                <a:lnTo>
                  <a:pt x="0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9" name="Freeform 622">
            <a:extLst>
              <a:ext uri="{FF2B5EF4-FFF2-40B4-BE49-F238E27FC236}">
                <a16:creationId xmlns:a16="http://schemas.microsoft.com/office/drawing/2014/main" id="{3F43EE42-9893-E817-AB5D-DF598CDE340C}"/>
              </a:ext>
            </a:extLst>
          </p:cNvPr>
          <p:cNvSpPr>
            <a:spLocks/>
          </p:cNvSpPr>
          <p:nvPr/>
        </p:nvSpPr>
        <p:spPr bwMode="auto">
          <a:xfrm>
            <a:off x="5595938" y="3413125"/>
            <a:ext cx="0" cy="3175"/>
          </a:xfrm>
          <a:custGeom>
            <a:avLst/>
            <a:gdLst>
              <a:gd name="T0" fmla="*/ 0 h 2"/>
              <a:gd name="T1" fmla="*/ 2 h 2"/>
              <a:gd name="T2" fmla="*/ 0 h 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0" name="Freeform 623">
            <a:extLst>
              <a:ext uri="{FF2B5EF4-FFF2-40B4-BE49-F238E27FC236}">
                <a16:creationId xmlns:a16="http://schemas.microsoft.com/office/drawing/2014/main" id="{96F246D4-9257-2F60-40E7-F1F1CFE67A3E}"/>
              </a:ext>
            </a:extLst>
          </p:cNvPr>
          <p:cNvSpPr>
            <a:spLocks/>
          </p:cNvSpPr>
          <p:nvPr/>
        </p:nvSpPr>
        <p:spPr bwMode="auto">
          <a:xfrm>
            <a:off x="5395913" y="3413125"/>
            <a:ext cx="4763" cy="9525"/>
          </a:xfrm>
          <a:custGeom>
            <a:avLst/>
            <a:gdLst>
              <a:gd name="T0" fmla="*/ 3 w 3"/>
              <a:gd name="T1" fmla="*/ 6 h 6"/>
              <a:gd name="T2" fmla="*/ 0 w 3"/>
              <a:gd name="T3" fmla="*/ 6 h 6"/>
              <a:gd name="T4" fmla="*/ 3 w 3"/>
              <a:gd name="T5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6">
                <a:moveTo>
                  <a:pt x="3" y="6"/>
                </a:moveTo>
                <a:lnTo>
                  <a:pt x="0" y="6"/>
                </a:lnTo>
                <a:lnTo>
                  <a:pt x="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1" name="Freeform 624">
            <a:extLst>
              <a:ext uri="{FF2B5EF4-FFF2-40B4-BE49-F238E27FC236}">
                <a16:creationId xmlns:a16="http://schemas.microsoft.com/office/drawing/2014/main" id="{1857E821-6BC6-AE6B-0E4F-9D3EFB88F5ED}"/>
              </a:ext>
            </a:extLst>
          </p:cNvPr>
          <p:cNvSpPr>
            <a:spLocks/>
          </p:cNvSpPr>
          <p:nvPr/>
        </p:nvSpPr>
        <p:spPr bwMode="auto">
          <a:xfrm>
            <a:off x="5297488" y="3413125"/>
            <a:ext cx="39688" cy="11113"/>
          </a:xfrm>
          <a:custGeom>
            <a:avLst/>
            <a:gdLst>
              <a:gd name="T0" fmla="*/ 1 w 25"/>
              <a:gd name="T1" fmla="*/ 0 h 7"/>
              <a:gd name="T2" fmla="*/ 1 w 25"/>
              <a:gd name="T3" fmla="*/ 5 h 7"/>
              <a:gd name="T4" fmla="*/ 0 w 25"/>
              <a:gd name="T5" fmla="*/ 6 h 7"/>
              <a:gd name="T6" fmla="*/ 16 w 25"/>
              <a:gd name="T7" fmla="*/ 7 h 7"/>
              <a:gd name="T8" fmla="*/ 25 w 25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7">
                <a:moveTo>
                  <a:pt x="1" y="0"/>
                </a:moveTo>
                <a:lnTo>
                  <a:pt x="1" y="5"/>
                </a:lnTo>
                <a:lnTo>
                  <a:pt x="0" y="6"/>
                </a:lnTo>
                <a:lnTo>
                  <a:pt x="16" y="7"/>
                </a:lnTo>
                <a:lnTo>
                  <a:pt x="2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2" name="Freeform 625">
            <a:extLst>
              <a:ext uri="{FF2B5EF4-FFF2-40B4-BE49-F238E27FC236}">
                <a16:creationId xmlns:a16="http://schemas.microsoft.com/office/drawing/2014/main" id="{06B54A63-5101-084E-F28A-FF357B19CF4C}"/>
              </a:ext>
            </a:extLst>
          </p:cNvPr>
          <p:cNvSpPr>
            <a:spLocks/>
          </p:cNvSpPr>
          <p:nvPr/>
        </p:nvSpPr>
        <p:spPr bwMode="auto">
          <a:xfrm>
            <a:off x="5351463" y="3413125"/>
            <a:ext cx="42863" cy="17463"/>
          </a:xfrm>
          <a:custGeom>
            <a:avLst/>
            <a:gdLst>
              <a:gd name="T0" fmla="*/ 0 w 27"/>
              <a:gd name="T1" fmla="*/ 0 h 11"/>
              <a:gd name="T2" fmla="*/ 1 w 27"/>
              <a:gd name="T3" fmla="*/ 5 h 11"/>
              <a:gd name="T4" fmla="*/ 13 w 27"/>
              <a:gd name="T5" fmla="*/ 11 h 11"/>
              <a:gd name="T6" fmla="*/ 24 w 27"/>
              <a:gd name="T7" fmla="*/ 5 h 11"/>
              <a:gd name="T8" fmla="*/ 27 w 27"/>
              <a:gd name="T9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11">
                <a:moveTo>
                  <a:pt x="0" y="0"/>
                </a:moveTo>
                <a:lnTo>
                  <a:pt x="1" y="5"/>
                </a:lnTo>
                <a:lnTo>
                  <a:pt x="13" y="11"/>
                </a:lnTo>
                <a:lnTo>
                  <a:pt x="24" y="5"/>
                </a:lnTo>
                <a:lnTo>
                  <a:pt x="2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3" name="Freeform 626">
            <a:extLst>
              <a:ext uri="{FF2B5EF4-FFF2-40B4-BE49-F238E27FC236}">
                <a16:creationId xmlns:a16="http://schemas.microsoft.com/office/drawing/2014/main" id="{9BC0D44D-078E-7C19-5CFC-15574C3F4CC8}"/>
              </a:ext>
            </a:extLst>
          </p:cNvPr>
          <p:cNvSpPr>
            <a:spLocks/>
          </p:cNvSpPr>
          <p:nvPr/>
        </p:nvSpPr>
        <p:spPr bwMode="auto">
          <a:xfrm>
            <a:off x="5400676" y="3416300"/>
            <a:ext cx="46038" cy="14288"/>
          </a:xfrm>
          <a:custGeom>
            <a:avLst/>
            <a:gdLst>
              <a:gd name="T0" fmla="*/ 0 w 29"/>
              <a:gd name="T1" fmla="*/ 9 h 9"/>
              <a:gd name="T2" fmla="*/ 19 w 29"/>
              <a:gd name="T3" fmla="*/ 4 h 9"/>
              <a:gd name="T4" fmla="*/ 29 w 29"/>
              <a:gd name="T5" fmla="*/ 0 h 9"/>
              <a:gd name="T6" fmla="*/ 21 w 29"/>
              <a:gd name="T7" fmla="*/ 0 h 9"/>
              <a:gd name="T8" fmla="*/ 11 w 29"/>
              <a:gd name="T9" fmla="*/ 1 h 9"/>
              <a:gd name="T10" fmla="*/ 0 w 29"/>
              <a:gd name="T11" fmla="*/ 4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9">
                <a:moveTo>
                  <a:pt x="0" y="9"/>
                </a:moveTo>
                <a:lnTo>
                  <a:pt x="19" y="4"/>
                </a:lnTo>
                <a:lnTo>
                  <a:pt x="29" y="0"/>
                </a:lnTo>
                <a:lnTo>
                  <a:pt x="21" y="0"/>
                </a:lnTo>
                <a:lnTo>
                  <a:pt x="11" y="1"/>
                </a:lnTo>
                <a:lnTo>
                  <a:pt x="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4" name="Freeform 627">
            <a:extLst>
              <a:ext uri="{FF2B5EF4-FFF2-40B4-BE49-F238E27FC236}">
                <a16:creationId xmlns:a16="http://schemas.microsoft.com/office/drawing/2014/main" id="{69EEFFB2-3A40-CB67-F282-F53E261D8152}"/>
              </a:ext>
            </a:extLst>
          </p:cNvPr>
          <p:cNvSpPr>
            <a:spLocks/>
          </p:cNvSpPr>
          <p:nvPr/>
        </p:nvSpPr>
        <p:spPr bwMode="auto">
          <a:xfrm>
            <a:off x="5434013" y="3413125"/>
            <a:ext cx="36513" cy="31750"/>
          </a:xfrm>
          <a:custGeom>
            <a:avLst/>
            <a:gdLst>
              <a:gd name="T0" fmla="*/ 23 w 23"/>
              <a:gd name="T1" fmla="*/ 0 h 20"/>
              <a:gd name="T2" fmla="*/ 16 w 23"/>
              <a:gd name="T3" fmla="*/ 5 h 20"/>
              <a:gd name="T4" fmla="*/ 15 w 23"/>
              <a:gd name="T5" fmla="*/ 13 h 20"/>
              <a:gd name="T6" fmla="*/ 9 w 23"/>
              <a:gd name="T7" fmla="*/ 17 h 20"/>
              <a:gd name="T8" fmla="*/ 0 w 23"/>
              <a:gd name="T9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20">
                <a:moveTo>
                  <a:pt x="23" y="0"/>
                </a:moveTo>
                <a:lnTo>
                  <a:pt x="16" y="5"/>
                </a:lnTo>
                <a:lnTo>
                  <a:pt x="15" y="13"/>
                </a:lnTo>
                <a:lnTo>
                  <a:pt x="9" y="17"/>
                </a:lnTo>
                <a:lnTo>
                  <a:pt x="0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5" name="Freeform 628">
            <a:extLst>
              <a:ext uri="{FF2B5EF4-FFF2-40B4-BE49-F238E27FC236}">
                <a16:creationId xmlns:a16="http://schemas.microsoft.com/office/drawing/2014/main" id="{C8C39D1B-D4F2-BCD3-573C-D5050DE2A1D9}"/>
              </a:ext>
            </a:extLst>
          </p:cNvPr>
          <p:cNvSpPr>
            <a:spLocks/>
          </p:cNvSpPr>
          <p:nvPr/>
        </p:nvSpPr>
        <p:spPr bwMode="auto">
          <a:xfrm>
            <a:off x="5429251" y="3444875"/>
            <a:ext cx="4763" cy="3175"/>
          </a:xfrm>
          <a:custGeom>
            <a:avLst/>
            <a:gdLst>
              <a:gd name="T0" fmla="*/ 3 w 3"/>
              <a:gd name="T1" fmla="*/ 0 h 2"/>
              <a:gd name="T2" fmla="*/ 1 w 3"/>
              <a:gd name="T3" fmla="*/ 0 h 2"/>
              <a:gd name="T4" fmla="*/ 0 w 3"/>
              <a:gd name="T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2">
                <a:moveTo>
                  <a:pt x="3" y="0"/>
                </a:moveTo>
                <a:lnTo>
                  <a:pt x="1" y="0"/>
                </a:lnTo>
                <a:lnTo>
                  <a:pt x="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6" name="Freeform 629">
            <a:extLst>
              <a:ext uri="{FF2B5EF4-FFF2-40B4-BE49-F238E27FC236}">
                <a16:creationId xmlns:a16="http://schemas.microsoft.com/office/drawing/2014/main" id="{EF79136D-E416-EC4B-84F9-589A09BDA3B5}"/>
              </a:ext>
            </a:extLst>
          </p:cNvPr>
          <p:cNvSpPr>
            <a:spLocks/>
          </p:cNvSpPr>
          <p:nvPr/>
        </p:nvSpPr>
        <p:spPr bwMode="auto">
          <a:xfrm>
            <a:off x="5394326" y="3448050"/>
            <a:ext cx="34925" cy="23813"/>
          </a:xfrm>
          <a:custGeom>
            <a:avLst/>
            <a:gdLst>
              <a:gd name="T0" fmla="*/ 22 w 22"/>
              <a:gd name="T1" fmla="*/ 0 h 15"/>
              <a:gd name="T2" fmla="*/ 19 w 22"/>
              <a:gd name="T3" fmla="*/ 4 h 15"/>
              <a:gd name="T4" fmla="*/ 12 w 22"/>
              <a:gd name="T5" fmla="*/ 11 h 15"/>
              <a:gd name="T6" fmla="*/ 0 w 22"/>
              <a:gd name="T7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15">
                <a:moveTo>
                  <a:pt x="22" y="0"/>
                </a:moveTo>
                <a:lnTo>
                  <a:pt x="19" y="4"/>
                </a:lnTo>
                <a:lnTo>
                  <a:pt x="12" y="11"/>
                </a:lnTo>
                <a:lnTo>
                  <a:pt x="0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7" name="Freeform 630">
            <a:extLst>
              <a:ext uri="{FF2B5EF4-FFF2-40B4-BE49-F238E27FC236}">
                <a16:creationId xmlns:a16="http://schemas.microsoft.com/office/drawing/2014/main" id="{2975AC83-E852-24CB-386A-81095448DE8E}"/>
              </a:ext>
            </a:extLst>
          </p:cNvPr>
          <p:cNvSpPr>
            <a:spLocks/>
          </p:cNvSpPr>
          <p:nvPr/>
        </p:nvSpPr>
        <p:spPr bwMode="auto">
          <a:xfrm>
            <a:off x="5378451" y="3430588"/>
            <a:ext cx="34925" cy="44450"/>
          </a:xfrm>
          <a:custGeom>
            <a:avLst/>
            <a:gdLst>
              <a:gd name="T0" fmla="*/ 10 w 22"/>
              <a:gd name="T1" fmla="*/ 26 h 28"/>
              <a:gd name="T2" fmla="*/ 9 w 22"/>
              <a:gd name="T3" fmla="*/ 28 h 28"/>
              <a:gd name="T4" fmla="*/ 0 w 22"/>
              <a:gd name="T5" fmla="*/ 26 h 28"/>
              <a:gd name="T6" fmla="*/ 7 w 22"/>
              <a:gd name="T7" fmla="*/ 22 h 28"/>
              <a:gd name="T8" fmla="*/ 22 w 22"/>
              <a:gd name="T9" fmla="*/ 15 h 28"/>
              <a:gd name="T10" fmla="*/ 22 w 22"/>
              <a:gd name="T11" fmla="*/ 10 h 28"/>
              <a:gd name="T12" fmla="*/ 9 w 22"/>
              <a:gd name="T13" fmla="*/ 9 h 28"/>
              <a:gd name="T14" fmla="*/ 11 w 22"/>
              <a:gd name="T15" fmla="*/ 2 h 28"/>
              <a:gd name="T16" fmla="*/ 14 w 22"/>
              <a:gd name="T17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28">
                <a:moveTo>
                  <a:pt x="10" y="26"/>
                </a:moveTo>
                <a:lnTo>
                  <a:pt x="9" y="28"/>
                </a:lnTo>
                <a:lnTo>
                  <a:pt x="0" y="26"/>
                </a:lnTo>
                <a:lnTo>
                  <a:pt x="7" y="22"/>
                </a:lnTo>
                <a:lnTo>
                  <a:pt x="22" y="15"/>
                </a:lnTo>
                <a:lnTo>
                  <a:pt x="22" y="10"/>
                </a:lnTo>
                <a:lnTo>
                  <a:pt x="9" y="9"/>
                </a:lnTo>
                <a:lnTo>
                  <a:pt x="11" y="2"/>
                </a:lnTo>
                <a:lnTo>
                  <a:pt x="1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8" name="Freeform 631">
            <a:extLst>
              <a:ext uri="{FF2B5EF4-FFF2-40B4-BE49-F238E27FC236}">
                <a16:creationId xmlns:a16="http://schemas.microsoft.com/office/drawing/2014/main" id="{3DF1B872-2302-0FDE-3B5E-A097C5BC87A6}"/>
              </a:ext>
            </a:extLst>
          </p:cNvPr>
          <p:cNvSpPr>
            <a:spLocks/>
          </p:cNvSpPr>
          <p:nvPr/>
        </p:nvSpPr>
        <p:spPr bwMode="auto">
          <a:xfrm>
            <a:off x="5370513" y="3498850"/>
            <a:ext cx="25400" cy="12700"/>
          </a:xfrm>
          <a:custGeom>
            <a:avLst/>
            <a:gdLst>
              <a:gd name="T0" fmla="*/ 7 w 16"/>
              <a:gd name="T1" fmla="*/ 8 h 8"/>
              <a:gd name="T2" fmla="*/ 0 w 16"/>
              <a:gd name="T3" fmla="*/ 4 h 8"/>
              <a:gd name="T4" fmla="*/ 16 w 16"/>
              <a:gd name="T5" fmla="*/ 0 h 8"/>
              <a:gd name="T6" fmla="*/ 16 w 16"/>
              <a:gd name="T7" fmla="*/ 2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" h="8">
                <a:moveTo>
                  <a:pt x="7" y="8"/>
                </a:moveTo>
                <a:lnTo>
                  <a:pt x="0" y="4"/>
                </a:lnTo>
                <a:lnTo>
                  <a:pt x="16" y="0"/>
                </a:lnTo>
                <a:lnTo>
                  <a:pt x="16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9" name="Freeform 632">
            <a:extLst>
              <a:ext uri="{FF2B5EF4-FFF2-40B4-BE49-F238E27FC236}">
                <a16:creationId xmlns:a16="http://schemas.microsoft.com/office/drawing/2014/main" id="{02129733-1178-38C7-43FB-0CBF37A53DBF}"/>
              </a:ext>
            </a:extLst>
          </p:cNvPr>
          <p:cNvSpPr>
            <a:spLocks/>
          </p:cNvSpPr>
          <p:nvPr/>
        </p:nvSpPr>
        <p:spPr bwMode="auto">
          <a:xfrm>
            <a:off x="5381626" y="3502025"/>
            <a:ext cx="14288" cy="23813"/>
          </a:xfrm>
          <a:custGeom>
            <a:avLst/>
            <a:gdLst>
              <a:gd name="T0" fmla="*/ 9 w 9"/>
              <a:gd name="T1" fmla="*/ 0 h 15"/>
              <a:gd name="T2" fmla="*/ 9 w 9"/>
              <a:gd name="T3" fmla="*/ 15 h 15"/>
              <a:gd name="T4" fmla="*/ 0 w 9"/>
              <a:gd name="T5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15">
                <a:moveTo>
                  <a:pt x="9" y="0"/>
                </a:moveTo>
                <a:lnTo>
                  <a:pt x="9" y="15"/>
                </a:lnTo>
                <a:lnTo>
                  <a:pt x="0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0" name="Freeform 633">
            <a:extLst>
              <a:ext uri="{FF2B5EF4-FFF2-40B4-BE49-F238E27FC236}">
                <a16:creationId xmlns:a16="http://schemas.microsoft.com/office/drawing/2014/main" id="{AEB2CFFC-4511-C015-101C-C0ED1F8FA4EC}"/>
              </a:ext>
            </a:extLst>
          </p:cNvPr>
          <p:cNvSpPr>
            <a:spLocks/>
          </p:cNvSpPr>
          <p:nvPr/>
        </p:nvSpPr>
        <p:spPr bwMode="auto">
          <a:xfrm>
            <a:off x="5351463" y="3506788"/>
            <a:ext cx="17463" cy="23813"/>
          </a:xfrm>
          <a:custGeom>
            <a:avLst/>
            <a:gdLst>
              <a:gd name="T0" fmla="*/ 11 w 11"/>
              <a:gd name="T1" fmla="*/ 6 h 15"/>
              <a:gd name="T2" fmla="*/ 11 w 11"/>
              <a:gd name="T3" fmla="*/ 4 h 15"/>
              <a:gd name="T4" fmla="*/ 7 w 11"/>
              <a:gd name="T5" fmla="*/ 0 h 15"/>
              <a:gd name="T6" fmla="*/ 1 w 11"/>
              <a:gd name="T7" fmla="*/ 0 h 15"/>
              <a:gd name="T8" fmla="*/ 0 w 11"/>
              <a:gd name="T9" fmla="*/ 8 h 15"/>
              <a:gd name="T10" fmla="*/ 0 w 11"/>
              <a:gd name="T11" fmla="*/ 11 h 15"/>
              <a:gd name="T12" fmla="*/ 7 w 11"/>
              <a:gd name="T13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5">
                <a:moveTo>
                  <a:pt x="11" y="6"/>
                </a:moveTo>
                <a:lnTo>
                  <a:pt x="11" y="4"/>
                </a:lnTo>
                <a:lnTo>
                  <a:pt x="7" y="0"/>
                </a:lnTo>
                <a:lnTo>
                  <a:pt x="1" y="0"/>
                </a:lnTo>
                <a:lnTo>
                  <a:pt x="0" y="8"/>
                </a:lnTo>
                <a:lnTo>
                  <a:pt x="0" y="11"/>
                </a:lnTo>
                <a:lnTo>
                  <a:pt x="7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1" name="Freeform 634">
            <a:extLst>
              <a:ext uri="{FF2B5EF4-FFF2-40B4-BE49-F238E27FC236}">
                <a16:creationId xmlns:a16="http://schemas.microsoft.com/office/drawing/2014/main" id="{2C0FCA6F-FA76-6291-10EF-46D9B477B5DA}"/>
              </a:ext>
            </a:extLst>
          </p:cNvPr>
          <p:cNvSpPr>
            <a:spLocks/>
          </p:cNvSpPr>
          <p:nvPr/>
        </p:nvSpPr>
        <p:spPr bwMode="auto">
          <a:xfrm>
            <a:off x="5461001" y="3532188"/>
            <a:ext cx="9525" cy="4763"/>
          </a:xfrm>
          <a:custGeom>
            <a:avLst/>
            <a:gdLst>
              <a:gd name="T0" fmla="*/ 6 w 6"/>
              <a:gd name="T1" fmla="*/ 3 h 3"/>
              <a:gd name="T2" fmla="*/ 4 w 6"/>
              <a:gd name="T3" fmla="*/ 0 h 3"/>
              <a:gd name="T4" fmla="*/ 0 w 6"/>
              <a:gd name="T5" fmla="*/ 2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3">
                <a:moveTo>
                  <a:pt x="6" y="3"/>
                </a:moveTo>
                <a:lnTo>
                  <a:pt x="4" y="0"/>
                </a:lnTo>
                <a:lnTo>
                  <a:pt x="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2" name="Freeform 635">
            <a:extLst>
              <a:ext uri="{FF2B5EF4-FFF2-40B4-BE49-F238E27FC236}">
                <a16:creationId xmlns:a16="http://schemas.microsoft.com/office/drawing/2014/main" id="{D3759CB1-0E33-9C49-5FEC-FF3DC2AD24CC}"/>
              </a:ext>
            </a:extLst>
          </p:cNvPr>
          <p:cNvSpPr>
            <a:spLocks/>
          </p:cNvSpPr>
          <p:nvPr/>
        </p:nvSpPr>
        <p:spPr bwMode="auto">
          <a:xfrm>
            <a:off x="5362576" y="3530600"/>
            <a:ext cx="7938" cy="9525"/>
          </a:xfrm>
          <a:custGeom>
            <a:avLst/>
            <a:gdLst>
              <a:gd name="T0" fmla="*/ 0 w 5"/>
              <a:gd name="T1" fmla="*/ 0 h 6"/>
              <a:gd name="T2" fmla="*/ 2 w 5"/>
              <a:gd name="T3" fmla="*/ 0 h 6"/>
              <a:gd name="T4" fmla="*/ 5 w 5"/>
              <a:gd name="T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6">
                <a:moveTo>
                  <a:pt x="0" y="0"/>
                </a:moveTo>
                <a:lnTo>
                  <a:pt x="2" y="0"/>
                </a:lnTo>
                <a:lnTo>
                  <a:pt x="5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3" name="Freeform 636">
            <a:extLst>
              <a:ext uri="{FF2B5EF4-FFF2-40B4-BE49-F238E27FC236}">
                <a16:creationId xmlns:a16="http://schemas.microsoft.com/office/drawing/2014/main" id="{D0D6EE11-1102-A16B-F38C-E0DBA39F8D88}"/>
              </a:ext>
            </a:extLst>
          </p:cNvPr>
          <p:cNvSpPr>
            <a:spLocks/>
          </p:cNvSpPr>
          <p:nvPr/>
        </p:nvSpPr>
        <p:spPr bwMode="auto">
          <a:xfrm>
            <a:off x="5365751" y="3540125"/>
            <a:ext cx="4763" cy="3175"/>
          </a:xfrm>
          <a:custGeom>
            <a:avLst/>
            <a:gdLst>
              <a:gd name="T0" fmla="*/ 3 w 3"/>
              <a:gd name="T1" fmla="*/ 0 h 2"/>
              <a:gd name="T2" fmla="*/ 3 w 3"/>
              <a:gd name="T3" fmla="*/ 1 h 2"/>
              <a:gd name="T4" fmla="*/ 0 w 3"/>
              <a:gd name="T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2">
                <a:moveTo>
                  <a:pt x="3" y="0"/>
                </a:moveTo>
                <a:lnTo>
                  <a:pt x="3" y="1"/>
                </a:lnTo>
                <a:lnTo>
                  <a:pt x="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4" name="Freeform 637">
            <a:extLst>
              <a:ext uri="{FF2B5EF4-FFF2-40B4-BE49-F238E27FC236}">
                <a16:creationId xmlns:a16="http://schemas.microsoft.com/office/drawing/2014/main" id="{75778A45-96FE-77F7-5970-4D7F8BD102CA}"/>
              </a:ext>
            </a:extLst>
          </p:cNvPr>
          <p:cNvSpPr>
            <a:spLocks/>
          </p:cNvSpPr>
          <p:nvPr/>
        </p:nvSpPr>
        <p:spPr bwMode="auto">
          <a:xfrm>
            <a:off x="5422901" y="3530600"/>
            <a:ext cx="38100" cy="22225"/>
          </a:xfrm>
          <a:custGeom>
            <a:avLst/>
            <a:gdLst>
              <a:gd name="T0" fmla="*/ 24 w 24"/>
              <a:gd name="T1" fmla="*/ 3 h 14"/>
              <a:gd name="T2" fmla="*/ 20 w 24"/>
              <a:gd name="T3" fmla="*/ 6 h 14"/>
              <a:gd name="T4" fmla="*/ 16 w 24"/>
              <a:gd name="T5" fmla="*/ 0 h 14"/>
              <a:gd name="T6" fmla="*/ 11 w 24"/>
              <a:gd name="T7" fmla="*/ 6 h 14"/>
              <a:gd name="T8" fmla="*/ 0 w 24"/>
              <a:gd name="T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14">
                <a:moveTo>
                  <a:pt x="24" y="3"/>
                </a:moveTo>
                <a:lnTo>
                  <a:pt x="20" y="6"/>
                </a:lnTo>
                <a:lnTo>
                  <a:pt x="16" y="0"/>
                </a:lnTo>
                <a:lnTo>
                  <a:pt x="11" y="6"/>
                </a:lnTo>
                <a:lnTo>
                  <a:pt x="0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5" name="Line 638">
            <a:extLst>
              <a:ext uri="{FF2B5EF4-FFF2-40B4-BE49-F238E27FC236}">
                <a16:creationId xmlns:a16="http://schemas.microsoft.com/office/drawing/2014/main" id="{C10E6F0D-DA3A-B278-528E-02ED39E71FB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419726" y="3552825"/>
            <a:ext cx="3175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6" name="Freeform 639">
            <a:extLst>
              <a:ext uri="{FF2B5EF4-FFF2-40B4-BE49-F238E27FC236}">
                <a16:creationId xmlns:a16="http://schemas.microsoft.com/office/drawing/2014/main" id="{B8C80266-C1AB-5B65-B874-1C21B0BCE70F}"/>
              </a:ext>
            </a:extLst>
          </p:cNvPr>
          <p:cNvSpPr>
            <a:spLocks/>
          </p:cNvSpPr>
          <p:nvPr/>
        </p:nvSpPr>
        <p:spPr bwMode="auto">
          <a:xfrm>
            <a:off x="5400676" y="3413125"/>
            <a:ext cx="96838" cy="142875"/>
          </a:xfrm>
          <a:custGeom>
            <a:avLst/>
            <a:gdLst>
              <a:gd name="T0" fmla="*/ 12 w 61"/>
              <a:gd name="T1" fmla="*/ 88 h 90"/>
              <a:gd name="T2" fmla="*/ 8 w 61"/>
              <a:gd name="T3" fmla="*/ 90 h 90"/>
              <a:gd name="T4" fmla="*/ 0 w 61"/>
              <a:gd name="T5" fmla="*/ 84 h 90"/>
              <a:gd name="T6" fmla="*/ 3 w 61"/>
              <a:gd name="T7" fmla="*/ 77 h 90"/>
              <a:gd name="T8" fmla="*/ 7 w 61"/>
              <a:gd name="T9" fmla="*/ 63 h 90"/>
              <a:gd name="T10" fmla="*/ 8 w 61"/>
              <a:gd name="T11" fmla="*/ 59 h 90"/>
              <a:gd name="T12" fmla="*/ 11 w 61"/>
              <a:gd name="T13" fmla="*/ 50 h 90"/>
              <a:gd name="T14" fmla="*/ 11 w 61"/>
              <a:gd name="T15" fmla="*/ 48 h 90"/>
              <a:gd name="T16" fmla="*/ 12 w 61"/>
              <a:gd name="T17" fmla="*/ 45 h 90"/>
              <a:gd name="T18" fmla="*/ 21 w 61"/>
              <a:gd name="T19" fmla="*/ 40 h 90"/>
              <a:gd name="T20" fmla="*/ 26 w 61"/>
              <a:gd name="T21" fmla="*/ 36 h 90"/>
              <a:gd name="T22" fmla="*/ 30 w 61"/>
              <a:gd name="T23" fmla="*/ 37 h 90"/>
              <a:gd name="T24" fmla="*/ 31 w 61"/>
              <a:gd name="T25" fmla="*/ 39 h 90"/>
              <a:gd name="T26" fmla="*/ 33 w 61"/>
              <a:gd name="T27" fmla="*/ 36 h 90"/>
              <a:gd name="T28" fmla="*/ 33 w 61"/>
              <a:gd name="T29" fmla="*/ 32 h 90"/>
              <a:gd name="T30" fmla="*/ 38 w 61"/>
              <a:gd name="T31" fmla="*/ 32 h 90"/>
              <a:gd name="T32" fmla="*/ 49 w 61"/>
              <a:gd name="T33" fmla="*/ 30 h 90"/>
              <a:gd name="T34" fmla="*/ 59 w 61"/>
              <a:gd name="T35" fmla="*/ 28 h 90"/>
              <a:gd name="T36" fmla="*/ 61 w 61"/>
              <a:gd name="T37" fmla="*/ 25 h 90"/>
              <a:gd name="T38" fmla="*/ 49 w 61"/>
              <a:gd name="T39" fmla="*/ 24 h 90"/>
              <a:gd name="T40" fmla="*/ 38 w 61"/>
              <a:gd name="T41" fmla="*/ 17 h 90"/>
              <a:gd name="T42" fmla="*/ 49 w 61"/>
              <a:gd name="T43" fmla="*/ 15 h 90"/>
              <a:gd name="T44" fmla="*/ 46 w 61"/>
              <a:gd name="T45" fmla="*/ 10 h 90"/>
              <a:gd name="T46" fmla="*/ 53 w 61"/>
              <a:gd name="T47" fmla="*/ 3 h 90"/>
              <a:gd name="T48" fmla="*/ 59 w 61"/>
              <a:gd name="T49" fmla="*/ 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1" h="90">
                <a:moveTo>
                  <a:pt x="12" y="88"/>
                </a:moveTo>
                <a:lnTo>
                  <a:pt x="8" y="90"/>
                </a:lnTo>
                <a:lnTo>
                  <a:pt x="0" y="84"/>
                </a:lnTo>
                <a:lnTo>
                  <a:pt x="3" y="77"/>
                </a:lnTo>
                <a:lnTo>
                  <a:pt x="7" y="63"/>
                </a:lnTo>
                <a:lnTo>
                  <a:pt x="8" y="59"/>
                </a:lnTo>
                <a:lnTo>
                  <a:pt x="11" y="50"/>
                </a:lnTo>
                <a:lnTo>
                  <a:pt x="11" y="48"/>
                </a:lnTo>
                <a:lnTo>
                  <a:pt x="12" y="45"/>
                </a:lnTo>
                <a:lnTo>
                  <a:pt x="21" y="40"/>
                </a:lnTo>
                <a:lnTo>
                  <a:pt x="26" y="36"/>
                </a:lnTo>
                <a:lnTo>
                  <a:pt x="30" y="37"/>
                </a:lnTo>
                <a:lnTo>
                  <a:pt x="31" y="39"/>
                </a:lnTo>
                <a:lnTo>
                  <a:pt x="33" y="36"/>
                </a:lnTo>
                <a:lnTo>
                  <a:pt x="33" y="32"/>
                </a:lnTo>
                <a:lnTo>
                  <a:pt x="38" y="32"/>
                </a:lnTo>
                <a:lnTo>
                  <a:pt x="49" y="30"/>
                </a:lnTo>
                <a:lnTo>
                  <a:pt x="59" y="28"/>
                </a:lnTo>
                <a:lnTo>
                  <a:pt x="61" y="25"/>
                </a:lnTo>
                <a:lnTo>
                  <a:pt x="49" y="24"/>
                </a:lnTo>
                <a:lnTo>
                  <a:pt x="38" y="17"/>
                </a:lnTo>
                <a:lnTo>
                  <a:pt x="49" y="15"/>
                </a:lnTo>
                <a:lnTo>
                  <a:pt x="46" y="10"/>
                </a:lnTo>
                <a:lnTo>
                  <a:pt x="53" y="3"/>
                </a:lnTo>
                <a:lnTo>
                  <a:pt x="5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7" name="Freeform 640">
            <a:extLst>
              <a:ext uri="{FF2B5EF4-FFF2-40B4-BE49-F238E27FC236}">
                <a16:creationId xmlns:a16="http://schemas.microsoft.com/office/drawing/2014/main" id="{D1552F00-E25A-BF2A-088C-25FD67A04203}"/>
              </a:ext>
            </a:extLst>
          </p:cNvPr>
          <p:cNvSpPr>
            <a:spLocks/>
          </p:cNvSpPr>
          <p:nvPr/>
        </p:nvSpPr>
        <p:spPr bwMode="auto">
          <a:xfrm>
            <a:off x="5322888" y="3524250"/>
            <a:ext cx="17463" cy="46038"/>
          </a:xfrm>
          <a:custGeom>
            <a:avLst/>
            <a:gdLst>
              <a:gd name="T0" fmla="*/ 5 w 11"/>
              <a:gd name="T1" fmla="*/ 29 h 29"/>
              <a:gd name="T2" fmla="*/ 7 w 11"/>
              <a:gd name="T3" fmla="*/ 22 h 29"/>
              <a:gd name="T4" fmla="*/ 5 w 11"/>
              <a:gd name="T5" fmla="*/ 12 h 29"/>
              <a:gd name="T6" fmla="*/ 0 w 11"/>
              <a:gd name="T7" fmla="*/ 5 h 29"/>
              <a:gd name="T8" fmla="*/ 7 w 11"/>
              <a:gd name="T9" fmla="*/ 0 h 29"/>
              <a:gd name="T10" fmla="*/ 11 w 11"/>
              <a:gd name="T11" fmla="*/ 4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29">
                <a:moveTo>
                  <a:pt x="5" y="29"/>
                </a:moveTo>
                <a:lnTo>
                  <a:pt x="7" y="22"/>
                </a:lnTo>
                <a:lnTo>
                  <a:pt x="5" y="12"/>
                </a:lnTo>
                <a:lnTo>
                  <a:pt x="0" y="5"/>
                </a:lnTo>
                <a:lnTo>
                  <a:pt x="7" y="0"/>
                </a:lnTo>
                <a:lnTo>
                  <a:pt x="11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8" name="Freeform 641">
            <a:extLst>
              <a:ext uri="{FF2B5EF4-FFF2-40B4-BE49-F238E27FC236}">
                <a16:creationId xmlns:a16="http://schemas.microsoft.com/office/drawing/2014/main" id="{81A428B3-E7CD-EA4D-CAB3-D3AEF49B51B2}"/>
              </a:ext>
            </a:extLst>
          </p:cNvPr>
          <p:cNvSpPr>
            <a:spLocks/>
          </p:cNvSpPr>
          <p:nvPr/>
        </p:nvSpPr>
        <p:spPr bwMode="auto">
          <a:xfrm>
            <a:off x="5318126" y="3565525"/>
            <a:ext cx="12700" cy="4763"/>
          </a:xfrm>
          <a:custGeom>
            <a:avLst/>
            <a:gdLst>
              <a:gd name="T0" fmla="*/ 0 w 8"/>
              <a:gd name="T1" fmla="*/ 1 h 3"/>
              <a:gd name="T2" fmla="*/ 2 w 8"/>
              <a:gd name="T3" fmla="*/ 0 h 3"/>
              <a:gd name="T4" fmla="*/ 8 w 8"/>
              <a:gd name="T5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3">
                <a:moveTo>
                  <a:pt x="0" y="1"/>
                </a:moveTo>
                <a:lnTo>
                  <a:pt x="2" y="0"/>
                </a:lnTo>
                <a:lnTo>
                  <a:pt x="8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9" name="Freeform 642">
            <a:extLst>
              <a:ext uri="{FF2B5EF4-FFF2-40B4-BE49-F238E27FC236}">
                <a16:creationId xmlns:a16="http://schemas.microsoft.com/office/drawing/2014/main" id="{68615ABD-AF76-7956-40C3-2C573BF0E863}"/>
              </a:ext>
            </a:extLst>
          </p:cNvPr>
          <p:cNvSpPr>
            <a:spLocks/>
          </p:cNvSpPr>
          <p:nvPr/>
        </p:nvSpPr>
        <p:spPr bwMode="auto">
          <a:xfrm>
            <a:off x="5364163" y="3516313"/>
            <a:ext cx="52388" cy="61913"/>
          </a:xfrm>
          <a:custGeom>
            <a:avLst/>
            <a:gdLst>
              <a:gd name="T0" fmla="*/ 1 w 33"/>
              <a:gd name="T1" fmla="*/ 17 h 39"/>
              <a:gd name="T2" fmla="*/ 0 w 33"/>
              <a:gd name="T3" fmla="*/ 19 h 39"/>
              <a:gd name="T4" fmla="*/ 3 w 33"/>
              <a:gd name="T5" fmla="*/ 30 h 39"/>
              <a:gd name="T6" fmla="*/ 8 w 33"/>
              <a:gd name="T7" fmla="*/ 28 h 39"/>
              <a:gd name="T8" fmla="*/ 14 w 33"/>
              <a:gd name="T9" fmla="*/ 27 h 39"/>
              <a:gd name="T10" fmla="*/ 16 w 33"/>
              <a:gd name="T11" fmla="*/ 32 h 39"/>
              <a:gd name="T12" fmla="*/ 19 w 33"/>
              <a:gd name="T13" fmla="*/ 35 h 39"/>
              <a:gd name="T14" fmla="*/ 20 w 33"/>
              <a:gd name="T15" fmla="*/ 39 h 39"/>
              <a:gd name="T16" fmla="*/ 27 w 33"/>
              <a:gd name="T17" fmla="*/ 39 h 39"/>
              <a:gd name="T18" fmla="*/ 33 w 33"/>
              <a:gd name="T19" fmla="*/ 28 h 39"/>
              <a:gd name="T20" fmla="*/ 26 w 33"/>
              <a:gd name="T21" fmla="*/ 27 h 39"/>
              <a:gd name="T22" fmla="*/ 19 w 33"/>
              <a:gd name="T23" fmla="*/ 23 h 39"/>
              <a:gd name="T24" fmla="*/ 19 w 33"/>
              <a:gd name="T25" fmla="*/ 15 h 39"/>
              <a:gd name="T26" fmla="*/ 9 w 33"/>
              <a:gd name="T27" fmla="*/ 4 h 39"/>
              <a:gd name="T28" fmla="*/ 5 w 33"/>
              <a:gd name="T29" fmla="*/ 2 h 39"/>
              <a:gd name="T30" fmla="*/ 5 w 33"/>
              <a:gd name="T31" fmla="*/ 1 h 39"/>
              <a:gd name="T32" fmla="*/ 3 w 33"/>
              <a:gd name="T33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3" h="39">
                <a:moveTo>
                  <a:pt x="1" y="17"/>
                </a:moveTo>
                <a:lnTo>
                  <a:pt x="0" y="19"/>
                </a:lnTo>
                <a:lnTo>
                  <a:pt x="3" y="30"/>
                </a:lnTo>
                <a:lnTo>
                  <a:pt x="8" y="28"/>
                </a:lnTo>
                <a:lnTo>
                  <a:pt x="14" y="27"/>
                </a:lnTo>
                <a:lnTo>
                  <a:pt x="16" y="32"/>
                </a:lnTo>
                <a:lnTo>
                  <a:pt x="19" y="35"/>
                </a:lnTo>
                <a:lnTo>
                  <a:pt x="20" y="39"/>
                </a:lnTo>
                <a:lnTo>
                  <a:pt x="27" y="39"/>
                </a:lnTo>
                <a:lnTo>
                  <a:pt x="33" y="28"/>
                </a:lnTo>
                <a:lnTo>
                  <a:pt x="26" y="27"/>
                </a:lnTo>
                <a:lnTo>
                  <a:pt x="19" y="23"/>
                </a:lnTo>
                <a:lnTo>
                  <a:pt x="19" y="15"/>
                </a:lnTo>
                <a:lnTo>
                  <a:pt x="9" y="4"/>
                </a:lnTo>
                <a:lnTo>
                  <a:pt x="5" y="2"/>
                </a:lnTo>
                <a:lnTo>
                  <a:pt x="5" y="1"/>
                </a:lnTo>
                <a:lnTo>
                  <a:pt x="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0" name="Freeform 643">
            <a:extLst>
              <a:ext uri="{FF2B5EF4-FFF2-40B4-BE49-F238E27FC236}">
                <a16:creationId xmlns:a16="http://schemas.microsoft.com/office/drawing/2014/main" id="{BD4E6836-9A51-75DE-C517-550A27D5EE4F}"/>
              </a:ext>
            </a:extLst>
          </p:cNvPr>
          <p:cNvSpPr>
            <a:spLocks/>
          </p:cNvSpPr>
          <p:nvPr/>
        </p:nvSpPr>
        <p:spPr bwMode="auto">
          <a:xfrm>
            <a:off x="5283201" y="3565525"/>
            <a:ext cx="34925" cy="31750"/>
          </a:xfrm>
          <a:custGeom>
            <a:avLst/>
            <a:gdLst>
              <a:gd name="T0" fmla="*/ 10 w 22"/>
              <a:gd name="T1" fmla="*/ 20 h 20"/>
              <a:gd name="T2" fmla="*/ 9 w 22"/>
              <a:gd name="T3" fmla="*/ 18 h 20"/>
              <a:gd name="T4" fmla="*/ 0 w 22"/>
              <a:gd name="T5" fmla="*/ 14 h 20"/>
              <a:gd name="T6" fmla="*/ 0 w 22"/>
              <a:gd name="T7" fmla="*/ 7 h 20"/>
              <a:gd name="T8" fmla="*/ 9 w 22"/>
              <a:gd name="T9" fmla="*/ 9 h 20"/>
              <a:gd name="T10" fmla="*/ 14 w 22"/>
              <a:gd name="T11" fmla="*/ 9 h 20"/>
              <a:gd name="T12" fmla="*/ 11 w 22"/>
              <a:gd name="T13" fmla="*/ 0 h 20"/>
              <a:gd name="T14" fmla="*/ 19 w 22"/>
              <a:gd name="T15" fmla="*/ 1 h 20"/>
              <a:gd name="T16" fmla="*/ 22 w 22"/>
              <a:gd name="T17" fmla="*/ 1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20">
                <a:moveTo>
                  <a:pt x="10" y="20"/>
                </a:moveTo>
                <a:lnTo>
                  <a:pt x="9" y="18"/>
                </a:lnTo>
                <a:lnTo>
                  <a:pt x="0" y="14"/>
                </a:lnTo>
                <a:lnTo>
                  <a:pt x="0" y="7"/>
                </a:lnTo>
                <a:lnTo>
                  <a:pt x="9" y="9"/>
                </a:lnTo>
                <a:lnTo>
                  <a:pt x="14" y="9"/>
                </a:lnTo>
                <a:lnTo>
                  <a:pt x="11" y="0"/>
                </a:lnTo>
                <a:lnTo>
                  <a:pt x="19" y="1"/>
                </a:lnTo>
                <a:lnTo>
                  <a:pt x="22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1" name="Freeform 644">
            <a:extLst>
              <a:ext uri="{FF2B5EF4-FFF2-40B4-BE49-F238E27FC236}">
                <a16:creationId xmlns:a16="http://schemas.microsoft.com/office/drawing/2014/main" id="{32F6B96F-C0BC-6114-C6BA-6EE29F06BDF0}"/>
              </a:ext>
            </a:extLst>
          </p:cNvPr>
          <p:cNvSpPr>
            <a:spLocks/>
          </p:cNvSpPr>
          <p:nvPr/>
        </p:nvSpPr>
        <p:spPr bwMode="auto">
          <a:xfrm>
            <a:off x="5340351" y="3530600"/>
            <a:ext cx="52388" cy="69850"/>
          </a:xfrm>
          <a:custGeom>
            <a:avLst/>
            <a:gdLst>
              <a:gd name="T0" fmla="*/ 0 w 33"/>
              <a:gd name="T1" fmla="*/ 0 h 44"/>
              <a:gd name="T2" fmla="*/ 7 w 33"/>
              <a:gd name="T3" fmla="*/ 8 h 44"/>
              <a:gd name="T4" fmla="*/ 5 w 33"/>
              <a:gd name="T5" fmla="*/ 15 h 44"/>
              <a:gd name="T6" fmla="*/ 5 w 33"/>
              <a:gd name="T7" fmla="*/ 21 h 44"/>
              <a:gd name="T8" fmla="*/ 18 w 33"/>
              <a:gd name="T9" fmla="*/ 31 h 44"/>
              <a:gd name="T10" fmla="*/ 16 w 33"/>
              <a:gd name="T11" fmla="*/ 41 h 44"/>
              <a:gd name="T12" fmla="*/ 31 w 33"/>
              <a:gd name="T13" fmla="*/ 40 h 44"/>
              <a:gd name="T14" fmla="*/ 33 w 33"/>
              <a:gd name="T15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3" h="44">
                <a:moveTo>
                  <a:pt x="0" y="0"/>
                </a:moveTo>
                <a:lnTo>
                  <a:pt x="7" y="8"/>
                </a:lnTo>
                <a:lnTo>
                  <a:pt x="5" y="15"/>
                </a:lnTo>
                <a:lnTo>
                  <a:pt x="5" y="21"/>
                </a:lnTo>
                <a:lnTo>
                  <a:pt x="18" y="31"/>
                </a:lnTo>
                <a:lnTo>
                  <a:pt x="16" y="41"/>
                </a:lnTo>
                <a:lnTo>
                  <a:pt x="31" y="40"/>
                </a:lnTo>
                <a:lnTo>
                  <a:pt x="33" y="4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2" name="Line 645">
            <a:extLst>
              <a:ext uri="{FF2B5EF4-FFF2-40B4-BE49-F238E27FC236}">
                <a16:creationId xmlns:a16="http://schemas.microsoft.com/office/drawing/2014/main" id="{791AFDC5-AAFB-B5E3-D205-5202BA31C75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299076" y="3597275"/>
            <a:ext cx="1588" cy="1111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3" name="Line 646">
            <a:extLst>
              <a:ext uri="{FF2B5EF4-FFF2-40B4-BE49-F238E27FC236}">
                <a16:creationId xmlns:a16="http://schemas.microsoft.com/office/drawing/2014/main" id="{418078BA-7FCA-F713-4EDB-15794E73FCDF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300663" y="3608388"/>
            <a:ext cx="3175" cy="476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4" name="Freeform 647">
            <a:extLst>
              <a:ext uri="{FF2B5EF4-FFF2-40B4-BE49-F238E27FC236}">
                <a16:creationId xmlns:a16="http://schemas.microsoft.com/office/drawing/2014/main" id="{F36E9A2E-59B1-A5FC-566A-F01F9A558445}"/>
              </a:ext>
            </a:extLst>
          </p:cNvPr>
          <p:cNvSpPr>
            <a:spLocks/>
          </p:cNvSpPr>
          <p:nvPr/>
        </p:nvSpPr>
        <p:spPr bwMode="auto">
          <a:xfrm>
            <a:off x="5286376" y="3611563"/>
            <a:ext cx="17463" cy="7938"/>
          </a:xfrm>
          <a:custGeom>
            <a:avLst/>
            <a:gdLst>
              <a:gd name="T0" fmla="*/ 0 w 11"/>
              <a:gd name="T1" fmla="*/ 0 h 5"/>
              <a:gd name="T2" fmla="*/ 0 w 11"/>
              <a:gd name="T3" fmla="*/ 1 h 5"/>
              <a:gd name="T4" fmla="*/ 5 w 11"/>
              <a:gd name="T5" fmla="*/ 5 h 5"/>
              <a:gd name="T6" fmla="*/ 11 w 11"/>
              <a:gd name="T7" fmla="*/ 1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5">
                <a:moveTo>
                  <a:pt x="0" y="0"/>
                </a:moveTo>
                <a:lnTo>
                  <a:pt x="0" y="1"/>
                </a:lnTo>
                <a:lnTo>
                  <a:pt x="5" y="5"/>
                </a:lnTo>
                <a:lnTo>
                  <a:pt x="11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5" name="Freeform 648">
            <a:extLst>
              <a:ext uri="{FF2B5EF4-FFF2-40B4-BE49-F238E27FC236}">
                <a16:creationId xmlns:a16="http://schemas.microsoft.com/office/drawing/2014/main" id="{283EBBB1-3E15-F445-A123-1E081FE48406}"/>
              </a:ext>
            </a:extLst>
          </p:cNvPr>
          <p:cNvSpPr>
            <a:spLocks/>
          </p:cNvSpPr>
          <p:nvPr/>
        </p:nvSpPr>
        <p:spPr bwMode="auto">
          <a:xfrm>
            <a:off x="5232401" y="3584575"/>
            <a:ext cx="53975" cy="60325"/>
          </a:xfrm>
          <a:custGeom>
            <a:avLst/>
            <a:gdLst>
              <a:gd name="T0" fmla="*/ 5 w 34"/>
              <a:gd name="T1" fmla="*/ 38 h 38"/>
              <a:gd name="T2" fmla="*/ 2 w 34"/>
              <a:gd name="T3" fmla="*/ 27 h 38"/>
              <a:gd name="T4" fmla="*/ 6 w 34"/>
              <a:gd name="T5" fmla="*/ 23 h 38"/>
              <a:gd name="T6" fmla="*/ 6 w 34"/>
              <a:gd name="T7" fmla="*/ 22 h 38"/>
              <a:gd name="T8" fmla="*/ 15 w 34"/>
              <a:gd name="T9" fmla="*/ 32 h 38"/>
              <a:gd name="T10" fmla="*/ 21 w 34"/>
              <a:gd name="T11" fmla="*/ 27 h 38"/>
              <a:gd name="T12" fmla="*/ 12 w 34"/>
              <a:gd name="T13" fmla="*/ 17 h 38"/>
              <a:gd name="T14" fmla="*/ 11 w 34"/>
              <a:gd name="T15" fmla="*/ 17 h 38"/>
              <a:gd name="T16" fmla="*/ 5 w 34"/>
              <a:gd name="T17" fmla="*/ 17 h 38"/>
              <a:gd name="T18" fmla="*/ 0 w 34"/>
              <a:gd name="T19" fmla="*/ 12 h 38"/>
              <a:gd name="T20" fmla="*/ 8 w 34"/>
              <a:gd name="T21" fmla="*/ 6 h 38"/>
              <a:gd name="T22" fmla="*/ 11 w 34"/>
              <a:gd name="T23" fmla="*/ 10 h 38"/>
              <a:gd name="T24" fmla="*/ 13 w 34"/>
              <a:gd name="T25" fmla="*/ 11 h 38"/>
              <a:gd name="T26" fmla="*/ 16 w 34"/>
              <a:gd name="T27" fmla="*/ 10 h 38"/>
              <a:gd name="T28" fmla="*/ 11 w 34"/>
              <a:gd name="T29" fmla="*/ 3 h 38"/>
              <a:gd name="T30" fmla="*/ 15 w 34"/>
              <a:gd name="T31" fmla="*/ 0 h 38"/>
              <a:gd name="T32" fmla="*/ 16 w 34"/>
              <a:gd name="T33" fmla="*/ 2 h 38"/>
              <a:gd name="T34" fmla="*/ 34 w 34"/>
              <a:gd name="T35" fmla="*/ 17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4" h="38">
                <a:moveTo>
                  <a:pt x="5" y="38"/>
                </a:moveTo>
                <a:lnTo>
                  <a:pt x="2" y="27"/>
                </a:lnTo>
                <a:lnTo>
                  <a:pt x="6" y="23"/>
                </a:lnTo>
                <a:lnTo>
                  <a:pt x="6" y="22"/>
                </a:lnTo>
                <a:lnTo>
                  <a:pt x="15" y="32"/>
                </a:lnTo>
                <a:lnTo>
                  <a:pt x="21" y="27"/>
                </a:lnTo>
                <a:lnTo>
                  <a:pt x="12" y="17"/>
                </a:lnTo>
                <a:lnTo>
                  <a:pt x="11" y="17"/>
                </a:lnTo>
                <a:lnTo>
                  <a:pt x="5" y="17"/>
                </a:lnTo>
                <a:lnTo>
                  <a:pt x="0" y="12"/>
                </a:lnTo>
                <a:lnTo>
                  <a:pt x="8" y="6"/>
                </a:lnTo>
                <a:lnTo>
                  <a:pt x="11" y="10"/>
                </a:lnTo>
                <a:lnTo>
                  <a:pt x="13" y="11"/>
                </a:lnTo>
                <a:lnTo>
                  <a:pt x="16" y="10"/>
                </a:lnTo>
                <a:lnTo>
                  <a:pt x="11" y="3"/>
                </a:lnTo>
                <a:lnTo>
                  <a:pt x="15" y="0"/>
                </a:lnTo>
                <a:lnTo>
                  <a:pt x="16" y="2"/>
                </a:lnTo>
                <a:lnTo>
                  <a:pt x="34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6" name="Freeform 649">
            <a:extLst>
              <a:ext uri="{FF2B5EF4-FFF2-40B4-BE49-F238E27FC236}">
                <a16:creationId xmlns:a16="http://schemas.microsoft.com/office/drawing/2014/main" id="{77A8726A-5D79-C3D4-26C4-BF9422348426}"/>
              </a:ext>
            </a:extLst>
          </p:cNvPr>
          <p:cNvSpPr>
            <a:spLocks/>
          </p:cNvSpPr>
          <p:nvPr/>
        </p:nvSpPr>
        <p:spPr bwMode="auto">
          <a:xfrm>
            <a:off x="5375276" y="3536950"/>
            <a:ext cx="95250" cy="107950"/>
          </a:xfrm>
          <a:custGeom>
            <a:avLst/>
            <a:gdLst>
              <a:gd name="T0" fmla="*/ 0 w 60"/>
              <a:gd name="T1" fmla="*/ 68 h 68"/>
              <a:gd name="T2" fmla="*/ 4 w 60"/>
              <a:gd name="T3" fmla="*/ 68 h 68"/>
              <a:gd name="T4" fmla="*/ 7 w 60"/>
              <a:gd name="T5" fmla="*/ 64 h 68"/>
              <a:gd name="T6" fmla="*/ 12 w 60"/>
              <a:gd name="T7" fmla="*/ 59 h 68"/>
              <a:gd name="T8" fmla="*/ 16 w 60"/>
              <a:gd name="T9" fmla="*/ 52 h 68"/>
              <a:gd name="T10" fmla="*/ 19 w 60"/>
              <a:gd name="T11" fmla="*/ 49 h 68"/>
              <a:gd name="T12" fmla="*/ 23 w 60"/>
              <a:gd name="T13" fmla="*/ 41 h 68"/>
              <a:gd name="T14" fmla="*/ 30 w 60"/>
              <a:gd name="T15" fmla="*/ 41 h 68"/>
              <a:gd name="T16" fmla="*/ 37 w 60"/>
              <a:gd name="T17" fmla="*/ 38 h 68"/>
              <a:gd name="T18" fmla="*/ 41 w 60"/>
              <a:gd name="T19" fmla="*/ 37 h 68"/>
              <a:gd name="T20" fmla="*/ 46 w 60"/>
              <a:gd name="T21" fmla="*/ 33 h 68"/>
              <a:gd name="T22" fmla="*/ 45 w 60"/>
              <a:gd name="T23" fmla="*/ 30 h 68"/>
              <a:gd name="T24" fmla="*/ 43 w 60"/>
              <a:gd name="T25" fmla="*/ 27 h 68"/>
              <a:gd name="T26" fmla="*/ 37 w 60"/>
              <a:gd name="T27" fmla="*/ 30 h 68"/>
              <a:gd name="T28" fmla="*/ 30 w 60"/>
              <a:gd name="T29" fmla="*/ 32 h 68"/>
              <a:gd name="T30" fmla="*/ 30 w 60"/>
              <a:gd name="T31" fmla="*/ 21 h 68"/>
              <a:gd name="T32" fmla="*/ 37 w 60"/>
              <a:gd name="T33" fmla="*/ 18 h 68"/>
              <a:gd name="T34" fmla="*/ 43 w 60"/>
              <a:gd name="T35" fmla="*/ 14 h 68"/>
              <a:gd name="T36" fmla="*/ 56 w 60"/>
              <a:gd name="T37" fmla="*/ 7 h 68"/>
              <a:gd name="T38" fmla="*/ 60 w 60"/>
              <a:gd name="T39" fmla="*/ 3 h 68"/>
              <a:gd name="T40" fmla="*/ 60 w 60"/>
              <a:gd name="T41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0" h="68">
                <a:moveTo>
                  <a:pt x="0" y="68"/>
                </a:moveTo>
                <a:lnTo>
                  <a:pt x="4" y="68"/>
                </a:lnTo>
                <a:lnTo>
                  <a:pt x="7" y="64"/>
                </a:lnTo>
                <a:lnTo>
                  <a:pt x="12" y="59"/>
                </a:lnTo>
                <a:lnTo>
                  <a:pt x="16" y="52"/>
                </a:lnTo>
                <a:lnTo>
                  <a:pt x="19" y="49"/>
                </a:lnTo>
                <a:lnTo>
                  <a:pt x="23" y="41"/>
                </a:lnTo>
                <a:lnTo>
                  <a:pt x="30" y="41"/>
                </a:lnTo>
                <a:lnTo>
                  <a:pt x="37" y="38"/>
                </a:lnTo>
                <a:lnTo>
                  <a:pt x="41" y="37"/>
                </a:lnTo>
                <a:lnTo>
                  <a:pt x="46" y="33"/>
                </a:lnTo>
                <a:lnTo>
                  <a:pt x="45" y="30"/>
                </a:lnTo>
                <a:lnTo>
                  <a:pt x="43" y="27"/>
                </a:lnTo>
                <a:lnTo>
                  <a:pt x="37" y="30"/>
                </a:lnTo>
                <a:lnTo>
                  <a:pt x="30" y="32"/>
                </a:lnTo>
                <a:lnTo>
                  <a:pt x="30" y="21"/>
                </a:lnTo>
                <a:lnTo>
                  <a:pt x="37" y="18"/>
                </a:lnTo>
                <a:lnTo>
                  <a:pt x="43" y="14"/>
                </a:lnTo>
                <a:lnTo>
                  <a:pt x="56" y="7"/>
                </a:lnTo>
                <a:lnTo>
                  <a:pt x="60" y="3"/>
                </a:lnTo>
                <a:lnTo>
                  <a:pt x="6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7" name="Freeform 650">
            <a:extLst>
              <a:ext uri="{FF2B5EF4-FFF2-40B4-BE49-F238E27FC236}">
                <a16:creationId xmlns:a16="http://schemas.microsoft.com/office/drawing/2014/main" id="{FC96306E-B196-C0EF-58DD-F2B10C7D7021}"/>
              </a:ext>
            </a:extLst>
          </p:cNvPr>
          <p:cNvSpPr>
            <a:spLocks/>
          </p:cNvSpPr>
          <p:nvPr/>
        </p:nvSpPr>
        <p:spPr bwMode="auto">
          <a:xfrm>
            <a:off x="5372101" y="3600450"/>
            <a:ext cx="22225" cy="44450"/>
          </a:xfrm>
          <a:custGeom>
            <a:avLst/>
            <a:gdLst>
              <a:gd name="T0" fmla="*/ 13 w 14"/>
              <a:gd name="T1" fmla="*/ 0 h 28"/>
              <a:gd name="T2" fmla="*/ 14 w 14"/>
              <a:gd name="T3" fmla="*/ 2 h 28"/>
              <a:gd name="T4" fmla="*/ 13 w 14"/>
              <a:gd name="T5" fmla="*/ 5 h 28"/>
              <a:gd name="T6" fmla="*/ 9 w 14"/>
              <a:gd name="T7" fmla="*/ 11 h 28"/>
              <a:gd name="T8" fmla="*/ 0 w 14"/>
              <a:gd name="T9" fmla="*/ 28 h 28"/>
              <a:gd name="T10" fmla="*/ 2 w 14"/>
              <a:gd name="T11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" h="28">
                <a:moveTo>
                  <a:pt x="13" y="0"/>
                </a:moveTo>
                <a:lnTo>
                  <a:pt x="14" y="2"/>
                </a:lnTo>
                <a:lnTo>
                  <a:pt x="13" y="5"/>
                </a:lnTo>
                <a:lnTo>
                  <a:pt x="9" y="11"/>
                </a:lnTo>
                <a:lnTo>
                  <a:pt x="0" y="28"/>
                </a:lnTo>
                <a:lnTo>
                  <a:pt x="2" y="2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8" name="Freeform 651">
            <a:extLst>
              <a:ext uri="{FF2B5EF4-FFF2-40B4-BE49-F238E27FC236}">
                <a16:creationId xmlns:a16="http://schemas.microsoft.com/office/drawing/2014/main" id="{A0B239FA-0B9D-1011-38A9-2EE5C060A372}"/>
              </a:ext>
            </a:extLst>
          </p:cNvPr>
          <p:cNvSpPr>
            <a:spLocks/>
          </p:cNvSpPr>
          <p:nvPr/>
        </p:nvSpPr>
        <p:spPr bwMode="auto">
          <a:xfrm>
            <a:off x="5238751" y="3644900"/>
            <a:ext cx="1588" cy="4763"/>
          </a:xfrm>
          <a:custGeom>
            <a:avLst/>
            <a:gdLst>
              <a:gd name="T0" fmla="*/ 0 w 1"/>
              <a:gd name="T1" fmla="*/ 3 h 3"/>
              <a:gd name="T2" fmla="*/ 1 w 1"/>
              <a:gd name="T3" fmla="*/ 0 h 3"/>
              <a:gd name="T4" fmla="*/ 1 w 1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3">
                <a:moveTo>
                  <a:pt x="0" y="3"/>
                </a:moveTo>
                <a:lnTo>
                  <a:pt x="1" y="0"/>
                </a:lnTo>
                <a:lnTo>
                  <a:pt x="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9" name="Freeform 652">
            <a:extLst>
              <a:ext uri="{FF2B5EF4-FFF2-40B4-BE49-F238E27FC236}">
                <a16:creationId xmlns:a16="http://schemas.microsoft.com/office/drawing/2014/main" id="{43917E88-936F-948E-557B-9EF71D67BC33}"/>
              </a:ext>
            </a:extLst>
          </p:cNvPr>
          <p:cNvSpPr>
            <a:spLocks/>
          </p:cNvSpPr>
          <p:nvPr/>
        </p:nvSpPr>
        <p:spPr bwMode="auto">
          <a:xfrm>
            <a:off x="5149851" y="3649663"/>
            <a:ext cx="88900" cy="95250"/>
          </a:xfrm>
          <a:custGeom>
            <a:avLst/>
            <a:gdLst>
              <a:gd name="T0" fmla="*/ 5 w 56"/>
              <a:gd name="T1" fmla="*/ 60 h 60"/>
              <a:gd name="T2" fmla="*/ 3 w 56"/>
              <a:gd name="T3" fmla="*/ 55 h 60"/>
              <a:gd name="T4" fmla="*/ 0 w 56"/>
              <a:gd name="T5" fmla="*/ 45 h 60"/>
              <a:gd name="T6" fmla="*/ 7 w 56"/>
              <a:gd name="T7" fmla="*/ 48 h 60"/>
              <a:gd name="T8" fmla="*/ 11 w 56"/>
              <a:gd name="T9" fmla="*/ 55 h 60"/>
              <a:gd name="T10" fmla="*/ 15 w 56"/>
              <a:gd name="T11" fmla="*/ 52 h 60"/>
              <a:gd name="T12" fmla="*/ 22 w 56"/>
              <a:gd name="T13" fmla="*/ 49 h 60"/>
              <a:gd name="T14" fmla="*/ 16 w 56"/>
              <a:gd name="T15" fmla="*/ 45 h 60"/>
              <a:gd name="T16" fmla="*/ 12 w 56"/>
              <a:gd name="T17" fmla="*/ 41 h 60"/>
              <a:gd name="T18" fmla="*/ 22 w 56"/>
              <a:gd name="T19" fmla="*/ 36 h 60"/>
              <a:gd name="T20" fmla="*/ 23 w 56"/>
              <a:gd name="T21" fmla="*/ 25 h 60"/>
              <a:gd name="T22" fmla="*/ 33 w 56"/>
              <a:gd name="T23" fmla="*/ 22 h 60"/>
              <a:gd name="T24" fmla="*/ 35 w 56"/>
              <a:gd name="T25" fmla="*/ 19 h 60"/>
              <a:gd name="T26" fmla="*/ 30 w 56"/>
              <a:gd name="T27" fmla="*/ 12 h 60"/>
              <a:gd name="T28" fmla="*/ 42 w 56"/>
              <a:gd name="T29" fmla="*/ 3 h 60"/>
              <a:gd name="T30" fmla="*/ 42 w 56"/>
              <a:gd name="T31" fmla="*/ 1 h 60"/>
              <a:gd name="T32" fmla="*/ 43 w 56"/>
              <a:gd name="T33" fmla="*/ 4 h 60"/>
              <a:gd name="T34" fmla="*/ 48 w 56"/>
              <a:gd name="T35" fmla="*/ 7 h 60"/>
              <a:gd name="T36" fmla="*/ 56 w 56"/>
              <a:gd name="T37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6" h="60">
                <a:moveTo>
                  <a:pt x="5" y="60"/>
                </a:moveTo>
                <a:lnTo>
                  <a:pt x="3" y="55"/>
                </a:lnTo>
                <a:lnTo>
                  <a:pt x="0" y="45"/>
                </a:lnTo>
                <a:lnTo>
                  <a:pt x="7" y="48"/>
                </a:lnTo>
                <a:lnTo>
                  <a:pt x="11" y="55"/>
                </a:lnTo>
                <a:lnTo>
                  <a:pt x="15" y="52"/>
                </a:lnTo>
                <a:lnTo>
                  <a:pt x="22" y="49"/>
                </a:lnTo>
                <a:lnTo>
                  <a:pt x="16" y="45"/>
                </a:lnTo>
                <a:lnTo>
                  <a:pt x="12" y="41"/>
                </a:lnTo>
                <a:lnTo>
                  <a:pt x="22" y="36"/>
                </a:lnTo>
                <a:lnTo>
                  <a:pt x="23" y="25"/>
                </a:lnTo>
                <a:lnTo>
                  <a:pt x="33" y="22"/>
                </a:lnTo>
                <a:lnTo>
                  <a:pt x="35" y="19"/>
                </a:lnTo>
                <a:lnTo>
                  <a:pt x="30" y="12"/>
                </a:lnTo>
                <a:lnTo>
                  <a:pt x="42" y="3"/>
                </a:lnTo>
                <a:lnTo>
                  <a:pt x="42" y="1"/>
                </a:lnTo>
                <a:lnTo>
                  <a:pt x="43" y="4"/>
                </a:lnTo>
                <a:lnTo>
                  <a:pt x="48" y="7"/>
                </a:lnTo>
                <a:lnTo>
                  <a:pt x="5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0" name="Freeform 653">
            <a:extLst>
              <a:ext uri="{FF2B5EF4-FFF2-40B4-BE49-F238E27FC236}">
                <a16:creationId xmlns:a16="http://schemas.microsoft.com/office/drawing/2014/main" id="{5002B8FD-3A52-6582-AE63-D9E04038B6C7}"/>
              </a:ext>
            </a:extLst>
          </p:cNvPr>
          <p:cNvSpPr>
            <a:spLocks/>
          </p:cNvSpPr>
          <p:nvPr/>
        </p:nvSpPr>
        <p:spPr bwMode="auto">
          <a:xfrm>
            <a:off x="5156201" y="3744913"/>
            <a:ext cx="1588" cy="4763"/>
          </a:xfrm>
          <a:custGeom>
            <a:avLst/>
            <a:gdLst>
              <a:gd name="T0" fmla="*/ 0 w 1"/>
              <a:gd name="T1" fmla="*/ 3 h 3"/>
              <a:gd name="T2" fmla="*/ 1 w 1"/>
              <a:gd name="T3" fmla="*/ 1 h 3"/>
              <a:gd name="T4" fmla="*/ 1 w 1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3">
                <a:moveTo>
                  <a:pt x="0" y="3"/>
                </a:moveTo>
                <a:lnTo>
                  <a:pt x="1" y="1"/>
                </a:lnTo>
                <a:lnTo>
                  <a:pt x="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1" name="Freeform 654">
            <a:extLst>
              <a:ext uri="{FF2B5EF4-FFF2-40B4-BE49-F238E27FC236}">
                <a16:creationId xmlns:a16="http://schemas.microsoft.com/office/drawing/2014/main" id="{0F7C526C-3817-E783-9B26-596AF6A68B71}"/>
              </a:ext>
            </a:extLst>
          </p:cNvPr>
          <p:cNvSpPr>
            <a:spLocks/>
          </p:cNvSpPr>
          <p:nvPr/>
        </p:nvSpPr>
        <p:spPr bwMode="auto">
          <a:xfrm>
            <a:off x="5372101" y="3751263"/>
            <a:ext cx="34925" cy="22225"/>
          </a:xfrm>
          <a:custGeom>
            <a:avLst/>
            <a:gdLst>
              <a:gd name="T0" fmla="*/ 22 w 22"/>
              <a:gd name="T1" fmla="*/ 14 h 14"/>
              <a:gd name="T2" fmla="*/ 18 w 22"/>
              <a:gd name="T3" fmla="*/ 14 h 14"/>
              <a:gd name="T4" fmla="*/ 11 w 22"/>
              <a:gd name="T5" fmla="*/ 11 h 14"/>
              <a:gd name="T6" fmla="*/ 0 w 22"/>
              <a:gd name="T7" fmla="*/ 11 h 14"/>
              <a:gd name="T8" fmla="*/ 0 w 22"/>
              <a:gd name="T9" fmla="*/ 4 h 14"/>
              <a:gd name="T10" fmla="*/ 9 w 22"/>
              <a:gd name="T11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" h="14">
                <a:moveTo>
                  <a:pt x="22" y="14"/>
                </a:moveTo>
                <a:lnTo>
                  <a:pt x="18" y="14"/>
                </a:lnTo>
                <a:lnTo>
                  <a:pt x="11" y="11"/>
                </a:lnTo>
                <a:lnTo>
                  <a:pt x="0" y="11"/>
                </a:lnTo>
                <a:lnTo>
                  <a:pt x="0" y="4"/>
                </a:lnTo>
                <a:lnTo>
                  <a:pt x="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2" name="Freeform 655">
            <a:extLst>
              <a:ext uri="{FF2B5EF4-FFF2-40B4-BE49-F238E27FC236}">
                <a16:creationId xmlns:a16="http://schemas.microsoft.com/office/drawing/2014/main" id="{BD234D37-C218-39B6-6E26-9A25AC3DF66E}"/>
              </a:ext>
            </a:extLst>
          </p:cNvPr>
          <p:cNvSpPr>
            <a:spLocks/>
          </p:cNvSpPr>
          <p:nvPr/>
        </p:nvSpPr>
        <p:spPr bwMode="auto">
          <a:xfrm>
            <a:off x="5133976" y="3749675"/>
            <a:ext cx="22225" cy="31750"/>
          </a:xfrm>
          <a:custGeom>
            <a:avLst/>
            <a:gdLst>
              <a:gd name="T0" fmla="*/ 4 w 14"/>
              <a:gd name="T1" fmla="*/ 19 h 20"/>
              <a:gd name="T2" fmla="*/ 0 w 14"/>
              <a:gd name="T3" fmla="*/ 20 h 20"/>
              <a:gd name="T4" fmla="*/ 4 w 14"/>
              <a:gd name="T5" fmla="*/ 11 h 20"/>
              <a:gd name="T6" fmla="*/ 11 w 14"/>
              <a:gd name="T7" fmla="*/ 3 h 20"/>
              <a:gd name="T8" fmla="*/ 14 w 14"/>
              <a:gd name="T9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20">
                <a:moveTo>
                  <a:pt x="4" y="19"/>
                </a:moveTo>
                <a:lnTo>
                  <a:pt x="0" y="20"/>
                </a:lnTo>
                <a:lnTo>
                  <a:pt x="4" y="11"/>
                </a:lnTo>
                <a:lnTo>
                  <a:pt x="11" y="3"/>
                </a:lnTo>
                <a:lnTo>
                  <a:pt x="1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3" name="Freeform 656">
            <a:extLst>
              <a:ext uri="{FF2B5EF4-FFF2-40B4-BE49-F238E27FC236}">
                <a16:creationId xmlns:a16="http://schemas.microsoft.com/office/drawing/2014/main" id="{861CD824-DB12-861C-6480-A74F7FB655D1}"/>
              </a:ext>
            </a:extLst>
          </p:cNvPr>
          <p:cNvSpPr>
            <a:spLocks/>
          </p:cNvSpPr>
          <p:nvPr/>
        </p:nvSpPr>
        <p:spPr bwMode="auto">
          <a:xfrm>
            <a:off x="5130801" y="3773488"/>
            <a:ext cx="53975" cy="42863"/>
          </a:xfrm>
          <a:custGeom>
            <a:avLst/>
            <a:gdLst>
              <a:gd name="T0" fmla="*/ 0 w 34"/>
              <a:gd name="T1" fmla="*/ 27 h 27"/>
              <a:gd name="T2" fmla="*/ 1 w 34"/>
              <a:gd name="T3" fmla="*/ 27 h 27"/>
              <a:gd name="T4" fmla="*/ 9 w 34"/>
              <a:gd name="T5" fmla="*/ 24 h 27"/>
              <a:gd name="T6" fmla="*/ 23 w 34"/>
              <a:gd name="T7" fmla="*/ 15 h 27"/>
              <a:gd name="T8" fmla="*/ 28 w 34"/>
              <a:gd name="T9" fmla="*/ 22 h 27"/>
              <a:gd name="T10" fmla="*/ 34 w 34"/>
              <a:gd name="T11" fmla="*/ 22 h 27"/>
              <a:gd name="T12" fmla="*/ 30 w 34"/>
              <a:gd name="T13" fmla="*/ 11 h 27"/>
              <a:gd name="T14" fmla="*/ 28 w 34"/>
              <a:gd name="T15" fmla="*/ 8 h 27"/>
              <a:gd name="T16" fmla="*/ 20 w 34"/>
              <a:gd name="T17" fmla="*/ 9 h 27"/>
              <a:gd name="T18" fmla="*/ 19 w 34"/>
              <a:gd name="T19" fmla="*/ 0 h 27"/>
              <a:gd name="T20" fmla="*/ 6 w 34"/>
              <a:gd name="T21" fmla="*/ 4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" h="27">
                <a:moveTo>
                  <a:pt x="0" y="27"/>
                </a:moveTo>
                <a:lnTo>
                  <a:pt x="1" y="27"/>
                </a:lnTo>
                <a:lnTo>
                  <a:pt x="9" y="24"/>
                </a:lnTo>
                <a:lnTo>
                  <a:pt x="23" y="15"/>
                </a:lnTo>
                <a:lnTo>
                  <a:pt x="28" y="22"/>
                </a:lnTo>
                <a:lnTo>
                  <a:pt x="34" y="22"/>
                </a:lnTo>
                <a:lnTo>
                  <a:pt x="30" y="11"/>
                </a:lnTo>
                <a:lnTo>
                  <a:pt x="28" y="8"/>
                </a:lnTo>
                <a:lnTo>
                  <a:pt x="20" y="9"/>
                </a:lnTo>
                <a:lnTo>
                  <a:pt x="19" y="0"/>
                </a:lnTo>
                <a:lnTo>
                  <a:pt x="6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4" name="Freeform 657">
            <a:extLst>
              <a:ext uri="{FF2B5EF4-FFF2-40B4-BE49-F238E27FC236}">
                <a16:creationId xmlns:a16="http://schemas.microsoft.com/office/drawing/2014/main" id="{41C0325A-E603-120B-69B9-486F7D355200}"/>
              </a:ext>
            </a:extLst>
          </p:cNvPr>
          <p:cNvSpPr>
            <a:spLocks/>
          </p:cNvSpPr>
          <p:nvPr/>
        </p:nvSpPr>
        <p:spPr bwMode="auto">
          <a:xfrm>
            <a:off x="5108576" y="3810000"/>
            <a:ext cx="22225" cy="12700"/>
          </a:xfrm>
          <a:custGeom>
            <a:avLst/>
            <a:gdLst>
              <a:gd name="T0" fmla="*/ 3 w 14"/>
              <a:gd name="T1" fmla="*/ 8 h 8"/>
              <a:gd name="T2" fmla="*/ 0 w 14"/>
              <a:gd name="T3" fmla="*/ 5 h 8"/>
              <a:gd name="T4" fmla="*/ 0 w 14"/>
              <a:gd name="T5" fmla="*/ 0 h 8"/>
              <a:gd name="T6" fmla="*/ 8 w 14"/>
              <a:gd name="T7" fmla="*/ 0 h 8"/>
              <a:gd name="T8" fmla="*/ 14 w 14"/>
              <a:gd name="T9" fmla="*/ 4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8">
                <a:moveTo>
                  <a:pt x="3" y="8"/>
                </a:moveTo>
                <a:lnTo>
                  <a:pt x="0" y="5"/>
                </a:lnTo>
                <a:lnTo>
                  <a:pt x="0" y="0"/>
                </a:lnTo>
                <a:lnTo>
                  <a:pt x="8" y="0"/>
                </a:lnTo>
                <a:lnTo>
                  <a:pt x="14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5" name="Freeform 658">
            <a:extLst>
              <a:ext uri="{FF2B5EF4-FFF2-40B4-BE49-F238E27FC236}">
                <a16:creationId xmlns:a16="http://schemas.microsoft.com/office/drawing/2014/main" id="{F2B074EA-2795-34E9-3558-021F7240C10F}"/>
              </a:ext>
            </a:extLst>
          </p:cNvPr>
          <p:cNvSpPr>
            <a:spLocks/>
          </p:cNvSpPr>
          <p:nvPr/>
        </p:nvSpPr>
        <p:spPr bwMode="auto">
          <a:xfrm>
            <a:off x="5376863" y="3808413"/>
            <a:ext cx="11113" cy="20638"/>
          </a:xfrm>
          <a:custGeom>
            <a:avLst/>
            <a:gdLst>
              <a:gd name="T0" fmla="*/ 7 w 7"/>
              <a:gd name="T1" fmla="*/ 0 h 13"/>
              <a:gd name="T2" fmla="*/ 3 w 7"/>
              <a:gd name="T3" fmla="*/ 4 h 13"/>
              <a:gd name="T4" fmla="*/ 0 w 7"/>
              <a:gd name="T5" fmla="*/ 11 h 13"/>
              <a:gd name="T6" fmla="*/ 0 w 7"/>
              <a:gd name="T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13">
                <a:moveTo>
                  <a:pt x="7" y="0"/>
                </a:moveTo>
                <a:lnTo>
                  <a:pt x="3" y="4"/>
                </a:lnTo>
                <a:lnTo>
                  <a:pt x="0" y="11"/>
                </a:lnTo>
                <a:lnTo>
                  <a:pt x="0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6" name="Freeform 659">
            <a:extLst>
              <a:ext uri="{FF2B5EF4-FFF2-40B4-BE49-F238E27FC236}">
                <a16:creationId xmlns:a16="http://schemas.microsoft.com/office/drawing/2014/main" id="{B08F6755-D694-5FDD-98CD-780E321FAD6C}"/>
              </a:ext>
            </a:extLst>
          </p:cNvPr>
          <p:cNvSpPr>
            <a:spLocks/>
          </p:cNvSpPr>
          <p:nvPr/>
        </p:nvSpPr>
        <p:spPr bwMode="auto">
          <a:xfrm>
            <a:off x="5092701" y="3822700"/>
            <a:ext cx="20638" cy="12700"/>
          </a:xfrm>
          <a:custGeom>
            <a:avLst/>
            <a:gdLst>
              <a:gd name="T0" fmla="*/ 0 w 13"/>
              <a:gd name="T1" fmla="*/ 8 h 8"/>
              <a:gd name="T2" fmla="*/ 3 w 13"/>
              <a:gd name="T3" fmla="*/ 8 h 8"/>
              <a:gd name="T4" fmla="*/ 11 w 13"/>
              <a:gd name="T5" fmla="*/ 4 h 8"/>
              <a:gd name="T6" fmla="*/ 13 w 13"/>
              <a:gd name="T7" fmla="*/ 0 h 8"/>
              <a:gd name="T8" fmla="*/ 13 w 13"/>
              <a:gd name="T9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8">
                <a:moveTo>
                  <a:pt x="0" y="8"/>
                </a:moveTo>
                <a:lnTo>
                  <a:pt x="3" y="8"/>
                </a:lnTo>
                <a:lnTo>
                  <a:pt x="11" y="4"/>
                </a:lnTo>
                <a:lnTo>
                  <a:pt x="13" y="0"/>
                </a:lnTo>
                <a:lnTo>
                  <a:pt x="1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7" name="Freeform 660">
            <a:extLst>
              <a:ext uri="{FF2B5EF4-FFF2-40B4-BE49-F238E27FC236}">
                <a16:creationId xmlns:a16="http://schemas.microsoft.com/office/drawing/2014/main" id="{CADE6BA1-7E0E-DCF1-BEEF-6F28BBD00942}"/>
              </a:ext>
            </a:extLst>
          </p:cNvPr>
          <p:cNvSpPr>
            <a:spLocks/>
          </p:cNvSpPr>
          <p:nvPr/>
        </p:nvSpPr>
        <p:spPr bwMode="auto">
          <a:xfrm>
            <a:off x="5340351" y="3792538"/>
            <a:ext cx="47625" cy="46038"/>
          </a:xfrm>
          <a:custGeom>
            <a:avLst/>
            <a:gdLst>
              <a:gd name="T0" fmla="*/ 1 w 30"/>
              <a:gd name="T1" fmla="*/ 29 h 29"/>
              <a:gd name="T2" fmla="*/ 0 w 30"/>
              <a:gd name="T3" fmla="*/ 25 h 29"/>
              <a:gd name="T4" fmla="*/ 0 w 30"/>
              <a:gd name="T5" fmla="*/ 19 h 29"/>
              <a:gd name="T6" fmla="*/ 7 w 30"/>
              <a:gd name="T7" fmla="*/ 14 h 29"/>
              <a:gd name="T8" fmla="*/ 20 w 30"/>
              <a:gd name="T9" fmla="*/ 4 h 29"/>
              <a:gd name="T10" fmla="*/ 26 w 30"/>
              <a:gd name="T11" fmla="*/ 0 h 29"/>
              <a:gd name="T12" fmla="*/ 30 w 30"/>
              <a:gd name="T13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" h="29">
                <a:moveTo>
                  <a:pt x="1" y="29"/>
                </a:moveTo>
                <a:lnTo>
                  <a:pt x="0" y="25"/>
                </a:lnTo>
                <a:lnTo>
                  <a:pt x="0" y="19"/>
                </a:lnTo>
                <a:lnTo>
                  <a:pt x="7" y="14"/>
                </a:lnTo>
                <a:lnTo>
                  <a:pt x="20" y="4"/>
                </a:lnTo>
                <a:lnTo>
                  <a:pt x="26" y="0"/>
                </a:lnTo>
                <a:lnTo>
                  <a:pt x="3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8" name="Freeform 661">
            <a:extLst>
              <a:ext uri="{FF2B5EF4-FFF2-40B4-BE49-F238E27FC236}">
                <a16:creationId xmlns:a16="http://schemas.microsoft.com/office/drawing/2014/main" id="{F2786B87-642B-8F06-440D-FE9FDDD581D9}"/>
              </a:ext>
            </a:extLst>
          </p:cNvPr>
          <p:cNvSpPr>
            <a:spLocks/>
          </p:cNvSpPr>
          <p:nvPr/>
        </p:nvSpPr>
        <p:spPr bwMode="auto">
          <a:xfrm>
            <a:off x="5341938" y="3829050"/>
            <a:ext cx="34925" cy="15875"/>
          </a:xfrm>
          <a:custGeom>
            <a:avLst/>
            <a:gdLst>
              <a:gd name="T0" fmla="*/ 22 w 22"/>
              <a:gd name="T1" fmla="*/ 0 h 10"/>
              <a:gd name="T2" fmla="*/ 21 w 22"/>
              <a:gd name="T3" fmla="*/ 3 h 10"/>
              <a:gd name="T4" fmla="*/ 13 w 22"/>
              <a:gd name="T5" fmla="*/ 4 h 10"/>
              <a:gd name="T6" fmla="*/ 7 w 22"/>
              <a:gd name="T7" fmla="*/ 10 h 10"/>
              <a:gd name="T8" fmla="*/ 0 w 22"/>
              <a:gd name="T9" fmla="*/ 10 h 10"/>
              <a:gd name="T10" fmla="*/ 0 w 22"/>
              <a:gd name="T11" fmla="*/ 6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" h="10">
                <a:moveTo>
                  <a:pt x="22" y="0"/>
                </a:moveTo>
                <a:lnTo>
                  <a:pt x="21" y="3"/>
                </a:lnTo>
                <a:lnTo>
                  <a:pt x="13" y="4"/>
                </a:lnTo>
                <a:lnTo>
                  <a:pt x="7" y="10"/>
                </a:lnTo>
                <a:lnTo>
                  <a:pt x="0" y="10"/>
                </a:lnTo>
                <a:lnTo>
                  <a:pt x="0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9" name="Freeform 662">
            <a:extLst>
              <a:ext uri="{FF2B5EF4-FFF2-40B4-BE49-F238E27FC236}">
                <a16:creationId xmlns:a16="http://schemas.microsoft.com/office/drawing/2014/main" id="{DDF9BED4-081C-E6BE-8F19-147F0ADC8857}"/>
              </a:ext>
            </a:extLst>
          </p:cNvPr>
          <p:cNvSpPr>
            <a:spLocks/>
          </p:cNvSpPr>
          <p:nvPr/>
        </p:nvSpPr>
        <p:spPr bwMode="auto">
          <a:xfrm>
            <a:off x="5262563" y="3833813"/>
            <a:ext cx="36513" cy="15875"/>
          </a:xfrm>
          <a:custGeom>
            <a:avLst/>
            <a:gdLst>
              <a:gd name="T0" fmla="*/ 0 w 23"/>
              <a:gd name="T1" fmla="*/ 10 h 10"/>
              <a:gd name="T2" fmla="*/ 7 w 23"/>
              <a:gd name="T3" fmla="*/ 7 h 10"/>
              <a:gd name="T4" fmla="*/ 15 w 23"/>
              <a:gd name="T5" fmla="*/ 3 h 10"/>
              <a:gd name="T6" fmla="*/ 23 w 23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" h="10">
                <a:moveTo>
                  <a:pt x="0" y="10"/>
                </a:moveTo>
                <a:lnTo>
                  <a:pt x="7" y="7"/>
                </a:lnTo>
                <a:lnTo>
                  <a:pt x="15" y="3"/>
                </a:lnTo>
                <a:lnTo>
                  <a:pt x="2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0" name="Freeform 663">
            <a:extLst>
              <a:ext uri="{FF2B5EF4-FFF2-40B4-BE49-F238E27FC236}">
                <a16:creationId xmlns:a16="http://schemas.microsoft.com/office/drawing/2014/main" id="{74DC0EAC-117C-E906-24EF-C07FCA1F1092}"/>
              </a:ext>
            </a:extLst>
          </p:cNvPr>
          <p:cNvSpPr>
            <a:spLocks/>
          </p:cNvSpPr>
          <p:nvPr/>
        </p:nvSpPr>
        <p:spPr bwMode="auto">
          <a:xfrm>
            <a:off x="5245101" y="3849688"/>
            <a:ext cx="17463" cy="3175"/>
          </a:xfrm>
          <a:custGeom>
            <a:avLst/>
            <a:gdLst>
              <a:gd name="T0" fmla="*/ 0 w 11"/>
              <a:gd name="T1" fmla="*/ 2 h 2"/>
              <a:gd name="T2" fmla="*/ 4 w 11"/>
              <a:gd name="T3" fmla="*/ 2 h 2"/>
              <a:gd name="T4" fmla="*/ 7 w 11"/>
              <a:gd name="T5" fmla="*/ 1 h 2"/>
              <a:gd name="T6" fmla="*/ 11 w 11"/>
              <a:gd name="T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2">
                <a:moveTo>
                  <a:pt x="0" y="2"/>
                </a:moveTo>
                <a:lnTo>
                  <a:pt x="4" y="2"/>
                </a:lnTo>
                <a:lnTo>
                  <a:pt x="7" y="1"/>
                </a:lnTo>
                <a:lnTo>
                  <a:pt x="1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1" name="Freeform 664">
            <a:extLst>
              <a:ext uri="{FF2B5EF4-FFF2-40B4-BE49-F238E27FC236}">
                <a16:creationId xmlns:a16="http://schemas.microsoft.com/office/drawing/2014/main" id="{8AF17ADF-55D7-8A61-9FC4-71053A0AA54E}"/>
              </a:ext>
            </a:extLst>
          </p:cNvPr>
          <p:cNvSpPr>
            <a:spLocks/>
          </p:cNvSpPr>
          <p:nvPr/>
        </p:nvSpPr>
        <p:spPr bwMode="auto">
          <a:xfrm>
            <a:off x="4816476" y="3833813"/>
            <a:ext cx="98425" cy="49213"/>
          </a:xfrm>
          <a:custGeom>
            <a:avLst/>
            <a:gdLst>
              <a:gd name="T0" fmla="*/ 26 w 62"/>
              <a:gd name="T1" fmla="*/ 31 h 31"/>
              <a:gd name="T2" fmla="*/ 61 w 62"/>
              <a:gd name="T3" fmla="*/ 27 h 31"/>
              <a:gd name="T4" fmla="*/ 62 w 62"/>
              <a:gd name="T5" fmla="*/ 14 h 31"/>
              <a:gd name="T6" fmla="*/ 60 w 62"/>
              <a:gd name="T7" fmla="*/ 10 h 31"/>
              <a:gd name="T8" fmla="*/ 62 w 62"/>
              <a:gd name="T9" fmla="*/ 3 h 31"/>
              <a:gd name="T10" fmla="*/ 58 w 62"/>
              <a:gd name="T11" fmla="*/ 0 h 31"/>
              <a:gd name="T12" fmla="*/ 32 w 62"/>
              <a:gd name="T13" fmla="*/ 19 h 31"/>
              <a:gd name="T14" fmla="*/ 0 w 62"/>
              <a:gd name="T15" fmla="*/ 23 h 31"/>
              <a:gd name="T16" fmla="*/ 0 w 62"/>
              <a:gd name="T17" fmla="*/ 29 h 31"/>
              <a:gd name="T18" fmla="*/ 26 w 62"/>
              <a:gd name="T1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" h="31">
                <a:moveTo>
                  <a:pt x="26" y="31"/>
                </a:moveTo>
                <a:lnTo>
                  <a:pt x="61" y="27"/>
                </a:lnTo>
                <a:lnTo>
                  <a:pt x="62" y="14"/>
                </a:lnTo>
                <a:lnTo>
                  <a:pt x="60" y="10"/>
                </a:lnTo>
                <a:lnTo>
                  <a:pt x="62" y="3"/>
                </a:lnTo>
                <a:lnTo>
                  <a:pt x="58" y="0"/>
                </a:lnTo>
                <a:lnTo>
                  <a:pt x="32" y="19"/>
                </a:lnTo>
                <a:lnTo>
                  <a:pt x="0" y="23"/>
                </a:lnTo>
                <a:lnTo>
                  <a:pt x="0" y="29"/>
                </a:lnTo>
                <a:lnTo>
                  <a:pt x="26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2" name="Freeform 665">
            <a:extLst>
              <a:ext uri="{FF2B5EF4-FFF2-40B4-BE49-F238E27FC236}">
                <a16:creationId xmlns:a16="http://schemas.microsoft.com/office/drawing/2014/main" id="{F7F5F7C9-28C2-4EB1-4D7B-D0F184FA44FC}"/>
              </a:ext>
            </a:extLst>
          </p:cNvPr>
          <p:cNvSpPr>
            <a:spLocks/>
          </p:cNvSpPr>
          <p:nvPr/>
        </p:nvSpPr>
        <p:spPr bwMode="auto">
          <a:xfrm>
            <a:off x="5116513" y="3862388"/>
            <a:ext cx="38100" cy="25400"/>
          </a:xfrm>
          <a:custGeom>
            <a:avLst/>
            <a:gdLst>
              <a:gd name="T0" fmla="*/ 7 w 24"/>
              <a:gd name="T1" fmla="*/ 16 h 16"/>
              <a:gd name="T2" fmla="*/ 15 w 24"/>
              <a:gd name="T3" fmla="*/ 12 h 16"/>
              <a:gd name="T4" fmla="*/ 14 w 24"/>
              <a:gd name="T5" fmla="*/ 8 h 16"/>
              <a:gd name="T6" fmla="*/ 17 w 24"/>
              <a:gd name="T7" fmla="*/ 4 h 16"/>
              <a:gd name="T8" fmla="*/ 21 w 24"/>
              <a:gd name="T9" fmla="*/ 2 h 16"/>
              <a:gd name="T10" fmla="*/ 24 w 24"/>
              <a:gd name="T11" fmla="*/ 0 h 16"/>
              <a:gd name="T12" fmla="*/ 11 w 24"/>
              <a:gd name="T13" fmla="*/ 2 h 16"/>
              <a:gd name="T14" fmla="*/ 0 w 24"/>
              <a:gd name="T15" fmla="*/ 7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" h="16">
                <a:moveTo>
                  <a:pt x="7" y="16"/>
                </a:moveTo>
                <a:lnTo>
                  <a:pt x="15" y="12"/>
                </a:lnTo>
                <a:lnTo>
                  <a:pt x="14" y="8"/>
                </a:lnTo>
                <a:lnTo>
                  <a:pt x="17" y="4"/>
                </a:lnTo>
                <a:lnTo>
                  <a:pt x="21" y="2"/>
                </a:lnTo>
                <a:lnTo>
                  <a:pt x="24" y="0"/>
                </a:lnTo>
                <a:lnTo>
                  <a:pt x="11" y="2"/>
                </a:lnTo>
                <a:lnTo>
                  <a:pt x="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3" name="Freeform 666">
            <a:extLst>
              <a:ext uri="{FF2B5EF4-FFF2-40B4-BE49-F238E27FC236}">
                <a16:creationId xmlns:a16="http://schemas.microsoft.com/office/drawing/2014/main" id="{CA150DBD-6993-39CC-8106-4271B8CE853D}"/>
              </a:ext>
            </a:extLst>
          </p:cNvPr>
          <p:cNvSpPr>
            <a:spLocks/>
          </p:cNvSpPr>
          <p:nvPr/>
        </p:nvSpPr>
        <p:spPr bwMode="auto">
          <a:xfrm>
            <a:off x="5045076" y="3835400"/>
            <a:ext cx="71438" cy="68263"/>
          </a:xfrm>
          <a:custGeom>
            <a:avLst/>
            <a:gdLst>
              <a:gd name="T0" fmla="*/ 45 w 45"/>
              <a:gd name="T1" fmla="*/ 24 h 43"/>
              <a:gd name="T2" fmla="*/ 34 w 45"/>
              <a:gd name="T3" fmla="*/ 29 h 43"/>
              <a:gd name="T4" fmla="*/ 30 w 45"/>
              <a:gd name="T5" fmla="*/ 30 h 43"/>
              <a:gd name="T6" fmla="*/ 24 w 45"/>
              <a:gd name="T7" fmla="*/ 33 h 43"/>
              <a:gd name="T8" fmla="*/ 17 w 45"/>
              <a:gd name="T9" fmla="*/ 33 h 43"/>
              <a:gd name="T10" fmla="*/ 11 w 45"/>
              <a:gd name="T11" fmla="*/ 40 h 43"/>
              <a:gd name="T12" fmla="*/ 0 w 45"/>
              <a:gd name="T13" fmla="*/ 43 h 43"/>
              <a:gd name="T14" fmla="*/ 3 w 45"/>
              <a:gd name="T15" fmla="*/ 24 h 43"/>
              <a:gd name="T16" fmla="*/ 18 w 45"/>
              <a:gd name="T17" fmla="*/ 21 h 43"/>
              <a:gd name="T18" fmla="*/ 26 w 45"/>
              <a:gd name="T19" fmla="*/ 18 h 43"/>
              <a:gd name="T20" fmla="*/ 24 w 45"/>
              <a:gd name="T21" fmla="*/ 15 h 43"/>
              <a:gd name="T22" fmla="*/ 4 w 45"/>
              <a:gd name="T23" fmla="*/ 15 h 43"/>
              <a:gd name="T24" fmla="*/ 13 w 45"/>
              <a:gd name="T25" fmla="*/ 3 h 43"/>
              <a:gd name="T26" fmla="*/ 25 w 45"/>
              <a:gd name="T27" fmla="*/ 2 h 43"/>
              <a:gd name="T28" fmla="*/ 30 w 45"/>
              <a:gd name="T2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5" h="43">
                <a:moveTo>
                  <a:pt x="45" y="24"/>
                </a:moveTo>
                <a:lnTo>
                  <a:pt x="34" y="29"/>
                </a:lnTo>
                <a:lnTo>
                  <a:pt x="30" y="30"/>
                </a:lnTo>
                <a:lnTo>
                  <a:pt x="24" y="33"/>
                </a:lnTo>
                <a:lnTo>
                  <a:pt x="17" y="33"/>
                </a:lnTo>
                <a:lnTo>
                  <a:pt x="11" y="40"/>
                </a:lnTo>
                <a:lnTo>
                  <a:pt x="0" y="43"/>
                </a:lnTo>
                <a:lnTo>
                  <a:pt x="3" y="24"/>
                </a:lnTo>
                <a:lnTo>
                  <a:pt x="18" y="21"/>
                </a:lnTo>
                <a:lnTo>
                  <a:pt x="26" y="18"/>
                </a:lnTo>
                <a:lnTo>
                  <a:pt x="24" y="15"/>
                </a:lnTo>
                <a:lnTo>
                  <a:pt x="4" y="15"/>
                </a:lnTo>
                <a:lnTo>
                  <a:pt x="13" y="3"/>
                </a:lnTo>
                <a:lnTo>
                  <a:pt x="25" y="2"/>
                </a:lnTo>
                <a:lnTo>
                  <a:pt x="3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4" name="Freeform 667">
            <a:extLst>
              <a:ext uri="{FF2B5EF4-FFF2-40B4-BE49-F238E27FC236}">
                <a16:creationId xmlns:a16="http://schemas.microsoft.com/office/drawing/2014/main" id="{7E0F5ACB-EBF3-ABC7-4EB9-BFB93482E342}"/>
              </a:ext>
            </a:extLst>
          </p:cNvPr>
          <p:cNvSpPr>
            <a:spLocks/>
          </p:cNvSpPr>
          <p:nvPr/>
        </p:nvSpPr>
        <p:spPr bwMode="auto">
          <a:xfrm>
            <a:off x="5345113" y="3808413"/>
            <a:ext cx="55563" cy="96838"/>
          </a:xfrm>
          <a:custGeom>
            <a:avLst/>
            <a:gdLst>
              <a:gd name="T0" fmla="*/ 0 w 35"/>
              <a:gd name="T1" fmla="*/ 61 h 61"/>
              <a:gd name="T2" fmla="*/ 0 w 35"/>
              <a:gd name="T3" fmla="*/ 61 h 61"/>
              <a:gd name="T4" fmla="*/ 8 w 35"/>
              <a:gd name="T5" fmla="*/ 53 h 61"/>
              <a:gd name="T6" fmla="*/ 12 w 35"/>
              <a:gd name="T7" fmla="*/ 47 h 61"/>
              <a:gd name="T8" fmla="*/ 20 w 35"/>
              <a:gd name="T9" fmla="*/ 46 h 61"/>
              <a:gd name="T10" fmla="*/ 32 w 35"/>
              <a:gd name="T11" fmla="*/ 42 h 61"/>
              <a:gd name="T12" fmla="*/ 35 w 35"/>
              <a:gd name="T13" fmla="*/ 38 h 61"/>
              <a:gd name="T14" fmla="*/ 34 w 35"/>
              <a:gd name="T15" fmla="*/ 32 h 61"/>
              <a:gd name="T16" fmla="*/ 34 w 35"/>
              <a:gd name="T17" fmla="*/ 30 h 61"/>
              <a:gd name="T18" fmla="*/ 32 w 35"/>
              <a:gd name="T19" fmla="*/ 27 h 61"/>
              <a:gd name="T20" fmla="*/ 27 w 35"/>
              <a:gd name="T21" fmla="*/ 27 h 61"/>
              <a:gd name="T22" fmla="*/ 21 w 35"/>
              <a:gd name="T23" fmla="*/ 26 h 61"/>
              <a:gd name="T24" fmla="*/ 20 w 35"/>
              <a:gd name="T25" fmla="*/ 21 h 61"/>
              <a:gd name="T26" fmla="*/ 28 w 35"/>
              <a:gd name="T27" fmla="*/ 17 h 61"/>
              <a:gd name="T28" fmla="*/ 30 w 35"/>
              <a:gd name="T29" fmla="*/ 15 h 61"/>
              <a:gd name="T30" fmla="*/ 32 w 35"/>
              <a:gd name="T31" fmla="*/ 9 h 61"/>
              <a:gd name="T32" fmla="*/ 32 w 35"/>
              <a:gd name="T33" fmla="*/ 0 h 61"/>
              <a:gd name="T34" fmla="*/ 30 w 35"/>
              <a:gd name="T35" fmla="*/ 0 h 61"/>
              <a:gd name="T36" fmla="*/ 28 w 35"/>
              <a:gd name="T37" fmla="*/ 0 h 61"/>
              <a:gd name="T38" fmla="*/ 27 w 35"/>
              <a:gd name="T39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5" h="61">
                <a:moveTo>
                  <a:pt x="0" y="61"/>
                </a:moveTo>
                <a:lnTo>
                  <a:pt x="0" y="61"/>
                </a:lnTo>
                <a:lnTo>
                  <a:pt x="8" y="53"/>
                </a:lnTo>
                <a:lnTo>
                  <a:pt x="12" y="47"/>
                </a:lnTo>
                <a:lnTo>
                  <a:pt x="20" y="46"/>
                </a:lnTo>
                <a:lnTo>
                  <a:pt x="32" y="42"/>
                </a:lnTo>
                <a:lnTo>
                  <a:pt x="35" y="38"/>
                </a:lnTo>
                <a:lnTo>
                  <a:pt x="34" y="32"/>
                </a:lnTo>
                <a:lnTo>
                  <a:pt x="34" y="30"/>
                </a:lnTo>
                <a:lnTo>
                  <a:pt x="32" y="27"/>
                </a:lnTo>
                <a:lnTo>
                  <a:pt x="27" y="27"/>
                </a:lnTo>
                <a:lnTo>
                  <a:pt x="21" y="26"/>
                </a:lnTo>
                <a:lnTo>
                  <a:pt x="20" y="21"/>
                </a:lnTo>
                <a:lnTo>
                  <a:pt x="28" y="17"/>
                </a:lnTo>
                <a:lnTo>
                  <a:pt x="30" y="15"/>
                </a:lnTo>
                <a:lnTo>
                  <a:pt x="32" y="9"/>
                </a:lnTo>
                <a:lnTo>
                  <a:pt x="32" y="0"/>
                </a:lnTo>
                <a:lnTo>
                  <a:pt x="30" y="0"/>
                </a:lnTo>
                <a:lnTo>
                  <a:pt x="28" y="0"/>
                </a:lnTo>
                <a:lnTo>
                  <a:pt x="2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5" name="Freeform 668">
            <a:extLst>
              <a:ext uri="{FF2B5EF4-FFF2-40B4-BE49-F238E27FC236}">
                <a16:creationId xmlns:a16="http://schemas.microsoft.com/office/drawing/2014/main" id="{3336D3B4-97FA-12D6-3DC2-B3B94C4B9623}"/>
              </a:ext>
            </a:extLst>
          </p:cNvPr>
          <p:cNvSpPr>
            <a:spLocks/>
          </p:cNvSpPr>
          <p:nvPr/>
        </p:nvSpPr>
        <p:spPr bwMode="auto">
          <a:xfrm>
            <a:off x="5257801" y="3817938"/>
            <a:ext cx="66675" cy="87313"/>
          </a:xfrm>
          <a:custGeom>
            <a:avLst/>
            <a:gdLst>
              <a:gd name="T0" fmla="*/ 26 w 42"/>
              <a:gd name="T1" fmla="*/ 10 h 55"/>
              <a:gd name="T2" fmla="*/ 30 w 42"/>
              <a:gd name="T3" fmla="*/ 7 h 55"/>
              <a:gd name="T4" fmla="*/ 33 w 42"/>
              <a:gd name="T5" fmla="*/ 5 h 55"/>
              <a:gd name="T6" fmla="*/ 34 w 42"/>
              <a:gd name="T7" fmla="*/ 3 h 55"/>
              <a:gd name="T8" fmla="*/ 38 w 42"/>
              <a:gd name="T9" fmla="*/ 0 h 55"/>
              <a:gd name="T10" fmla="*/ 42 w 42"/>
              <a:gd name="T11" fmla="*/ 5 h 55"/>
              <a:gd name="T12" fmla="*/ 41 w 42"/>
              <a:gd name="T13" fmla="*/ 14 h 55"/>
              <a:gd name="T14" fmla="*/ 40 w 42"/>
              <a:gd name="T15" fmla="*/ 20 h 55"/>
              <a:gd name="T16" fmla="*/ 40 w 42"/>
              <a:gd name="T17" fmla="*/ 21 h 55"/>
              <a:gd name="T18" fmla="*/ 35 w 42"/>
              <a:gd name="T19" fmla="*/ 26 h 55"/>
              <a:gd name="T20" fmla="*/ 34 w 42"/>
              <a:gd name="T21" fmla="*/ 29 h 55"/>
              <a:gd name="T22" fmla="*/ 29 w 42"/>
              <a:gd name="T23" fmla="*/ 36 h 55"/>
              <a:gd name="T24" fmla="*/ 26 w 42"/>
              <a:gd name="T25" fmla="*/ 43 h 55"/>
              <a:gd name="T26" fmla="*/ 20 w 42"/>
              <a:gd name="T27" fmla="*/ 47 h 55"/>
              <a:gd name="T28" fmla="*/ 16 w 42"/>
              <a:gd name="T29" fmla="*/ 48 h 55"/>
              <a:gd name="T30" fmla="*/ 7 w 42"/>
              <a:gd name="T31" fmla="*/ 51 h 55"/>
              <a:gd name="T32" fmla="*/ 1 w 42"/>
              <a:gd name="T33" fmla="*/ 55 h 55"/>
              <a:gd name="T34" fmla="*/ 0 w 42"/>
              <a:gd name="T35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2" h="55">
                <a:moveTo>
                  <a:pt x="26" y="10"/>
                </a:moveTo>
                <a:lnTo>
                  <a:pt x="30" y="7"/>
                </a:lnTo>
                <a:lnTo>
                  <a:pt x="33" y="5"/>
                </a:lnTo>
                <a:lnTo>
                  <a:pt x="34" y="3"/>
                </a:lnTo>
                <a:lnTo>
                  <a:pt x="38" y="0"/>
                </a:lnTo>
                <a:lnTo>
                  <a:pt x="42" y="5"/>
                </a:lnTo>
                <a:lnTo>
                  <a:pt x="41" y="14"/>
                </a:lnTo>
                <a:lnTo>
                  <a:pt x="40" y="20"/>
                </a:lnTo>
                <a:lnTo>
                  <a:pt x="40" y="21"/>
                </a:lnTo>
                <a:lnTo>
                  <a:pt x="35" y="26"/>
                </a:lnTo>
                <a:lnTo>
                  <a:pt x="34" y="29"/>
                </a:lnTo>
                <a:lnTo>
                  <a:pt x="29" y="36"/>
                </a:lnTo>
                <a:lnTo>
                  <a:pt x="26" y="43"/>
                </a:lnTo>
                <a:lnTo>
                  <a:pt x="20" y="47"/>
                </a:lnTo>
                <a:lnTo>
                  <a:pt x="16" y="48"/>
                </a:lnTo>
                <a:lnTo>
                  <a:pt x="7" y="51"/>
                </a:lnTo>
                <a:lnTo>
                  <a:pt x="1" y="55"/>
                </a:lnTo>
                <a:lnTo>
                  <a:pt x="0" y="5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6" name="Freeform 669">
            <a:extLst>
              <a:ext uri="{FF2B5EF4-FFF2-40B4-BE49-F238E27FC236}">
                <a16:creationId xmlns:a16="http://schemas.microsoft.com/office/drawing/2014/main" id="{2D6A2D9E-7F38-F117-7869-A0EC957F00A4}"/>
              </a:ext>
            </a:extLst>
          </p:cNvPr>
          <p:cNvSpPr>
            <a:spLocks/>
          </p:cNvSpPr>
          <p:nvPr/>
        </p:nvSpPr>
        <p:spPr bwMode="auto">
          <a:xfrm>
            <a:off x="5095876" y="3887788"/>
            <a:ext cx="31750" cy="19050"/>
          </a:xfrm>
          <a:custGeom>
            <a:avLst/>
            <a:gdLst>
              <a:gd name="T0" fmla="*/ 1 w 20"/>
              <a:gd name="T1" fmla="*/ 12 h 12"/>
              <a:gd name="T2" fmla="*/ 0 w 20"/>
              <a:gd name="T3" fmla="*/ 10 h 12"/>
              <a:gd name="T4" fmla="*/ 5 w 20"/>
              <a:gd name="T5" fmla="*/ 3 h 12"/>
              <a:gd name="T6" fmla="*/ 19 w 20"/>
              <a:gd name="T7" fmla="*/ 0 h 12"/>
              <a:gd name="T8" fmla="*/ 20 w 20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12">
                <a:moveTo>
                  <a:pt x="1" y="12"/>
                </a:moveTo>
                <a:lnTo>
                  <a:pt x="0" y="10"/>
                </a:lnTo>
                <a:lnTo>
                  <a:pt x="5" y="3"/>
                </a:lnTo>
                <a:lnTo>
                  <a:pt x="19" y="0"/>
                </a:lnTo>
                <a:lnTo>
                  <a:pt x="2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7" name="Freeform 670">
            <a:extLst>
              <a:ext uri="{FF2B5EF4-FFF2-40B4-BE49-F238E27FC236}">
                <a16:creationId xmlns:a16="http://schemas.microsoft.com/office/drawing/2014/main" id="{1EABE4CA-E619-CA34-1A99-E90D1A486007}"/>
              </a:ext>
            </a:extLst>
          </p:cNvPr>
          <p:cNvSpPr>
            <a:spLocks/>
          </p:cNvSpPr>
          <p:nvPr/>
        </p:nvSpPr>
        <p:spPr bwMode="auto">
          <a:xfrm>
            <a:off x="5235576" y="3905250"/>
            <a:ext cx="22225" cy="17463"/>
          </a:xfrm>
          <a:custGeom>
            <a:avLst/>
            <a:gdLst>
              <a:gd name="T0" fmla="*/ 14 w 14"/>
              <a:gd name="T1" fmla="*/ 0 h 11"/>
              <a:gd name="T2" fmla="*/ 6 w 14"/>
              <a:gd name="T3" fmla="*/ 5 h 11"/>
              <a:gd name="T4" fmla="*/ 0 w 14"/>
              <a:gd name="T5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" h="11">
                <a:moveTo>
                  <a:pt x="14" y="0"/>
                </a:moveTo>
                <a:lnTo>
                  <a:pt x="6" y="5"/>
                </a:lnTo>
                <a:lnTo>
                  <a:pt x="0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8" name="Freeform 671">
            <a:extLst>
              <a:ext uri="{FF2B5EF4-FFF2-40B4-BE49-F238E27FC236}">
                <a16:creationId xmlns:a16="http://schemas.microsoft.com/office/drawing/2014/main" id="{8C322758-584E-EBFA-3383-055C648FDC63}"/>
              </a:ext>
            </a:extLst>
          </p:cNvPr>
          <p:cNvSpPr>
            <a:spLocks/>
          </p:cNvSpPr>
          <p:nvPr/>
        </p:nvSpPr>
        <p:spPr bwMode="auto">
          <a:xfrm>
            <a:off x="4859338" y="3898900"/>
            <a:ext cx="69850" cy="25400"/>
          </a:xfrm>
          <a:custGeom>
            <a:avLst/>
            <a:gdLst>
              <a:gd name="T0" fmla="*/ 44 w 44"/>
              <a:gd name="T1" fmla="*/ 1 h 16"/>
              <a:gd name="T2" fmla="*/ 41 w 44"/>
              <a:gd name="T3" fmla="*/ 0 h 16"/>
              <a:gd name="T4" fmla="*/ 38 w 44"/>
              <a:gd name="T5" fmla="*/ 11 h 16"/>
              <a:gd name="T6" fmla="*/ 31 w 44"/>
              <a:gd name="T7" fmla="*/ 11 h 16"/>
              <a:gd name="T8" fmla="*/ 30 w 44"/>
              <a:gd name="T9" fmla="*/ 4 h 16"/>
              <a:gd name="T10" fmla="*/ 0 w 44"/>
              <a:gd name="T11" fmla="*/ 8 h 16"/>
              <a:gd name="T12" fmla="*/ 10 w 44"/>
              <a:gd name="T13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4" h="16">
                <a:moveTo>
                  <a:pt x="44" y="1"/>
                </a:moveTo>
                <a:lnTo>
                  <a:pt x="41" y="0"/>
                </a:lnTo>
                <a:lnTo>
                  <a:pt x="38" y="11"/>
                </a:lnTo>
                <a:lnTo>
                  <a:pt x="31" y="11"/>
                </a:lnTo>
                <a:lnTo>
                  <a:pt x="30" y="4"/>
                </a:lnTo>
                <a:lnTo>
                  <a:pt x="0" y="8"/>
                </a:lnTo>
                <a:lnTo>
                  <a:pt x="10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9" name="Freeform 672">
            <a:extLst>
              <a:ext uri="{FF2B5EF4-FFF2-40B4-BE49-F238E27FC236}">
                <a16:creationId xmlns:a16="http://schemas.microsoft.com/office/drawing/2014/main" id="{A7EA6689-79E1-6A58-4951-65397B6AEEDA}"/>
              </a:ext>
            </a:extLst>
          </p:cNvPr>
          <p:cNvSpPr>
            <a:spLocks/>
          </p:cNvSpPr>
          <p:nvPr/>
        </p:nvSpPr>
        <p:spPr bwMode="auto">
          <a:xfrm>
            <a:off x="5227638" y="3922713"/>
            <a:ext cx="7938" cy="6350"/>
          </a:xfrm>
          <a:custGeom>
            <a:avLst/>
            <a:gdLst>
              <a:gd name="T0" fmla="*/ 5 w 5"/>
              <a:gd name="T1" fmla="*/ 0 h 4"/>
              <a:gd name="T2" fmla="*/ 3 w 5"/>
              <a:gd name="T3" fmla="*/ 1 h 4"/>
              <a:gd name="T4" fmla="*/ 0 w 5"/>
              <a:gd name="T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4">
                <a:moveTo>
                  <a:pt x="5" y="0"/>
                </a:moveTo>
                <a:lnTo>
                  <a:pt x="3" y="1"/>
                </a:lnTo>
                <a:lnTo>
                  <a:pt x="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0" name="Freeform 673">
            <a:extLst>
              <a:ext uri="{FF2B5EF4-FFF2-40B4-BE49-F238E27FC236}">
                <a16:creationId xmlns:a16="http://schemas.microsoft.com/office/drawing/2014/main" id="{A8F22587-C3D0-657F-779E-88935E26E51E}"/>
              </a:ext>
            </a:extLst>
          </p:cNvPr>
          <p:cNvSpPr>
            <a:spLocks/>
          </p:cNvSpPr>
          <p:nvPr/>
        </p:nvSpPr>
        <p:spPr bwMode="auto">
          <a:xfrm>
            <a:off x="4865688" y="3924300"/>
            <a:ext cx="11113" cy="6350"/>
          </a:xfrm>
          <a:custGeom>
            <a:avLst/>
            <a:gdLst>
              <a:gd name="T0" fmla="*/ 6 w 7"/>
              <a:gd name="T1" fmla="*/ 0 h 4"/>
              <a:gd name="T2" fmla="*/ 7 w 7"/>
              <a:gd name="T3" fmla="*/ 3 h 4"/>
              <a:gd name="T4" fmla="*/ 0 w 7"/>
              <a:gd name="T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4">
                <a:moveTo>
                  <a:pt x="6" y="0"/>
                </a:moveTo>
                <a:lnTo>
                  <a:pt x="7" y="3"/>
                </a:lnTo>
                <a:lnTo>
                  <a:pt x="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1" name="Freeform 674">
            <a:extLst>
              <a:ext uri="{FF2B5EF4-FFF2-40B4-BE49-F238E27FC236}">
                <a16:creationId xmlns:a16="http://schemas.microsoft.com/office/drawing/2014/main" id="{8A6CA7F6-2496-5E70-889A-617E8899517B}"/>
              </a:ext>
            </a:extLst>
          </p:cNvPr>
          <p:cNvSpPr>
            <a:spLocks/>
          </p:cNvSpPr>
          <p:nvPr/>
        </p:nvSpPr>
        <p:spPr bwMode="auto">
          <a:xfrm>
            <a:off x="5092701" y="3906838"/>
            <a:ext cx="20638" cy="30163"/>
          </a:xfrm>
          <a:custGeom>
            <a:avLst/>
            <a:gdLst>
              <a:gd name="T0" fmla="*/ 13 w 13"/>
              <a:gd name="T1" fmla="*/ 19 h 19"/>
              <a:gd name="T2" fmla="*/ 13 w 13"/>
              <a:gd name="T3" fmla="*/ 17 h 19"/>
              <a:gd name="T4" fmla="*/ 6 w 13"/>
              <a:gd name="T5" fmla="*/ 17 h 19"/>
              <a:gd name="T6" fmla="*/ 2 w 13"/>
              <a:gd name="T7" fmla="*/ 10 h 19"/>
              <a:gd name="T8" fmla="*/ 0 w 13"/>
              <a:gd name="T9" fmla="*/ 7 h 19"/>
              <a:gd name="T10" fmla="*/ 2 w 13"/>
              <a:gd name="T11" fmla="*/ 6 h 19"/>
              <a:gd name="T12" fmla="*/ 4 w 13"/>
              <a:gd name="T13" fmla="*/ 4 h 19"/>
              <a:gd name="T14" fmla="*/ 3 w 13"/>
              <a:gd name="T1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" h="19">
                <a:moveTo>
                  <a:pt x="13" y="19"/>
                </a:moveTo>
                <a:lnTo>
                  <a:pt x="13" y="17"/>
                </a:lnTo>
                <a:lnTo>
                  <a:pt x="6" y="17"/>
                </a:lnTo>
                <a:lnTo>
                  <a:pt x="2" y="10"/>
                </a:lnTo>
                <a:lnTo>
                  <a:pt x="0" y="7"/>
                </a:lnTo>
                <a:lnTo>
                  <a:pt x="2" y="6"/>
                </a:lnTo>
                <a:lnTo>
                  <a:pt x="4" y="4"/>
                </a:lnTo>
                <a:lnTo>
                  <a:pt x="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2" name="Freeform 675">
            <a:extLst>
              <a:ext uri="{FF2B5EF4-FFF2-40B4-BE49-F238E27FC236}">
                <a16:creationId xmlns:a16="http://schemas.microsoft.com/office/drawing/2014/main" id="{EF86F7D2-6234-E0AE-7DFD-62FE95CD123E}"/>
              </a:ext>
            </a:extLst>
          </p:cNvPr>
          <p:cNvSpPr>
            <a:spLocks/>
          </p:cNvSpPr>
          <p:nvPr/>
        </p:nvSpPr>
        <p:spPr bwMode="auto">
          <a:xfrm>
            <a:off x="5251451" y="3903663"/>
            <a:ext cx="93663" cy="41275"/>
          </a:xfrm>
          <a:custGeom>
            <a:avLst/>
            <a:gdLst>
              <a:gd name="T0" fmla="*/ 0 w 59"/>
              <a:gd name="T1" fmla="*/ 26 h 26"/>
              <a:gd name="T2" fmla="*/ 4 w 59"/>
              <a:gd name="T3" fmla="*/ 23 h 26"/>
              <a:gd name="T4" fmla="*/ 11 w 59"/>
              <a:gd name="T5" fmla="*/ 20 h 26"/>
              <a:gd name="T6" fmla="*/ 15 w 59"/>
              <a:gd name="T7" fmla="*/ 17 h 26"/>
              <a:gd name="T8" fmla="*/ 23 w 59"/>
              <a:gd name="T9" fmla="*/ 16 h 26"/>
              <a:gd name="T10" fmla="*/ 23 w 59"/>
              <a:gd name="T11" fmla="*/ 15 h 26"/>
              <a:gd name="T12" fmla="*/ 26 w 59"/>
              <a:gd name="T13" fmla="*/ 11 h 26"/>
              <a:gd name="T14" fmla="*/ 27 w 59"/>
              <a:gd name="T15" fmla="*/ 9 h 26"/>
              <a:gd name="T16" fmla="*/ 34 w 59"/>
              <a:gd name="T17" fmla="*/ 2 h 26"/>
              <a:gd name="T18" fmla="*/ 38 w 59"/>
              <a:gd name="T19" fmla="*/ 0 h 26"/>
              <a:gd name="T20" fmla="*/ 41 w 59"/>
              <a:gd name="T21" fmla="*/ 0 h 26"/>
              <a:gd name="T22" fmla="*/ 49 w 59"/>
              <a:gd name="T23" fmla="*/ 0 h 26"/>
              <a:gd name="T24" fmla="*/ 59 w 59"/>
              <a:gd name="T25" fmla="*/ 1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9" h="26">
                <a:moveTo>
                  <a:pt x="0" y="26"/>
                </a:moveTo>
                <a:lnTo>
                  <a:pt x="4" y="23"/>
                </a:lnTo>
                <a:lnTo>
                  <a:pt x="11" y="20"/>
                </a:lnTo>
                <a:lnTo>
                  <a:pt x="15" y="17"/>
                </a:lnTo>
                <a:lnTo>
                  <a:pt x="23" y="16"/>
                </a:lnTo>
                <a:lnTo>
                  <a:pt x="23" y="15"/>
                </a:lnTo>
                <a:lnTo>
                  <a:pt x="26" y="11"/>
                </a:lnTo>
                <a:lnTo>
                  <a:pt x="27" y="9"/>
                </a:lnTo>
                <a:lnTo>
                  <a:pt x="34" y="2"/>
                </a:lnTo>
                <a:lnTo>
                  <a:pt x="38" y="0"/>
                </a:lnTo>
                <a:lnTo>
                  <a:pt x="41" y="0"/>
                </a:lnTo>
                <a:lnTo>
                  <a:pt x="49" y="0"/>
                </a:lnTo>
                <a:lnTo>
                  <a:pt x="59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3" name="Freeform 676">
            <a:extLst>
              <a:ext uri="{FF2B5EF4-FFF2-40B4-BE49-F238E27FC236}">
                <a16:creationId xmlns:a16="http://schemas.microsoft.com/office/drawing/2014/main" id="{B0CE0865-93E1-7A62-7BE0-A5DADCE230F7}"/>
              </a:ext>
            </a:extLst>
          </p:cNvPr>
          <p:cNvSpPr>
            <a:spLocks/>
          </p:cNvSpPr>
          <p:nvPr/>
        </p:nvSpPr>
        <p:spPr bwMode="auto">
          <a:xfrm>
            <a:off x="5108576" y="3937000"/>
            <a:ext cx="4763" cy="17463"/>
          </a:xfrm>
          <a:custGeom>
            <a:avLst/>
            <a:gdLst>
              <a:gd name="T0" fmla="*/ 1 w 3"/>
              <a:gd name="T1" fmla="*/ 11 h 11"/>
              <a:gd name="T2" fmla="*/ 0 w 3"/>
              <a:gd name="T3" fmla="*/ 10 h 11"/>
              <a:gd name="T4" fmla="*/ 0 w 3"/>
              <a:gd name="T5" fmla="*/ 5 h 11"/>
              <a:gd name="T6" fmla="*/ 3 w 3"/>
              <a:gd name="T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11">
                <a:moveTo>
                  <a:pt x="1" y="11"/>
                </a:moveTo>
                <a:lnTo>
                  <a:pt x="0" y="10"/>
                </a:lnTo>
                <a:lnTo>
                  <a:pt x="0" y="5"/>
                </a:lnTo>
                <a:lnTo>
                  <a:pt x="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4" name="Freeform 677">
            <a:extLst>
              <a:ext uri="{FF2B5EF4-FFF2-40B4-BE49-F238E27FC236}">
                <a16:creationId xmlns:a16="http://schemas.microsoft.com/office/drawing/2014/main" id="{BEBCD7C5-CDFD-38AF-4460-F075FE2187EC}"/>
              </a:ext>
            </a:extLst>
          </p:cNvPr>
          <p:cNvSpPr>
            <a:spLocks/>
          </p:cNvSpPr>
          <p:nvPr/>
        </p:nvSpPr>
        <p:spPr bwMode="auto">
          <a:xfrm>
            <a:off x="5083176" y="3927475"/>
            <a:ext cx="3175" cy="30163"/>
          </a:xfrm>
          <a:custGeom>
            <a:avLst/>
            <a:gdLst>
              <a:gd name="T0" fmla="*/ 0 w 2"/>
              <a:gd name="T1" fmla="*/ 0 h 19"/>
              <a:gd name="T2" fmla="*/ 0 w 2"/>
              <a:gd name="T3" fmla="*/ 2 h 19"/>
              <a:gd name="T4" fmla="*/ 1 w 2"/>
              <a:gd name="T5" fmla="*/ 12 h 19"/>
              <a:gd name="T6" fmla="*/ 2 w 2"/>
              <a:gd name="T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19">
                <a:moveTo>
                  <a:pt x="0" y="0"/>
                </a:moveTo>
                <a:lnTo>
                  <a:pt x="0" y="2"/>
                </a:lnTo>
                <a:lnTo>
                  <a:pt x="1" y="12"/>
                </a:lnTo>
                <a:lnTo>
                  <a:pt x="2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5" name="Freeform 678">
            <a:extLst>
              <a:ext uri="{FF2B5EF4-FFF2-40B4-BE49-F238E27FC236}">
                <a16:creationId xmlns:a16="http://schemas.microsoft.com/office/drawing/2014/main" id="{AF208B7D-910D-4D88-58A2-D847252EC82F}"/>
              </a:ext>
            </a:extLst>
          </p:cNvPr>
          <p:cNvSpPr>
            <a:spLocks/>
          </p:cNvSpPr>
          <p:nvPr/>
        </p:nvSpPr>
        <p:spPr bwMode="auto">
          <a:xfrm>
            <a:off x="4989513" y="3911600"/>
            <a:ext cx="93663" cy="46038"/>
          </a:xfrm>
          <a:custGeom>
            <a:avLst/>
            <a:gdLst>
              <a:gd name="T0" fmla="*/ 0 w 59"/>
              <a:gd name="T1" fmla="*/ 29 h 29"/>
              <a:gd name="T2" fmla="*/ 4 w 59"/>
              <a:gd name="T3" fmla="*/ 26 h 29"/>
              <a:gd name="T4" fmla="*/ 12 w 59"/>
              <a:gd name="T5" fmla="*/ 19 h 29"/>
              <a:gd name="T6" fmla="*/ 16 w 59"/>
              <a:gd name="T7" fmla="*/ 27 h 29"/>
              <a:gd name="T8" fmla="*/ 23 w 59"/>
              <a:gd name="T9" fmla="*/ 19 h 29"/>
              <a:gd name="T10" fmla="*/ 31 w 59"/>
              <a:gd name="T11" fmla="*/ 18 h 29"/>
              <a:gd name="T12" fmla="*/ 34 w 59"/>
              <a:gd name="T13" fmla="*/ 18 h 29"/>
              <a:gd name="T14" fmla="*/ 31 w 59"/>
              <a:gd name="T15" fmla="*/ 11 h 29"/>
              <a:gd name="T16" fmla="*/ 38 w 59"/>
              <a:gd name="T17" fmla="*/ 6 h 29"/>
              <a:gd name="T18" fmla="*/ 48 w 59"/>
              <a:gd name="T19" fmla="*/ 4 h 29"/>
              <a:gd name="T20" fmla="*/ 54 w 59"/>
              <a:gd name="T21" fmla="*/ 0 h 29"/>
              <a:gd name="T22" fmla="*/ 59 w 59"/>
              <a:gd name="T23" fmla="*/ 6 h 29"/>
              <a:gd name="T24" fmla="*/ 59 w 59"/>
              <a:gd name="T25" fmla="*/ 1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9" h="29">
                <a:moveTo>
                  <a:pt x="0" y="29"/>
                </a:moveTo>
                <a:lnTo>
                  <a:pt x="4" y="26"/>
                </a:lnTo>
                <a:lnTo>
                  <a:pt x="12" y="19"/>
                </a:lnTo>
                <a:lnTo>
                  <a:pt x="16" y="27"/>
                </a:lnTo>
                <a:lnTo>
                  <a:pt x="23" y="19"/>
                </a:lnTo>
                <a:lnTo>
                  <a:pt x="31" y="18"/>
                </a:lnTo>
                <a:lnTo>
                  <a:pt x="34" y="18"/>
                </a:lnTo>
                <a:lnTo>
                  <a:pt x="31" y="11"/>
                </a:lnTo>
                <a:lnTo>
                  <a:pt x="38" y="6"/>
                </a:lnTo>
                <a:lnTo>
                  <a:pt x="48" y="4"/>
                </a:lnTo>
                <a:lnTo>
                  <a:pt x="54" y="0"/>
                </a:lnTo>
                <a:lnTo>
                  <a:pt x="59" y="6"/>
                </a:lnTo>
                <a:lnTo>
                  <a:pt x="59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6" name="Freeform 679">
            <a:extLst>
              <a:ext uri="{FF2B5EF4-FFF2-40B4-BE49-F238E27FC236}">
                <a16:creationId xmlns:a16="http://schemas.microsoft.com/office/drawing/2014/main" id="{8988C348-9CCC-0207-96D7-143218EB064E}"/>
              </a:ext>
            </a:extLst>
          </p:cNvPr>
          <p:cNvSpPr>
            <a:spLocks/>
          </p:cNvSpPr>
          <p:nvPr/>
        </p:nvSpPr>
        <p:spPr bwMode="auto">
          <a:xfrm>
            <a:off x="5167313" y="3929063"/>
            <a:ext cx="60325" cy="28575"/>
          </a:xfrm>
          <a:custGeom>
            <a:avLst/>
            <a:gdLst>
              <a:gd name="T0" fmla="*/ 38 w 38"/>
              <a:gd name="T1" fmla="*/ 0 h 18"/>
              <a:gd name="T2" fmla="*/ 31 w 38"/>
              <a:gd name="T3" fmla="*/ 5 h 18"/>
              <a:gd name="T4" fmla="*/ 26 w 38"/>
              <a:gd name="T5" fmla="*/ 10 h 18"/>
              <a:gd name="T6" fmla="*/ 13 w 38"/>
              <a:gd name="T7" fmla="*/ 14 h 18"/>
              <a:gd name="T8" fmla="*/ 0 w 38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18">
                <a:moveTo>
                  <a:pt x="38" y="0"/>
                </a:moveTo>
                <a:lnTo>
                  <a:pt x="31" y="5"/>
                </a:lnTo>
                <a:lnTo>
                  <a:pt x="26" y="10"/>
                </a:lnTo>
                <a:lnTo>
                  <a:pt x="13" y="14"/>
                </a:lnTo>
                <a:lnTo>
                  <a:pt x="0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7" name="Line 680">
            <a:extLst>
              <a:ext uri="{FF2B5EF4-FFF2-40B4-BE49-F238E27FC236}">
                <a16:creationId xmlns:a16="http://schemas.microsoft.com/office/drawing/2014/main" id="{DF498C4D-EBDE-FA73-12FB-BC7D78998B2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29188" y="3951288"/>
            <a:ext cx="23813" cy="1270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8" name="Freeform 681">
            <a:extLst>
              <a:ext uri="{FF2B5EF4-FFF2-40B4-BE49-F238E27FC236}">
                <a16:creationId xmlns:a16="http://schemas.microsoft.com/office/drawing/2014/main" id="{19403560-4192-6052-4850-641C36FA7FEB}"/>
              </a:ext>
            </a:extLst>
          </p:cNvPr>
          <p:cNvSpPr>
            <a:spLocks/>
          </p:cNvSpPr>
          <p:nvPr/>
        </p:nvSpPr>
        <p:spPr bwMode="auto">
          <a:xfrm>
            <a:off x="4978401" y="3957638"/>
            <a:ext cx="11113" cy="6350"/>
          </a:xfrm>
          <a:custGeom>
            <a:avLst/>
            <a:gdLst>
              <a:gd name="T0" fmla="*/ 0 w 7"/>
              <a:gd name="T1" fmla="*/ 2 h 4"/>
              <a:gd name="T2" fmla="*/ 1 w 7"/>
              <a:gd name="T3" fmla="*/ 4 h 4"/>
              <a:gd name="T4" fmla="*/ 7 w 7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4">
                <a:moveTo>
                  <a:pt x="0" y="2"/>
                </a:moveTo>
                <a:lnTo>
                  <a:pt x="1" y="4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9" name="Freeform 682">
            <a:extLst>
              <a:ext uri="{FF2B5EF4-FFF2-40B4-BE49-F238E27FC236}">
                <a16:creationId xmlns:a16="http://schemas.microsoft.com/office/drawing/2014/main" id="{B33DBDE1-7762-FD95-3941-148F60393224}"/>
              </a:ext>
            </a:extLst>
          </p:cNvPr>
          <p:cNvSpPr>
            <a:spLocks/>
          </p:cNvSpPr>
          <p:nvPr/>
        </p:nvSpPr>
        <p:spPr bwMode="auto">
          <a:xfrm>
            <a:off x="5240338" y="3944938"/>
            <a:ext cx="30163" cy="19050"/>
          </a:xfrm>
          <a:custGeom>
            <a:avLst/>
            <a:gdLst>
              <a:gd name="T0" fmla="*/ 19 w 19"/>
              <a:gd name="T1" fmla="*/ 5 h 12"/>
              <a:gd name="T2" fmla="*/ 14 w 19"/>
              <a:gd name="T3" fmla="*/ 8 h 12"/>
              <a:gd name="T4" fmla="*/ 7 w 19"/>
              <a:gd name="T5" fmla="*/ 12 h 12"/>
              <a:gd name="T6" fmla="*/ 1 w 19"/>
              <a:gd name="T7" fmla="*/ 10 h 12"/>
              <a:gd name="T8" fmla="*/ 0 w 19"/>
              <a:gd name="T9" fmla="*/ 6 h 12"/>
              <a:gd name="T10" fmla="*/ 7 w 19"/>
              <a:gd name="T11" fmla="*/ 1 h 12"/>
              <a:gd name="T12" fmla="*/ 7 w 19"/>
              <a:gd name="T13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" h="12">
                <a:moveTo>
                  <a:pt x="19" y="5"/>
                </a:moveTo>
                <a:lnTo>
                  <a:pt x="14" y="8"/>
                </a:lnTo>
                <a:lnTo>
                  <a:pt x="7" y="12"/>
                </a:lnTo>
                <a:lnTo>
                  <a:pt x="1" y="10"/>
                </a:lnTo>
                <a:lnTo>
                  <a:pt x="0" y="6"/>
                </a:lnTo>
                <a:lnTo>
                  <a:pt x="7" y="1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0" name="Freeform 683">
            <a:extLst>
              <a:ext uri="{FF2B5EF4-FFF2-40B4-BE49-F238E27FC236}">
                <a16:creationId xmlns:a16="http://schemas.microsoft.com/office/drawing/2014/main" id="{488702EC-DE15-12B7-7C3C-760F5F6A0FFE}"/>
              </a:ext>
            </a:extLst>
          </p:cNvPr>
          <p:cNvSpPr>
            <a:spLocks/>
          </p:cNvSpPr>
          <p:nvPr/>
        </p:nvSpPr>
        <p:spPr bwMode="auto">
          <a:xfrm>
            <a:off x="5086351" y="3957638"/>
            <a:ext cx="3175" cy="11113"/>
          </a:xfrm>
          <a:custGeom>
            <a:avLst/>
            <a:gdLst>
              <a:gd name="T0" fmla="*/ 0 w 2"/>
              <a:gd name="T1" fmla="*/ 0 h 7"/>
              <a:gd name="T2" fmla="*/ 2 w 2"/>
              <a:gd name="T3" fmla="*/ 5 h 7"/>
              <a:gd name="T4" fmla="*/ 2 w 2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7">
                <a:moveTo>
                  <a:pt x="0" y="0"/>
                </a:moveTo>
                <a:lnTo>
                  <a:pt x="2" y="5"/>
                </a:lnTo>
                <a:lnTo>
                  <a:pt x="2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1" name="Line 684">
            <a:extLst>
              <a:ext uri="{FF2B5EF4-FFF2-40B4-BE49-F238E27FC236}">
                <a16:creationId xmlns:a16="http://schemas.microsoft.com/office/drawing/2014/main" id="{BAF3E29A-4C08-F292-BC31-1BCC75CC51E6}"/>
              </a:ext>
            </a:extLst>
          </p:cNvPr>
          <p:cNvSpPr>
            <a:spLocks noChangeShapeType="1"/>
          </p:cNvSpPr>
          <p:nvPr/>
        </p:nvSpPr>
        <p:spPr bwMode="auto">
          <a:xfrm>
            <a:off x="5089526" y="3968750"/>
            <a:ext cx="0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2" name="Freeform 685">
            <a:extLst>
              <a:ext uri="{FF2B5EF4-FFF2-40B4-BE49-F238E27FC236}">
                <a16:creationId xmlns:a16="http://schemas.microsoft.com/office/drawing/2014/main" id="{A0405BBF-2D06-1131-9EB6-2C880AAB978B}"/>
              </a:ext>
            </a:extLst>
          </p:cNvPr>
          <p:cNvSpPr>
            <a:spLocks/>
          </p:cNvSpPr>
          <p:nvPr/>
        </p:nvSpPr>
        <p:spPr bwMode="auto">
          <a:xfrm>
            <a:off x="5270501" y="3940175"/>
            <a:ext cx="28575" cy="28575"/>
          </a:xfrm>
          <a:custGeom>
            <a:avLst/>
            <a:gdLst>
              <a:gd name="T0" fmla="*/ 12 w 18"/>
              <a:gd name="T1" fmla="*/ 18 h 18"/>
              <a:gd name="T2" fmla="*/ 14 w 18"/>
              <a:gd name="T3" fmla="*/ 15 h 18"/>
              <a:gd name="T4" fmla="*/ 15 w 18"/>
              <a:gd name="T5" fmla="*/ 13 h 18"/>
              <a:gd name="T6" fmla="*/ 18 w 18"/>
              <a:gd name="T7" fmla="*/ 8 h 18"/>
              <a:gd name="T8" fmla="*/ 18 w 18"/>
              <a:gd name="T9" fmla="*/ 1 h 18"/>
              <a:gd name="T10" fmla="*/ 15 w 18"/>
              <a:gd name="T11" fmla="*/ 1 h 18"/>
              <a:gd name="T12" fmla="*/ 14 w 18"/>
              <a:gd name="T13" fmla="*/ 0 h 18"/>
              <a:gd name="T14" fmla="*/ 12 w 18"/>
              <a:gd name="T15" fmla="*/ 0 h 18"/>
              <a:gd name="T16" fmla="*/ 7 w 18"/>
              <a:gd name="T17" fmla="*/ 4 h 18"/>
              <a:gd name="T18" fmla="*/ 0 w 18"/>
              <a:gd name="T19" fmla="*/ 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" h="18">
                <a:moveTo>
                  <a:pt x="12" y="18"/>
                </a:moveTo>
                <a:lnTo>
                  <a:pt x="14" y="15"/>
                </a:lnTo>
                <a:lnTo>
                  <a:pt x="15" y="13"/>
                </a:lnTo>
                <a:lnTo>
                  <a:pt x="18" y="8"/>
                </a:lnTo>
                <a:lnTo>
                  <a:pt x="18" y="1"/>
                </a:lnTo>
                <a:lnTo>
                  <a:pt x="15" y="1"/>
                </a:lnTo>
                <a:lnTo>
                  <a:pt x="14" y="0"/>
                </a:lnTo>
                <a:lnTo>
                  <a:pt x="12" y="0"/>
                </a:lnTo>
                <a:lnTo>
                  <a:pt x="7" y="4"/>
                </a:lnTo>
                <a:lnTo>
                  <a:pt x="0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3" name="Freeform 686">
            <a:extLst>
              <a:ext uri="{FF2B5EF4-FFF2-40B4-BE49-F238E27FC236}">
                <a16:creationId xmlns:a16="http://schemas.microsoft.com/office/drawing/2014/main" id="{83FC8AF2-1626-43DA-99B4-5EA645B6547B}"/>
              </a:ext>
            </a:extLst>
          </p:cNvPr>
          <p:cNvSpPr>
            <a:spLocks/>
          </p:cNvSpPr>
          <p:nvPr/>
        </p:nvSpPr>
        <p:spPr bwMode="auto">
          <a:xfrm>
            <a:off x="5110163" y="3954463"/>
            <a:ext cx="4763" cy="17463"/>
          </a:xfrm>
          <a:custGeom>
            <a:avLst/>
            <a:gdLst>
              <a:gd name="T0" fmla="*/ 3 w 3"/>
              <a:gd name="T1" fmla="*/ 11 h 11"/>
              <a:gd name="T2" fmla="*/ 0 w 3"/>
              <a:gd name="T3" fmla="*/ 9 h 11"/>
              <a:gd name="T4" fmla="*/ 0 w 3"/>
              <a:gd name="T5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11">
                <a:moveTo>
                  <a:pt x="3" y="11"/>
                </a:moveTo>
                <a:lnTo>
                  <a:pt x="0" y="9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4" name="Freeform 687">
            <a:extLst>
              <a:ext uri="{FF2B5EF4-FFF2-40B4-BE49-F238E27FC236}">
                <a16:creationId xmlns:a16="http://schemas.microsoft.com/office/drawing/2014/main" id="{3D57A8F8-1D07-8F52-7AD7-81EEAB1EB53E}"/>
              </a:ext>
            </a:extLst>
          </p:cNvPr>
          <p:cNvSpPr>
            <a:spLocks/>
          </p:cNvSpPr>
          <p:nvPr/>
        </p:nvSpPr>
        <p:spPr bwMode="auto">
          <a:xfrm>
            <a:off x="5114926" y="3971925"/>
            <a:ext cx="22225" cy="3175"/>
          </a:xfrm>
          <a:custGeom>
            <a:avLst/>
            <a:gdLst>
              <a:gd name="T0" fmla="*/ 14 w 14"/>
              <a:gd name="T1" fmla="*/ 2 h 2"/>
              <a:gd name="T2" fmla="*/ 4 w 14"/>
              <a:gd name="T3" fmla="*/ 2 h 2"/>
              <a:gd name="T4" fmla="*/ 0 w 14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" h="2">
                <a:moveTo>
                  <a:pt x="14" y="2"/>
                </a:moveTo>
                <a:lnTo>
                  <a:pt x="4" y="2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5" name="Freeform 688">
            <a:extLst>
              <a:ext uri="{FF2B5EF4-FFF2-40B4-BE49-F238E27FC236}">
                <a16:creationId xmlns:a16="http://schemas.microsoft.com/office/drawing/2014/main" id="{4DA52283-6CF5-8C0F-BACD-14D842E4AA5A}"/>
              </a:ext>
            </a:extLst>
          </p:cNvPr>
          <p:cNvSpPr>
            <a:spLocks/>
          </p:cNvSpPr>
          <p:nvPr/>
        </p:nvSpPr>
        <p:spPr bwMode="auto">
          <a:xfrm>
            <a:off x="5137151" y="3957638"/>
            <a:ext cx="30163" cy="19050"/>
          </a:xfrm>
          <a:custGeom>
            <a:avLst/>
            <a:gdLst>
              <a:gd name="T0" fmla="*/ 19 w 19"/>
              <a:gd name="T1" fmla="*/ 0 h 12"/>
              <a:gd name="T2" fmla="*/ 19 w 19"/>
              <a:gd name="T3" fmla="*/ 1 h 12"/>
              <a:gd name="T4" fmla="*/ 11 w 19"/>
              <a:gd name="T5" fmla="*/ 7 h 12"/>
              <a:gd name="T6" fmla="*/ 9 w 19"/>
              <a:gd name="T7" fmla="*/ 8 h 12"/>
              <a:gd name="T8" fmla="*/ 0 w 19"/>
              <a:gd name="T9" fmla="*/ 12 h 12"/>
              <a:gd name="T10" fmla="*/ 0 w 19"/>
              <a:gd name="T11" fmla="*/ 11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" h="12">
                <a:moveTo>
                  <a:pt x="19" y="0"/>
                </a:moveTo>
                <a:lnTo>
                  <a:pt x="19" y="1"/>
                </a:lnTo>
                <a:lnTo>
                  <a:pt x="11" y="7"/>
                </a:lnTo>
                <a:lnTo>
                  <a:pt x="9" y="8"/>
                </a:lnTo>
                <a:lnTo>
                  <a:pt x="0" y="12"/>
                </a:lnTo>
                <a:lnTo>
                  <a:pt x="0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6" name="Freeform 689">
            <a:extLst>
              <a:ext uri="{FF2B5EF4-FFF2-40B4-BE49-F238E27FC236}">
                <a16:creationId xmlns:a16="http://schemas.microsoft.com/office/drawing/2014/main" id="{326ECE7B-12F6-77C4-C91C-44E219B14707}"/>
              </a:ext>
            </a:extLst>
          </p:cNvPr>
          <p:cNvSpPr>
            <a:spLocks/>
          </p:cNvSpPr>
          <p:nvPr/>
        </p:nvSpPr>
        <p:spPr bwMode="auto">
          <a:xfrm>
            <a:off x="5089526" y="3968750"/>
            <a:ext cx="6350" cy="12700"/>
          </a:xfrm>
          <a:custGeom>
            <a:avLst/>
            <a:gdLst>
              <a:gd name="T0" fmla="*/ 0 w 4"/>
              <a:gd name="T1" fmla="*/ 0 h 8"/>
              <a:gd name="T2" fmla="*/ 2 w 4"/>
              <a:gd name="T3" fmla="*/ 4 h 8"/>
              <a:gd name="T4" fmla="*/ 4 w 4"/>
              <a:gd name="T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8">
                <a:moveTo>
                  <a:pt x="0" y="0"/>
                </a:moveTo>
                <a:lnTo>
                  <a:pt x="2" y="4"/>
                </a:lnTo>
                <a:lnTo>
                  <a:pt x="4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7" name="Freeform 690">
            <a:extLst>
              <a:ext uri="{FF2B5EF4-FFF2-40B4-BE49-F238E27FC236}">
                <a16:creationId xmlns:a16="http://schemas.microsoft.com/office/drawing/2014/main" id="{598DC292-96E5-EBFF-2AFA-392803AF6D46}"/>
              </a:ext>
            </a:extLst>
          </p:cNvPr>
          <p:cNvSpPr>
            <a:spLocks/>
          </p:cNvSpPr>
          <p:nvPr/>
        </p:nvSpPr>
        <p:spPr bwMode="auto">
          <a:xfrm>
            <a:off x="4962526" y="3959225"/>
            <a:ext cx="15875" cy="23813"/>
          </a:xfrm>
          <a:custGeom>
            <a:avLst/>
            <a:gdLst>
              <a:gd name="T0" fmla="*/ 9 w 10"/>
              <a:gd name="T1" fmla="*/ 15 h 15"/>
              <a:gd name="T2" fmla="*/ 6 w 10"/>
              <a:gd name="T3" fmla="*/ 15 h 15"/>
              <a:gd name="T4" fmla="*/ 2 w 10"/>
              <a:gd name="T5" fmla="*/ 10 h 15"/>
              <a:gd name="T6" fmla="*/ 0 w 10"/>
              <a:gd name="T7" fmla="*/ 6 h 15"/>
              <a:gd name="T8" fmla="*/ 7 w 10"/>
              <a:gd name="T9" fmla="*/ 0 h 15"/>
              <a:gd name="T10" fmla="*/ 10 w 10"/>
              <a:gd name="T11" fmla="*/ 1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15">
                <a:moveTo>
                  <a:pt x="9" y="15"/>
                </a:moveTo>
                <a:lnTo>
                  <a:pt x="6" y="15"/>
                </a:lnTo>
                <a:lnTo>
                  <a:pt x="2" y="10"/>
                </a:lnTo>
                <a:lnTo>
                  <a:pt x="0" y="6"/>
                </a:lnTo>
                <a:lnTo>
                  <a:pt x="7" y="0"/>
                </a:lnTo>
                <a:lnTo>
                  <a:pt x="10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8" name="Freeform 691">
            <a:extLst>
              <a:ext uri="{FF2B5EF4-FFF2-40B4-BE49-F238E27FC236}">
                <a16:creationId xmlns:a16="http://schemas.microsoft.com/office/drawing/2014/main" id="{087F1863-A5EE-564F-E782-B2B1A348CE56}"/>
              </a:ext>
            </a:extLst>
          </p:cNvPr>
          <p:cNvSpPr>
            <a:spLocks/>
          </p:cNvSpPr>
          <p:nvPr/>
        </p:nvSpPr>
        <p:spPr bwMode="auto">
          <a:xfrm>
            <a:off x="4976813" y="3975100"/>
            <a:ext cx="53975" cy="14288"/>
          </a:xfrm>
          <a:custGeom>
            <a:avLst/>
            <a:gdLst>
              <a:gd name="T0" fmla="*/ 23 w 34"/>
              <a:gd name="T1" fmla="*/ 9 h 9"/>
              <a:gd name="T2" fmla="*/ 28 w 34"/>
              <a:gd name="T3" fmla="*/ 8 h 9"/>
              <a:gd name="T4" fmla="*/ 34 w 34"/>
              <a:gd name="T5" fmla="*/ 5 h 9"/>
              <a:gd name="T6" fmla="*/ 32 w 34"/>
              <a:gd name="T7" fmla="*/ 1 h 9"/>
              <a:gd name="T8" fmla="*/ 21 w 34"/>
              <a:gd name="T9" fmla="*/ 1 h 9"/>
              <a:gd name="T10" fmla="*/ 9 w 34"/>
              <a:gd name="T11" fmla="*/ 0 h 9"/>
              <a:gd name="T12" fmla="*/ 6 w 34"/>
              <a:gd name="T13" fmla="*/ 4 h 9"/>
              <a:gd name="T14" fmla="*/ 0 w 34"/>
              <a:gd name="T15" fmla="*/ 5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" h="9">
                <a:moveTo>
                  <a:pt x="23" y="9"/>
                </a:moveTo>
                <a:lnTo>
                  <a:pt x="28" y="8"/>
                </a:lnTo>
                <a:lnTo>
                  <a:pt x="34" y="5"/>
                </a:lnTo>
                <a:lnTo>
                  <a:pt x="32" y="1"/>
                </a:lnTo>
                <a:lnTo>
                  <a:pt x="21" y="1"/>
                </a:lnTo>
                <a:lnTo>
                  <a:pt x="9" y="0"/>
                </a:lnTo>
                <a:lnTo>
                  <a:pt x="6" y="4"/>
                </a:lnTo>
                <a:lnTo>
                  <a:pt x="0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9" name="Freeform 692">
            <a:extLst>
              <a:ext uri="{FF2B5EF4-FFF2-40B4-BE49-F238E27FC236}">
                <a16:creationId xmlns:a16="http://schemas.microsoft.com/office/drawing/2014/main" id="{C6602845-93C1-D177-4ED9-FD714B3F3C86}"/>
              </a:ext>
            </a:extLst>
          </p:cNvPr>
          <p:cNvSpPr>
            <a:spLocks/>
          </p:cNvSpPr>
          <p:nvPr/>
        </p:nvSpPr>
        <p:spPr bwMode="auto">
          <a:xfrm>
            <a:off x="4989513" y="3989388"/>
            <a:ext cx="23813" cy="3175"/>
          </a:xfrm>
          <a:custGeom>
            <a:avLst/>
            <a:gdLst>
              <a:gd name="T0" fmla="*/ 0 w 15"/>
              <a:gd name="T1" fmla="*/ 2 h 2"/>
              <a:gd name="T2" fmla="*/ 4 w 15"/>
              <a:gd name="T3" fmla="*/ 2 h 2"/>
              <a:gd name="T4" fmla="*/ 15 w 15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" h="2">
                <a:moveTo>
                  <a:pt x="0" y="2"/>
                </a:moveTo>
                <a:lnTo>
                  <a:pt x="4" y="2"/>
                </a:lnTo>
                <a:lnTo>
                  <a:pt x="1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0" name="Line 693">
            <a:extLst>
              <a:ext uri="{FF2B5EF4-FFF2-40B4-BE49-F238E27FC236}">
                <a16:creationId xmlns:a16="http://schemas.microsoft.com/office/drawing/2014/main" id="{F3FC17EE-58BA-F7F6-881E-0EF28C648A06}"/>
              </a:ext>
            </a:extLst>
          </p:cNvPr>
          <p:cNvSpPr>
            <a:spLocks noChangeShapeType="1"/>
          </p:cNvSpPr>
          <p:nvPr/>
        </p:nvSpPr>
        <p:spPr bwMode="auto">
          <a:xfrm>
            <a:off x="4979988" y="3992563"/>
            <a:ext cx="9525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1" name="Freeform 694">
            <a:extLst>
              <a:ext uri="{FF2B5EF4-FFF2-40B4-BE49-F238E27FC236}">
                <a16:creationId xmlns:a16="http://schemas.microsoft.com/office/drawing/2014/main" id="{FD5BD019-CC42-8CA7-44C1-C68BF50CE2B7}"/>
              </a:ext>
            </a:extLst>
          </p:cNvPr>
          <p:cNvSpPr>
            <a:spLocks/>
          </p:cNvSpPr>
          <p:nvPr/>
        </p:nvSpPr>
        <p:spPr bwMode="auto">
          <a:xfrm>
            <a:off x="4929188" y="3983038"/>
            <a:ext cx="25400" cy="15875"/>
          </a:xfrm>
          <a:custGeom>
            <a:avLst/>
            <a:gdLst>
              <a:gd name="T0" fmla="*/ 0 w 16"/>
              <a:gd name="T1" fmla="*/ 10 h 10"/>
              <a:gd name="T2" fmla="*/ 4 w 16"/>
              <a:gd name="T3" fmla="*/ 10 h 10"/>
              <a:gd name="T4" fmla="*/ 2 w 16"/>
              <a:gd name="T5" fmla="*/ 0 h 10"/>
              <a:gd name="T6" fmla="*/ 5 w 16"/>
              <a:gd name="T7" fmla="*/ 0 h 10"/>
              <a:gd name="T8" fmla="*/ 9 w 16"/>
              <a:gd name="T9" fmla="*/ 1 h 10"/>
              <a:gd name="T10" fmla="*/ 11 w 16"/>
              <a:gd name="T11" fmla="*/ 1 h 10"/>
              <a:gd name="T12" fmla="*/ 16 w 16"/>
              <a:gd name="T1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" h="10">
                <a:moveTo>
                  <a:pt x="0" y="10"/>
                </a:moveTo>
                <a:lnTo>
                  <a:pt x="4" y="10"/>
                </a:lnTo>
                <a:lnTo>
                  <a:pt x="2" y="0"/>
                </a:lnTo>
                <a:lnTo>
                  <a:pt x="5" y="0"/>
                </a:lnTo>
                <a:lnTo>
                  <a:pt x="9" y="1"/>
                </a:lnTo>
                <a:lnTo>
                  <a:pt x="11" y="1"/>
                </a:lnTo>
                <a:lnTo>
                  <a:pt x="16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2" name="Line 695">
            <a:extLst>
              <a:ext uri="{FF2B5EF4-FFF2-40B4-BE49-F238E27FC236}">
                <a16:creationId xmlns:a16="http://schemas.microsoft.com/office/drawing/2014/main" id="{99A16BEA-18A9-C155-AB79-E5210F1CE246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9501" y="3987800"/>
            <a:ext cx="17463" cy="1111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3" name="Freeform 696">
            <a:extLst>
              <a:ext uri="{FF2B5EF4-FFF2-40B4-BE49-F238E27FC236}">
                <a16:creationId xmlns:a16="http://schemas.microsoft.com/office/drawing/2014/main" id="{CC6274F5-DC68-6A64-615E-A5FF07CB7D98}"/>
              </a:ext>
            </a:extLst>
          </p:cNvPr>
          <p:cNvSpPr>
            <a:spLocks/>
          </p:cNvSpPr>
          <p:nvPr/>
        </p:nvSpPr>
        <p:spPr bwMode="auto">
          <a:xfrm>
            <a:off x="4906963" y="3995738"/>
            <a:ext cx="22225" cy="6350"/>
          </a:xfrm>
          <a:custGeom>
            <a:avLst/>
            <a:gdLst>
              <a:gd name="T0" fmla="*/ 0 w 14"/>
              <a:gd name="T1" fmla="*/ 2 h 4"/>
              <a:gd name="T2" fmla="*/ 1 w 14"/>
              <a:gd name="T3" fmla="*/ 2 h 4"/>
              <a:gd name="T4" fmla="*/ 7 w 14"/>
              <a:gd name="T5" fmla="*/ 4 h 4"/>
              <a:gd name="T6" fmla="*/ 11 w 14"/>
              <a:gd name="T7" fmla="*/ 0 h 4"/>
              <a:gd name="T8" fmla="*/ 14 w 14"/>
              <a:gd name="T9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4">
                <a:moveTo>
                  <a:pt x="0" y="2"/>
                </a:moveTo>
                <a:lnTo>
                  <a:pt x="1" y="2"/>
                </a:lnTo>
                <a:lnTo>
                  <a:pt x="7" y="4"/>
                </a:lnTo>
                <a:lnTo>
                  <a:pt x="11" y="0"/>
                </a:lnTo>
                <a:lnTo>
                  <a:pt x="14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4" name="Freeform 697">
            <a:extLst>
              <a:ext uri="{FF2B5EF4-FFF2-40B4-BE49-F238E27FC236}">
                <a16:creationId xmlns:a16="http://schemas.microsoft.com/office/drawing/2014/main" id="{326E3F15-84F2-71D5-DE7C-445489AE1A82}"/>
              </a:ext>
            </a:extLst>
          </p:cNvPr>
          <p:cNvSpPr>
            <a:spLocks/>
          </p:cNvSpPr>
          <p:nvPr/>
        </p:nvSpPr>
        <p:spPr bwMode="auto">
          <a:xfrm>
            <a:off x="4967288" y="3992563"/>
            <a:ext cx="12700" cy="15875"/>
          </a:xfrm>
          <a:custGeom>
            <a:avLst/>
            <a:gdLst>
              <a:gd name="T0" fmla="*/ 2 w 8"/>
              <a:gd name="T1" fmla="*/ 10 h 10"/>
              <a:gd name="T2" fmla="*/ 0 w 8"/>
              <a:gd name="T3" fmla="*/ 5 h 10"/>
              <a:gd name="T4" fmla="*/ 6 w 8"/>
              <a:gd name="T5" fmla="*/ 1 h 10"/>
              <a:gd name="T6" fmla="*/ 8 w 8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10">
                <a:moveTo>
                  <a:pt x="2" y="10"/>
                </a:moveTo>
                <a:lnTo>
                  <a:pt x="0" y="5"/>
                </a:lnTo>
                <a:lnTo>
                  <a:pt x="6" y="1"/>
                </a:lnTo>
                <a:lnTo>
                  <a:pt x="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5" name="Freeform 698">
            <a:extLst>
              <a:ext uri="{FF2B5EF4-FFF2-40B4-BE49-F238E27FC236}">
                <a16:creationId xmlns:a16="http://schemas.microsoft.com/office/drawing/2014/main" id="{C5401791-1436-6733-E771-6E908F317AF5}"/>
              </a:ext>
            </a:extLst>
          </p:cNvPr>
          <p:cNvSpPr>
            <a:spLocks/>
          </p:cNvSpPr>
          <p:nvPr/>
        </p:nvSpPr>
        <p:spPr bwMode="auto">
          <a:xfrm>
            <a:off x="5146676" y="3998913"/>
            <a:ext cx="39688" cy="9525"/>
          </a:xfrm>
          <a:custGeom>
            <a:avLst/>
            <a:gdLst>
              <a:gd name="T0" fmla="*/ 0 w 25"/>
              <a:gd name="T1" fmla="*/ 4 h 6"/>
              <a:gd name="T2" fmla="*/ 2 w 25"/>
              <a:gd name="T3" fmla="*/ 4 h 6"/>
              <a:gd name="T4" fmla="*/ 11 w 25"/>
              <a:gd name="T5" fmla="*/ 1 h 6"/>
              <a:gd name="T6" fmla="*/ 14 w 25"/>
              <a:gd name="T7" fmla="*/ 0 h 6"/>
              <a:gd name="T8" fmla="*/ 21 w 25"/>
              <a:gd name="T9" fmla="*/ 4 h 6"/>
              <a:gd name="T10" fmla="*/ 25 w 25"/>
              <a:gd name="T11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" h="6">
                <a:moveTo>
                  <a:pt x="0" y="4"/>
                </a:moveTo>
                <a:lnTo>
                  <a:pt x="2" y="4"/>
                </a:lnTo>
                <a:lnTo>
                  <a:pt x="11" y="1"/>
                </a:lnTo>
                <a:lnTo>
                  <a:pt x="14" y="0"/>
                </a:lnTo>
                <a:lnTo>
                  <a:pt x="21" y="4"/>
                </a:lnTo>
                <a:lnTo>
                  <a:pt x="25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6" name="Freeform 699">
            <a:extLst>
              <a:ext uri="{FF2B5EF4-FFF2-40B4-BE49-F238E27FC236}">
                <a16:creationId xmlns:a16="http://schemas.microsoft.com/office/drawing/2014/main" id="{45A18F91-FB27-462A-440A-98C03B523AA2}"/>
              </a:ext>
            </a:extLst>
          </p:cNvPr>
          <p:cNvSpPr>
            <a:spLocks/>
          </p:cNvSpPr>
          <p:nvPr/>
        </p:nvSpPr>
        <p:spPr bwMode="auto">
          <a:xfrm>
            <a:off x="5265738" y="3968750"/>
            <a:ext cx="28575" cy="44450"/>
          </a:xfrm>
          <a:custGeom>
            <a:avLst/>
            <a:gdLst>
              <a:gd name="T0" fmla="*/ 14 w 18"/>
              <a:gd name="T1" fmla="*/ 28 h 28"/>
              <a:gd name="T2" fmla="*/ 17 w 18"/>
              <a:gd name="T3" fmla="*/ 27 h 28"/>
              <a:gd name="T4" fmla="*/ 18 w 18"/>
              <a:gd name="T5" fmla="*/ 21 h 28"/>
              <a:gd name="T6" fmla="*/ 6 w 18"/>
              <a:gd name="T7" fmla="*/ 17 h 28"/>
              <a:gd name="T8" fmla="*/ 0 w 18"/>
              <a:gd name="T9" fmla="*/ 13 h 28"/>
              <a:gd name="T10" fmla="*/ 0 w 18"/>
              <a:gd name="T11" fmla="*/ 5 h 28"/>
              <a:gd name="T12" fmla="*/ 9 w 18"/>
              <a:gd name="T13" fmla="*/ 1 h 28"/>
              <a:gd name="T14" fmla="*/ 15 w 18"/>
              <a:gd name="T1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" h="28">
                <a:moveTo>
                  <a:pt x="14" y="28"/>
                </a:moveTo>
                <a:lnTo>
                  <a:pt x="17" y="27"/>
                </a:lnTo>
                <a:lnTo>
                  <a:pt x="18" y="21"/>
                </a:lnTo>
                <a:lnTo>
                  <a:pt x="6" y="17"/>
                </a:lnTo>
                <a:lnTo>
                  <a:pt x="0" y="13"/>
                </a:lnTo>
                <a:lnTo>
                  <a:pt x="0" y="5"/>
                </a:lnTo>
                <a:lnTo>
                  <a:pt x="9" y="1"/>
                </a:lnTo>
                <a:lnTo>
                  <a:pt x="1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7" name="Freeform 700">
            <a:extLst>
              <a:ext uri="{FF2B5EF4-FFF2-40B4-BE49-F238E27FC236}">
                <a16:creationId xmlns:a16="http://schemas.microsoft.com/office/drawing/2014/main" id="{9183ECA4-60F7-D4EC-AB7F-643D3290D00B}"/>
              </a:ext>
            </a:extLst>
          </p:cNvPr>
          <p:cNvSpPr>
            <a:spLocks/>
          </p:cNvSpPr>
          <p:nvPr/>
        </p:nvSpPr>
        <p:spPr bwMode="auto">
          <a:xfrm>
            <a:off x="5018088" y="4013200"/>
            <a:ext cx="9525" cy="3175"/>
          </a:xfrm>
          <a:custGeom>
            <a:avLst/>
            <a:gdLst>
              <a:gd name="T0" fmla="*/ 5 w 6"/>
              <a:gd name="T1" fmla="*/ 2 h 2"/>
              <a:gd name="T2" fmla="*/ 6 w 6"/>
              <a:gd name="T3" fmla="*/ 0 h 2"/>
              <a:gd name="T4" fmla="*/ 0 w 6"/>
              <a:gd name="T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2">
                <a:moveTo>
                  <a:pt x="5" y="2"/>
                </a:moveTo>
                <a:lnTo>
                  <a:pt x="6" y="0"/>
                </a:lnTo>
                <a:lnTo>
                  <a:pt x="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8" name="Freeform 701">
            <a:extLst>
              <a:ext uri="{FF2B5EF4-FFF2-40B4-BE49-F238E27FC236}">
                <a16:creationId xmlns:a16="http://schemas.microsoft.com/office/drawing/2014/main" id="{AE2BCFDA-EFA7-4097-3FB0-F723CBE63F3C}"/>
              </a:ext>
            </a:extLst>
          </p:cNvPr>
          <p:cNvSpPr>
            <a:spLocks/>
          </p:cNvSpPr>
          <p:nvPr/>
        </p:nvSpPr>
        <p:spPr bwMode="auto">
          <a:xfrm>
            <a:off x="5186363" y="4002088"/>
            <a:ext cx="76200" cy="15875"/>
          </a:xfrm>
          <a:custGeom>
            <a:avLst/>
            <a:gdLst>
              <a:gd name="T0" fmla="*/ 0 w 48"/>
              <a:gd name="T1" fmla="*/ 4 h 10"/>
              <a:gd name="T2" fmla="*/ 0 w 48"/>
              <a:gd name="T3" fmla="*/ 6 h 10"/>
              <a:gd name="T4" fmla="*/ 7 w 48"/>
              <a:gd name="T5" fmla="*/ 4 h 10"/>
              <a:gd name="T6" fmla="*/ 12 w 48"/>
              <a:gd name="T7" fmla="*/ 0 h 10"/>
              <a:gd name="T8" fmla="*/ 18 w 48"/>
              <a:gd name="T9" fmla="*/ 3 h 10"/>
              <a:gd name="T10" fmla="*/ 22 w 48"/>
              <a:gd name="T11" fmla="*/ 9 h 10"/>
              <a:gd name="T12" fmla="*/ 27 w 48"/>
              <a:gd name="T13" fmla="*/ 7 h 10"/>
              <a:gd name="T14" fmla="*/ 33 w 48"/>
              <a:gd name="T15" fmla="*/ 6 h 10"/>
              <a:gd name="T16" fmla="*/ 45 w 48"/>
              <a:gd name="T17" fmla="*/ 9 h 10"/>
              <a:gd name="T18" fmla="*/ 48 w 48"/>
              <a:gd name="T19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8" h="10">
                <a:moveTo>
                  <a:pt x="0" y="4"/>
                </a:moveTo>
                <a:lnTo>
                  <a:pt x="0" y="6"/>
                </a:lnTo>
                <a:lnTo>
                  <a:pt x="7" y="4"/>
                </a:lnTo>
                <a:lnTo>
                  <a:pt x="12" y="0"/>
                </a:lnTo>
                <a:lnTo>
                  <a:pt x="18" y="3"/>
                </a:lnTo>
                <a:lnTo>
                  <a:pt x="22" y="9"/>
                </a:lnTo>
                <a:lnTo>
                  <a:pt x="27" y="7"/>
                </a:lnTo>
                <a:lnTo>
                  <a:pt x="33" y="6"/>
                </a:lnTo>
                <a:lnTo>
                  <a:pt x="45" y="9"/>
                </a:lnTo>
                <a:lnTo>
                  <a:pt x="48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9" name="Freeform 702">
            <a:extLst>
              <a:ext uri="{FF2B5EF4-FFF2-40B4-BE49-F238E27FC236}">
                <a16:creationId xmlns:a16="http://schemas.microsoft.com/office/drawing/2014/main" id="{8C79576A-BF4B-27FE-47C7-266FD76B5C20}"/>
              </a:ext>
            </a:extLst>
          </p:cNvPr>
          <p:cNvSpPr>
            <a:spLocks/>
          </p:cNvSpPr>
          <p:nvPr/>
        </p:nvSpPr>
        <p:spPr bwMode="auto">
          <a:xfrm>
            <a:off x="4700588" y="3957638"/>
            <a:ext cx="76200" cy="60325"/>
          </a:xfrm>
          <a:custGeom>
            <a:avLst/>
            <a:gdLst>
              <a:gd name="T0" fmla="*/ 37 w 48"/>
              <a:gd name="T1" fmla="*/ 38 h 38"/>
              <a:gd name="T2" fmla="*/ 48 w 48"/>
              <a:gd name="T3" fmla="*/ 28 h 38"/>
              <a:gd name="T4" fmla="*/ 43 w 48"/>
              <a:gd name="T5" fmla="*/ 0 h 38"/>
              <a:gd name="T6" fmla="*/ 13 w 48"/>
              <a:gd name="T7" fmla="*/ 5 h 38"/>
              <a:gd name="T8" fmla="*/ 6 w 48"/>
              <a:gd name="T9" fmla="*/ 9 h 38"/>
              <a:gd name="T10" fmla="*/ 0 w 48"/>
              <a:gd name="T11" fmla="*/ 20 h 38"/>
              <a:gd name="T12" fmla="*/ 2 w 48"/>
              <a:gd name="T13" fmla="*/ 20 h 38"/>
              <a:gd name="T14" fmla="*/ 17 w 48"/>
              <a:gd name="T15" fmla="*/ 27 h 38"/>
              <a:gd name="T16" fmla="*/ 22 w 48"/>
              <a:gd name="T17" fmla="*/ 35 h 38"/>
              <a:gd name="T18" fmla="*/ 37 w 48"/>
              <a:gd name="T19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8" h="38">
                <a:moveTo>
                  <a:pt x="37" y="38"/>
                </a:moveTo>
                <a:lnTo>
                  <a:pt x="48" y="28"/>
                </a:lnTo>
                <a:lnTo>
                  <a:pt x="43" y="0"/>
                </a:lnTo>
                <a:lnTo>
                  <a:pt x="13" y="5"/>
                </a:lnTo>
                <a:lnTo>
                  <a:pt x="6" y="9"/>
                </a:lnTo>
                <a:lnTo>
                  <a:pt x="0" y="20"/>
                </a:lnTo>
                <a:lnTo>
                  <a:pt x="2" y="20"/>
                </a:lnTo>
                <a:lnTo>
                  <a:pt x="17" y="27"/>
                </a:lnTo>
                <a:lnTo>
                  <a:pt x="22" y="35"/>
                </a:lnTo>
                <a:lnTo>
                  <a:pt x="37" y="3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0" name="Freeform 703">
            <a:extLst>
              <a:ext uri="{FF2B5EF4-FFF2-40B4-BE49-F238E27FC236}">
                <a16:creationId xmlns:a16="http://schemas.microsoft.com/office/drawing/2014/main" id="{4C377A5D-36B6-67D7-9505-A2F85D31BD94}"/>
              </a:ext>
            </a:extLst>
          </p:cNvPr>
          <p:cNvSpPr>
            <a:spLocks/>
          </p:cNvSpPr>
          <p:nvPr/>
        </p:nvSpPr>
        <p:spPr bwMode="auto">
          <a:xfrm>
            <a:off x="4994276" y="4016375"/>
            <a:ext cx="23813" cy="1588"/>
          </a:xfrm>
          <a:custGeom>
            <a:avLst/>
            <a:gdLst>
              <a:gd name="T0" fmla="*/ 15 w 15"/>
              <a:gd name="T1" fmla="*/ 0 h 1"/>
              <a:gd name="T2" fmla="*/ 10 w 15"/>
              <a:gd name="T3" fmla="*/ 0 h 1"/>
              <a:gd name="T4" fmla="*/ 0 w 15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" h="1">
                <a:moveTo>
                  <a:pt x="15" y="0"/>
                </a:moveTo>
                <a:lnTo>
                  <a:pt x="10" y="0"/>
                </a:lnTo>
                <a:lnTo>
                  <a:pt x="0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1" name="Freeform 704">
            <a:extLst>
              <a:ext uri="{FF2B5EF4-FFF2-40B4-BE49-F238E27FC236}">
                <a16:creationId xmlns:a16="http://schemas.microsoft.com/office/drawing/2014/main" id="{60B50394-6501-B12D-0811-53807FFB4E30}"/>
              </a:ext>
            </a:extLst>
          </p:cNvPr>
          <p:cNvSpPr>
            <a:spLocks/>
          </p:cNvSpPr>
          <p:nvPr/>
        </p:nvSpPr>
        <p:spPr bwMode="auto">
          <a:xfrm>
            <a:off x="4870451" y="3987800"/>
            <a:ext cx="20638" cy="30163"/>
          </a:xfrm>
          <a:custGeom>
            <a:avLst/>
            <a:gdLst>
              <a:gd name="T0" fmla="*/ 13 w 13"/>
              <a:gd name="T1" fmla="*/ 19 h 19"/>
              <a:gd name="T2" fmla="*/ 4 w 13"/>
              <a:gd name="T3" fmla="*/ 19 h 19"/>
              <a:gd name="T4" fmla="*/ 0 w 13"/>
              <a:gd name="T5" fmla="*/ 8 h 19"/>
              <a:gd name="T6" fmla="*/ 0 w 13"/>
              <a:gd name="T7" fmla="*/ 3 h 19"/>
              <a:gd name="T8" fmla="*/ 0 w 13"/>
              <a:gd name="T9" fmla="*/ 1 h 19"/>
              <a:gd name="T10" fmla="*/ 8 w 13"/>
              <a:gd name="T11" fmla="*/ 1 h 19"/>
              <a:gd name="T12" fmla="*/ 11 w 13"/>
              <a:gd name="T13" fmla="*/ 0 h 19"/>
              <a:gd name="T14" fmla="*/ 12 w 13"/>
              <a:gd name="T1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" h="19">
                <a:moveTo>
                  <a:pt x="13" y="19"/>
                </a:moveTo>
                <a:lnTo>
                  <a:pt x="4" y="19"/>
                </a:lnTo>
                <a:lnTo>
                  <a:pt x="0" y="8"/>
                </a:lnTo>
                <a:lnTo>
                  <a:pt x="0" y="3"/>
                </a:lnTo>
                <a:lnTo>
                  <a:pt x="0" y="1"/>
                </a:lnTo>
                <a:lnTo>
                  <a:pt x="8" y="1"/>
                </a:lnTo>
                <a:lnTo>
                  <a:pt x="11" y="0"/>
                </a:lnTo>
                <a:lnTo>
                  <a:pt x="1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2" name="Freeform 705">
            <a:extLst>
              <a:ext uri="{FF2B5EF4-FFF2-40B4-BE49-F238E27FC236}">
                <a16:creationId xmlns:a16="http://schemas.microsoft.com/office/drawing/2014/main" id="{1B00EA21-9E3E-D5A0-3585-FCC1C7AC460E}"/>
              </a:ext>
            </a:extLst>
          </p:cNvPr>
          <p:cNvSpPr>
            <a:spLocks/>
          </p:cNvSpPr>
          <p:nvPr/>
        </p:nvSpPr>
        <p:spPr bwMode="auto">
          <a:xfrm>
            <a:off x="5262563" y="4013200"/>
            <a:ext cx="25400" cy="6350"/>
          </a:xfrm>
          <a:custGeom>
            <a:avLst/>
            <a:gdLst>
              <a:gd name="T0" fmla="*/ 0 w 16"/>
              <a:gd name="T1" fmla="*/ 3 h 4"/>
              <a:gd name="T2" fmla="*/ 2 w 16"/>
              <a:gd name="T3" fmla="*/ 4 h 4"/>
              <a:gd name="T4" fmla="*/ 11 w 16"/>
              <a:gd name="T5" fmla="*/ 3 h 4"/>
              <a:gd name="T6" fmla="*/ 16 w 16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" h="4">
                <a:moveTo>
                  <a:pt x="0" y="3"/>
                </a:moveTo>
                <a:lnTo>
                  <a:pt x="2" y="4"/>
                </a:lnTo>
                <a:lnTo>
                  <a:pt x="11" y="3"/>
                </a:lnTo>
                <a:lnTo>
                  <a:pt x="1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3" name="Freeform 706">
            <a:extLst>
              <a:ext uri="{FF2B5EF4-FFF2-40B4-BE49-F238E27FC236}">
                <a16:creationId xmlns:a16="http://schemas.microsoft.com/office/drawing/2014/main" id="{62CA71FD-D28D-8F8B-21DE-3C5447611939}"/>
              </a:ext>
            </a:extLst>
          </p:cNvPr>
          <p:cNvSpPr>
            <a:spLocks/>
          </p:cNvSpPr>
          <p:nvPr/>
        </p:nvSpPr>
        <p:spPr bwMode="auto">
          <a:xfrm>
            <a:off x="4970463" y="4008438"/>
            <a:ext cx="23813" cy="11113"/>
          </a:xfrm>
          <a:custGeom>
            <a:avLst/>
            <a:gdLst>
              <a:gd name="T0" fmla="*/ 15 w 15"/>
              <a:gd name="T1" fmla="*/ 6 h 7"/>
              <a:gd name="T2" fmla="*/ 6 w 15"/>
              <a:gd name="T3" fmla="*/ 7 h 7"/>
              <a:gd name="T4" fmla="*/ 1 w 15"/>
              <a:gd name="T5" fmla="*/ 3 h 7"/>
              <a:gd name="T6" fmla="*/ 0 w 15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7">
                <a:moveTo>
                  <a:pt x="15" y="6"/>
                </a:moveTo>
                <a:lnTo>
                  <a:pt x="6" y="7"/>
                </a:lnTo>
                <a:lnTo>
                  <a:pt x="1" y="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4" name="Freeform 707">
            <a:extLst>
              <a:ext uri="{FF2B5EF4-FFF2-40B4-BE49-F238E27FC236}">
                <a16:creationId xmlns:a16="http://schemas.microsoft.com/office/drawing/2014/main" id="{BCCE488A-E659-65CA-9F06-52BE33C72F6A}"/>
              </a:ext>
            </a:extLst>
          </p:cNvPr>
          <p:cNvSpPr>
            <a:spLocks/>
          </p:cNvSpPr>
          <p:nvPr/>
        </p:nvSpPr>
        <p:spPr bwMode="auto">
          <a:xfrm>
            <a:off x="4891088" y="4017963"/>
            <a:ext cx="7938" cy="4763"/>
          </a:xfrm>
          <a:custGeom>
            <a:avLst/>
            <a:gdLst>
              <a:gd name="T0" fmla="*/ 5 w 5"/>
              <a:gd name="T1" fmla="*/ 3 h 3"/>
              <a:gd name="T2" fmla="*/ 2 w 5"/>
              <a:gd name="T3" fmla="*/ 0 h 3"/>
              <a:gd name="T4" fmla="*/ 0 w 5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3">
                <a:moveTo>
                  <a:pt x="5" y="3"/>
                </a:move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5" name="Freeform 708">
            <a:extLst>
              <a:ext uri="{FF2B5EF4-FFF2-40B4-BE49-F238E27FC236}">
                <a16:creationId xmlns:a16="http://schemas.microsoft.com/office/drawing/2014/main" id="{20BE98DD-921A-8DF4-6C3D-CF73DF280A82}"/>
              </a:ext>
            </a:extLst>
          </p:cNvPr>
          <p:cNvSpPr>
            <a:spLocks/>
          </p:cNvSpPr>
          <p:nvPr/>
        </p:nvSpPr>
        <p:spPr bwMode="auto">
          <a:xfrm>
            <a:off x="5008563" y="4016375"/>
            <a:ext cx="17463" cy="7938"/>
          </a:xfrm>
          <a:custGeom>
            <a:avLst/>
            <a:gdLst>
              <a:gd name="T0" fmla="*/ 0 w 11"/>
              <a:gd name="T1" fmla="*/ 5 h 5"/>
              <a:gd name="T2" fmla="*/ 7 w 11"/>
              <a:gd name="T3" fmla="*/ 4 h 5"/>
              <a:gd name="T4" fmla="*/ 11 w 11"/>
              <a:gd name="T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" h="5">
                <a:moveTo>
                  <a:pt x="0" y="5"/>
                </a:moveTo>
                <a:lnTo>
                  <a:pt x="7" y="4"/>
                </a:lnTo>
                <a:lnTo>
                  <a:pt x="1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6" name="Freeform 709">
            <a:extLst>
              <a:ext uri="{FF2B5EF4-FFF2-40B4-BE49-F238E27FC236}">
                <a16:creationId xmlns:a16="http://schemas.microsoft.com/office/drawing/2014/main" id="{D5F7EB77-02C8-54F1-8B5B-8FED9262CE8E}"/>
              </a:ext>
            </a:extLst>
          </p:cNvPr>
          <p:cNvSpPr>
            <a:spLocks/>
          </p:cNvSpPr>
          <p:nvPr/>
        </p:nvSpPr>
        <p:spPr bwMode="auto">
          <a:xfrm>
            <a:off x="4824413" y="3998913"/>
            <a:ext cx="39688" cy="26988"/>
          </a:xfrm>
          <a:custGeom>
            <a:avLst/>
            <a:gdLst>
              <a:gd name="T0" fmla="*/ 12 w 25"/>
              <a:gd name="T1" fmla="*/ 17 h 17"/>
              <a:gd name="T2" fmla="*/ 25 w 25"/>
              <a:gd name="T3" fmla="*/ 15 h 17"/>
              <a:gd name="T4" fmla="*/ 21 w 25"/>
              <a:gd name="T5" fmla="*/ 0 h 17"/>
              <a:gd name="T6" fmla="*/ 14 w 25"/>
              <a:gd name="T7" fmla="*/ 0 h 17"/>
              <a:gd name="T8" fmla="*/ 7 w 25"/>
              <a:gd name="T9" fmla="*/ 0 h 17"/>
              <a:gd name="T10" fmla="*/ 6 w 25"/>
              <a:gd name="T11" fmla="*/ 2 h 17"/>
              <a:gd name="T12" fmla="*/ 3 w 25"/>
              <a:gd name="T13" fmla="*/ 5 h 17"/>
              <a:gd name="T14" fmla="*/ 0 w 25"/>
              <a:gd name="T15" fmla="*/ 11 h 17"/>
              <a:gd name="T16" fmla="*/ 4 w 25"/>
              <a:gd name="T17" fmla="*/ 13 h 17"/>
              <a:gd name="T18" fmla="*/ 12 w 25"/>
              <a:gd name="T1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" h="17">
                <a:moveTo>
                  <a:pt x="12" y="17"/>
                </a:moveTo>
                <a:lnTo>
                  <a:pt x="25" y="15"/>
                </a:lnTo>
                <a:lnTo>
                  <a:pt x="21" y="0"/>
                </a:lnTo>
                <a:lnTo>
                  <a:pt x="14" y="0"/>
                </a:lnTo>
                <a:lnTo>
                  <a:pt x="7" y="0"/>
                </a:lnTo>
                <a:lnTo>
                  <a:pt x="6" y="2"/>
                </a:lnTo>
                <a:lnTo>
                  <a:pt x="3" y="5"/>
                </a:lnTo>
                <a:lnTo>
                  <a:pt x="0" y="11"/>
                </a:lnTo>
                <a:lnTo>
                  <a:pt x="4" y="13"/>
                </a:lnTo>
                <a:lnTo>
                  <a:pt x="12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7" name="Freeform 710">
            <a:extLst>
              <a:ext uri="{FF2B5EF4-FFF2-40B4-BE49-F238E27FC236}">
                <a16:creationId xmlns:a16="http://schemas.microsoft.com/office/drawing/2014/main" id="{EA9DEBCD-9158-6F5D-66C8-23E674BC4B0A}"/>
              </a:ext>
            </a:extLst>
          </p:cNvPr>
          <p:cNvSpPr>
            <a:spLocks/>
          </p:cNvSpPr>
          <p:nvPr/>
        </p:nvSpPr>
        <p:spPr bwMode="auto">
          <a:xfrm>
            <a:off x="4953001" y="3998913"/>
            <a:ext cx="3175" cy="26988"/>
          </a:xfrm>
          <a:custGeom>
            <a:avLst/>
            <a:gdLst>
              <a:gd name="T0" fmla="*/ 1 w 2"/>
              <a:gd name="T1" fmla="*/ 0 h 17"/>
              <a:gd name="T2" fmla="*/ 1 w 2"/>
              <a:gd name="T3" fmla="*/ 1 h 17"/>
              <a:gd name="T4" fmla="*/ 2 w 2"/>
              <a:gd name="T5" fmla="*/ 9 h 17"/>
              <a:gd name="T6" fmla="*/ 0 w 2"/>
              <a:gd name="T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17">
                <a:moveTo>
                  <a:pt x="1" y="0"/>
                </a:moveTo>
                <a:lnTo>
                  <a:pt x="1" y="1"/>
                </a:lnTo>
                <a:lnTo>
                  <a:pt x="2" y="9"/>
                </a:lnTo>
                <a:lnTo>
                  <a:pt x="0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8" name="Freeform 711">
            <a:extLst>
              <a:ext uri="{FF2B5EF4-FFF2-40B4-BE49-F238E27FC236}">
                <a16:creationId xmlns:a16="http://schemas.microsoft.com/office/drawing/2014/main" id="{811088C0-8916-1EBC-9F25-3E531D07CE95}"/>
              </a:ext>
            </a:extLst>
          </p:cNvPr>
          <p:cNvSpPr>
            <a:spLocks/>
          </p:cNvSpPr>
          <p:nvPr/>
        </p:nvSpPr>
        <p:spPr bwMode="auto">
          <a:xfrm>
            <a:off x="4870451" y="4022725"/>
            <a:ext cx="28575" cy="7938"/>
          </a:xfrm>
          <a:custGeom>
            <a:avLst/>
            <a:gdLst>
              <a:gd name="T0" fmla="*/ 0 w 18"/>
              <a:gd name="T1" fmla="*/ 5 h 5"/>
              <a:gd name="T2" fmla="*/ 18 w 18"/>
              <a:gd name="T3" fmla="*/ 0 h 5"/>
              <a:gd name="T4" fmla="*/ 18 w 18"/>
              <a:gd name="T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" h="5">
                <a:moveTo>
                  <a:pt x="0" y="5"/>
                </a:moveTo>
                <a:lnTo>
                  <a:pt x="18" y="0"/>
                </a:lnTo>
                <a:lnTo>
                  <a:pt x="1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9" name="Freeform 712">
            <a:extLst>
              <a:ext uri="{FF2B5EF4-FFF2-40B4-BE49-F238E27FC236}">
                <a16:creationId xmlns:a16="http://schemas.microsoft.com/office/drawing/2014/main" id="{05DAC5B8-4F39-F9B8-5FED-7B0F69886878}"/>
              </a:ext>
            </a:extLst>
          </p:cNvPr>
          <p:cNvSpPr>
            <a:spLocks/>
          </p:cNvSpPr>
          <p:nvPr/>
        </p:nvSpPr>
        <p:spPr bwMode="auto">
          <a:xfrm>
            <a:off x="4948238" y="4025900"/>
            <a:ext cx="4763" cy="9525"/>
          </a:xfrm>
          <a:custGeom>
            <a:avLst/>
            <a:gdLst>
              <a:gd name="T0" fmla="*/ 3 w 3"/>
              <a:gd name="T1" fmla="*/ 0 h 6"/>
              <a:gd name="T2" fmla="*/ 1 w 3"/>
              <a:gd name="T3" fmla="*/ 2 h 6"/>
              <a:gd name="T4" fmla="*/ 0 w 3"/>
              <a:gd name="T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6">
                <a:moveTo>
                  <a:pt x="3" y="0"/>
                </a:moveTo>
                <a:lnTo>
                  <a:pt x="1" y="2"/>
                </a:lnTo>
                <a:lnTo>
                  <a:pt x="0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0" name="Line 713">
            <a:extLst>
              <a:ext uri="{FF2B5EF4-FFF2-40B4-BE49-F238E27FC236}">
                <a16:creationId xmlns:a16="http://schemas.microsoft.com/office/drawing/2014/main" id="{FE8D6C3B-D39F-D331-CBF7-009F912A393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52988" y="4030663"/>
            <a:ext cx="17463" cy="635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1" name="Freeform 714">
            <a:extLst>
              <a:ext uri="{FF2B5EF4-FFF2-40B4-BE49-F238E27FC236}">
                <a16:creationId xmlns:a16="http://schemas.microsoft.com/office/drawing/2014/main" id="{08967F63-AD8F-2B65-1AFD-C082237706F1}"/>
              </a:ext>
            </a:extLst>
          </p:cNvPr>
          <p:cNvSpPr>
            <a:spLocks/>
          </p:cNvSpPr>
          <p:nvPr/>
        </p:nvSpPr>
        <p:spPr bwMode="auto">
          <a:xfrm>
            <a:off x="5132388" y="4005263"/>
            <a:ext cx="22225" cy="38100"/>
          </a:xfrm>
          <a:custGeom>
            <a:avLst/>
            <a:gdLst>
              <a:gd name="T0" fmla="*/ 14 w 14"/>
              <a:gd name="T1" fmla="*/ 24 h 24"/>
              <a:gd name="T2" fmla="*/ 4 w 14"/>
              <a:gd name="T3" fmla="*/ 23 h 24"/>
              <a:gd name="T4" fmla="*/ 0 w 14"/>
              <a:gd name="T5" fmla="*/ 13 h 24"/>
              <a:gd name="T6" fmla="*/ 1 w 14"/>
              <a:gd name="T7" fmla="*/ 5 h 24"/>
              <a:gd name="T8" fmla="*/ 9 w 14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24">
                <a:moveTo>
                  <a:pt x="14" y="24"/>
                </a:moveTo>
                <a:lnTo>
                  <a:pt x="4" y="23"/>
                </a:lnTo>
                <a:lnTo>
                  <a:pt x="0" y="13"/>
                </a:lnTo>
                <a:lnTo>
                  <a:pt x="1" y="5"/>
                </a:lnTo>
                <a:lnTo>
                  <a:pt x="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2" name="Freeform 715">
            <a:extLst>
              <a:ext uri="{FF2B5EF4-FFF2-40B4-BE49-F238E27FC236}">
                <a16:creationId xmlns:a16="http://schemas.microsoft.com/office/drawing/2014/main" id="{07763BAF-6DF1-B1AC-5423-E54499D9F23E}"/>
              </a:ext>
            </a:extLst>
          </p:cNvPr>
          <p:cNvSpPr>
            <a:spLocks/>
          </p:cNvSpPr>
          <p:nvPr/>
        </p:nvSpPr>
        <p:spPr bwMode="auto">
          <a:xfrm>
            <a:off x="5154613" y="4043363"/>
            <a:ext cx="9525" cy="4763"/>
          </a:xfrm>
          <a:custGeom>
            <a:avLst/>
            <a:gdLst>
              <a:gd name="T0" fmla="*/ 6 w 6"/>
              <a:gd name="T1" fmla="*/ 3 h 3"/>
              <a:gd name="T2" fmla="*/ 4 w 6"/>
              <a:gd name="T3" fmla="*/ 2 h 3"/>
              <a:gd name="T4" fmla="*/ 0 w 6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3">
                <a:moveTo>
                  <a:pt x="6" y="3"/>
                </a:moveTo>
                <a:lnTo>
                  <a:pt x="4" y="2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3" name="Freeform 716">
            <a:extLst>
              <a:ext uri="{FF2B5EF4-FFF2-40B4-BE49-F238E27FC236}">
                <a16:creationId xmlns:a16="http://schemas.microsoft.com/office/drawing/2014/main" id="{CC08FFA5-0B5F-87FD-9CBF-94093D252B12}"/>
              </a:ext>
            </a:extLst>
          </p:cNvPr>
          <p:cNvSpPr>
            <a:spLocks/>
          </p:cNvSpPr>
          <p:nvPr/>
        </p:nvSpPr>
        <p:spPr bwMode="auto">
          <a:xfrm>
            <a:off x="5083176" y="3981450"/>
            <a:ext cx="26988" cy="73025"/>
          </a:xfrm>
          <a:custGeom>
            <a:avLst/>
            <a:gdLst>
              <a:gd name="T0" fmla="*/ 8 w 17"/>
              <a:gd name="T1" fmla="*/ 0 h 46"/>
              <a:gd name="T2" fmla="*/ 16 w 17"/>
              <a:gd name="T3" fmla="*/ 11 h 46"/>
              <a:gd name="T4" fmla="*/ 17 w 17"/>
              <a:gd name="T5" fmla="*/ 12 h 46"/>
              <a:gd name="T6" fmla="*/ 17 w 17"/>
              <a:gd name="T7" fmla="*/ 15 h 46"/>
              <a:gd name="T8" fmla="*/ 15 w 17"/>
              <a:gd name="T9" fmla="*/ 20 h 46"/>
              <a:gd name="T10" fmla="*/ 10 w 17"/>
              <a:gd name="T11" fmla="*/ 31 h 46"/>
              <a:gd name="T12" fmla="*/ 4 w 17"/>
              <a:gd name="T13" fmla="*/ 38 h 46"/>
              <a:gd name="T14" fmla="*/ 0 w 17"/>
              <a:gd name="T15" fmla="*/ 43 h 46"/>
              <a:gd name="T16" fmla="*/ 1 w 17"/>
              <a:gd name="T17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46">
                <a:moveTo>
                  <a:pt x="8" y="0"/>
                </a:moveTo>
                <a:lnTo>
                  <a:pt x="16" y="11"/>
                </a:lnTo>
                <a:lnTo>
                  <a:pt x="17" y="12"/>
                </a:lnTo>
                <a:lnTo>
                  <a:pt x="17" y="15"/>
                </a:lnTo>
                <a:lnTo>
                  <a:pt x="15" y="20"/>
                </a:lnTo>
                <a:lnTo>
                  <a:pt x="10" y="31"/>
                </a:lnTo>
                <a:lnTo>
                  <a:pt x="4" y="38"/>
                </a:lnTo>
                <a:lnTo>
                  <a:pt x="0" y="43"/>
                </a:lnTo>
                <a:lnTo>
                  <a:pt x="1" y="4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4" name="Freeform 717">
            <a:extLst>
              <a:ext uri="{FF2B5EF4-FFF2-40B4-BE49-F238E27FC236}">
                <a16:creationId xmlns:a16="http://schemas.microsoft.com/office/drawing/2014/main" id="{3FB75124-25B9-220D-4EB9-2B155ACCB00C}"/>
              </a:ext>
            </a:extLst>
          </p:cNvPr>
          <p:cNvSpPr>
            <a:spLocks/>
          </p:cNvSpPr>
          <p:nvPr/>
        </p:nvSpPr>
        <p:spPr bwMode="auto">
          <a:xfrm>
            <a:off x="5151438" y="4048125"/>
            <a:ext cx="12700" cy="6350"/>
          </a:xfrm>
          <a:custGeom>
            <a:avLst/>
            <a:gdLst>
              <a:gd name="T0" fmla="*/ 0 w 8"/>
              <a:gd name="T1" fmla="*/ 4 h 4"/>
              <a:gd name="T2" fmla="*/ 2 w 8"/>
              <a:gd name="T3" fmla="*/ 4 h 4"/>
              <a:gd name="T4" fmla="*/ 3 w 8"/>
              <a:gd name="T5" fmla="*/ 4 h 4"/>
              <a:gd name="T6" fmla="*/ 8 w 8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4">
                <a:moveTo>
                  <a:pt x="0" y="4"/>
                </a:moveTo>
                <a:lnTo>
                  <a:pt x="2" y="4"/>
                </a:lnTo>
                <a:lnTo>
                  <a:pt x="3" y="4"/>
                </a:lnTo>
                <a:lnTo>
                  <a:pt x="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5" name="Freeform 718">
            <a:extLst>
              <a:ext uri="{FF2B5EF4-FFF2-40B4-BE49-F238E27FC236}">
                <a16:creationId xmlns:a16="http://schemas.microsoft.com/office/drawing/2014/main" id="{D5AB54E4-BABA-EAB4-71B5-F7F26C347134}"/>
              </a:ext>
            </a:extLst>
          </p:cNvPr>
          <p:cNvSpPr>
            <a:spLocks/>
          </p:cNvSpPr>
          <p:nvPr/>
        </p:nvSpPr>
        <p:spPr bwMode="auto">
          <a:xfrm>
            <a:off x="4943476" y="4035425"/>
            <a:ext cx="4763" cy="20638"/>
          </a:xfrm>
          <a:custGeom>
            <a:avLst/>
            <a:gdLst>
              <a:gd name="T0" fmla="*/ 3 w 3"/>
              <a:gd name="T1" fmla="*/ 0 h 13"/>
              <a:gd name="T2" fmla="*/ 0 w 3"/>
              <a:gd name="T3" fmla="*/ 7 h 13"/>
              <a:gd name="T4" fmla="*/ 2 w 3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13">
                <a:moveTo>
                  <a:pt x="3" y="0"/>
                </a:moveTo>
                <a:lnTo>
                  <a:pt x="0" y="7"/>
                </a:lnTo>
                <a:lnTo>
                  <a:pt x="2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6" name="Freeform 719">
            <a:extLst>
              <a:ext uri="{FF2B5EF4-FFF2-40B4-BE49-F238E27FC236}">
                <a16:creationId xmlns:a16="http://schemas.microsoft.com/office/drawing/2014/main" id="{6170EE0E-DFCD-FABD-0285-8A5C7FD1E9D1}"/>
              </a:ext>
            </a:extLst>
          </p:cNvPr>
          <p:cNvSpPr>
            <a:spLocks/>
          </p:cNvSpPr>
          <p:nvPr/>
        </p:nvSpPr>
        <p:spPr bwMode="auto">
          <a:xfrm>
            <a:off x="4946651" y="4024313"/>
            <a:ext cx="61913" cy="31750"/>
          </a:xfrm>
          <a:custGeom>
            <a:avLst/>
            <a:gdLst>
              <a:gd name="T0" fmla="*/ 0 w 39"/>
              <a:gd name="T1" fmla="*/ 20 h 20"/>
              <a:gd name="T2" fmla="*/ 6 w 39"/>
              <a:gd name="T3" fmla="*/ 12 h 20"/>
              <a:gd name="T4" fmla="*/ 16 w 39"/>
              <a:gd name="T5" fmla="*/ 5 h 20"/>
              <a:gd name="T6" fmla="*/ 17 w 39"/>
              <a:gd name="T7" fmla="*/ 5 h 20"/>
              <a:gd name="T8" fmla="*/ 27 w 39"/>
              <a:gd name="T9" fmla="*/ 3 h 20"/>
              <a:gd name="T10" fmla="*/ 39 w 39"/>
              <a:gd name="T11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9" h="20">
                <a:moveTo>
                  <a:pt x="0" y="20"/>
                </a:moveTo>
                <a:lnTo>
                  <a:pt x="6" y="12"/>
                </a:lnTo>
                <a:lnTo>
                  <a:pt x="16" y="5"/>
                </a:lnTo>
                <a:lnTo>
                  <a:pt x="17" y="5"/>
                </a:lnTo>
                <a:lnTo>
                  <a:pt x="27" y="3"/>
                </a:lnTo>
                <a:lnTo>
                  <a:pt x="3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7" name="Freeform 720">
            <a:extLst>
              <a:ext uri="{FF2B5EF4-FFF2-40B4-BE49-F238E27FC236}">
                <a16:creationId xmlns:a16="http://schemas.microsoft.com/office/drawing/2014/main" id="{18A907F7-51CC-121E-51CA-2B6206A34384}"/>
              </a:ext>
            </a:extLst>
          </p:cNvPr>
          <p:cNvSpPr>
            <a:spLocks/>
          </p:cNvSpPr>
          <p:nvPr/>
        </p:nvSpPr>
        <p:spPr bwMode="auto">
          <a:xfrm>
            <a:off x="5089526" y="4041775"/>
            <a:ext cx="61913" cy="14288"/>
          </a:xfrm>
          <a:custGeom>
            <a:avLst/>
            <a:gdLst>
              <a:gd name="T0" fmla="*/ 0 w 39"/>
              <a:gd name="T1" fmla="*/ 9 h 9"/>
              <a:gd name="T2" fmla="*/ 4 w 39"/>
              <a:gd name="T3" fmla="*/ 7 h 9"/>
              <a:gd name="T4" fmla="*/ 5 w 39"/>
              <a:gd name="T5" fmla="*/ 5 h 9"/>
              <a:gd name="T6" fmla="*/ 13 w 39"/>
              <a:gd name="T7" fmla="*/ 1 h 9"/>
              <a:gd name="T8" fmla="*/ 21 w 39"/>
              <a:gd name="T9" fmla="*/ 0 h 9"/>
              <a:gd name="T10" fmla="*/ 23 w 39"/>
              <a:gd name="T11" fmla="*/ 1 h 9"/>
              <a:gd name="T12" fmla="*/ 27 w 39"/>
              <a:gd name="T13" fmla="*/ 5 h 9"/>
              <a:gd name="T14" fmla="*/ 32 w 39"/>
              <a:gd name="T15" fmla="*/ 9 h 9"/>
              <a:gd name="T16" fmla="*/ 39 w 39"/>
              <a:gd name="T17" fmla="*/ 8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" h="9">
                <a:moveTo>
                  <a:pt x="0" y="9"/>
                </a:moveTo>
                <a:lnTo>
                  <a:pt x="4" y="7"/>
                </a:lnTo>
                <a:lnTo>
                  <a:pt x="5" y="5"/>
                </a:lnTo>
                <a:lnTo>
                  <a:pt x="13" y="1"/>
                </a:lnTo>
                <a:lnTo>
                  <a:pt x="21" y="0"/>
                </a:lnTo>
                <a:lnTo>
                  <a:pt x="23" y="1"/>
                </a:lnTo>
                <a:lnTo>
                  <a:pt x="27" y="5"/>
                </a:lnTo>
                <a:lnTo>
                  <a:pt x="32" y="9"/>
                </a:lnTo>
                <a:lnTo>
                  <a:pt x="39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8" name="Freeform 721">
            <a:extLst>
              <a:ext uri="{FF2B5EF4-FFF2-40B4-BE49-F238E27FC236}">
                <a16:creationId xmlns:a16="http://schemas.microsoft.com/office/drawing/2014/main" id="{6FA4681B-D753-6FB5-B1BB-4A14AAFADEDC}"/>
              </a:ext>
            </a:extLst>
          </p:cNvPr>
          <p:cNvSpPr>
            <a:spLocks/>
          </p:cNvSpPr>
          <p:nvPr/>
        </p:nvSpPr>
        <p:spPr bwMode="auto">
          <a:xfrm>
            <a:off x="5084763" y="4054475"/>
            <a:ext cx="4763" cy="6350"/>
          </a:xfrm>
          <a:custGeom>
            <a:avLst/>
            <a:gdLst>
              <a:gd name="T0" fmla="*/ 0 w 3"/>
              <a:gd name="T1" fmla="*/ 0 h 4"/>
              <a:gd name="T2" fmla="*/ 0 w 3"/>
              <a:gd name="T3" fmla="*/ 4 h 4"/>
              <a:gd name="T4" fmla="*/ 3 w 3"/>
              <a:gd name="T5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4">
                <a:moveTo>
                  <a:pt x="0" y="0"/>
                </a:moveTo>
                <a:lnTo>
                  <a:pt x="0" y="4"/>
                </a:lnTo>
                <a:lnTo>
                  <a:pt x="3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9" name="Freeform 722">
            <a:extLst>
              <a:ext uri="{FF2B5EF4-FFF2-40B4-BE49-F238E27FC236}">
                <a16:creationId xmlns:a16="http://schemas.microsoft.com/office/drawing/2014/main" id="{7C3C8384-90DE-BC38-23AF-0D939BD40203}"/>
              </a:ext>
            </a:extLst>
          </p:cNvPr>
          <p:cNvSpPr>
            <a:spLocks/>
          </p:cNvSpPr>
          <p:nvPr/>
        </p:nvSpPr>
        <p:spPr bwMode="auto">
          <a:xfrm>
            <a:off x="4833938" y="4037013"/>
            <a:ext cx="19050" cy="41275"/>
          </a:xfrm>
          <a:custGeom>
            <a:avLst/>
            <a:gdLst>
              <a:gd name="T0" fmla="*/ 9 w 12"/>
              <a:gd name="T1" fmla="*/ 26 h 26"/>
              <a:gd name="T2" fmla="*/ 8 w 12"/>
              <a:gd name="T3" fmla="*/ 22 h 26"/>
              <a:gd name="T4" fmla="*/ 6 w 12"/>
              <a:gd name="T5" fmla="*/ 15 h 26"/>
              <a:gd name="T6" fmla="*/ 0 w 12"/>
              <a:gd name="T7" fmla="*/ 4 h 26"/>
              <a:gd name="T8" fmla="*/ 6 w 12"/>
              <a:gd name="T9" fmla="*/ 2 h 26"/>
              <a:gd name="T10" fmla="*/ 12 w 12"/>
              <a:gd name="T11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26">
                <a:moveTo>
                  <a:pt x="9" y="26"/>
                </a:moveTo>
                <a:lnTo>
                  <a:pt x="8" y="22"/>
                </a:lnTo>
                <a:lnTo>
                  <a:pt x="6" y="15"/>
                </a:lnTo>
                <a:lnTo>
                  <a:pt x="0" y="4"/>
                </a:lnTo>
                <a:lnTo>
                  <a:pt x="6" y="2"/>
                </a:lnTo>
                <a:lnTo>
                  <a:pt x="1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0" name="Freeform 723">
            <a:extLst>
              <a:ext uri="{FF2B5EF4-FFF2-40B4-BE49-F238E27FC236}">
                <a16:creationId xmlns:a16="http://schemas.microsoft.com/office/drawing/2014/main" id="{8E31A9CA-E9CE-5277-987E-14EC7110038E}"/>
              </a:ext>
            </a:extLst>
          </p:cNvPr>
          <p:cNvSpPr>
            <a:spLocks/>
          </p:cNvSpPr>
          <p:nvPr/>
        </p:nvSpPr>
        <p:spPr bwMode="auto">
          <a:xfrm>
            <a:off x="4748213" y="4059238"/>
            <a:ext cx="30163" cy="19050"/>
          </a:xfrm>
          <a:custGeom>
            <a:avLst/>
            <a:gdLst>
              <a:gd name="T0" fmla="*/ 19 w 19"/>
              <a:gd name="T1" fmla="*/ 12 h 12"/>
              <a:gd name="T2" fmla="*/ 15 w 19"/>
              <a:gd name="T3" fmla="*/ 1 h 12"/>
              <a:gd name="T4" fmla="*/ 6 w 19"/>
              <a:gd name="T5" fmla="*/ 7 h 12"/>
              <a:gd name="T6" fmla="*/ 3 w 19"/>
              <a:gd name="T7" fmla="*/ 0 h 12"/>
              <a:gd name="T8" fmla="*/ 0 w 19"/>
              <a:gd name="T9" fmla="*/ 1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2">
                <a:moveTo>
                  <a:pt x="19" y="12"/>
                </a:moveTo>
                <a:lnTo>
                  <a:pt x="15" y="1"/>
                </a:lnTo>
                <a:lnTo>
                  <a:pt x="6" y="7"/>
                </a:lnTo>
                <a:lnTo>
                  <a:pt x="3" y="0"/>
                </a:lnTo>
                <a:lnTo>
                  <a:pt x="0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1" name="Freeform 724">
            <a:extLst>
              <a:ext uri="{FF2B5EF4-FFF2-40B4-BE49-F238E27FC236}">
                <a16:creationId xmlns:a16="http://schemas.microsoft.com/office/drawing/2014/main" id="{0C9A4D4C-BD43-DE9B-998E-51E03252E4EA}"/>
              </a:ext>
            </a:extLst>
          </p:cNvPr>
          <p:cNvSpPr>
            <a:spLocks/>
          </p:cNvSpPr>
          <p:nvPr/>
        </p:nvSpPr>
        <p:spPr bwMode="auto">
          <a:xfrm>
            <a:off x="4783138" y="4048125"/>
            <a:ext cx="50800" cy="31750"/>
          </a:xfrm>
          <a:custGeom>
            <a:avLst/>
            <a:gdLst>
              <a:gd name="T0" fmla="*/ 32 w 32"/>
              <a:gd name="T1" fmla="*/ 14 h 20"/>
              <a:gd name="T2" fmla="*/ 26 w 32"/>
              <a:gd name="T3" fmla="*/ 12 h 20"/>
              <a:gd name="T4" fmla="*/ 25 w 32"/>
              <a:gd name="T5" fmla="*/ 3 h 20"/>
              <a:gd name="T6" fmla="*/ 23 w 32"/>
              <a:gd name="T7" fmla="*/ 0 h 20"/>
              <a:gd name="T8" fmla="*/ 3 w 32"/>
              <a:gd name="T9" fmla="*/ 0 h 20"/>
              <a:gd name="T10" fmla="*/ 0 w 32"/>
              <a:gd name="T11" fmla="*/ 10 h 20"/>
              <a:gd name="T12" fmla="*/ 6 w 32"/>
              <a:gd name="T13" fmla="*/ 19 h 20"/>
              <a:gd name="T14" fmla="*/ 6 w 32"/>
              <a:gd name="T15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" h="20">
                <a:moveTo>
                  <a:pt x="32" y="14"/>
                </a:moveTo>
                <a:lnTo>
                  <a:pt x="26" y="12"/>
                </a:lnTo>
                <a:lnTo>
                  <a:pt x="25" y="3"/>
                </a:lnTo>
                <a:lnTo>
                  <a:pt x="23" y="0"/>
                </a:lnTo>
                <a:lnTo>
                  <a:pt x="3" y="0"/>
                </a:lnTo>
                <a:lnTo>
                  <a:pt x="0" y="10"/>
                </a:lnTo>
                <a:lnTo>
                  <a:pt x="6" y="19"/>
                </a:lnTo>
                <a:lnTo>
                  <a:pt x="6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2" name="Freeform 725">
            <a:extLst>
              <a:ext uri="{FF2B5EF4-FFF2-40B4-BE49-F238E27FC236}">
                <a16:creationId xmlns:a16="http://schemas.microsoft.com/office/drawing/2014/main" id="{939E9E7A-DA17-06BE-C690-A189FC4A77D6}"/>
              </a:ext>
            </a:extLst>
          </p:cNvPr>
          <p:cNvSpPr>
            <a:spLocks/>
          </p:cNvSpPr>
          <p:nvPr/>
        </p:nvSpPr>
        <p:spPr bwMode="auto">
          <a:xfrm>
            <a:off x="4848226" y="4078288"/>
            <a:ext cx="71438" cy="1588"/>
          </a:xfrm>
          <a:custGeom>
            <a:avLst/>
            <a:gdLst>
              <a:gd name="T0" fmla="*/ 45 w 45"/>
              <a:gd name="T1" fmla="*/ 1 h 1"/>
              <a:gd name="T2" fmla="*/ 44 w 45"/>
              <a:gd name="T3" fmla="*/ 0 h 1"/>
              <a:gd name="T4" fmla="*/ 40 w 45"/>
              <a:gd name="T5" fmla="*/ 0 h 1"/>
              <a:gd name="T6" fmla="*/ 30 w 45"/>
              <a:gd name="T7" fmla="*/ 0 h 1"/>
              <a:gd name="T8" fmla="*/ 2 w 45"/>
              <a:gd name="T9" fmla="*/ 1 h 1"/>
              <a:gd name="T10" fmla="*/ 0 w 45"/>
              <a:gd name="T11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5" h="1">
                <a:moveTo>
                  <a:pt x="45" y="1"/>
                </a:moveTo>
                <a:lnTo>
                  <a:pt x="44" y="0"/>
                </a:lnTo>
                <a:lnTo>
                  <a:pt x="40" y="0"/>
                </a:lnTo>
                <a:lnTo>
                  <a:pt x="30" y="0"/>
                </a:lnTo>
                <a:lnTo>
                  <a:pt x="2" y="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3" name="Freeform 726">
            <a:extLst>
              <a:ext uri="{FF2B5EF4-FFF2-40B4-BE49-F238E27FC236}">
                <a16:creationId xmlns:a16="http://schemas.microsoft.com/office/drawing/2014/main" id="{485046E0-FBEB-BF0B-78B0-9E1881634C6D}"/>
              </a:ext>
            </a:extLst>
          </p:cNvPr>
          <p:cNvSpPr>
            <a:spLocks/>
          </p:cNvSpPr>
          <p:nvPr/>
        </p:nvSpPr>
        <p:spPr bwMode="auto">
          <a:xfrm>
            <a:off x="4718051" y="4060825"/>
            <a:ext cx="30163" cy="26988"/>
          </a:xfrm>
          <a:custGeom>
            <a:avLst/>
            <a:gdLst>
              <a:gd name="T0" fmla="*/ 19 w 19"/>
              <a:gd name="T1" fmla="*/ 0 h 17"/>
              <a:gd name="T2" fmla="*/ 0 w 19"/>
              <a:gd name="T3" fmla="*/ 8 h 17"/>
              <a:gd name="T4" fmla="*/ 3 w 19"/>
              <a:gd name="T5" fmla="*/ 15 h 17"/>
              <a:gd name="T6" fmla="*/ 4 w 19"/>
              <a:gd name="T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17">
                <a:moveTo>
                  <a:pt x="19" y="0"/>
                </a:moveTo>
                <a:lnTo>
                  <a:pt x="0" y="8"/>
                </a:lnTo>
                <a:lnTo>
                  <a:pt x="3" y="15"/>
                </a:lnTo>
                <a:lnTo>
                  <a:pt x="4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4" name="Freeform 727">
            <a:extLst>
              <a:ext uri="{FF2B5EF4-FFF2-40B4-BE49-F238E27FC236}">
                <a16:creationId xmlns:a16="http://schemas.microsoft.com/office/drawing/2014/main" id="{559060D2-B0CF-428D-6896-171AF2C50974}"/>
              </a:ext>
            </a:extLst>
          </p:cNvPr>
          <p:cNvSpPr>
            <a:spLocks/>
          </p:cNvSpPr>
          <p:nvPr/>
        </p:nvSpPr>
        <p:spPr bwMode="auto">
          <a:xfrm>
            <a:off x="4765676" y="4078288"/>
            <a:ext cx="20638" cy="11113"/>
          </a:xfrm>
          <a:custGeom>
            <a:avLst/>
            <a:gdLst>
              <a:gd name="T0" fmla="*/ 0 w 13"/>
              <a:gd name="T1" fmla="*/ 7 h 7"/>
              <a:gd name="T2" fmla="*/ 13 w 13"/>
              <a:gd name="T3" fmla="*/ 4 h 7"/>
              <a:gd name="T4" fmla="*/ 8 w 13"/>
              <a:gd name="T5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" h="7">
                <a:moveTo>
                  <a:pt x="0" y="7"/>
                </a:moveTo>
                <a:lnTo>
                  <a:pt x="13" y="4"/>
                </a:lnTo>
                <a:lnTo>
                  <a:pt x="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5" name="Freeform 728">
            <a:extLst>
              <a:ext uri="{FF2B5EF4-FFF2-40B4-BE49-F238E27FC236}">
                <a16:creationId xmlns:a16="http://schemas.microsoft.com/office/drawing/2014/main" id="{7F9D90FC-77AA-D191-2874-29DCC95D34D2}"/>
              </a:ext>
            </a:extLst>
          </p:cNvPr>
          <p:cNvSpPr>
            <a:spLocks/>
          </p:cNvSpPr>
          <p:nvPr/>
        </p:nvSpPr>
        <p:spPr bwMode="auto">
          <a:xfrm>
            <a:off x="4724401" y="4087813"/>
            <a:ext cx="41275" cy="6350"/>
          </a:xfrm>
          <a:custGeom>
            <a:avLst/>
            <a:gdLst>
              <a:gd name="T0" fmla="*/ 0 w 26"/>
              <a:gd name="T1" fmla="*/ 0 h 4"/>
              <a:gd name="T2" fmla="*/ 7 w 26"/>
              <a:gd name="T3" fmla="*/ 1 h 4"/>
              <a:gd name="T4" fmla="*/ 14 w 26"/>
              <a:gd name="T5" fmla="*/ 2 h 4"/>
              <a:gd name="T6" fmla="*/ 18 w 26"/>
              <a:gd name="T7" fmla="*/ 4 h 4"/>
              <a:gd name="T8" fmla="*/ 26 w 26"/>
              <a:gd name="T9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4">
                <a:moveTo>
                  <a:pt x="0" y="0"/>
                </a:moveTo>
                <a:lnTo>
                  <a:pt x="7" y="1"/>
                </a:lnTo>
                <a:lnTo>
                  <a:pt x="14" y="2"/>
                </a:lnTo>
                <a:lnTo>
                  <a:pt x="18" y="4"/>
                </a:lnTo>
                <a:lnTo>
                  <a:pt x="26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6" name="Freeform 729">
            <a:extLst>
              <a:ext uri="{FF2B5EF4-FFF2-40B4-BE49-F238E27FC236}">
                <a16:creationId xmlns:a16="http://schemas.microsoft.com/office/drawing/2014/main" id="{BF39477A-AE18-A316-2C46-1742C3064355}"/>
              </a:ext>
            </a:extLst>
          </p:cNvPr>
          <p:cNvSpPr>
            <a:spLocks/>
          </p:cNvSpPr>
          <p:nvPr/>
        </p:nvSpPr>
        <p:spPr bwMode="auto">
          <a:xfrm>
            <a:off x="4792663" y="4070350"/>
            <a:ext cx="42863" cy="23813"/>
          </a:xfrm>
          <a:custGeom>
            <a:avLst/>
            <a:gdLst>
              <a:gd name="T0" fmla="*/ 0 w 27"/>
              <a:gd name="T1" fmla="*/ 6 h 15"/>
              <a:gd name="T2" fmla="*/ 0 w 27"/>
              <a:gd name="T3" fmla="*/ 9 h 15"/>
              <a:gd name="T4" fmla="*/ 9 w 27"/>
              <a:gd name="T5" fmla="*/ 15 h 15"/>
              <a:gd name="T6" fmla="*/ 27 w 27"/>
              <a:gd name="T7" fmla="*/ 8 h 15"/>
              <a:gd name="T8" fmla="*/ 27 w 27"/>
              <a:gd name="T9" fmla="*/ 1 h 15"/>
              <a:gd name="T10" fmla="*/ 26 w 27"/>
              <a:gd name="T11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" h="15">
                <a:moveTo>
                  <a:pt x="0" y="6"/>
                </a:moveTo>
                <a:lnTo>
                  <a:pt x="0" y="9"/>
                </a:lnTo>
                <a:lnTo>
                  <a:pt x="9" y="15"/>
                </a:lnTo>
                <a:lnTo>
                  <a:pt x="27" y="8"/>
                </a:lnTo>
                <a:lnTo>
                  <a:pt x="27" y="1"/>
                </a:lnTo>
                <a:lnTo>
                  <a:pt x="2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7" name="Freeform 730">
            <a:extLst>
              <a:ext uri="{FF2B5EF4-FFF2-40B4-BE49-F238E27FC236}">
                <a16:creationId xmlns:a16="http://schemas.microsoft.com/office/drawing/2014/main" id="{B219F485-0F38-0357-8B4E-CF6C65086218}"/>
              </a:ext>
            </a:extLst>
          </p:cNvPr>
          <p:cNvSpPr>
            <a:spLocks/>
          </p:cNvSpPr>
          <p:nvPr/>
        </p:nvSpPr>
        <p:spPr bwMode="auto">
          <a:xfrm>
            <a:off x="4837113" y="4079875"/>
            <a:ext cx="82550" cy="23813"/>
          </a:xfrm>
          <a:custGeom>
            <a:avLst/>
            <a:gdLst>
              <a:gd name="T0" fmla="*/ 3 w 52"/>
              <a:gd name="T1" fmla="*/ 15 h 15"/>
              <a:gd name="T2" fmla="*/ 2 w 52"/>
              <a:gd name="T3" fmla="*/ 13 h 15"/>
              <a:gd name="T4" fmla="*/ 0 w 52"/>
              <a:gd name="T5" fmla="*/ 11 h 15"/>
              <a:gd name="T6" fmla="*/ 9 w 52"/>
              <a:gd name="T7" fmla="*/ 9 h 15"/>
              <a:gd name="T8" fmla="*/ 24 w 52"/>
              <a:gd name="T9" fmla="*/ 7 h 15"/>
              <a:gd name="T10" fmla="*/ 26 w 52"/>
              <a:gd name="T11" fmla="*/ 7 h 15"/>
              <a:gd name="T12" fmla="*/ 36 w 52"/>
              <a:gd name="T13" fmla="*/ 6 h 15"/>
              <a:gd name="T14" fmla="*/ 49 w 52"/>
              <a:gd name="T15" fmla="*/ 3 h 15"/>
              <a:gd name="T16" fmla="*/ 52 w 52"/>
              <a:gd name="T17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15">
                <a:moveTo>
                  <a:pt x="3" y="15"/>
                </a:moveTo>
                <a:lnTo>
                  <a:pt x="2" y="13"/>
                </a:lnTo>
                <a:lnTo>
                  <a:pt x="0" y="11"/>
                </a:lnTo>
                <a:lnTo>
                  <a:pt x="9" y="9"/>
                </a:lnTo>
                <a:lnTo>
                  <a:pt x="24" y="7"/>
                </a:lnTo>
                <a:lnTo>
                  <a:pt x="26" y="7"/>
                </a:lnTo>
                <a:lnTo>
                  <a:pt x="36" y="6"/>
                </a:lnTo>
                <a:lnTo>
                  <a:pt x="49" y="3"/>
                </a:lnTo>
                <a:lnTo>
                  <a:pt x="5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8" name="Freeform 731">
            <a:extLst>
              <a:ext uri="{FF2B5EF4-FFF2-40B4-BE49-F238E27FC236}">
                <a16:creationId xmlns:a16="http://schemas.microsoft.com/office/drawing/2014/main" id="{731EF3B7-A754-1C32-0103-9B196E5070BE}"/>
              </a:ext>
            </a:extLst>
          </p:cNvPr>
          <p:cNvSpPr>
            <a:spLocks/>
          </p:cNvSpPr>
          <p:nvPr/>
        </p:nvSpPr>
        <p:spPr bwMode="auto">
          <a:xfrm>
            <a:off x="4778376" y="4095750"/>
            <a:ext cx="38100" cy="11113"/>
          </a:xfrm>
          <a:custGeom>
            <a:avLst/>
            <a:gdLst>
              <a:gd name="T0" fmla="*/ 2 w 24"/>
              <a:gd name="T1" fmla="*/ 7 h 7"/>
              <a:gd name="T2" fmla="*/ 0 w 24"/>
              <a:gd name="T3" fmla="*/ 1 h 7"/>
              <a:gd name="T4" fmla="*/ 9 w 24"/>
              <a:gd name="T5" fmla="*/ 1 h 7"/>
              <a:gd name="T6" fmla="*/ 10 w 24"/>
              <a:gd name="T7" fmla="*/ 0 h 7"/>
              <a:gd name="T8" fmla="*/ 13 w 24"/>
              <a:gd name="T9" fmla="*/ 3 h 7"/>
              <a:gd name="T10" fmla="*/ 15 w 24"/>
              <a:gd name="T11" fmla="*/ 4 h 7"/>
              <a:gd name="T12" fmla="*/ 24 w 24"/>
              <a:gd name="T13" fmla="*/ 5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" h="7">
                <a:moveTo>
                  <a:pt x="2" y="7"/>
                </a:moveTo>
                <a:lnTo>
                  <a:pt x="0" y="1"/>
                </a:lnTo>
                <a:lnTo>
                  <a:pt x="9" y="1"/>
                </a:lnTo>
                <a:lnTo>
                  <a:pt x="10" y="0"/>
                </a:lnTo>
                <a:lnTo>
                  <a:pt x="13" y="3"/>
                </a:lnTo>
                <a:lnTo>
                  <a:pt x="15" y="4"/>
                </a:lnTo>
                <a:lnTo>
                  <a:pt x="24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9" name="Line 732">
            <a:extLst>
              <a:ext uri="{FF2B5EF4-FFF2-40B4-BE49-F238E27FC236}">
                <a16:creationId xmlns:a16="http://schemas.microsoft.com/office/drawing/2014/main" id="{B5055DD5-A161-EF24-4649-1FA7176736C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781551" y="4106863"/>
            <a:ext cx="0" cy="793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0" name="Line 733">
            <a:extLst>
              <a:ext uri="{FF2B5EF4-FFF2-40B4-BE49-F238E27FC236}">
                <a16:creationId xmlns:a16="http://schemas.microsoft.com/office/drawing/2014/main" id="{CC80C622-48A5-D26F-97D2-4440BC33BEE4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841876" y="4103688"/>
            <a:ext cx="4763" cy="1111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1" name="Freeform 734">
            <a:extLst>
              <a:ext uri="{FF2B5EF4-FFF2-40B4-BE49-F238E27FC236}">
                <a16:creationId xmlns:a16="http://schemas.microsoft.com/office/drawing/2014/main" id="{901D720E-E26B-7779-EC49-7B02510F8FE0}"/>
              </a:ext>
            </a:extLst>
          </p:cNvPr>
          <p:cNvSpPr>
            <a:spLocks/>
          </p:cNvSpPr>
          <p:nvPr/>
        </p:nvSpPr>
        <p:spPr bwMode="auto">
          <a:xfrm>
            <a:off x="4840288" y="4114800"/>
            <a:ext cx="6350" cy="4763"/>
          </a:xfrm>
          <a:custGeom>
            <a:avLst/>
            <a:gdLst>
              <a:gd name="T0" fmla="*/ 0 w 4"/>
              <a:gd name="T1" fmla="*/ 3 h 3"/>
              <a:gd name="T2" fmla="*/ 4 w 4"/>
              <a:gd name="T3" fmla="*/ 0 h 3"/>
              <a:gd name="T4" fmla="*/ 4 w 4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3">
                <a:moveTo>
                  <a:pt x="0" y="3"/>
                </a:moveTo>
                <a:lnTo>
                  <a:pt x="4" y="0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2" name="Freeform 735">
            <a:extLst>
              <a:ext uri="{FF2B5EF4-FFF2-40B4-BE49-F238E27FC236}">
                <a16:creationId xmlns:a16="http://schemas.microsoft.com/office/drawing/2014/main" id="{AF05C921-2771-5C76-C84E-6B8288570D1E}"/>
              </a:ext>
            </a:extLst>
          </p:cNvPr>
          <p:cNvSpPr>
            <a:spLocks/>
          </p:cNvSpPr>
          <p:nvPr/>
        </p:nvSpPr>
        <p:spPr bwMode="auto">
          <a:xfrm>
            <a:off x="4816476" y="4103688"/>
            <a:ext cx="23813" cy="15875"/>
          </a:xfrm>
          <a:custGeom>
            <a:avLst/>
            <a:gdLst>
              <a:gd name="T0" fmla="*/ 0 w 15"/>
              <a:gd name="T1" fmla="*/ 0 h 10"/>
              <a:gd name="T2" fmla="*/ 5 w 15"/>
              <a:gd name="T3" fmla="*/ 0 h 10"/>
              <a:gd name="T4" fmla="*/ 7 w 15"/>
              <a:gd name="T5" fmla="*/ 3 h 10"/>
              <a:gd name="T6" fmla="*/ 15 w 15"/>
              <a:gd name="T7" fmla="*/ 10 h 10"/>
              <a:gd name="T8" fmla="*/ 15 w 15"/>
              <a:gd name="T9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0">
                <a:moveTo>
                  <a:pt x="0" y="0"/>
                </a:moveTo>
                <a:lnTo>
                  <a:pt x="5" y="0"/>
                </a:lnTo>
                <a:lnTo>
                  <a:pt x="7" y="3"/>
                </a:lnTo>
                <a:lnTo>
                  <a:pt x="15" y="10"/>
                </a:lnTo>
                <a:lnTo>
                  <a:pt x="15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3" name="Freeform 736">
            <a:extLst>
              <a:ext uri="{FF2B5EF4-FFF2-40B4-BE49-F238E27FC236}">
                <a16:creationId xmlns:a16="http://schemas.microsoft.com/office/drawing/2014/main" id="{78D76A50-2ED3-40D4-F659-33C02D957224}"/>
              </a:ext>
            </a:extLst>
          </p:cNvPr>
          <p:cNvSpPr>
            <a:spLocks/>
          </p:cNvSpPr>
          <p:nvPr/>
        </p:nvSpPr>
        <p:spPr bwMode="auto">
          <a:xfrm>
            <a:off x="4759326" y="4102100"/>
            <a:ext cx="22225" cy="23813"/>
          </a:xfrm>
          <a:custGeom>
            <a:avLst/>
            <a:gdLst>
              <a:gd name="T0" fmla="*/ 6 w 14"/>
              <a:gd name="T1" fmla="*/ 15 h 15"/>
              <a:gd name="T2" fmla="*/ 2 w 14"/>
              <a:gd name="T3" fmla="*/ 7 h 15"/>
              <a:gd name="T4" fmla="*/ 0 w 14"/>
              <a:gd name="T5" fmla="*/ 0 h 15"/>
              <a:gd name="T6" fmla="*/ 7 w 14"/>
              <a:gd name="T7" fmla="*/ 1 h 15"/>
              <a:gd name="T8" fmla="*/ 14 w 14"/>
              <a:gd name="T9" fmla="*/ 8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5">
                <a:moveTo>
                  <a:pt x="6" y="15"/>
                </a:moveTo>
                <a:lnTo>
                  <a:pt x="2" y="7"/>
                </a:lnTo>
                <a:lnTo>
                  <a:pt x="0" y="0"/>
                </a:lnTo>
                <a:lnTo>
                  <a:pt x="7" y="1"/>
                </a:lnTo>
                <a:lnTo>
                  <a:pt x="14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4" name="Freeform 737">
            <a:extLst>
              <a:ext uri="{FF2B5EF4-FFF2-40B4-BE49-F238E27FC236}">
                <a16:creationId xmlns:a16="http://schemas.microsoft.com/office/drawing/2014/main" id="{1D6B00D5-0D7B-9E2D-035E-FB88CAA425FD}"/>
              </a:ext>
            </a:extLst>
          </p:cNvPr>
          <p:cNvSpPr>
            <a:spLocks/>
          </p:cNvSpPr>
          <p:nvPr/>
        </p:nvSpPr>
        <p:spPr bwMode="auto">
          <a:xfrm>
            <a:off x="4676776" y="4106863"/>
            <a:ext cx="28575" cy="28575"/>
          </a:xfrm>
          <a:custGeom>
            <a:avLst/>
            <a:gdLst>
              <a:gd name="T0" fmla="*/ 4 w 18"/>
              <a:gd name="T1" fmla="*/ 18 h 18"/>
              <a:gd name="T2" fmla="*/ 15 w 18"/>
              <a:gd name="T3" fmla="*/ 12 h 18"/>
              <a:gd name="T4" fmla="*/ 18 w 18"/>
              <a:gd name="T5" fmla="*/ 0 h 18"/>
              <a:gd name="T6" fmla="*/ 11 w 18"/>
              <a:gd name="T7" fmla="*/ 1 h 18"/>
              <a:gd name="T8" fmla="*/ 0 w 18"/>
              <a:gd name="T9" fmla="*/ 3 h 18"/>
              <a:gd name="T10" fmla="*/ 0 w 18"/>
              <a:gd name="T11" fmla="*/ 13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18">
                <a:moveTo>
                  <a:pt x="4" y="18"/>
                </a:moveTo>
                <a:lnTo>
                  <a:pt x="15" y="12"/>
                </a:lnTo>
                <a:lnTo>
                  <a:pt x="18" y="0"/>
                </a:lnTo>
                <a:lnTo>
                  <a:pt x="11" y="1"/>
                </a:lnTo>
                <a:lnTo>
                  <a:pt x="0" y="3"/>
                </a:lnTo>
                <a:lnTo>
                  <a:pt x="0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5" name="Freeform 738">
            <a:extLst>
              <a:ext uri="{FF2B5EF4-FFF2-40B4-BE49-F238E27FC236}">
                <a16:creationId xmlns:a16="http://schemas.microsoft.com/office/drawing/2014/main" id="{F8A1A8B1-DF29-1697-EC47-D2005C71A0CC}"/>
              </a:ext>
            </a:extLst>
          </p:cNvPr>
          <p:cNvSpPr>
            <a:spLocks/>
          </p:cNvSpPr>
          <p:nvPr/>
        </p:nvSpPr>
        <p:spPr bwMode="auto">
          <a:xfrm>
            <a:off x="4675188" y="4127500"/>
            <a:ext cx="7938" cy="9525"/>
          </a:xfrm>
          <a:custGeom>
            <a:avLst/>
            <a:gdLst>
              <a:gd name="T0" fmla="*/ 1 w 5"/>
              <a:gd name="T1" fmla="*/ 0 h 6"/>
              <a:gd name="T2" fmla="*/ 0 w 5"/>
              <a:gd name="T3" fmla="*/ 6 h 6"/>
              <a:gd name="T4" fmla="*/ 1 w 5"/>
              <a:gd name="T5" fmla="*/ 6 h 6"/>
              <a:gd name="T6" fmla="*/ 4 w 5"/>
              <a:gd name="T7" fmla="*/ 6 h 6"/>
              <a:gd name="T8" fmla="*/ 5 w 5"/>
              <a:gd name="T9" fmla="*/ 5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6">
                <a:moveTo>
                  <a:pt x="1" y="0"/>
                </a:moveTo>
                <a:lnTo>
                  <a:pt x="0" y="6"/>
                </a:lnTo>
                <a:lnTo>
                  <a:pt x="1" y="6"/>
                </a:lnTo>
                <a:lnTo>
                  <a:pt x="4" y="6"/>
                </a:lnTo>
                <a:lnTo>
                  <a:pt x="5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6" name="Freeform 739">
            <a:extLst>
              <a:ext uri="{FF2B5EF4-FFF2-40B4-BE49-F238E27FC236}">
                <a16:creationId xmlns:a16="http://schemas.microsoft.com/office/drawing/2014/main" id="{453ACAAC-C517-375F-8330-32EEEFF8E342}"/>
              </a:ext>
            </a:extLst>
          </p:cNvPr>
          <p:cNvSpPr>
            <a:spLocks/>
          </p:cNvSpPr>
          <p:nvPr/>
        </p:nvSpPr>
        <p:spPr bwMode="auto">
          <a:xfrm>
            <a:off x="4768851" y="4125913"/>
            <a:ext cx="1588" cy="12700"/>
          </a:xfrm>
          <a:custGeom>
            <a:avLst/>
            <a:gdLst>
              <a:gd name="T0" fmla="*/ 1 w 1"/>
              <a:gd name="T1" fmla="*/ 8 h 8"/>
              <a:gd name="T2" fmla="*/ 0 w 1"/>
              <a:gd name="T3" fmla="*/ 7 h 8"/>
              <a:gd name="T4" fmla="*/ 0 w 1"/>
              <a:gd name="T5" fmla="*/ 3 h 8"/>
              <a:gd name="T6" fmla="*/ 1 w 1"/>
              <a:gd name="T7" fmla="*/ 0 h 8"/>
              <a:gd name="T8" fmla="*/ 0 w 1"/>
              <a:gd name="T9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8">
                <a:moveTo>
                  <a:pt x="1" y="8"/>
                </a:moveTo>
                <a:lnTo>
                  <a:pt x="0" y="7"/>
                </a:lnTo>
                <a:lnTo>
                  <a:pt x="0" y="3"/>
                </a:ln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7" name="Line 740">
            <a:extLst>
              <a:ext uri="{FF2B5EF4-FFF2-40B4-BE49-F238E27FC236}">
                <a16:creationId xmlns:a16="http://schemas.microsoft.com/office/drawing/2014/main" id="{7F4ADED0-AE33-38C1-2183-33C52C02736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770438" y="4138613"/>
            <a:ext cx="1588" cy="476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8" name="Freeform 741">
            <a:extLst>
              <a:ext uri="{FF2B5EF4-FFF2-40B4-BE49-F238E27FC236}">
                <a16:creationId xmlns:a16="http://schemas.microsoft.com/office/drawing/2014/main" id="{069E06D2-4544-4C14-1872-9362ECC90780}"/>
              </a:ext>
            </a:extLst>
          </p:cNvPr>
          <p:cNvSpPr>
            <a:spLocks/>
          </p:cNvSpPr>
          <p:nvPr/>
        </p:nvSpPr>
        <p:spPr bwMode="auto">
          <a:xfrm>
            <a:off x="4772026" y="4143375"/>
            <a:ext cx="22225" cy="7938"/>
          </a:xfrm>
          <a:custGeom>
            <a:avLst/>
            <a:gdLst>
              <a:gd name="T0" fmla="*/ 14 w 14"/>
              <a:gd name="T1" fmla="*/ 4 h 5"/>
              <a:gd name="T2" fmla="*/ 6 w 14"/>
              <a:gd name="T3" fmla="*/ 5 h 5"/>
              <a:gd name="T4" fmla="*/ 3 w 14"/>
              <a:gd name="T5" fmla="*/ 3 h 5"/>
              <a:gd name="T6" fmla="*/ 0 w 14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5">
                <a:moveTo>
                  <a:pt x="14" y="4"/>
                </a:moveTo>
                <a:lnTo>
                  <a:pt x="6" y="5"/>
                </a:lnTo>
                <a:lnTo>
                  <a:pt x="3" y="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9" name="Freeform 742">
            <a:extLst>
              <a:ext uri="{FF2B5EF4-FFF2-40B4-BE49-F238E27FC236}">
                <a16:creationId xmlns:a16="http://schemas.microsoft.com/office/drawing/2014/main" id="{6FD79A59-AA44-5E0D-CC20-1F7CB5E46FCD}"/>
              </a:ext>
            </a:extLst>
          </p:cNvPr>
          <p:cNvSpPr>
            <a:spLocks/>
          </p:cNvSpPr>
          <p:nvPr/>
        </p:nvSpPr>
        <p:spPr bwMode="auto">
          <a:xfrm>
            <a:off x="4818063" y="4149725"/>
            <a:ext cx="17463" cy="4763"/>
          </a:xfrm>
          <a:custGeom>
            <a:avLst/>
            <a:gdLst>
              <a:gd name="T0" fmla="*/ 11 w 11"/>
              <a:gd name="T1" fmla="*/ 3 h 3"/>
              <a:gd name="T2" fmla="*/ 8 w 11"/>
              <a:gd name="T3" fmla="*/ 3 h 3"/>
              <a:gd name="T4" fmla="*/ 6 w 11"/>
              <a:gd name="T5" fmla="*/ 0 h 3"/>
              <a:gd name="T6" fmla="*/ 1 w 11"/>
              <a:gd name="T7" fmla="*/ 1 h 3"/>
              <a:gd name="T8" fmla="*/ 0 w 11"/>
              <a:gd name="T9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3">
                <a:moveTo>
                  <a:pt x="11" y="3"/>
                </a:moveTo>
                <a:lnTo>
                  <a:pt x="8" y="3"/>
                </a:lnTo>
                <a:lnTo>
                  <a:pt x="6" y="0"/>
                </a:lnTo>
                <a:lnTo>
                  <a:pt x="1" y="1"/>
                </a:lnTo>
                <a:lnTo>
                  <a:pt x="0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0" name="Line 743">
            <a:extLst>
              <a:ext uri="{FF2B5EF4-FFF2-40B4-BE49-F238E27FC236}">
                <a16:creationId xmlns:a16="http://schemas.microsoft.com/office/drawing/2014/main" id="{88A43385-1D07-03E3-8D87-CEB24A216D29}"/>
              </a:ext>
            </a:extLst>
          </p:cNvPr>
          <p:cNvSpPr>
            <a:spLocks noChangeShapeType="1"/>
          </p:cNvSpPr>
          <p:nvPr/>
        </p:nvSpPr>
        <p:spPr bwMode="auto">
          <a:xfrm>
            <a:off x="4605338" y="4141788"/>
            <a:ext cx="17463" cy="142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1" name="Freeform 744">
            <a:extLst>
              <a:ext uri="{FF2B5EF4-FFF2-40B4-BE49-F238E27FC236}">
                <a16:creationId xmlns:a16="http://schemas.microsoft.com/office/drawing/2014/main" id="{FA34738B-17A0-D5FD-7A67-89A52A3133A2}"/>
              </a:ext>
            </a:extLst>
          </p:cNvPr>
          <p:cNvSpPr>
            <a:spLocks/>
          </p:cNvSpPr>
          <p:nvPr/>
        </p:nvSpPr>
        <p:spPr bwMode="auto">
          <a:xfrm>
            <a:off x="4643438" y="4113213"/>
            <a:ext cx="23813" cy="46038"/>
          </a:xfrm>
          <a:custGeom>
            <a:avLst/>
            <a:gdLst>
              <a:gd name="T0" fmla="*/ 0 w 15"/>
              <a:gd name="T1" fmla="*/ 29 h 29"/>
              <a:gd name="T2" fmla="*/ 15 w 15"/>
              <a:gd name="T3" fmla="*/ 20 h 29"/>
              <a:gd name="T4" fmla="*/ 13 w 15"/>
              <a:gd name="T5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" h="29">
                <a:moveTo>
                  <a:pt x="0" y="29"/>
                </a:moveTo>
                <a:lnTo>
                  <a:pt x="15" y="20"/>
                </a:lnTo>
                <a:lnTo>
                  <a:pt x="1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2" name="Freeform 745">
            <a:extLst>
              <a:ext uri="{FF2B5EF4-FFF2-40B4-BE49-F238E27FC236}">
                <a16:creationId xmlns:a16="http://schemas.microsoft.com/office/drawing/2014/main" id="{5D022389-90A2-CC28-C296-3E1B5EAFC4F9}"/>
              </a:ext>
            </a:extLst>
          </p:cNvPr>
          <p:cNvSpPr>
            <a:spLocks/>
          </p:cNvSpPr>
          <p:nvPr/>
        </p:nvSpPr>
        <p:spPr bwMode="auto">
          <a:xfrm>
            <a:off x="4681538" y="4148138"/>
            <a:ext cx="17463" cy="14288"/>
          </a:xfrm>
          <a:custGeom>
            <a:avLst/>
            <a:gdLst>
              <a:gd name="T0" fmla="*/ 3 w 11"/>
              <a:gd name="T1" fmla="*/ 9 h 9"/>
              <a:gd name="T2" fmla="*/ 0 w 11"/>
              <a:gd name="T3" fmla="*/ 7 h 9"/>
              <a:gd name="T4" fmla="*/ 1 w 11"/>
              <a:gd name="T5" fmla="*/ 2 h 9"/>
              <a:gd name="T6" fmla="*/ 3 w 11"/>
              <a:gd name="T7" fmla="*/ 1 h 9"/>
              <a:gd name="T8" fmla="*/ 4 w 11"/>
              <a:gd name="T9" fmla="*/ 1 h 9"/>
              <a:gd name="T10" fmla="*/ 8 w 11"/>
              <a:gd name="T11" fmla="*/ 0 h 9"/>
              <a:gd name="T12" fmla="*/ 11 w 11"/>
              <a:gd name="T13" fmla="*/ 4 h 9"/>
              <a:gd name="T14" fmla="*/ 11 w 11"/>
              <a:gd name="T15" fmla="*/ 5 h 9"/>
              <a:gd name="T16" fmla="*/ 8 w 11"/>
              <a:gd name="T17" fmla="*/ 8 h 9"/>
              <a:gd name="T18" fmla="*/ 3 w 11"/>
              <a:gd name="T19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9">
                <a:moveTo>
                  <a:pt x="3" y="9"/>
                </a:moveTo>
                <a:lnTo>
                  <a:pt x="0" y="7"/>
                </a:lnTo>
                <a:lnTo>
                  <a:pt x="1" y="2"/>
                </a:lnTo>
                <a:lnTo>
                  <a:pt x="3" y="1"/>
                </a:lnTo>
                <a:lnTo>
                  <a:pt x="4" y="1"/>
                </a:lnTo>
                <a:lnTo>
                  <a:pt x="8" y="0"/>
                </a:lnTo>
                <a:lnTo>
                  <a:pt x="11" y="4"/>
                </a:lnTo>
                <a:lnTo>
                  <a:pt x="11" y="5"/>
                </a:lnTo>
                <a:lnTo>
                  <a:pt x="8" y="8"/>
                </a:lnTo>
                <a:lnTo>
                  <a:pt x="3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3" name="Freeform 746">
            <a:extLst>
              <a:ext uri="{FF2B5EF4-FFF2-40B4-BE49-F238E27FC236}">
                <a16:creationId xmlns:a16="http://schemas.microsoft.com/office/drawing/2014/main" id="{926842E8-431D-1CA7-EC09-F304E6BB7FBE}"/>
              </a:ext>
            </a:extLst>
          </p:cNvPr>
          <p:cNvSpPr>
            <a:spLocks/>
          </p:cNvSpPr>
          <p:nvPr/>
        </p:nvSpPr>
        <p:spPr bwMode="auto">
          <a:xfrm>
            <a:off x="4622801" y="4156075"/>
            <a:ext cx="20638" cy="6350"/>
          </a:xfrm>
          <a:custGeom>
            <a:avLst/>
            <a:gdLst>
              <a:gd name="T0" fmla="*/ 0 w 13"/>
              <a:gd name="T1" fmla="*/ 0 h 4"/>
              <a:gd name="T2" fmla="*/ 4 w 13"/>
              <a:gd name="T3" fmla="*/ 4 h 4"/>
              <a:gd name="T4" fmla="*/ 13 w 13"/>
              <a:gd name="T5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" h="4">
                <a:moveTo>
                  <a:pt x="0" y="0"/>
                </a:moveTo>
                <a:lnTo>
                  <a:pt x="4" y="4"/>
                </a:lnTo>
                <a:lnTo>
                  <a:pt x="13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4" name="Freeform 747">
            <a:extLst>
              <a:ext uri="{FF2B5EF4-FFF2-40B4-BE49-F238E27FC236}">
                <a16:creationId xmlns:a16="http://schemas.microsoft.com/office/drawing/2014/main" id="{1B072CA6-8569-03F1-ED1A-9B7061AE8E2A}"/>
              </a:ext>
            </a:extLst>
          </p:cNvPr>
          <p:cNvSpPr>
            <a:spLocks/>
          </p:cNvSpPr>
          <p:nvPr/>
        </p:nvSpPr>
        <p:spPr bwMode="auto">
          <a:xfrm>
            <a:off x="4787901" y="4149725"/>
            <a:ext cx="30163" cy="17463"/>
          </a:xfrm>
          <a:custGeom>
            <a:avLst/>
            <a:gdLst>
              <a:gd name="T0" fmla="*/ 19 w 19"/>
              <a:gd name="T1" fmla="*/ 3 h 11"/>
              <a:gd name="T2" fmla="*/ 18 w 19"/>
              <a:gd name="T3" fmla="*/ 3 h 11"/>
              <a:gd name="T4" fmla="*/ 5 w 19"/>
              <a:gd name="T5" fmla="*/ 11 h 11"/>
              <a:gd name="T6" fmla="*/ 0 w 19"/>
              <a:gd name="T7" fmla="*/ 8 h 11"/>
              <a:gd name="T8" fmla="*/ 4 w 19"/>
              <a:gd name="T9" fmla="*/ 4 h 11"/>
              <a:gd name="T10" fmla="*/ 4 w 19"/>
              <a:gd name="T11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" h="11">
                <a:moveTo>
                  <a:pt x="19" y="3"/>
                </a:moveTo>
                <a:lnTo>
                  <a:pt x="18" y="3"/>
                </a:lnTo>
                <a:lnTo>
                  <a:pt x="5" y="11"/>
                </a:lnTo>
                <a:lnTo>
                  <a:pt x="0" y="8"/>
                </a:lnTo>
                <a:lnTo>
                  <a:pt x="4" y="4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5" name="Freeform 748">
            <a:extLst>
              <a:ext uri="{FF2B5EF4-FFF2-40B4-BE49-F238E27FC236}">
                <a16:creationId xmlns:a16="http://schemas.microsoft.com/office/drawing/2014/main" id="{02FE2CD3-72E3-CF18-A348-B805129CAB63}"/>
              </a:ext>
            </a:extLst>
          </p:cNvPr>
          <p:cNvSpPr>
            <a:spLocks/>
          </p:cNvSpPr>
          <p:nvPr/>
        </p:nvSpPr>
        <p:spPr bwMode="auto">
          <a:xfrm>
            <a:off x="4740276" y="4162425"/>
            <a:ext cx="4763" cy="6350"/>
          </a:xfrm>
          <a:custGeom>
            <a:avLst/>
            <a:gdLst>
              <a:gd name="T0" fmla="*/ 3 w 3"/>
              <a:gd name="T1" fmla="*/ 4 h 4"/>
              <a:gd name="T2" fmla="*/ 3 w 3"/>
              <a:gd name="T3" fmla="*/ 3 h 4"/>
              <a:gd name="T4" fmla="*/ 0 w 3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4">
                <a:moveTo>
                  <a:pt x="3" y="4"/>
                </a:moveTo>
                <a:lnTo>
                  <a:pt x="3" y="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6" name="Freeform 749">
            <a:extLst>
              <a:ext uri="{FF2B5EF4-FFF2-40B4-BE49-F238E27FC236}">
                <a16:creationId xmlns:a16="http://schemas.microsoft.com/office/drawing/2014/main" id="{7349E358-11AC-3307-0B7D-C29CCCB84C42}"/>
              </a:ext>
            </a:extLst>
          </p:cNvPr>
          <p:cNvSpPr>
            <a:spLocks/>
          </p:cNvSpPr>
          <p:nvPr/>
        </p:nvSpPr>
        <p:spPr bwMode="auto">
          <a:xfrm>
            <a:off x="4510088" y="4132263"/>
            <a:ext cx="85725" cy="39688"/>
          </a:xfrm>
          <a:custGeom>
            <a:avLst/>
            <a:gdLst>
              <a:gd name="T0" fmla="*/ 3 w 54"/>
              <a:gd name="T1" fmla="*/ 25 h 25"/>
              <a:gd name="T2" fmla="*/ 0 w 54"/>
              <a:gd name="T3" fmla="*/ 21 h 25"/>
              <a:gd name="T4" fmla="*/ 24 w 54"/>
              <a:gd name="T5" fmla="*/ 6 h 25"/>
              <a:gd name="T6" fmla="*/ 34 w 54"/>
              <a:gd name="T7" fmla="*/ 0 h 25"/>
              <a:gd name="T8" fmla="*/ 44 w 54"/>
              <a:gd name="T9" fmla="*/ 0 h 25"/>
              <a:gd name="T10" fmla="*/ 48 w 54"/>
              <a:gd name="T11" fmla="*/ 0 h 25"/>
              <a:gd name="T12" fmla="*/ 48 w 54"/>
              <a:gd name="T13" fmla="*/ 2 h 25"/>
              <a:gd name="T14" fmla="*/ 52 w 54"/>
              <a:gd name="T15" fmla="*/ 7 h 25"/>
              <a:gd name="T16" fmla="*/ 54 w 54"/>
              <a:gd name="T17" fmla="*/ 1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4" h="25">
                <a:moveTo>
                  <a:pt x="3" y="25"/>
                </a:moveTo>
                <a:lnTo>
                  <a:pt x="0" y="21"/>
                </a:lnTo>
                <a:lnTo>
                  <a:pt x="24" y="6"/>
                </a:lnTo>
                <a:lnTo>
                  <a:pt x="34" y="0"/>
                </a:lnTo>
                <a:lnTo>
                  <a:pt x="44" y="0"/>
                </a:lnTo>
                <a:lnTo>
                  <a:pt x="48" y="0"/>
                </a:lnTo>
                <a:lnTo>
                  <a:pt x="48" y="2"/>
                </a:lnTo>
                <a:lnTo>
                  <a:pt x="52" y="7"/>
                </a:lnTo>
                <a:lnTo>
                  <a:pt x="54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7" name="Freeform 750">
            <a:extLst>
              <a:ext uri="{FF2B5EF4-FFF2-40B4-BE49-F238E27FC236}">
                <a16:creationId xmlns:a16="http://schemas.microsoft.com/office/drawing/2014/main" id="{AAD05259-1609-362E-4416-8AC9EFCFC082}"/>
              </a:ext>
            </a:extLst>
          </p:cNvPr>
          <p:cNvSpPr>
            <a:spLocks/>
          </p:cNvSpPr>
          <p:nvPr/>
        </p:nvSpPr>
        <p:spPr bwMode="auto">
          <a:xfrm>
            <a:off x="4595813" y="4148138"/>
            <a:ext cx="14288" cy="23813"/>
          </a:xfrm>
          <a:custGeom>
            <a:avLst/>
            <a:gdLst>
              <a:gd name="T0" fmla="*/ 0 w 9"/>
              <a:gd name="T1" fmla="*/ 0 h 15"/>
              <a:gd name="T2" fmla="*/ 5 w 9"/>
              <a:gd name="T3" fmla="*/ 8 h 15"/>
              <a:gd name="T4" fmla="*/ 6 w 9"/>
              <a:gd name="T5" fmla="*/ 9 h 15"/>
              <a:gd name="T6" fmla="*/ 9 w 9"/>
              <a:gd name="T7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15">
                <a:moveTo>
                  <a:pt x="0" y="0"/>
                </a:moveTo>
                <a:lnTo>
                  <a:pt x="5" y="8"/>
                </a:lnTo>
                <a:lnTo>
                  <a:pt x="6" y="9"/>
                </a:lnTo>
                <a:lnTo>
                  <a:pt x="9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8" name="Line 751">
            <a:extLst>
              <a:ext uri="{FF2B5EF4-FFF2-40B4-BE49-F238E27FC236}">
                <a16:creationId xmlns:a16="http://schemas.microsoft.com/office/drawing/2014/main" id="{CD2E5994-4DA5-EC20-0168-1224215EAFE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45026" y="4159250"/>
            <a:ext cx="19050" cy="1270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9" name="Freeform 752">
            <a:extLst>
              <a:ext uri="{FF2B5EF4-FFF2-40B4-BE49-F238E27FC236}">
                <a16:creationId xmlns:a16="http://schemas.microsoft.com/office/drawing/2014/main" id="{0ADC00C5-8C1F-B080-A697-4FC66A96DE1F}"/>
              </a:ext>
            </a:extLst>
          </p:cNvPr>
          <p:cNvSpPr>
            <a:spLocks/>
          </p:cNvSpPr>
          <p:nvPr/>
        </p:nvSpPr>
        <p:spPr bwMode="auto">
          <a:xfrm>
            <a:off x="4664076" y="4159250"/>
            <a:ext cx="17463" cy="12700"/>
          </a:xfrm>
          <a:custGeom>
            <a:avLst/>
            <a:gdLst>
              <a:gd name="T0" fmla="*/ 0 w 11"/>
              <a:gd name="T1" fmla="*/ 0 h 8"/>
              <a:gd name="T2" fmla="*/ 3 w 11"/>
              <a:gd name="T3" fmla="*/ 0 h 8"/>
              <a:gd name="T4" fmla="*/ 8 w 11"/>
              <a:gd name="T5" fmla="*/ 2 h 8"/>
              <a:gd name="T6" fmla="*/ 11 w 11"/>
              <a:gd name="T7" fmla="*/ 4 h 8"/>
              <a:gd name="T8" fmla="*/ 6 w 11"/>
              <a:gd name="T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8">
                <a:moveTo>
                  <a:pt x="0" y="0"/>
                </a:moveTo>
                <a:lnTo>
                  <a:pt x="3" y="0"/>
                </a:lnTo>
                <a:lnTo>
                  <a:pt x="8" y="2"/>
                </a:lnTo>
                <a:lnTo>
                  <a:pt x="11" y="4"/>
                </a:lnTo>
                <a:lnTo>
                  <a:pt x="6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0" name="Freeform 753">
            <a:extLst>
              <a:ext uri="{FF2B5EF4-FFF2-40B4-BE49-F238E27FC236}">
                <a16:creationId xmlns:a16="http://schemas.microsoft.com/office/drawing/2014/main" id="{82C46F5C-ED48-4F23-4A30-220A7FC115FE}"/>
              </a:ext>
            </a:extLst>
          </p:cNvPr>
          <p:cNvSpPr>
            <a:spLocks/>
          </p:cNvSpPr>
          <p:nvPr/>
        </p:nvSpPr>
        <p:spPr bwMode="auto">
          <a:xfrm>
            <a:off x="4691063" y="4165600"/>
            <a:ext cx="23813" cy="6350"/>
          </a:xfrm>
          <a:custGeom>
            <a:avLst/>
            <a:gdLst>
              <a:gd name="T0" fmla="*/ 0 w 15"/>
              <a:gd name="T1" fmla="*/ 4 h 4"/>
              <a:gd name="T2" fmla="*/ 1 w 15"/>
              <a:gd name="T3" fmla="*/ 2 h 4"/>
              <a:gd name="T4" fmla="*/ 15 w 15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" h="4">
                <a:moveTo>
                  <a:pt x="0" y="4"/>
                </a:moveTo>
                <a:lnTo>
                  <a:pt x="1" y="2"/>
                </a:lnTo>
                <a:lnTo>
                  <a:pt x="1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1" name="Freeform 754">
            <a:extLst>
              <a:ext uri="{FF2B5EF4-FFF2-40B4-BE49-F238E27FC236}">
                <a16:creationId xmlns:a16="http://schemas.microsoft.com/office/drawing/2014/main" id="{9AE8B76C-0EB1-5A20-5B81-38380B9EE650}"/>
              </a:ext>
            </a:extLst>
          </p:cNvPr>
          <p:cNvSpPr>
            <a:spLocks/>
          </p:cNvSpPr>
          <p:nvPr/>
        </p:nvSpPr>
        <p:spPr bwMode="auto">
          <a:xfrm>
            <a:off x="4714876" y="4165600"/>
            <a:ext cx="15875" cy="6350"/>
          </a:xfrm>
          <a:custGeom>
            <a:avLst/>
            <a:gdLst>
              <a:gd name="T0" fmla="*/ 0 w 10"/>
              <a:gd name="T1" fmla="*/ 0 h 4"/>
              <a:gd name="T2" fmla="*/ 4 w 10"/>
              <a:gd name="T3" fmla="*/ 0 h 4"/>
              <a:gd name="T4" fmla="*/ 9 w 10"/>
              <a:gd name="T5" fmla="*/ 1 h 4"/>
              <a:gd name="T6" fmla="*/ 10 w 10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4">
                <a:moveTo>
                  <a:pt x="0" y="0"/>
                </a:moveTo>
                <a:lnTo>
                  <a:pt x="4" y="0"/>
                </a:lnTo>
                <a:lnTo>
                  <a:pt x="9" y="1"/>
                </a:lnTo>
                <a:lnTo>
                  <a:pt x="1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2" name="Line 755">
            <a:extLst>
              <a:ext uri="{FF2B5EF4-FFF2-40B4-BE49-F238E27FC236}">
                <a16:creationId xmlns:a16="http://schemas.microsoft.com/office/drawing/2014/main" id="{B8076FED-3F4D-A521-A33C-197DCA77242A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745038" y="4168775"/>
            <a:ext cx="1588" cy="3175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3" name="Freeform 756">
            <a:extLst>
              <a:ext uri="{FF2B5EF4-FFF2-40B4-BE49-F238E27FC236}">
                <a16:creationId xmlns:a16="http://schemas.microsoft.com/office/drawing/2014/main" id="{DD3556D2-C25C-C4D1-70B0-3295D6C6FF4B}"/>
              </a:ext>
            </a:extLst>
          </p:cNvPr>
          <p:cNvSpPr>
            <a:spLocks/>
          </p:cNvSpPr>
          <p:nvPr/>
        </p:nvSpPr>
        <p:spPr bwMode="auto">
          <a:xfrm>
            <a:off x="4703763" y="4108450"/>
            <a:ext cx="77788" cy="63500"/>
          </a:xfrm>
          <a:custGeom>
            <a:avLst/>
            <a:gdLst>
              <a:gd name="T0" fmla="*/ 23 w 49"/>
              <a:gd name="T1" fmla="*/ 34 h 40"/>
              <a:gd name="T2" fmla="*/ 19 w 49"/>
              <a:gd name="T3" fmla="*/ 30 h 40"/>
              <a:gd name="T4" fmla="*/ 12 w 49"/>
              <a:gd name="T5" fmla="*/ 21 h 40"/>
              <a:gd name="T6" fmla="*/ 7 w 49"/>
              <a:gd name="T7" fmla="*/ 27 h 40"/>
              <a:gd name="T8" fmla="*/ 0 w 49"/>
              <a:gd name="T9" fmla="*/ 27 h 40"/>
              <a:gd name="T10" fmla="*/ 0 w 49"/>
              <a:gd name="T11" fmla="*/ 26 h 40"/>
              <a:gd name="T12" fmla="*/ 2 w 49"/>
              <a:gd name="T13" fmla="*/ 17 h 40"/>
              <a:gd name="T14" fmla="*/ 5 w 49"/>
              <a:gd name="T15" fmla="*/ 17 h 40"/>
              <a:gd name="T16" fmla="*/ 11 w 49"/>
              <a:gd name="T17" fmla="*/ 14 h 40"/>
              <a:gd name="T18" fmla="*/ 13 w 49"/>
              <a:gd name="T19" fmla="*/ 4 h 40"/>
              <a:gd name="T20" fmla="*/ 27 w 49"/>
              <a:gd name="T21" fmla="*/ 0 h 40"/>
              <a:gd name="T22" fmla="*/ 30 w 49"/>
              <a:gd name="T23" fmla="*/ 11 h 40"/>
              <a:gd name="T24" fmla="*/ 30 w 49"/>
              <a:gd name="T25" fmla="*/ 15 h 40"/>
              <a:gd name="T26" fmla="*/ 30 w 49"/>
              <a:gd name="T27" fmla="*/ 19 h 40"/>
              <a:gd name="T28" fmla="*/ 38 w 49"/>
              <a:gd name="T29" fmla="*/ 27 h 40"/>
              <a:gd name="T30" fmla="*/ 43 w 49"/>
              <a:gd name="T31" fmla="*/ 32 h 40"/>
              <a:gd name="T32" fmla="*/ 42 w 49"/>
              <a:gd name="T33" fmla="*/ 37 h 40"/>
              <a:gd name="T34" fmla="*/ 46 w 49"/>
              <a:gd name="T35" fmla="*/ 36 h 40"/>
              <a:gd name="T36" fmla="*/ 49 w 49"/>
              <a:gd name="T3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9" h="40">
                <a:moveTo>
                  <a:pt x="23" y="34"/>
                </a:moveTo>
                <a:lnTo>
                  <a:pt x="19" y="30"/>
                </a:lnTo>
                <a:lnTo>
                  <a:pt x="12" y="21"/>
                </a:lnTo>
                <a:lnTo>
                  <a:pt x="7" y="27"/>
                </a:lnTo>
                <a:lnTo>
                  <a:pt x="0" y="27"/>
                </a:lnTo>
                <a:lnTo>
                  <a:pt x="0" y="26"/>
                </a:lnTo>
                <a:lnTo>
                  <a:pt x="2" y="17"/>
                </a:lnTo>
                <a:lnTo>
                  <a:pt x="5" y="17"/>
                </a:lnTo>
                <a:lnTo>
                  <a:pt x="11" y="14"/>
                </a:lnTo>
                <a:lnTo>
                  <a:pt x="13" y="4"/>
                </a:lnTo>
                <a:lnTo>
                  <a:pt x="27" y="0"/>
                </a:lnTo>
                <a:lnTo>
                  <a:pt x="30" y="11"/>
                </a:lnTo>
                <a:lnTo>
                  <a:pt x="30" y="15"/>
                </a:lnTo>
                <a:lnTo>
                  <a:pt x="30" y="19"/>
                </a:lnTo>
                <a:lnTo>
                  <a:pt x="38" y="27"/>
                </a:lnTo>
                <a:lnTo>
                  <a:pt x="43" y="32"/>
                </a:lnTo>
                <a:lnTo>
                  <a:pt x="42" y="37"/>
                </a:lnTo>
                <a:lnTo>
                  <a:pt x="46" y="36"/>
                </a:lnTo>
                <a:lnTo>
                  <a:pt x="49" y="4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4" name="Freeform 757">
            <a:extLst>
              <a:ext uri="{FF2B5EF4-FFF2-40B4-BE49-F238E27FC236}">
                <a16:creationId xmlns:a16="http://schemas.microsoft.com/office/drawing/2014/main" id="{CB9939AD-9574-C1E6-B243-921040196ED2}"/>
              </a:ext>
            </a:extLst>
          </p:cNvPr>
          <p:cNvSpPr>
            <a:spLocks/>
          </p:cNvSpPr>
          <p:nvPr/>
        </p:nvSpPr>
        <p:spPr bwMode="auto">
          <a:xfrm>
            <a:off x="4816476" y="4154488"/>
            <a:ext cx="20638" cy="17463"/>
          </a:xfrm>
          <a:custGeom>
            <a:avLst/>
            <a:gdLst>
              <a:gd name="T0" fmla="*/ 0 w 13"/>
              <a:gd name="T1" fmla="*/ 11 h 11"/>
              <a:gd name="T2" fmla="*/ 0 w 13"/>
              <a:gd name="T3" fmla="*/ 7 h 11"/>
              <a:gd name="T4" fmla="*/ 13 w 13"/>
              <a:gd name="T5" fmla="*/ 1 h 11"/>
              <a:gd name="T6" fmla="*/ 12 w 13"/>
              <a:gd name="T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11">
                <a:moveTo>
                  <a:pt x="0" y="11"/>
                </a:moveTo>
                <a:lnTo>
                  <a:pt x="0" y="7"/>
                </a:lnTo>
                <a:lnTo>
                  <a:pt x="13" y="1"/>
                </a:lnTo>
                <a:lnTo>
                  <a:pt x="1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5" name="Freeform 758">
            <a:extLst>
              <a:ext uri="{FF2B5EF4-FFF2-40B4-BE49-F238E27FC236}">
                <a16:creationId xmlns:a16="http://schemas.microsoft.com/office/drawing/2014/main" id="{D52B2050-AF5D-7039-8E3A-1DA07E76118D}"/>
              </a:ext>
            </a:extLst>
          </p:cNvPr>
          <p:cNvSpPr>
            <a:spLocks/>
          </p:cNvSpPr>
          <p:nvPr/>
        </p:nvSpPr>
        <p:spPr bwMode="auto">
          <a:xfrm>
            <a:off x="4824413" y="4167188"/>
            <a:ext cx="17463" cy="4763"/>
          </a:xfrm>
          <a:custGeom>
            <a:avLst/>
            <a:gdLst>
              <a:gd name="T0" fmla="*/ 11 w 11"/>
              <a:gd name="T1" fmla="*/ 1 h 3"/>
              <a:gd name="T2" fmla="*/ 6 w 11"/>
              <a:gd name="T3" fmla="*/ 0 h 3"/>
              <a:gd name="T4" fmla="*/ 0 w 11"/>
              <a:gd name="T5" fmla="*/ 3 h 3"/>
              <a:gd name="T6" fmla="*/ 0 w 11"/>
              <a:gd name="T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3">
                <a:moveTo>
                  <a:pt x="11" y="1"/>
                </a:moveTo>
                <a:lnTo>
                  <a:pt x="6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6" name="Freeform 759">
            <a:extLst>
              <a:ext uri="{FF2B5EF4-FFF2-40B4-BE49-F238E27FC236}">
                <a16:creationId xmlns:a16="http://schemas.microsoft.com/office/drawing/2014/main" id="{83B8F047-7CDC-AD6C-6F82-719C542F4E51}"/>
              </a:ext>
            </a:extLst>
          </p:cNvPr>
          <p:cNvSpPr>
            <a:spLocks/>
          </p:cNvSpPr>
          <p:nvPr/>
        </p:nvSpPr>
        <p:spPr bwMode="auto">
          <a:xfrm>
            <a:off x="4841876" y="4168775"/>
            <a:ext cx="4763" cy="3175"/>
          </a:xfrm>
          <a:custGeom>
            <a:avLst/>
            <a:gdLst>
              <a:gd name="T0" fmla="*/ 3 w 3"/>
              <a:gd name="T1" fmla="*/ 2 h 2"/>
              <a:gd name="T2" fmla="*/ 3 w 3"/>
              <a:gd name="T3" fmla="*/ 0 h 2"/>
              <a:gd name="T4" fmla="*/ 0 w 3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2">
                <a:moveTo>
                  <a:pt x="3" y="2"/>
                </a:moveTo>
                <a:lnTo>
                  <a:pt x="3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7" name="Freeform 760">
            <a:extLst>
              <a:ext uri="{FF2B5EF4-FFF2-40B4-BE49-F238E27FC236}">
                <a16:creationId xmlns:a16="http://schemas.microsoft.com/office/drawing/2014/main" id="{C860294C-1FCA-A013-7554-CF03B3A1083D}"/>
              </a:ext>
            </a:extLst>
          </p:cNvPr>
          <p:cNvSpPr>
            <a:spLocks/>
          </p:cNvSpPr>
          <p:nvPr/>
        </p:nvSpPr>
        <p:spPr bwMode="auto">
          <a:xfrm>
            <a:off x="4816476" y="4171950"/>
            <a:ext cx="7938" cy="0"/>
          </a:xfrm>
          <a:custGeom>
            <a:avLst/>
            <a:gdLst>
              <a:gd name="T0" fmla="*/ 5 w 5"/>
              <a:gd name="T1" fmla="*/ 0 w 5"/>
              <a:gd name="T2" fmla="*/ 0 w 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5">
                <a:moveTo>
                  <a:pt x="5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8" name="Freeform 761">
            <a:extLst>
              <a:ext uri="{FF2B5EF4-FFF2-40B4-BE49-F238E27FC236}">
                <a16:creationId xmlns:a16="http://schemas.microsoft.com/office/drawing/2014/main" id="{A7C75B69-5D08-DE38-5F36-69A50305BBF1}"/>
              </a:ext>
            </a:extLst>
          </p:cNvPr>
          <p:cNvSpPr>
            <a:spLocks/>
          </p:cNvSpPr>
          <p:nvPr/>
        </p:nvSpPr>
        <p:spPr bwMode="auto">
          <a:xfrm>
            <a:off x="4840288" y="4171950"/>
            <a:ext cx="6350" cy="6350"/>
          </a:xfrm>
          <a:custGeom>
            <a:avLst/>
            <a:gdLst>
              <a:gd name="T0" fmla="*/ 0 w 4"/>
              <a:gd name="T1" fmla="*/ 4 h 4"/>
              <a:gd name="T2" fmla="*/ 2 w 4"/>
              <a:gd name="T3" fmla="*/ 2 h 4"/>
              <a:gd name="T4" fmla="*/ 4 w 4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4">
                <a:moveTo>
                  <a:pt x="0" y="4"/>
                </a:moveTo>
                <a:lnTo>
                  <a:pt x="2" y="2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9" name="Line 762">
            <a:extLst>
              <a:ext uri="{FF2B5EF4-FFF2-40B4-BE49-F238E27FC236}">
                <a16:creationId xmlns:a16="http://schemas.microsoft.com/office/drawing/2014/main" id="{7936A644-86D3-CF9D-930E-0668F560F31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37113" y="4178300"/>
            <a:ext cx="3175" cy="15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0" name="Freeform 763">
            <a:extLst>
              <a:ext uri="{FF2B5EF4-FFF2-40B4-BE49-F238E27FC236}">
                <a16:creationId xmlns:a16="http://schemas.microsoft.com/office/drawing/2014/main" id="{79832D06-CA6A-47DB-9221-68B17EDE0B54}"/>
              </a:ext>
            </a:extLst>
          </p:cNvPr>
          <p:cNvSpPr>
            <a:spLocks/>
          </p:cNvSpPr>
          <p:nvPr/>
        </p:nvSpPr>
        <p:spPr bwMode="auto">
          <a:xfrm>
            <a:off x="4610101" y="4171950"/>
            <a:ext cx="34925" cy="11113"/>
          </a:xfrm>
          <a:custGeom>
            <a:avLst/>
            <a:gdLst>
              <a:gd name="T0" fmla="*/ 0 w 22"/>
              <a:gd name="T1" fmla="*/ 0 h 7"/>
              <a:gd name="T2" fmla="*/ 1 w 22"/>
              <a:gd name="T3" fmla="*/ 2 h 7"/>
              <a:gd name="T4" fmla="*/ 3 w 22"/>
              <a:gd name="T5" fmla="*/ 5 h 7"/>
              <a:gd name="T6" fmla="*/ 12 w 22"/>
              <a:gd name="T7" fmla="*/ 7 h 7"/>
              <a:gd name="T8" fmla="*/ 19 w 22"/>
              <a:gd name="T9" fmla="*/ 1 h 7"/>
              <a:gd name="T10" fmla="*/ 22 w 22"/>
              <a:gd name="T11" fmla="*/ 0 h 7"/>
              <a:gd name="T12" fmla="*/ 22 w 22"/>
              <a:gd name="T13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7">
                <a:moveTo>
                  <a:pt x="0" y="0"/>
                </a:moveTo>
                <a:lnTo>
                  <a:pt x="1" y="2"/>
                </a:lnTo>
                <a:lnTo>
                  <a:pt x="3" y="5"/>
                </a:lnTo>
                <a:lnTo>
                  <a:pt x="12" y="7"/>
                </a:lnTo>
                <a:lnTo>
                  <a:pt x="19" y="1"/>
                </a:lnTo>
                <a:lnTo>
                  <a:pt x="22" y="0"/>
                </a:lnTo>
                <a:lnTo>
                  <a:pt x="2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1" name="Freeform 764">
            <a:extLst>
              <a:ext uri="{FF2B5EF4-FFF2-40B4-BE49-F238E27FC236}">
                <a16:creationId xmlns:a16="http://schemas.microsoft.com/office/drawing/2014/main" id="{5821EB22-B2FC-51B6-4E14-8C1A4C1B9A1A}"/>
              </a:ext>
            </a:extLst>
          </p:cNvPr>
          <p:cNvSpPr>
            <a:spLocks/>
          </p:cNvSpPr>
          <p:nvPr/>
        </p:nvSpPr>
        <p:spPr bwMode="auto">
          <a:xfrm>
            <a:off x="4778376" y="4171950"/>
            <a:ext cx="3175" cy="11113"/>
          </a:xfrm>
          <a:custGeom>
            <a:avLst/>
            <a:gdLst>
              <a:gd name="T0" fmla="*/ 2 w 2"/>
              <a:gd name="T1" fmla="*/ 0 h 7"/>
              <a:gd name="T2" fmla="*/ 2 w 2"/>
              <a:gd name="T3" fmla="*/ 1 h 7"/>
              <a:gd name="T4" fmla="*/ 0 w 2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7">
                <a:moveTo>
                  <a:pt x="2" y="0"/>
                </a:moveTo>
                <a:lnTo>
                  <a:pt x="2" y="1"/>
                </a:lnTo>
                <a:lnTo>
                  <a:pt x="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2" name="Freeform 765">
            <a:extLst>
              <a:ext uri="{FF2B5EF4-FFF2-40B4-BE49-F238E27FC236}">
                <a16:creationId xmlns:a16="http://schemas.microsoft.com/office/drawing/2014/main" id="{7DDB24C6-762C-C695-8834-077B6A905C4E}"/>
              </a:ext>
            </a:extLst>
          </p:cNvPr>
          <p:cNvSpPr>
            <a:spLocks/>
          </p:cNvSpPr>
          <p:nvPr/>
        </p:nvSpPr>
        <p:spPr bwMode="auto">
          <a:xfrm>
            <a:off x="4662488" y="4171950"/>
            <a:ext cx="11113" cy="11113"/>
          </a:xfrm>
          <a:custGeom>
            <a:avLst/>
            <a:gdLst>
              <a:gd name="T0" fmla="*/ 7 w 7"/>
              <a:gd name="T1" fmla="*/ 0 h 7"/>
              <a:gd name="T2" fmla="*/ 3 w 7"/>
              <a:gd name="T3" fmla="*/ 4 h 7"/>
              <a:gd name="T4" fmla="*/ 0 w 7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7">
                <a:moveTo>
                  <a:pt x="7" y="0"/>
                </a:moveTo>
                <a:lnTo>
                  <a:pt x="3" y="4"/>
                </a:lnTo>
                <a:lnTo>
                  <a:pt x="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3" name="Freeform 766">
            <a:extLst>
              <a:ext uri="{FF2B5EF4-FFF2-40B4-BE49-F238E27FC236}">
                <a16:creationId xmlns:a16="http://schemas.microsoft.com/office/drawing/2014/main" id="{8FB6B561-B3B1-1331-E3F8-B2C1B243C9FE}"/>
              </a:ext>
            </a:extLst>
          </p:cNvPr>
          <p:cNvSpPr>
            <a:spLocks/>
          </p:cNvSpPr>
          <p:nvPr/>
        </p:nvSpPr>
        <p:spPr bwMode="auto">
          <a:xfrm>
            <a:off x="4816476" y="4179888"/>
            <a:ext cx="20638" cy="3175"/>
          </a:xfrm>
          <a:custGeom>
            <a:avLst/>
            <a:gdLst>
              <a:gd name="T0" fmla="*/ 0 w 13"/>
              <a:gd name="T1" fmla="*/ 2 h 2"/>
              <a:gd name="T2" fmla="*/ 4 w 13"/>
              <a:gd name="T3" fmla="*/ 2 h 2"/>
              <a:gd name="T4" fmla="*/ 11 w 13"/>
              <a:gd name="T5" fmla="*/ 2 h 2"/>
              <a:gd name="T6" fmla="*/ 13 w 13"/>
              <a:gd name="T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2">
                <a:moveTo>
                  <a:pt x="0" y="2"/>
                </a:moveTo>
                <a:lnTo>
                  <a:pt x="4" y="2"/>
                </a:lnTo>
                <a:lnTo>
                  <a:pt x="11" y="2"/>
                </a:lnTo>
                <a:lnTo>
                  <a:pt x="1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4" name="Freeform 767">
            <a:extLst>
              <a:ext uri="{FF2B5EF4-FFF2-40B4-BE49-F238E27FC236}">
                <a16:creationId xmlns:a16="http://schemas.microsoft.com/office/drawing/2014/main" id="{CC684F12-0262-05D8-F84F-D9755911DBCD}"/>
              </a:ext>
            </a:extLst>
          </p:cNvPr>
          <p:cNvSpPr>
            <a:spLocks/>
          </p:cNvSpPr>
          <p:nvPr/>
        </p:nvSpPr>
        <p:spPr bwMode="auto">
          <a:xfrm>
            <a:off x="4659313" y="4171950"/>
            <a:ext cx="31750" cy="14288"/>
          </a:xfrm>
          <a:custGeom>
            <a:avLst/>
            <a:gdLst>
              <a:gd name="T0" fmla="*/ 2 w 20"/>
              <a:gd name="T1" fmla="*/ 7 h 9"/>
              <a:gd name="T2" fmla="*/ 0 w 20"/>
              <a:gd name="T3" fmla="*/ 9 h 9"/>
              <a:gd name="T4" fmla="*/ 3 w 20"/>
              <a:gd name="T5" fmla="*/ 9 h 9"/>
              <a:gd name="T6" fmla="*/ 20 w 20"/>
              <a:gd name="T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" h="9">
                <a:moveTo>
                  <a:pt x="2" y="7"/>
                </a:moveTo>
                <a:lnTo>
                  <a:pt x="0" y="9"/>
                </a:lnTo>
                <a:lnTo>
                  <a:pt x="3" y="9"/>
                </a:lnTo>
                <a:lnTo>
                  <a:pt x="2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5" name="Freeform 768">
            <a:extLst>
              <a:ext uri="{FF2B5EF4-FFF2-40B4-BE49-F238E27FC236}">
                <a16:creationId xmlns:a16="http://schemas.microsoft.com/office/drawing/2014/main" id="{C2819064-21E9-ADF6-9C5C-7CBAE4E89BEF}"/>
              </a:ext>
            </a:extLst>
          </p:cNvPr>
          <p:cNvSpPr>
            <a:spLocks/>
          </p:cNvSpPr>
          <p:nvPr/>
        </p:nvSpPr>
        <p:spPr bwMode="auto">
          <a:xfrm>
            <a:off x="4776788" y="4183063"/>
            <a:ext cx="1588" cy="6350"/>
          </a:xfrm>
          <a:custGeom>
            <a:avLst/>
            <a:gdLst>
              <a:gd name="T0" fmla="*/ 1 w 1"/>
              <a:gd name="T1" fmla="*/ 0 h 4"/>
              <a:gd name="T2" fmla="*/ 0 w 1"/>
              <a:gd name="T3" fmla="*/ 0 h 4"/>
              <a:gd name="T4" fmla="*/ 1 w 1"/>
              <a:gd name="T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4">
                <a:moveTo>
                  <a:pt x="1" y="0"/>
                </a:moveTo>
                <a:lnTo>
                  <a:pt x="0" y="0"/>
                </a:lnTo>
                <a:lnTo>
                  <a:pt x="1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6" name="Freeform 769">
            <a:extLst>
              <a:ext uri="{FF2B5EF4-FFF2-40B4-BE49-F238E27FC236}">
                <a16:creationId xmlns:a16="http://schemas.microsoft.com/office/drawing/2014/main" id="{1B1DAF70-7144-0366-FAF8-52039938EBE6}"/>
              </a:ext>
            </a:extLst>
          </p:cNvPr>
          <p:cNvSpPr>
            <a:spLocks/>
          </p:cNvSpPr>
          <p:nvPr/>
        </p:nvSpPr>
        <p:spPr bwMode="auto">
          <a:xfrm>
            <a:off x="4730751" y="4171950"/>
            <a:ext cx="11113" cy="34925"/>
          </a:xfrm>
          <a:custGeom>
            <a:avLst/>
            <a:gdLst>
              <a:gd name="T0" fmla="*/ 0 w 7"/>
              <a:gd name="T1" fmla="*/ 0 h 22"/>
              <a:gd name="T2" fmla="*/ 7 w 7"/>
              <a:gd name="T3" fmla="*/ 8 h 22"/>
              <a:gd name="T4" fmla="*/ 5 w 7"/>
              <a:gd name="T5" fmla="*/ 17 h 22"/>
              <a:gd name="T6" fmla="*/ 5 w 7"/>
              <a:gd name="T7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22">
                <a:moveTo>
                  <a:pt x="0" y="0"/>
                </a:moveTo>
                <a:lnTo>
                  <a:pt x="7" y="8"/>
                </a:lnTo>
                <a:lnTo>
                  <a:pt x="5" y="17"/>
                </a:lnTo>
                <a:lnTo>
                  <a:pt x="5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7" name="Freeform 770">
            <a:extLst>
              <a:ext uri="{FF2B5EF4-FFF2-40B4-BE49-F238E27FC236}">
                <a16:creationId xmlns:a16="http://schemas.microsoft.com/office/drawing/2014/main" id="{79F95B6A-2AD7-697A-EAC8-F15205F2B6AF}"/>
              </a:ext>
            </a:extLst>
          </p:cNvPr>
          <p:cNvSpPr>
            <a:spLocks/>
          </p:cNvSpPr>
          <p:nvPr/>
        </p:nvSpPr>
        <p:spPr bwMode="auto">
          <a:xfrm>
            <a:off x="4540251" y="4208463"/>
            <a:ext cx="11113" cy="1588"/>
          </a:xfrm>
          <a:custGeom>
            <a:avLst/>
            <a:gdLst>
              <a:gd name="T0" fmla="*/ 0 w 7"/>
              <a:gd name="T1" fmla="*/ 0 h 1"/>
              <a:gd name="T2" fmla="*/ 5 w 7"/>
              <a:gd name="T3" fmla="*/ 0 h 1"/>
              <a:gd name="T4" fmla="*/ 7 w 7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1">
                <a:moveTo>
                  <a:pt x="0" y="0"/>
                </a:moveTo>
                <a:lnTo>
                  <a:pt x="5" y="0"/>
                </a:lnTo>
                <a:lnTo>
                  <a:pt x="7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8" name="Line 771">
            <a:extLst>
              <a:ext uri="{FF2B5EF4-FFF2-40B4-BE49-F238E27FC236}">
                <a16:creationId xmlns:a16="http://schemas.microsoft.com/office/drawing/2014/main" id="{CD4C73F3-D266-4AF6-80F8-8630BDE6C3F6}"/>
              </a:ext>
            </a:extLst>
          </p:cNvPr>
          <p:cNvSpPr>
            <a:spLocks noChangeShapeType="1"/>
          </p:cNvSpPr>
          <p:nvPr/>
        </p:nvSpPr>
        <p:spPr bwMode="auto">
          <a:xfrm>
            <a:off x="4551363" y="4210050"/>
            <a:ext cx="9525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9" name="Freeform 772">
            <a:extLst>
              <a:ext uri="{FF2B5EF4-FFF2-40B4-BE49-F238E27FC236}">
                <a16:creationId xmlns:a16="http://schemas.microsoft.com/office/drawing/2014/main" id="{A88D9090-BBE3-FD13-066C-9BAEABBBE611}"/>
              </a:ext>
            </a:extLst>
          </p:cNvPr>
          <p:cNvSpPr>
            <a:spLocks/>
          </p:cNvSpPr>
          <p:nvPr/>
        </p:nvSpPr>
        <p:spPr bwMode="auto">
          <a:xfrm>
            <a:off x="4514851" y="4171950"/>
            <a:ext cx="47625" cy="38100"/>
          </a:xfrm>
          <a:custGeom>
            <a:avLst/>
            <a:gdLst>
              <a:gd name="T0" fmla="*/ 29 w 30"/>
              <a:gd name="T1" fmla="*/ 24 h 24"/>
              <a:gd name="T2" fmla="*/ 30 w 30"/>
              <a:gd name="T3" fmla="*/ 20 h 24"/>
              <a:gd name="T4" fmla="*/ 30 w 30"/>
              <a:gd name="T5" fmla="*/ 15 h 24"/>
              <a:gd name="T6" fmla="*/ 22 w 30"/>
              <a:gd name="T7" fmla="*/ 13 h 24"/>
              <a:gd name="T8" fmla="*/ 14 w 30"/>
              <a:gd name="T9" fmla="*/ 16 h 24"/>
              <a:gd name="T10" fmla="*/ 7 w 30"/>
              <a:gd name="T11" fmla="*/ 16 h 24"/>
              <a:gd name="T12" fmla="*/ 8 w 30"/>
              <a:gd name="T13" fmla="*/ 7 h 24"/>
              <a:gd name="T14" fmla="*/ 3 w 30"/>
              <a:gd name="T15" fmla="*/ 1 h 24"/>
              <a:gd name="T16" fmla="*/ 0 w 30"/>
              <a:gd name="T17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" h="24">
                <a:moveTo>
                  <a:pt x="29" y="24"/>
                </a:moveTo>
                <a:lnTo>
                  <a:pt x="30" y="20"/>
                </a:lnTo>
                <a:lnTo>
                  <a:pt x="30" y="15"/>
                </a:lnTo>
                <a:lnTo>
                  <a:pt x="22" y="13"/>
                </a:lnTo>
                <a:lnTo>
                  <a:pt x="14" y="16"/>
                </a:lnTo>
                <a:lnTo>
                  <a:pt x="7" y="16"/>
                </a:lnTo>
                <a:lnTo>
                  <a:pt x="8" y="7"/>
                </a:lnTo>
                <a:lnTo>
                  <a:pt x="3" y="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0" name="Freeform 773">
            <a:extLst>
              <a:ext uri="{FF2B5EF4-FFF2-40B4-BE49-F238E27FC236}">
                <a16:creationId xmlns:a16="http://schemas.microsoft.com/office/drawing/2014/main" id="{45E9DD62-8717-FF1C-79D6-1C4B34606EE4}"/>
              </a:ext>
            </a:extLst>
          </p:cNvPr>
          <p:cNvSpPr>
            <a:spLocks/>
          </p:cNvSpPr>
          <p:nvPr/>
        </p:nvSpPr>
        <p:spPr bwMode="auto">
          <a:xfrm>
            <a:off x="4478338" y="4184650"/>
            <a:ext cx="34925" cy="41275"/>
          </a:xfrm>
          <a:custGeom>
            <a:avLst/>
            <a:gdLst>
              <a:gd name="T0" fmla="*/ 16 w 22"/>
              <a:gd name="T1" fmla="*/ 26 h 26"/>
              <a:gd name="T2" fmla="*/ 20 w 22"/>
              <a:gd name="T3" fmla="*/ 19 h 26"/>
              <a:gd name="T4" fmla="*/ 22 w 22"/>
              <a:gd name="T5" fmla="*/ 5 h 26"/>
              <a:gd name="T6" fmla="*/ 5 w 22"/>
              <a:gd name="T7" fmla="*/ 0 h 26"/>
              <a:gd name="T8" fmla="*/ 0 w 22"/>
              <a:gd name="T9" fmla="*/ 9 h 26"/>
              <a:gd name="T10" fmla="*/ 1 w 22"/>
              <a:gd name="T11" fmla="*/ 11 h 26"/>
              <a:gd name="T12" fmla="*/ 16 w 22"/>
              <a:gd name="T13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26">
                <a:moveTo>
                  <a:pt x="16" y="26"/>
                </a:moveTo>
                <a:lnTo>
                  <a:pt x="20" y="19"/>
                </a:lnTo>
                <a:lnTo>
                  <a:pt x="22" y="5"/>
                </a:lnTo>
                <a:lnTo>
                  <a:pt x="5" y="0"/>
                </a:lnTo>
                <a:lnTo>
                  <a:pt x="0" y="9"/>
                </a:lnTo>
                <a:lnTo>
                  <a:pt x="1" y="11"/>
                </a:lnTo>
                <a:lnTo>
                  <a:pt x="16" y="2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1" name="Freeform 774">
            <a:extLst>
              <a:ext uri="{FF2B5EF4-FFF2-40B4-BE49-F238E27FC236}">
                <a16:creationId xmlns:a16="http://schemas.microsoft.com/office/drawing/2014/main" id="{1C565852-5AA2-C6AF-6BC2-A5DBECA39895}"/>
              </a:ext>
            </a:extLst>
          </p:cNvPr>
          <p:cNvSpPr>
            <a:spLocks/>
          </p:cNvSpPr>
          <p:nvPr/>
        </p:nvSpPr>
        <p:spPr bwMode="auto">
          <a:xfrm>
            <a:off x="4406901" y="4202113"/>
            <a:ext cx="17463" cy="28575"/>
          </a:xfrm>
          <a:custGeom>
            <a:avLst/>
            <a:gdLst>
              <a:gd name="T0" fmla="*/ 4 w 11"/>
              <a:gd name="T1" fmla="*/ 18 h 18"/>
              <a:gd name="T2" fmla="*/ 7 w 11"/>
              <a:gd name="T3" fmla="*/ 16 h 18"/>
              <a:gd name="T4" fmla="*/ 9 w 11"/>
              <a:gd name="T5" fmla="*/ 12 h 18"/>
              <a:gd name="T6" fmla="*/ 11 w 11"/>
              <a:gd name="T7" fmla="*/ 0 h 18"/>
              <a:gd name="T8" fmla="*/ 1 w 11"/>
              <a:gd name="T9" fmla="*/ 7 h 18"/>
              <a:gd name="T10" fmla="*/ 0 w 11"/>
              <a:gd name="T11" fmla="*/ 12 h 18"/>
              <a:gd name="T12" fmla="*/ 4 w 11"/>
              <a:gd name="T13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8">
                <a:moveTo>
                  <a:pt x="4" y="18"/>
                </a:moveTo>
                <a:lnTo>
                  <a:pt x="7" y="16"/>
                </a:lnTo>
                <a:lnTo>
                  <a:pt x="9" y="12"/>
                </a:lnTo>
                <a:lnTo>
                  <a:pt x="11" y="0"/>
                </a:lnTo>
                <a:lnTo>
                  <a:pt x="1" y="7"/>
                </a:lnTo>
                <a:lnTo>
                  <a:pt x="0" y="12"/>
                </a:lnTo>
                <a:lnTo>
                  <a:pt x="4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2" name="Freeform 775">
            <a:extLst>
              <a:ext uri="{FF2B5EF4-FFF2-40B4-BE49-F238E27FC236}">
                <a16:creationId xmlns:a16="http://schemas.microsoft.com/office/drawing/2014/main" id="{155E2653-B806-AAFC-CE74-9AF9FFE1EFCB}"/>
              </a:ext>
            </a:extLst>
          </p:cNvPr>
          <p:cNvSpPr>
            <a:spLocks/>
          </p:cNvSpPr>
          <p:nvPr/>
        </p:nvSpPr>
        <p:spPr bwMode="auto">
          <a:xfrm>
            <a:off x="4772026" y="4189413"/>
            <a:ext cx="68263" cy="49213"/>
          </a:xfrm>
          <a:custGeom>
            <a:avLst/>
            <a:gdLst>
              <a:gd name="T0" fmla="*/ 4 w 43"/>
              <a:gd name="T1" fmla="*/ 0 h 31"/>
              <a:gd name="T2" fmla="*/ 6 w 43"/>
              <a:gd name="T3" fmla="*/ 5 h 31"/>
              <a:gd name="T4" fmla="*/ 0 w 43"/>
              <a:gd name="T5" fmla="*/ 13 h 31"/>
              <a:gd name="T6" fmla="*/ 9 w 43"/>
              <a:gd name="T7" fmla="*/ 16 h 31"/>
              <a:gd name="T8" fmla="*/ 14 w 43"/>
              <a:gd name="T9" fmla="*/ 17 h 31"/>
              <a:gd name="T10" fmla="*/ 24 w 43"/>
              <a:gd name="T11" fmla="*/ 26 h 31"/>
              <a:gd name="T12" fmla="*/ 26 w 43"/>
              <a:gd name="T13" fmla="*/ 26 h 31"/>
              <a:gd name="T14" fmla="*/ 19 w 43"/>
              <a:gd name="T15" fmla="*/ 13 h 31"/>
              <a:gd name="T16" fmla="*/ 22 w 43"/>
              <a:gd name="T17" fmla="*/ 11 h 31"/>
              <a:gd name="T18" fmla="*/ 29 w 43"/>
              <a:gd name="T19" fmla="*/ 17 h 31"/>
              <a:gd name="T20" fmla="*/ 35 w 43"/>
              <a:gd name="T21" fmla="*/ 21 h 31"/>
              <a:gd name="T22" fmla="*/ 39 w 43"/>
              <a:gd name="T23" fmla="*/ 28 h 31"/>
              <a:gd name="T24" fmla="*/ 43 w 43"/>
              <a:gd name="T25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3" h="31">
                <a:moveTo>
                  <a:pt x="4" y="0"/>
                </a:moveTo>
                <a:lnTo>
                  <a:pt x="6" y="5"/>
                </a:lnTo>
                <a:lnTo>
                  <a:pt x="0" y="13"/>
                </a:lnTo>
                <a:lnTo>
                  <a:pt x="9" y="16"/>
                </a:lnTo>
                <a:lnTo>
                  <a:pt x="14" y="17"/>
                </a:lnTo>
                <a:lnTo>
                  <a:pt x="24" y="26"/>
                </a:lnTo>
                <a:lnTo>
                  <a:pt x="26" y="26"/>
                </a:lnTo>
                <a:lnTo>
                  <a:pt x="19" y="13"/>
                </a:lnTo>
                <a:lnTo>
                  <a:pt x="22" y="11"/>
                </a:lnTo>
                <a:lnTo>
                  <a:pt x="29" y="17"/>
                </a:lnTo>
                <a:lnTo>
                  <a:pt x="35" y="21"/>
                </a:lnTo>
                <a:lnTo>
                  <a:pt x="39" y="28"/>
                </a:lnTo>
                <a:lnTo>
                  <a:pt x="43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3" name="Line 776">
            <a:extLst>
              <a:ext uri="{FF2B5EF4-FFF2-40B4-BE49-F238E27FC236}">
                <a16:creationId xmlns:a16="http://schemas.microsoft.com/office/drawing/2014/main" id="{875F3DAD-90FA-EBED-4006-B62FD79B5745}"/>
              </a:ext>
            </a:extLst>
          </p:cNvPr>
          <p:cNvSpPr>
            <a:spLocks noChangeShapeType="1"/>
          </p:cNvSpPr>
          <p:nvPr/>
        </p:nvSpPr>
        <p:spPr bwMode="auto">
          <a:xfrm>
            <a:off x="4840288" y="4238625"/>
            <a:ext cx="0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4" name="Freeform 777">
            <a:extLst>
              <a:ext uri="{FF2B5EF4-FFF2-40B4-BE49-F238E27FC236}">
                <a16:creationId xmlns:a16="http://schemas.microsoft.com/office/drawing/2014/main" id="{15D82CCC-D454-5643-88DC-B01672F82BBB}"/>
              </a:ext>
            </a:extLst>
          </p:cNvPr>
          <p:cNvSpPr>
            <a:spLocks/>
          </p:cNvSpPr>
          <p:nvPr/>
        </p:nvSpPr>
        <p:spPr bwMode="auto">
          <a:xfrm>
            <a:off x="4806951" y="4183063"/>
            <a:ext cx="41275" cy="55563"/>
          </a:xfrm>
          <a:custGeom>
            <a:avLst/>
            <a:gdLst>
              <a:gd name="T0" fmla="*/ 21 w 26"/>
              <a:gd name="T1" fmla="*/ 35 h 35"/>
              <a:gd name="T2" fmla="*/ 22 w 26"/>
              <a:gd name="T3" fmla="*/ 35 h 35"/>
              <a:gd name="T4" fmla="*/ 26 w 26"/>
              <a:gd name="T5" fmla="*/ 30 h 35"/>
              <a:gd name="T6" fmla="*/ 21 w 26"/>
              <a:gd name="T7" fmla="*/ 27 h 35"/>
              <a:gd name="T8" fmla="*/ 21 w 26"/>
              <a:gd name="T9" fmla="*/ 21 h 35"/>
              <a:gd name="T10" fmla="*/ 18 w 26"/>
              <a:gd name="T11" fmla="*/ 16 h 35"/>
              <a:gd name="T12" fmla="*/ 11 w 26"/>
              <a:gd name="T13" fmla="*/ 17 h 35"/>
              <a:gd name="T14" fmla="*/ 7 w 26"/>
              <a:gd name="T15" fmla="*/ 10 h 35"/>
              <a:gd name="T16" fmla="*/ 2 w 26"/>
              <a:gd name="T17" fmla="*/ 5 h 35"/>
              <a:gd name="T18" fmla="*/ 0 w 26"/>
              <a:gd name="T19" fmla="*/ 0 h 35"/>
              <a:gd name="T20" fmla="*/ 6 w 26"/>
              <a:gd name="T21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6" h="35">
                <a:moveTo>
                  <a:pt x="21" y="35"/>
                </a:moveTo>
                <a:lnTo>
                  <a:pt x="22" y="35"/>
                </a:lnTo>
                <a:lnTo>
                  <a:pt x="26" y="30"/>
                </a:lnTo>
                <a:lnTo>
                  <a:pt x="21" y="27"/>
                </a:lnTo>
                <a:lnTo>
                  <a:pt x="21" y="21"/>
                </a:lnTo>
                <a:lnTo>
                  <a:pt x="18" y="16"/>
                </a:lnTo>
                <a:lnTo>
                  <a:pt x="11" y="17"/>
                </a:lnTo>
                <a:lnTo>
                  <a:pt x="7" y="10"/>
                </a:lnTo>
                <a:lnTo>
                  <a:pt x="2" y="5"/>
                </a:lnTo>
                <a:lnTo>
                  <a:pt x="0" y="0"/>
                </a:lnTo>
                <a:lnTo>
                  <a:pt x="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5" name="Freeform 778">
            <a:extLst>
              <a:ext uri="{FF2B5EF4-FFF2-40B4-BE49-F238E27FC236}">
                <a16:creationId xmlns:a16="http://schemas.microsoft.com/office/drawing/2014/main" id="{73A1AF98-3FA5-A745-5331-D6F1EA9FE4C6}"/>
              </a:ext>
            </a:extLst>
          </p:cNvPr>
          <p:cNvSpPr>
            <a:spLocks/>
          </p:cNvSpPr>
          <p:nvPr/>
        </p:nvSpPr>
        <p:spPr bwMode="auto">
          <a:xfrm>
            <a:off x="4746626" y="4171950"/>
            <a:ext cx="31750" cy="68263"/>
          </a:xfrm>
          <a:custGeom>
            <a:avLst/>
            <a:gdLst>
              <a:gd name="T0" fmla="*/ 20 w 20"/>
              <a:gd name="T1" fmla="*/ 43 h 43"/>
              <a:gd name="T2" fmla="*/ 19 w 20"/>
              <a:gd name="T3" fmla="*/ 41 h 43"/>
              <a:gd name="T4" fmla="*/ 12 w 20"/>
              <a:gd name="T5" fmla="*/ 39 h 43"/>
              <a:gd name="T6" fmla="*/ 4 w 20"/>
              <a:gd name="T7" fmla="*/ 31 h 43"/>
              <a:gd name="T8" fmla="*/ 1 w 20"/>
              <a:gd name="T9" fmla="*/ 22 h 43"/>
              <a:gd name="T10" fmla="*/ 7 w 20"/>
              <a:gd name="T11" fmla="*/ 12 h 43"/>
              <a:gd name="T12" fmla="*/ 1 w 20"/>
              <a:gd name="T13" fmla="*/ 7 h 43"/>
              <a:gd name="T14" fmla="*/ 0 w 20"/>
              <a:gd name="T15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43">
                <a:moveTo>
                  <a:pt x="20" y="43"/>
                </a:moveTo>
                <a:lnTo>
                  <a:pt x="19" y="41"/>
                </a:lnTo>
                <a:lnTo>
                  <a:pt x="12" y="39"/>
                </a:lnTo>
                <a:lnTo>
                  <a:pt x="4" y="31"/>
                </a:lnTo>
                <a:lnTo>
                  <a:pt x="1" y="22"/>
                </a:lnTo>
                <a:lnTo>
                  <a:pt x="7" y="12"/>
                </a:lnTo>
                <a:lnTo>
                  <a:pt x="1" y="7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6" name="Freeform 779">
            <a:extLst>
              <a:ext uri="{FF2B5EF4-FFF2-40B4-BE49-F238E27FC236}">
                <a16:creationId xmlns:a16="http://schemas.microsoft.com/office/drawing/2014/main" id="{E99DBAEC-8B07-8CB7-0F26-137080C20677}"/>
              </a:ext>
            </a:extLst>
          </p:cNvPr>
          <p:cNvSpPr>
            <a:spLocks/>
          </p:cNvSpPr>
          <p:nvPr/>
        </p:nvSpPr>
        <p:spPr bwMode="auto">
          <a:xfrm>
            <a:off x="4722813" y="4249738"/>
            <a:ext cx="0" cy="1588"/>
          </a:xfrm>
          <a:custGeom>
            <a:avLst/>
            <a:gdLst>
              <a:gd name="T0" fmla="*/ 1 h 1"/>
              <a:gd name="T1" fmla="*/ 0 h 1"/>
              <a:gd name="T2" fmla="*/ 0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7" name="Freeform 780">
            <a:extLst>
              <a:ext uri="{FF2B5EF4-FFF2-40B4-BE49-F238E27FC236}">
                <a16:creationId xmlns:a16="http://schemas.microsoft.com/office/drawing/2014/main" id="{91B69D35-A436-C98F-8D19-7502A8BA7E32}"/>
              </a:ext>
            </a:extLst>
          </p:cNvPr>
          <p:cNvSpPr>
            <a:spLocks/>
          </p:cNvSpPr>
          <p:nvPr/>
        </p:nvSpPr>
        <p:spPr bwMode="auto">
          <a:xfrm>
            <a:off x="4370388" y="4237038"/>
            <a:ext cx="25400" cy="23813"/>
          </a:xfrm>
          <a:custGeom>
            <a:avLst/>
            <a:gdLst>
              <a:gd name="T0" fmla="*/ 11 w 16"/>
              <a:gd name="T1" fmla="*/ 15 h 15"/>
              <a:gd name="T2" fmla="*/ 16 w 16"/>
              <a:gd name="T3" fmla="*/ 4 h 15"/>
              <a:gd name="T4" fmla="*/ 4 w 16"/>
              <a:gd name="T5" fmla="*/ 0 h 15"/>
              <a:gd name="T6" fmla="*/ 0 w 16"/>
              <a:gd name="T7" fmla="*/ 0 h 15"/>
              <a:gd name="T8" fmla="*/ 0 w 16"/>
              <a:gd name="T9" fmla="*/ 2 h 15"/>
              <a:gd name="T10" fmla="*/ 2 w 16"/>
              <a:gd name="T11" fmla="*/ 8 h 15"/>
              <a:gd name="T12" fmla="*/ 11 w 16"/>
              <a:gd name="T13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" h="15">
                <a:moveTo>
                  <a:pt x="11" y="15"/>
                </a:moveTo>
                <a:lnTo>
                  <a:pt x="16" y="4"/>
                </a:lnTo>
                <a:lnTo>
                  <a:pt x="4" y="0"/>
                </a:lnTo>
                <a:lnTo>
                  <a:pt x="0" y="0"/>
                </a:lnTo>
                <a:lnTo>
                  <a:pt x="0" y="2"/>
                </a:lnTo>
                <a:lnTo>
                  <a:pt x="2" y="8"/>
                </a:lnTo>
                <a:lnTo>
                  <a:pt x="11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8" name="Freeform 781">
            <a:extLst>
              <a:ext uri="{FF2B5EF4-FFF2-40B4-BE49-F238E27FC236}">
                <a16:creationId xmlns:a16="http://schemas.microsoft.com/office/drawing/2014/main" id="{9E288FE2-86A5-BEEF-BBA0-6C49BA3D5A82}"/>
              </a:ext>
            </a:extLst>
          </p:cNvPr>
          <p:cNvSpPr>
            <a:spLocks/>
          </p:cNvSpPr>
          <p:nvPr/>
        </p:nvSpPr>
        <p:spPr bwMode="auto">
          <a:xfrm>
            <a:off x="4456113" y="4233863"/>
            <a:ext cx="50800" cy="30163"/>
          </a:xfrm>
          <a:custGeom>
            <a:avLst/>
            <a:gdLst>
              <a:gd name="T0" fmla="*/ 0 w 32"/>
              <a:gd name="T1" fmla="*/ 19 h 19"/>
              <a:gd name="T2" fmla="*/ 3 w 32"/>
              <a:gd name="T3" fmla="*/ 17 h 19"/>
              <a:gd name="T4" fmla="*/ 15 w 32"/>
              <a:gd name="T5" fmla="*/ 15 h 19"/>
              <a:gd name="T6" fmla="*/ 32 w 32"/>
              <a:gd name="T7" fmla="*/ 13 h 19"/>
              <a:gd name="T8" fmla="*/ 30 w 32"/>
              <a:gd name="T9" fmla="*/ 0 h 19"/>
              <a:gd name="T10" fmla="*/ 14 w 32"/>
              <a:gd name="T11" fmla="*/ 2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" h="19">
                <a:moveTo>
                  <a:pt x="0" y="19"/>
                </a:moveTo>
                <a:lnTo>
                  <a:pt x="3" y="17"/>
                </a:lnTo>
                <a:lnTo>
                  <a:pt x="15" y="15"/>
                </a:lnTo>
                <a:lnTo>
                  <a:pt x="32" y="13"/>
                </a:lnTo>
                <a:lnTo>
                  <a:pt x="30" y="0"/>
                </a:lnTo>
                <a:lnTo>
                  <a:pt x="14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9" name="Freeform 782">
            <a:extLst>
              <a:ext uri="{FF2B5EF4-FFF2-40B4-BE49-F238E27FC236}">
                <a16:creationId xmlns:a16="http://schemas.microsoft.com/office/drawing/2014/main" id="{5ED94541-3CA1-433E-310E-638543E64BE6}"/>
              </a:ext>
            </a:extLst>
          </p:cNvPr>
          <p:cNvSpPr>
            <a:spLocks/>
          </p:cNvSpPr>
          <p:nvPr/>
        </p:nvSpPr>
        <p:spPr bwMode="auto">
          <a:xfrm>
            <a:off x="4449763" y="4232275"/>
            <a:ext cx="28575" cy="31750"/>
          </a:xfrm>
          <a:custGeom>
            <a:avLst/>
            <a:gdLst>
              <a:gd name="T0" fmla="*/ 18 w 18"/>
              <a:gd name="T1" fmla="*/ 3 h 20"/>
              <a:gd name="T2" fmla="*/ 16 w 18"/>
              <a:gd name="T3" fmla="*/ 3 h 20"/>
              <a:gd name="T4" fmla="*/ 7 w 18"/>
              <a:gd name="T5" fmla="*/ 0 h 20"/>
              <a:gd name="T6" fmla="*/ 6 w 18"/>
              <a:gd name="T7" fmla="*/ 8 h 20"/>
              <a:gd name="T8" fmla="*/ 1 w 18"/>
              <a:gd name="T9" fmla="*/ 14 h 20"/>
              <a:gd name="T10" fmla="*/ 0 w 18"/>
              <a:gd name="T11" fmla="*/ 18 h 20"/>
              <a:gd name="T12" fmla="*/ 4 w 18"/>
              <a:gd name="T13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20">
                <a:moveTo>
                  <a:pt x="18" y="3"/>
                </a:moveTo>
                <a:lnTo>
                  <a:pt x="16" y="3"/>
                </a:lnTo>
                <a:lnTo>
                  <a:pt x="7" y="0"/>
                </a:lnTo>
                <a:lnTo>
                  <a:pt x="6" y="8"/>
                </a:lnTo>
                <a:lnTo>
                  <a:pt x="1" y="14"/>
                </a:lnTo>
                <a:lnTo>
                  <a:pt x="0" y="18"/>
                </a:lnTo>
                <a:lnTo>
                  <a:pt x="4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0" name="Freeform 783">
            <a:extLst>
              <a:ext uri="{FF2B5EF4-FFF2-40B4-BE49-F238E27FC236}">
                <a16:creationId xmlns:a16="http://schemas.microsoft.com/office/drawing/2014/main" id="{C805D137-31DB-866C-97CE-6E1B26CACD87}"/>
              </a:ext>
            </a:extLst>
          </p:cNvPr>
          <p:cNvSpPr>
            <a:spLocks/>
          </p:cNvSpPr>
          <p:nvPr/>
        </p:nvSpPr>
        <p:spPr bwMode="auto">
          <a:xfrm>
            <a:off x="4778376" y="4240213"/>
            <a:ext cx="23813" cy="23813"/>
          </a:xfrm>
          <a:custGeom>
            <a:avLst/>
            <a:gdLst>
              <a:gd name="T0" fmla="*/ 15 w 15"/>
              <a:gd name="T1" fmla="*/ 15 h 15"/>
              <a:gd name="T2" fmla="*/ 11 w 15"/>
              <a:gd name="T3" fmla="*/ 11 h 15"/>
              <a:gd name="T4" fmla="*/ 2 w 15"/>
              <a:gd name="T5" fmla="*/ 3 h 15"/>
              <a:gd name="T6" fmla="*/ 0 w 15"/>
              <a:gd name="T7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15">
                <a:moveTo>
                  <a:pt x="15" y="15"/>
                </a:moveTo>
                <a:lnTo>
                  <a:pt x="11" y="11"/>
                </a:lnTo>
                <a:lnTo>
                  <a:pt x="2" y="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1" name="Freeform 784">
            <a:extLst>
              <a:ext uri="{FF2B5EF4-FFF2-40B4-BE49-F238E27FC236}">
                <a16:creationId xmlns:a16="http://schemas.microsoft.com/office/drawing/2014/main" id="{2ACACD0B-08BD-FF9C-6419-7D297C950E27}"/>
              </a:ext>
            </a:extLst>
          </p:cNvPr>
          <p:cNvSpPr>
            <a:spLocks/>
          </p:cNvSpPr>
          <p:nvPr/>
        </p:nvSpPr>
        <p:spPr bwMode="auto">
          <a:xfrm>
            <a:off x="4716463" y="4251325"/>
            <a:ext cx="12700" cy="15875"/>
          </a:xfrm>
          <a:custGeom>
            <a:avLst/>
            <a:gdLst>
              <a:gd name="T0" fmla="*/ 8 w 8"/>
              <a:gd name="T1" fmla="*/ 10 h 10"/>
              <a:gd name="T2" fmla="*/ 8 w 8"/>
              <a:gd name="T3" fmla="*/ 8 h 10"/>
              <a:gd name="T4" fmla="*/ 3 w 8"/>
              <a:gd name="T5" fmla="*/ 7 h 10"/>
              <a:gd name="T6" fmla="*/ 0 w 8"/>
              <a:gd name="T7" fmla="*/ 2 h 10"/>
              <a:gd name="T8" fmla="*/ 4 w 8"/>
              <a:gd name="T9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10">
                <a:moveTo>
                  <a:pt x="8" y="10"/>
                </a:moveTo>
                <a:lnTo>
                  <a:pt x="8" y="8"/>
                </a:lnTo>
                <a:lnTo>
                  <a:pt x="3" y="7"/>
                </a:lnTo>
                <a:lnTo>
                  <a:pt x="0" y="2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2" name="Freeform 785">
            <a:extLst>
              <a:ext uri="{FF2B5EF4-FFF2-40B4-BE49-F238E27FC236}">
                <a16:creationId xmlns:a16="http://schemas.microsoft.com/office/drawing/2014/main" id="{3E963480-E882-0ABB-8319-3E236AB9F539}"/>
              </a:ext>
            </a:extLst>
          </p:cNvPr>
          <p:cNvSpPr>
            <a:spLocks/>
          </p:cNvSpPr>
          <p:nvPr/>
        </p:nvSpPr>
        <p:spPr bwMode="auto">
          <a:xfrm>
            <a:off x="4586288" y="4254500"/>
            <a:ext cx="15875" cy="12700"/>
          </a:xfrm>
          <a:custGeom>
            <a:avLst/>
            <a:gdLst>
              <a:gd name="T0" fmla="*/ 6 w 10"/>
              <a:gd name="T1" fmla="*/ 8 h 8"/>
              <a:gd name="T2" fmla="*/ 0 w 10"/>
              <a:gd name="T3" fmla="*/ 6 h 8"/>
              <a:gd name="T4" fmla="*/ 10 w 10"/>
              <a:gd name="T5" fmla="*/ 2 h 8"/>
              <a:gd name="T6" fmla="*/ 8 w 10"/>
              <a:gd name="T7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8">
                <a:moveTo>
                  <a:pt x="6" y="8"/>
                </a:moveTo>
                <a:lnTo>
                  <a:pt x="0" y="6"/>
                </a:lnTo>
                <a:lnTo>
                  <a:pt x="10" y="2"/>
                </a:lnTo>
                <a:lnTo>
                  <a:pt x="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3" name="Freeform 786">
            <a:extLst>
              <a:ext uri="{FF2B5EF4-FFF2-40B4-BE49-F238E27FC236}">
                <a16:creationId xmlns:a16="http://schemas.microsoft.com/office/drawing/2014/main" id="{D78F3D8B-F9DF-56E0-D9E5-E2E48447746E}"/>
              </a:ext>
            </a:extLst>
          </p:cNvPr>
          <p:cNvSpPr>
            <a:spLocks/>
          </p:cNvSpPr>
          <p:nvPr/>
        </p:nvSpPr>
        <p:spPr bwMode="auto">
          <a:xfrm>
            <a:off x="4595813" y="4244975"/>
            <a:ext cx="127000" cy="23813"/>
          </a:xfrm>
          <a:custGeom>
            <a:avLst/>
            <a:gdLst>
              <a:gd name="T0" fmla="*/ 80 w 80"/>
              <a:gd name="T1" fmla="*/ 3 h 15"/>
              <a:gd name="T2" fmla="*/ 80 w 80"/>
              <a:gd name="T3" fmla="*/ 0 h 15"/>
              <a:gd name="T4" fmla="*/ 73 w 80"/>
              <a:gd name="T5" fmla="*/ 0 h 15"/>
              <a:gd name="T6" fmla="*/ 62 w 80"/>
              <a:gd name="T7" fmla="*/ 1 h 15"/>
              <a:gd name="T8" fmla="*/ 51 w 80"/>
              <a:gd name="T9" fmla="*/ 3 h 15"/>
              <a:gd name="T10" fmla="*/ 39 w 80"/>
              <a:gd name="T11" fmla="*/ 8 h 15"/>
              <a:gd name="T12" fmla="*/ 34 w 80"/>
              <a:gd name="T13" fmla="*/ 8 h 15"/>
              <a:gd name="T14" fmla="*/ 24 w 80"/>
              <a:gd name="T15" fmla="*/ 11 h 15"/>
              <a:gd name="T16" fmla="*/ 13 w 80"/>
              <a:gd name="T17" fmla="*/ 14 h 15"/>
              <a:gd name="T18" fmla="*/ 8 w 80"/>
              <a:gd name="T19" fmla="*/ 15 h 15"/>
              <a:gd name="T20" fmla="*/ 6 w 80"/>
              <a:gd name="T21" fmla="*/ 15 h 15"/>
              <a:gd name="T22" fmla="*/ 2 w 80"/>
              <a:gd name="T23" fmla="*/ 14 h 15"/>
              <a:gd name="T24" fmla="*/ 0 w 80"/>
              <a:gd name="T25" fmla="*/ 14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0" h="15">
                <a:moveTo>
                  <a:pt x="80" y="3"/>
                </a:moveTo>
                <a:lnTo>
                  <a:pt x="80" y="0"/>
                </a:lnTo>
                <a:lnTo>
                  <a:pt x="73" y="0"/>
                </a:lnTo>
                <a:lnTo>
                  <a:pt x="62" y="1"/>
                </a:lnTo>
                <a:lnTo>
                  <a:pt x="51" y="3"/>
                </a:lnTo>
                <a:lnTo>
                  <a:pt x="39" y="8"/>
                </a:lnTo>
                <a:lnTo>
                  <a:pt x="34" y="8"/>
                </a:lnTo>
                <a:lnTo>
                  <a:pt x="24" y="11"/>
                </a:lnTo>
                <a:lnTo>
                  <a:pt x="13" y="14"/>
                </a:lnTo>
                <a:lnTo>
                  <a:pt x="8" y="15"/>
                </a:lnTo>
                <a:lnTo>
                  <a:pt x="6" y="15"/>
                </a:lnTo>
                <a:lnTo>
                  <a:pt x="2" y="14"/>
                </a:lnTo>
                <a:lnTo>
                  <a:pt x="0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4" name="Freeform 787">
            <a:extLst>
              <a:ext uri="{FF2B5EF4-FFF2-40B4-BE49-F238E27FC236}">
                <a16:creationId xmlns:a16="http://schemas.microsoft.com/office/drawing/2014/main" id="{4C9A4557-01C5-BF2C-0593-23C8CD96F1FB}"/>
              </a:ext>
            </a:extLst>
          </p:cNvPr>
          <p:cNvSpPr>
            <a:spLocks/>
          </p:cNvSpPr>
          <p:nvPr/>
        </p:nvSpPr>
        <p:spPr bwMode="auto">
          <a:xfrm>
            <a:off x="4348163" y="4238625"/>
            <a:ext cx="28575" cy="31750"/>
          </a:xfrm>
          <a:custGeom>
            <a:avLst/>
            <a:gdLst>
              <a:gd name="T0" fmla="*/ 15 w 18"/>
              <a:gd name="T1" fmla="*/ 20 h 20"/>
              <a:gd name="T2" fmla="*/ 18 w 18"/>
              <a:gd name="T3" fmla="*/ 18 h 20"/>
              <a:gd name="T4" fmla="*/ 12 w 18"/>
              <a:gd name="T5" fmla="*/ 7 h 20"/>
              <a:gd name="T6" fmla="*/ 10 w 18"/>
              <a:gd name="T7" fmla="*/ 8 h 20"/>
              <a:gd name="T8" fmla="*/ 5 w 18"/>
              <a:gd name="T9" fmla="*/ 0 h 20"/>
              <a:gd name="T10" fmla="*/ 1 w 18"/>
              <a:gd name="T11" fmla="*/ 7 h 20"/>
              <a:gd name="T12" fmla="*/ 0 w 18"/>
              <a:gd name="T13" fmla="*/ 8 h 20"/>
              <a:gd name="T14" fmla="*/ 15 w 18"/>
              <a:gd name="T15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" h="20">
                <a:moveTo>
                  <a:pt x="15" y="20"/>
                </a:moveTo>
                <a:lnTo>
                  <a:pt x="18" y="18"/>
                </a:lnTo>
                <a:lnTo>
                  <a:pt x="12" y="7"/>
                </a:lnTo>
                <a:lnTo>
                  <a:pt x="10" y="8"/>
                </a:lnTo>
                <a:lnTo>
                  <a:pt x="5" y="0"/>
                </a:lnTo>
                <a:lnTo>
                  <a:pt x="1" y="7"/>
                </a:lnTo>
                <a:lnTo>
                  <a:pt x="0" y="8"/>
                </a:lnTo>
                <a:lnTo>
                  <a:pt x="15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5" name="Freeform 788">
            <a:extLst>
              <a:ext uri="{FF2B5EF4-FFF2-40B4-BE49-F238E27FC236}">
                <a16:creationId xmlns:a16="http://schemas.microsoft.com/office/drawing/2014/main" id="{5AC587CD-98D4-BEC2-ACDE-AFEDF70F1E73}"/>
              </a:ext>
            </a:extLst>
          </p:cNvPr>
          <p:cNvSpPr>
            <a:spLocks/>
          </p:cNvSpPr>
          <p:nvPr/>
        </p:nvSpPr>
        <p:spPr bwMode="auto">
          <a:xfrm>
            <a:off x="4802188" y="4264025"/>
            <a:ext cx="14288" cy="14288"/>
          </a:xfrm>
          <a:custGeom>
            <a:avLst/>
            <a:gdLst>
              <a:gd name="T0" fmla="*/ 9 w 9"/>
              <a:gd name="T1" fmla="*/ 9 h 9"/>
              <a:gd name="T2" fmla="*/ 3 w 9"/>
              <a:gd name="T3" fmla="*/ 2 h 9"/>
              <a:gd name="T4" fmla="*/ 0 w 9"/>
              <a:gd name="T5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9">
                <a:moveTo>
                  <a:pt x="9" y="9"/>
                </a:moveTo>
                <a:lnTo>
                  <a:pt x="3" y="2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6" name="Freeform 789">
            <a:extLst>
              <a:ext uri="{FF2B5EF4-FFF2-40B4-BE49-F238E27FC236}">
                <a16:creationId xmlns:a16="http://schemas.microsoft.com/office/drawing/2014/main" id="{E24F3119-21FF-46D0-0CD4-8F2E6B003A10}"/>
              </a:ext>
            </a:extLst>
          </p:cNvPr>
          <p:cNvSpPr>
            <a:spLocks/>
          </p:cNvSpPr>
          <p:nvPr/>
        </p:nvSpPr>
        <p:spPr bwMode="auto">
          <a:xfrm>
            <a:off x="4413251" y="4278313"/>
            <a:ext cx="14288" cy="1588"/>
          </a:xfrm>
          <a:custGeom>
            <a:avLst/>
            <a:gdLst>
              <a:gd name="T0" fmla="*/ 0 w 9"/>
              <a:gd name="T1" fmla="*/ 1 h 1"/>
              <a:gd name="T2" fmla="*/ 9 w 9"/>
              <a:gd name="T3" fmla="*/ 0 h 1"/>
              <a:gd name="T4" fmla="*/ 9 w 9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1">
                <a:moveTo>
                  <a:pt x="0" y="1"/>
                </a:moveTo>
                <a:lnTo>
                  <a:pt x="9" y="0"/>
                </a:lnTo>
                <a:lnTo>
                  <a:pt x="9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7" name="Freeform 790">
            <a:extLst>
              <a:ext uri="{FF2B5EF4-FFF2-40B4-BE49-F238E27FC236}">
                <a16:creationId xmlns:a16="http://schemas.microsoft.com/office/drawing/2014/main" id="{F844C55F-F2E8-F799-B767-D410F89161AE}"/>
              </a:ext>
            </a:extLst>
          </p:cNvPr>
          <p:cNvSpPr>
            <a:spLocks/>
          </p:cNvSpPr>
          <p:nvPr/>
        </p:nvSpPr>
        <p:spPr bwMode="auto">
          <a:xfrm>
            <a:off x="4729163" y="4267200"/>
            <a:ext cx="4763" cy="12700"/>
          </a:xfrm>
          <a:custGeom>
            <a:avLst/>
            <a:gdLst>
              <a:gd name="T0" fmla="*/ 3 w 3"/>
              <a:gd name="T1" fmla="*/ 8 h 8"/>
              <a:gd name="T2" fmla="*/ 3 w 3"/>
              <a:gd name="T3" fmla="*/ 5 h 8"/>
              <a:gd name="T4" fmla="*/ 0 w 3"/>
              <a:gd name="T5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8">
                <a:moveTo>
                  <a:pt x="3" y="8"/>
                </a:moveTo>
                <a:lnTo>
                  <a:pt x="3" y="5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8" name="Freeform 791">
            <a:extLst>
              <a:ext uri="{FF2B5EF4-FFF2-40B4-BE49-F238E27FC236}">
                <a16:creationId xmlns:a16="http://schemas.microsoft.com/office/drawing/2014/main" id="{69190EBE-4949-F8BD-073B-2A9721155770}"/>
              </a:ext>
            </a:extLst>
          </p:cNvPr>
          <p:cNvSpPr>
            <a:spLocks/>
          </p:cNvSpPr>
          <p:nvPr/>
        </p:nvSpPr>
        <p:spPr bwMode="auto">
          <a:xfrm>
            <a:off x="4443413" y="4273550"/>
            <a:ext cx="17463" cy="6350"/>
          </a:xfrm>
          <a:custGeom>
            <a:avLst/>
            <a:gdLst>
              <a:gd name="T0" fmla="*/ 0 w 11"/>
              <a:gd name="T1" fmla="*/ 4 h 4"/>
              <a:gd name="T2" fmla="*/ 0 w 11"/>
              <a:gd name="T3" fmla="*/ 1 h 4"/>
              <a:gd name="T4" fmla="*/ 8 w 11"/>
              <a:gd name="T5" fmla="*/ 0 h 4"/>
              <a:gd name="T6" fmla="*/ 11 w 11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4">
                <a:moveTo>
                  <a:pt x="0" y="4"/>
                </a:moveTo>
                <a:lnTo>
                  <a:pt x="0" y="1"/>
                </a:lnTo>
                <a:lnTo>
                  <a:pt x="8" y="0"/>
                </a:lnTo>
                <a:lnTo>
                  <a:pt x="1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9" name="Freeform 792">
            <a:extLst>
              <a:ext uri="{FF2B5EF4-FFF2-40B4-BE49-F238E27FC236}">
                <a16:creationId xmlns:a16="http://schemas.microsoft.com/office/drawing/2014/main" id="{47D091C6-6369-039B-ECB9-49157279C102}"/>
              </a:ext>
            </a:extLst>
          </p:cNvPr>
          <p:cNvSpPr>
            <a:spLocks/>
          </p:cNvSpPr>
          <p:nvPr/>
        </p:nvSpPr>
        <p:spPr bwMode="auto">
          <a:xfrm>
            <a:off x="4706938" y="4260850"/>
            <a:ext cx="20638" cy="23813"/>
          </a:xfrm>
          <a:custGeom>
            <a:avLst/>
            <a:gdLst>
              <a:gd name="T0" fmla="*/ 0 w 13"/>
              <a:gd name="T1" fmla="*/ 0 h 15"/>
              <a:gd name="T2" fmla="*/ 5 w 13"/>
              <a:gd name="T3" fmla="*/ 6 h 15"/>
              <a:gd name="T4" fmla="*/ 10 w 13"/>
              <a:gd name="T5" fmla="*/ 13 h 15"/>
              <a:gd name="T6" fmla="*/ 13 w 13"/>
              <a:gd name="T7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15">
                <a:moveTo>
                  <a:pt x="0" y="0"/>
                </a:moveTo>
                <a:lnTo>
                  <a:pt x="5" y="6"/>
                </a:lnTo>
                <a:lnTo>
                  <a:pt x="10" y="13"/>
                </a:lnTo>
                <a:lnTo>
                  <a:pt x="13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0" name="Freeform 793">
            <a:extLst>
              <a:ext uri="{FF2B5EF4-FFF2-40B4-BE49-F238E27FC236}">
                <a16:creationId xmlns:a16="http://schemas.microsoft.com/office/drawing/2014/main" id="{96652D59-F2C3-3B71-9B77-4C53FC7BBF2E}"/>
              </a:ext>
            </a:extLst>
          </p:cNvPr>
          <p:cNvSpPr>
            <a:spLocks/>
          </p:cNvSpPr>
          <p:nvPr/>
        </p:nvSpPr>
        <p:spPr bwMode="auto">
          <a:xfrm>
            <a:off x="4727576" y="4279900"/>
            <a:ext cx="6350" cy="6350"/>
          </a:xfrm>
          <a:custGeom>
            <a:avLst/>
            <a:gdLst>
              <a:gd name="T0" fmla="*/ 0 w 4"/>
              <a:gd name="T1" fmla="*/ 3 h 4"/>
              <a:gd name="T2" fmla="*/ 4 w 4"/>
              <a:gd name="T3" fmla="*/ 4 h 4"/>
              <a:gd name="T4" fmla="*/ 4 w 4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4">
                <a:moveTo>
                  <a:pt x="0" y="3"/>
                </a:moveTo>
                <a:lnTo>
                  <a:pt x="4" y="4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1" name="Freeform 794">
            <a:extLst>
              <a:ext uri="{FF2B5EF4-FFF2-40B4-BE49-F238E27FC236}">
                <a16:creationId xmlns:a16="http://schemas.microsoft.com/office/drawing/2014/main" id="{34145182-BE29-255A-9CDF-6B0217DE5996}"/>
              </a:ext>
            </a:extLst>
          </p:cNvPr>
          <p:cNvSpPr>
            <a:spLocks/>
          </p:cNvSpPr>
          <p:nvPr/>
        </p:nvSpPr>
        <p:spPr bwMode="auto">
          <a:xfrm>
            <a:off x="4406901" y="4279900"/>
            <a:ext cx="6350" cy="6350"/>
          </a:xfrm>
          <a:custGeom>
            <a:avLst/>
            <a:gdLst>
              <a:gd name="T0" fmla="*/ 0 w 4"/>
              <a:gd name="T1" fmla="*/ 3 h 4"/>
              <a:gd name="T2" fmla="*/ 1 w 4"/>
              <a:gd name="T3" fmla="*/ 4 h 4"/>
              <a:gd name="T4" fmla="*/ 4 w 4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4">
                <a:moveTo>
                  <a:pt x="0" y="3"/>
                </a:moveTo>
                <a:lnTo>
                  <a:pt x="1" y="4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2" name="Freeform 795">
            <a:extLst>
              <a:ext uri="{FF2B5EF4-FFF2-40B4-BE49-F238E27FC236}">
                <a16:creationId xmlns:a16="http://schemas.microsoft.com/office/drawing/2014/main" id="{AE1F7FD4-C33D-B1D3-5181-5AF7A9FB929A}"/>
              </a:ext>
            </a:extLst>
          </p:cNvPr>
          <p:cNvSpPr>
            <a:spLocks/>
          </p:cNvSpPr>
          <p:nvPr/>
        </p:nvSpPr>
        <p:spPr bwMode="auto">
          <a:xfrm>
            <a:off x="4816476" y="4278313"/>
            <a:ext cx="1588" cy="14288"/>
          </a:xfrm>
          <a:custGeom>
            <a:avLst/>
            <a:gdLst>
              <a:gd name="T0" fmla="*/ 1 w 1"/>
              <a:gd name="T1" fmla="*/ 9 h 9"/>
              <a:gd name="T2" fmla="*/ 1 w 1"/>
              <a:gd name="T3" fmla="*/ 1 h 9"/>
              <a:gd name="T4" fmla="*/ 0 w 1"/>
              <a:gd name="T5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9">
                <a:moveTo>
                  <a:pt x="1" y="9"/>
                </a:moveTo>
                <a:lnTo>
                  <a:pt x="1" y="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3" name="Freeform 796">
            <a:extLst>
              <a:ext uri="{FF2B5EF4-FFF2-40B4-BE49-F238E27FC236}">
                <a16:creationId xmlns:a16="http://schemas.microsoft.com/office/drawing/2014/main" id="{5F0EB05B-83A5-2F95-09A3-15683910964D}"/>
              </a:ext>
            </a:extLst>
          </p:cNvPr>
          <p:cNvSpPr>
            <a:spLocks/>
          </p:cNvSpPr>
          <p:nvPr/>
        </p:nvSpPr>
        <p:spPr bwMode="auto">
          <a:xfrm>
            <a:off x="4427538" y="4279900"/>
            <a:ext cx="15875" cy="17463"/>
          </a:xfrm>
          <a:custGeom>
            <a:avLst/>
            <a:gdLst>
              <a:gd name="T0" fmla="*/ 0 w 10"/>
              <a:gd name="T1" fmla="*/ 0 h 11"/>
              <a:gd name="T2" fmla="*/ 2 w 10"/>
              <a:gd name="T3" fmla="*/ 1 h 11"/>
              <a:gd name="T4" fmla="*/ 2 w 10"/>
              <a:gd name="T5" fmla="*/ 4 h 11"/>
              <a:gd name="T6" fmla="*/ 3 w 10"/>
              <a:gd name="T7" fmla="*/ 4 h 11"/>
              <a:gd name="T8" fmla="*/ 5 w 10"/>
              <a:gd name="T9" fmla="*/ 7 h 11"/>
              <a:gd name="T10" fmla="*/ 7 w 10"/>
              <a:gd name="T11" fmla="*/ 11 h 11"/>
              <a:gd name="T12" fmla="*/ 9 w 10"/>
              <a:gd name="T13" fmla="*/ 4 h 11"/>
              <a:gd name="T14" fmla="*/ 10 w 10"/>
              <a:gd name="T15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" h="11">
                <a:moveTo>
                  <a:pt x="0" y="0"/>
                </a:moveTo>
                <a:lnTo>
                  <a:pt x="2" y="1"/>
                </a:lnTo>
                <a:lnTo>
                  <a:pt x="2" y="4"/>
                </a:lnTo>
                <a:lnTo>
                  <a:pt x="3" y="4"/>
                </a:lnTo>
                <a:lnTo>
                  <a:pt x="5" y="7"/>
                </a:lnTo>
                <a:lnTo>
                  <a:pt x="7" y="11"/>
                </a:lnTo>
                <a:lnTo>
                  <a:pt x="9" y="4"/>
                </a:lnTo>
                <a:lnTo>
                  <a:pt x="1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4" name="Freeform 797">
            <a:extLst>
              <a:ext uri="{FF2B5EF4-FFF2-40B4-BE49-F238E27FC236}">
                <a16:creationId xmlns:a16="http://schemas.microsoft.com/office/drawing/2014/main" id="{C7E4472F-93D7-EE64-F995-23E7E1DAC1AB}"/>
              </a:ext>
            </a:extLst>
          </p:cNvPr>
          <p:cNvSpPr>
            <a:spLocks/>
          </p:cNvSpPr>
          <p:nvPr/>
        </p:nvSpPr>
        <p:spPr bwMode="auto">
          <a:xfrm>
            <a:off x="4460876" y="4270375"/>
            <a:ext cx="73025" cy="31750"/>
          </a:xfrm>
          <a:custGeom>
            <a:avLst/>
            <a:gdLst>
              <a:gd name="T0" fmla="*/ 0 w 46"/>
              <a:gd name="T1" fmla="*/ 2 h 20"/>
              <a:gd name="T2" fmla="*/ 9 w 46"/>
              <a:gd name="T3" fmla="*/ 0 h 20"/>
              <a:gd name="T4" fmla="*/ 15 w 46"/>
              <a:gd name="T5" fmla="*/ 7 h 20"/>
              <a:gd name="T6" fmla="*/ 16 w 46"/>
              <a:gd name="T7" fmla="*/ 10 h 20"/>
              <a:gd name="T8" fmla="*/ 16 w 46"/>
              <a:gd name="T9" fmla="*/ 11 h 20"/>
              <a:gd name="T10" fmla="*/ 18 w 46"/>
              <a:gd name="T11" fmla="*/ 13 h 20"/>
              <a:gd name="T12" fmla="*/ 20 w 46"/>
              <a:gd name="T13" fmla="*/ 20 h 20"/>
              <a:gd name="T14" fmla="*/ 24 w 46"/>
              <a:gd name="T15" fmla="*/ 14 h 20"/>
              <a:gd name="T16" fmla="*/ 27 w 46"/>
              <a:gd name="T17" fmla="*/ 7 h 20"/>
              <a:gd name="T18" fmla="*/ 26 w 46"/>
              <a:gd name="T19" fmla="*/ 6 h 20"/>
              <a:gd name="T20" fmla="*/ 26 w 46"/>
              <a:gd name="T21" fmla="*/ 3 h 20"/>
              <a:gd name="T22" fmla="*/ 27 w 46"/>
              <a:gd name="T23" fmla="*/ 3 h 20"/>
              <a:gd name="T24" fmla="*/ 42 w 46"/>
              <a:gd name="T25" fmla="*/ 3 h 20"/>
              <a:gd name="T26" fmla="*/ 45 w 46"/>
              <a:gd name="T27" fmla="*/ 5 h 20"/>
              <a:gd name="T28" fmla="*/ 46 w 46"/>
              <a:gd name="T29" fmla="*/ 5 h 20"/>
              <a:gd name="T30" fmla="*/ 46 w 46"/>
              <a:gd name="T31" fmla="*/ 10 h 20"/>
              <a:gd name="T32" fmla="*/ 46 w 46"/>
              <a:gd name="T33" fmla="*/ 13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6" h="20">
                <a:moveTo>
                  <a:pt x="0" y="2"/>
                </a:moveTo>
                <a:lnTo>
                  <a:pt x="9" y="0"/>
                </a:lnTo>
                <a:lnTo>
                  <a:pt x="15" y="7"/>
                </a:lnTo>
                <a:lnTo>
                  <a:pt x="16" y="10"/>
                </a:lnTo>
                <a:lnTo>
                  <a:pt x="16" y="11"/>
                </a:lnTo>
                <a:lnTo>
                  <a:pt x="18" y="13"/>
                </a:lnTo>
                <a:lnTo>
                  <a:pt x="20" y="20"/>
                </a:lnTo>
                <a:lnTo>
                  <a:pt x="24" y="14"/>
                </a:lnTo>
                <a:lnTo>
                  <a:pt x="27" y="7"/>
                </a:lnTo>
                <a:lnTo>
                  <a:pt x="26" y="6"/>
                </a:lnTo>
                <a:lnTo>
                  <a:pt x="26" y="3"/>
                </a:lnTo>
                <a:lnTo>
                  <a:pt x="27" y="3"/>
                </a:lnTo>
                <a:lnTo>
                  <a:pt x="42" y="3"/>
                </a:lnTo>
                <a:lnTo>
                  <a:pt x="45" y="5"/>
                </a:lnTo>
                <a:lnTo>
                  <a:pt x="46" y="5"/>
                </a:lnTo>
                <a:lnTo>
                  <a:pt x="46" y="10"/>
                </a:lnTo>
                <a:lnTo>
                  <a:pt x="46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5" name="Freeform 798">
            <a:extLst>
              <a:ext uri="{FF2B5EF4-FFF2-40B4-BE49-F238E27FC236}">
                <a16:creationId xmlns:a16="http://schemas.microsoft.com/office/drawing/2014/main" id="{6FD6E986-65FC-4B7A-A7C0-B73E4373F583}"/>
              </a:ext>
            </a:extLst>
          </p:cNvPr>
          <p:cNvSpPr>
            <a:spLocks/>
          </p:cNvSpPr>
          <p:nvPr/>
        </p:nvSpPr>
        <p:spPr bwMode="auto">
          <a:xfrm>
            <a:off x="4738688" y="4206875"/>
            <a:ext cx="79375" cy="95250"/>
          </a:xfrm>
          <a:custGeom>
            <a:avLst/>
            <a:gdLst>
              <a:gd name="T0" fmla="*/ 0 w 50"/>
              <a:gd name="T1" fmla="*/ 0 h 60"/>
              <a:gd name="T2" fmla="*/ 1 w 50"/>
              <a:gd name="T3" fmla="*/ 8 h 60"/>
              <a:gd name="T4" fmla="*/ 1 w 50"/>
              <a:gd name="T5" fmla="*/ 12 h 60"/>
              <a:gd name="T6" fmla="*/ 8 w 50"/>
              <a:gd name="T7" fmla="*/ 19 h 60"/>
              <a:gd name="T8" fmla="*/ 12 w 50"/>
              <a:gd name="T9" fmla="*/ 21 h 60"/>
              <a:gd name="T10" fmla="*/ 21 w 50"/>
              <a:gd name="T11" fmla="*/ 28 h 60"/>
              <a:gd name="T12" fmla="*/ 21 w 50"/>
              <a:gd name="T13" fmla="*/ 30 h 60"/>
              <a:gd name="T14" fmla="*/ 28 w 50"/>
              <a:gd name="T15" fmla="*/ 38 h 60"/>
              <a:gd name="T16" fmla="*/ 40 w 50"/>
              <a:gd name="T17" fmla="*/ 49 h 60"/>
              <a:gd name="T18" fmla="*/ 45 w 50"/>
              <a:gd name="T19" fmla="*/ 55 h 60"/>
              <a:gd name="T20" fmla="*/ 49 w 50"/>
              <a:gd name="T21" fmla="*/ 60 h 60"/>
              <a:gd name="T22" fmla="*/ 50 w 50"/>
              <a:gd name="T23" fmla="*/ 54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0" h="60">
                <a:moveTo>
                  <a:pt x="0" y="0"/>
                </a:moveTo>
                <a:lnTo>
                  <a:pt x="1" y="8"/>
                </a:lnTo>
                <a:lnTo>
                  <a:pt x="1" y="12"/>
                </a:lnTo>
                <a:lnTo>
                  <a:pt x="8" y="19"/>
                </a:lnTo>
                <a:lnTo>
                  <a:pt x="12" y="21"/>
                </a:lnTo>
                <a:lnTo>
                  <a:pt x="21" y="28"/>
                </a:lnTo>
                <a:lnTo>
                  <a:pt x="21" y="30"/>
                </a:lnTo>
                <a:lnTo>
                  <a:pt x="28" y="38"/>
                </a:lnTo>
                <a:lnTo>
                  <a:pt x="40" y="49"/>
                </a:lnTo>
                <a:lnTo>
                  <a:pt x="45" y="55"/>
                </a:lnTo>
                <a:lnTo>
                  <a:pt x="49" y="60"/>
                </a:lnTo>
                <a:lnTo>
                  <a:pt x="50" y="5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6" name="Freeform 799">
            <a:extLst>
              <a:ext uri="{FF2B5EF4-FFF2-40B4-BE49-F238E27FC236}">
                <a16:creationId xmlns:a16="http://schemas.microsoft.com/office/drawing/2014/main" id="{68B0DD30-8465-3019-8EE2-1B2B9BA332BA}"/>
              </a:ext>
            </a:extLst>
          </p:cNvPr>
          <p:cNvSpPr>
            <a:spLocks/>
          </p:cNvSpPr>
          <p:nvPr/>
        </p:nvSpPr>
        <p:spPr bwMode="auto">
          <a:xfrm>
            <a:off x="4616451" y="4257675"/>
            <a:ext cx="90488" cy="44450"/>
          </a:xfrm>
          <a:custGeom>
            <a:avLst/>
            <a:gdLst>
              <a:gd name="T0" fmla="*/ 3 w 57"/>
              <a:gd name="T1" fmla="*/ 28 h 28"/>
              <a:gd name="T2" fmla="*/ 3 w 57"/>
              <a:gd name="T3" fmla="*/ 26 h 28"/>
              <a:gd name="T4" fmla="*/ 2 w 57"/>
              <a:gd name="T5" fmla="*/ 23 h 28"/>
              <a:gd name="T6" fmla="*/ 0 w 57"/>
              <a:gd name="T7" fmla="*/ 23 h 28"/>
              <a:gd name="T8" fmla="*/ 0 w 57"/>
              <a:gd name="T9" fmla="*/ 19 h 28"/>
              <a:gd name="T10" fmla="*/ 0 w 57"/>
              <a:gd name="T11" fmla="*/ 18 h 28"/>
              <a:gd name="T12" fmla="*/ 0 w 57"/>
              <a:gd name="T13" fmla="*/ 17 h 28"/>
              <a:gd name="T14" fmla="*/ 6 w 57"/>
              <a:gd name="T15" fmla="*/ 13 h 28"/>
              <a:gd name="T16" fmla="*/ 27 w 57"/>
              <a:gd name="T17" fmla="*/ 6 h 28"/>
              <a:gd name="T18" fmla="*/ 29 w 57"/>
              <a:gd name="T19" fmla="*/ 6 h 28"/>
              <a:gd name="T20" fmla="*/ 44 w 57"/>
              <a:gd name="T21" fmla="*/ 3 h 28"/>
              <a:gd name="T22" fmla="*/ 52 w 57"/>
              <a:gd name="T23" fmla="*/ 6 h 28"/>
              <a:gd name="T24" fmla="*/ 57 w 57"/>
              <a:gd name="T25" fmla="*/ 0 h 28"/>
              <a:gd name="T26" fmla="*/ 57 w 57"/>
              <a:gd name="T27" fmla="*/ 2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7" h="28">
                <a:moveTo>
                  <a:pt x="3" y="28"/>
                </a:moveTo>
                <a:lnTo>
                  <a:pt x="3" y="26"/>
                </a:lnTo>
                <a:lnTo>
                  <a:pt x="2" y="23"/>
                </a:lnTo>
                <a:lnTo>
                  <a:pt x="0" y="23"/>
                </a:lnTo>
                <a:lnTo>
                  <a:pt x="0" y="19"/>
                </a:lnTo>
                <a:lnTo>
                  <a:pt x="0" y="18"/>
                </a:lnTo>
                <a:lnTo>
                  <a:pt x="0" y="17"/>
                </a:lnTo>
                <a:lnTo>
                  <a:pt x="6" y="13"/>
                </a:lnTo>
                <a:lnTo>
                  <a:pt x="27" y="6"/>
                </a:lnTo>
                <a:lnTo>
                  <a:pt x="29" y="6"/>
                </a:lnTo>
                <a:lnTo>
                  <a:pt x="44" y="3"/>
                </a:lnTo>
                <a:lnTo>
                  <a:pt x="52" y="6"/>
                </a:lnTo>
                <a:lnTo>
                  <a:pt x="57" y="0"/>
                </a:lnTo>
                <a:lnTo>
                  <a:pt x="57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7" name="Freeform 800">
            <a:extLst>
              <a:ext uri="{FF2B5EF4-FFF2-40B4-BE49-F238E27FC236}">
                <a16:creationId xmlns:a16="http://schemas.microsoft.com/office/drawing/2014/main" id="{163CAC7B-AE50-9228-8D86-AF2D6E88C222}"/>
              </a:ext>
            </a:extLst>
          </p:cNvPr>
          <p:cNvSpPr>
            <a:spLocks/>
          </p:cNvSpPr>
          <p:nvPr/>
        </p:nvSpPr>
        <p:spPr bwMode="auto">
          <a:xfrm>
            <a:off x="4530726" y="4291013"/>
            <a:ext cx="3175" cy="14288"/>
          </a:xfrm>
          <a:custGeom>
            <a:avLst/>
            <a:gdLst>
              <a:gd name="T0" fmla="*/ 2 w 2"/>
              <a:gd name="T1" fmla="*/ 0 h 9"/>
              <a:gd name="T2" fmla="*/ 2 w 2"/>
              <a:gd name="T3" fmla="*/ 2 h 9"/>
              <a:gd name="T4" fmla="*/ 0 w 2"/>
              <a:gd name="T5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9">
                <a:moveTo>
                  <a:pt x="2" y="0"/>
                </a:moveTo>
                <a:lnTo>
                  <a:pt x="2" y="2"/>
                </a:lnTo>
                <a:lnTo>
                  <a:pt x="0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8" name="Freeform 801">
            <a:extLst>
              <a:ext uri="{FF2B5EF4-FFF2-40B4-BE49-F238E27FC236}">
                <a16:creationId xmlns:a16="http://schemas.microsoft.com/office/drawing/2014/main" id="{3316E058-ABE7-1B64-BAEC-53EB0E6B47DC}"/>
              </a:ext>
            </a:extLst>
          </p:cNvPr>
          <p:cNvSpPr>
            <a:spLocks/>
          </p:cNvSpPr>
          <p:nvPr/>
        </p:nvSpPr>
        <p:spPr bwMode="auto">
          <a:xfrm>
            <a:off x="4608513" y="4294188"/>
            <a:ext cx="12700" cy="15875"/>
          </a:xfrm>
          <a:custGeom>
            <a:avLst/>
            <a:gdLst>
              <a:gd name="T0" fmla="*/ 0 w 8"/>
              <a:gd name="T1" fmla="*/ 0 h 10"/>
              <a:gd name="T2" fmla="*/ 7 w 8"/>
              <a:gd name="T3" fmla="*/ 10 h 10"/>
              <a:gd name="T4" fmla="*/ 8 w 8"/>
              <a:gd name="T5" fmla="*/ 5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10">
                <a:moveTo>
                  <a:pt x="0" y="0"/>
                </a:moveTo>
                <a:lnTo>
                  <a:pt x="7" y="10"/>
                </a:lnTo>
                <a:lnTo>
                  <a:pt x="8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9" name="Freeform 802">
            <a:extLst>
              <a:ext uri="{FF2B5EF4-FFF2-40B4-BE49-F238E27FC236}">
                <a16:creationId xmlns:a16="http://schemas.microsoft.com/office/drawing/2014/main" id="{DE6B00DD-8DCB-A6D5-100A-F460366D9BFD}"/>
              </a:ext>
            </a:extLst>
          </p:cNvPr>
          <p:cNvSpPr>
            <a:spLocks/>
          </p:cNvSpPr>
          <p:nvPr/>
        </p:nvSpPr>
        <p:spPr bwMode="auto">
          <a:xfrm>
            <a:off x="4364038" y="4275138"/>
            <a:ext cx="42863" cy="34925"/>
          </a:xfrm>
          <a:custGeom>
            <a:avLst/>
            <a:gdLst>
              <a:gd name="T0" fmla="*/ 23 w 27"/>
              <a:gd name="T1" fmla="*/ 22 h 22"/>
              <a:gd name="T2" fmla="*/ 0 w 27"/>
              <a:gd name="T3" fmla="*/ 21 h 22"/>
              <a:gd name="T4" fmla="*/ 2 w 27"/>
              <a:gd name="T5" fmla="*/ 12 h 22"/>
              <a:gd name="T6" fmla="*/ 2 w 27"/>
              <a:gd name="T7" fmla="*/ 7 h 22"/>
              <a:gd name="T8" fmla="*/ 8 w 27"/>
              <a:gd name="T9" fmla="*/ 4 h 22"/>
              <a:gd name="T10" fmla="*/ 16 w 27"/>
              <a:gd name="T11" fmla="*/ 0 h 22"/>
              <a:gd name="T12" fmla="*/ 25 w 27"/>
              <a:gd name="T13" fmla="*/ 3 h 22"/>
              <a:gd name="T14" fmla="*/ 27 w 27"/>
              <a:gd name="T15" fmla="*/ 6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7" h="22">
                <a:moveTo>
                  <a:pt x="23" y="22"/>
                </a:moveTo>
                <a:lnTo>
                  <a:pt x="0" y="21"/>
                </a:lnTo>
                <a:lnTo>
                  <a:pt x="2" y="12"/>
                </a:lnTo>
                <a:lnTo>
                  <a:pt x="2" y="7"/>
                </a:lnTo>
                <a:lnTo>
                  <a:pt x="8" y="4"/>
                </a:lnTo>
                <a:lnTo>
                  <a:pt x="16" y="0"/>
                </a:lnTo>
                <a:lnTo>
                  <a:pt x="25" y="3"/>
                </a:lnTo>
                <a:lnTo>
                  <a:pt x="27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0" name="Line 803">
            <a:extLst>
              <a:ext uri="{FF2B5EF4-FFF2-40B4-BE49-F238E27FC236}">
                <a16:creationId xmlns:a16="http://schemas.microsoft.com/office/drawing/2014/main" id="{8795E838-D6C7-5245-0705-A07D43A8042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30726" y="4305300"/>
            <a:ext cx="0" cy="9525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1" name="Freeform 804">
            <a:extLst>
              <a:ext uri="{FF2B5EF4-FFF2-40B4-BE49-F238E27FC236}">
                <a16:creationId xmlns:a16="http://schemas.microsoft.com/office/drawing/2014/main" id="{A07DA805-D038-78CF-4625-D905E3E01C3E}"/>
              </a:ext>
            </a:extLst>
          </p:cNvPr>
          <p:cNvSpPr>
            <a:spLocks/>
          </p:cNvSpPr>
          <p:nvPr/>
        </p:nvSpPr>
        <p:spPr bwMode="auto">
          <a:xfrm>
            <a:off x="4587876" y="4316413"/>
            <a:ext cx="4763" cy="9525"/>
          </a:xfrm>
          <a:custGeom>
            <a:avLst/>
            <a:gdLst>
              <a:gd name="T0" fmla="*/ 0 w 3"/>
              <a:gd name="T1" fmla="*/ 0 h 6"/>
              <a:gd name="T2" fmla="*/ 2 w 3"/>
              <a:gd name="T3" fmla="*/ 4 h 6"/>
              <a:gd name="T4" fmla="*/ 3 w 3"/>
              <a:gd name="T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6">
                <a:moveTo>
                  <a:pt x="0" y="0"/>
                </a:moveTo>
                <a:lnTo>
                  <a:pt x="2" y="4"/>
                </a:lnTo>
                <a:lnTo>
                  <a:pt x="3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2" name="Freeform 805">
            <a:extLst>
              <a:ext uri="{FF2B5EF4-FFF2-40B4-BE49-F238E27FC236}">
                <a16:creationId xmlns:a16="http://schemas.microsoft.com/office/drawing/2014/main" id="{6207AE0A-03C5-B4AB-45AE-2191AFE678E1}"/>
              </a:ext>
            </a:extLst>
          </p:cNvPr>
          <p:cNvSpPr>
            <a:spLocks/>
          </p:cNvSpPr>
          <p:nvPr/>
        </p:nvSpPr>
        <p:spPr bwMode="auto">
          <a:xfrm>
            <a:off x="4592638" y="4292600"/>
            <a:ext cx="66675" cy="33338"/>
          </a:xfrm>
          <a:custGeom>
            <a:avLst/>
            <a:gdLst>
              <a:gd name="T0" fmla="*/ 42 w 42"/>
              <a:gd name="T1" fmla="*/ 19 h 21"/>
              <a:gd name="T2" fmla="*/ 40 w 42"/>
              <a:gd name="T3" fmla="*/ 16 h 21"/>
              <a:gd name="T4" fmla="*/ 30 w 42"/>
              <a:gd name="T5" fmla="*/ 16 h 21"/>
              <a:gd name="T6" fmla="*/ 29 w 42"/>
              <a:gd name="T7" fmla="*/ 16 h 21"/>
              <a:gd name="T8" fmla="*/ 25 w 42"/>
              <a:gd name="T9" fmla="*/ 19 h 21"/>
              <a:gd name="T10" fmla="*/ 22 w 42"/>
              <a:gd name="T11" fmla="*/ 19 h 21"/>
              <a:gd name="T12" fmla="*/ 19 w 42"/>
              <a:gd name="T13" fmla="*/ 21 h 21"/>
              <a:gd name="T14" fmla="*/ 18 w 42"/>
              <a:gd name="T15" fmla="*/ 21 h 21"/>
              <a:gd name="T16" fmla="*/ 14 w 42"/>
              <a:gd name="T17" fmla="*/ 21 h 21"/>
              <a:gd name="T18" fmla="*/ 7 w 42"/>
              <a:gd name="T19" fmla="*/ 15 h 21"/>
              <a:gd name="T20" fmla="*/ 4 w 42"/>
              <a:gd name="T21" fmla="*/ 8 h 21"/>
              <a:gd name="T22" fmla="*/ 3 w 42"/>
              <a:gd name="T23" fmla="*/ 8 h 21"/>
              <a:gd name="T24" fmla="*/ 0 w 42"/>
              <a:gd name="T25" fmla="*/ 1 h 21"/>
              <a:gd name="T26" fmla="*/ 8 w 42"/>
              <a:gd name="T27" fmla="*/ 0 h 21"/>
              <a:gd name="T28" fmla="*/ 10 w 42"/>
              <a:gd name="T29" fmla="*/ 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2" h="21">
                <a:moveTo>
                  <a:pt x="42" y="19"/>
                </a:moveTo>
                <a:lnTo>
                  <a:pt x="40" y="16"/>
                </a:lnTo>
                <a:lnTo>
                  <a:pt x="30" y="16"/>
                </a:lnTo>
                <a:lnTo>
                  <a:pt x="29" y="16"/>
                </a:lnTo>
                <a:lnTo>
                  <a:pt x="25" y="19"/>
                </a:lnTo>
                <a:lnTo>
                  <a:pt x="22" y="19"/>
                </a:lnTo>
                <a:lnTo>
                  <a:pt x="19" y="21"/>
                </a:lnTo>
                <a:lnTo>
                  <a:pt x="18" y="21"/>
                </a:lnTo>
                <a:lnTo>
                  <a:pt x="14" y="21"/>
                </a:lnTo>
                <a:lnTo>
                  <a:pt x="7" y="15"/>
                </a:lnTo>
                <a:lnTo>
                  <a:pt x="4" y="8"/>
                </a:lnTo>
                <a:lnTo>
                  <a:pt x="3" y="8"/>
                </a:lnTo>
                <a:lnTo>
                  <a:pt x="0" y="1"/>
                </a:lnTo>
                <a:lnTo>
                  <a:pt x="8" y="0"/>
                </a:lnTo>
                <a:lnTo>
                  <a:pt x="10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3" name="Freeform 806">
            <a:extLst>
              <a:ext uri="{FF2B5EF4-FFF2-40B4-BE49-F238E27FC236}">
                <a16:creationId xmlns:a16="http://schemas.microsoft.com/office/drawing/2014/main" id="{663B690E-AB6C-7496-FCFB-8F0FBC371974}"/>
              </a:ext>
            </a:extLst>
          </p:cNvPr>
          <p:cNvSpPr>
            <a:spLocks/>
          </p:cNvSpPr>
          <p:nvPr/>
        </p:nvSpPr>
        <p:spPr bwMode="auto">
          <a:xfrm>
            <a:off x="4532313" y="4286250"/>
            <a:ext cx="55563" cy="42863"/>
          </a:xfrm>
          <a:custGeom>
            <a:avLst/>
            <a:gdLst>
              <a:gd name="T0" fmla="*/ 0 w 35"/>
              <a:gd name="T1" fmla="*/ 27 h 27"/>
              <a:gd name="T2" fmla="*/ 4 w 35"/>
              <a:gd name="T3" fmla="*/ 27 h 27"/>
              <a:gd name="T4" fmla="*/ 5 w 35"/>
              <a:gd name="T5" fmla="*/ 16 h 27"/>
              <a:gd name="T6" fmla="*/ 5 w 35"/>
              <a:gd name="T7" fmla="*/ 5 h 27"/>
              <a:gd name="T8" fmla="*/ 8 w 35"/>
              <a:gd name="T9" fmla="*/ 0 h 27"/>
              <a:gd name="T10" fmla="*/ 15 w 35"/>
              <a:gd name="T11" fmla="*/ 4 h 27"/>
              <a:gd name="T12" fmla="*/ 22 w 35"/>
              <a:gd name="T13" fmla="*/ 8 h 27"/>
              <a:gd name="T14" fmla="*/ 27 w 35"/>
              <a:gd name="T15" fmla="*/ 10 h 27"/>
              <a:gd name="T16" fmla="*/ 33 w 35"/>
              <a:gd name="T17" fmla="*/ 14 h 27"/>
              <a:gd name="T18" fmla="*/ 35 w 35"/>
              <a:gd name="T19" fmla="*/ 19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" h="27">
                <a:moveTo>
                  <a:pt x="0" y="27"/>
                </a:moveTo>
                <a:lnTo>
                  <a:pt x="4" y="27"/>
                </a:lnTo>
                <a:lnTo>
                  <a:pt x="5" y="16"/>
                </a:lnTo>
                <a:lnTo>
                  <a:pt x="5" y="5"/>
                </a:lnTo>
                <a:lnTo>
                  <a:pt x="8" y="0"/>
                </a:lnTo>
                <a:lnTo>
                  <a:pt x="15" y="4"/>
                </a:lnTo>
                <a:lnTo>
                  <a:pt x="22" y="8"/>
                </a:lnTo>
                <a:lnTo>
                  <a:pt x="27" y="10"/>
                </a:lnTo>
                <a:lnTo>
                  <a:pt x="33" y="14"/>
                </a:lnTo>
                <a:lnTo>
                  <a:pt x="35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4" name="Line 807">
            <a:extLst>
              <a:ext uri="{FF2B5EF4-FFF2-40B4-BE49-F238E27FC236}">
                <a16:creationId xmlns:a16="http://schemas.microsoft.com/office/drawing/2014/main" id="{06B0D5C5-7F46-9738-0285-794EFC0065F9}"/>
              </a:ext>
            </a:extLst>
          </p:cNvPr>
          <p:cNvSpPr>
            <a:spLocks noChangeShapeType="1"/>
          </p:cNvSpPr>
          <p:nvPr/>
        </p:nvSpPr>
        <p:spPr bwMode="auto">
          <a:xfrm>
            <a:off x="4530726" y="4314825"/>
            <a:ext cx="1588" cy="142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5" name="Freeform 809">
            <a:extLst>
              <a:ext uri="{FF2B5EF4-FFF2-40B4-BE49-F238E27FC236}">
                <a16:creationId xmlns:a16="http://schemas.microsoft.com/office/drawing/2014/main" id="{ABE17456-73E0-E509-A5D9-76EAAD5785FF}"/>
              </a:ext>
            </a:extLst>
          </p:cNvPr>
          <p:cNvSpPr>
            <a:spLocks/>
          </p:cNvSpPr>
          <p:nvPr/>
        </p:nvSpPr>
        <p:spPr bwMode="auto">
          <a:xfrm>
            <a:off x="4592638" y="4325938"/>
            <a:ext cx="6350" cy="6350"/>
          </a:xfrm>
          <a:custGeom>
            <a:avLst/>
            <a:gdLst>
              <a:gd name="T0" fmla="*/ 0 w 4"/>
              <a:gd name="T1" fmla="*/ 0 h 4"/>
              <a:gd name="T2" fmla="*/ 3 w 4"/>
              <a:gd name="T3" fmla="*/ 2 h 4"/>
              <a:gd name="T4" fmla="*/ 4 w 4"/>
              <a:gd name="T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4">
                <a:moveTo>
                  <a:pt x="0" y="0"/>
                </a:moveTo>
                <a:lnTo>
                  <a:pt x="3" y="2"/>
                </a:lnTo>
                <a:lnTo>
                  <a:pt x="4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6" name="Freeform 810">
            <a:extLst>
              <a:ext uri="{FF2B5EF4-FFF2-40B4-BE49-F238E27FC236}">
                <a16:creationId xmlns:a16="http://schemas.microsoft.com/office/drawing/2014/main" id="{56162D4B-316F-3795-7A70-946DCD665D64}"/>
              </a:ext>
            </a:extLst>
          </p:cNvPr>
          <p:cNvSpPr>
            <a:spLocks/>
          </p:cNvSpPr>
          <p:nvPr/>
        </p:nvSpPr>
        <p:spPr bwMode="auto">
          <a:xfrm>
            <a:off x="4645025" y="4322763"/>
            <a:ext cx="22225" cy="9525"/>
          </a:xfrm>
          <a:custGeom>
            <a:avLst/>
            <a:gdLst>
              <a:gd name="T0" fmla="*/ 0 w 14"/>
              <a:gd name="T1" fmla="*/ 6 h 6"/>
              <a:gd name="T2" fmla="*/ 0 w 14"/>
              <a:gd name="T3" fmla="*/ 3 h 6"/>
              <a:gd name="T4" fmla="*/ 14 w 14"/>
              <a:gd name="T5" fmla="*/ 4 h 6"/>
              <a:gd name="T6" fmla="*/ 9 w 14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6">
                <a:moveTo>
                  <a:pt x="0" y="6"/>
                </a:moveTo>
                <a:lnTo>
                  <a:pt x="0" y="3"/>
                </a:lnTo>
                <a:lnTo>
                  <a:pt x="14" y="4"/>
                </a:lnTo>
                <a:lnTo>
                  <a:pt x="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7" name="Freeform 811">
            <a:extLst>
              <a:ext uri="{FF2B5EF4-FFF2-40B4-BE49-F238E27FC236}">
                <a16:creationId xmlns:a16="http://schemas.microsoft.com/office/drawing/2014/main" id="{2249C5C9-BB17-DB52-2106-1CE0978AC70A}"/>
              </a:ext>
            </a:extLst>
          </p:cNvPr>
          <p:cNvSpPr>
            <a:spLocks/>
          </p:cNvSpPr>
          <p:nvPr/>
        </p:nvSpPr>
        <p:spPr bwMode="auto">
          <a:xfrm>
            <a:off x="4638675" y="4332288"/>
            <a:ext cx="6350" cy="3175"/>
          </a:xfrm>
          <a:custGeom>
            <a:avLst/>
            <a:gdLst>
              <a:gd name="T0" fmla="*/ 0 w 4"/>
              <a:gd name="T1" fmla="*/ 2 h 2"/>
              <a:gd name="T2" fmla="*/ 4 w 4"/>
              <a:gd name="T3" fmla="*/ 2 h 2"/>
              <a:gd name="T4" fmla="*/ 4 w 4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2">
                <a:moveTo>
                  <a:pt x="0" y="2"/>
                </a:moveTo>
                <a:lnTo>
                  <a:pt x="4" y="2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8" name="Freeform 812">
            <a:extLst>
              <a:ext uri="{FF2B5EF4-FFF2-40B4-BE49-F238E27FC236}">
                <a16:creationId xmlns:a16="http://schemas.microsoft.com/office/drawing/2014/main" id="{AB509870-21A9-1654-913F-036BC4F7E67F}"/>
              </a:ext>
            </a:extLst>
          </p:cNvPr>
          <p:cNvSpPr>
            <a:spLocks/>
          </p:cNvSpPr>
          <p:nvPr/>
        </p:nvSpPr>
        <p:spPr bwMode="auto">
          <a:xfrm>
            <a:off x="4383088" y="4305300"/>
            <a:ext cx="68263" cy="30163"/>
          </a:xfrm>
          <a:custGeom>
            <a:avLst/>
            <a:gdLst>
              <a:gd name="T0" fmla="*/ 0 w 43"/>
              <a:gd name="T1" fmla="*/ 17 h 19"/>
              <a:gd name="T2" fmla="*/ 9 w 43"/>
              <a:gd name="T3" fmla="*/ 14 h 19"/>
              <a:gd name="T4" fmla="*/ 11 w 43"/>
              <a:gd name="T5" fmla="*/ 14 h 19"/>
              <a:gd name="T6" fmla="*/ 16 w 43"/>
              <a:gd name="T7" fmla="*/ 14 h 19"/>
              <a:gd name="T8" fmla="*/ 27 w 43"/>
              <a:gd name="T9" fmla="*/ 17 h 19"/>
              <a:gd name="T10" fmla="*/ 33 w 43"/>
              <a:gd name="T11" fmla="*/ 19 h 19"/>
              <a:gd name="T12" fmla="*/ 43 w 43"/>
              <a:gd name="T13" fmla="*/ 18 h 19"/>
              <a:gd name="T14" fmla="*/ 35 w 43"/>
              <a:gd name="T15" fmla="*/ 13 h 19"/>
              <a:gd name="T16" fmla="*/ 27 w 43"/>
              <a:gd name="T17" fmla="*/ 10 h 19"/>
              <a:gd name="T18" fmla="*/ 19 w 43"/>
              <a:gd name="T19" fmla="*/ 7 h 19"/>
              <a:gd name="T20" fmla="*/ 18 w 43"/>
              <a:gd name="T21" fmla="*/ 7 h 19"/>
              <a:gd name="T22" fmla="*/ 20 w 43"/>
              <a:gd name="T23" fmla="*/ 7 h 19"/>
              <a:gd name="T24" fmla="*/ 30 w 43"/>
              <a:gd name="T25" fmla="*/ 4 h 19"/>
              <a:gd name="T26" fmla="*/ 28 w 43"/>
              <a:gd name="T27" fmla="*/ 3 h 19"/>
              <a:gd name="T28" fmla="*/ 27 w 43"/>
              <a:gd name="T29" fmla="*/ 2 h 19"/>
              <a:gd name="T30" fmla="*/ 16 w 43"/>
              <a:gd name="T31" fmla="*/ 0 h 19"/>
              <a:gd name="T32" fmla="*/ 11 w 43"/>
              <a:gd name="T33" fmla="*/ 3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3" h="19">
                <a:moveTo>
                  <a:pt x="0" y="17"/>
                </a:moveTo>
                <a:lnTo>
                  <a:pt x="9" y="14"/>
                </a:lnTo>
                <a:lnTo>
                  <a:pt x="11" y="14"/>
                </a:lnTo>
                <a:lnTo>
                  <a:pt x="16" y="14"/>
                </a:lnTo>
                <a:lnTo>
                  <a:pt x="27" y="17"/>
                </a:lnTo>
                <a:lnTo>
                  <a:pt x="33" y="19"/>
                </a:lnTo>
                <a:lnTo>
                  <a:pt x="43" y="18"/>
                </a:lnTo>
                <a:lnTo>
                  <a:pt x="35" y="13"/>
                </a:lnTo>
                <a:lnTo>
                  <a:pt x="27" y="10"/>
                </a:lnTo>
                <a:lnTo>
                  <a:pt x="19" y="7"/>
                </a:lnTo>
                <a:lnTo>
                  <a:pt x="18" y="7"/>
                </a:lnTo>
                <a:lnTo>
                  <a:pt x="20" y="7"/>
                </a:lnTo>
                <a:lnTo>
                  <a:pt x="30" y="4"/>
                </a:lnTo>
                <a:lnTo>
                  <a:pt x="28" y="3"/>
                </a:lnTo>
                <a:lnTo>
                  <a:pt x="27" y="2"/>
                </a:lnTo>
                <a:lnTo>
                  <a:pt x="16" y="0"/>
                </a:lnTo>
                <a:lnTo>
                  <a:pt x="11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9" name="Freeform 813">
            <a:extLst>
              <a:ext uri="{FF2B5EF4-FFF2-40B4-BE49-F238E27FC236}">
                <a16:creationId xmlns:a16="http://schemas.microsoft.com/office/drawing/2014/main" id="{6CF2505A-8887-9DF6-182D-BB7C49863FFC}"/>
              </a:ext>
            </a:extLst>
          </p:cNvPr>
          <p:cNvSpPr>
            <a:spLocks/>
          </p:cNvSpPr>
          <p:nvPr/>
        </p:nvSpPr>
        <p:spPr bwMode="auto">
          <a:xfrm>
            <a:off x="4619625" y="4335463"/>
            <a:ext cx="19050" cy="4763"/>
          </a:xfrm>
          <a:custGeom>
            <a:avLst/>
            <a:gdLst>
              <a:gd name="T0" fmla="*/ 0 w 12"/>
              <a:gd name="T1" fmla="*/ 3 h 3"/>
              <a:gd name="T2" fmla="*/ 10 w 12"/>
              <a:gd name="T3" fmla="*/ 0 h 3"/>
              <a:gd name="T4" fmla="*/ 12 w 12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" h="3">
                <a:moveTo>
                  <a:pt x="0" y="3"/>
                </a:moveTo>
                <a:lnTo>
                  <a:pt x="10" y="0"/>
                </a:lnTo>
                <a:lnTo>
                  <a:pt x="1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0" name="Freeform 814">
            <a:extLst>
              <a:ext uri="{FF2B5EF4-FFF2-40B4-BE49-F238E27FC236}">
                <a16:creationId xmlns:a16="http://schemas.microsoft.com/office/drawing/2014/main" id="{27A0BA82-FD92-981D-A79C-E5457644512C}"/>
              </a:ext>
            </a:extLst>
          </p:cNvPr>
          <p:cNvSpPr>
            <a:spLocks/>
          </p:cNvSpPr>
          <p:nvPr/>
        </p:nvSpPr>
        <p:spPr bwMode="auto">
          <a:xfrm>
            <a:off x="4598988" y="4332288"/>
            <a:ext cx="11113" cy="12700"/>
          </a:xfrm>
          <a:custGeom>
            <a:avLst/>
            <a:gdLst>
              <a:gd name="T0" fmla="*/ 0 w 7"/>
              <a:gd name="T1" fmla="*/ 0 h 8"/>
              <a:gd name="T2" fmla="*/ 6 w 7"/>
              <a:gd name="T3" fmla="*/ 4 h 8"/>
              <a:gd name="T4" fmla="*/ 7 w 7"/>
              <a:gd name="T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8">
                <a:moveTo>
                  <a:pt x="0" y="0"/>
                </a:moveTo>
                <a:lnTo>
                  <a:pt x="6" y="4"/>
                </a:lnTo>
                <a:lnTo>
                  <a:pt x="7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1" name="Freeform 815">
            <a:extLst>
              <a:ext uri="{FF2B5EF4-FFF2-40B4-BE49-F238E27FC236}">
                <a16:creationId xmlns:a16="http://schemas.microsoft.com/office/drawing/2014/main" id="{00721D6A-3CC4-B20F-6E04-8A4610E83F71}"/>
              </a:ext>
            </a:extLst>
          </p:cNvPr>
          <p:cNvSpPr>
            <a:spLocks/>
          </p:cNvSpPr>
          <p:nvPr/>
        </p:nvSpPr>
        <p:spPr bwMode="auto">
          <a:xfrm>
            <a:off x="4322763" y="4341813"/>
            <a:ext cx="30163" cy="4763"/>
          </a:xfrm>
          <a:custGeom>
            <a:avLst/>
            <a:gdLst>
              <a:gd name="T0" fmla="*/ 19 w 19"/>
              <a:gd name="T1" fmla="*/ 0 h 3"/>
              <a:gd name="T2" fmla="*/ 0 w 19"/>
              <a:gd name="T3" fmla="*/ 0 h 3"/>
              <a:gd name="T4" fmla="*/ 2 w 19"/>
              <a:gd name="T5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" h="3">
                <a:moveTo>
                  <a:pt x="19" y="0"/>
                </a:moveTo>
                <a:lnTo>
                  <a:pt x="0" y="0"/>
                </a:lnTo>
                <a:lnTo>
                  <a:pt x="2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2" name="Freeform 816">
            <a:extLst>
              <a:ext uri="{FF2B5EF4-FFF2-40B4-BE49-F238E27FC236}">
                <a16:creationId xmlns:a16="http://schemas.microsoft.com/office/drawing/2014/main" id="{0CDD036F-DC6B-AEFB-A9BC-5C4E54C273A1}"/>
              </a:ext>
            </a:extLst>
          </p:cNvPr>
          <p:cNvSpPr>
            <a:spLocks/>
          </p:cNvSpPr>
          <p:nvPr/>
        </p:nvSpPr>
        <p:spPr bwMode="auto">
          <a:xfrm>
            <a:off x="4610100" y="4340225"/>
            <a:ext cx="9525" cy="6350"/>
          </a:xfrm>
          <a:custGeom>
            <a:avLst/>
            <a:gdLst>
              <a:gd name="T0" fmla="*/ 0 w 6"/>
              <a:gd name="T1" fmla="*/ 3 h 4"/>
              <a:gd name="T2" fmla="*/ 1 w 6"/>
              <a:gd name="T3" fmla="*/ 4 h 4"/>
              <a:gd name="T4" fmla="*/ 6 w 6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4">
                <a:moveTo>
                  <a:pt x="0" y="3"/>
                </a:moveTo>
                <a:lnTo>
                  <a:pt x="1" y="4"/>
                </a:lnTo>
                <a:lnTo>
                  <a:pt x="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3" name="Freeform 817">
            <a:extLst>
              <a:ext uri="{FF2B5EF4-FFF2-40B4-BE49-F238E27FC236}">
                <a16:creationId xmlns:a16="http://schemas.microsoft.com/office/drawing/2014/main" id="{643F4D81-E8EC-5904-F4F8-D1515E4A2036}"/>
              </a:ext>
            </a:extLst>
          </p:cNvPr>
          <p:cNvSpPr>
            <a:spLocks/>
          </p:cNvSpPr>
          <p:nvPr/>
        </p:nvSpPr>
        <p:spPr bwMode="auto">
          <a:xfrm>
            <a:off x="4325938" y="4341813"/>
            <a:ext cx="47625" cy="20638"/>
          </a:xfrm>
          <a:custGeom>
            <a:avLst/>
            <a:gdLst>
              <a:gd name="T0" fmla="*/ 0 w 30"/>
              <a:gd name="T1" fmla="*/ 3 h 13"/>
              <a:gd name="T2" fmla="*/ 4 w 30"/>
              <a:gd name="T3" fmla="*/ 9 h 13"/>
              <a:gd name="T4" fmla="*/ 6 w 30"/>
              <a:gd name="T5" fmla="*/ 10 h 13"/>
              <a:gd name="T6" fmla="*/ 7 w 30"/>
              <a:gd name="T7" fmla="*/ 13 h 13"/>
              <a:gd name="T8" fmla="*/ 28 w 30"/>
              <a:gd name="T9" fmla="*/ 13 h 13"/>
              <a:gd name="T10" fmla="*/ 30 w 30"/>
              <a:gd name="T11" fmla="*/ 13 h 13"/>
              <a:gd name="T12" fmla="*/ 25 w 30"/>
              <a:gd name="T13" fmla="*/ 7 h 13"/>
              <a:gd name="T14" fmla="*/ 18 w 30"/>
              <a:gd name="T15" fmla="*/ 2 h 13"/>
              <a:gd name="T16" fmla="*/ 18 w 30"/>
              <a:gd name="T17" fmla="*/ 0 h 13"/>
              <a:gd name="T18" fmla="*/ 17 w 30"/>
              <a:gd name="T19" fmla="*/ 0 h 13"/>
              <a:gd name="T20" fmla="*/ 17 w 30"/>
              <a:gd name="T21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0" h="13">
                <a:moveTo>
                  <a:pt x="0" y="3"/>
                </a:moveTo>
                <a:lnTo>
                  <a:pt x="4" y="9"/>
                </a:lnTo>
                <a:lnTo>
                  <a:pt x="6" y="10"/>
                </a:lnTo>
                <a:lnTo>
                  <a:pt x="7" y="13"/>
                </a:lnTo>
                <a:lnTo>
                  <a:pt x="28" y="13"/>
                </a:lnTo>
                <a:lnTo>
                  <a:pt x="30" y="13"/>
                </a:lnTo>
                <a:lnTo>
                  <a:pt x="25" y="7"/>
                </a:lnTo>
                <a:lnTo>
                  <a:pt x="18" y="2"/>
                </a:lnTo>
                <a:lnTo>
                  <a:pt x="18" y="0"/>
                </a:lnTo>
                <a:lnTo>
                  <a:pt x="17" y="0"/>
                </a:lnTo>
                <a:lnTo>
                  <a:pt x="1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4" name="Freeform 818">
            <a:extLst>
              <a:ext uri="{FF2B5EF4-FFF2-40B4-BE49-F238E27FC236}">
                <a16:creationId xmlns:a16="http://schemas.microsoft.com/office/drawing/2014/main" id="{484E76F3-A1B3-B83E-277C-437EA9DFAD4C}"/>
              </a:ext>
            </a:extLst>
          </p:cNvPr>
          <p:cNvSpPr>
            <a:spLocks/>
          </p:cNvSpPr>
          <p:nvPr/>
        </p:nvSpPr>
        <p:spPr bwMode="auto">
          <a:xfrm>
            <a:off x="4384675" y="4338638"/>
            <a:ext cx="112713" cy="30163"/>
          </a:xfrm>
          <a:custGeom>
            <a:avLst/>
            <a:gdLst>
              <a:gd name="T0" fmla="*/ 71 w 71"/>
              <a:gd name="T1" fmla="*/ 19 h 19"/>
              <a:gd name="T2" fmla="*/ 68 w 71"/>
              <a:gd name="T3" fmla="*/ 16 h 19"/>
              <a:gd name="T4" fmla="*/ 63 w 71"/>
              <a:gd name="T5" fmla="*/ 12 h 19"/>
              <a:gd name="T6" fmla="*/ 59 w 71"/>
              <a:gd name="T7" fmla="*/ 7 h 19"/>
              <a:gd name="T8" fmla="*/ 51 w 71"/>
              <a:gd name="T9" fmla="*/ 5 h 19"/>
              <a:gd name="T10" fmla="*/ 49 w 71"/>
              <a:gd name="T11" fmla="*/ 2 h 19"/>
              <a:gd name="T12" fmla="*/ 42 w 71"/>
              <a:gd name="T13" fmla="*/ 0 h 19"/>
              <a:gd name="T14" fmla="*/ 40 w 71"/>
              <a:gd name="T15" fmla="*/ 0 h 19"/>
              <a:gd name="T16" fmla="*/ 22 w 71"/>
              <a:gd name="T17" fmla="*/ 8 h 19"/>
              <a:gd name="T18" fmla="*/ 19 w 71"/>
              <a:gd name="T19" fmla="*/ 9 h 19"/>
              <a:gd name="T20" fmla="*/ 15 w 71"/>
              <a:gd name="T21" fmla="*/ 9 h 19"/>
              <a:gd name="T22" fmla="*/ 14 w 71"/>
              <a:gd name="T23" fmla="*/ 9 h 19"/>
              <a:gd name="T24" fmla="*/ 0 w 71"/>
              <a:gd name="T25" fmla="*/ 11 h 19"/>
              <a:gd name="T26" fmla="*/ 0 w 71"/>
              <a:gd name="T27" fmla="*/ 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1" h="19">
                <a:moveTo>
                  <a:pt x="71" y="19"/>
                </a:moveTo>
                <a:lnTo>
                  <a:pt x="68" y="16"/>
                </a:lnTo>
                <a:lnTo>
                  <a:pt x="63" y="12"/>
                </a:lnTo>
                <a:lnTo>
                  <a:pt x="59" y="7"/>
                </a:lnTo>
                <a:lnTo>
                  <a:pt x="51" y="5"/>
                </a:lnTo>
                <a:lnTo>
                  <a:pt x="49" y="2"/>
                </a:lnTo>
                <a:lnTo>
                  <a:pt x="42" y="0"/>
                </a:lnTo>
                <a:lnTo>
                  <a:pt x="40" y="0"/>
                </a:lnTo>
                <a:lnTo>
                  <a:pt x="22" y="8"/>
                </a:lnTo>
                <a:lnTo>
                  <a:pt x="19" y="9"/>
                </a:lnTo>
                <a:lnTo>
                  <a:pt x="15" y="9"/>
                </a:lnTo>
                <a:lnTo>
                  <a:pt x="14" y="9"/>
                </a:lnTo>
                <a:lnTo>
                  <a:pt x="0" y="11"/>
                </a:lnTo>
                <a:lnTo>
                  <a:pt x="0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5" name="Freeform 819">
            <a:extLst>
              <a:ext uri="{FF2B5EF4-FFF2-40B4-BE49-F238E27FC236}">
                <a16:creationId xmlns:a16="http://schemas.microsoft.com/office/drawing/2014/main" id="{0897C4BA-43EB-D2B8-77DE-5091A6E1316F}"/>
              </a:ext>
            </a:extLst>
          </p:cNvPr>
          <p:cNvSpPr>
            <a:spLocks/>
          </p:cNvSpPr>
          <p:nvPr/>
        </p:nvSpPr>
        <p:spPr bwMode="auto">
          <a:xfrm>
            <a:off x="4367213" y="4376738"/>
            <a:ext cx="6350" cy="3175"/>
          </a:xfrm>
          <a:custGeom>
            <a:avLst/>
            <a:gdLst>
              <a:gd name="T0" fmla="*/ 0 w 4"/>
              <a:gd name="T1" fmla="*/ 0 h 2"/>
              <a:gd name="T2" fmla="*/ 3 w 4"/>
              <a:gd name="T3" fmla="*/ 0 h 2"/>
              <a:gd name="T4" fmla="*/ 4 w 4"/>
              <a:gd name="T5" fmla="*/ 0 h 2"/>
              <a:gd name="T6" fmla="*/ 4 w 4"/>
              <a:gd name="T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2">
                <a:moveTo>
                  <a:pt x="0" y="0"/>
                </a:moveTo>
                <a:lnTo>
                  <a:pt x="3" y="0"/>
                </a:lnTo>
                <a:lnTo>
                  <a:pt x="4" y="0"/>
                </a:lnTo>
                <a:lnTo>
                  <a:pt x="4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6" name="Freeform 820">
            <a:extLst>
              <a:ext uri="{FF2B5EF4-FFF2-40B4-BE49-F238E27FC236}">
                <a16:creationId xmlns:a16="http://schemas.microsoft.com/office/drawing/2014/main" id="{D0968FF8-E973-97F3-F315-F49B47046CDA}"/>
              </a:ext>
            </a:extLst>
          </p:cNvPr>
          <p:cNvSpPr>
            <a:spLocks/>
          </p:cNvSpPr>
          <p:nvPr/>
        </p:nvSpPr>
        <p:spPr bwMode="auto">
          <a:xfrm>
            <a:off x="4210050" y="4351338"/>
            <a:ext cx="49213" cy="30163"/>
          </a:xfrm>
          <a:custGeom>
            <a:avLst/>
            <a:gdLst>
              <a:gd name="T0" fmla="*/ 28 w 31"/>
              <a:gd name="T1" fmla="*/ 19 h 19"/>
              <a:gd name="T2" fmla="*/ 28 w 31"/>
              <a:gd name="T3" fmla="*/ 14 h 19"/>
              <a:gd name="T4" fmla="*/ 28 w 31"/>
              <a:gd name="T5" fmla="*/ 12 h 19"/>
              <a:gd name="T6" fmla="*/ 30 w 31"/>
              <a:gd name="T7" fmla="*/ 5 h 19"/>
              <a:gd name="T8" fmla="*/ 31 w 31"/>
              <a:gd name="T9" fmla="*/ 1 h 19"/>
              <a:gd name="T10" fmla="*/ 28 w 31"/>
              <a:gd name="T11" fmla="*/ 1 h 19"/>
              <a:gd name="T12" fmla="*/ 17 w 31"/>
              <a:gd name="T13" fmla="*/ 1 h 19"/>
              <a:gd name="T14" fmla="*/ 1 w 31"/>
              <a:gd name="T15" fmla="*/ 0 h 19"/>
              <a:gd name="T16" fmla="*/ 0 w 31"/>
              <a:gd name="T17" fmla="*/ 12 h 19"/>
              <a:gd name="T18" fmla="*/ 9 w 31"/>
              <a:gd name="T19" fmla="*/ 14 h 19"/>
              <a:gd name="T20" fmla="*/ 17 w 31"/>
              <a:gd name="T21" fmla="*/ 18 h 19"/>
              <a:gd name="T22" fmla="*/ 28 w 31"/>
              <a:gd name="T2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1" h="19">
                <a:moveTo>
                  <a:pt x="28" y="19"/>
                </a:moveTo>
                <a:lnTo>
                  <a:pt x="28" y="14"/>
                </a:lnTo>
                <a:lnTo>
                  <a:pt x="28" y="12"/>
                </a:lnTo>
                <a:lnTo>
                  <a:pt x="30" y="5"/>
                </a:lnTo>
                <a:lnTo>
                  <a:pt x="31" y="1"/>
                </a:lnTo>
                <a:lnTo>
                  <a:pt x="28" y="1"/>
                </a:lnTo>
                <a:lnTo>
                  <a:pt x="17" y="1"/>
                </a:lnTo>
                <a:lnTo>
                  <a:pt x="1" y="0"/>
                </a:lnTo>
                <a:lnTo>
                  <a:pt x="0" y="12"/>
                </a:lnTo>
                <a:lnTo>
                  <a:pt x="9" y="14"/>
                </a:lnTo>
                <a:lnTo>
                  <a:pt x="17" y="18"/>
                </a:lnTo>
                <a:lnTo>
                  <a:pt x="28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7" name="Freeform 821">
            <a:extLst>
              <a:ext uri="{FF2B5EF4-FFF2-40B4-BE49-F238E27FC236}">
                <a16:creationId xmlns:a16="http://schemas.microsoft.com/office/drawing/2014/main" id="{D196FC04-2FF7-2883-0E16-D59A468D731D}"/>
              </a:ext>
            </a:extLst>
          </p:cNvPr>
          <p:cNvSpPr>
            <a:spLocks/>
          </p:cNvSpPr>
          <p:nvPr/>
        </p:nvSpPr>
        <p:spPr bwMode="auto">
          <a:xfrm>
            <a:off x="4495800" y="4368800"/>
            <a:ext cx="1588" cy="12700"/>
          </a:xfrm>
          <a:custGeom>
            <a:avLst/>
            <a:gdLst>
              <a:gd name="T0" fmla="*/ 0 w 1"/>
              <a:gd name="T1" fmla="*/ 8 h 8"/>
              <a:gd name="T2" fmla="*/ 1 w 1"/>
              <a:gd name="T3" fmla="*/ 0 h 8"/>
              <a:gd name="T4" fmla="*/ 1 w 1"/>
              <a:gd name="T5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8">
                <a:moveTo>
                  <a:pt x="0" y="8"/>
                </a:moveTo>
                <a:lnTo>
                  <a:pt x="1" y="0"/>
                </a:lnTo>
                <a:lnTo>
                  <a:pt x="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8" name="Freeform 822">
            <a:extLst>
              <a:ext uri="{FF2B5EF4-FFF2-40B4-BE49-F238E27FC236}">
                <a16:creationId xmlns:a16="http://schemas.microsoft.com/office/drawing/2014/main" id="{C2E00545-1E39-0862-706C-D1013E8FDD21}"/>
              </a:ext>
            </a:extLst>
          </p:cNvPr>
          <p:cNvSpPr>
            <a:spLocks/>
          </p:cNvSpPr>
          <p:nvPr/>
        </p:nvSpPr>
        <p:spPr bwMode="auto">
          <a:xfrm>
            <a:off x="4419600" y="4356100"/>
            <a:ext cx="47625" cy="30163"/>
          </a:xfrm>
          <a:custGeom>
            <a:avLst/>
            <a:gdLst>
              <a:gd name="T0" fmla="*/ 1 w 30"/>
              <a:gd name="T1" fmla="*/ 19 h 19"/>
              <a:gd name="T2" fmla="*/ 1 w 30"/>
              <a:gd name="T3" fmla="*/ 13 h 19"/>
              <a:gd name="T4" fmla="*/ 1 w 30"/>
              <a:gd name="T5" fmla="*/ 9 h 19"/>
              <a:gd name="T6" fmla="*/ 0 w 30"/>
              <a:gd name="T7" fmla="*/ 4 h 19"/>
              <a:gd name="T8" fmla="*/ 15 w 30"/>
              <a:gd name="T9" fmla="*/ 0 h 19"/>
              <a:gd name="T10" fmla="*/ 20 w 30"/>
              <a:gd name="T11" fmla="*/ 0 h 19"/>
              <a:gd name="T12" fmla="*/ 23 w 30"/>
              <a:gd name="T13" fmla="*/ 5 h 19"/>
              <a:gd name="T14" fmla="*/ 30 w 30"/>
              <a:gd name="T15" fmla="*/ 6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0" h="19">
                <a:moveTo>
                  <a:pt x="1" y="19"/>
                </a:moveTo>
                <a:lnTo>
                  <a:pt x="1" y="13"/>
                </a:lnTo>
                <a:lnTo>
                  <a:pt x="1" y="9"/>
                </a:lnTo>
                <a:lnTo>
                  <a:pt x="0" y="4"/>
                </a:lnTo>
                <a:lnTo>
                  <a:pt x="15" y="0"/>
                </a:lnTo>
                <a:lnTo>
                  <a:pt x="20" y="0"/>
                </a:lnTo>
                <a:lnTo>
                  <a:pt x="23" y="5"/>
                </a:lnTo>
                <a:lnTo>
                  <a:pt x="30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9" name="Freeform 823">
            <a:extLst>
              <a:ext uri="{FF2B5EF4-FFF2-40B4-BE49-F238E27FC236}">
                <a16:creationId xmlns:a16="http://schemas.microsoft.com/office/drawing/2014/main" id="{B08E7A08-4505-DF62-4374-740A8EF971E4}"/>
              </a:ext>
            </a:extLst>
          </p:cNvPr>
          <p:cNvSpPr>
            <a:spLocks/>
          </p:cNvSpPr>
          <p:nvPr/>
        </p:nvSpPr>
        <p:spPr bwMode="auto">
          <a:xfrm>
            <a:off x="4418013" y="4386263"/>
            <a:ext cx="3175" cy="1588"/>
          </a:xfrm>
          <a:custGeom>
            <a:avLst/>
            <a:gdLst>
              <a:gd name="T0" fmla="*/ 0 w 2"/>
              <a:gd name="T1" fmla="*/ 1 h 1"/>
              <a:gd name="T2" fmla="*/ 1 w 2"/>
              <a:gd name="T3" fmla="*/ 1 h 1"/>
              <a:gd name="T4" fmla="*/ 2 w 2"/>
              <a:gd name="T5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1">
                <a:moveTo>
                  <a:pt x="0" y="1"/>
                </a:moveTo>
                <a:lnTo>
                  <a:pt x="1" y="1"/>
                </a:lnTo>
                <a:lnTo>
                  <a:pt x="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0" name="Freeform 824">
            <a:extLst>
              <a:ext uri="{FF2B5EF4-FFF2-40B4-BE49-F238E27FC236}">
                <a16:creationId xmlns:a16="http://schemas.microsoft.com/office/drawing/2014/main" id="{31FA4B9F-64AE-5D81-3746-F9AFA39E7025}"/>
              </a:ext>
            </a:extLst>
          </p:cNvPr>
          <p:cNvSpPr>
            <a:spLocks/>
          </p:cNvSpPr>
          <p:nvPr/>
        </p:nvSpPr>
        <p:spPr bwMode="auto">
          <a:xfrm>
            <a:off x="4414838" y="4381500"/>
            <a:ext cx="3175" cy="6350"/>
          </a:xfrm>
          <a:custGeom>
            <a:avLst/>
            <a:gdLst>
              <a:gd name="T0" fmla="*/ 0 w 2"/>
              <a:gd name="T1" fmla="*/ 0 h 4"/>
              <a:gd name="T2" fmla="*/ 0 w 2"/>
              <a:gd name="T3" fmla="*/ 4 h 4"/>
              <a:gd name="T4" fmla="*/ 2 w 2"/>
              <a:gd name="T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4">
                <a:moveTo>
                  <a:pt x="0" y="0"/>
                </a:moveTo>
                <a:lnTo>
                  <a:pt x="0" y="4"/>
                </a:lnTo>
                <a:lnTo>
                  <a:pt x="2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1" name="Freeform 825">
            <a:extLst>
              <a:ext uri="{FF2B5EF4-FFF2-40B4-BE49-F238E27FC236}">
                <a16:creationId xmlns:a16="http://schemas.microsoft.com/office/drawing/2014/main" id="{057FEC84-FF5F-B78A-13AD-FCA04C30699F}"/>
              </a:ext>
            </a:extLst>
          </p:cNvPr>
          <p:cNvSpPr>
            <a:spLocks/>
          </p:cNvSpPr>
          <p:nvPr/>
        </p:nvSpPr>
        <p:spPr bwMode="auto">
          <a:xfrm>
            <a:off x="4467225" y="4365625"/>
            <a:ext cx="11113" cy="22225"/>
          </a:xfrm>
          <a:custGeom>
            <a:avLst/>
            <a:gdLst>
              <a:gd name="T0" fmla="*/ 0 w 7"/>
              <a:gd name="T1" fmla="*/ 0 h 14"/>
              <a:gd name="T2" fmla="*/ 5 w 7"/>
              <a:gd name="T3" fmla="*/ 0 h 14"/>
              <a:gd name="T4" fmla="*/ 5 w 7"/>
              <a:gd name="T5" fmla="*/ 3 h 14"/>
              <a:gd name="T6" fmla="*/ 7 w 7"/>
              <a:gd name="T7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14">
                <a:moveTo>
                  <a:pt x="0" y="0"/>
                </a:moveTo>
                <a:lnTo>
                  <a:pt x="5" y="0"/>
                </a:lnTo>
                <a:lnTo>
                  <a:pt x="5" y="3"/>
                </a:lnTo>
                <a:lnTo>
                  <a:pt x="7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2" name="Freeform 826">
            <a:extLst>
              <a:ext uri="{FF2B5EF4-FFF2-40B4-BE49-F238E27FC236}">
                <a16:creationId xmlns:a16="http://schemas.microsoft.com/office/drawing/2014/main" id="{3729C66F-A97C-194D-36A5-EDC719B9E53B}"/>
              </a:ext>
            </a:extLst>
          </p:cNvPr>
          <p:cNvSpPr>
            <a:spLocks/>
          </p:cNvSpPr>
          <p:nvPr/>
        </p:nvSpPr>
        <p:spPr bwMode="auto">
          <a:xfrm>
            <a:off x="4495800" y="4381500"/>
            <a:ext cx="6350" cy="7938"/>
          </a:xfrm>
          <a:custGeom>
            <a:avLst/>
            <a:gdLst>
              <a:gd name="T0" fmla="*/ 4 w 4"/>
              <a:gd name="T1" fmla="*/ 5 h 5"/>
              <a:gd name="T2" fmla="*/ 0 w 4"/>
              <a:gd name="T3" fmla="*/ 3 h 5"/>
              <a:gd name="T4" fmla="*/ 0 w 4"/>
              <a:gd name="T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5">
                <a:moveTo>
                  <a:pt x="4" y="5"/>
                </a:moveTo>
                <a:lnTo>
                  <a:pt x="0" y="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3" name="Freeform 827">
            <a:extLst>
              <a:ext uri="{FF2B5EF4-FFF2-40B4-BE49-F238E27FC236}">
                <a16:creationId xmlns:a16="http://schemas.microsoft.com/office/drawing/2014/main" id="{A33F07F9-5217-FC9D-5145-393991D376CF}"/>
              </a:ext>
            </a:extLst>
          </p:cNvPr>
          <p:cNvSpPr>
            <a:spLocks/>
          </p:cNvSpPr>
          <p:nvPr/>
        </p:nvSpPr>
        <p:spPr bwMode="auto">
          <a:xfrm>
            <a:off x="4289425" y="4379913"/>
            <a:ext cx="33338" cy="25400"/>
          </a:xfrm>
          <a:custGeom>
            <a:avLst/>
            <a:gdLst>
              <a:gd name="T0" fmla="*/ 0 w 21"/>
              <a:gd name="T1" fmla="*/ 16 h 16"/>
              <a:gd name="T2" fmla="*/ 2 w 21"/>
              <a:gd name="T3" fmla="*/ 15 h 16"/>
              <a:gd name="T4" fmla="*/ 21 w 21"/>
              <a:gd name="T5" fmla="*/ 1 h 16"/>
              <a:gd name="T6" fmla="*/ 21 w 21"/>
              <a:gd name="T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16">
                <a:moveTo>
                  <a:pt x="0" y="16"/>
                </a:moveTo>
                <a:lnTo>
                  <a:pt x="2" y="15"/>
                </a:lnTo>
                <a:lnTo>
                  <a:pt x="21" y="1"/>
                </a:lnTo>
                <a:lnTo>
                  <a:pt x="2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4" name="Freeform 828">
            <a:extLst>
              <a:ext uri="{FF2B5EF4-FFF2-40B4-BE49-F238E27FC236}">
                <a16:creationId xmlns:a16="http://schemas.microsoft.com/office/drawing/2014/main" id="{01D36486-E6A6-BB4C-0C54-16D95F7EA151}"/>
              </a:ext>
            </a:extLst>
          </p:cNvPr>
          <p:cNvSpPr>
            <a:spLocks/>
          </p:cNvSpPr>
          <p:nvPr/>
        </p:nvSpPr>
        <p:spPr bwMode="auto">
          <a:xfrm>
            <a:off x="4186238" y="4389438"/>
            <a:ext cx="14288" cy="20638"/>
          </a:xfrm>
          <a:custGeom>
            <a:avLst/>
            <a:gdLst>
              <a:gd name="T0" fmla="*/ 0 w 9"/>
              <a:gd name="T1" fmla="*/ 13 h 13"/>
              <a:gd name="T2" fmla="*/ 8 w 9"/>
              <a:gd name="T3" fmla="*/ 11 h 13"/>
              <a:gd name="T4" fmla="*/ 9 w 9"/>
              <a:gd name="T5" fmla="*/ 3 h 13"/>
              <a:gd name="T6" fmla="*/ 5 w 9"/>
              <a:gd name="T7" fmla="*/ 0 h 13"/>
              <a:gd name="T8" fmla="*/ 2 w 9"/>
              <a:gd name="T9" fmla="*/ 0 h 13"/>
              <a:gd name="T10" fmla="*/ 0 w 9"/>
              <a:gd name="T11" fmla="*/ 0 h 13"/>
              <a:gd name="T12" fmla="*/ 0 w 9"/>
              <a:gd name="T13" fmla="*/ 11 h 13"/>
              <a:gd name="T14" fmla="*/ 0 w 9"/>
              <a:gd name="T1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" h="13">
                <a:moveTo>
                  <a:pt x="0" y="13"/>
                </a:moveTo>
                <a:lnTo>
                  <a:pt x="8" y="11"/>
                </a:lnTo>
                <a:lnTo>
                  <a:pt x="9" y="3"/>
                </a:lnTo>
                <a:lnTo>
                  <a:pt x="5" y="0"/>
                </a:lnTo>
                <a:lnTo>
                  <a:pt x="2" y="0"/>
                </a:lnTo>
                <a:lnTo>
                  <a:pt x="0" y="0"/>
                </a:lnTo>
                <a:lnTo>
                  <a:pt x="0" y="11"/>
                </a:lnTo>
                <a:lnTo>
                  <a:pt x="0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5" name="Freeform 829">
            <a:extLst>
              <a:ext uri="{FF2B5EF4-FFF2-40B4-BE49-F238E27FC236}">
                <a16:creationId xmlns:a16="http://schemas.microsoft.com/office/drawing/2014/main" id="{5DE64DE4-15ED-0251-2EF3-3245666D4F65}"/>
              </a:ext>
            </a:extLst>
          </p:cNvPr>
          <p:cNvSpPr>
            <a:spLocks/>
          </p:cNvSpPr>
          <p:nvPr/>
        </p:nvSpPr>
        <p:spPr bwMode="auto">
          <a:xfrm>
            <a:off x="4495800" y="4389438"/>
            <a:ext cx="6350" cy="22225"/>
          </a:xfrm>
          <a:custGeom>
            <a:avLst/>
            <a:gdLst>
              <a:gd name="T0" fmla="*/ 2 w 4"/>
              <a:gd name="T1" fmla="*/ 14 h 14"/>
              <a:gd name="T2" fmla="*/ 1 w 4"/>
              <a:gd name="T3" fmla="*/ 9 h 14"/>
              <a:gd name="T4" fmla="*/ 0 w 4"/>
              <a:gd name="T5" fmla="*/ 3 h 14"/>
              <a:gd name="T6" fmla="*/ 4 w 4"/>
              <a:gd name="T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14">
                <a:moveTo>
                  <a:pt x="2" y="14"/>
                </a:moveTo>
                <a:lnTo>
                  <a:pt x="1" y="9"/>
                </a:lnTo>
                <a:lnTo>
                  <a:pt x="0" y="3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6" name="Freeform 830">
            <a:extLst>
              <a:ext uri="{FF2B5EF4-FFF2-40B4-BE49-F238E27FC236}">
                <a16:creationId xmlns:a16="http://schemas.microsoft.com/office/drawing/2014/main" id="{50684E87-CC8E-F9E1-1C44-D16C3A38C541}"/>
              </a:ext>
            </a:extLst>
          </p:cNvPr>
          <p:cNvSpPr>
            <a:spLocks/>
          </p:cNvSpPr>
          <p:nvPr/>
        </p:nvSpPr>
        <p:spPr bwMode="auto">
          <a:xfrm>
            <a:off x="4478338" y="4387850"/>
            <a:ext cx="11113" cy="34925"/>
          </a:xfrm>
          <a:custGeom>
            <a:avLst/>
            <a:gdLst>
              <a:gd name="T0" fmla="*/ 0 w 7"/>
              <a:gd name="T1" fmla="*/ 0 h 22"/>
              <a:gd name="T2" fmla="*/ 1 w 7"/>
              <a:gd name="T3" fmla="*/ 1 h 22"/>
              <a:gd name="T4" fmla="*/ 4 w 7"/>
              <a:gd name="T5" fmla="*/ 8 h 22"/>
              <a:gd name="T6" fmla="*/ 5 w 7"/>
              <a:gd name="T7" fmla="*/ 15 h 22"/>
              <a:gd name="T8" fmla="*/ 7 w 7"/>
              <a:gd name="T9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22">
                <a:moveTo>
                  <a:pt x="0" y="0"/>
                </a:moveTo>
                <a:lnTo>
                  <a:pt x="1" y="1"/>
                </a:lnTo>
                <a:lnTo>
                  <a:pt x="4" y="8"/>
                </a:lnTo>
                <a:lnTo>
                  <a:pt x="5" y="15"/>
                </a:lnTo>
                <a:lnTo>
                  <a:pt x="7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7" name="Freeform 831">
            <a:extLst>
              <a:ext uri="{FF2B5EF4-FFF2-40B4-BE49-F238E27FC236}">
                <a16:creationId xmlns:a16="http://schemas.microsoft.com/office/drawing/2014/main" id="{43184C1A-33BE-7A32-7AD4-2F3C6EFA834E}"/>
              </a:ext>
            </a:extLst>
          </p:cNvPr>
          <p:cNvSpPr>
            <a:spLocks/>
          </p:cNvSpPr>
          <p:nvPr/>
        </p:nvSpPr>
        <p:spPr bwMode="auto">
          <a:xfrm>
            <a:off x="4384675" y="4365625"/>
            <a:ext cx="30163" cy="63500"/>
          </a:xfrm>
          <a:custGeom>
            <a:avLst/>
            <a:gdLst>
              <a:gd name="T0" fmla="*/ 11 w 19"/>
              <a:gd name="T1" fmla="*/ 40 h 40"/>
              <a:gd name="T2" fmla="*/ 8 w 19"/>
              <a:gd name="T3" fmla="*/ 29 h 40"/>
              <a:gd name="T4" fmla="*/ 6 w 19"/>
              <a:gd name="T5" fmla="*/ 18 h 40"/>
              <a:gd name="T6" fmla="*/ 6 w 19"/>
              <a:gd name="T7" fmla="*/ 15 h 40"/>
              <a:gd name="T8" fmla="*/ 0 w 19"/>
              <a:gd name="T9" fmla="*/ 10 h 40"/>
              <a:gd name="T10" fmla="*/ 2 w 19"/>
              <a:gd name="T11" fmla="*/ 3 h 40"/>
              <a:gd name="T12" fmla="*/ 11 w 19"/>
              <a:gd name="T13" fmla="*/ 0 h 40"/>
              <a:gd name="T14" fmla="*/ 19 w 19"/>
              <a:gd name="T15" fmla="*/ 5 h 40"/>
              <a:gd name="T16" fmla="*/ 19 w 19"/>
              <a:gd name="T17" fmla="*/ 1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" h="40">
                <a:moveTo>
                  <a:pt x="11" y="40"/>
                </a:moveTo>
                <a:lnTo>
                  <a:pt x="8" y="29"/>
                </a:lnTo>
                <a:lnTo>
                  <a:pt x="6" y="18"/>
                </a:lnTo>
                <a:lnTo>
                  <a:pt x="6" y="15"/>
                </a:lnTo>
                <a:lnTo>
                  <a:pt x="0" y="10"/>
                </a:lnTo>
                <a:lnTo>
                  <a:pt x="2" y="3"/>
                </a:lnTo>
                <a:lnTo>
                  <a:pt x="11" y="0"/>
                </a:lnTo>
                <a:lnTo>
                  <a:pt x="19" y="5"/>
                </a:lnTo>
                <a:lnTo>
                  <a:pt x="19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8" name="Freeform 832">
            <a:extLst>
              <a:ext uri="{FF2B5EF4-FFF2-40B4-BE49-F238E27FC236}">
                <a16:creationId xmlns:a16="http://schemas.microsoft.com/office/drawing/2014/main" id="{2C1BD43B-7E90-629E-9264-D1AC2F83ECDC}"/>
              </a:ext>
            </a:extLst>
          </p:cNvPr>
          <p:cNvSpPr>
            <a:spLocks/>
          </p:cNvSpPr>
          <p:nvPr/>
        </p:nvSpPr>
        <p:spPr bwMode="auto">
          <a:xfrm>
            <a:off x="4373563" y="4379913"/>
            <a:ext cx="14288" cy="50800"/>
          </a:xfrm>
          <a:custGeom>
            <a:avLst/>
            <a:gdLst>
              <a:gd name="T0" fmla="*/ 0 w 9"/>
              <a:gd name="T1" fmla="*/ 0 h 32"/>
              <a:gd name="T2" fmla="*/ 6 w 9"/>
              <a:gd name="T3" fmla="*/ 15 h 32"/>
              <a:gd name="T4" fmla="*/ 6 w 9"/>
              <a:gd name="T5" fmla="*/ 26 h 32"/>
              <a:gd name="T6" fmla="*/ 9 w 9"/>
              <a:gd name="T7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32">
                <a:moveTo>
                  <a:pt x="0" y="0"/>
                </a:moveTo>
                <a:lnTo>
                  <a:pt x="6" y="15"/>
                </a:lnTo>
                <a:lnTo>
                  <a:pt x="6" y="26"/>
                </a:lnTo>
                <a:lnTo>
                  <a:pt x="9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9" name="Freeform 833">
            <a:extLst>
              <a:ext uri="{FF2B5EF4-FFF2-40B4-BE49-F238E27FC236}">
                <a16:creationId xmlns:a16="http://schemas.microsoft.com/office/drawing/2014/main" id="{84D6B725-DF8B-5A98-20B3-49BAEC0DB7A7}"/>
              </a:ext>
            </a:extLst>
          </p:cNvPr>
          <p:cNvSpPr>
            <a:spLocks/>
          </p:cNvSpPr>
          <p:nvPr/>
        </p:nvSpPr>
        <p:spPr bwMode="auto">
          <a:xfrm>
            <a:off x="4206875" y="4387850"/>
            <a:ext cx="58738" cy="42863"/>
          </a:xfrm>
          <a:custGeom>
            <a:avLst/>
            <a:gdLst>
              <a:gd name="T0" fmla="*/ 28 w 37"/>
              <a:gd name="T1" fmla="*/ 27 h 27"/>
              <a:gd name="T2" fmla="*/ 28 w 37"/>
              <a:gd name="T3" fmla="*/ 26 h 27"/>
              <a:gd name="T4" fmla="*/ 37 w 37"/>
              <a:gd name="T5" fmla="*/ 7 h 27"/>
              <a:gd name="T6" fmla="*/ 29 w 37"/>
              <a:gd name="T7" fmla="*/ 1 h 27"/>
              <a:gd name="T8" fmla="*/ 14 w 37"/>
              <a:gd name="T9" fmla="*/ 0 h 27"/>
              <a:gd name="T10" fmla="*/ 8 w 37"/>
              <a:gd name="T11" fmla="*/ 1 h 27"/>
              <a:gd name="T12" fmla="*/ 7 w 37"/>
              <a:gd name="T13" fmla="*/ 1 h 27"/>
              <a:gd name="T14" fmla="*/ 3 w 37"/>
              <a:gd name="T15" fmla="*/ 14 h 27"/>
              <a:gd name="T16" fmla="*/ 14 w 37"/>
              <a:gd name="T17" fmla="*/ 19 h 27"/>
              <a:gd name="T18" fmla="*/ 0 w 37"/>
              <a:gd name="T19" fmla="*/ 22 h 27"/>
              <a:gd name="T20" fmla="*/ 2 w 37"/>
              <a:gd name="T21" fmla="*/ 27 h 27"/>
              <a:gd name="T22" fmla="*/ 10 w 37"/>
              <a:gd name="T23" fmla="*/ 27 h 27"/>
              <a:gd name="T24" fmla="*/ 28 w 37"/>
              <a:gd name="T25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7" h="27">
                <a:moveTo>
                  <a:pt x="28" y="27"/>
                </a:moveTo>
                <a:lnTo>
                  <a:pt x="28" y="26"/>
                </a:lnTo>
                <a:lnTo>
                  <a:pt x="37" y="7"/>
                </a:lnTo>
                <a:lnTo>
                  <a:pt x="29" y="1"/>
                </a:lnTo>
                <a:lnTo>
                  <a:pt x="14" y="0"/>
                </a:lnTo>
                <a:lnTo>
                  <a:pt x="8" y="1"/>
                </a:lnTo>
                <a:lnTo>
                  <a:pt x="7" y="1"/>
                </a:lnTo>
                <a:lnTo>
                  <a:pt x="3" y="14"/>
                </a:lnTo>
                <a:lnTo>
                  <a:pt x="14" y="19"/>
                </a:lnTo>
                <a:lnTo>
                  <a:pt x="0" y="22"/>
                </a:lnTo>
                <a:lnTo>
                  <a:pt x="2" y="27"/>
                </a:lnTo>
                <a:lnTo>
                  <a:pt x="10" y="27"/>
                </a:lnTo>
                <a:lnTo>
                  <a:pt x="28" y="2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0" name="Freeform 834">
            <a:extLst>
              <a:ext uri="{FF2B5EF4-FFF2-40B4-BE49-F238E27FC236}">
                <a16:creationId xmlns:a16="http://schemas.microsoft.com/office/drawing/2014/main" id="{12F8EF7A-82D6-F3D9-408F-DA8525070601}"/>
              </a:ext>
            </a:extLst>
          </p:cNvPr>
          <p:cNvSpPr>
            <a:spLocks/>
          </p:cNvSpPr>
          <p:nvPr/>
        </p:nvSpPr>
        <p:spPr bwMode="auto">
          <a:xfrm>
            <a:off x="4498975" y="4411663"/>
            <a:ext cx="63500" cy="19050"/>
          </a:xfrm>
          <a:custGeom>
            <a:avLst/>
            <a:gdLst>
              <a:gd name="T0" fmla="*/ 40 w 40"/>
              <a:gd name="T1" fmla="*/ 11 h 12"/>
              <a:gd name="T2" fmla="*/ 28 w 40"/>
              <a:gd name="T3" fmla="*/ 12 h 12"/>
              <a:gd name="T4" fmla="*/ 26 w 40"/>
              <a:gd name="T5" fmla="*/ 12 h 12"/>
              <a:gd name="T6" fmla="*/ 21 w 40"/>
              <a:gd name="T7" fmla="*/ 12 h 12"/>
              <a:gd name="T8" fmla="*/ 17 w 40"/>
              <a:gd name="T9" fmla="*/ 11 h 12"/>
              <a:gd name="T10" fmla="*/ 11 w 40"/>
              <a:gd name="T11" fmla="*/ 8 h 12"/>
              <a:gd name="T12" fmla="*/ 0 w 40"/>
              <a:gd name="T13" fmla="*/ 3 h 12"/>
              <a:gd name="T14" fmla="*/ 0 w 40"/>
              <a:gd name="T1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0" h="12">
                <a:moveTo>
                  <a:pt x="40" y="11"/>
                </a:moveTo>
                <a:lnTo>
                  <a:pt x="28" y="12"/>
                </a:lnTo>
                <a:lnTo>
                  <a:pt x="26" y="12"/>
                </a:lnTo>
                <a:lnTo>
                  <a:pt x="21" y="12"/>
                </a:lnTo>
                <a:lnTo>
                  <a:pt x="17" y="11"/>
                </a:lnTo>
                <a:lnTo>
                  <a:pt x="11" y="8"/>
                </a:lnTo>
                <a:lnTo>
                  <a:pt x="0" y="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1" name="Freeform 835">
            <a:extLst>
              <a:ext uri="{FF2B5EF4-FFF2-40B4-BE49-F238E27FC236}">
                <a16:creationId xmlns:a16="http://schemas.microsoft.com/office/drawing/2014/main" id="{C0A192B3-E8E4-9438-8E39-8A0E6BE5082F}"/>
              </a:ext>
            </a:extLst>
          </p:cNvPr>
          <p:cNvSpPr>
            <a:spLocks/>
          </p:cNvSpPr>
          <p:nvPr/>
        </p:nvSpPr>
        <p:spPr bwMode="auto">
          <a:xfrm>
            <a:off x="4562475" y="4429125"/>
            <a:ext cx="1588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0 h 1"/>
              <a:gd name="T4" fmla="*/ 0 w 1"/>
              <a:gd name="T5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2" name="Line 836">
            <a:extLst>
              <a:ext uri="{FF2B5EF4-FFF2-40B4-BE49-F238E27FC236}">
                <a16:creationId xmlns:a16="http://schemas.microsoft.com/office/drawing/2014/main" id="{CBFA04BB-3FC6-098C-A0A8-0217B1615F1E}"/>
              </a:ext>
            </a:extLst>
          </p:cNvPr>
          <p:cNvSpPr>
            <a:spLocks noChangeShapeType="1"/>
          </p:cNvSpPr>
          <p:nvPr/>
        </p:nvSpPr>
        <p:spPr bwMode="auto">
          <a:xfrm>
            <a:off x="4387850" y="4430713"/>
            <a:ext cx="3175" cy="9525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3" name="Freeform 837">
            <a:extLst>
              <a:ext uri="{FF2B5EF4-FFF2-40B4-BE49-F238E27FC236}">
                <a16:creationId xmlns:a16="http://schemas.microsoft.com/office/drawing/2014/main" id="{C3E2A591-871F-8358-7759-89106B4288DF}"/>
              </a:ext>
            </a:extLst>
          </p:cNvPr>
          <p:cNvSpPr>
            <a:spLocks/>
          </p:cNvSpPr>
          <p:nvPr/>
        </p:nvSpPr>
        <p:spPr bwMode="auto">
          <a:xfrm>
            <a:off x="4294188" y="4376738"/>
            <a:ext cx="73025" cy="63500"/>
          </a:xfrm>
          <a:custGeom>
            <a:avLst/>
            <a:gdLst>
              <a:gd name="T0" fmla="*/ 16 w 46"/>
              <a:gd name="T1" fmla="*/ 40 h 40"/>
              <a:gd name="T2" fmla="*/ 14 w 46"/>
              <a:gd name="T3" fmla="*/ 38 h 40"/>
              <a:gd name="T4" fmla="*/ 7 w 46"/>
              <a:gd name="T5" fmla="*/ 36 h 40"/>
              <a:gd name="T6" fmla="*/ 4 w 46"/>
              <a:gd name="T7" fmla="*/ 28 h 40"/>
              <a:gd name="T8" fmla="*/ 0 w 46"/>
              <a:gd name="T9" fmla="*/ 25 h 40"/>
              <a:gd name="T10" fmla="*/ 9 w 46"/>
              <a:gd name="T11" fmla="*/ 17 h 40"/>
              <a:gd name="T12" fmla="*/ 34 w 46"/>
              <a:gd name="T13" fmla="*/ 3 h 40"/>
              <a:gd name="T14" fmla="*/ 46 w 46"/>
              <a:gd name="T15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" h="40">
                <a:moveTo>
                  <a:pt x="16" y="40"/>
                </a:moveTo>
                <a:lnTo>
                  <a:pt x="14" y="38"/>
                </a:lnTo>
                <a:lnTo>
                  <a:pt x="7" y="36"/>
                </a:lnTo>
                <a:lnTo>
                  <a:pt x="4" y="28"/>
                </a:lnTo>
                <a:lnTo>
                  <a:pt x="0" y="25"/>
                </a:lnTo>
                <a:lnTo>
                  <a:pt x="9" y="17"/>
                </a:lnTo>
                <a:lnTo>
                  <a:pt x="34" y="3"/>
                </a:lnTo>
                <a:lnTo>
                  <a:pt x="4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4" name="Freeform 838">
            <a:extLst>
              <a:ext uri="{FF2B5EF4-FFF2-40B4-BE49-F238E27FC236}">
                <a16:creationId xmlns:a16="http://schemas.microsoft.com/office/drawing/2014/main" id="{16BA8455-EA9F-B0D9-0D5D-EDB0E86D254B}"/>
              </a:ext>
            </a:extLst>
          </p:cNvPr>
          <p:cNvSpPr>
            <a:spLocks/>
          </p:cNvSpPr>
          <p:nvPr/>
        </p:nvSpPr>
        <p:spPr bwMode="auto">
          <a:xfrm>
            <a:off x="4311650" y="4440238"/>
            <a:ext cx="11113" cy="4763"/>
          </a:xfrm>
          <a:custGeom>
            <a:avLst/>
            <a:gdLst>
              <a:gd name="T0" fmla="*/ 0 w 7"/>
              <a:gd name="T1" fmla="*/ 1 h 3"/>
              <a:gd name="T2" fmla="*/ 5 w 7"/>
              <a:gd name="T3" fmla="*/ 3 h 3"/>
              <a:gd name="T4" fmla="*/ 7 w 7"/>
              <a:gd name="T5" fmla="*/ 1 h 3"/>
              <a:gd name="T6" fmla="*/ 5 w 7"/>
              <a:gd name="T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3">
                <a:moveTo>
                  <a:pt x="0" y="1"/>
                </a:moveTo>
                <a:lnTo>
                  <a:pt x="5" y="3"/>
                </a:lnTo>
                <a:lnTo>
                  <a:pt x="7" y="1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5" name="Freeform 839">
            <a:extLst>
              <a:ext uri="{FF2B5EF4-FFF2-40B4-BE49-F238E27FC236}">
                <a16:creationId xmlns:a16="http://schemas.microsoft.com/office/drawing/2014/main" id="{6FDA4A78-9230-39E3-91B5-C1E9EF659811}"/>
              </a:ext>
            </a:extLst>
          </p:cNvPr>
          <p:cNvSpPr>
            <a:spLocks/>
          </p:cNvSpPr>
          <p:nvPr/>
        </p:nvSpPr>
        <p:spPr bwMode="auto">
          <a:xfrm>
            <a:off x="4525963" y="4440238"/>
            <a:ext cx="25400" cy="6350"/>
          </a:xfrm>
          <a:custGeom>
            <a:avLst/>
            <a:gdLst>
              <a:gd name="T0" fmla="*/ 0 w 16"/>
              <a:gd name="T1" fmla="*/ 1 h 4"/>
              <a:gd name="T2" fmla="*/ 1 w 16"/>
              <a:gd name="T3" fmla="*/ 1 h 4"/>
              <a:gd name="T4" fmla="*/ 9 w 16"/>
              <a:gd name="T5" fmla="*/ 4 h 4"/>
              <a:gd name="T6" fmla="*/ 16 w 16"/>
              <a:gd name="T7" fmla="*/ 0 h 4"/>
              <a:gd name="T8" fmla="*/ 16 w 16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4">
                <a:moveTo>
                  <a:pt x="0" y="1"/>
                </a:moveTo>
                <a:lnTo>
                  <a:pt x="1" y="1"/>
                </a:lnTo>
                <a:lnTo>
                  <a:pt x="9" y="4"/>
                </a:lnTo>
                <a:lnTo>
                  <a:pt x="16" y="0"/>
                </a:lnTo>
                <a:lnTo>
                  <a:pt x="1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6" name="Freeform 840">
            <a:extLst>
              <a:ext uri="{FF2B5EF4-FFF2-40B4-BE49-F238E27FC236}">
                <a16:creationId xmlns:a16="http://schemas.microsoft.com/office/drawing/2014/main" id="{A4D2BBCA-7178-073B-5CBB-5A04E2F8707C}"/>
              </a:ext>
            </a:extLst>
          </p:cNvPr>
          <p:cNvSpPr>
            <a:spLocks/>
          </p:cNvSpPr>
          <p:nvPr/>
        </p:nvSpPr>
        <p:spPr bwMode="auto">
          <a:xfrm>
            <a:off x="4564063" y="4430713"/>
            <a:ext cx="15875" cy="20638"/>
          </a:xfrm>
          <a:custGeom>
            <a:avLst/>
            <a:gdLst>
              <a:gd name="T0" fmla="*/ 10 w 10"/>
              <a:gd name="T1" fmla="*/ 13 h 13"/>
              <a:gd name="T2" fmla="*/ 6 w 10"/>
              <a:gd name="T3" fmla="*/ 7 h 13"/>
              <a:gd name="T4" fmla="*/ 0 w 10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" h="13">
                <a:moveTo>
                  <a:pt x="10" y="13"/>
                </a:moveTo>
                <a:lnTo>
                  <a:pt x="6" y="7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7" name="Freeform 841">
            <a:extLst>
              <a:ext uri="{FF2B5EF4-FFF2-40B4-BE49-F238E27FC236}">
                <a16:creationId xmlns:a16="http://schemas.microsoft.com/office/drawing/2014/main" id="{D028CAFD-D87C-23A6-076F-EB9FD3E3BE75}"/>
              </a:ext>
            </a:extLst>
          </p:cNvPr>
          <p:cNvSpPr>
            <a:spLocks/>
          </p:cNvSpPr>
          <p:nvPr/>
        </p:nvSpPr>
        <p:spPr bwMode="auto">
          <a:xfrm>
            <a:off x="4402138" y="4429125"/>
            <a:ext cx="17463" cy="23813"/>
          </a:xfrm>
          <a:custGeom>
            <a:avLst/>
            <a:gdLst>
              <a:gd name="T0" fmla="*/ 11 w 11"/>
              <a:gd name="T1" fmla="*/ 15 h 15"/>
              <a:gd name="T2" fmla="*/ 8 w 11"/>
              <a:gd name="T3" fmla="*/ 12 h 15"/>
              <a:gd name="T4" fmla="*/ 1 w 11"/>
              <a:gd name="T5" fmla="*/ 11 h 15"/>
              <a:gd name="T6" fmla="*/ 0 w 11"/>
              <a:gd name="T7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15">
                <a:moveTo>
                  <a:pt x="11" y="15"/>
                </a:moveTo>
                <a:lnTo>
                  <a:pt x="8" y="12"/>
                </a:lnTo>
                <a:lnTo>
                  <a:pt x="1" y="1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8" name="Freeform 842">
            <a:extLst>
              <a:ext uri="{FF2B5EF4-FFF2-40B4-BE49-F238E27FC236}">
                <a16:creationId xmlns:a16="http://schemas.microsoft.com/office/drawing/2014/main" id="{D0C58E3E-6099-B794-9A75-DEDEE615A434}"/>
              </a:ext>
            </a:extLst>
          </p:cNvPr>
          <p:cNvSpPr>
            <a:spLocks/>
          </p:cNvSpPr>
          <p:nvPr/>
        </p:nvSpPr>
        <p:spPr bwMode="auto">
          <a:xfrm>
            <a:off x="4391025" y="4440238"/>
            <a:ext cx="4763" cy="12700"/>
          </a:xfrm>
          <a:custGeom>
            <a:avLst/>
            <a:gdLst>
              <a:gd name="T0" fmla="*/ 0 w 3"/>
              <a:gd name="T1" fmla="*/ 0 h 8"/>
              <a:gd name="T2" fmla="*/ 2 w 3"/>
              <a:gd name="T3" fmla="*/ 1 h 8"/>
              <a:gd name="T4" fmla="*/ 3 w 3"/>
              <a:gd name="T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8">
                <a:moveTo>
                  <a:pt x="0" y="0"/>
                </a:moveTo>
                <a:lnTo>
                  <a:pt x="2" y="1"/>
                </a:lnTo>
                <a:lnTo>
                  <a:pt x="3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9" name="Line 843">
            <a:extLst>
              <a:ext uri="{FF2B5EF4-FFF2-40B4-BE49-F238E27FC236}">
                <a16:creationId xmlns:a16="http://schemas.microsoft.com/office/drawing/2014/main" id="{DA6B4D01-1120-F913-7E3B-2C976C6F4E2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08488" y="4452938"/>
            <a:ext cx="11113" cy="15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0" name="Freeform 844">
            <a:extLst>
              <a:ext uri="{FF2B5EF4-FFF2-40B4-BE49-F238E27FC236}">
                <a16:creationId xmlns:a16="http://schemas.microsoft.com/office/drawing/2014/main" id="{07A5FC79-2C57-5239-2696-7F1B9F152414}"/>
              </a:ext>
            </a:extLst>
          </p:cNvPr>
          <p:cNvSpPr>
            <a:spLocks/>
          </p:cNvSpPr>
          <p:nvPr/>
        </p:nvSpPr>
        <p:spPr bwMode="auto">
          <a:xfrm>
            <a:off x="4579938" y="4451350"/>
            <a:ext cx="0" cy="3175"/>
          </a:xfrm>
          <a:custGeom>
            <a:avLst/>
            <a:gdLst>
              <a:gd name="T0" fmla="*/ 2 h 2"/>
              <a:gd name="T1" fmla="*/ 1 h 2"/>
              <a:gd name="T2" fmla="*/ 0 h 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1" name="Line 845">
            <a:extLst>
              <a:ext uri="{FF2B5EF4-FFF2-40B4-BE49-F238E27FC236}">
                <a16:creationId xmlns:a16="http://schemas.microsoft.com/office/drawing/2014/main" id="{0DEB950A-7B4C-25EF-B8AA-1A89F9A5EA2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575175" y="4454525"/>
            <a:ext cx="4763" cy="9525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2" name="Freeform 846">
            <a:extLst>
              <a:ext uri="{FF2B5EF4-FFF2-40B4-BE49-F238E27FC236}">
                <a16:creationId xmlns:a16="http://schemas.microsoft.com/office/drawing/2014/main" id="{6E848E28-097F-17DF-C070-C9F89768A51D}"/>
              </a:ext>
            </a:extLst>
          </p:cNvPr>
          <p:cNvSpPr>
            <a:spLocks/>
          </p:cNvSpPr>
          <p:nvPr/>
        </p:nvSpPr>
        <p:spPr bwMode="auto">
          <a:xfrm>
            <a:off x="4551363" y="4440238"/>
            <a:ext cx="23813" cy="23813"/>
          </a:xfrm>
          <a:custGeom>
            <a:avLst/>
            <a:gdLst>
              <a:gd name="T0" fmla="*/ 0 w 15"/>
              <a:gd name="T1" fmla="*/ 0 h 15"/>
              <a:gd name="T2" fmla="*/ 6 w 15"/>
              <a:gd name="T3" fmla="*/ 1 h 15"/>
              <a:gd name="T4" fmla="*/ 10 w 15"/>
              <a:gd name="T5" fmla="*/ 7 h 15"/>
              <a:gd name="T6" fmla="*/ 15 w 15"/>
              <a:gd name="T7" fmla="*/ 15 h 15"/>
              <a:gd name="T8" fmla="*/ 15 w 15"/>
              <a:gd name="T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5">
                <a:moveTo>
                  <a:pt x="0" y="0"/>
                </a:moveTo>
                <a:lnTo>
                  <a:pt x="6" y="1"/>
                </a:lnTo>
                <a:lnTo>
                  <a:pt x="10" y="7"/>
                </a:lnTo>
                <a:lnTo>
                  <a:pt x="15" y="15"/>
                </a:lnTo>
                <a:lnTo>
                  <a:pt x="15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3" name="Freeform 847">
            <a:extLst>
              <a:ext uri="{FF2B5EF4-FFF2-40B4-BE49-F238E27FC236}">
                <a16:creationId xmlns:a16="http://schemas.microsoft.com/office/drawing/2014/main" id="{8A450296-8173-FA48-611D-EB0FB488CF20}"/>
              </a:ext>
            </a:extLst>
          </p:cNvPr>
          <p:cNvSpPr>
            <a:spLocks/>
          </p:cNvSpPr>
          <p:nvPr/>
        </p:nvSpPr>
        <p:spPr bwMode="auto">
          <a:xfrm>
            <a:off x="4235450" y="4460875"/>
            <a:ext cx="6350" cy="17463"/>
          </a:xfrm>
          <a:custGeom>
            <a:avLst/>
            <a:gdLst>
              <a:gd name="T0" fmla="*/ 0 w 4"/>
              <a:gd name="T1" fmla="*/ 11 h 11"/>
              <a:gd name="T2" fmla="*/ 4 w 4"/>
              <a:gd name="T3" fmla="*/ 10 h 11"/>
              <a:gd name="T4" fmla="*/ 3 w 4"/>
              <a:gd name="T5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11">
                <a:moveTo>
                  <a:pt x="0" y="11"/>
                </a:moveTo>
                <a:lnTo>
                  <a:pt x="4" y="10"/>
                </a:lnTo>
                <a:lnTo>
                  <a:pt x="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4" name="Freeform 848">
            <a:extLst>
              <a:ext uri="{FF2B5EF4-FFF2-40B4-BE49-F238E27FC236}">
                <a16:creationId xmlns:a16="http://schemas.microsoft.com/office/drawing/2014/main" id="{2763F575-56C3-0112-9D6A-599ED3D033DD}"/>
              </a:ext>
            </a:extLst>
          </p:cNvPr>
          <p:cNvSpPr>
            <a:spLocks/>
          </p:cNvSpPr>
          <p:nvPr/>
        </p:nvSpPr>
        <p:spPr bwMode="auto">
          <a:xfrm>
            <a:off x="4394200" y="4452938"/>
            <a:ext cx="12700" cy="36513"/>
          </a:xfrm>
          <a:custGeom>
            <a:avLst/>
            <a:gdLst>
              <a:gd name="T0" fmla="*/ 1 w 8"/>
              <a:gd name="T1" fmla="*/ 0 h 23"/>
              <a:gd name="T2" fmla="*/ 2 w 8"/>
              <a:gd name="T3" fmla="*/ 4 h 23"/>
              <a:gd name="T4" fmla="*/ 8 w 8"/>
              <a:gd name="T5" fmla="*/ 14 h 23"/>
              <a:gd name="T6" fmla="*/ 4 w 8"/>
              <a:gd name="T7" fmla="*/ 19 h 23"/>
              <a:gd name="T8" fmla="*/ 0 w 8"/>
              <a:gd name="T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23">
                <a:moveTo>
                  <a:pt x="1" y="0"/>
                </a:moveTo>
                <a:lnTo>
                  <a:pt x="2" y="4"/>
                </a:lnTo>
                <a:lnTo>
                  <a:pt x="8" y="14"/>
                </a:lnTo>
                <a:lnTo>
                  <a:pt x="4" y="19"/>
                </a:lnTo>
                <a:lnTo>
                  <a:pt x="0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5" name="Freeform 849">
            <a:extLst>
              <a:ext uri="{FF2B5EF4-FFF2-40B4-BE49-F238E27FC236}">
                <a16:creationId xmlns:a16="http://schemas.microsoft.com/office/drawing/2014/main" id="{C2F5DF9B-E940-E96E-2AD4-CB2DD0946247}"/>
              </a:ext>
            </a:extLst>
          </p:cNvPr>
          <p:cNvSpPr>
            <a:spLocks/>
          </p:cNvSpPr>
          <p:nvPr/>
        </p:nvSpPr>
        <p:spPr bwMode="auto">
          <a:xfrm>
            <a:off x="4394200" y="4454525"/>
            <a:ext cx="19050" cy="34925"/>
          </a:xfrm>
          <a:custGeom>
            <a:avLst/>
            <a:gdLst>
              <a:gd name="T0" fmla="*/ 0 w 12"/>
              <a:gd name="T1" fmla="*/ 22 h 22"/>
              <a:gd name="T2" fmla="*/ 6 w 12"/>
              <a:gd name="T3" fmla="*/ 22 h 22"/>
              <a:gd name="T4" fmla="*/ 9 w 12"/>
              <a:gd name="T5" fmla="*/ 19 h 22"/>
              <a:gd name="T6" fmla="*/ 12 w 12"/>
              <a:gd name="T7" fmla="*/ 19 h 22"/>
              <a:gd name="T8" fmla="*/ 12 w 12"/>
              <a:gd name="T9" fmla="*/ 13 h 22"/>
              <a:gd name="T10" fmla="*/ 8 w 12"/>
              <a:gd name="T11" fmla="*/ 0 h 22"/>
              <a:gd name="T12" fmla="*/ 9 w 12"/>
              <a:gd name="T13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22">
                <a:moveTo>
                  <a:pt x="0" y="22"/>
                </a:moveTo>
                <a:lnTo>
                  <a:pt x="6" y="22"/>
                </a:lnTo>
                <a:lnTo>
                  <a:pt x="9" y="19"/>
                </a:lnTo>
                <a:lnTo>
                  <a:pt x="12" y="19"/>
                </a:lnTo>
                <a:lnTo>
                  <a:pt x="12" y="13"/>
                </a:lnTo>
                <a:lnTo>
                  <a:pt x="8" y="0"/>
                </a:lnTo>
                <a:lnTo>
                  <a:pt x="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6" name="Freeform 850">
            <a:extLst>
              <a:ext uri="{FF2B5EF4-FFF2-40B4-BE49-F238E27FC236}">
                <a16:creationId xmlns:a16="http://schemas.microsoft.com/office/drawing/2014/main" id="{5F63593B-0EF4-AEC8-CC70-8F5BD4AD754B}"/>
              </a:ext>
            </a:extLst>
          </p:cNvPr>
          <p:cNvSpPr>
            <a:spLocks/>
          </p:cNvSpPr>
          <p:nvPr/>
        </p:nvSpPr>
        <p:spPr bwMode="auto">
          <a:xfrm>
            <a:off x="4179888" y="4429125"/>
            <a:ext cx="55563" cy="63500"/>
          </a:xfrm>
          <a:custGeom>
            <a:avLst/>
            <a:gdLst>
              <a:gd name="T0" fmla="*/ 9 w 35"/>
              <a:gd name="T1" fmla="*/ 40 h 40"/>
              <a:gd name="T2" fmla="*/ 10 w 35"/>
              <a:gd name="T3" fmla="*/ 40 h 40"/>
              <a:gd name="T4" fmla="*/ 10 w 35"/>
              <a:gd name="T5" fmla="*/ 31 h 40"/>
              <a:gd name="T6" fmla="*/ 13 w 35"/>
              <a:gd name="T7" fmla="*/ 33 h 40"/>
              <a:gd name="T8" fmla="*/ 19 w 35"/>
              <a:gd name="T9" fmla="*/ 34 h 40"/>
              <a:gd name="T10" fmla="*/ 19 w 35"/>
              <a:gd name="T11" fmla="*/ 30 h 40"/>
              <a:gd name="T12" fmla="*/ 16 w 35"/>
              <a:gd name="T13" fmla="*/ 27 h 40"/>
              <a:gd name="T14" fmla="*/ 15 w 35"/>
              <a:gd name="T15" fmla="*/ 25 h 40"/>
              <a:gd name="T16" fmla="*/ 5 w 35"/>
              <a:gd name="T17" fmla="*/ 19 h 40"/>
              <a:gd name="T18" fmla="*/ 0 w 35"/>
              <a:gd name="T19" fmla="*/ 14 h 40"/>
              <a:gd name="T20" fmla="*/ 9 w 35"/>
              <a:gd name="T21" fmla="*/ 0 h 40"/>
              <a:gd name="T22" fmla="*/ 15 w 35"/>
              <a:gd name="T23" fmla="*/ 1 h 40"/>
              <a:gd name="T24" fmla="*/ 20 w 35"/>
              <a:gd name="T25" fmla="*/ 8 h 40"/>
              <a:gd name="T26" fmla="*/ 28 w 35"/>
              <a:gd name="T27" fmla="*/ 8 h 40"/>
              <a:gd name="T28" fmla="*/ 30 w 35"/>
              <a:gd name="T29" fmla="*/ 8 h 40"/>
              <a:gd name="T30" fmla="*/ 30 w 35"/>
              <a:gd name="T31" fmla="*/ 16 h 40"/>
              <a:gd name="T32" fmla="*/ 31 w 35"/>
              <a:gd name="T33" fmla="*/ 25 h 40"/>
              <a:gd name="T34" fmla="*/ 35 w 35"/>
              <a:gd name="T35" fmla="*/ 31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5" h="40">
                <a:moveTo>
                  <a:pt x="9" y="40"/>
                </a:moveTo>
                <a:lnTo>
                  <a:pt x="10" y="40"/>
                </a:lnTo>
                <a:lnTo>
                  <a:pt x="10" y="31"/>
                </a:lnTo>
                <a:lnTo>
                  <a:pt x="13" y="33"/>
                </a:lnTo>
                <a:lnTo>
                  <a:pt x="19" y="34"/>
                </a:lnTo>
                <a:lnTo>
                  <a:pt x="19" y="30"/>
                </a:lnTo>
                <a:lnTo>
                  <a:pt x="16" y="27"/>
                </a:lnTo>
                <a:lnTo>
                  <a:pt x="15" y="25"/>
                </a:lnTo>
                <a:lnTo>
                  <a:pt x="5" y="19"/>
                </a:lnTo>
                <a:lnTo>
                  <a:pt x="0" y="14"/>
                </a:lnTo>
                <a:lnTo>
                  <a:pt x="9" y="0"/>
                </a:lnTo>
                <a:lnTo>
                  <a:pt x="15" y="1"/>
                </a:lnTo>
                <a:lnTo>
                  <a:pt x="20" y="8"/>
                </a:lnTo>
                <a:lnTo>
                  <a:pt x="28" y="8"/>
                </a:lnTo>
                <a:lnTo>
                  <a:pt x="30" y="8"/>
                </a:lnTo>
                <a:lnTo>
                  <a:pt x="30" y="16"/>
                </a:lnTo>
                <a:lnTo>
                  <a:pt x="31" y="25"/>
                </a:lnTo>
                <a:lnTo>
                  <a:pt x="35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7" name="Freeform 851">
            <a:extLst>
              <a:ext uri="{FF2B5EF4-FFF2-40B4-BE49-F238E27FC236}">
                <a16:creationId xmlns:a16="http://schemas.microsoft.com/office/drawing/2014/main" id="{C7D83180-8E0C-9A56-C2FF-FF9FA4172540}"/>
              </a:ext>
            </a:extLst>
          </p:cNvPr>
          <p:cNvSpPr>
            <a:spLocks/>
          </p:cNvSpPr>
          <p:nvPr/>
        </p:nvSpPr>
        <p:spPr bwMode="auto">
          <a:xfrm>
            <a:off x="4171950" y="4465638"/>
            <a:ext cx="14288" cy="30163"/>
          </a:xfrm>
          <a:custGeom>
            <a:avLst/>
            <a:gdLst>
              <a:gd name="T0" fmla="*/ 0 w 9"/>
              <a:gd name="T1" fmla="*/ 0 h 19"/>
              <a:gd name="T2" fmla="*/ 7 w 9"/>
              <a:gd name="T3" fmla="*/ 10 h 19"/>
              <a:gd name="T4" fmla="*/ 9 w 9"/>
              <a:gd name="T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19">
                <a:moveTo>
                  <a:pt x="0" y="0"/>
                </a:moveTo>
                <a:lnTo>
                  <a:pt x="7" y="10"/>
                </a:lnTo>
                <a:lnTo>
                  <a:pt x="9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8" name="Freeform 852">
            <a:extLst>
              <a:ext uri="{FF2B5EF4-FFF2-40B4-BE49-F238E27FC236}">
                <a16:creationId xmlns:a16="http://schemas.microsoft.com/office/drawing/2014/main" id="{F9AF0C20-6426-637E-60F4-2B4754C20176}"/>
              </a:ext>
            </a:extLst>
          </p:cNvPr>
          <p:cNvSpPr>
            <a:spLocks/>
          </p:cNvSpPr>
          <p:nvPr/>
        </p:nvSpPr>
        <p:spPr bwMode="auto">
          <a:xfrm>
            <a:off x="4121150" y="4413250"/>
            <a:ext cx="50800" cy="82550"/>
          </a:xfrm>
          <a:custGeom>
            <a:avLst/>
            <a:gdLst>
              <a:gd name="T0" fmla="*/ 32 w 32"/>
              <a:gd name="T1" fmla="*/ 52 h 52"/>
              <a:gd name="T2" fmla="*/ 24 w 32"/>
              <a:gd name="T3" fmla="*/ 47 h 52"/>
              <a:gd name="T4" fmla="*/ 19 w 32"/>
              <a:gd name="T5" fmla="*/ 33 h 52"/>
              <a:gd name="T6" fmla="*/ 16 w 32"/>
              <a:gd name="T7" fmla="*/ 26 h 52"/>
              <a:gd name="T8" fmla="*/ 1 w 32"/>
              <a:gd name="T9" fmla="*/ 24 h 52"/>
              <a:gd name="T10" fmla="*/ 1 w 32"/>
              <a:gd name="T11" fmla="*/ 18 h 52"/>
              <a:gd name="T12" fmla="*/ 8 w 32"/>
              <a:gd name="T13" fmla="*/ 18 h 52"/>
              <a:gd name="T14" fmla="*/ 0 w 32"/>
              <a:gd name="T15" fmla="*/ 11 h 52"/>
              <a:gd name="T16" fmla="*/ 2 w 32"/>
              <a:gd name="T17" fmla="*/ 2 h 52"/>
              <a:gd name="T18" fmla="*/ 16 w 32"/>
              <a:gd name="T19" fmla="*/ 0 h 52"/>
              <a:gd name="T20" fmla="*/ 19 w 32"/>
              <a:gd name="T21" fmla="*/ 10 h 52"/>
              <a:gd name="T22" fmla="*/ 28 w 32"/>
              <a:gd name="T23" fmla="*/ 15 h 52"/>
              <a:gd name="T24" fmla="*/ 24 w 32"/>
              <a:gd name="T25" fmla="*/ 21 h 52"/>
              <a:gd name="T26" fmla="*/ 32 w 32"/>
              <a:gd name="T27" fmla="*/ 33 h 52"/>
              <a:gd name="T28" fmla="*/ 32 w 32"/>
              <a:gd name="T29" fmla="*/ 33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" h="52">
                <a:moveTo>
                  <a:pt x="32" y="52"/>
                </a:moveTo>
                <a:lnTo>
                  <a:pt x="24" y="47"/>
                </a:lnTo>
                <a:lnTo>
                  <a:pt x="19" y="33"/>
                </a:lnTo>
                <a:lnTo>
                  <a:pt x="16" y="26"/>
                </a:lnTo>
                <a:lnTo>
                  <a:pt x="1" y="24"/>
                </a:lnTo>
                <a:lnTo>
                  <a:pt x="1" y="18"/>
                </a:lnTo>
                <a:lnTo>
                  <a:pt x="8" y="18"/>
                </a:lnTo>
                <a:lnTo>
                  <a:pt x="0" y="11"/>
                </a:lnTo>
                <a:lnTo>
                  <a:pt x="2" y="2"/>
                </a:lnTo>
                <a:lnTo>
                  <a:pt x="16" y="0"/>
                </a:lnTo>
                <a:lnTo>
                  <a:pt x="19" y="10"/>
                </a:lnTo>
                <a:lnTo>
                  <a:pt x="28" y="15"/>
                </a:lnTo>
                <a:lnTo>
                  <a:pt x="24" y="21"/>
                </a:lnTo>
                <a:lnTo>
                  <a:pt x="32" y="33"/>
                </a:lnTo>
                <a:lnTo>
                  <a:pt x="32" y="3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9" name="Freeform 853">
            <a:extLst>
              <a:ext uri="{FF2B5EF4-FFF2-40B4-BE49-F238E27FC236}">
                <a16:creationId xmlns:a16="http://schemas.microsoft.com/office/drawing/2014/main" id="{20B5F59D-3309-7115-C828-346F63262B37}"/>
              </a:ext>
            </a:extLst>
          </p:cNvPr>
          <p:cNvSpPr>
            <a:spLocks/>
          </p:cNvSpPr>
          <p:nvPr/>
        </p:nvSpPr>
        <p:spPr bwMode="auto">
          <a:xfrm>
            <a:off x="4171950" y="4495800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0" name="Freeform 854">
            <a:extLst>
              <a:ext uri="{FF2B5EF4-FFF2-40B4-BE49-F238E27FC236}">
                <a16:creationId xmlns:a16="http://schemas.microsoft.com/office/drawing/2014/main" id="{5D143CA3-2EF4-5515-DA54-80D7B0D210AF}"/>
              </a:ext>
            </a:extLst>
          </p:cNvPr>
          <p:cNvSpPr>
            <a:spLocks/>
          </p:cNvSpPr>
          <p:nvPr/>
        </p:nvSpPr>
        <p:spPr bwMode="auto">
          <a:xfrm>
            <a:off x="4186238" y="4492625"/>
            <a:ext cx="7938" cy="6350"/>
          </a:xfrm>
          <a:custGeom>
            <a:avLst/>
            <a:gdLst>
              <a:gd name="T0" fmla="*/ 0 w 5"/>
              <a:gd name="T1" fmla="*/ 2 h 4"/>
              <a:gd name="T2" fmla="*/ 0 w 5"/>
              <a:gd name="T3" fmla="*/ 4 h 4"/>
              <a:gd name="T4" fmla="*/ 2 w 5"/>
              <a:gd name="T5" fmla="*/ 1 h 4"/>
              <a:gd name="T6" fmla="*/ 5 w 5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4">
                <a:moveTo>
                  <a:pt x="0" y="2"/>
                </a:moveTo>
                <a:lnTo>
                  <a:pt x="0" y="4"/>
                </a:lnTo>
                <a:lnTo>
                  <a:pt x="2" y="1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1" name="Freeform 855">
            <a:extLst>
              <a:ext uri="{FF2B5EF4-FFF2-40B4-BE49-F238E27FC236}">
                <a16:creationId xmlns:a16="http://schemas.microsoft.com/office/drawing/2014/main" id="{7FC2B601-1A81-5A5E-10BD-69D27EA1B6AF}"/>
              </a:ext>
            </a:extLst>
          </p:cNvPr>
          <p:cNvSpPr>
            <a:spLocks/>
          </p:cNvSpPr>
          <p:nvPr/>
        </p:nvSpPr>
        <p:spPr bwMode="auto">
          <a:xfrm>
            <a:off x="4300538" y="4494213"/>
            <a:ext cx="15875" cy="4763"/>
          </a:xfrm>
          <a:custGeom>
            <a:avLst/>
            <a:gdLst>
              <a:gd name="T0" fmla="*/ 0 w 10"/>
              <a:gd name="T1" fmla="*/ 3 h 3"/>
              <a:gd name="T2" fmla="*/ 5 w 10"/>
              <a:gd name="T3" fmla="*/ 1 h 3"/>
              <a:gd name="T4" fmla="*/ 10 w 10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" h="3">
                <a:moveTo>
                  <a:pt x="0" y="3"/>
                </a:moveTo>
                <a:lnTo>
                  <a:pt x="5" y="1"/>
                </a:lnTo>
                <a:lnTo>
                  <a:pt x="1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2" name="Freeform 856">
            <a:extLst>
              <a:ext uri="{FF2B5EF4-FFF2-40B4-BE49-F238E27FC236}">
                <a16:creationId xmlns:a16="http://schemas.microsoft.com/office/drawing/2014/main" id="{BB5A26EA-9E8A-9DE2-7DFE-4C3A70773578}"/>
              </a:ext>
            </a:extLst>
          </p:cNvPr>
          <p:cNvSpPr>
            <a:spLocks/>
          </p:cNvSpPr>
          <p:nvPr/>
        </p:nvSpPr>
        <p:spPr bwMode="auto">
          <a:xfrm>
            <a:off x="4316413" y="4494213"/>
            <a:ext cx="31750" cy="7938"/>
          </a:xfrm>
          <a:custGeom>
            <a:avLst/>
            <a:gdLst>
              <a:gd name="T0" fmla="*/ 0 w 20"/>
              <a:gd name="T1" fmla="*/ 0 h 5"/>
              <a:gd name="T2" fmla="*/ 1 w 20"/>
              <a:gd name="T3" fmla="*/ 0 h 5"/>
              <a:gd name="T4" fmla="*/ 9 w 20"/>
              <a:gd name="T5" fmla="*/ 1 h 5"/>
              <a:gd name="T6" fmla="*/ 15 w 20"/>
              <a:gd name="T7" fmla="*/ 4 h 5"/>
              <a:gd name="T8" fmla="*/ 20 w 20"/>
              <a:gd name="T9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5">
                <a:moveTo>
                  <a:pt x="0" y="0"/>
                </a:moveTo>
                <a:lnTo>
                  <a:pt x="1" y="0"/>
                </a:lnTo>
                <a:lnTo>
                  <a:pt x="9" y="1"/>
                </a:lnTo>
                <a:lnTo>
                  <a:pt x="15" y="4"/>
                </a:lnTo>
                <a:lnTo>
                  <a:pt x="20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3" name="Freeform 857">
            <a:extLst>
              <a:ext uri="{FF2B5EF4-FFF2-40B4-BE49-F238E27FC236}">
                <a16:creationId xmlns:a16="http://schemas.microsoft.com/office/drawing/2014/main" id="{40B5A604-629B-06B4-8424-034DF0BD180D}"/>
              </a:ext>
            </a:extLst>
          </p:cNvPr>
          <p:cNvSpPr>
            <a:spLocks/>
          </p:cNvSpPr>
          <p:nvPr/>
        </p:nvSpPr>
        <p:spPr bwMode="auto">
          <a:xfrm>
            <a:off x="4483100" y="4433888"/>
            <a:ext cx="42863" cy="71438"/>
          </a:xfrm>
          <a:custGeom>
            <a:avLst/>
            <a:gdLst>
              <a:gd name="T0" fmla="*/ 23 w 27"/>
              <a:gd name="T1" fmla="*/ 39 h 45"/>
              <a:gd name="T2" fmla="*/ 17 w 27"/>
              <a:gd name="T3" fmla="*/ 39 h 45"/>
              <a:gd name="T4" fmla="*/ 12 w 27"/>
              <a:gd name="T5" fmla="*/ 45 h 45"/>
              <a:gd name="T6" fmla="*/ 6 w 27"/>
              <a:gd name="T7" fmla="*/ 43 h 45"/>
              <a:gd name="T8" fmla="*/ 0 w 27"/>
              <a:gd name="T9" fmla="*/ 39 h 45"/>
              <a:gd name="T10" fmla="*/ 5 w 27"/>
              <a:gd name="T11" fmla="*/ 35 h 45"/>
              <a:gd name="T12" fmla="*/ 12 w 27"/>
              <a:gd name="T13" fmla="*/ 30 h 45"/>
              <a:gd name="T14" fmla="*/ 13 w 27"/>
              <a:gd name="T15" fmla="*/ 24 h 45"/>
              <a:gd name="T16" fmla="*/ 13 w 27"/>
              <a:gd name="T17" fmla="*/ 23 h 45"/>
              <a:gd name="T18" fmla="*/ 13 w 27"/>
              <a:gd name="T19" fmla="*/ 13 h 45"/>
              <a:gd name="T20" fmla="*/ 16 w 27"/>
              <a:gd name="T21" fmla="*/ 2 h 45"/>
              <a:gd name="T22" fmla="*/ 16 w 27"/>
              <a:gd name="T23" fmla="*/ 0 h 45"/>
              <a:gd name="T24" fmla="*/ 23 w 27"/>
              <a:gd name="T25" fmla="*/ 1 h 45"/>
              <a:gd name="T26" fmla="*/ 27 w 27"/>
              <a:gd name="T27" fmla="*/ 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7" h="45">
                <a:moveTo>
                  <a:pt x="23" y="39"/>
                </a:moveTo>
                <a:lnTo>
                  <a:pt x="17" y="39"/>
                </a:lnTo>
                <a:lnTo>
                  <a:pt x="12" y="45"/>
                </a:lnTo>
                <a:lnTo>
                  <a:pt x="6" y="43"/>
                </a:lnTo>
                <a:lnTo>
                  <a:pt x="0" y="39"/>
                </a:lnTo>
                <a:lnTo>
                  <a:pt x="5" y="35"/>
                </a:lnTo>
                <a:lnTo>
                  <a:pt x="12" y="30"/>
                </a:lnTo>
                <a:lnTo>
                  <a:pt x="13" y="24"/>
                </a:lnTo>
                <a:lnTo>
                  <a:pt x="13" y="23"/>
                </a:lnTo>
                <a:lnTo>
                  <a:pt x="13" y="13"/>
                </a:lnTo>
                <a:lnTo>
                  <a:pt x="16" y="2"/>
                </a:lnTo>
                <a:lnTo>
                  <a:pt x="16" y="0"/>
                </a:lnTo>
                <a:lnTo>
                  <a:pt x="23" y="1"/>
                </a:lnTo>
                <a:lnTo>
                  <a:pt x="27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4" name="Freeform 858">
            <a:extLst>
              <a:ext uri="{FF2B5EF4-FFF2-40B4-BE49-F238E27FC236}">
                <a16:creationId xmlns:a16="http://schemas.microsoft.com/office/drawing/2014/main" id="{20717A52-98FF-1C9F-808A-D18E0667F65D}"/>
              </a:ext>
            </a:extLst>
          </p:cNvPr>
          <p:cNvSpPr>
            <a:spLocks/>
          </p:cNvSpPr>
          <p:nvPr/>
        </p:nvSpPr>
        <p:spPr bwMode="auto">
          <a:xfrm>
            <a:off x="4460875" y="4422775"/>
            <a:ext cx="38100" cy="82550"/>
          </a:xfrm>
          <a:custGeom>
            <a:avLst/>
            <a:gdLst>
              <a:gd name="T0" fmla="*/ 18 w 24"/>
              <a:gd name="T1" fmla="*/ 0 h 52"/>
              <a:gd name="T2" fmla="*/ 24 w 24"/>
              <a:gd name="T3" fmla="*/ 4 h 52"/>
              <a:gd name="T4" fmla="*/ 20 w 24"/>
              <a:gd name="T5" fmla="*/ 19 h 52"/>
              <a:gd name="T6" fmla="*/ 19 w 24"/>
              <a:gd name="T7" fmla="*/ 33 h 52"/>
              <a:gd name="T8" fmla="*/ 11 w 24"/>
              <a:gd name="T9" fmla="*/ 42 h 52"/>
              <a:gd name="T10" fmla="*/ 5 w 24"/>
              <a:gd name="T11" fmla="*/ 46 h 52"/>
              <a:gd name="T12" fmla="*/ 0 w 24"/>
              <a:gd name="T13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" h="52">
                <a:moveTo>
                  <a:pt x="18" y="0"/>
                </a:moveTo>
                <a:lnTo>
                  <a:pt x="24" y="4"/>
                </a:lnTo>
                <a:lnTo>
                  <a:pt x="20" y="19"/>
                </a:lnTo>
                <a:lnTo>
                  <a:pt x="19" y="33"/>
                </a:lnTo>
                <a:lnTo>
                  <a:pt x="11" y="42"/>
                </a:lnTo>
                <a:lnTo>
                  <a:pt x="5" y="46"/>
                </a:lnTo>
                <a:lnTo>
                  <a:pt x="0" y="5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5" name="Freeform 859">
            <a:extLst>
              <a:ext uri="{FF2B5EF4-FFF2-40B4-BE49-F238E27FC236}">
                <a16:creationId xmlns:a16="http://schemas.microsoft.com/office/drawing/2014/main" id="{A8A316C4-FE3B-B78E-30AF-4781D74ED605}"/>
              </a:ext>
            </a:extLst>
          </p:cNvPr>
          <p:cNvSpPr>
            <a:spLocks/>
          </p:cNvSpPr>
          <p:nvPr/>
        </p:nvSpPr>
        <p:spPr bwMode="auto">
          <a:xfrm>
            <a:off x="4460875" y="4505325"/>
            <a:ext cx="7938" cy="3175"/>
          </a:xfrm>
          <a:custGeom>
            <a:avLst/>
            <a:gdLst>
              <a:gd name="T0" fmla="*/ 0 w 5"/>
              <a:gd name="T1" fmla="*/ 0 h 2"/>
              <a:gd name="T2" fmla="*/ 0 w 5"/>
              <a:gd name="T3" fmla="*/ 1 h 2"/>
              <a:gd name="T4" fmla="*/ 3 w 5"/>
              <a:gd name="T5" fmla="*/ 2 h 2"/>
              <a:gd name="T6" fmla="*/ 5 w 5"/>
              <a:gd name="T7" fmla="*/ 1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2">
                <a:moveTo>
                  <a:pt x="0" y="0"/>
                </a:moveTo>
                <a:lnTo>
                  <a:pt x="0" y="1"/>
                </a:lnTo>
                <a:lnTo>
                  <a:pt x="3" y="2"/>
                </a:lnTo>
                <a:lnTo>
                  <a:pt x="5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6" name="Freeform 860">
            <a:extLst>
              <a:ext uri="{FF2B5EF4-FFF2-40B4-BE49-F238E27FC236}">
                <a16:creationId xmlns:a16="http://schemas.microsoft.com/office/drawing/2014/main" id="{11531969-DAE8-B9A0-ED9A-5CDCAD3F9B0D}"/>
              </a:ext>
            </a:extLst>
          </p:cNvPr>
          <p:cNvSpPr>
            <a:spLocks/>
          </p:cNvSpPr>
          <p:nvPr/>
        </p:nvSpPr>
        <p:spPr bwMode="auto">
          <a:xfrm>
            <a:off x="4237038" y="4440238"/>
            <a:ext cx="41275" cy="68263"/>
          </a:xfrm>
          <a:custGeom>
            <a:avLst/>
            <a:gdLst>
              <a:gd name="T0" fmla="*/ 2 w 26"/>
              <a:gd name="T1" fmla="*/ 13 h 43"/>
              <a:gd name="T2" fmla="*/ 0 w 26"/>
              <a:gd name="T3" fmla="*/ 7 h 43"/>
              <a:gd name="T4" fmla="*/ 0 w 26"/>
              <a:gd name="T5" fmla="*/ 1 h 43"/>
              <a:gd name="T6" fmla="*/ 10 w 26"/>
              <a:gd name="T7" fmla="*/ 1 h 43"/>
              <a:gd name="T8" fmla="*/ 19 w 26"/>
              <a:gd name="T9" fmla="*/ 0 h 43"/>
              <a:gd name="T10" fmla="*/ 24 w 26"/>
              <a:gd name="T11" fmla="*/ 1 h 43"/>
              <a:gd name="T12" fmla="*/ 26 w 26"/>
              <a:gd name="T13" fmla="*/ 8 h 43"/>
              <a:gd name="T14" fmla="*/ 25 w 26"/>
              <a:gd name="T15" fmla="*/ 16 h 43"/>
              <a:gd name="T16" fmla="*/ 22 w 26"/>
              <a:gd name="T17" fmla="*/ 23 h 43"/>
              <a:gd name="T18" fmla="*/ 17 w 26"/>
              <a:gd name="T19" fmla="*/ 34 h 43"/>
              <a:gd name="T20" fmla="*/ 13 w 26"/>
              <a:gd name="T21" fmla="*/ 37 h 43"/>
              <a:gd name="T22" fmla="*/ 10 w 26"/>
              <a:gd name="T23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6" h="43">
                <a:moveTo>
                  <a:pt x="2" y="13"/>
                </a:moveTo>
                <a:lnTo>
                  <a:pt x="0" y="7"/>
                </a:lnTo>
                <a:lnTo>
                  <a:pt x="0" y="1"/>
                </a:lnTo>
                <a:lnTo>
                  <a:pt x="10" y="1"/>
                </a:lnTo>
                <a:lnTo>
                  <a:pt x="19" y="0"/>
                </a:lnTo>
                <a:lnTo>
                  <a:pt x="24" y="1"/>
                </a:lnTo>
                <a:lnTo>
                  <a:pt x="26" y="8"/>
                </a:lnTo>
                <a:lnTo>
                  <a:pt x="25" y="16"/>
                </a:lnTo>
                <a:lnTo>
                  <a:pt x="22" y="23"/>
                </a:lnTo>
                <a:lnTo>
                  <a:pt x="17" y="34"/>
                </a:lnTo>
                <a:lnTo>
                  <a:pt x="13" y="37"/>
                </a:lnTo>
                <a:lnTo>
                  <a:pt x="10" y="4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7" name="Freeform 861">
            <a:extLst>
              <a:ext uri="{FF2B5EF4-FFF2-40B4-BE49-F238E27FC236}">
                <a16:creationId xmlns:a16="http://schemas.microsoft.com/office/drawing/2014/main" id="{D4199759-93E1-13D9-EA32-F1CDFABEDFDD}"/>
              </a:ext>
            </a:extLst>
          </p:cNvPr>
          <p:cNvSpPr>
            <a:spLocks/>
          </p:cNvSpPr>
          <p:nvPr/>
        </p:nvSpPr>
        <p:spPr bwMode="auto">
          <a:xfrm>
            <a:off x="4503738" y="4505325"/>
            <a:ext cx="15875" cy="7938"/>
          </a:xfrm>
          <a:custGeom>
            <a:avLst/>
            <a:gdLst>
              <a:gd name="T0" fmla="*/ 0 w 10"/>
              <a:gd name="T1" fmla="*/ 5 h 5"/>
              <a:gd name="T2" fmla="*/ 2 w 10"/>
              <a:gd name="T3" fmla="*/ 4 h 5"/>
              <a:gd name="T4" fmla="*/ 6 w 10"/>
              <a:gd name="T5" fmla="*/ 0 h 5"/>
              <a:gd name="T6" fmla="*/ 10 w 10"/>
              <a:gd name="T7" fmla="*/ 4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5">
                <a:moveTo>
                  <a:pt x="0" y="5"/>
                </a:moveTo>
                <a:lnTo>
                  <a:pt x="2" y="4"/>
                </a:lnTo>
                <a:lnTo>
                  <a:pt x="6" y="0"/>
                </a:lnTo>
                <a:lnTo>
                  <a:pt x="1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8" name="Freeform 862">
            <a:extLst>
              <a:ext uri="{FF2B5EF4-FFF2-40B4-BE49-F238E27FC236}">
                <a16:creationId xmlns:a16="http://schemas.microsoft.com/office/drawing/2014/main" id="{44C05EA9-A8FD-AE4D-FA55-8D7121DAA92D}"/>
              </a:ext>
            </a:extLst>
          </p:cNvPr>
          <p:cNvSpPr>
            <a:spLocks/>
          </p:cNvSpPr>
          <p:nvPr/>
        </p:nvSpPr>
        <p:spPr bwMode="auto">
          <a:xfrm>
            <a:off x="4519613" y="4495800"/>
            <a:ext cx="12700" cy="17463"/>
          </a:xfrm>
          <a:custGeom>
            <a:avLst/>
            <a:gdLst>
              <a:gd name="T0" fmla="*/ 4 w 8"/>
              <a:gd name="T1" fmla="*/ 11 h 11"/>
              <a:gd name="T2" fmla="*/ 5 w 8"/>
              <a:gd name="T3" fmla="*/ 10 h 11"/>
              <a:gd name="T4" fmla="*/ 8 w 8"/>
              <a:gd name="T5" fmla="*/ 7 h 11"/>
              <a:gd name="T6" fmla="*/ 1 w 8"/>
              <a:gd name="T7" fmla="*/ 0 h 11"/>
              <a:gd name="T8" fmla="*/ 0 w 8"/>
              <a:gd name="T9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11">
                <a:moveTo>
                  <a:pt x="4" y="11"/>
                </a:moveTo>
                <a:lnTo>
                  <a:pt x="5" y="10"/>
                </a:lnTo>
                <a:lnTo>
                  <a:pt x="8" y="7"/>
                </a:ln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9" name="Freeform 863">
            <a:extLst>
              <a:ext uri="{FF2B5EF4-FFF2-40B4-BE49-F238E27FC236}">
                <a16:creationId xmlns:a16="http://schemas.microsoft.com/office/drawing/2014/main" id="{36EDDA9D-4BCC-9478-E1FB-C95D63F51614}"/>
              </a:ext>
            </a:extLst>
          </p:cNvPr>
          <p:cNvSpPr>
            <a:spLocks/>
          </p:cNvSpPr>
          <p:nvPr/>
        </p:nvSpPr>
        <p:spPr bwMode="auto">
          <a:xfrm>
            <a:off x="4519613" y="4511675"/>
            <a:ext cx="6350" cy="4763"/>
          </a:xfrm>
          <a:custGeom>
            <a:avLst/>
            <a:gdLst>
              <a:gd name="T0" fmla="*/ 0 w 4"/>
              <a:gd name="T1" fmla="*/ 0 h 3"/>
              <a:gd name="T2" fmla="*/ 1 w 4"/>
              <a:gd name="T3" fmla="*/ 0 h 3"/>
              <a:gd name="T4" fmla="*/ 4 w 4"/>
              <a:gd name="T5" fmla="*/ 3 h 3"/>
              <a:gd name="T6" fmla="*/ 4 w 4"/>
              <a:gd name="T7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3">
                <a:moveTo>
                  <a:pt x="0" y="0"/>
                </a:moveTo>
                <a:lnTo>
                  <a:pt x="1" y="0"/>
                </a:lnTo>
                <a:lnTo>
                  <a:pt x="4" y="3"/>
                </a:lnTo>
                <a:lnTo>
                  <a:pt x="4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0" name="Freeform 864">
            <a:extLst>
              <a:ext uri="{FF2B5EF4-FFF2-40B4-BE49-F238E27FC236}">
                <a16:creationId xmlns:a16="http://schemas.microsoft.com/office/drawing/2014/main" id="{CFE069BA-2189-4BAC-0421-F5CB488D4ADE}"/>
              </a:ext>
            </a:extLst>
          </p:cNvPr>
          <p:cNvSpPr>
            <a:spLocks/>
          </p:cNvSpPr>
          <p:nvPr/>
        </p:nvSpPr>
        <p:spPr bwMode="auto">
          <a:xfrm>
            <a:off x="4252913" y="4508500"/>
            <a:ext cx="6350" cy="7938"/>
          </a:xfrm>
          <a:custGeom>
            <a:avLst/>
            <a:gdLst>
              <a:gd name="T0" fmla="*/ 0 w 4"/>
              <a:gd name="T1" fmla="*/ 0 h 5"/>
              <a:gd name="T2" fmla="*/ 0 w 4"/>
              <a:gd name="T3" fmla="*/ 2 h 5"/>
              <a:gd name="T4" fmla="*/ 4 w 4"/>
              <a:gd name="T5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5">
                <a:moveTo>
                  <a:pt x="0" y="0"/>
                </a:moveTo>
                <a:lnTo>
                  <a:pt x="0" y="2"/>
                </a:lnTo>
                <a:lnTo>
                  <a:pt x="4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1" name="Freeform 865">
            <a:extLst>
              <a:ext uri="{FF2B5EF4-FFF2-40B4-BE49-F238E27FC236}">
                <a16:creationId xmlns:a16="http://schemas.microsoft.com/office/drawing/2014/main" id="{CEEEA42B-AB41-A255-7FDB-02DCF9333FE9}"/>
              </a:ext>
            </a:extLst>
          </p:cNvPr>
          <p:cNvSpPr>
            <a:spLocks/>
          </p:cNvSpPr>
          <p:nvPr/>
        </p:nvSpPr>
        <p:spPr bwMode="auto">
          <a:xfrm>
            <a:off x="4259263" y="4468813"/>
            <a:ext cx="46038" cy="47625"/>
          </a:xfrm>
          <a:custGeom>
            <a:avLst/>
            <a:gdLst>
              <a:gd name="T0" fmla="*/ 0 w 29"/>
              <a:gd name="T1" fmla="*/ 30 h 30"/>
              <a:gd name="T2" fmla="*/ 7 w 29"/>
              <a:gd name="T3" fmla="*/ 21 h 30"/>
              <a:gd name="T4" fmla="*/ 18 w 29"/>
              <a:gd name="T5" fmla="*/ 6 h 30"/>
              <a:gd name="T6" fmla="*/ 22 w 29"/>
              <a:gd name="T7" fmla="*/ 0 h 30"/>
              <a:gd name="T8" fmla="*/ 26 w 29"/>
              <a:gd name="T9" fmla="*/ 2 h 30"/>
              <a:gd name="T10" fmla="*/ 29 w 29"/>
              <a:gd name="T11" fmla="*/ 10 h 30"/>
              <a:gd name="T12" fmla="*/ 26 w 29"/>
              <a:gd name="T13" fmla="*/ 1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30">
                <a:moveTo>
                  <a:pt x="0" y="30"/>
                </a:moveTo>
                <a:lnTo>
                  <a:pt x="7" y="21"/>
                </a:lnTo>
                <a:lnTo>
                  <a:pt x="18" y="6"/>
                </a:lnTo>
                <a:lnTo>
                  <a:pt x="22" y="0"/>
                </a:lnTo>
                <a:lnTo>
                  <a:pt x="26" y="2"/>
                </a:lnTo>
                <a:lnTo>
                  <a:pt x="29" y="10"/>
                </a:lnTo>
                <a:lnTo>
                  <a:pt x="26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2" name="Freeform 866">
            <a:extLst>
              <a:ext uri="{FF2B5EF4-FFF2-40B4-BE49-F238E27FC236}">
                <a16:creationId xmlns:a16="http://schemas.microsoft.com/office/drawing/2014/main" id="{BC49CEA1-AF8D-DAB1-FD4F-92ED788E91C1}"/>
              </a:ext>
            </a:extLst>
          </p:cNvPr>
          <p:cNvSpPr>
            <a:spLocks/>
          </p:cNvSpPr>
          <p:nvPr/>
        </p:nvSpPr>
        <p:spPr bwMode="auto">
          <a:xfrm>
            <a:off x="4468813" y="4506913"/>
            <a:ext cx="34925" cy="11113"/>
          </a:xfrm>
          <a:custGeom>
            <a:avLst/>
            <a:gdLst>
              <a:gd name="T0" fmla="*/ 0 w 22"/>
              <a:gd name="T1" fmla="*/ 0 h 7"/>
              <a:gd name="T2" fmla="*/ 2 w 22"/>
              <a:gd name="T3" fmla="*/ 0 h 7"/>
              <a:gd name="T4" fmla="*/ 10 w 22"/>
              <a:gd name="T5" fmla="*/ 0 h 7"/>
              <a:gd name="T6" fmla="*/ 13 w 22"/>
              <a:gd name="T7" fmla="*/ 4 h 7"/>
              <a:gd name="T8" fmla="*/ 19 w 22"/>
              <a:gd name="T9" fmla="*/ 7 h 7"/>
              <a:gd name="T10" fmla="*/ 22 w 22"/>
              <a:gd name="T11" fmla="*/ 4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" h="7">
                <a:moveTo>
                  <a:pt x="0" y="0"/>
                </a:moveTo>
                <a:lnTo>
                  <a:pt x="2" y="0"/>
                </a:lnTo>
                <a:lnTo>
                  <a:pt x="10" y="0"/>
                </a:lnTo>
                <a:lnTo>
                  <a:pt x="13" y="4"/>
                </a:lnTo>
                <a:lnTo>
                  <a:pt x="19" y="7"/>
                </a:lnTo>
                <a:lnTo>
                  <a:pt x="22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3" name="Freeform 867">
            <a:extLst>
              <a:ext uri="{FF2B5EF4-FFF2-40B4-BE49-F238E27FC236}">
                <a16:creationId xmlns:a16="http://schemas.microsoft.com/office/drawing/2014/main" id="{059076BD-B2F8-BE2F-4575-C46ED0A402F1}"/>
              </a:ext>
            </a:extLst>
          </p:cNvPr>
          <p:cNvSpPr>
            <a:spLocks/>
          </p:cNvSpPr>
          <p:nvPr/>
        </p:nvSpPr>
        <p:spPr bwMode="auto">
          <a:xfrm>
            <a:off x="4086225" y="4478338"/>
            <a:ext cx="31750" cy="50800"/>
          </a:xfrm>
          <a:custGeom>
            <a:avLst/>
            <a:gdLst>
              <a:gd name="T0" fmla="*/ 9 w 20"/>
              <a:gd name="T1" fmla="*/ 32 h 32"/>
              <a:gd name="T2" fmla="*/ 12 w 20"/>
              <a:gd name="T3" fmla="*/ 29 h 32"/>
              <a:gd name="T4" fmla="*/ 15 w 20"/>
              <a:gd name="T5" fmla="*/ 26 h 32"/>
              <a:gd name="T6" fmla="*/ 20 w 20"/>
              <a:gd name="T7" fmla="*/ 17 h 32"/>
              <a:gd name="T8" fmla="*/ 20 w 20"/>
              <a:gd name="T9" fmla="*/ 6 h 32"/>
              <a:gd name="T10" fmla="*/ 14 w 20"/>
              <a:gd name="T11" fmla="*/ 9 h 32"/>
              <a:gd name="T12" fmla="*/ 9 w 20"/>
              <a:gd name="T13" fmla="*/ 2 h 32"/>
              <a:gd name="T14" fmla="*/ 4 w 20"/>
              <a:gd name="T15" fmla="*/ 0 h 32"/>
              <a:gd name="T16" fmla="*/ 0 w 20"/>
              <a:gd name="T17" fmla="*/ 10 h 32"/>
              <a:gd name="T18" fmla="*/ 5 w 20"/>
              <a:gd name="T19" fmla="*/ 10 h 32"/>
              <a:gd name="T20" fmla="*/ 5 w 20"/>
              <a:gd name="T21" fmla="*/ 19 h 32"/>
              <a:gd name="T22" fmla="*/ 3 w 20"/>
              <a:gd name="T23" fmla="*/ 21 h 32"/>
              <a:gd name="T24" fmla="*/ 1 w 20"/>
              <a:gd name="T25" fmla="*/ 25 h 32"/>
              <a:gd name="T26" fmla="*/ 4 w 20"/>
              <a:gd name="T27" fmla="*/ 29 h 32"/>
              <a:gd name="T28" fmla="*/ 7 w 20"/>
              <a:gd name="T29" fmla="*/ 32 h 32"/>
              <a:gd name="T30" fmla="*/ 9 w 20"/>
              <a:gd name="T31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0" h="32">
                <a:moveTo>
                  <a:pt x="9" y="32"/>
                </a:moveTo>
                <a:lnTo>
                  <a:pt x="12" y="29"/>
                </a:lnTo>
                <a:lnTo>
                  <a:pt x="15" y="26"/>
                </a:lnTo>
                <a:lnTo>
                  <a:pt x="20" y="17"/>
                </a:lnTo>
                <a:lnTo>
                  <a:pt x="20" y="6"/>
                </a:lnTo>
                <a:lnTo>
                  <a:pt x="14" y="9"/>
                </a:lnTo>
                <a:lnTo>
                  <a:pt x="9" y="2"/>
                </a:lnTo>
                <a:lnTo>
                  <a:pt x="4" y="0"/>
                </a:lnTo>
                <a:lnTo>
                  <a:pt x="0" y="10"/>
                </a:lnTo>
                <a:lnTo>
                  <a:pt x="5" y="10"/>
                </a:lnTo>
                <a:lnTo>
                  <a:pt x="5" y="19"/>
                </a:lnTo>
                <a:lnTo>
                  <a:pt x="3" y="21"/>
                </a:lnTo>
                <a:lnTo>
                  <a:pt x="1" y="25"/>
                </a:lnTo>
                <a:lnTo>
                  <a:pt x="4" y="29"/>
                </a:lnTo>
                <a:lnTo>
                  <a:pt x="7" y="32"/>
                </a:lnTo>
                <a:lnTo>
                  <a:pt x="9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4" name="Freeform 868">
            <a:extLst>
              <a:ext uri="{FF2B5EF4-FFF2-40B4-BE49-F238E27FC236}">
                <a16:creationId xmlns:a16="http://schemas.microsoft.com/office/drawing/2014/main" id="{F97AF5E4-F976-B74E-78EC-744E8ED2B2B4}"/>
              </a:ext>
            </a:extLst>
          </p:cNvPr>
          <p:cNvSpPr>
            <a:spLocks/>
          </p:cNvSpPr>
          <p:nvPr/>
        </p:nvSpPr>
        <p:spPr bwMode="auto">
          <a:xfrm>
            <a:off x="4116388" y="4494213"/>
            <a:ext cx="55563" cy="42863"/>
          </a:xfrm>
          <a:custGeom>
            <a:avLst/>
            <a:gdLst>
              <a:gd name="T0" fmla="*/ 5 w 35"/>
              <a:gd name="T1" fmla="*/ 27 h 27"/>
              <a:gd name="T2" fmla="*/ 0 w 35"/>
              <a:gd name="T3" fmla="*/ 27 h 27"/>
              <a:gd name="T4" fmla="*/ 0 w 35"/>
              <a:gd name="T5" fmla="*/ 22 h 27"/>
              <a:gd name="T6" fmla="*/ 0 w 35"/>
              <a:gd name="T7" fmla="*/ 20 h 27"/>
              <a:gd name="T8" fmla="*/ 8 w 35"/>
              <a:gd name="T9" fmla="*/ 8 h 27"/>
              <a:gd name="T10" fmla="*/ 15 w 35"/>
              <a:gd name="T11" fmla="*/ 12 h 27"/>
              <a:gd name="T12" fmla="*/ 20 w 35"/>
              <a:gd name="T13" fmla="*/ 11 h 27"/>
              <a:gd name="T14" fmla="*/ 29 w 35"/>
              <a:gd name="T15" fmla="*/ 0 h 27"/>
              <a:gd name="T16" fmla="*/ 35 w 35"/>
              <a:gd name="T17" fmla="*/ 3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" h="27">
                <a:moveTo>
                  <a:pt x="5" y="27"/>
                </a:moveTo>
                <a:lnTo>
                  <a:pt x="0" y="27"/>
                </a:lnTo>
                <a:lnTo>
                  <a:pt x="0" y="22"/>
                </a:lnTo>
                <a:lnTo>
                  <a:pt x="0" y="20"/>
                </a:lnTo>
                <a:lnTo>
                  <a:pt x="8" y="8"/>
                </a:lnTo>
                <a:lnTo>
                  <a:pt x="15" y="12"/>
                </a:lnTo>
                <a:lnTo>
                  <a:pt x="20" y="11"/>
                </a:lnTo>
                <a:lnTo>
                  <a:pt x="29" y="0"/>
                </a:lnTo>
                <a:lnTo>
                  <a:pt x="35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5" name="Freeform 869">
            <a:extLst>
              <a:ext uri="{FF2B5EF4-FFF2-40B4-BE49-F238E27FC236}">
                <a16:creationId xmlns:a16="http://schemas.microsoft.com/office/drawing/2014/main" id="{DA0E6FA0-8DEF-E76E-169C-615C7775BD65}"/>
              </a:ext>
            </a:extLst>
          </p:cNvPr>
          <p:cNvSpPr>
            <a:spLocks/>
          </p:cNvSpPr>
          <p:nvPr/>
        </p:nvSpPr>
        <p:spPr bwMode="auto">
          <a:xfrm>
            <a:off x="4124325" y="4532313"/>
            <a:ext cx="47625" cy="7938"/>
          </a:xfrm>
          <a:custGeom>
            <a:avLst/>
            <a:gdLst>
              <a:gd name="T0" fmla="*/ 30 w 30"/>
              <a:gd name="T1" fmla="*/ 2 h 5"/>
              <a:gd name="T2" fmla="*/ 28 w 30"/>
              <a:gd name="T3" fmla="*/ 0 h 5"/>
              <a:gd name="T4" fmla="*/ 18 w 30"/>
              <a:gd name="T5" fmla="*/ 3 h 5"/>
              <a:gd name="T6" fmla="*/ 11 w 30"/>
              <a:gd name="T7" fmla="*/ 5 h 5"/>
              <a:gd name="T8" fmla="*/ 2 w 30"/>
              <a:gd name="T9" fmla="*/ 3 h 5"/>
              <a:gd name="T10" fmla="*/ 0 w 30"/>
              <a:gd name="T11" fmla="*/ 3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" h="5">
                <a:moveTo>
                  <a:pt x="30" y="2"/>
                </a:moveTo>
                <a:lnTo>
                  <a:pt x="28" y="0"/>
                </a:lnTo>
                <a:lnTo>
                  <a:pt x="18" y="3"/>
                </a:lnTo>
                <a:lnTo>
                  <a:pt x="11" y="5"/>
                </a:lnTo>
                <a:lnTo>
                  <a:pt x="2" y="3"/>
                </a:lnTo>
                <a:lnTo>
                  <a:pt x="0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6" name="Freeform 870">
            <a:extLst>
              <a:ext uri="{FF2B5EF4-FFF2-40B4-BE49-F238E27FC236}">
                <a16:creationId xmlns:a16="http://schemas.microsoft.com/office/drawing/2014/main" id="{E9C5EDF3-FE3D-FBE0-D8B6-86DF866374ED}"/>
              </a:ext>
            </a:extLst>
          </p:cNvPr>
          <p:cNvSpPr>
            <a:spLocks/>
          </p:cNvSpPr>
          <p:nvPr/>
        </p:nvSpPr>
        <p:spPr bwMode="auto">
          <a:xfrm>
            <a:off x="4146550" y="4546600"/>
            <a:ext cx="25400" cy="14288"/>
          </a:xfrm>
          <a:custGeom>
            <a:avLst/>
            <a:gdLst>
              <a:gd name="T0" fmla="*/ 0 w 16"/>
              <a:gd name="T1" fmla="*/ 9 h 9"/>
              <a:gd name="T2" fmla="*/ 3 w 16"/>
              <a:gd name="T3" fmla="*/ 4 h 9"/>
              <a:gd name="T4" fmla="*/ 10 w 16"/>
              <a:gd name="T5" fmla="*/ 0 h 9"/>
              <a:gd name="T6" fmla="*/ 16 w 16"/>
              <a:gd name="T7" fmla="*/ 0 h 9"/>
              <a:gd name="T8" fmla="*/ 16 w 16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9">
                <a:moveTo>
                  <a:pt x="0" y="9"/>
                </a:moveTo>
                <a:lnTo>
                  <a:pt x="3" y="4"/>
                </a:lnTo>
                <a:lnTo>
                  <a:pt x="10" y="0"/>
                </a:lnTo>
                <a:lnTo>
                  <a:pt x="16" y="0"/>
                </a:lnTo>
                <a:lnTo>
                  <a:pt x="1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7" name="Freeform 871">
            <a:extLst>
              <a:ext uri="{FF2B5EF4-FFF2-40B4-BE49-F238E27FC236}">
                <a16:creationId xmlns:a16="http://schemas.microsoft.com/office/drawing/2014/main" id="{1468B122-3AD4-DD75-2D6B-FA3CE6826C56}"/>
              </a:ext>
            </a:extLst>
          </p:cNvPr>
          <p:cNvSpPr>
            <a:spLocks/>
          </p:cNvSpPr>
          <p:nvPr/>
        </p:nvSpPr>
        <p:spPr bwMode="auto">
          <a:xfrm>
            <a:off x="4171950" y="4546600"/>
            <a:ext cx="46038" cy="25400"/>
          </a:xfrm>
          <a:custGeom>
            <a:avLst/>
            <a:gdLst>
              <a:gd name="T0" fmla="*/ 0 w 29"/>
              <a:gd name="T1" fmla="*/ 0 h 16"/>
              <a:gd name="T2" fmla="*/ 6 w 29"/>
              <a:gd name="T3" fmla="*/ 2 h 16"/>
              <a:gd name="T4" fmla="*/ 14 w 29"/>
              <a:gd name="T5" fmla="*/ 5 h 16"/>
              <a:gd name="T6" fmla="*/ 22 w 29"/>
              <a:gd name="T7" fmla="*/ 9 h 16"/>
              <a:gd name="T8" fmla="*/ 28 w 29"/>
              <a:gd name="T9" fmla="*/ 11 h 16"/>
              <a:gd name="T10" fmla="*/ 29 w 29"/>
              <a:gd name="T1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16">
                <a:moveTo>
                  <a:pt x="0" y="0"/>
                </a:moveTo>
                <a:lnTo>
                  <a:pt x="6" y="2"/>
                </a:lnTo>
                <a:lnTo>
                  <a:pt x="14" y="5"/>
                </a:lnTo>
                <a:lnTo>
                  <a:pt x="22" y="9"/>
                </a:lnTo>
                <a:lnTo>
                  <a:pt x="28" y="11"/>
                </a:lnTo>
                <a:lnTo>
                  <a:pt x="29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8" name="Freeform 872">
            <a:extLst>
              <a:ext uri="{FF2B5EF4-FFF2-40B4-BE49-F238E27FC236}">
                <a16:creationId xmlns:a16="http://schemas.microsoft.com/office/drawing/2014/main" id="{6FC1210A-E39B-FE3D-9AB1-C5F978269DAB}"/>
              </a:ext>
            </a:extLst>
          </p:cNvPr>
          <p:cNvSpPr>
            <a:spLocks/>
          </p:cNvSpPr>
          <p:nvPr/>
        </p:nvSpPr>
        <p:spPr bwMode="auto">
          <a:xfrm>
            <a:off x="4146550" y="4560888"/>
            <a:ext cx="1588" cy="12700"/>
          </a:xfrm>
          <a:custGeom>
            <a:avLst/>
            <a:gdLst>
              <a:gd name="T0" fmla="*/ 1 w 1"/>
              <a:gd name="T1" fmla="*/ 8 h 8"/>
              <a:gd name="T2" fmla="*/ 1 w 1"/>
              <a:gd name="T3" fmla="*/ 4 h 8"/>
              <a:gd name="T4" fmla="*/ 0 w 1"/>
              <a:gd name="T5" fmla="*/ 0 h 8"/>
              <a:gd name="T6" fmla="*/ 0 w 1"/>
              <a:gd name="T7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8">
                <a:moveTo>
                  <a:pt x="1" y="8"/>
                </a:moveTo>
                <a:lnTo>
                  <a:pt x="1" y="4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9" name="Freeform 873">
            <a:extLst>
              <a:ext uri="{FF2B5EF4-FFF2-40B4-BE49-F238E27FC236}">
                <a16:creationId xmlns:a16="http://schemas.microsoft.com/office/drawing/2014/main" id="{4EB732AC-B9A2-B6E0-36DF-540CF876423D}"/>
              </a:ext>
            </a:extLst>
          </p:cNvPr>
          <p:cNvSpPr>
            <a:spLocks/>
          </p:cNvSpPr>
          <p:nvPr/>
        </p:nvSpPr>
        <p:spPr bwMode="auto">
          <a:xfrm>
            <a:off x="4127500" y="4573588"/>
            <a:ext cx="20638" cy="4763"/>
          </a:xfrm>
          <a:custGeom>
            <a:avLst/>
            <a:gdLst>
              <a:gd name="T0" fmla="*/ 0 w 13"/>
              <a:gd name="T1" fmla="*/ 2 h 3"/>
              <a:gd name="T2" fmla="*/ 7 w 13"/>
              <a:gd name="T3" fmla="*/ 3 h 3"/>
              <a:gd name="T4" fmla="*/ 12 w 13"/>
              <a:gd name="T5" fmla="*/ 2 h 3"/>
              <a:gd name="T6" fmla="*/ 13 w 13"/>
              <a:gd name="T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3">
                <a:moveTo>
                  <a:pt x="0" y="2"/>
                </a:moveTo>
                <a:lnTo>
                  <a:pt x="7" y="3"/>
                </a:lnTo>
                <a:lnTo>
                  <a:pt x="12" y="2"/>
                </a:lnTo>
                <a:lnTo>
                  <a:pt x="1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0" name="Freeform 874">
            <a:extLst>
              <a:ext uri="{FF2B5EF4-FFF2-40B4-BE49-F238E27FC236}">
                <a16:creationId xmlns:a16="http://schemas.microsoft.com/office/drawing/2014/main" id="{F21D1C17-98E0-9252-197F-354D41BDF7AB}"/>
              </a:ext>
            </a:extLst>
          </p:cNvPr>
          <p:cNvSpPr>
            <a:spLocks/>
          </p:cNvSpPr>
          <p:nvPr/>
        </p:nvSpPr>
        <p:spPr bwMode="auto">
          <a:xfrm>
            <a:off x="4046538" y="4530725"/>
            <a:ext cx="80963" cy="57150"/>
          </a:xfrm>
          <a:custGeom>
            <a:avLst/>
            <a:gdLst>
              <a:gd name="T0" fmla="*/ 15 w 51"/>
              <a:gd name="T1" fmla="*/ 36 h 36"/>
              <a:gd name="T2" fmla="*/ 36 w 51"/>
              <a:gd name="T3" fmla="*/ 25 h 36"/>
              <a:gd name="T4" fmla="*/ 51 w 51"/>
              <a:gd name="T5" fmla="*/ 25 h 36"/>
              <a:gd name="T6" fmla="*/ 51 w 51"/>
              <a:gd name="T7" fmla="*/ 16 h 36"/>
              <a:gd name="T8" fmla="*/ 32 w 51"/>
              <a:gd name="T9" fmla="*/ 12 h 36"/>
              <a:gd name="T10" fmla="*/ 17 w 51"/>
              <a:gd name="T11" fmla="*/ 0 h 36"/>
              <a:gd name="T12" fmla="*/ 9 w 51"/>
              <a:gd name="T13" fmla="*/ 3 h 36"/>
              <a:gd name="T14" fmla="*/ 13 w 51"/>
              <a:gd name="T15" fmla="*/ 8 h 36"/>
              <a:gd name="T16" fmla="*/ 0 w 51"/>
              <a:gd name="T17" fmla="*/ 11 h 36"/>
              <a:gd name="T18" fmla="*/ 18 w 51"/>
              <a:gd name="T19" fmla="*/ 19 h 36"/>
              <a:gd name="T20" fmla="*/ 9 w 51"/>
              <a:gd name="T21" fmla="*/ 26 h 36"/>
              <a:gd name="T22" fmla="*/ 15 w 51"/>
              <a:gd name="T23" fmla="*/ 36 h 36"/>
              <a:gd name="T24" fmla="*/ 15 w 51"/>
              <a:gd name="T25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1" h="36">
                <a:moveTo>
                  <a:pt x="15" y="36"/>
                </a:moveTo>
                <a:lnTo>
                  <a:pt x="36" y="25"/>
                </a:lnTo>
                <a:lnTo>
                  <a:pt x="51" y="25"/>
                </a:lnTo>
                <a:lnTo>
                  <a:pt x="51" y="16"/>
                </a:lnTo>
                <a:lnTo>
                  <a:pt x="32" y="12"/>
                </a:lnTo>
                <a:lnTo>
                  <a:pt x="17" y="0"/>
                </a:lnTo>
                <a:lnTo>
                  <a:pt x="9" y="3"/>
                </a:lnTo>
                <a:lnTo>
                  <a:pt x="13" y="8"/>
                </a:lnTo>
                <a:lnTo>
                  <a:pt x="0" y="11"/>
                </a:lnTo>
                <a:lnTo>
                  <a:pt x="18" y="19"/>
                </a:lnTo>
                <a:lnTo>
                  <a:pt x="9" y="26"/>
                </a:lnTo>
                <a:lnTo>
                  <a:pt x="15" y="36"/>
                </a:lnTo>
                <a:lnTo>
                  <a:pt x="15" y="3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1" name="Freeform 875">
            <a:extLst>
              <a:ext uri="{FF2B5EF4-FFF2-40B4-BE49-F238E27FC236}">
                <a16:creationId xmlns:a16="http://schemas.microsoft.com/office/drawing/2014/main" id="{2246458B-99C1-83F0-10E3-EFDDC5B61CC5}"/>
              </a:ext>
            </a:extLst>
          </p:cNvPr>
          <p:cNvSpPr>
            <a:spLocks/>
          </p:cNvSpPr>
          <p:nvPr/>
        </p:nvSpPr>
        <p:spPr bwMode="auto">
          <a:xfrm>
            <a:off x="4198938" y="4572000"/>
            <a:ext cx="20638" cy="17463"/>
          </a:xfrm>
          <a:custGeom>
            <a:avLst/>
            <a:gdLst>
              <a:gd name="T0" fmla="*/ 12 w 13"/>
              <a:gd name="T1" fmla="*/ 0 h 11"/>
              <a:gd name="T2" fmla="*/ 13 w 13"/>
              <a:gd name="T3" fmla="*/ 3 h 11"/>
              <a:gd name="T4" fmla="*/ 7 w 13"/>
              <a:gd name="T5" fmla="*/ 5 h 11"/>
              <a:gd name="T6" fmla="*/ 0 w 13"/>
              <a:gd name="T7" fmla="*/ 10 h 11"/>
              <a:gd name="T8" fmla="*/ 1 w 13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11">
                <a:moveTo>
                  <a:pt x="12" y="0"/>
                </a:moveTo>
                <a:lnTo>
                  <a:pt x="13" y="3"/>
                </a:lnTo>
                <a:lnTo>
                  <a:pt x="7" y="5"/>
                </a:lnTo>
                <a:lnTo>
                  <a:pt x="0" y="10"/>
                </a:lnTo>
                <a:lnTo>
                  <a:pt x="1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2" name="Freeform 876">
            <a:extLst>
              <a:ext uri="{FF2B5EF4-FFF2-40B4-BE49-F238E27FC236}">
                <a16:creationId xmlns:a16="http://schemas.microsoft.com/office/drawing/2014/main" id="{EB15D1D8-0CCC-8511-0684-74758D541FF5}"/>
              </a:ext>
            </a:extLst>
          </p:cNvPr>
          <p:cNvSpPr>
            <a:spLocks/>
          </p:cNvSpPr>
          <p:nvPr/>
        </p:nvSpPr>
        <p:spPr bwMode="auto">
          <a:xfrm>
            <a:off x="4037013" y="4572000"/>
            <a:ext cx="15875" cy="22225"/>
          </a:xfrm>
          <a:custGeom>
            <a:avLst/>
            <a:gdLst>
              <a:gd name="T0" fmla="*/ 4 w 10"/>
              <a:gd name="T1" fmla="*/ 14 h 14"/>
              <a:gd name="T2" fmla="*/ 10 w 10"/>
              <a:gd name="T3" fmla="*/ 8 h 14"/>
              <a:gd name="T4" fmla="*/ 8 w 10"/>
              <a:gd name="T5" fmla="*/ 0 h 14"/>
              <a:gd name="T6" fmla="*/ 0 w 10"/>
              <a:gd name="T7" fmla="*/ 1 h 14"/>
              <a:gd name="T8" fmla="*/ 4 w 10"/>
              <a:gd name="T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4">
                <a:moveTo>
                  <a:pt x="4" y="14"/>
                </a:moveTo>
                <a:lnTo>
                  <a:pt x="10" y="8"/>
                </a:lnTo>
                <a:lnTo>
                  <a:pt x="8" y="0"/>
                </a:lnTo>
                <a:lnTo>
                  <a:pt x="0" y="1"/>
                </a:lnTo>
                <a:lnTo>
                  <a:pt x="4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3" name="Freeform 877">
            <a:extLst>
              <a:ext uri="{FF2B5EF4-FFF2-40B4-BE49-F238E27FC236}">
                <a16:creationId xmlns:a16="http://schemas.microsoft.com/office/drawing/2014/main" id="{E94BFEC5-D781-313F-3D22-549D5CA7D57E}"/>
              </a:ext>
            </a:extLst>
          </p:cNvPr>
          <p:cNvSpPr>
            <a:spLocks/>
          </p:cNvSpPr>
          <p:nvPr/>
        </p:nvSpPr>
        <p:spPr bwMode="auto">
          <a:xfrm>
            <a:off x="4094163" y="4576763"/>
            <a:ext cx="33338" cy="20638"/>
          </a:xfrm>
          <a:custGeom>
            <a:avLst/>
            <a:gdLst>
              <a:gd name="T0" fmla="*/ 14 w 21"/>
              <a:gd name="T1" fmla="*/ 13 h 13"/>
              <a:gd name="T2" fmla="*/ 18 w 21"/>
              <a:gd name="T3" fmla="*/ 13 h 13"/>
              <a:gd name="T4" fmla="*/ 18 w 21"/>
              <a:gd name="T5" fmla="*/ 12 h 13"/>
              <a:gd name="T6" fmla="*/ 11 w 21"/>
              <a:gd name="T7" fmla="*/ 11 h 13"/>
              <a:gd name="T8" fmla="*/ 3 w 21"/>
              <a:gd name="T9" fmla="*/ 11 h 13"/>
              <a:gd name="T10" fmla="*/ 0 w 21"/>
              <a:gd name="T11" fmla="*/ 11 h 13"/>
              <a:gd name="T12" fmla="*/ 0 w 21"/>
              <a:gd name="T13" fmla="*/ 11 h 13"/>
              <a:gd name="T14" fmla="*/ 0 w 21"/>
              <a:gd name="T15" fmla="*/ 8 h 13"/>
              <a:gd name="T16" fmla="*/ 7 w 21"/>
              <a:gd name="T17" fmla="*/ 2 h 13"/>
              <a:gd name="T18" fmla="*/ 11 w 21"/>
              <a:gd name="T19" fmla="*/ 0 h 13"/>
              <a:gd name="T20" fmla="*/ 21 w 21"/>
              <a:gd name="T21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" h="13">
                <a:moveTo>
                  <a:pt x="14" y="13"/>
                </a:moveTo>
                <a:lnTo>
                  <a:pt x="18" y="13"/>
                </a:lnTo>
                <a:lnTo>
                  <a:pt x="18" y="12"/>
                </a:lnTo>
                <a:lnTo>
                  <a:pt x="11" y="11"/>
                </a:lnTo>
                <a:lnTo>
                  <a:pt x="3" y="11"/>
                </a:lnTo>
                <a:lnTo>
                  <a:pt x="0" y="11"/>
                </a:lnTo>
                <a:lnTo>
                  <a:pt x="0" y="11"/>
                </a:lnTo>
                <a:lnTo>
                  <a:pt x="0" y="8"/>
                </a:lnTo>
                <a:lnTo>
                  <a:pt x="7" y="2"/>
                </a:lnTo>
                <a:lnTo>
                  <a:pt x="11" y="0"/>
                </a:lnTo>
                <a:lnTo>
                  <a:pt x="2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4" name="Freeform 878">
            <a:extLst>
              <a:ext uri="{FF2B5EF4-FFF2-40B4-BE49-F238E27FC236}">
                <a16:creationId xmlns:a16="http://schemas.microsoft.com/office/drawing/2014/main" id="{315F7FD9-344D-A1E6-71F6-8DEFA09641DD}"/>
              </a:ext>
            </a:extLst>
          </p:cNvPr>
          <p:cNvSpPr>
            <a:spLocks/>
          </p:cNvSpPr>
          <p:nvPr/>
        </p:nvSpPr>
        <p:spPr bwMode="auto">
          <a:xfrm>
            <a:off x="4300538" y="4597400"/>
            <a:ext cx="11113" cy="4763"/>
          </a:xfrm>
          <a:custGeom>
            <a:avLst/>
            <a:gdLst>
              <a:gd name="T0" fmla="*/ 1 w 7"/>
              <a:gd name="T1" fmla="*/ 3 h 3"/>
              <a:gd name="T2" fmla="*/ 0 w 7"/>
              <a:gd name="T3" fmla="*/ 0 h 3"/>
              <a:gd name="T4" fmla="*/ 7 w 7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3">
                <a:moveTo>
                  <a:pt x="1" y="3"/>
                </a:moveTo>
                <a:lnTo>
                  <a:pt x="0" y="0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5" name="Freeform 879">
            <a:extLst>
              <a:ext uri="{FF2B5EF4-FFF2-40B4-BE49-F238E27FC236}">
                <a16:creationId xmlns:a16="http://schemas.microsoft.com/office/drawing/2014/main" id="{2D40C2C0-1450-ADDC-130A-9BF8348BAD2C}"/>
              </a:ext>
            </a:extLst>
          </p:cNvPr>
          <p:cNvSpPr>
            <a:spLocks/>
          </p:cNvSpPr>
          <p:nvPr/>
        </p:nvSpPr>
        <p:spPr bwMode="auto">
          <a:xfrm>
            <a:off x="4075113" y="4597400"/>
            <a:ext cx="19050" cy="9525"/>
          </a:xfrm>
          <a:custGeom>
            <a:avLst/>
            <a:gdLst>
              <a:gd name="T0" fmla="*/ 0 w 12"/>
              <a:gd name="T1" fmla="*/ 3 h 6"/>
              <a:gd name="T2" fmla="*/ 0 w 12"/>
              <a:gd name="T3" fmla="*/ 2 h 6"/>
              <a:gd name="T4" fmla="*/ 7 w 12"/>
              <a:gd name="T5" fmla="*/ 0 h 6"/>
              <a:gd name="T6" fmla="*/ 11 w 12"/>
              <a:gd name="T7" fmla="*/ 3 h 6"/>
              <a:gd name="T8" fmla="*/ 12 w 12"/>
              <a:gd name="T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6">
                <a:moveTo>
                  <a:pt x="0" y="3"/>
                </a:moveTo>
                <a:lnTo>
                  <a:pt x="0" y="2"/>
                </a:lnTo>
                <a:lnTo>
                  <a:pt x="7" y="0"/>
                </a:lnTo>
                <a:lnTo>
                  <a:pt x="11" y="3"/>
                </a:lnTo>
                <a:lnTo>
                  <a:pt x="12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6" name="Freeform 880">
            <a:extLst>
              <a:ext uri="{FF2B5EF4-FFF2-40B4-BE49-F238E27FC236}">
                <a16:creationId xmlns:a16="http://schemas.microsoft.com/office/drawing/2014/main" id="{3330A9FD-5062-FA2F-914E-8E5E3EAA883A}"/>
              </a:ext>
            </a:extLst>
          </p:cNvPr>
          <p:cNvSpPr>
            <a:spLocks/>
          </p:cNvSpPr>
          <p:nvPr/>
        </p:nvSpPr>
        <p:spPr bwMode="auto">
          <a:xfrm>
            <a:off x="4411663" y="4597400"/>
            <a:ext cx="19050" cy="9525"/>
          </a:xfrm>
          <a:custGeom>
            <a:avLst/>
            <a:gdLst>
              <a:gd name="T0" fmla="*/ 0 w 12"/>
              <a:gd name="T1" fmla="*/ 0 h 6"/>
              <a:gd name="T2" fmla="*/ 9 w 12"/>
              <a:gd name="T3" fmla="*/ 3 h 6"/>
              <a:gd name="T4" fmla="*/ 12 w 12"/>
              <a:gd name="T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" h="6">
                <a:moveTo>
                  <a:pt x="0" y="0"/>
                </a:moveTo>
                <a:lnTo>
                  <a:pt x="9" y="3"/>
                </a:lnTo>
                <a:lnTo>
                  <a:pt x="12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7" name="Freeform 881">
            <a:extLst>
              <a:ext uri="{FF2B5EF4-FFF2-40B4-BE49-F238E27FC236}">
                <a16:creationId xmlns:a16="http://schemas.microsoft.com/office/drawing/2014/main" id="{04807808-9D41-9014-56CE-BE1FB37184FF}"/>
              </a:ext>
            </a:extLst>
          </p:cNvPr>
          <p:cNvSpPr>
            <a:spLocks/>
          </p:cNvSpPr>
          <p:nvPr/>
        </p:nvSpPr>
        <p:spPr bwMode="auto">
          <a:xfrm>
            <a:off x="4171950" y="4535488"/>
            <a:ext cx="269875" cy="76200"/>
          </a:xfrm>
          <a:custGeom>
            <a:avLst/>
            <a:gdLst>
              <a:gd name="T0" fmla="*/ 163 w 170"/>
              <a:gd name="T1" fmla="*/ 45 h 48"/>
              <a:gd name="T2" fmla="*/ 164 w 170"/>
              <a:gd name="T3" fmla="*/ 48 h 48"/>
              <a:gd name="T4" fmla="*/ 170 w 170"/>
              <a:gd name="T5" fmla="*/ 41 h 48"/>
              <a:gd name="T6" fmla="*/ 164 w 170"/>
              <a:gd name="T7" fmla="*/ 39 h 48"/>
              <a:gd name="T8" fmla="*/ 155 w 170"/>
              <a:gd name="T9" fmla="*/ 35 h 48"/>
              <a:gd name="T10" fmla="*/ 155 w 170"/>
              <a:gd name="T11" fmla="*/ 30 h 48"/>
              <a:gd name="T12" fmla="*/ 149 w 170"/>
              <a:gd name="T13" fmla="*/ 33 h 48"/>
              <a:gd name="T14" fmla="*/ 137 w 170"/>
              <a:gd name="T15" fmla="*/ 31 h 48"/>
              <a:gd name="T16" fmla="*/ 136 w 170"/>
              <a:gd name="T17" fmla="*/ 34 h 48"/>
              <a:gd name="T18" fmla="*/ 133 w 170"/>
              <a:gd name="T19" fmla="*/ 38 h 48"/>
              <a:gd name="T20" fmla="*/ 130 w 170"/>
              <a:gd name="T21" fmla="*/ 41 h 48"/>
              <a:gd name="T22" fmla="*/ 127 w 170"/>
              <a:gd name="T23" fmla="*/ 43 h 48"/>
              <a:gd name="T24" fmla="*/ 118 w 170"/>
              <a:gd name="T25" fmla="*/ 42 h 48"/>
              <a:gd name="T26" fmla="*/ 112 w 170"/>
              <a:gd name="T27" fmla="*/ 37 h 48"/>
              <a:gd name="T28" fmla="*/ 107 w 170"/>
              <a:gd name="T29" fmla="*/ 33 h 48"/>
              <a:gd name="T30" fmla="*/ 100 w 170"/>
              <a:gd name="T31" fmla="*/ 33 h 48"/>
              <a:gd name="T32" fmla="*/ 97 w 170"/>
              <a:gd name="T33" fmla="*/ 31 h 48"/>
              <a:gd name="T34" fmla="*/ 88 w 170"/>
              <a:gd name="T35" fmla="*/ 34 h 48"/>
              <a:gd name="T36" fmla="*/ 84 w 170"/>
              <a:gd name="T37" fmla="*/ 34 h 48"/>
              <a:gd name="T38" fmla="*/ 77 w 170"/>
              <a:gd name="T39" fmla="*/ 28 h 48"/>
              <a:gd name="T40" fmla="*/ 74 w 170"/>
              <a:gd name="T41" fmla="*/ 26 h 48"/>
              <a:gd name="T42" fmla="*/ 65 w 170"/>
              <a:gd name="T43" fmla="*/ 23 h 48"/>
              <a:gd name="T44" fmla="*/ 54 w 170"/>
              <a:gd name="T45" fmla="*/ 22 h 48"/>
              <a:gd name="T46" fmla="*/ 44 w 170"/>
              <a:gd name="T47" fmla="*/ 26 h 48"/>
              <a:gd name="T48" fmla="*/ 40 w 170"/>
              <a:gd name="T49" fmla="*/ 15 h 48"/>
              <a:gd name="T50" fmla="*/ 65 w 170"/>
              <a:gd name="T51" fmla="*/ 19 h 48"/>
              <a:gd name="T52" fmla="*/ 66 w 170"/>
              <a:gd name="T53" fmla="*/ 16 h 48"/>
              <a:gd name="T54" fmla="*/ 67 w 170"/>
              <a:gd name="T55" fmla="*/ 15 h 48"/>
              <a:gd name="T56" fmla="*/ 56 w 170"/>
              <a:gd name="T57" fmla="*/ 11 h 48"/>
              <a:gd name="T58" fmla="*/ 50 w 170"/>
              <a:gd name="T59" fmla="*/ 9 h 48"/>
              <a:gd name="T60" fmla="*/ 36 w 170"/>
              <a:gd name="T61" fmla="*/ 9 h 48"/>
              <a:gd name="T62" fmla="*/ 26 w 170"/>
              <a:gd name="T63" fmla="*/ 8 h 48"/>
              <a:gd name="T64" fmla="*/ 11 w 170"/>
              <a:gd name="T65" fmla="*/ 4 h 48"/>
              <a:gd name="T66" fmla="*/ 6 w 170"/>
              <a:gd name="T67" fmla="*/ 1 h 48"/>
              <a:gd name="T68" fmla="*/ 2 w 170"/>
              <a:gd name="T69" fmla="*/ 0 h 48"/>
              <a:gd name="T70" fmla="*/ 0 w 170"/>
              <a:gd name="T71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0" h="48">
                <a:moveTo>
                  <a:pt x="163" y="45"/>
                </a:moveTo>
                <a:lnTo>
                  <a:pt x="164" y="48"/>
                </a:lnTo>
                <a:lnTo>
                  <a:pt x="170" y="41"/>
                </a:lnTo>
                <a:lnTo>
                  <a:pt x="164" y="39"/>
                </a:lnTo>
                <a:lnTo>
                  <a:pt x="155" y="35"/>
                </a:lnTo>
                <a:lnTo>
                  <a:pt x="155" y="30"/>
                </a:lnTo>
                <a:lnTo>
                  <a:pt x="149" y="33"/>
                </a:lnTo>
                <a:lnTo>
                  <a:pt x="137" y="31"/>
                </a:lnTo>
                <a:lnTo>
                  <a:pt x="136" y="34"/>
                </a:lnTo>
                <a:lnTo>
                  <a:pt x="133" y="38"/>
                </a:lnTo>
                <a:lnTo>
                  <a:pt x="130" y="41"/>
                </a:lnTo>
                <a:lnTo>
                  <a:pt x="127" y="43"/>
                </a:lnTo>
                <a:lnTo>
                  <a:pt x="118" y="42"/>
                </a:lnTo>
                <a:lnTo>
                  <a:pt x="112" y="37"/>
                </a:lnTo>
                <a:lnTo>
                  <a:pt x="107" y="33"/>
                </a:lnTo>
                <a:lnTo>
                  <a:pt x="100" y="33"/>
                </a:lnTo>
                <a:lnTo>
                  <a:pt x="97" y="31"/>
                </a:lnTo>
                <a:lnTo>
                  <a:pt x="88" y="34"/>
                </a:lnTo>
                <a:lnTo>
                  <a:pt x="84" y="34"/>
                </a:lnTo>
                <a:lnTo>
                  <a:pt x="77" y="28"/>
                </a:lnTo>
                <a:lnTo>
                  <a:pt x="74" y="26"/>
                </a:lnTo>
                <a:lnTo>
                  <a:pt x="65" y="23"/>
                </a:lnTo>
                <a:lnTo>
                  <a:pt x="54" y="22"/>
                </a:lnTo>
                <a:lnTo>
                  <a:pt x="44" y="26"/>
                </a:lnTo>
                <a:lnTo>
                  <a:pt x="40" y="15"/>
                </a:lnTo>
                <a:lnTo>
                  <a:pt x="65" y="19"/>
                </a:lnTo>
                <a:lnTo>
                  <a:pt x="66" y="16"/>
                </a:lnTo>
                <a:lnTo>
                  <a:pt x="67" y="15"/>
                </a:lnTo>
                <a:lnTo>
                  <a:pt x="56" y="11"/>
                </a:lnTo>
                <a:lnTo>
                  <a:pt x="50" y="9"/>
                </a:lnTo>
                <a:lnTo>
                  <a:pt x="36" y="9"/>
                </a:lnTo>
                <a:lnTo>
                  <a:pt x="26" y="8"/>
                </a:lnTo>
                <a:lnTo>
                  <a:pt x="11" y="4"/>
                </a:lnTo>
                <a:lnTo>
                  <a:pt x="6" y="1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8" name="Freeform 882">
            <a:extLst>
              <a:ext uri="{FF2B5EF4-FFF2-40B4-BE49-F238E27FC236}">
                <a16:creationId xmlns:a16="http://schemas.microsoft.com/office/drawing/2014/main" id="{9AB8A876-CAF0-ED9B-9113-2585EE7A7F24}"/>
              </a:ext>
            </a:extLst>
          </p:cNvPr>
          <p:cNvSpPr>
            <a:spLocks/>
          </p:cNvSpPr>
          <p:nvPr/>
        </p:nvSpPr>
        <p:spPr bwMode="auto">
          <a:xfrm>
            <a:off x="4267200" y="4594225"/>
            <a:ext cx="17463" cy="19050"/>
          </a:xfrm>
          <a:custGeom>
            <a:avLst/>
            <a:gdLst>
              <a:gd name="T0" fmla="*/ 0 w 11"/>
              <a:gd name="T1" fmla="*/ 12 h 12"/>
              <a:gd name="T2" fmla="*/ 2 w 11"/>
              <a:gd name="T3" fmla="*/ 11 h 12"/>
              <a:gd name="T4" fmla="*/ 6 w 11"/>
              <a:gd name="T5" fmla="*/ 2 h 12"/>
              <a:gd name="T6" fmla="*/ 10 w 11"/>
              <a:gd name="T7" fmla="*/ 0 h 12"/>
              <a:gd name="T8" fmla="*/ 11 w 11"/>
              <a:gd name="T9" fmla="*/ 1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2">
                <a:moveTo>
                  <a:pt x="0" y="12"/>
                </a:moveTo>
                <a:lnTo>
                  <a:pt x="2" y="11"/>
                </a:lnTo>
                <a:lnTo>
                  <a:pt x="6" y="2"/>
                </a:lnTo>
                <a:lnTo>
                  <a:pt x="10" y="0"/>
                </a:lnTo>
                <a:lnTo>
                  <a:pt x="11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9" name="Freeform 883">
            <a:extLst>
              <a:ext uri="{FF2B5EF4-FFF2-40B4-BE49-F238E27FC236}">
                <a16:creationId xmlns:a16="http://schemas.microsoft.com/office/drawing/2014/main" id="{420A3278-FFBD-63AB-1513-D3037A630FE5}"/>
              </a:ext>
            </a:extLst>
          </p:cNvPr>
          <p:cNvSpPr>
            <a:spLocks/>
          </p:cNvSpPr>
          <p:nvPr/>
        </p:nvSpPr>
        <p:spPr bwMode="auto">
          <a:xfrm>
            <a:off x="4105275" y="4597400"/>
            <a:ext cx="11113" cy="17463"/>
          </a:xfrm>
          <a:custGeom>
            <a:avLst/>
            <a:gdLst>
              <a:gd name="T0" fmla="*/ 0 w 7"/>
              <a:gd name="T1" fmla="*/ 11 h 11"/>
              <a:gd name="T2" fmla="*/ 6 w 7"/>
              <a:gd name="T3" fmla="*/ 10 h 11"/>
              <a:gd name="T4" fmla="*/ 0 w 7"/>
              <a:gd name="T5" fmla="*/ 6 h 11"/>
              <a:gd name="T6" fmla="*/ 0 w 7"/>
              <a:gd name="T7" fmla="*/ 2 h 11"/>
              <a:gd name="T8" fmla="*/ 7 w 7"/>
              <a:gd name="T9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11">
                <a:moveTo>
                  <a:pt x="0" y="11"/>
                </a:moveTo>
                <a:lnTo>
                  <a:pt x="6" y="10"/>
                </a:lnTo>
                <a:lnTo>
                  <a:pt x="0" y="6"/>
                </a:lnTo>
                <a:lnTo>
                  <a:pt x="0" y="2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0" name="Freeform 884">
            <a:extLst>
              <a:ext uri="{FF2B5EF4-FFF2-40B4-BE49-F238E27FC236}">
                <a16:creationId xmlns:a16="http://schemas.microsoft.com/office/drawing/2014/main" id="{3D24326D-F8CD-8EF5-32A9-F8EFD90FBA15}"/>
              </a:ext>
            </a:extLst>
          </p:cNvPr>
          <p:cNvSpPr>
            <a:spLocks/>
          </p:cNvSpPr>
          <p:nvPr/>
        </p:nvSpPr>
        <p:spPr bwMode="auto">
          <a:xfrm>
            <a:off x="4311650" y="4597400"/>
            <a:ext cx="52388" cy="20638"/>
          </a:xfrm>
          <a:custGeom>
            <a:avLst/>
            <a:gdLst>
              <a:gd name="T0" fmla="*/ 0 w 33"/>
              <a:gd name="T1" fmla="*/ 0 h 13"/>
              <a:gd name="T2" fmla="*/ 3 w 33"/>
              <a:gd name="T3" fmla="*/ 0 h 13"/>
              <a:gd name="T4" fmla="*/ 12 w 33"/>
              <a:gd name="T5" fmla="*/ 0 h 13"/>
              <a:gd name="T6" fmla="*/ 15 w 33"/>
              <a:gd name="T7" fmla="*/ 0 h 13"/>
              <a:gd name="T8" fmla="*/ 26 w 33"/>
              <a:gd name="T9" fmla="*/ 10 h 13"/>
              <a:gd name="T10" fmla="*/ 33 w 33"/>
              <a:gd name="T11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" h="13">
                <a:moveTo>
                  <a:pt x="0" y="0"/>
                </a:moveTo>
                <a:lnTo>
                  <a:pt x="3" y="0"/>
                </a:lnTo>
                <a:lnTo>
                  <a:pt x="12" y="0"/>
                </a:lnTo>
                <a:lnTo>
                  <a:pt x="15" y="0"/>
                </a:lnTo>
                <a:lnTo>
                  <a:pt x="26" y="10"/>
                </a:lnTo>
                <a:lnTo>
                  <a:pt x="33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1" name="Freeform 885">
            <a:extLst>
              <a:ext uri="{FF2B5EF4-FFF2-40B4-BE49-F238E27FC236}">
                <a16:creationId xmlns:a16="http://schemas.microsoft.com/office/drawing/2014/main" id="{EDCF2575-0B10-C694-2954-31F248F2C44A}"/>
              </a:ext>
            </a:extLst>
          </p:cNvPr>
          <p:cNvSpPr>
            <a:spLocks/>
          </p:cNvSpPr>
          <p:nvPr/>
        </p:nvSpPr>
        <p:spPr bwMode="auto">
          <a:xfrm>
            <a:off x="4094163" y="4606925"/>
            <a:ext cx="11113" cy="11113"/>
          </a:xfrm>
          <a:custGeom>
            <a:avLst/>
            <a:gdLst>
              <a:gd name="T0" fmla="*/ 0 w 7"/>
              <a:gd name="T1" fmla="*/ 0 h 7"/>
              <a:gd name="T2" fmla="*/ 0 w 7"/>
              <a:gd name="T3" fmla="*/ 3 h 7"/>
              <a:gd name="T4" fmla="*/ 6 w 7"/>
              <a:gd name="T5" fmla="*/ 7 h 7"/>
              <a:gd name="T6" fmla="*/ 7 w 7"/>
              <a:gd name="T7" fmla="*/ 5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7">
                <a:moveTo>
                  <a:pt x="0" y="0"/>
                </a:moveTo>
                <a:lnTo>
                  <a:pt x="0" y="3"/>
                </a:lnTo>
                <a:lnTo>
                  <a:pt x="6" y="7"/>
                </a:lnTo>
                <a:lnTo>
                  <a:pt x="7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2" name="Freeform 886">
            <a:extLst>
              <a:ext uri="{FF2B5EF4-FFF2-40B4-BE49-F238E27FC236}">
                <a16:creationId xmlns:a16="http://schemas.microsoft.com/office/drawing/2014/main" id="{DA6B6898-8337-8DEA-59EF-0ADCA2EE696C}"/>
              </a:ext>
            </a:extLst>
          </p:cNvPr>
          <p:cNvSpPr>
            <a:spLocks/>
          </p:cNvSpPr>
          <p:nvPr/>
        </p:nvSpPr>
        <p:spPr bwMode="auto">
          <a:xfrm>
            <a:off x="4364038" y="4595813"/>
            <a:ext cx="47625" cy="23813"/>
          </a:xfrm>
          <a:custGeom>
            <a:avLst/>
            <a:gdLst>
              <a:gd name="T0" fmla="*/ 0 w 30"/>
              <a:gd name="T1" fmla="*/ 14 h 15"/>
              <a:gd name="T2" fmla="*/ 5 w 30"/>
              <a:gd name="T3" fmla="*/ 15 h 15"/>
              <a:gd name="T4" fmla="*/ 8 w 30"/>
              <a:gd name="T5" fmla="*/ 14 h 15"/>
              <a:gd name="T6" fmla="*/ 16 w 30"/>
              <a:gd name="T7" fmla="*/ 8 h 15"/>
              <a:gd name="T8" fmla="*/ 17 w 30"/>
              <a:gd name="T9" fmla="*/ 7 h 15"/>
              <a:gd name="T10" fmla="*/ 24 w 30"/>
              <a:gd name="T11" fmla="*/ 3 h 15"/>
              <a:gd name="T12" fmla="*/ 24 w 30"/>
              <a:gd name="T13" fmla="*/ 1 h 15"/>
              <a:gd name="T14" fmla="*/ 23 w 30"/>
              <a:gd name="T15" fmla="*/ 1 h 15"/>
              <a:gd name="T16" fmla="*/ 20 w 30"/>
              <a:gd name="T17" fmla="*/ 0 h 15"/>
              <a:gd name="T18" fmla="*/ 30 w 30"/>
              <a:gd name="T19" fmla="*/ 1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" h="15">
                <a:moveTo>
                  <a:pt x="0" y="14"/>
                </a:moveTo>
                <a:lnTo>
                  <a:pt x="5" y="15"/>
                </a:lnTo>
                <a:lnTo>
                  <a:pt x="8" y="14"/>
                </a:lnTo>
                <a:lnTo>
                  <a:pt x="16" y="8"/>
                </a:lnTo>
                <a:lnTo>
                  <a:pt x="17" y="7"/>
                </a:lnTo>
                <a:lnTo>
                  <a:pt x="24" y="3"/>
                </a:lnTo>
                <a:lnTo>
                  <a:pt x="24" y="1"/>
                </a:lnTo>
                <a:lnTo>
                  <a:pt x="23" y="1"/>
                </a:lnTo>
                <a:lnTo>
                  <a:pt x="20" y="0"/>
                </a:lnTo>
                <a:lnTo>
                  <a:pt x="30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3" name="Freeform 887">
            <a:extLst>
              <a:ext uri="{FF2B5EF4-FFF2-40B4-BE49-F238E27FC236}">
                <a16:creationId xmlns:a16="http://schemas.microsoft.com/office/drawing/2014/main" id="{AFDEB52E-A75E-C585-E096-20899B8F2372}"/>
              </a:ext>
            </a:extLst>
          </p:cNvPr>
          <p:cNvSpPr>
            <a:spLocks/>
          </p:cNvSpPr>
          <p:nvPr/>
        </p:nvSpPr>
        <p:spPr bwMode="auto">
          <a:xfrm>
            <a:off x="4200525" y="4584700"/>
            <a:ext cx="66675" cy="34925"/>
          </a:xfrm>
          <a:custGeom>
            <a:avLst/>
            <a:gdLst>
              <a:gd name="T0" fmla="*/ 0 w 42"/>
              <a:gd name="T1" fmla="*/ 3 h 22"/>
              <a:gd name="T2" fmla="*/ 2 w 42"/>
              <a:gd name="T3" fmla="*/ 6 h 22"/>
              <a:gd name="T4" fmla="*/ 7 w 42"/>
              <a:gd name="T5" fmla="*/ 2 h 22"/>
              <a:gd name="T6" fmla="*/ 18 w 42"/>
              <a:gd name="T7" fmla="*/ 0 h 22"/>
              <a:gd name="T8" fmla="*/ 27 w 42"/>
              <a:gd name="T9" fmla="*/ 0 h 22"/>
              <a:gd name="T10" fmla="*/ 29 w 42"/>
              <a:gd name="T11" fmla="*/ 0 h 22"/>
              <a:gd name="T12" fmla="*/ 37 w 42"/>
              <a:gd name="T13" fmla="*/ 0 h 22"/>
              <a:gd name="T14" fmla="*/ 42 w 42"/>
              <a:gd name="T15" fmla="*/ 2 h 22"/>
              <a:gd name="T16" fmla="*/ 37 w 42"/>
              <a:gd name="T17" fmla="*/ 14 h 22"/>
              <a:gd name="T18" fmla="*/ 34 w 42"/>
              <a:gd name="T19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2" h="22">
                <a:moveTo>
                  <a:pt x="0" y="3"/>
                </a:moveTo>
                <a:lnTo>
                  <a:pt x="2" y="6"/>
                </a:lnTo>
                <a:lnTo>
                  <a:pt x="7" y="2"/>
                </a:lnTo>
                <a:lnTo>
                  <a:pt x="18" y="0"/>
                </a:lnTo>
                <a:lnTo>
                  <a:pt x="27" y="0"/>
                </a:lnTo>
                <a:lnTo>
                  <a:pt x="29" y="0"/>
                </a:lnTo>
                <a:lnTo>
                  <a:pt x="37" y="0"/>
                </a:lnTo>
                <a:lnTo>
                  <a:pt x="42" y="2"/>
                </a:lnTo>
                <a:lnTo>
                  <a:pt x="37" y="14"/>
                </a:lnTo>
                <a:lnTo>
                  <a:pt x="34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4" name="Freeform 888">
            <a:extLst>
              <a:ext uri="{FF2B5EF4-FFF2-40B4-BE49-F238E27FC236}">
                <a16:creationId xmlns:a16="http://schemas.microsoft.com/office/drawing/2014/main" id="{6AB44891-E357-77D0-3B17-D61AF72C8C41}"/>
              </a:ext>
            </a:extLst>
          </p:cNvPr>
          <p:cNvSpPr>
            <a:spLocks/>
          </p:cNvSpPr>
          <p:nvPr/>
        </p:nvSpPr>
        <p:spPr bwMode="auto">
          <a:xfrm>
            <a:off x="4302125" y="4602163"/>
            <a:ext cx="6350" cy="22225"/>
          </a:xfrm>
          <a:custGeom>
            <a:avLst/>
            <a:gdLst>
              <a:gd name="T0" fmla="*/ 2 w 4"/>
              <a:gd name="T1" fmla="*/ 14 h 14"/>
              <a:gd name="T2" fmla="*/ 4 w 4"/>
              <a:gd name="T3" fmla="*/ 12 h 14"/>
              <a:gd name="T4" fmla="*/ 2 w 4"/>
              <a:gd name="T5" fmla="*/ 3 h 14"/>
              <a:gd name="T6" fmla="*/ 0 w 4"/>
              <a:gd name="T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14">
                <a:moveTo>
                  <a:pt x="2" y="14"/>
                </a:moveTo>
                <a:lnTo>
                  <a:pt x="4" y="12"/>
                </a:lnTo>
                <a:lnTo>
                  <a:pt x="2" y="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5" name="Freeform 889">
            <a:extLst>
              <a:ext uri="{FF2B5EF4-FFF2-40B4-BE49-F238E27FC236}">
                <a16:creationId xmlns:a16="http://schemas.microsoft.com/office/drawing/2014/main" id="{753EEFEC-234B-842F-5244-A1DF988973F9}"/>
              </a:ext>
            </a:extLst>
          </p:cNvPr>
          <p:cNvSpPr>
            <a:spLocks/>
          </p:cNvSpPr>
          <p:nvPr/>
        </p:nvSpPr>
        <p:spPr bwMode="auto">
          <a:xfrm>
            <a:off x="4284663" y="4595813"/>
            <a:ext cx="20638" cy="30163"/>
          </a:xfrm>
          <a:custGeom>
            <a:avLst/>
            <a:gdLst>
              <a:gd name="T0" fmla="*/ 0 w 13"/>
              <a:gd name="T1" fmla="*/ 0 h 19"/>
              <a:gd name="T2" fmla="*/ 2 w 13"/>
              <a:gd name="T3" fmla="*/ 1 h 19"/>
              <a:gd name="T4" fmla="*/ 3 w 13"/>
              <a:gd name="T5" fmla="*/ 10 h 19"/>
              <a:gd name="T6" fmla="*/ 7 w 13"/>
              <a:gd name="T7" fmla="*/ 15 h 19"/>
              <a:gd name="T8" fmla="*/ 13 w 13"/>
              <a:gd name="T9" fmla="*/ 19 h 19"/>
              <a:gd name="T10" fmla="*/ 13 w 13"/>
              <a:gd name="T11" fmla="*/ 18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" h="19">
                <a:moveTo>
                  <a:pt x="0" y="0"/>
                </a:moveTo>
                <a:lnTo>
                  <a:pt x="2" y="1"/>
                </a:lnTo>
                <a:lnTo>
                  <a:pt x="3" y="10"/>
                </a:lnTo>
                <a:lnTo>
                  <a:pt x="7" y="15"/>
                </a:lnTo>
                <a:lnTo>
                  <a:pt x="13" y="19"/>
                </a:lnTo>
                <a:lnTo>
                  <a:pt x="13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6" name="Freeform 890">
            <a:extLst>
              <a:ext uri="{FF2B5EF4-FFF2-40B4-BE49-F238E27FC236}">
                <a16:creationId xmlns:a16="http://schemas.microsoft.com/office/drawing/2014/main" id="{F21EB7C0-9028-1B37-8D19-EA881BF8FBA5}"/>
              </a:ext>
            </a:extLst>
          </p:cNvPr>
          <p:cNvSpPr>
            <a:spLocks/>
          </p:cNvSpPr>
          <p:nvPr/>
        </p:nvSpPr>
        <p:spPr bwMode="auto">
          <a:xfrm>
            <a:off x="4252913" y="4613275"/>
            <a:ext cx="14288" cy="12700"/>
          </a:xfrm>
          <a:custGeom>
            <a:avLst/>
            <a:gdLst>
              <a:gd name="T0" fmla="*/ 1 w 9"/>
              <a:gd name="T1" fmla="*/ 4 h 8"/>
              <a:gd name="T2" fmla="*/ 0 w 9"/>
              <a:gd name="T3" fmla="*/ 8 h 8"/>
              <a:gd name="T4" fmla="*/ 5 w 9"/>
              <a:gd name="T5" fmla="*/ 8 h 8"/>
              <a:gd name="T6" fmla="*/ 9 w 9"/>
              <a:gd name="T7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8">
                <a:moveTo>
                  <a:pt x="1" y="4"/>
                </a:moveTo>
                <a:lnTo>
                  <a:pt x="0" y="8"/>
                </a:lnTo>
                <a:lnTo>
                  <a:pt x="5" y="8"/>
                </a:lnTo>
                <a:lnTo>
                  <a:pt x="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7" name="Freeform 891">
            <a:extLst>
              <a:ext uri="{FF2B5EF4-FFF2-40B4-BE49-F238E27FC236}">
                <a16:creationId xmlns:a16="http://schemas.microsoft.com/office/drawing/2014/main" id="{E3FB537F-5F34-5C43-5099-64C7D73541C2}"/>
              </a:ext>
            </a:extLst>
          </p:cNvPr>
          <p:cNvSpPr>
            <a:spLocks/>
          </p:cNvSpPr>
          <p:nvPr/>
        </p:nvSpPr>
        <p:spPr bwMode="auto">
          <a:xfrm>
            <a:off x="4038600" y="4608513"/>
            <a:ext cx="12700" cy="26988"/>
          </a:xfrm>
          <a:custGeom>
            <a:avLst/>
            <a:gdLst>
              <a:gd name="T0" fmla="*/ 5 w 8"/>
              <a:gd name="T1" fmla="*/ 17 h 17"/>
              <a:gd name="T2" fmla="*/ 7 w 8"/>
              <a:gd name="T3" fmla="*/ 14 h 17"/>
              <a:gd name="T4" fmla="*/ 8 w 8"/>
              <a:gd name="T5" fmla="*/ 0 h 17"/>
              <a:gd name="T6" fmla="*/ 1 w 8"/>
              <a:gd name="T7" fmla="*/ 4 h 17"/>
              <a:gd name="T8" fmla="*/ 0 w 8"/>
              <a:gd name="T9" fmla="*/ 17 h 17"/>
              <a:gd name="T10" fmla="*/ 5 w 8"/>
              <a:gd name="T11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17">
                <a:moveTo>
                  <a:pt x="5" y="17"/>
                </a:moveTo>
                <a:lnTo>
                  <a:pt x="7" y="14"/>
                </a:lnTo>
                <a:lnTo>
                  <a:pt x="8" y="0"/>
                </a:lnTo>
                <a:lnTo>
                  <a:pt x="1" y="4"/>
                </a:lnTo>
                <a:lnTo>
                  <a:pt x="0" y="17"/>
                </a:lnTo>
                <a:lnTo>
                  <a:pt x="5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8" name="Freeform 892">
            <a:extLst>
              <a:ext uri="{FF2B5EF4-FFF2-40B4-BE49-F238E27FC236}">
                <a16:creationId xmlns:a16="http://schemas.microsoft.com/office/drawing/2014/main" id="{2A338B79-658F-04FC-16F2-16F0E1E7E9E7}"/>
              </a:ext>
            </a:extLst>
          </p:cNvPr>
          <p:cNvSpPr>
            <a:spLocks/>
          </p:cNvSpPr>
          <p:nvPr/>
        </p:nvSpPr>
        <p:spPr bwMode="auto">
          <a:xfrm>
            <a:off x="4067175" y="4602163"/>
            <a:ext cx="7938" cy="36513"/>
          </a:xfrm>
          <a:custGeom>
            <a:avLst/>
            <a:gdLst>
              <a:gd name="T0" fmla="*/ 4 w 5"/>
              <a:gd name="T1" fmla="*/ 23 h 23"/>
              <a:gd name="T2" fmla="*/ 1 w 5"/>
              <a:gd name="T3" fmla="*/ 22 h 23"/>
              <a:gd name="T4" fmla="*/ 0 w 5"/>
              <a:gd name="T5" fmla="*/ 16 h 23"/>
              <a:gd name="T6" fmla="*/ 2 w 5"/>
              <a:gd name="T7" fmla="*/ 12 h 23"/>
              <a:gd name="T8" fmla="*/ 4 w 5"/>
              <a:gd name="T9" fmla="*/ 6 h 23"/>
              <a:gd name="T10" fmla="*/ 5 w 5"/>
              <a:gd name="T11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23">
                <a:moveTo>
                  <a:pt x="4" y="23"/>
                </a:moveTo>
                <a:lnTo>
                  <a:pt x="1" y="22"/>
                </a:lnTo>
                <a:lnTo>
                  <a:pt x="0" y="16"/>
                </a:lnTo>
                <a:lnTo>
                  <a:pt x="2" y="12"/>
                </a:lnTo>
                <a:lnTo>
                  <a:pt x="4" y="6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9" name="Freeform 893">
            <a:extLst>
              <a:ext uri="{FF2B5EF4-FFF2-40B4-BE49-F238E27FC236}">
                <a16:creationId xmlns:a16="http://schemas.microsoft.com/office/drawing/2014/main" id="{559554AD-D9B0-D024-5B8A-ADE876E3C4CE}"/>
              </a:ext>
            </a:extLst>
          </p:cNvPr>
          <p:cNvSpPr>
            <a:spLocks/>
          </p:cNvSpPr>
          <p:nvPr/>
        </p:nvSpPr>
        <p:spPr bwMode="auto">
          <a:xfrm>
            <a:off x="4073525" y="4638675"/>
            <a:ext cx="50800" cy="6350"/>
          </a:xfrm>
          <a:custGeom>
            <a:avLst/>
            <a:gdLst>
              <a:gd name="T0" fmla="*/ 32 w 32"/>
              <a:gd name="T1" fmla="*/ 4 h 4"/>
              <a:gd name="T2" fmla="*/ 23 w 32"/>
              <a:gd name="T3" fmla="*/ 3 h 4"/>
              <a:gd name="T4" fmla="*/ 13 w 32"/>
              <a:gd name="T5" fmla="*/ 3 h 4"/>
              <a:gd name="T6" fmla="*/ 4 w 32"/>
              <a:gd name="T7" fmla="*/ 3 h 4"/>
              <a:gd name="T8" fmla="*/ 0 w 32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4">
                <a:moveTo>
                  <a:pt x="32" y="4"/>
                </a:moveTo>
                <a:lnTo>
                  <a:pt x="23" y="3"/>
                </a:lnTo>
                <a:lnTo>
                  <a:pt x="13" y="3"/>
                </a:lnTo>
                <a:lnTo>
                  <a:pt x="4" y="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0" name="Freeform 894">
            <a:extLst>
              <a:ext uri="{FF2B5EF4-FFF2-40B4-BE49-F238E27FC236}">
                <a16:creationId xmlns:a16="http://schemas.microsoft.com/office/drawing/2014/main" id="{47295548-82ED-BF08-D613-84CE3F7A37C2}"/>
              </a:ext>
            </a:extLst>
          </p:cNvPr>
          <p:cNvSpPr>
            <a:spLocks/>
          </p:cNvSpPr>
          <p:nvPr/>
        </p:nvSpPr>
        <p:spPr bwMode="auto">
          <a:xfrm>
            <a:off x="4060825" y="4645025"/>
            <a:ext cx="96838" cy="74613"/>
          </a:xfrm>
          <a:custGeom>
            <a:avLst/>
            <a:gdLst>
              <a:gd name="T0" fmla="*/ 60 w 61"/>
              <a:gd name="T1" fmla="*/ 47 h 47"/>
              <a:gd name="T2" fmla="*/ 61 w 61"/>
              <a:gd name="T3" fmla="*/ 47 h 47"/>
              <a:gd name="T4" fmla="*/ 55 w 61"/>
              <a:gd name="T5" fmla="*/ 45 h 47"/>
              <a:gd name="T6" fmla="*/ 47 w 61"/>
              <a:gd name="T7" fmla="*/ 44 h 47"/>
              <a:gd name="T8" fmla="*/ 36 w 61"/>
              <a:gd name="T9" fmla="*/ 41 h 47"/>
              <a:gd name="T10" fmla="*/ 31 w 61"/>
              <a:gd name="T11" fmla="*/ 39 h 47"/>
              <a:gd name="T12" fmla="*/ 27 w 61"/>
              <a:gd name="T13" fmla="*/ 37 h 47"/>
              <a:gd name="T14" fmla="*/ 23 w 61"/>
              <a:gd name="T15" fmla="*/ 36 h 47"/>
              <a:gd name="T16" fmla="*/ 21 w 61"/>
              <a:gd name="T17" fmla="*/ 36 h 47"/>
              <a:gd name="T18" fmla="*/ 21 w 61"/>
              <a:gd name="T19" fmla="*/ 32 h 47"/>
              <a:gd name="T20" fmla="*/ 23 w 61"/>
              <a:gd name="T21" fmla="*/ 30 h 47"/>
              <a:gd name="T22" fmla="*/ 24 w 61"/>
              <a:gd name="T23" fmla="*/ 25 h 47"/>
              <a:gd name="T24" fmla="*/ 34 w 61"/>
              <a:gd name="T25" fmla="*/ 30 h 47"/>
              <a:gd name="T26" fmla="*/ 39 w 61"/>
              <a:gd name="T27" fmla="*/ 30 h 47"/>
              <a:gd name="T28" fmla="*/ 40 w 61"/>
              <a:gd name="T29" fmla="*/ 26 h 47"/>
              <a:gd name="T30" fmla="*/ 34 w 61"/>
              <a:gd name="T31" fmla="*/ 21 h 47"/>
              <a:gd name="T32" fmla="*/ 30 w 61"/>
              <a:gd name="T33" fmla="*/ 18 h 47"/>
              <a:gd name="T34" fmla="*/ 49 w 61"/>
              <a:gd name="T35" fmla="*/ 19 h 47"/>
              <a:gd name="T36" fmla="*/ 53 w 61"/>
              <a:gd name="T37" fmla="*/ 14 h 47"/>
              <a:gd name="T38" fmla="*/ 42 w 61"/>
              <a:gd name="T39" fmla="*/ 14 h 47"/>
              <a:gd name="T40" fmla="*/ 34 w 61"/>
              <a:gd name="T41" fmla="*/ 13 h 47"/>
              <a:gd name="T42" fmla="*/ 21 w 61"/>
              <a:gd name="T43" fmla="*/ 11 h 47"/>
              <a:gd name="T44" fmla="*/ 2 w 61"/>
              <a:gd name="T45" fmla="*/ 17 h 47"/>
              <a:gd name="T46" fmla="*/ 0 w 61"/>
              <a:gd name="T47" fmla="*/ 14 h 47"/>
              <a:gd name="T48" fmla="*/ 1 w 61"/>
              <a:gd name="T49" fmla="*/ 10 h 47"/>
              <a:gd name="T50" fmla="*/ 6 w 61"/>
              <a:gd name="T51" fmla="*/ 7 h 47"/>
              <a:gd name="T52" fmla="*/ 21 w 61"/>
              <a:gd name="T53" fmla="*/ 7 h 47"/>
              <a:gd name="T54" fmla="*/ 28 w 61"/>
              <a:gd name="T55" fmla="*/ 7 h 47"/>
              <a:gd name="T56" fmla="*/ 38 w 61"/>
              <a:gd name="T57" fmla="*/ 9 h 47"/>
              <a:gd name="T58" fmla="*/ 45 w 61"/>
              <a:gd name="T59" fmla="*/ 9 h 47"/>
              <a:gd name="T60" fmla="*/ 49 w 61"/>
              <a:gd name="T61" fmla="*/ 9 h 47"/>
              <a:gd name="T62" fmla="*/ 51 w 61"/>
              <a:gd name="T63" fmla="*/ 6 h 47"/>
              <a:gd name="T64" fmla="*/ 51 w 61"/>
              <a:gd name="T65" fmla="*/ 3 h 47"/>
              <a:gd name="T66" fmla="*/ 40 w 61"/>
              <a:gd name="T6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1" h="47">
                <a:moveTo>
                  <a:pt x="60" y="47"/>
                </a:moveTo>
                <a:lnTo>
                  <a:pt x="61" y="47"/>
                </a:lnTo>
                <a:lnTo>
                  <a:pt x="55" y="45"/>
                </a:lnTo>
                <a:lnTo>
                  <a:pt x="47" y="44"/>
                </a:lnTo>
                <a:lnTo>
                  <a:pt x="36" y="41"/>
                </a:lnTo>
                <a:lnTo>
                  <a:pt x="31" y="39"/>
                </a:lnTo>
                <a:lnTo>
                  <a:pt x="27" y="37"/>
                </a:lnTo>
                <a:lnTo>
                  <a:pt x="23" y="36"/>
                </a:lnTo>
                <a:lnTo>
                  <a:pt x="21" y="36"/>
                </a:lnTo>
                <a:lnTo>
                  <a:pt x="21" y="32"/>
                </a:lnTo>
                <a:lnTo>
                  <a:pt x="23" y="30"/>
                </a:lnTo>
                <a:lnTo>
                  <a:pt x="24" y="25"/>
                </a:lnTo>
                <a:lnTo>
                  <a:pt x="34" y="30"/>
                </a:lnTo>
                <a:lnTo>
                  <a:pt x="39" y="30"/>
                </a:lnTo>
                <a:lnTo>
                  <a:pt x="40" y="26"/>
                </a:lnTo>
                <a:lnTo>
                  <a:pt x="34" y="21"/>
                </a:lnTo>
                <a:lnTo>
                  <a:pt x="30" y="18"/>
                </a:lnTo>
                <a:lnTo>
                  <a:pt x="49" y="19"/>
                </a:lnTo>
                <a:lnTo>
                  <a:pt x="53" y="14"/>
                </a:lnTo>
                <a:lnTo>
                  <a:pt x="42" y="14"/>
                </a:lnTo>
                <a:lnTo>
                  <a:pt x="34" y="13"/>
                </a:lnTo>
                <a:lnTo>
                  <a:pt x="21" y="11"/>
                </a:lnTo>
                <a:lnTo>
                  <a:pt x="2" y="17"/>
                </a:lnTo>
                <a:lnTo>
                  <a:pt x="0" y="14"/>
                </a:lnTo>
                <a:lnTo>
                  <a:pt x="1" y="10"/>
                </a:lnTo>
                <a:lnTo>
                  <a:pt x="6" y="7"/>
                </a:lnTo>
                <a:lnTo>
                  <a:pt x="21" y="7"/>
                </a:lnTo>
                <a:lnTo>
                  <a:pt x="28" y="7"/>
                </a:lnTo>
                <a:lnTo>
                  <a:pt x="38" y="9"/>
                </a:lnTo>
                <a:lnTo>
                  <a:pt x="45" y="9"/>
                </a:lnTo>
                <a:lnTo>
                  <a:pt x="49" y="9"/>
                </a:lnTo>
                <a:lnTo>
                  <a:pt x="51" y="6"/>
                </a:lnTo>
                <a:lnTo>
                  <a:pt x="51" y="3"/>
                </a:lnTo>
                <a:lnTo>
                  <a:pt x="4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1" name="Freeform 895">
            <a:extLst>
              <a:ext uri="{FF2B5EF4-FFF2-40B4-BE49-F238E27FC236}">
                <a16:creationId xmlns:a16="http://schemas.microsoft.com/office/drawing/2014/main" id="{ADA33135-3552-92D4-3D4D-A461179B165B}"/>
              </a:ext>
            </a:extLst>
          </p:cNvPr>
          <p:cNvSpPr>
            <a:spLocks/>
          </p:cNvSpPr>
          <p:nvPr/>
        </p:nvSpPr>
        <p:spPr bwMode="auto">
          <a:xfrm>
            <a:off x="4079875" y="4722813"/>
            <a:ext cx="12700" cy="3175"/>
          </a:xfrm>
          <a:custGeom>
            <a:avLst/>
            <a:gdLst>
              <a:gd name="T0" fmla="*/ 0 w 8"/>
              <a:gd name="T1" fmla="*/ 0 h 2"/>
              <a:gd name="T2" fmla="*/ 7 w 8"/>
              <a:gd name="T3" fmla="*/ 0 h 2"/>
              <a:gd name="T4" fmla="*/ 8 w 8"/>
              <a:gd name="T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2">
                <a:moveTo>
                  <a:pt x="0" y="0"/>
                </a:moveTo>
                <a:lnTo>
                  <a:pt x="7" y="0"/>
                </a:lnTo>
                <a:lnTo>
                  <a:pt x="8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2" name="Freeform 896">
            <a:extLst>
              <a:ext uri="{FF2B5EF4-FFF2-40B4-BE49-F238E27FC236}">
                <a16:creationId xmlns:a16="http://schemas.microsoft.com/office/drawing/2014/main" id="{2BFDFF00-6CED-54A8-B742-78CC64488DD4}"/>
              </a:ext>
            </a:extLst>
          </p:cNvPr>
          <p:cNvSpPr>
            <a:spLocks/>
          </p:cNvSpPr>
          <p:nvPr/>
        </p:nvSpPr>
        <p:spPr bwMode="auto">
          <a:xfrm>
            <a:off x="4183063" y="4716463"/>
            <a:ext cx="17463" cy="9525"/>
          </a:xfrm>
          <a:custGeom>
            <a:avLst/>
            <a:gdLst>
              <a:gd name="T0" fmla="*/ 11 w 11"/>
              <a:gd name="T1" fmla="*/ 0 h 6"/>
              <a:gd name="T2" fmla="*/ 0 w 11"/>
              <a:gd name="T3" fmla="*/ 4 h 6"/>
              <a:gd name="T4" fmla="*/ 0 w 11"/>
              <a:gd name="T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" h="6">
                <a:moveTo>
                  <a:pt x="11" y="0"/>
                </a:moveTo>
                <a:lnTo>
                  <a:pt x="0" y="4"/>
                </a:lnTo>
                <a:lnTo>
                  <a:pt x="0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3" name="Freeform 897">
            <a:extLst>
              <a:ext uri="{FF2B5EF4-FFF2-40B4-BE49-F238E27FC236}">
                <a16:creationId xmlns:a16="http://schemas.microsoft.com/office/drawing/2014/main" id="{F0E605A7-3729-AA96-2E8A-07D667E35192}"/>
              </a:ext>
            </a:extLst>
          </p:cNvPr>
          <p:cNvSpPr>
            <a:spLocks/>
          </p:cNvSpPr>
          <p:nvPr/>
        </p:nvSpPr>
        <p:spPr bwMode="auto">
          <a:xfrm>
            <a:off x="4092575" y="4725988"/>
            <a:ext cx="7938" cy="0"/>
          </a:xfrm>
          <a:custGeom>
            <a:avLst/>
            <a:gdLst>
              <a:gd name="T0" fmla="*/ 0 w 5"/>
              <a:gd name="T1" fmla="*/ 5 w 5"/>
              <a:gd name="T2" fmla="*/ 5 w 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5">
                <a:moveTo>
                  <a:pt x="0" y="0"/>
                </a:moveTo>
                <a:lnTo>
                  <a:pt x="5" y="0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4" name="Freeform 898">
            <a:extLst>
              <a:ext uri="{FF2B5EF4-FFF2-40B4-BE49-F238E27FC236}">
                <a16:creationId xmlns:a16="http://schemas.microsoft.com/office/drawing/2014/main" id="{E3FC7BB7-D7F2-4D76-65EA-D05AD24C8D6D}"/>
              </a:ext>
            </a:extLst>
          </p:cNvPr>
          <p:cNvSpPr>
            <a:spLocks/>
          </p:cNvSpPr>
          <p:nvPr/>
        </p:nvSpPr>
        <p:spPr bwMode="auto">
          <a:xfrm>
            <a:off x="4148138" y="4719638"/>
            <a:ext cx="14288" cy="12700"/>
          </a:xfrm>
          <a:custGeom>
            <a:avLst/>
            <a:gdLst>
              <a:gd name="T0" fmla="*/ 9 w 9"/>
              <a:gd name="T1" fmla="*/ 8 h 8"/>
              <a:gd name="T2" fmla="*/ 3 w 9"/>
              <a:gd name="T3" fmla="*/ 8 h 8"/>
              <a:gd name="T4" fmla="*/ 0 w 9"/>
              <a:gd name="T5" fmla="*/ 5 h 8"/>
              <a:gd name="T6" fmla="*/ 5 w 9"/>
              <a:gd name="T7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8">
                <a:moveTo>
                  <a:pt x="9" y="8"/>
                </a:moveTo>
                <a:lnTo>
                  <a:pt x="3" y="8"/>
                </a:lnTo>
                <a:lnTo>
                  <a:pt x="0" y="5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5" name="Line 899">
            <a:extLst>
              <a:ext uri="{FF2B5EF4-FFF2-40B4-BE49-F238E27FC236}">
                <a16:creationId xmlns:a16="http://schemas.microsoft.com/office/drawing/2014/main" id="{9DA5F16E-FBB9-EFC3-631A-79C6BB6B441E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162425" y="4732338"/>
            <a:ext cx="9525" cy="15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6" name="Freeform 900">
            <a:extLst>
              <a:ext uri="{FF2B5EF4-FFF2-40B4-BE49-F238E27FC236}">
                <a16:creationId xmlns:a16="http://schemas.microsoft.com/office/drawing/2014/main" id="{7CB53C9F-2FF7-2283-04A8-2A02780B2276}"/>
              </a:ext>
            </a:extLst>
          </p:cNvPr>
          <p:cNvSpPr>
            <a:spLocks/>
          </p:cNvSpPr>
          <p:nvPr/>
        </p:nvSpPr>
        <p:spPr bwMode="auto">
          <a:xfrm>
            <a:off x="4171950" y="4725988"/>
            <a:ext cx="11113" cy="7938"/>
          </a:xfrm>
          <a:custGeom>
            <a:avLst/>
            <a:gdLst>
              <a:gd name="T0" fmla="*/ 7 w 7"/>
              <a:gd name="T1" fmla="*/ 0 h 5"/>
              <a:gd name="T2" fmla="*/ 3 w 7"/>
              <a:gd name="T3" fmla="*/ 5 h 5"/>
              <a:gd name="T4" fmla="*/ 0 w 7"/>
              <a:gd name="T5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5">
                <a:moveTo>
                  <a:pt x="7" y="0"/>
                </a:moveTo>
                <a:lnTo>
                  <a:pt x="3" y="5"/>
                </a:lnTo>
                <a:lnTo>
                  <a:pt x="0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7" name="Freeform 901">
            <a:extLst>
              <a:ext uri="{FF2B5EF4-FFF2-40B4-BE49-F238E27FC236}">
                <a16:creationId xmlns:a16="http://schemas.microsoft.com/office/drawing/2014/main" id="{F5BBFFBA-BD07-F22D-364D-1830A465EDC6}"/>
              </a:ext>
            </a:extLst>
          </p:cNvPr>
          <p:cNvSpPr>
            <a:spLocks/>
          </p:cNvSpPr>
          <p:nvPr/>
        </p:nvSpPr>
        <p:spPr bwMode="auto">
          <a:xfrm>
            <a:off x="4100513" y="4716463"/>
            <a:ext cx="41275" cy="17463"/>
          </a:xfrm>
          <a:custGeom>
            <a:avLst/>
            <a:gdLst>
              <a:gd name="T0" fmla="*/ 0 w 26"/>
              <a:gd name="T1" fmla="*/ 6 h 11"/>
              <a:gd name="T2" fmla="*/ 3 w 26"/>
              <a:gd name="T3" fmla="*/ 0 h 11"/>
              <a:gd name="T4" fmla="*/ 17 w 26"/>
              <a:gd name="T5" fmla="*/ 7 h 11"/>
              <a:gd name="T6" fmla="*/ 17 w 26"/>
              <a:gd name="T7" fmla="*/ 3 h 11"/>
              <a:gd name="T8" fmla="*/ 26 w 26"/>
              <a:gd name="T9" fmla="*/ 6 h 11"/>
              <a:gd name="T10" fmla="*/ 25 w 26"/>
              <a:gd name="T11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" h="11">
                <a:moveTo>
                  <a:pt x="0" y="6"/>
                </a:moveTo>
                <a:lnTo>
                  <a:pt x="3" y="0"/>
                </a:lnTo>
                <a:lnTo>
                  <a:pt x="17" y="7"/>
                </a:lnTo>
                <a:lnTo>
                  <a:pt x="17" y="3"/>
                </a:lnTo>
                <a:lnTo>
                  <a:pt x="26" y="6"/>
                </a:lnTo>
                <a:lnTo>
                  <a:pt x="25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8" name="Freeform 902">
            <a:extLst>
              <a:ext uri="{FF2B5EF4-FFF2-40B4-BE49-F238E27FC236}">
                <a16:creationId xmlns:a16="http://schemas.microsoft.com/office/drawing/2014/main" id="{7EBFBE9C-882C-EA34-5F70-686D097B8936}"/>
              </a:ext>
            </a:extLst>
          </p:cNvPr>
          <p:cNvSpPr>
            <a:spLocks/>
          </p:cNvSpPr>
          <p:nvPr/>
        </p:nvSpPr>
        <p:spPr bwMode="auto">
          <a:xfrm>
            <a:off x="4183063" y="4732338"/>
            <a:ext cx="26988" cy="6350"/>
          </a:xfrm>
          <a:custGeom>
            <a:avLst/>
            <a:gdLst>
              <a:gd name="T0" fmla="*/ 0 w 17"/>
              <a:gd name="T1" fmla="*/ 4 h 4"/>
              <a:gd name="T2" fmla="*/ 8 w 17"/>
              <a:gd name="T3" fmla="*/ 0 h 4"/>
              <a:gd name="T4" fmla="*/ 15 w 17"/>
              <a:gd name="T5" fmla="*/ 3 h 4"/>
              <a:gd name="T6" fmla="*/ 17 w 17"/>
              <a:gd name="T7" fmla="*/ 3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" h="4">
                <a:moveTo>
                  <a:pt x="0" y="4"/>
                </a:moveTo>
                <a:lnTo>
                  <a:pt x="8" y="0"/>
                </a:lnTo>
                <a:lnTo>
                  <a:pt x="15" y="3"/>
                </a:lnTo>
                <a:lnTo>
                  <a:pt x="17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9" name="Freeform 903">
            <a:extLst>
              <a:ext uri="{FF2B5EF4-FFF2-40B4-BE49-F238E27FC236}">
                <a16:creationId xmlns:a16="http://schemas.microsoft.com/office/drawing/2014/main" id="{DF7F4697-9AAB-D4BC-3DE3-2985C598ABEC}"/>
              </a:ext>
            </a:extLst>
          </p:cNvPr>
          <p:cNvSpPr>
            <a:spLocks/>
          </p:cNvSpPr>
          <p:nvPr/>
        </p:nvSpPr>
        <p:spPr bwMode="auto">
          <a:xfrm>
            <a:off x="4076700" y="4733925"/>
            <a:ext cx="9525" cy="4763"/>
          </a:xfrm>
          <a:custGeom>
            <a:avLst/>
            <a:gdLst>
              <a:gd name="T0" fmla="*/ 6 w 6"/>
              <a:gd name="T1" fmla="*/ 3 h 3"/>
              <a:gd name="T2" fmla="*/ 5 w 6"/>
              <a:gd name="T3" fmla="*/ 0 h 3"/>
              <a:gd name="T4" fmla="*/ 0 w 6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3">
                <a:moveTo>
                  <a:pt x="6" y="3"/>
                </a:moveTo>
                <a:lnTo>
                  <a:pt x="5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0" name="Freeform 904">
            <a:extLst>
              <a:ext uri="{FF2B5EF4-FFF2-40B4-BE49-F238E27FC236}">
                <a16:creationId xmlns:a16="http://schemas.microsoft.com/office/drawing/2014/main" id="{8C7B8C8D-DCC9-3E69-475A-27EBDCCB5F75}"/>
              </a:ext>
            </a:extLst>
          </p:cNvPr>
          <p:cNvSpPr>
            <a:spLocks/>
          </p:cNvSpPr>
          <p:nvPr/>
        </p:nvSpPr>
        <p:spPr bwMode="auto">
          <a:xfrm>
            <a:off x="4051300" y="4722813"/>
            <a:ext cx="28575" cy="17463"/>
          </a:xfrm>
          <a:custGeom>
            <a:avLst/>
            <a:gdLst>
              <a:gd name="T0" fmla="*/ 16 w 18"/>
              <a:gd name="T1" fmla="*/ 7 h 11"/>
              <a:gd name="T2" fmla="*/ 1 w 18"/>
              <a:gd name="T3" fmla="*/ 11 h 11"/>
              <a:gd name="T4" fmla="*/ 0 w 18"/>
              <a:gd name="T5" fmla="*/ 6 h 11"/>
              <a:gd name="T6" fmla="*/ 11 w 18"/>
              <a:gd name="T7" fmla="*/ 0 h 11"/>
              <a:gd name="T8" fmla="*/ 18 w 18"/>
              <a:gd name="T9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1">
                <a:moveTo>
                  <a:pt x="16" y="7"/>
                </a:moveTo>
                <a:lnTo>
                  <a:pt x="1" y="11"/>
                </a:lnTo>
                <a:lnTo>
                  <a:pt x="0" y="6"/>
                </a:lnTo>
                <a:lnTo>
                  <a:pt x="11" y="0"/>
                </a:lnTo>
                <a:lnTo>
                  <a:pt x="1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1" name="Freeform 905">
            <a:extLst>
              <a:ext uri="{FF2B5EF4-FFF2-40B4-BE49-F238E27FC236}">
                <a16:creationId xmlns:a16="http://schemas.microsoft.com/office/drawing/2014/main" id="{F7E0CD64-B7C9-41D4-6FB4-F08A15C33F57}"/>
              </a:ext>
            </a:extLst>
          </p:cNvPr>
          <p:cNvSpPr>
            <a:spLocks/>
          </p:cNvSpPr>
          <p:nvPr/>
        </p:nvSpPr>
        <p:spPr bwMode="auto">
          <a:xfrm>
            <a:off x="4200525" y="4716463"/>
            <a:ext cx="23813" cy="28575"/>
          </a:xfrm>
          <a:custGeom>
            <a:avLst/>
            <a:gdLst>
              <a:gd name="T0" fmla="*/ 6 w 15"/>
              <a:gd name="T1" fmla="*/ 13 h 18"/>
              <a:gd name="T2" fmla="*/ 12 w 15"/>
              <a:gd name="T3" fmla="*/ 18 h 18"/>
              <a:gd name="T4" fmla="*/ 14 w 15"/>
              <a:gd name="T5" fmla="*/ 17 h 18"/>
              <a:gd name="T6" fmla="*/ 14 w 15"/>
              <a:gd name="T7" fmla="*/ 15 h 18"/>
              <a:gd name="T8" fmla="*/ 15 w 15"/>
              <a:gd name="T9" fmla="*/ 14 h 18"/>
              <a:gd name="T10" fmla="*/ 11 w 15"/>
              <a:gd name="T11" fmla="*/ 13 h 18"/>
              <a:gd name="T12" fmla="*/ 11 w 15"/>
              <a:gd name="T13" fmla="*/ 9 h 18"/>
              <a:gd name="T14" fmla="*/ 7 w 15"/>
              <a:gd name="T15" fmla="*/ 3 h 18"/>
              <a:gd name="T16" fmla="*/ 3 w 15"/>
              <a:gd name="T17" fmla="*/ 2 h 18"/>
              <a:gd name="T18" fmla="*/ 0 w 15"/>
              <a:gd name="T19" fmla="*/ 0 h 18"/>
              <a:gd name="T20" fmla="*/ 0 w 15"/>
              <a:gd name="T21" fmla="*/ 0 h 18"/>
              <a:gd name="T22" fmla="*/ 0 w 15"/>
              <a:gd name="T23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5" h="18">
                <a:moveTo>
                  <a:pt x="6" y="13"/>
                </a:moveTo>
                <a:lnTo>
                  <a:pt x="12" y="18"/>
                </a:lnTo>
                <a:lnTo>
                  <a:pt x="14" y="17"/>
                </a:lnTo>
                <a:lnTo>
                  <a:pt x="14" y="15"/>
                </a:lnTo>
                <a:lnTo>
                  <a:pt x="15" y="14"/>
                </a:lnTo>
                <a:lnTo>
                  <a:pt x="11" y="13"/>
                </a:lnTo>
                <a:lnTo>
                  <a:pt x="11" y="9"/>
                </a:lnTo>
                <a:lnTo>
                  <a:pt x="7" y="3"/>
                </a:lnTo>
                <a:lnTo>
                  <a:pt x="3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2" name="Freeform 906">
            <a:extLst>
              <a:ext uri="{FF2B5EF4-FFF2-40B4-BE49-F238E27FC236}">
                <a16:creationId xmlns:a16="http://schemas.microsoft.com/office/drawing/2014/main" id="{A424F66E-17B6-BE6C-2385-F042F66DFA19}"/>
              </a:ext>
            </a:extLst>
          </p:cNvPr>
          <p:cNvSpPr>
            <a:spLocks/>
          </p:cNvSpPr>
          <p:nvPr/>
        </p:nvSpPr>
        <p:spPr bwMode="auto">
          <a:xfrm>
            <a:off x="4175125" y="4738688"/>
            <a:ext cx="7938" cy="6350"/>
          </a:xfrm>
          <a:custGeom>
            <a:avLst/>
            <a:gdLst>
              <a:gd name="T0" fmla="*/ 0 w 5"/>
              <a:gd name="T1" fmla="*/ 4 h 4"/>
              <a:gd name="T2" fmla="*/ 5 w 5"/>
              <a:gd name="T3" fmla="*/ 0 h 4"/>
              <a:gd name="T4" fmla="*/ 5 w 5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4">
                <a:moveTo>
                  <a:pt x="0" y="4"/>
                </a:moveTo>
                <a:lnTo>
                  <a:pt x="5" y="0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3" name="Line 907">
            <a:extLst>
              <a:ext uri="{FF2B5EF4-FFF2-40B4-BE49-F238E27FC236}">
                <a16:creationId xmlns:a16="http://schemas.microsoft.com/office/drawing/2014/main" id="{CAF21D48-CAAC-105E-83BD-6A6BF2FB5779}"/>
              </a:ext>
            </a:extLst>
          </p:cNvPr>
          <p:cNvSpPr>
            <a:spLocks noChangeShapeType="1"/>
          </p:cNvSpPr>
          <p:nvPr/>
        </p:nvSpPr>
        <p:spPr bwMode="auto">
          <a:xfrm>
            <a:off x="4171950" y="4745038"/>
            <a:ext cx="3175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4" name="Freeform 908">
            <a:extLst>
              <a:ext uri="{FF2B5EF4-FFF2-40B4-BE49-F238E27FC236}">
                <a16:creationId xmlns:a16="http://schemas.microsoft.com/office/drawing/2014/main" id="{629E139B-7D9B-0CDE-5488-33628C921727}"/>
              </a:ext>
            </a:extLst>
          </p:cNvPr>
          <p:cNvSpPr>
            <a:spLocks/>
          </p:cNvSpPr>
          <p:nvPr/>
        </p:nvSpPr>
        <p:spPr bwMode="auto">
          <a:xfrm>
            <a:off x="4140200" y="4733925"/>
            <a:ext cx="31750" cy="11113"/>
          </a:xfrm>
          <a:custGeom>
            <a:avLst/>
            <a:gdLst>
              <a:gd name="T0" fmla="*/ 0 w 20"/>
              <a:gd name="T1" fmla="*/ 0 h 7"/>
              <a:gd name="T2" fmla="*/ 0 w 20"/>
              <a:gd name="T3" fmla="*/ 2 h 7"/>
              <a:gd name="T4" fmla="*/ 5 w 20"/>
              <a:gd name="T5" fmla="*/ 4 h 7"/>
              <a:gd name="T6" fmla="*/ 11 w 20"/>
              <a:gd name="T7" fmla="*/ 6 h 7"/>
              <a:gd name="T8" fmla="*/ 12 w 20"/>
              <a:gd name="T9" fmla="*/ 7 h 7"/>
              <a:gd name="T10" fmla="*/ 20 w 20"/>
              <a:gd name="T11" fmla="*/ 7 h 7"/>
              <a:gd name="T12" fmla="*/ 20 w 20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" h="7">
                <a:moveTo>
                  <a:pt x="0" y="0"/>
                </a:moveTo>
                <a:lnTo>
                  <a:pt x="0" y="2"/>
                </a:lnTo>
                <a:lnTo>
                  <a:pt x="5" y="4"/>
                </a:lnTo>
                <a:lnTo>
                  <a:pt x="11" y="6"/>
                </a:lnTo>
                <a:lnTo>
                  <a:pt x="12" y="7"/>
                </a:lnTo>
                <a:lnTo>
                  <a:pt x="20" y="7"/>
                </a:lnTo>
                <a:lnTo>
                  <a:pt x="2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5" name="Freeform 909">
            <a:extLst>
              <a:ext uri="{FF2B5EF4-FFF2-40B4-BE49-F238E27FC236}">
                <a16:creationId xmlns:a16="http://schemas.microsoft.com/office/drawing/2014/main" id="{8F62E8AE-8890-F140-1E80-E86123917926}"/>
              </a:ext>
            </a:extLst>
          </p:cNvPr>
          <p:cNvSpPr>
            <a:spLocks/>
          </p:cNvSpPr>
          <p:nvPr/>
        </p:nvSpPr>
        <p:spPr bwMode="auto">
          <a:xfrm>
            <a:off x="4114800" y="4757738"/>
            <a:ext cx="17463" cy="4763"/>
          </a:xfrm>
          <a:custGeom>
            <a:avLst/>
            <a:gdLst>
              <a:gd name="T0" fmla="*/ 11 w 11"/>
              <a:gd name="T1" fmla="*/ 0 h 3"/>
              <a:gd name="T2" fmla="*/ 2 w 11"/>
              <a:gd name="T3" fmla="*/ 3 h 3"/>
              <a:gd name="T4" fmla="*/ 0 w 11"/>
              <a:gd name="T5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" h="3">
                <a:moveTo>
                  <a:pt x="11" y="0"/>
                </a:moveTo>
                <a:lnTo>
                  <a:pt x="2" y="3"/>
                </a:lnTo>
                <a:lnTo>
                  <a:pt x="0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6" name="Freeform 910">
            <a:extLst>
              <a:ext uri="{FF2B5EF4-FFF2-40B4-BE49-F238E27FC236}">
                <a16:creationId xmlns:a16="http://schemas.microsoft.com/office/drawing/2014/main" id="{981B15E9-80F6-D9C1-D828-FA6A5D9692EB}"/>
              </a:ext>
            </a:extLst>
          </p:cNvPr>
          <p:cNvSpPr>
            <a:spLocks/>
          </p:cNvSpPr>
          <p:nvPr/>
        </p:nvSpPr>
        <p:spPr bwMode="auto">
          <a:xfrm>
            <a:off x="4086225" y="4762500"/>
            <a:ext cx="28575" cy="0"/>
          </a:xfrm>
          <a:custGeom>
            <a:avLst/>
            <a:gdLst>
              <a:gd name="T0" fmla="*/ 18 w 18"/>
              <a:gd name="T1" fmla="*/ 11 w 18"/>
              <a:gd name="T2" fmla="*/ 0 w 18"/>
              <a:gd name="T3" fmla="*/ 0 w 1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8">
                <a:moveTo>
                  <a:pt x="18" y="0"/>
                </a:moveTo>
                <a:lnTo>
                  <a:pt x="11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7" name="Freeform 911">
            <a:extLst>
              <a:ext uri="{FF2B5EF4-FFF2-40B4-BE49-F238E27FC236}">
                <a16:creationId xmlns:a16="http://schemas.microsoft.com/office/drawing/2014/main" id="{28B47A1E-EDE3-3CDA-2B5C-970C1D654D6C}"/>
              </a:ext>
            </a:extLst>
          </p:cNvPr>
          <p:cNvSpPr>
            <a:spLocks/>
          </p:cNvSpPr>
          <p:nvPr/>
        </p:nvSpPr>
        <p:spPr bwMode="auto">
          <a:xfrm>
            <a:off x="4132263" y="4757738"/>
            <a:ext cx="39688" cy="11113"/>
          </a:xfrm>
          <a:custGeom>
            <a:avLst/>
            <a:gdLst>
              <a:gd name="T0" fmla="*/ 25 w 25"/>
              <a:gd name="T1" fmla="*/ 7 h 7"/>
              <a:gd name="T2" fmla="*/ 23 w 25"/>
              <a:gd name="T3" fmla="*/ 6 h 7"/>
              <a:gd name="T4" fmla="*/ 5 w 25"/>
              <a:gd name="T5" fmla="*/ 2 h 7"/>
              <a:gd name="T6" fmla="*/ 1 w 25"/>
              <a:gd name="T7" fmla="*/ 0 h 7"/>
              <a:gd name="T8" fmla="*/ 0 w 25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7">
                <a:moveTo>
                  <a:pt x="25" y="7"/>
                </a:moveTo>
                <a:lnTo>
                  <a:pt x="23" y="6"/>
                </a:lnTo>
                <a:lnTo>
                  <a:pt x="5" y="2"/>
                </a:ln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8" name="Freeform 912">
            <a:extLst>
              <a:ext uri="{FF2B5EF4-FFF2-40B4-BE49-F238E27FC236}">
                <a16:creationId xmlns:a16="http://schemas.microsoft.com/office/drawing/2014/main" id="{5DEB8F5C-2DE2-30C0-536F-506AC5EE8EBA}"/>
              </a:ext>
            </a:extLst>
          </p:cNvPr>
          <p:cNvSpPr>
            <a:spLocks/>
          </p:cNvSpPr>
          <p:nvPr/>
        </p:nvSpPr>
        <p:spPr bwMode="auto">
          <a:xfrm>
            <a:off x="4056063" y="4738688"/>
            <a:ext cx="30163" cy="36513"/>
          </a:xfrm>
          <a:custGeom>
            <a:avLst/>
            <a:gdLst>
              <a:gd name="T0" fmla="*/ 19 w 19"/>
              <a:gd name="T1" fmla="*/ 15 h 23"/>
              <a:gd name="T2" fmla="*/ 18 w 19"/>
              <a:gd name="T3" fmla="*/ 20 h 23"/>
              <a:gd name="T4" fmla="*/ 9 w 19"/>
              <a:gd name="T5" fmla="*/ 23 h 23"/>
              <a:gd name="T6" fmla="*/ 5 w 19"/>
              <a:gd name="T7" fmla="*/ 22 h 23"/>
              <a:gd name="T8" fmla="*/ 8 w 19"/>
              <a:gd name="T9" fmla="*/ 18 h 23"/>
              <a:gd name="T10" fmla="*/ 0 w 19"/>
              <a:gd name="T11" fmla="*/ 19 h 23"/>
              <a:gd name="T12" fmla="*/ 1 w 19"/>
              <a:gd name="T13" fmla="*/ 7 h 23"/>
              <a:gd name="T14" fmla="*/ 11 w 19"/>
              <a:gd name="T15" fmla="*/ 10 h 23"/>
              <a:gd name="T16" fmla="*/ 12 w 19"/>
              <a:gd name="T17" fmla="*/ 3 h 23"/>
              <a:gd name="T18" fmla="*/ 19 w 19"/>
              <a:gd name="T19" fmla="*/ 1 h 23"/>
              <a:gd name="T20" fmla="*/ 19 w 19"/>
              <a:gd name="T21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9" h="23">
                <a:moveTo>
                  <a:pt x="19" y="15"/>
                </a:moveTo>
                <a:lnTo>
                  <a:pt x="18" y="20"/>
                </a:lnTo>
                <a:lnTo>
                  <a:pt x="9" y="23"/>
                </a:lnTo>
                <a:lnTo>
                  <a:pt x="5" y="22"/>
                </a:lnTo>
                <a:lnTo>
                  <a:pt x="8" y="18"/>
                </a:lnTo>
                <a:lnTo>
                  <a:pt x="0" y="19"/>
                </a:lnTo>
                <a:lnTo>
                  <a:pt x="1" y="7"/>
                </a:lnTo>
                <a:lnTo>
                  <a:pt x="11" y="10"/>
                </a:lnTo>
                <a:lnTo>
                  <a:pt x="12" y="3"/>
                </a:lnTo>
                <a:lnTo>
                  <a:pt x="19" y="1"/>
                </a:lnTo>
                <a:lnTo>
                  <a:pt x="1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9" name="Freeform 913">
            <a:extLst>
              <a:ext uri="{FF2B5EF4-FFF2-40B4-BE49-F238E27FC236}">
                <a16:creationId xmlns:a16="http://schemas.microsoft.com/office/drawing/2014/main" id="{669A4FBB-CD13-98D6-FA41-B7400E3730B1}"/>
              </a:ext>
            </a:extLst>
          </p:cNvPr>
          <p:cNvSpPr>
            <a:spLocks/>
          </p:cNvSpPr>
          <p:nvPr/>
        </p:nvSpPr>
        <p:spPr bwMode="auto">
          <a:xfrm>
            <a:off x="4025900" y="4749800"/>
            <a:ext cx="25400" cy="28575"/>
          </a:xfrm>
          <a:custGeom>
            <a:avLst/>
            <a:gdLst>
              <a:gd name="T0" fmla="*/ 9 w 16"/>
              <a:gd name="T1" fmla="*/ 18 h 18"/>
              <a:gd name="T2" fmla="*/ 15 w 16"/>
              <a:gd name="T3" fmla="*/ 13 h 18"/>
              <a:gd name="T4" fmla="*/ 16 w 16"/>
              <a:gd name="T5" fmla="*/ 12 h 18"/>
              <a:gd name="T6" fmla="*/ 15 w 16"/>
              <a:gd name="T7" fmla="*/ 3 h 18"/>
              <a:gd name="T8" fmla="*/ 8 w 16"/>
              <a:gd name="T9" fmla="*/ 0 h 18"/>
              <a:gd name="T10" fmla="*/ 0 w 16"/>
              <a:gd name="T11" fmla="*/ 7 h 18"/>
              <a:gd name="T12" fmla="*/ 9 w 16"/>
              <a:gd name="T13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" h="18">
                <a:moveTo>
                  <a:pt x="9" y="18"/>
                </a:moveTo>
                <a:lnTo>
                  <a:pt x="15" y="13"/>
                </a:lnTo>
                <a:lnTo>
                  <a:pt x="16" y="12"/>
                </a:lnTo>
                <a:lnTo>
                  <a:pt x="15" y="3"/>
                </a:lnTo>
                <a:lnTo>
                  <a:pt x="8" y="0"/>
                </a:lnTo>
                <a:lnTo>
                  <a:pt x="0" y="7"/>
                </a:lnTo>
                <a:lnTo>
                  <a:pt x="9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0" name="Line 914">
            <a:extLst>
              <a:ext uri="{FF2B5EF4-FFF2-40B4-BE49-F238E27FC236}">
                <a16:creationId xmlns:a16="http://schemas.microsoft.com/office/drawing/2014/main" id="{78C513F7-855D-7067-802A-7EAE8CEBAEBB}"/>
              </a:ext>
            </a:extLst>
          </p:cNvPr>
          <p:cNvSpPr>
            <a:spLocks noChangeShapeType="1"/>
          </p:cNvSpPr>
          <p:nvPr/>
        </p:nvSpPr>
        <p:spPr bwMode="auto">
          <a:xfrm>
            <a:off x="4171950" y="4778375"/>
            <a:ext cx="9525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1" name="Freeform 915">
            <a:extLst>
              <a:ext uri="{FF2B5EF4-FFF2-40B4-BE49-F238E27FC236}">
                <a16:creationId xmlns:a16="http://schemas.microsoft.com/office/drawing/2014/main" id="{5295FB5F-37EF-7C71-8F6D-590723E0F0EE}"/>
              </a:ext>
            </a:extLst>
          </p:cNvPr>
          <p:cNvSpPr>
            <a:spLocks/>
          </p:cNvSpPr>
          <p:nvPr/>
        </p:nvSpPr>
        <p:spPr bwMode="auto">
          <a:xfrm>
            <a:off x="4171950" y="4768850"/>
            <a:ext cx="11113" cy="9525"/>
          </a:xfrm>
          <a:custGeom>
            <a:avLst/>
            <a:gdLst>
              <a:gd name="T0" fmla="*/ 6 w 7"/>
              <a:gd name="T1" fmla="*/ 6 h 6"/>
              <a:gd name="T2" fmla="*/ 7 w 7"/>
              <a:gd name="T3" fmla="*/ 6 h 6"/>
              <a:gd name="T4" fmla="*/ 6 w 7"/>
              <a:gd name="T5" fmla="*/ 3 h 6"/>
              <a:gd name="T6" fmla="*/ 0 w 7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6">
                <a:moveTo>
                  <a:pt x="6" y="6"/>
                </a:moveTo>
                <a:lnTo>
                  <a:pt x="7" y="6"/>
                </a:lnTo>
                <a:lnTo>
                  <a:pt x="6" y="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2" name="Freeform 916">
            <a:extLst>
              <a:ext uri="{FF2B5EF4-FFF2-40B4-BE49-F238E27FC236}">
                <a16:creationId xmlns:a16="http://schemas.microsoft.com/office/drawing/2014/main" id="{204A36D8-DDC3-44A0-B6C9-728021498AC9}"/>
              </a:ext>
            </a:extLst>
          </p:cNvPr>
          <p:cNvSpPr>
            <a:spLocks/>
          </p:cNvSpPr>
          <p:nvPr/>
        </p:nvSpPr>
        <p:spPr bwMode="auto">
          <a:xfrm>
            <a:off x="4068763" y="4768850"/>
            <a:ext cx="66675" cy="19050"/>
          </a:xfrm>
          <a:custGeom>
            <a:avLst/>
            <a:gdLst>
              <a:gd name="T0" fmla="*/ 0 w 42"/>
              <a:gd name="T1" fmla="*/ 11 h 12"/>
              <a:gd name="T2" fmla="*/ 7 w 42"/>
              <a:gd name="T3" fmla="*/ 11 h 12"/>
              <a:gd name="T4" fmla="*/ 14 w 42"/>
              <a:gd name="T5" fmla="*/ 12 h 12"/>
              <a:gd name="T6" fmla="*/ 15 w 42"/>
              <a:gd name="T7" fmla="*/ 8 h 12"/>
              <a:gd name="T8" fmla="*/ 16 w 42"/>
              <a:gd name="T9" fmla="*/ 4 h 12"/>
              <a:gd name="T10" fmla="*/ 16 w 42"/>
              <a:gd name="T11" fmla="*/ 4 h 12"/>
              <a:gd name="T12" fmla="*/ 23 w 42"/>
              <a:gd name="T13" fmla="*/ 4 h 12"/>
              <a:gd name="T14" fmla="*/ 26 w 42"/>
              <a:gd name="T15" fmla="*/ 11 h 12"/>
              <a:gd name="T16" fmla="*/ 27 w 42"/>
              <a:gd name="T17" fmla="*/ 10 h 12"/>
              <a:gd name="T18" fmla="*/ 26 w 42"/>
              <a:gd name="T19" fmla="*/ 4 h 12"/>
              <a:gd name="T20" fmla="*/ 38 w 42"/>
              <a:gd name="T21" fmla="*/ 0 h 12"/>
              <a:gd name="T22" fmla="*/ 42 w 42"/>
              <a:gd name="T23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" h="12">
                <a:moveTo>
                  <a:pt x="0" y="11"/>
                </a:moveTo>
                <a:lnTo>
                  <a:pt x="7" y="11"/>
                </a:lnTo>
                <a:lnTo>
                  <a:pt x="14" y="12"/>
                </a:lnTo>
                <a:lnTo>
                  <a:pt x="15" y="8"/>
                </a:lnTo>
                <a:lnTo>
                  <a:pt x="16" y="4"/>
                </a:lnTo>
                <a:lnTo>
                  <a:pt x="16" y="4"/>
                </a:lnTo>
                <a:lnTo>
                  <a:pt x="23" y="4"/>
                </a:lnTo>
                <a:lnTo>
                  <a:pt x="26" y="11"/>
                </a:lnTo>
                <a:lnTo>
                  <a:pt x="27" y="10"/>
                </a:lnTo>
                <a:lnTo>
                  <a:pt x="26" y="4"/>
                </a:lnTo>
                <a:lnTo>
                  <a:pt x="38" y="0"/>
                </a:lnTo>
                <a:lnTo>
                  <a:pt x="4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3" name="Freeform 917">
            <a:extLst>
              <a:ext uri="{FF2B5EF4-FFF2-40B4-BE49-F238E27FC236}">
                <a16:creationId xmlns:a16="http://schemas.microsoft.com/office/drawing/2014/main" id="{673BC2C1-3696-FED9-F0C0-00E509B7C2A5}"/>
              </a:ext>
            </a:extLst>
          </p:cNvPr>
          <p:cNvSpPr>
            <a:spLocks/>
          </p:cNvSpPr>
          <p:nvPr/>
        </p:nvSpPr>
        <p:spPr bwMode="auto">
          <a:xfrm>
            <a:off x="4402138" y="4786313"/>
            <a:ext cx="4763" cy="12700"/>
          </a:xfrm>
          <a:custGeom>
            <a:avLst/>
            <a:gdLst>
              <a:gd name="T0" fmla="*/ 0 w 3"/>
              <a:gd name="T1" fmla="*/ 8 h 8"/>
              <a:gd name="T2" fmla="*/ 1 w 3"/>
              <a:gd name="T3" fmla="*/ 7 h 8"/>
              <a:gd name="T4" fmla="*/ 3 w 3"/>
              <a:gd name="T5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8">
                <a:moveTo>
                  <a:pt x="0" y="8"/>
                </a:moveTo>
                <a:lnTo>
                  <a:pt x="1" y="7"/>
                </a:lnTo>
                <a:lnTo>
                  <a:pt x="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4" name="Freeform 918">
            <a:extLst>
              <a:ext uri="{FF2B5EF4-FFF2-40B4-BE49-F238E27FC236}">
                <a16:creationId xmlns:a16="http://schemas.microsoft.com/office/drawing/2014/main" id="{8E449B7E-952B-461C-3A4E-8A1B076162B5}"/>
              </a:ext>
            </a:extLst>
          </p:cNvPr>
          <p:cNvSpPr>
            <a:spLocks/>
          </p:cNvSpPr>
          <p:nvPr/>
        </p:nvSpPr>
        <p:spPr bwMode="auto">
          <a:xfrm>
            <a:off x="4551363" y="4778375"/>
            <a:ext cx="23813" cy="26988"/>
          </a:xfrm>
          <a:custGeom>
            <a:avLst/>
            <a:gdLst>
              <a:gd name="T0" fmla="*/ 0 w 15"/>
              <a:gd name="T1" fmla="*/ 17 h 17"/>
              <a:gd name="T2" fmla="*/ 4 w 15"/>
              <a:gd name="T3" fmla="*/ 10 h 17"/>
              <a:gd name="T4" fmla="*/ 11 w 15"/>
              <a:gd name="T5" fmla="*/ 4 h 17"/>
              <a:gd name="T6" fmla="*/ 15 w 15"/>
              <a:gd name="T7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17">
                <a:moveTo>
                  <a:pt x="0" y="17"/>
                </a:moveTo>
                <a:lnTo>
                  <a:pt x="4" y="10"/>
                </a:lnTo>
                <a:lnTo>
                  <a:pt x="11" y="4"/>
                </a:lnTo>
                <a:lnTo>
                  <a:pt x="1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5" name="Freeform 919">
            <a:extLst>
              <a:ext uri="{FF2B5EF4-FFF2-40B4-BE49-F238E27FC236}">
                <a16:creationId xmlns:a16="http://schemas.microsoft.com/office/drawing/2014/main" id="{89E52411-0308-774A-FF36-C35F8C7A01C6}"/>
              </a:ext>
            </a:extLst>
          </p:cNvPr>
          <p:cNvSpPr>
            <a:spLocks/>
          </p:cNvSpPr>
          <p:nvPr/>
        </p:nvSpPr>
        <p:spPr bwMode="auto">
          <a:xfrm>
            <a:off x="4040188" y="4786313"/>
            <a:ext cx="28575" cy="22225"/>
          </a:xfrm>
          <a:custGeom>
            <a:avLst/>
            <a:gdLst>
              <a:gd name="T0" fmla="*/ 7 w 18"/>
              <a:gd name="T1" fmla="*/ 14 h 14"/>
              <a:gd name="T2" fmla="*/ 6 w 18"/>
              <a:gd name="T3" fmla="*/ 12 h 14"/>
              <a:gd name="T4" fmla="*/ 0 w 18"/>
              <a:gd name="T5" fmla="*/ 5 h 14"/>
              <a:gd name="T6" fmla="*/ 13 w 18"/>
              <a:gd name="T7" fmla="*/ 1 h 14"/>
              <a:gd name="T8" fmla="*/ 18 w 18"/>
              <a:gd name="T9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4">
                <a:moveTo>
                  <a:pt x="7" y="14"/>
                </a:moveTo>
                <a:lnTo>
                  <a:pt x="6" y="12"/>
                </a:lnTo>
                <a:lnTo>
                  <a:pt x="0" y="5"/>
                </a:lnTo>
                <a:lnTo>
                  <a:pt x="13" y="1"/>
                </a:lnTo>
                <a:lnTo>
                  <a:pt x="1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6" name="Freeform 920">
            <a:extLst>
              <a:ext uri="{FF2B5EF4-FFF2-40B4-BE49-F238E27FC236}">
                <a16:creationId xmlns:a16="http://schemas.microsoft.com/office/drawing/2014/main" id="{98195CCC-E87B-D575-EB55-A49361BEEFA2}"/>
              </a:ext>
            </a:extLst>
          </p:cNvPr>
          <p:cNvSpPr>
            <a:spLocks/>
          </p:cNvSpPr>
          <p:nvPr/>
        </p:nvSpPr>
        <p:spPr bwMode="auto">
          <a:xfrm>
            <a:off x="4379913" y="4784725"/>
            <a:ext cx="26988" cy="36513"/>
          </a:xfrm>
          <a:custGeom>
            <a:avLst/>
            <a:gdLst>
              <a:gd name="T0" fmla="*/ 17 w 17"/>
              <a:gd name="T1" fmla="*/ 1 h 23"/>
              <a:gd name="T2" fmla="*/ 17 w 17"/>
              <a:gd name="T3" fmla="*/ 0 h 23"/>
              <a:gd name="T4" fmla="*/ 11 w 17"/>
              <a:gd name="T5" fmla="*/ 2 h 23"/>
              <a:gd name="T6" fmla="*/ 9 w 17"/>
              <a:gd name="T7" fmla="*/ 12 h 23"/>
              <a:gd name="T8" fmla="*/ 7 w 17"/>
              <a:gd name="T9" fmla="*/ 16 h 23"/>
              <a:gd name="T10" fmla="*/ 0 w 17"/>
              <a:gd name="T11" fmla="*/ 23 h 23"/>
              <a:gd name="T12" fmla="*/ 0 w 17"/>
              <a:gd name="T1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" h="23">
                <a:moveTo>
                  <a:pt x="17" y="1"/>
                </a:moveTo>
                <a:lnTo>
                  <a:pt x="17" y="0"/>
                </a:lnTo>
                <a:lnTo>
                  <a:pt x="11" y="2"/>
                </a:lnTo>
                <a:lnTo>
                  <a:pt x="9" y="12"/>
                </a:lnTo>
                <a:lnTo>
                  <a:pt x="7" y="16"/>
                </a:lnTo>
                <a:lnTo>
                  <a:pt x="0" y="23"/>
                </a:lnTo>
                <a:lnTo>
                  <a:pt x="0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7" name="Freeform 921">
            <a:extLst>
              <a:ext uri="{FF2B5EF4-FFF2-40B4-BE49-F238E27FC236}">
                <a16:creationId xmlns:a16="http://schemas.microsoft.com/office/drawing/2014/main" id="{6E17C81D-7AEF-CA1C-06F1-4E910CE93011}"/>
              </a:ext>
            </a:extLst>
          </p:cNvPr>
          <p:cNvSpPr>
            <a:spLocks/>
          </p:cNvSpPr>
          <p:nvPr/>
        </p:nvSpPr>
        <p:spPr bwMode="auto">
          <a:xfrm>
            <a:off x="4043363" y="4808538"/>
            <a:ext cx="41275" cy="17463"/>
          </a:xfrm>
          <a:custGeom>
            <a:avLst/>
            <a:gdLst>
              <a:gd name="T0" fmla="*/ 26 w 26"/>
              <a:gd name="T1" fmla="*/ 11 h 11"/>
              <a:gd name="T2" fmla="*/ 21 w 26"/>
              <a:gd name="T3" fmla="*/ 6 h 11"/>
              <a:gd name="T4" fmla="*/ 15 w 26"/>
              <a:gd name="T5" fmla="*/ 6 h 11"/>
              <a:gd name="T6" fmla="*/ 0 w 26"/>
              <a:gd name="T7" fmla="*/ 5 h 11"/>
              <a:gd name="T8" fmla="*/ 6 w 26"/>
              <a:gd name="T9" fmla="*/ 1 h 11"/>
              <a:gd name="T10" fmla="*/ 5 w 26"/>
              <a:gd name="T11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" h="11">
                <a:moveTo>
                  <a:pt x="26" y="11"/>
                </a:moveTo>
                <a:lnTo>
                  <a:pt x="21" y="6"/>
                </a:lnTo>
                <a:lnTo>
                  <a:pt x="15" y="6"/>
                </a:lnTo>
                <a:lnTo>
                  <a:pt x="0" y="5"/>
                </a:lnTo>
                <a:lnTo>
                  <a:pt x="6" y="1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8" name="Freeform 922">
            <a:extLst>
              <a:ext uri="{FF2B5EF4-FFF2-40B4-BE49-F238E27FC236}">
                <a16:creationId xmlns:a16="http://schemas.microsoft.com/office/drawing/2014/main" id="{BADF9ECE-C49B-21F2-DC30-9336FE3AFD30}"/>
              </a:ext>
            </a:extLst>
          </p:cNvPr>
          <p:cNvSpPr>
            <a:spLocks/>
          </p:cNvSpPr>
          <p:nvPr/>
        </p:nvSpPr>
        <p:spPr bwMode="auto">
          <a:xfrm>
            <a:off x="4359275" y="4827588"/>
            <a:ext cx="0" cy="7938"/>
          </a:xfrm>
          <a:custGeom>
            <a:avLst/>
            <a:gdLst>
              <a:gd name="T0" fmla="*/ 5 h 5"/>
              <a:gd name="T1" fmla="*/ 0 h 5"/>
              <a:gd name="T2" fmla="*/ 1 h 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">
                <a:moveTo>
                  <a:pt x="0" y="5"/>
                </a:moveTo>
                <a:lnTo>
                  <a:pt x="0" y="0"/>
                </a:lnTo>
                <a:lnTo>
                  <a:pt x="0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9" name="Freeform 923">
            <a:extLst>
              <a:ext uri="{FF2B5EF4-FFF2-40B4-BE49-F238E27FC236}">
                <a16:creationId xmlns:a16="http://schemas.microsoft.com/office/drawing/2014/main" id="{3B2649A0-1A5F-7442-2897-23CD6864D835}"/>
              </a:ext>
            </a:extLst>
          </p:cNvPr>
          <p:cNvSpPr>
            <a:spLocks/>
          </p:cNvSpPr>
          <p:nvPr/>
        </p:nvSpPr>
        <p:spPr bwMode="auto">
          <a:xfrm>
            <a:off x="4371975" y="4821238"/>
            <a:ext cx="7938" cy="14288"/>
          </a:xfrm>
          <a:custGeom>
            <a:avLst/>
            <a:gdLst>
              <a:gd name="T0" fmla="*/ 5 w 5"/>
              <a:gd name="T1" fmla="*/ 0 h 9"/>
              <a:gd name="T2" fmla="*/ 1 w 5"/>
              <a:gd name="T3" fmla="*/ 9 h 9"/>
              <a:gd name="T4" fmla="*/ 0 w 5"/>
              <a:gd name="T5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9">
                <a:moveTo>
                  <a:pt x="5" y="0"/>
                </a:moveTo>
                <a:lnTo>
                  <a:pt x="1" y="9"/>
                </a:lnTo>
                <a:lnTo>
                  <a:pt x="0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0" name="Freeform 924">
            <a:extLst>
              <a:ext uri="{FF2B5EF4-FFF2-40B4-BE49-F238E27FC236}">
                <a16:creationId xmlns:a16="http://schemas.microsoft.com/office/drawing/2014/main" id="{BC4EE4E1-7E4D-97D2-C923-22CEF5DABB73}"/>
              </a:ext>
            </a:extLst>
          </p:cNvPr>
          <p:cNvSpPr>
            <a:spLocks/>
          </p:cNvSpPr>
          <p:nvPr/>
        </p:nvSpPr>
        <p:spPr bwMode="auto">
          <a:xfrm>
            <a:off x="4384675" y="4799013"/>
            <a:ext cx="17463" cy="36513"/>
          </a:xfrm>
          <a:custGeom>
            <a:avLst/>
            <a:gdLst>
              <a:gd name="T0" fmla="*/ 0 w 11"/>
              <a:gd name="T1" fmla="*/ 23 h 23"/>
              <a:gd name="T2" fmla="*/ 6 w 11"/>
              <a:gd name="T3" fmla="*/ 12 h 23"/>
              <a:gd name="T4" fmla="*/ 11 w 11"/>
              <a:gd name="T5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" h="23">
                <a:moveTo>
                  <a:pt x="0" y="23"/>
                </a:moveTo>
                <a:lnTo>
                  <a:pt x="6" y="12"/>
                </a:lnTo>
                <a:lnTo>
                  <a:pt x="1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1" name="Line 925">
            <a:extLst>
              <a:ext uri="{FF2B5EF4-FFF2-40B4-BE49-F238E27FC236}">
                <a16:creationId xmlns:a16="http://schemas.microsoft.com/office/drawing/2014/main" id="{B62EA012-D3D9-3559-AC54-92CC94FD7A5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084638" y="4826000"/>
            <a:ext cx="9525" cy="1270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2" name="Freeform 926">
            <a:extLst>
              <a:ext uri="{FF2B5EF4-FFF2-40B4-BE49-F238E27FC236}">
                <a16:creationId xmlns:a16="http://schemas.microsoft.com/office/drawing/2014/main" id="{99D65A88-A1E9-08F2-33B2-FD7262A4ACB0}"/>
              </a:ext>
            </a:extLst>
          </p:cNvPr>
          <p:cNvSpPr>
            <a:spLocks/>
          </p:cNvSpPr>
          <p:nvPr/>
        </p:nvSpPr>
        <p:spPr bwMode="auto">
          <a:xfrm>
            <a:off x="4068763" y="4832350"/>
            <a:ext cx="15875" cy="7938"/>
          </a:xfrm>
          <a:custGeom>
            <a:avLst/>
            <a:gdLst>
              <a:gd name="T0" fmla="*/ 0 w 10"/>
              <a:gd name="T1" fmla="*/ 0 h 5"/>
              <a:gd name="T2" fmla="*/ 3 w 10"/>
              <a:gd name="T3" fmla="*/ 0 h 5"/>
              <a:gd name="T4" fmla="*/ 8 w 10"/>
              <a:gd name="T5" fmla="*/ 4 h 5"/>
              <a:gd name="T6" fmla="*/ 10 w 10"/>
              <a:gd name="T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5">
                <a:moveTo>
                  <a:pt x="0" y="0"/>
                </a:moveTo>
                <a:lnTo>
                  <a:pt x="3" y="0"/>
                </a:lnTo>
                <a:lnTo>
                  <a:pt x="8" y="4"/>
                </a:lnTo>
                <a:lnTo>
                  <a:pt x="10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3" name="Freeform 927">
            <a:extLst>
              <a:ext uri="{FF2B5EF4-FFF2-40B4-BE49-F238E27FC236}">
                <a16:creationId xmlns:a16="http://schemas.microsoft.com/office/drawing/2014/main" id="{CE6014BA-AC86-A1ED-F507-01179B4C94D0}"/>
              </a:ext>
            </a:extLst>
          </p:cNvPr>
          <p:cNvSpPr>
            <a:spLocks/>
          </p:cNvSpPr>
          <p:nvPr/>
        </p:nvSpPr>
        <p:spPr bwMode="auto">
          <a:xfrm>
            <a:off x="4346575" y="4829175"/>
            <a:ext cx="12700" cy="12700"/>
          </a:xfrm>
          <a:custGeom>
            <a:avLst/>
            <a:gdLst>
              <a:gd name="T0" fmla="*/ 8 w 8"/>
              <a:gd name="T1" fmla="*/ 0 h 8"/>
              <a:gd name="T2" fmla="*/ 5 w 8"/>
              <a:gd name="T3" fmla="*/ 2 h 8"/>
              <a:gd name="T4" fmla="*/ 4 w 8"/>
              <a:gd name="T5" fmla="*/ 7 h 8"/>
              <a:gd name="T6" fmla="*/ 0 w 8"/>
              <a:gd name="T7" fmla="*/ 6 h 8"/>
              <a:gd name="T8" fmla="*/ 1 w 8"/>
              <a:gd name="T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8">
                <a:moveTo>
                  <a:pt x="8" y="0"/>
                </a:moveTo>
                <a:lnTo>
                  <a:pt x="5" y="2"/>
                </a:lnTo>
                <a:lnTo>
                  <a:pt x="4" y="7"/>
                </a:lnTo>
                <a:lnTo>
                  <a:pt x="0" y="6"/>
                </a:lnTo>
                <a:lnTo>
                  <a:pt x="1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4" name="Freeform 928">
            <a:extLst>
              <a:ext uri="{FF2B5EF4-FFF2-40B4-BE49-F238E27FC236}">
                <a16:creationId xmlns:a16="http://schemas.microsoft.com/office/drawing/2014/main" id="{92F57562-095F-033B-521E-52B84B0A192C}"/>
              </a:ext>
            </a:extLst>
          </p:cNvPr>
          <p:cNvSpPr>
            <a:spLocks/>
          </p:cNvSpPr>
          <p:nvPr/>
        </p:nvSpPr>
        <p:spPr bwMode="auto">
          <a:xfrm>
            <a:off x="4056063" y="4829175"/>
            <a:ext cx="12700" cy="12700"/>
          </a:xfrm>
          <a:custGeom>
            <a:avLst/>
            <a:gdLst>
              <a:gd name="T0" fmla="*/ 4 w 8"/>
              <a:gd name="T1" fmla="*/ 8 h 8"/>
              <a:gd name="T2" fmla="*/ 1 w 8"/>
              <a:gd name="T3" fmla="*/ 7 h 8"/>
              <a:gd name="T4" fmla="*/ 0 w 8"/>
              <a:gd name="T5" fmla="*/ 7 h 8"/>
              <a:gd name="T6" fmla="*/ 4 w 8"/>
              <a:gd name="T7" fmla="*/ 2 h 8"/>
              <a:gd name="T8" fmla="*/ 4 w 8"/>
              <a:gd name="T9" fmla="*/ 0 h 8"/>
              <a:gd name="T10" fmla="*/ 8 w 8"/>
              <a:gd name="T11" fmla="*/ 2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8">
                <a:moveTo>
                  <a:pt x="4" y="8"/>
                </a:moveTo>
                <a:lnTo>
                  <a:pt x="1" y="7"/>
                </a:lnTo>
                <a:lnTo>
                  <a:pt x="0" y="7"/>
                </a:lnTo>
                <a:lnTo>
                  <a:pt x="4" y="2"/>
                </a:lnTo>
                <a:lnTo>
                  <a:pt x="4" y="0"/>
                </a:lnTo>
                <a:lnTo>
                  <a:pt x="8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5" name="Freeform 929">
            <a:extLst>
              <a:ext uri="{FF2B5EF4-FFF2-40B4-BE49-F238E27FC236}">
                <a16:creationId xmlns:a16="http://schemas.microsoft.com/office/drawing/2014/main" id="{217E3E74-8959-E6D9-E68B-1DA5369E1BD6}"/>
              </a:ext>
            </a:extLst>
          </p:cNvPr>
          <p:cNvSpPr>
            <a:spLocks/>
          </p:cNvSpPr>
          <p:nvPr/>
        </p:nvSpPr>
        <p:spPr bwMode="auto">
          <a:xfrm>
            <a:off x="4084638" y="4838700"/>
            <a:ext cx="9525" cy="7938"/>
          </a:xfrm>
          <a:custGeom>
            <a:avLst/>
            <a:gdLst>
              <a:gd name="T0" fmla="*/ 0 w 6"/>
              <a:gd name="T1" fmla="*/ 1 h 5"/>
              <a:gd name="T2" fmla="*/ 5 w 6"/>
              <a:gd name="T3" fmla="*/ 5 h 5"/>
              <a:gd name="T4" fmla="*/ 6 w 6"/>
              <a:gd name="T5" fmla="*/ 0 h 5"/>
              <a:gd name="T6" fmla="*/ 6 w 6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5">
                <a:moveTo>
                  <a:pt x="0" y="1"/>
                </a:moveTo>
                <a:lnTo>
                  <a:pt x="5" y="5"/>
                </a:lnTo>
                <a:lnTo>
                  <a:pt x="6" y="0"/>
                </a:lnTo>
                <a:lnTo>
                  <a:pt x="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6" name="Freeform 930">
            <a:extLst>
              <a:ext uri="{FF2B5EF4-FFF2-40B4-BE49-F238E27FC236}">
                <a16:creationId xmlns:a16="http://schemas.microsoft.com/office/drawing/2014/main" id="{56AFA679-6D1A-1FC9-0E22-FB081202E1D0}"/>
              </a:ext>
            </a:extLst>
          </p:cNvPr>
          <p:cNvSpPr>
            <a:spLocks/>
          </p:cNvSpPr>
          <p:nvPr/>
        </p:nvSpPr>
        <p:spPr bwMode="auto">
          <a:xfrm>
            <a:off x="4359275" y="4835525"/>
            <a:ext cx="12700" cy="14288"/>
          </a:xfrm>
          <a:custGeom>
            <a:avLst/>
            <a:gdLst>
              <a:gd name="T0" fmla="*/ 8 w 8"/>
              <a:gd name="T1" fmla="*/ 0 h 9"/>
              <a:gd name="T2" fmla="*/ 7 w 8"/>
              <a:gd name="T3" fmla="*/ 3 h 9"/>
              <a:gd name="T4" fmla="*/ 4 w 8"/>
              <a:gd name="T5" fmla="*/ 6 h 9"/>
              <a:gd name="T6" fmla="*/ 0 w 8"/>
              <a:gd name="T7" fmla="*/ 9 h 9"/>
              <a:gd name="T8" fmla="*/ 0 w 8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9">
                <a:moveTo>
                  <a:pt x="8" y="0"/>
                </a:moveTo>
                <a:lnTo>
                  <a:pt x="7" y="3"/>
                </a:lnTo>
                <a:lnTo>
                  <a:pt x="4" y="6"/>
                </a:lnTo>
                <a:lnTo>
                  <a:pt x="0" y="9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7" name="Freeform 931">
            <a:extLst>
              <a:ext uri="{FF2B5EF4-FFF2-40B4-BE49-F238E27FC236}">
                <a16:creationId xmlns:a16="http://schemas.microsoft.com/office/drawing/2014/main" id="{9896C16E-18AD-138A-DE7E-6CC090D6D32F}"/>
              </a:ext>
            </a:extLst>
          </p:cNvPr>
          <p:cNvSpPr>
            <a:spLocks/>
          </p:cNvSpPr>
          <p:nvPr/>
        </p:nvSpPr>
        <p:spPr bwMode="auto">
          <a:xfrm>
            <a:off x="4062413" y="4841875"/>
            <a:ext cx="19050" cy="9525"/>
          </a:xfrm>
          <a:custGeom>
            <a:avLst/>
            <a:gdLst>
              <a:gd name="T0" fmla="*/ 12 w 12"/>
              <a:gd name="T1" fmla="*/ 5 h 6"/>
              <a:gd name="T2" fmla="*/ 7 w 12"/>
              <a:gd name="T3" fmla="*/ 6 h 6"/>
              <a:gd name="T4" fmla="*/ 0 w 12"/>
              <a:gd name="T5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" h="6">
                <a:moveTo>
                  <a:pt x="12" y="5"/>
                </a:moveTo>
                <a:lnTo>
                  <a:pt x="7" y="6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8" name="Freeform 932">
            <a:extLst>
              <a:ext uri="{FF2B5EF4-FFF2-40B4-BE49-F238E27FC236}">
                <a16:creationId xmlns:a16="http://schemas.microsoft.com/office/drawing/2014/main" id="{11339A8E-DAF1-6F85-1485-246542F75E5A}"/>
              </a:ext>
            </a:extLst>
          </p:cNvPr>
          <p:cNvSpPr>
            <a:spLocks/>
          </p:cNvSpPr>
          <p:nvPr/>
        </p:nvSpPr>
        <p:spPr bwMode="auto">
          <a:xfrm>
            <a:off x="4348163" y="4841875"/>
            <a:ext cx="1588" cy="11113"/>
          </a:xfrm>
          <a:custGeom>
            <a:avLst/>
            <a:gdLst>
              <a:gd name="T0" fmla="*/ 0 w 1"/>
              <a:gd name="T1" fmla="*/ 0 h 7"/>
              <a:gd name="T2" fmla="*/ 0 w 1"/>
              <a:gd name="T3" fmla="*/ 5 h 7"/>
              <a:gd name="T4" fmla="*/ 1 w 1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7">
                <a:moveTo>
                  <a:pt x="0" y="0"/>
                </a:moveTo>
                <a:lnTo>
                  <a:pt x="0" y="5"/>
                </a:lnTo>
                <a:lnTo>
                  <a:pt x="1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9" name="Line 933">
            <a:extLst>
              <a:ext uri="{FF2B5EF4-FFF2-40B4-BE49-F238E27FC236}">
                <a16:creationId xmlns:a16="http://schemas.microsoft.com/office/drawing/2014/main" id="{495E3842-610E-DF48-6352-71F7448D0BD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081463" y="4849813"/>
            <a:ext cx="6350" cy="635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0" name="Freeform 934">
            <a:extLst>
              <a:ext uri="{FF2B5EF4-FFF2-40B4-BE49-F238E27FC236}">
                <a16:creationId xmlns:a16="http://schemas.microsoft.com/office/drawing/2014/main" id="{C98F2D46-BB36-FF6E-14AE-4FFDBCAF1859}"/>
              </a:ext>
            </a:extLst>
          </p:cNvPr>
          <p:cNvSpPr>
            <a:spLocks/>
          </p:cNvSpPr>
          <p:nvPr/>
        </p:nvSpPr>
        <p:spPr bwMode="auto">
          <a:xfrm>
            <a:off x="4195763" y="4849813"/>
            <a:ext cx="7938" cy="7938"/>
          </a:xfrm>
          <a:custGeom>
            <a:avLst/>
            <a:gdLst>
              <a:gd name="T0" fmla="*/ 5 w 5"/>
              <a:gd name="T1" fmla="*/ 5 h 5"/>
              <a:gd name="T2" fmla="*/ 5 w 5"/>
              <a:gd name="T3" fmla="*/ 0 h 5"/>
              <a:gd name="T4" fmla="*/ 0 w 5"/>
              <a:gd name="T5" fmla="*/ 5 h 5"/>
              <a:gd name="T6" fmla="*/ 0 w 5"/>
              <a:gd name="T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5">
                <a:moveTo>
                  <a:pt x="5" y="5"/>
                </a:moveTo>
                <a:lnTo>
                  <a:pt x="5" y="0"/>
                </a:lnTo>
                <a:lnTo>
                  <a:pt x="0" y="5"/>
                </a:lnTo>
                <a:lnTo>
                  <a:pt x="0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1" name="Freeform 935">
            <a:extLst>
              <a:ext uri="{FF2B5EF4-FFF2-40B4-BE49-F238E27FC236}">
                <a16:creationId xmlns:a16="http://schemas.microsoft.com/office/drawing/2014/main" id="{675682A4-02EB-588D-BE8C-FEF13D029146}"/>
              </a:ext>
            </a:extLst>
          </p:cNvPr>
          <p:cNvSpPr>
            <a:spLocks/>
          </p:cNvSpPr>
          <p:nvPr/>
        </p:nvSpPr>
        <p:spPr bwMode="auto">
          <a:xfrm>
            <a:off x="4079875" y="4856163"/>
            <a:ext cx="11113" cy="7938"/>
          </a:xfrm>
          <a:custGeom>
            <a:avLst/>
            <a:gdLst>
              <a:gd name="T0" fmla="*/ 0 w 7"/>
              <a:gd name="T1" fmla="*/ 5 h 5"/>
              <a:gd name="T2" fmla="*/ 1 w 7"/>
              <a:gd name="T3" fmla="*/ 2 h 5"/>
              <a:gd name="T4" fmla="*/ 5 w 7"/>
              <a:gd name="T5" fmla="*/ 2 h 5"/>
              <a:gd name="T6" fmla="*/ 7 w 7"/>
              <a:gd name="T7" fmla="*/ 1 h 5"/>
              <a:gd name="T8" fmla="*/ 5 w 7"/>
              <a:gd name="T9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5">
                <a:moveTo>
                  <a:pt x="0" y="5"/>
                </a:moveTo>
                <a:lnTo>
                  <a:pt x="1" y="2"/>
                </a:lnTo>
                <a:lnTo>
                  <a:pt x="5" y="2"/>
                </a:lnTo>
                <a:lnTo>
                  <a:pt x="7" y="1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2" name="Freeform 936">
            <a:extLst>
              <a:ext uri="{FF2B5EF4-FFF2-40B4-BE49-F238E27FC236}">
                <a16:creationId xmlns:a16="http://schemas.microsoft.com/office/drawing/2014/main" id="{2045A3F8-5931-1CFF-0491-DD3BBFF8E685}"/>
              </a:ext>
            </a:extLst>
          </p:cNvPr>
          <p:cNvSpPr>
            <a:spLocks/>
          </p:cNvSpPr>
          <p:nvPr/>
        </p:nvSpPr>
        <p:spPr bwMode="auto">
          <a:xfrm>
            <a:off x="4341813" y="4852988"/>
            <a:ext cx="11113" cy="12700"/>
          </a:xfrm>
          <a:custGeom>
            <a:avLst/>
            <a:gdLst>
              <a:gd name="T0" fmla="*/ 5 w 7"/>
              <a:gd name="T1" fmla="*/ 0 h 8"/>
              <a:gd name="T2" fmla="*/ 7 w 7"/>
              <a:gd name="T3" fmla="*/ 6 h 8"/>
              <a:gd name="T4" fmla="*/ 0 w 7"/>
              <a:gd name="T5" fmla="*/ 3 h 8"/>
              <a:gd name="T6" fmla="*/ 0 w 7"/>
              <a:gd name="T7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8">
                <a:moveTo>
                  <a:pt x="5" y="0"/>
                </a:moveTo>
                <a:lnTo>
                  <a:pt x="7" y="6"/>
                </a:lnTo>
                <a:lnTo>
                  <a:pt x="0" y="3"/>
                </a:lnTo>
                <a:lnTo>
                  <a:pt x="0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3" name="Line 937">
            <a:extLst>
              <a:ext uri="{FF2B5EF4-FFF2-40B4-BE49-F238E27FC236}">
                <a16:creationId xmlns:a16="http://schemas.microsoft.com/office/drawing/2014/main" id="{DF7ABB35-80C5-29E4-222C-7CCEC863096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159250" y="4864100"/>
            <a:ext cx="12700" cy="476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4" name="Freeform 938">
            <a:extLst>
              <a:ext uri="{FF2B5EF4-FFF2-40B4-BE49-F238E27FC236}">
                <a16:creationId xmlns:a16="http://schemas.microsoft.com/office/drawing/2014/main" id="{FF95DD69-5405-E0B8-274E-E0FA765F4E12}"/>
              </a:ext>
            </a:extLst>
          </p:cNvPr>
          <p:cNvSpPr>
            <a:spLocks/>
          </p:cNvSpPr>
          <p:nvPr/>
        </p:nvSpPr>
        <p:spPr bwMode="auto">
          <a:xfrm>
            <a:off x="4171950" y="4857750"/>
            <a:ext cx="23813" cy="12700"/>
          </a:xfrm>
          <a:custGeom>
            <a:avLst/>
            <a:gdLst>
              <a:gd name="T0" fmla="*/ 15 w 15"/>
              <a:gd name="T1" fmla="*/ 0 h 8"/>
              <a:gd name="T2" fmla="*/ 14 w 15"/>
              <a:gd name="T3" fmla="*/ 4 h 8"/>
              <a:gd name="T4" fmla="*/ 6 w 15"/>
              <a:gd name="T5" fmla="*/ 1 h 8"/>
              <a:gd name="T6" fmla="*/ 3 w 15"/>
              <a:gd name="T7" fmla="*/ 8 h 8"/>
              <a:gd name="T8" fmla="*/ 0 w 15"/>
              <a:gd name="T9" fmla="*/ 7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8">
                <a:moveTo>
                  <a:pt x="15" y="0"/>
                </a:moveTo>
                <a:lnTo>
                  <a:pt x="14" y="4"/>
                </a:lnTo>
                <a:lnTo>
                  <a:pt x="6" y="1"/>
                </a:lnTo>
                <a:lnTo>
                  <a:pt x="3" y="8"/>
                </a:lnTo>
                <a:lnTo>
                  <a:pt x="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5" name="Freeform 939">
            <a:extLst>
              <a:ext uri="{FF2B5EF4-FFF2-40B4-BE49-F238E27FC236}">
                <a16:creationId xmlns:a16="http://schemas.microsoft.com/office/drawing/2014/main" id="{39DE2266-2EF4-8562-5C4C-5C20B0D3FA25}"/>
              </a:ext>
            </a:extLst>
          </p:cNvPr>
          <p:cNvSpPr>
            <a:spLocks/>
          </p:cNvSpPr>
          <p:nvPr/>
        </p:nvSpPr>
        <p:spPr bwMode="auto">
          <a:xfrm>
            <a:off x="4076700" y="4859338"/>
            <a:ext cx="31750" cy="14288"/>
          </a:xfrm>
          <a:custGeom>
            <a:avLst/>
            <a:gdLst>
              <a:gd name="T0" fmla="*/ 20 w 20"/>
              <a:gd name="T1" fmla="*/ 7 h 9"/>
              <a:gd name="T2" fmla="*/ 18 w 20"/>
              <a:gd name="T3" fmla="*/ 0 h 9"/>
              <a:gd name="T4" fmla="*/ 13 w 20"/>
              <a:gd name="T5" fmla="*/ 3 h 9"/>
              <a:gd name="T6" fmla="*/ 6 w 20"/>
              <a:gd name="T7" fmla="*/ 9 h 9"/>
              <a:gd name="T8" fmla="*/ 3 w 20"/>
              <a:gd name="T9" fmla="*/ 9 h 9"/>
              <a:gd name="T10" fmla="*/ 0 w 20"/>
              <a:gd name="T11" fmla="*/ 7 h 9"/>
              <a:gd name="T12" fmla="*/ 2 w 20"/>
              <a:gd name="T13" fmla="*/ 3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" h="9">
                <a:moveTo>
                  <a:pt x="20" y="7"/>
                </a:moveTo>
                <a:lnTo>
                  <a:pt x="18" y="0"/>
                </a:lnTo>
                <a:lnTo>
                  <a:pt x="13" y="3"/>
                </a:lnTo>
                <a:lnTo>
                  <a:pt x="6" y="9"/>
                </a:lnTo>
                <a:lnTo>
                  <a:pt x="3" y="9"/>
                </a:lnTo>
                <a:lnTo>
                  <a:pt x="0" y="7"/>
                </a:lnTo>
                <a:lnTo>
                  <a:pt x="2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6" name="Freeform 940">
            <a:extLst>
              <a:ext uri="{FF2B5EF4-FFF2-40B4-BE49-F238E27FC236}">
                <a16:creationId xmlns:a16="http://schemas.microsoft.com/office/drawing/2014/main" id="{878B1EA5-6515-57E6-3C3C-406DA9609C90}"/>
              </a:ext>
            </a:extLst>
          </p:cNvPr>
          <p:cNvSpPr>
            <a:spLocks/>
          </p:cNvSpPr>
          <p:nvPr/>
        </p:nvSpPr>
        <p:spPr bwMode="auto">
          <a:xfrm>
            <a:off x="4359275" y="4835525"/>
            <a:ext cx="25400" cy="39688"/>
          </a:xfrm>
          <a:custGeom>
            <a:avLst/>
            <a:gdLst>
              <a:gd name="T0" fmla="*/ 12 w 16"/>
              <a:gd name="T1" fmla="*/ 25 h 25"/>
              <a:gd name="T2" fmla="*/ 11 w 16"/>
              <a:gd name="T3" fmla="*/ 24 h 25"/>
              <a:gd name="T4" fmla="*/ 3 w 16"/>
              <a:gd name="T5" fmla="*/ 19 h 25"/>
              <a:gd name="T6" fmla="*/ 1 w 16"/>
              <a:gd name="T7" fmla="*/ 19 h 25"/>
              <a:gd name="T8" fmla="*/ 0 w 16"/>
              <a:gd name="T9" fmla="*/ 17 h 25"/>
              <a:gd name="T10" fmla="*/ 0 w 16"/>
              <a:gd name="T11" fmla="*/ 15 h 25"/>
              <a:gd name="T12" fmla="*/ 3 w 16"/>
              <a:gd name="T13" fmla="*/ 13 h 25"/>
              <a:gd name="T14" fmla="*/ 5 w 16"/>
              <a:gd name="T15" fmla="*/ 11 h 25"/>
              <a:gd name="T16" fmla="*/ 11 w 16"/>
              <a:gd name="T17" fmla="*/ 7 h 25"/>
              <a:gd name="T18" fmla="*/ 15 w 16"/>
              <a:gd name="T19" fmla="*/ 4 h 25"/>
              <a:gd name="T20" fmla="*/ 16 w 16"/>
              <a:gd name="T21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" h="25">
                <a:moveTo>
                  <a:pt x="12" y="25"/>
                </a:moveTo>
                <a:lnTo>
                  <a:pt x="11" y="24"/>
                </a:lnTo>
                <a:lnTo>
                  <a:pt x="3" y="19"/>
                </a:lnTo>
                <a:lnTo>
                  <a:pt x="1" y="19"/>
                </a:lnTo>
                <a:lnTo>
                  <a:pt x="0" y="17"/>
                </a:lnTo>
                <a:lnTo>
                  <a:pt x="0" y="15"/>
                </a:lnTo>
                <a:lnTo>
                  <a:pt x="3" y="13"/>
                </a:lnTo>
                <a:lnTo>
                  <a:pt x="5" y="11"/>
                </a:lnTo>
                <a:lnTo>
                  <a:pt x="11" y="7"/>
                </a:lnTo>
                <a:lnTo>
                  <a:pt x="15" y="4"/>
                </a:lnTo>
                <a:lnTo>
                  <a:pt x="1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7" name="Freeform 941">
            <a:extLst>
              <a:ext uri="{FF2B5EF4-FFF2-40B4-BE49-F238E27FC236}">
                <a16:creationId xmlns:a16="http://schemas.microsoft.com/office/drawing/2014/main" id="{938B0915-8E23-7B64-7C1F-38772F30FBD6}"/>
              </a:ext>
            </a:extLst>
          </p:cNvPr>
          <p:cNvSpPr>
            <a:spLocks/>
          </p:cNvSpPr>
          <p:nvPr/>
        </p:nvSpPr>
        <p:spPr bwMode="auto">
          <a:xfrm>
            <a:off x="4252913" y="4875213"/>
            <a:ext cx="7938" cy="1588"/>
          </a:xfrm>
          <a:custGeom>
            <a:avLst/>
            <a:gdLst>
              <a:gd name="T0" fmla="*/ 5 w 5"/>
              <a:gd name="T1" fmla="*/ 0 h 1"/>
              <a:gd name="T2" fmla="*/ 4 w 5"/>
              <a:gd name="T3" fmla="*/ 1 h 1"/>
              <a:gd name="T4" fmla="*/ 0 w 5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1">
                <a:moveTo>
                  <a:pt x="5" y="0"/>
                </a:moveTo>
                <a:lnTo>
                  <a:pt x="4" y="1"/>
                </a:lnTo>
                <a:lnTo>
                  <a:pt x="0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8" name="Freeform 942">
            <a:extLst>
              <a:ext uri="{FF2B5EF4-FFF2-40B4-BE49-F238E27FC236}">
                <a16:creationId xmlns:a16="http://schemas.microsoft.com/office/drawing/2014/main" id="{CBE1DCAC-5648-C05C-6557-5835FC276325}"/>
              </a:ext>
            </a:extLst>
          </p:cNvPr>
          <p:cNvSpPr>
            <a:spLocks/>
          </p:cNvSpPr>
          <p:nvPr/>
        </p:nvSpPr>
        <p:spPr bwMode="auto">
          <a:xfrm>
            <a:off x="4203700" y="4851400"/>
            <a:ext cx="53975" cy="25400"/>
          </a:xfrm>
          <a:custGeom>
            <a:avLst/>
            <a:gdLst>
              <a:gd name="T0" fmla="*/ 31 w 34"/>
              <a:gd name="T1" fmla="*/ 16 h 16"/>
              <a:gd name="T2" fmla="*/ 24 w 34"/>
              <a:gd name="T3" fmla="*/ 12 h 16"/>
              <a:gd name="T4" fmla="*/ 31 w 34"/>
              <a:gd name="T5" fmla="*/ 7 h 16"/>
              <a:gd name="T6" fmla="*/ 34 w 34"/>
              <a:gd name="T7" fmla="*/ 4 h 16"/>
              <a:gd name="T8" fmla="*/ 32 w 34"/>
              <a:gd name="T9" fmla="*/ 1 h 16"/>
              <a:gd name="T10" fmla="*/ 31 w 34"/>
              <a:gd name="T11" fmla="*/ 0 h 16"/>
              <a:gd name="T12" fmla="*/ 30 w 34"/>
              <a:gd name="T13" fmla="*/ 4 h 16"/>
              <a:gd name="T14" fmla="*/ 21 w 34"/>
              <a:gd name="T15" fmla="*/ 7 h 16"/>
              <a:gd name="T16" fmla="*/ 15 w 34"/>
              <a:gd name="T17" fmla="*/ 12 h 16"/>
              <a:gd name="T18" fmla="*/ 6 w 34"/>
              <a:gd name="T19" fmla="*/ 12 h 16"/>
              <a:gd name="T20" fmla="*/ 0 w 34"/>
              <a:gd name="T21" fmla="*/ 8 h 16"/>
              <a:gd name="T22" fmla="*/ 0 w 34"/>
              <a:gd name="T23" fmla="*/ 4 h 16"/>
              <a:gd name="T24" fmla="*/ 0 w 34"/>
              <a:gd name="T25" fmla="*/ 4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4" h="16">
                <a:moveTo>
                  <a:pt x="31" y="16"/>
                </a:moveTo>
                <a:lnTo>
                  <a:pt x="24" y="12"/>
                </a:lnTo>
                <a:lnTo>
                  <a:pt x="31" y="7"/>
                </a:lnTo>
                <a:lnTo>
                  <a:pt x="34" y="4"/>
                </a:lnTo>
                <a:lnTo>
                  <a:pt x="32" y="1"/>
                </a:lnTo>
                <a:lnTo>
                  <a:pt x="31" y="0"/>
                </a:lnTo>
                <a:lnTo>
                  <a:pt x="30" y="4"/>
                </a:lnTo>
                <a:lnTo>
                  <a:pt x="21" y="7"/>
                </a:lnTo>
                <a:lnTo>
                  <a:pt x="15" y="12"/>
                </a:lnTo>
                <a:lnTo>
                  <a:pt x="6" y="12"/>
                </a:lnTo>
                <a:lnTo>
                  <a:pt x="0" y="8"/>
                </a:lnTo>
                <a:lnTo>
                  <a:pt x="0" y="4"/>
                </a:lnTo>
                <a:lnTo>
                  <a:pt x="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9" name="Freeform 943">
            <a:extLst>
              <a:ext uri="{FF2B5EF4-FFF2-40B4-BE49-F238E27FC236}">
                <a16:creationId xmlns:a16="http://schemas.microsoft.com/office/drawing/2014/main" id="{81D1346A-0D35-1003-19C5-E2E17BAD4D73}"/>
              </a:ext>
            </a:extLst>
          </p:cNvPr>
          <p:cNvSpPr>
            <a:spLocks/>
          </p:cNvSpPr>
          <p:nvPr/>
        </p:nvSpPr>
        <p:spPr bwMode="auto">
          <a:xfrm>
            <a:off x="4260850" y="4865688"/>
            <a:ext cx="23813" cy="15875"/>
          </a:xfrm>
          <a:custGeom>
            <a:avLst/>
            <a:gdLst>
              <a:gd name="T0" fmla="*/ 15 w 15"/>
              <a:gd name="T1" fmla="*/ 10 h 10"/>
              <a:gd name="T2" fmla="*/ 14 w 15"/>
              <a:gd name="T3" fmla="*/ 7 h 10"/>
              <a:gd name="T4" fmla="*/ 14 w 15"/>
              <a:gd name="T5" fmla="*/ 0 h 10"/>
              <a:gd name="T6" fmla="*/ 6 w 15"/>
              <a:gd name="T7" fmla="*/ 5 h 10"/>
              <a:gd name="T8" fmla="*/ 2 w 15"/>
              <a:gd name="T9" fmla="*/ 6 h 10"/>
              <a:gd name="T10" fmla="*/ 0 w 15"/>
              <a:gd name="T11" fmla="*/ 6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10">
                <a:moveTo>
                  <a:pt x="15" y="10"/>
                </a:moveTo>
                <a:lnTo>
                  <a:pt x="14" y="7"/>
                </a:lnTo>
                <a:lnTo>
                  <a:pt x="14" y="0"/>
                </a:lnTo>
                <a:lnTo>
                  <a:pt x="6" y="5"/>
                </a:lnTo>
                <a:lnTo>
                  <a:pt x="2" y="6"/>
                </a:lnTo>
                <a:lnTo>
                  <a:pt x="0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0" name="Freeform 944">
            <a:extLst>
              <a:ext uri="{FF2B5EF4-FFF2-40B4-BE49-F238E27FC236}">
                <a16:creationId xmlns:a16="http://schemas.microsoft.com/office/drawing/2014/main" id="{70C12B03-9839-F8E8-FCC7-D9AD28DA111B}"/>
              </a:ext>
            </a:extLst>
          </p:cNvPr>
          <p:cNvSpPr>
            <a:spLocks/>
          </p:cNvSpPr>
          <p:nvPr/>
        </p:nvSpPr>
        <p:spPr bwMode="auto">
          <a:xfrm>
            <a:off x="4117975" y="4864100"/>
            <a:ext cx="41275" cy="23813"/>
          </a:xfrm>
          <a:custGeom>
            <a:avLst/>
            <a:gdLst>
              <a:gd name="T0" fmla="*/ 26 w 26"/>
              <a:gd name="T1" fmla="*/ 0 h 15"/>
              <a:gd name="T2" fmla="*/ 22 w 26"/>
              <a:gd name="T3" fmla="*/ 7 h 15"/>
              <a:gd name="T4" fmla="*/ 11 w 26"/>
              <a:gd name="T5" fmla="*/ 14 h 15"/>
              <a:gd name="T6" fmla="*/ 10 w 26"/>
              <a:gd name="T7" fmla="*/ 15 h 15"/>
              <a:gd name="T8" fmla="*/ 2 w 26"/>
              <a:gd name="T9" fmla="*/ 15 h 15"/>
              <a:gd name="T10" fmla="*/ 0 w 26"/>
              <a:gd name="T11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" h="15">
                <a:moveTo>
                  <a:pt x="26" y="0"/>
                </a:moveTo>
                <a:lnTo>
                  <a:pt x="22" y="7"/>
                </a:lnTo>
                <a:lnTo>
                  <a:pt x="11" y="14"/>
                </a:lnTo>
                <a:lnTo>
                  <a:pt x="10" y="15"/>
                </a:lnTo>
                <a:lnTo>
                  <a:pt x="2" y="15"/>
                </a:lnTo>
                <a:lnTo>
                  <a:pt x="0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1" name="Freeform 945">
            <a:extLst>
              <a:ext uri="{FF2B5EF4-FFF2-40B4-BE49-F238E27FC236}">
                <a16:creationId xmlns:a16="http://schemas.microsoft.com/office/drawing/2014/main" id="{4B227231-21D9-111E-80FD-1C1D86F75AB2}"/>
              </a:ext>
            </a:extLst>
          </p:cNvPr>
          <p:cNvSpPr>
            <a:spLocks/>
          </p:cNvSpPr>
          <p:nvPr/>
        </p:nvSpPr>
        <p:spPr bwMode="auto">
          <a:xfrm>
            <a:off x="4341813" y="4865688"/>
            <a:ext cx="7938" cy="22225"/>
          </a:xfrm>
          <a:custGeom>
            <a:avLst/>
            <a:gdLst>
              <a:gd name="T0" fmla="*/ 0 w 5"/>
              <a:gd name="T1" fmla="*/ 0 h 14"/>
              <a:gd name="T2" fmla="*/ 5 w 5"/>
              <a:gd name="T3" fmla="*/ 2 h 14"/>
              <a:gd name="T4" fmla="*/ 4 w 5"/>
              <a:gd name="T5" fmla="*/ 11 h 14"/>
              <a:gd name="T6" fmla="*/ 4 w 5"/>
              <a:gd name="T7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14">
                <a:moveTo>
                  <a:pt x="0" y="0"/>
                </a:moveTo>
                <a:lnTo>
                  <a:pt x="5" y="2"/>
                </a:lnTo>
                <a:lnTo>
                  <a:pt x="4" y="11"/>
                </a:lnTo>
                <a:lnTo>
                  <a:pt x="4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2" name="Freeform 946">
            <a:extLst>
              <a:ext uri="{FF2B5EF4-FFF2-40B4-BE49-F238E27FC236}">
                <a16:creationId xmlns:a16="http://schemas.microsoft.com/office/drawing/2014/main" id="{1C0C65DC-B2BA-E3D7-21AB-9AB4ACDD95F7}"/>
              </a:ext>
            </a:extLst>
          </p:cNvPr>
          <p:cNvSpPr>
            <a:spLocks/>
          </p:cNvSpPr>
          <p:nvPr/>
        </p:nvSpPr>
        <p:spPr bwMode="auto">
          <a:xfrm>
            <a:off x="4108450" y="4870450"/>
            <a:ext cx="9525" cy="19050"/>
          </a:xfrm>
          <a:custGeom>
            <a:avLst/>
            <a:gdLst>
              <a:gd name="T0" fmla="*/ 6 w 6"/>
              <a:gd name="T1" fmla="*/ 11 h 12"/>
              <a:gd name="T2" fmla="*/ 2 w 6"/>
              <a:gd name="T3" fmla="*/ 12 h 12"/>
              <a:gd name="T4" fmla="*/ 0 w 6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12">
                <a:moveTo>
                  <a:pt x="6" y="11"/>
                </a:moveTo>
                <a:lnTo>
                  <a:pt x="2" y="12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3" name="Freeform 947">
            <a:extLst>
              <a:ext uri="{FF2B5EF4-FFF2-40B4-BE49-F238E27FC236}">
                <a16:creationId xmlns:a16="http://schemas.microsoft.com/office/drawing/2014/main" id="{19C74222-FADF-D24B-0AD0-29B73986967B}"/>
              </a:ext>
            </a:extLst>
          </p:cNvPr>
          <p:cNvSpPr>
            <a:spLocks/>
          </p:cNvSpPr>
          <p:nvPr/>
        </p:nvSpPr>
        <p:spPr bwMode="auto">
          <a:xfrm>
            <a:off x="3981450" y="4816475"/>
            <a:ext cx="58738" cy="73025"/>
          </a:xfrm>
          <a:custGeom>
            <a:avLst/>
            <a:gdLst>
              <a:gd name="T0" fmla="*/ 0 w 37"/>
              <a:gd name="T1" fmla="*/ 46 h 46"/>
              <a:gd name="T2" fmla="*/ 9 w 37"/>
              <a:gd name="T3" fmla="*/ 38 h 46"/>
              <a:gd name="T4" fmla="*/ 19 w 37"/>
              <a:gd name="T5" fmla="*/ 30 h 46"/>
              <a:gd name="T6" fmla="*/ 22 w 37"/>
              <a:gd name="T7" fmla="*/ 40 h 46"/>
              <a:gd name="T8" fmla="*/ 26 w 37"/>
              <a:gd name="T9" fmla="*/ 36 h 46"/>
              <a:gd name="T10" fmla="*/ 35 w 37"/>
              <a:gd name="T11" fmla="*/ 29 h 46"/>
              <a:gd name="T12" fmla="*/ 37 w 37"/>
              <a:gd name="T13" fmla="*/ 12 h 46"/>
              <a:gd name="T14" fmla="*/ 37 w 37"/>
              <a:gd name="T15" fmla="*/ 8 h 46"/>
              <a:gd name="T16" fmla="*/ 22 w 37"/>
              <a:gd name="T17" fmla="*/ 0 h 46"/>
              <a:gd name="T18" fmla="*/ 21 w 37"/>
              <a:gd name="T19" fmla="*/ 21 h 46"/>
              <a:gd name="T20" fmla="*/ 15 w 37"/>
              <a:gd name="T21" fmla="*/ 12 h 46"/>
              <a:gd name="T22" fmla="*/ 11 w 37"/>
              <a:gd name="T23" fmla="*/ 15 h 46"/>
              <a:gd name="T24" fmla="*/ 10 w 37"/>
              <a:gd name="T25" fmla="*/ 26 h 46"/>
              <a:gd name="T26" fmla="*/ 0 w 37"/>
              <a:gd name="T27" fmla="*/ 30 h 46"/>
              <a:gd name="T28" fmla="*/ 0 w 37"/>
              <a:gd name="T29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7" h="46">
                <a:moveTo>
                  <a:pt x="0" y="46"/>
                </a:moveTo>
                <a:lnTo>
                  <a:pt x="9" y="38"/>
                </a:lnTo>
                <a:lnTo>
                  <a:pt x="19" y="30"/>
                </a:lnTo>
                <a:lnTo>
                  <a:pt x="22" y="40"/>
                </a:lnTo>
                <a:lnTo>
                  <a:pt x="26" y="36"/>
                </a:lnTo>
                <a:lnTo>
                  <a:pt x="35" y="29"/>
                </a:lnTo>
                <a:lnTo>
                  <a:pt x="37" y="12"/>
                </a:lnTo>
                <a:lnTo>
                  <a:pt x="37" y="8"/>
                </a:lnTo>
                <a:lnTo>
                  <a:pt x="22" y="0"/>
                </a:lnTo>
                <a:lnTo>
                  <a:pt x="21" y="21"/>
                </a:lnTo>
                <a:lnTo>
                  <a:pt x="15" y="12"/>
                </a:lnTo>
                <a:lnTo>
                  <a:pt x="11" y="15"/>
                </a:lnTo>
                <a:lnTo>
                  <a:pt x="10" y="26"/>
                </a:lnTo>
                <a:lnTo>
                  <a:pt x="0" y="30"/>
                </a:lnTo>
                <a:lnTo>
                  <a:pt x="0" y="4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4" name="Line 948">
            <a:extLst>
              <a:ext uri="{FF2B5EF4-FFF2-40B4-BE49-F238E27FC236}">
                <a16:creationId xmlns:a16="http://schemas.microsoft.com/office/drawing/2014/main" id="{196E33A6-3DBA-D2DC-56E6-163E32CFFE7E}"/>
              </a:ext>
            </a:extLst>
          </p:cNvPr>
          <p:cNvSpPr>
            <a:spLocks noChangeShapeType="1"/>
          </p:cNvSpPr>
          <p:nvPr/>
        </p:nvSpPr>
        <p:spPr bwMode="auto">
          <a:xfrm>
            <a:off x="4171950" y="4889500"/>
            <a:ext cx="3175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5" name="Freeform 949">
            <a:extLst>
              <a:ext uri="{FF2B5EF4-FFF2-40B4-BE49-F238E27FC236}">
                <a16:creationId xmlns:a16="http://schemas.microsoft.com/office/drawing/2014/main" id="{246EFD51-9301-E69B-F4B9-040B34E1AF93}"/>
              </a:ext>
            </a:extLst>
          </p:cNvPr>
          <p:cNvSpPr>
            <a:spLocks/>
          </p:cNvSpPr>
          <p:nvPr/>
        </p:nvSpPr>
        <p:spPr bwMode="auto">
          <a:xfrm>
            <a:off x="4044950" y="4879975"/>
            <a:ext cx="41275" cy="12700"/>
          </a:xfrm>
          <a:custGeom>
            <a:avLst/>
            <a:gdLst>
              <a:gd name="T0" fmla="*/ 0 w 26"/>
              <a:gd name="T1" fmla="*/ 4 h 8"/>
              <a:gd name="T2" fmla="*/ 12 w 26"/>
              <a:gd name="T3" fmla="*/ 0 h 8"/>
              <a:gd name="T4" fmla="*/ 14 w 26"/>
              <a:gd name="T5" fmla="*/ 1 h 8"/>
              <a:gd name="T6" fmla="*/ 16 w 26"/>
              <a:gd name="T7" fmla="*/ 2 h 8"/>
              <a:gd name="T8" fmla="*/ 25 w 26"/>
              <a:gd name="T9" fmla="*/ 6 h 8"/>
              <a:gd name="T10" fmla="*/ 26 w 26"/>
              <a:gd name="T11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" h="8">
                <a:moveTo>
                  <a:pt x="0" y="4"/>
                </a:moveTo>
                <a:lnTo>
                  <a:pt x="12" y="0"/>
                </a:lnTo>
                <a:lnTo>
                  <a:pt x="14" y="1"/>
                </a:lnTo>
                <a:lnTo>
                  <a:pt x="16" y="2"/>
                </a:lnTo>
                <a:lnTo>
                  <a:pt x="25" y="6"/>
                </a:lnTo>
                <a:lnTo>
                  <a:pt x="26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6" name="Line 950">
            <a:extLst>
              <a:ext uri="{FF2B5EF4-FFF2-40B4-BE49-F238E27FC236}">
                <a16:creationId xmlns:a16="http://schemas.microsoft.com/office/drawing/2014/main" id="{40A7931B-BF23-14AE-DC52-D1AD68D6BB59}"/>
              </a:ext>
            </a:extLst>
          </p:cNvPr>
          <p:cNvSpPr>
            <a:spLocks noChangeShapeType="1"/>
          </p:cNvSpPr>
          <p:nvPr/>
        </p:nvSpPr>
        <p:spPr bwMode="auto">
          <a:xfrm>
            <a:off x="4086225" y="4892675"/>
            <a:ext cx="1588" cy="15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7" name="Freeform 951">
            <a:extLst>
              <a:ext uri="{FF2B5EF4-FFF2-40B4-BE49-F238E27FC236}">
                <a16:creationId xmlns:a16="http://schemas.microsoft.com/office/drawing/2014/main" id="{D4803135-93B0-8BA2-D2FC-024007BC3D35}"/>
              </a:ext>
            </a:extLst>
          </p:cNvPr>
          <p:cNvSpPr>
            <a:spLocks/>
          </p:cNvSpPr>
          <p:nvPr/>
        </p:nvSpPr>
        <p:spPr bwMode="auto">
          <a:xfrm>
            <a:off x="4037013" y="4886325"/>
            <a:ext cx="7938" cy="7938"/>
          </a:xfrm>
          <a:custGeom>
            <a:avLst/>
            <a:gdLst>
              <a:gd name="T0" fmla="*/ 0 w 5"/>
              <a:gd name="T1" fmla="*/ 5 h 5"/>
              <a:gd name="T2" fmla="*/ 0 w 5"/>
              <a:gd name="T3" fmla="*/ 4 h 5"/>
              <a:gd name="T4" fmla="*/ 4 w 5"/>
              <a:gd name="T5" fmla="*/ 0 h 5"/>
              <a:gd name="T6" fmla="*/ 5 w 5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5">
                <a:moveTo>
                  <a:pt x="0" y="5"/>
                </a:moveTo>
                <a:lnTo>
                  <a:pt x="0" y="4"/>
                </a:lnTo>
                <a:lnTo>
                  <a:pt x="4" y="0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8" name="Freeform 952">
            <a:extLst>
              <a:ext uri="{FF2B5EF4-FFF2-40B4-BE49-F238E27FC236}">
                <a16:creationId xmlns:a16="http://schemas.microsoft.com/office/drawing/2014/main" id="{4687B24C-4401-431B-048A-58B9DCD4A9BE}"/>
              </a:ext>
            </a:extLst>
          </p:cNvPr>
          <p:cNvSpPr>
            <a:spLocks/>
          </p:cNvSpPr>
          <p:nvPr/>
        </p:nvSpPr>
        <p:spPr bwMode="auto">
          <a:xfrm>
            <a:off x="4206875" y="4881563"/>
            <a:ext cx="26988" cy="15875"/>
          </a:xfrm>
          <a:custGeom>
            <a:avLst/>
            <a:gdLst>
              <a:gd name="T0" fmla="*/ 0 w 17"/>
              <a:gd name="T1" fmla="*/ 10 h 10"/>
              <a:gd name="T2" fmla="*/ 0 w 17"/>
              <a:gd name="T3" fmla="*/ 5 h 10"/>
              <a:gd name="T4" fmla="*/ 4 w 17"/>
              <a:gd name="T5" fmla="*/ 0 h 10"/>
              <a:gd name="T6" fmla="*/ 15 w 17"/>
              <a:gd name="T7" fmla="*/ 3 h 10"/>
              <a:gd name="T8" fmla="*/ 17 w 17"/>
              <a:gd name="T9" fmla="*/ 4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10">
                <a:moveTo>
                  <a:pt x="0" y="10"/>
                </a:moveTo>
                <a:lnTo>
                  <a:pt x="0" y="5"/>
                </a:lnTo>
                <a:lnTo>
                  <a:pt x="4" y="0"/>
                </a:lnTo>
                <a:lnTo>
                  <a:pt x="15" y="3"/>
                </a:lnTo>
                <a:lnTo>
                  <a:pt x="17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9" name="Freeform 953">
            <a:extLst>
              <a:ext uri="{FF2B5EF4-FFF2-40B4-BE49-F238E27FC236}">
                <a16:creationId xmlns:a16="http://schemas.microsoft.com/office/drawing/2014/main" id="{47924847-DFFA-4576-E529-4E00893C5955}"/>
              </a:ext>
            </a:extLst>
          </p:cNvPr>
          <p:cNvSpPr>
            <a:spLocks/>
          </p:cNvSpPr>
          <p:nvPr/>
        </p:nvSpPr>
        <p:spPr bwMode="auto">
          <a:xfrm>
            <a:off x="4233863" y="4887913"/>
            <a:ext cx="31750" cy="11113"/>
          </a:xfrm>
          <a:custGeom>
            <a:avLst/>
            <a:gdLst>
              <a:gd name="T0" fmla="*/ 0 w 20"/>
              <a:gd name="T1" fmla="*/ 0 h 7"/>
              <a:gd name="T2" fmla="*/ 6 w 20"/>
              <a:gd name="T3" fmla="*/ 6 h 7"/>
              <a:gd name="T4" fmla="*/ 9 w 20"/>
              <a:gd name="T5" fmla="*/ 6 h 7"/>
              <a:gd name="T6" fmla="*/ 17 w 20"/>
              <a:gd name="T7" fmla="*/ 6 h 7"/>
              <a:gd name="T8" fmla="*/ 20 w 20"/>
              <a:gd name="T9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7">
                <a:moveTo>
                  <a:pt x="0" y="0"/>
                </a:moveTo>
                <a:lnTo>
                  <a:pt x="6" y="6"/>
                </a:lnTo>
                <a:lnTo>
                  <a:pt x="9" y="6"/>
                </a:lnTo>
                <a:lnTo>
                  <a:pt x="17" y="6"/>
                </a:lnTo>
                <a:lnTo>
                  <a:pt x="2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0" name="Line 954">
            <a:extLst>
              <a:ext uri="{FF2B5EF4-FFF2-40B4-BE49-F238E27FC236}">
                <a16:creationId xmlns:a16="http://schemas.microsoft.com/office/drawing/2014/main" id="{6BA8A648-5AB3-671D-823E-8F5D9DA9BA4F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037013" y="4894263"/>
            <a:ext cx="1588" cy="635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1" name="Freeform 955">
            <a:extLst>
              <a:ext uri="{FF2B5EF4-FFF2-40B4-BE49-F238E27FC236}">
                <a16:creationId xmlns:a16="http://schemas.microsoft.com/office/drawing/2014/main" id="{9E1D50EF-DB9D-589D-A9F4-35481FF25AF0}"/>
              </a:ext>
            </a:extLst>
          </p:cNvPr>
          <p:cNvSpPr>
            <a:spLocks/>
          </p:cNvSpPr>
          <p:nvPr/>
        </p:nvSpPr>
        <p:spPr bwMode="auto">
          <a:xfrm>
            <a:off x="4284663" y="4881563"/>
            <a:ext cx="63500" cy="23813"/>
          </a:xfrm>
          <a:custGeom>
            <a:avLst/>
            <a:gdLst>
              <a:gd name="T0" fmla="*/ 40 w 40"/>
              <a:gd name="T1" fmla="*/ 4 h 15"/>
              <a:gd name="T2" fmla="*/ 39 w 40"/>
              <a:gd name="T3" fmla="*/ 8 h 15"/>
              <a:gd name="T4" fmla="*/ 29 w 40"/>
              <a:gd name="T5" fmla="*/ 11 h 15"/>
              <a:gd name="T6" fmla="*/ 29 w 40"/>
              <a:gd name="T7" fmla="*/ 15 h 15"/>
              <a:gd name="T8" fmla="*/ 18 w 40"/>
              <a:gd name="T9" fmla="*/ 14 h 15"/>
              <a:gd name="T10" fmla="*/ 0 w 40"/>
              <a:gd name="T11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" h="15">
                <a:moveTo>
                  <a:pt x="40" y="4"/>
                </a:moveTo>
                <a:lnTo>
                  <a:pt x="39" y="8"/>
                </a:lnTo>
                <a:lnTo>
                  <a:pt x="29" y="11"/>
                </a:lnTo>
                <a:lnTo>
                  <a:pt x="29" y="15"/>
                </a:lnTo>
                <a:lnTo>
                  <a:pt x="18" y="14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2" name="Freeform 956">
            <a:extLst>
              <a:ext uri="{FF2B5EF4-FFF2-40B4-BE49-F238E27FC236}">
                <a16:creationId xmlns:a16="http://schemas.microsoft.com/office/drawing/2014/main" id="{5C39DD80-F35B-2DFE-E492-0FEFDADA869A}"/>
              </a:ext>
            </a:extLst>
          </p:cNvPr>
          <p:cNvSpPr>
            <a:spLocks/>
          </p:cNvSpPr>
          <p:nvPr/>
        </p:nvSpPr>
        <p:spPr bwMode="auto">
          <a:xfrm>
            <a:off x="4265613" y="4899025"/>
            <a:ext cx="19050" cy="6350"/>
          </a:xfrm>
          <a:custGeom>
            <a:avLst/>
            <a:gdLst>
              <a:gd name="T0" fmla="*/ 0 w 12"/>
              <a:gd name="T1" fmla="*/ 0 h 4"/>
              <a:gd name="T2" fmla="*/ 3 w 12"/>
              <a:gd name="T3" fmla="*/ 1 h 4"/>
              <a:gd name="T4" fmla="*/ 8 w 12"/>
              <a:gd name="T5" fmla="*/ 4 h 4"/>
              <a:gd name="T6" fmla="*/ 12 w 12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4">
                <a:moveTo>
                  <a:pt x="0" y="0"/>
                </a:moveTo>
                <a:lnTo>
                  <a:pt x="3" y="1"/>
                </a:lnTo>
                <a:lnTo>
                  <a:pt x="8" y="4"/>
                </a:lnTo>
                <a:lnTo>
                  <a:pt x="12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3" name="Freeform 957">
            <a:extLst>
              <a:ext uri="{FF2B5EF4-FFF2-40B4-BE49-F238E27FC236}">
                <a16:creationId xmlns:a16="http://schemas.microsoft.com/office/drawing/2014/main" id="{8DB9784C-2C31-2C6F-480D-3F11222AF166}"/>
              </a:ext>
            </a:extLst>
          </p:cNvPr>
          <p:cNvSpPr>
            <a:spLocks/>
          </p:cNvSpPr>
          <p:nvPr/>
        </p:nvSpPr>
        <p:spPr bwMode="auto">
          <a:xfrm>
            <a:off x="3954463" y="4865688"/>
            <a:ext cx="23813" cy="39688"/>
          </a:xfrm>
          <a:custGeom>
            <a:avLst/>
            <a:gdLst>
              <a:gd name="T0" fmla="*/ 9 w 15"/>
              <a:gd name="T1" fmla="*/ 25 h 25"/>
              <a:gd name="T2" fmla="*/ 15 w 15"/>
              <a:gd name="T3" fmla="*/ 15 h 25"/>
              <a:gd name="T4" fmla="*/ 13 w 15"/>
              <a:gd name="T5" fmla="*/ 13 h 25"/>
              <a:gd name="T6" fmla="*/ 11 w 15"/>
              <a:gd name="T7" fmla="*/ 10 h 25"/>
              <a:gd name="T8" fmla="*/ 12 w 15"/>
              <a:gd name="T9" fmla="*/ 2 h 25"/>
              <a:gd name="T10" fmla="*/ 6 w 15"/>
              <a:gd name="T11" fmla="*/ 0 h 25"/>
              <a:gd name="T12" fmla="*/ 0 w 15"/>
              <a:gd name="T13" fmla="*/ 13 h 25"/>
              <a:gd name="T14" fmla="*/ 4 w 15"/>
              <a:gd name="T15" fmla="*/ 22 h 25"/>
              <a:gd name="T16" fmla="*/ 9 w 15"/>
              <a:gd name="T1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" h="25">
                <a:moveTo>
                  <a:pt x="9" y="25"/>
                </a:moveTo>
                <a:lnTo>
                  <a:pt x="15" y="15"/>
                </a:lnTo>
                <a:lnTo>
                  <a:pt x="13" y="13"/>
                </a:lnTo>
                <a:lnTo>
                  <a:pt x="11" y="10"/>
                </a:lnTo>
                <a:lnTo>
                  <a:pt x="12" y="2"/>
                </a:lnTo>
                <a:lnTo>
                  <a:pt x="6" y="0"/>
                </a:lnTo>
                <a:lnTo>
                  <a:pt x="0" y="13"/>
                </a:lnTo>
                <a:lnTo>
                  <a:pt x="4" y="22"/>
                </a:lnTo>
                <a:lnTo>
                  <a:pt x="9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4" name="Freeform 958">
            <a:extLst>
              <a:ext uri="{FF2B5EF4-FFF2-40B4-BE49-F238E27FC236}">
                <a16:creationId xmlns:a16="http://schemas.microsoft.com/office/drawing/2014/main" id="{4A91C7EE-7E24-9572-3208-64098033C1DF}"/>
              </a:ext>
            </a:extLst>
          </p:cNvPr>
          <p:cNvSpPr>
            <a:spLocks/>
          </p:cNvSpPr>
          <p:nvPr/>
        </p:nvSpPr>
        <p:spPr bwMode="auto">
          <a:xfrm>
            <a:off x="4192588" y="4897438"/>
            <a:ext cx="14288" cy="12700"/>
          </a:xfrm>
          <a:custGeom>
            <a:avLst/>
            <a:gdLst>
              <a:gd name="T0" fmla="*/ 0 w 9"/>
              <a:gd name="T1" fmla="*/ 8 h 8"/>
              <a:gd name="T2" fmla="*/ 4 w 9"/>
              <a:gd name="T3" fmla="*/ 6 h 8"/>
              <a:gd name="T4" fmla="*/ 5 w 9"/>
              <a:gd name="T5" fmla="*/ 1 h 8"/>
              <a:gd name="T6" fmla="*/ 8 w 9"/>
              <a:gd name="T7" fmla="*/ 0 h 8"/>
              <a:gd name="T8" fmla="*/ 9 w 9"/>
              <a:gd name="T9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8">
                <a:moveTo>
                  <a:pt x="0" y="8"/>
                </a:moveTo>
                <a:lnTo>
                  <a:pt x="4" y="6"/>
                </a:lnTo>
                <a:lnTo>
                  <a:pt x="5" y="1"/>
                </a:lnTo>
                <a:lnTo>
                  <a:pt x="8" y="0"/>
                </a:lnTo>
                <a:lnTo>
                  <a:pt x="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5" name="Freeform 959">
            <a:extLst>
              <a:ext uri="{FF2B5EF4-FFF2-40B4-BE49-F238E27FC236}">
                <a16:creationId xmlns:a16="http://schemas.microsoft.com/office/drawing/2014/main" id="{5252C4D1-BDDD-2E5F-9019-8A22C8792616}"/>
              </a:ext>
            </a:extLst>
          </p:cNvPr>
          <p:cNvSpPr>
            <a:spLocks/>
          </p:cNvSpPr>
          <p:nvPr/>
        </p:nvSpPr>
        <p:spPr bwMode="auto">
          <a:xfrm>
            <a:off x="4175125" y="4883150"/>
            <a:ext cx="23813" cy="26988"/>
          </a:xfrm>
          <a:custGeom>
            <a:avLst/>
            <a:gdLst>
              <a:gd name="T0" fmla="*/ 0 w 15"/>
              <a:gd name="T1" fmla="*/ 4 h 17"/>
              <a:gd name="T2" fmla="*/ 9 w 15"/>
              <a:gd name="T3" fmla="*/ 3 h 17"/>
              <a:gd name="T4" fmla="*/ 11 w 15"/>
              <a:gd name="T5" fmla="*/ 0 h 17"/>
              <a:gd name="T6" fmla="*/ 15 w 15"/>
              <a:gd name="T7" fmla="*/ 2 h 17"/>
              <a:gd name="T8" fmla="*/ 13 w 15"/>
              <a:gd name="T9" fmla="*/ 10 h 17"/>
              <a:gd name="T10" fmla="*/ 11 w 15"/>
              <a:gd name="T11" fmla="*/ 14 h 17"/>
              <a:gd name="T12" fmla="*/ 11 w 15"/>
              <a:gd name="T13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17">
                <a:moveTo>
                  <a:pt x="0" y="4"/>
                </a:moveTo>
                <a:lnTo>
                  <a:pt x="9" y="3"/>
                </a:lnTo>
                <a:lnTo>
                  <a:pt x="11" y="0"/>
                </a:lnTo>
                <a:lnTo>
                  <a:pt x="15" y="2"/>
                </a:lnTo>
                <a:lnTo>
                  <a:pt x="13" y="10"/>
                </a:lnTo>
                <a:lnTo>
                  <a:pt x="11" y="14"/>
                </a:lnTo>
                <a:lnTo>
                  <a:pt x="11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6" name="Freeform 960">
            <a:extLst>
              <a:ext uri="{FF2B5EF4-FFF2-40B4-BE49-F238E27FC236}">
                <a16:creationId xmlns:a16="http://schemas.microsoft.com/office/drawing/2014/main" id="{BD9E89C9-A565-B5EE-F130-3F9E77C34996}"/>
              </a:ext>
            </a:extLst>
          </p:cNvPr>
          <p:cNvSpPr>
            <a:spLocks/>
          </p:cNvSpPr>
          <p:nvPr/>
        </p:nvSpPr>
        <p:spPr bwMode="auto">
          <a:xfrm>
            <a:off x="4087813" y="4894263"/>
            <a:ext cx="23813" cy="17463"/>
          </a:xfrm>
          <a:custGeom>
            <a:avLst/>
            <a:gdLst>
              <a:gd name="T0" fmla="*/ 0 w 15"/>
              <a:gd name="T1" fmla="*/ 0 h 11"/>
              <a:gd name="T2" fmla="*/ 3 w 15"/>
              <a:gd name="T3" fmla="*/ 2 h 11"/>
              <a:gd name="T4" fmla="*/ 4 w 15"/>
              <a:gd name="T5" fmla="*/ 8 h 11"/>
              <a:gd name="T6" fmla="*/ 15 w 15"/>
              <a:gd name="T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11">
                <a:moveTo>
                  <a:pt x="0" y="0"/>
                </a:moveTo>
                <a:lnTo>
                  <a:pt x="3" y="2"/>
                </a:lnTo>
                <a:lnTo>
                  <a:pt x="4" y="8"/>
                </a:lnTo>
                <a:lnTo>
                  <a:pt x="15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7" name="Freeform 961">
            <a:extLst>
              <a:ext uri="{FF2B5EF4-FFF2-40B4-BE49-F238E27FC236}">
                <a16:creationId xmlns:a16="http://schemas.microsoft.com/office/drawing/2014/main" id="{E8642457-4615-E08C-9F72-EB9896842BC9}"/>
              </a:ext>
            </a:extLst>
          </p:cNvPr>
          <p:cNvSpPr>
            <a:spLocks/>
          </p:cNvSpPr>
          <p:nvPr/>
        </p:nvSpPr>
        <p:spPr bwMode="auto">
          <a:xfrm>
            <a:off x="4111625" y="4910138"/>
            <a:ext cx="9525" cy="3175"/>
          </a:xfrm>
          <a:custGeom>
            <a:avLst/>
            <a:gdLst>
              <a:gd name="T0" fmla="*/ 0 w 6"/>
              <a:gd name="T1" fmla="*/ 1 h 2"/>
              <a:gd name="T2" fmla="*/ 6 w 6"/>
              <a:gd name="T3" fmla="*/ 0 h 2"/>
              <a:gd name="T4" fmla="*/ 6 w 6"/>
              <a:gd name="T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2">
                <a:moveTo>
                  <a:pt x="0" y="1"/>
                </a:moveTo>
                <a:lnTo>
                  <a:pt x="6" y="0"/>
                </a:lnTo>
                <a:lnTo>
                  <a:pt x="6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8" name="Freeform 962">
            <a:extLst>
              <a:ext uri="{FF2B5EF4-FFF2-40B4-BE49-F238E27FC236}">
                <a16:creationId xmlns:a16="http://schemas.microsoft.com/office/drawing/2014/main" id="{B4145DF3-AB0A-86F3-0355-3FDAB2BDA76D}"/>
              </a:ext>
            </a:extLst>
          </p:cNvPr>
          <p:cNvSpPr>
            <a:spLocks/>
          </p:cNvSpPr>
          <p:nvPr/>
        </p:nvSpPr>
        <p:spPr bwMode="auto">
          <a:xfrm>
            <a:off x="4332288" y="4886325"/>
            <a:ext cx="61913" cy="31750"/>
          </a:xfrm>
          <a:custGeom>
            <a:avLst/>
            <a:gdLst>
              <a:gd name="T0" fmla="*/ 0 w 39"/>
              <a:gd name="T1" fmla="*/ 20 h 20"/>
              <a:gd name="T2" fmla="*/ 7 w 39"/>
              <a:gd name="T3" fmla="*/ 15 h 20"/>
              <a:gd name="T4" fmla="*/ 11 w 39"/>
              <a:gd name="T5" fmla="*/ 17 h 20"/>
              <a:gd name="T6" fmla="*/ 13 w 39"/>
              <a:gd name="T7" fmla="*/ 20 h 20"/>
              <a:gd name="T8" fmla="*/ 14 w 39"/>
              <a:gd name="T9" fmla="*/ 16 h 20"/>
              <a:gd name="T10" fmla="*/ 20 w 39"/>
              <a:gd name="T11" fmla="*/ 2 h 20"/>
              <a:gd name="T12" fmla="*/ 21 w 39"/>
              <a:gd name="T13" fmla="*/ 0 h 20"/>
              <a:gd name="T14" fmla="*/ 24 w 39"/>
              <a:gd name="T15" fmla="*/ 2 h 20"/>
              <a:gd name="T16" fmla="*/ 30 w 39"/>
              <a:gd name="T17" fmla="*/ 8 h 20"/>
              <a:gd name="T18" fmla="*/ 33 w 39"/>
              <a:gd name="T19" fmla="*/ 9 h 20"/>
              <a:gd name="T20" fmla="*/ 36 w 39"/>
              <a:gd name="T21" fmla="*/ 9 h 20"/>
              <a:gd name="T22" fmla="*/ 39 w 39"/>
              <a:gd name="T23" fmla="*/ 9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9" h="20">
                <a:moveTo>
                  <a:pt x="0" y="20"/>
                </a:moveTo>
                <a:lnTo>
                  <a:pt x="7" y="15"/>
                </a:lnTo>
                <a:lnTo>
                  <a:pt x="11" y="17"/>
                </a:lnTo>
                <a:lnTo>
                  <a:pt x="13" y="20"/>
                </a:lnTo>
                <a:lnTo>
                  <a:pt x="14" y="16"/>
                </a:lnTo>
                <a:lnTo>
                  <a:pt x="20" y="2"/>
                </a:lnTo>
                <a:lnTo>
                  <a:pt x="21" y="0"/>
                </a:lnTo>
                <a:lnTo>
                  <a:pt x="24" y="2"/>
                </a:lnTo>
                <a:lnTo>
                  <a:pt x="30" y="8"/>
                </a:lnTo>
                <a:lnTo>
                  <a:pt x="33" y="9"/>
                </a:lnTo>
                <a:lnTo>
                  <a:pt x="36" y="9"/>
                </a:lnTo>
                <a:lnTo>
                  <a:pt x="39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9" name="Freeform 963">
            <a:extLst>
              <a:ext uri="{FF2B5EF4-FFF2-40B4-BE49-F238E27FC236}">
                <a16:creationId xmlns:a16="http://schemas.microsoft.com/office/drawing/2014/main" id="{617BE41E-7B7E-4DDD-0566-32FA5BCD98B1}"/>
              </a:ext>
            </a:extLst>
          </p:cNvPr>
          <p:cNvSpPr>
            <a:spLocks/>
          </p:cNvSpPr>
          <p:nvPr/>
        </p:nvSpPr>
        <p:spPr bwMode="auto">
          <a:xfrm>
            <a:off x="4378325" y="4773613"/>
            <a:ext cx="196850" cy="144463"/>
          </a:xfrm>
          <a:custGeom>
            <a:avLst/>
            <a:gdLst>
              <a:gd name="T0" fmla="*/ 124 w 124"/>
              <a:gd name="T1" fmla="*/ 1 h 91"/>
              <a:gd name="T2" fmla="*/ 112 w 124"/>
              <a:gd name="T3" fmla="*/ 8 h 91"/>
              <a:gd name="T4" fmla="*/ 105 w 124"/>
              <a:gd name="T5" fmla="*/ 11 h 91"/>
              <a:gd name="T6" fmla="*/ 102 w 124"/>
              <a:gd name="T7" fmla="*/ 15 h 91"/>
              <a:gd name="T8" fmla="*/ 93 w 124"/>
              <a:gd name="T9" fmla="*/ 23 h 91"/>
              <a:gd name="T10" fmla="*/ 90 w 124"/>
              <a:gd name="T11" fmla="*/ 24 h 91"/>
              <a:gd name="T12" fmla="*/ 86 w 124"/>
              <a:gd name="T13" fmla="*/ 22 h 91"/>
              <a:gd name="T14" fmla="*/ 83 w 124"/>
              <a:gd name="T15" fmla="*/ 20 h 91"/>
              <a:gd name="T16" fmla="*/ 82 w 124"/>
              <a:gd name="T17" fmla="*/ 26 h 91"/>
              <a:gd name="T18" fmla="*/ 85 w 124"/>
              <a:gd name="T19" fmla="*/ 27 h 91"/>
              <a:gd name="T20" fmla="*/ 85 w 124"/>
              <a:gd name="T21" fmla="*/ 38 h 91"/>
              <a:gd name="T22" fmla="*/ 75 w 124"/>
              <a:gd name="T23" fmla="*/ 46 h 91"/>
              <a:gd name="T24" fmla="*/ 83 w 124"/>
              <a:gd name="T25" fmla="*/ 57 h 91"/>
              <a:gd name="T26" fmla="*/ 85 w 124"/>
              <a:gd name="T27" fmla="*/ 72 h 91"/>
              <a:gd name="T28" fmla="*/ 86 w 124"/>
              <a:gd name="T29" fmla="*/ 79 h 91"/>
              <a:gd name="T30" fmla="*/ 89 w 124"/>
              <a:gd name="T31" fmla="*/ 80 h 91"/>
              <a:gd name="T32" fmla="*/ 83 w 124"/>
              <a:gd name="T33" fmla="*/ 83 h 91"/>
              <a:gd name="T34" fmla="*/ 78 w 124"/>
              <a:gd name="T35" fmla="*/ 84 h 91"/>
              <a:gd name="T36" fmla="*/ 70 w 124"/>
              <a:gd name="T37" fmla="*/ 79 h 91"/>
              <a:gd name="T38" fmla="*/ 64 w 124"/>
              <a:gd name="T39" fmla="*/ 79 h 91"/>
              <a:gd name="T40" fmla="*/ 57 w 124"/>
              <a:gd name="T41" fmla="*/ 86 h 91"/>
              <a:gd name="T42" fmla="*/ 46 w 124"/>
              <a:gd name="T43" fmla="*/ 84 h 91"/>
              <a:gd name="T44" fmla="*/ 42 w 124"/>
              <a:gd name="T45" fmla="*/ 86 h 91"/>
              <a:gd name="T46" fmla="*/ 34 w 124"/>
              <a:gd name="T47" fmla="*/ 90 h 91"/>
              <a:gd name="T48" fmla="*/ 29 w 124"/>
              <a:gd name="T49" fmla="*/ 83 h 91"/>
              <a:gd name="T50" fmla="*/ 37 w 124"/>
              <a:gd name="T51" fmla="*/ 83 h 91"/>
              <a:gd name="T52" fmla="*/ 42 w 124"/>
              <a:gd name="T53" fmla="*/ 79 h 91"/>
              <a:gd name="T54" fmla="*/ 53 w 124"/>
              <a:gd name="T55" fmla="*/ 72 h 91"/>
              <a:gd name="T56" fmla="*/ 60 w 124"/>
              <a:gd name="T57" fmla="*/ 71 h 91"/>
              <a:gd name="T58" fmla="*/ 56 w 124"/>
              <a:gd name="T59" fmla="*/ 65 h 91"/>
              <a:gd name="T60" fmla="*/ 59 w 124"/>
              <a:gd name="T61" fmla="*/ 60 h 91"/>
              <a:gd name="T62" fmla="*/ 63 w 124"/>
              <a:gd name="T63" fmla="*/ 54 h 91"/>
              <a:gd name="T64" fmla="*/ 56 w 124"/>
              <a:gd name="T65" fmla="*/ 57 h 91"/>
              <a:gd name="T66" fmla="*/ 53 w 124"/>
              <a:gd name="T67" fmla="*/ 60 h 91"/>
              <a:gd name="T68" fmla="*/ 51 w 124"/>
              <a:gd name="T69" fmla="*/ 65 h 91"/>
              <a:gd name="T70" fmla="*/ 38 w 124"/>
              <a:gd name="T71" fmla="*/ 76 h 91"/>
              <a:gd name="T72" fmla="*/ 25 w 124"/>
              <a:gd name="T73" fmla="*/ 75 h 91"/>
              <a:gd name="T74" fmla="*/ 22 w 124"/>
              <a:gd name="T75" fmla="*/ 73 h 91"/>
              <a:gd name="T76" fmla="*/ 6 w 124"/>
              <a:gd name="T77" fmla="*/ 68 h 91"/>
              <a:gd name="T78" fmla="*/ 0 w 124"/>
              <a:gd name="T79" fmla="*/ 64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91">
                <a:moveTo>
                  <a:pt x="124" y="3"/>
                </a:moveTo>
                <a:lnTo>
                  <a:pt x="124" y="1"/>
                </a:lnTo>
                <a:lnTo>
                  <a:pt x="123" y="0"/>
                </a:lnTo>
                <a:lnTo>
                  <a:pt x="112" y="8"/>
                </a:lnTo>
                <a:lnTo>
                  <a:pt x="108" y="9"/>
                </a:lnTo>
                <a:lnTo>
                  <a:pt x="105" y="11"/>
                </a:lnTo>
                <a:lnTo>
                  <a:pt x="102" y="11"/>
                </a:lnTo>
                <a:lnTo>
                  <a:pt x="102" y="15"/>
                </a:lnTo>
                <a:lnTo>
                  <a:pt x="102" y="19"/>
                </a:lnTo>
                <a:lnTo>
                  <a:pt x="93" y="23"/>
                </a:lnTo>
                <a:lnTo>
                  <a:pt x="91" y="23"/>
                </a:lnTo>
                <a:lnTo>
                  <a:pt x="90" y="24"/>
                </a:lnTo>
                <a:lnTo>
                  <a:pt x="86" y="23"/>
                </a:lnTo>
                <a:lnTo>
                  <a:pt x="86" y="22"/>
                </a:lnTo>
                <a:lnTo>
                  <a:pt x="83" y="20"/>
                </a:lnTo>
                <a:lnTo>
                  <a:pt x="83" y="20"/>
                </a:lnTo>
                <a:lnTo>
                  <a:pt x="83" y="22"/>
                </a:lnTo>
                <a:lnTo>
                  <a:pt x="82" y="26"/>
                </a:lnTo>
                <a:lnTo>
                  <a:pt x="83" y="26"/>
                </a:lnTo>
                <a:lnTo>
                  <a:pt x="85" y="27"/>
                </a:lnTo>
                <a:lnTo>
                  <a:pt x="87" y="31"/>
                </a:lnTo>
                <a:lnTo>
                  <a:pt x="85" y="38"/>
                </a:lnTo>
                <a:lnTo>
                  <a:pt x="76" y="45"/>
                </a:lnTo>
                <a:lnTo>
                  <a:pt x="75" y="46"/>
                </a:lnTo>
                <a:lnTo>
                  <a:pt x="75" y="49"/>
                </a:lnTo>
                <a:lnTo>
                  <a:pt x="83" y="57"/>
                </a:lnTo>
                <a:lnTo>
                  <a:pt x="85" y="69"/>
                </a:lnTo>
                <a:lnTo>
                  <a:pt x="85" y="72"/>
                </a:lnTo>
                <a:lnTo>
                  <a:pt x="85" y="76"/>
                </a:lnTo>
                <a:lnTo>
                  <a:pt x="86" y="79"/>
                </a:lnTo>
                <a:lnTo>
                  <a:pt x="87" y="79"/>
                </a:lnTo>
                <a:lnTo>
                  <a:pt x="89" y="80"/>
                </a:lnTo>
                <a:lnTo>
                  <a:pt x="86" y="82"/>
                </a:lnTo>
                <a:lnTo>
                  <a:pt x="83" y="83"/>
                </a:lnTo>
                <a:lnTo>
                  <a:pt x="81" y="83"/>
                </a:lnTo>
                <a:lnTo>
                  <a:pt x="78" y="84"/>
                </a:lnTo>
                <a:lnTo>
                  <a:pt x="75" y="83"/>
                </a:lnTo>
                <a:lnTo>
                  <a:pt x="70" y="79"/>
                </a:lnTo>
                <a:lnTo>
                  <a:pt x="68" y="78"/>
                </a:lnTo>
                <a:lnTo>
                  <a:pt x="64" y="79"/>
                </a:lnTo>
                <a:lnTo>
                  <a:pt x="59" y="83"/>
                </a:lnTo>
                <a:lnTo>
                  <a:pt x="57" y="86"/>
                </a:lnTo>
                <a:lnTo>
                  <a:pt x="49" y="86"/>
                </a:lnTo>
                <a:lnTo>
                  <a:pt x="46" y="84"/>
                </a:lnTo>
                <a:lnTo>
                  <a:pt x="44" y="86"/>
                </a:lnTo>
                <a:lnTo>
                  <a:pt x="42" y="86"/>
                </a:lnTo>
                <a:lnTo>
                  <a:pt x="36" y="91"/>
                </a:lnTo>
                <a:lnTo>
                  <a:pt x="34" y="90"/>
                </a:lnTo>
                <a:lnTo>
                  <a:pt x="30" y="88"/>
                </a:lnTo>
                <a:lnTo>
                  <a:pt x="29" y="83"/>
                </a:lnTo>
                <a:lnTo>
                  <a:pt x="30" y="83"/>
                </a:lnTo>
                <a:lnTo>
                  <a:pt x="37" y="83"/>
                </a:lnTo>
                <a:lnTo>
                  <a:pt x="38" y="82"/>
                </a:lnTo>
                <a:lnTo>
                  <a:pt x="42" y="79"/>
                </a:lnTo>
                <a:lnTo>
                  <a:pt x="49" y="72"/>
                </a:lnTo>
                <a:lnTo>
                  <a:pt x="53" y="72"/>
                </a:lnTo>
                <a:lnTo>
                  <a:pt x="59" y="71"/>
                </a:lnTo>
                <a:lnTo>
                  <a:pt x="60" y="71"/>
                </a:lnTo>
                <a:lnTo>
                  <a:pt x="55" y="68"/>
                </a:lnTo>
                <a:lnTo>
                  <a:pt x="56" y="65"/>
                </a:lnTo>
                <a:lnTo>
                  <a:pt x="56" y="64"/>
                </a:lnTo>
                <a:lnTo>
                  <a:pt x="59" y="60"/>
                </a:lnTo>
                <a:lnTo>
                  <a:pt x="63" y="57"/>
                </a:lnTo>
                <a:lnTo>
                  <a:pt x="63" y="54"/>
                </a:lnTo>
                <a:lnTo>
                  <a:pt x="63" y="53"/>
                </a:lnTo>
                <a:lnTo>
                  <a:pt x="56" y="57"/>
                </a:lnTo>
                <a:lnTo>
                  <a:pt x="55" y="60"/>
                </a:lnTo>
                <a:lnTo>
                  <a:pt x="53" y="60"/>
                </a:lnTo>
                <a:lnTo>
                  <a:pt x="51" y="64"/>
                </a:lnTo>
                <a:lnTo>
                  <a:pt x="51" y="65"/>
                </a:lnTo>
                <a:lnTo>
                  <a:pt x="45" y="69"/>
                </a:lnTo>
                <a:lnTo>
                  <a:pt x="38" y="76"/>
                </a:lnTo>
                <a:lnTo>
                  <a:pt x="33" y="79"/>
                </a:lnTo>
                <a:lnTo>
                  <a:pt x="25" y="75"/>
                </a:lnTo>
                <a:lnTo>
                  <a:pt x="23" y="73"/>
                </a:lnTo>
                <a:lnTo>
                  <a:pt x="22" y="73"/>
                </a:lnTo>
                <a:lnTo>
                  <a:pt x="15" y="68"/>
                </a:lnTo>
                <a:lnTo>
                  <a:pt x="6" y="68"/>
                </a:lnTo>
                <a:lnTo>
                  <a:pt x="3" y="68"/>
                </a:lnTo>
                <a:lnTo>
                  <a:pt x="0" y="6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0" name="Freeform 964">
            <a:extLst>
              <a:ext uri="{FF2B5EF4-FFF2-40B4-BE49-F238E27FC236}">
                <a16:creationId xmlns:a16="http://schemas.microsoft.com/office/drawing/2014/main" id="{7C244B25-4828-D4B3-6197-AC0A658C3CB8}"/>
              </a:ext>
            </a:extLst>
          </p:cNvPr>
          <p:cNvSpPr>
            <a:spLocks/>
          </p:cNvSpPr>
          <p:nvPr/>
        </p:nvSpPr>
        <p:spPr bwMode="auto">
          <a:xfrm>
            <a:off x="4284663" y="4905375"/>
            <a:ext cx="11113" cy="12700"/>
          </a:xfrm>
          <a:custGeom>
            <a:avLst/>
            <a:gdLst>
              <a:gd name="T0" fmla="*/ 0 w 7"/>
              <a:gd name="T1" fmla="*/ 0 h 8"/>
              <a:gd name="T2" fmla="*/ 6 w 7"/>
              <a:gd name="T3" fmla="*/ 1 h 8"/>
              <a:gd name="T4" fmla="*/ 7 w 7"/>
              <a:gd name="T5" fmla="*/ 5 h 8"/>
              <a:gd name="T6" fmla="*/ 6 w 7"/>
              <a:gd name="T7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8">
                <a:moveTo>
                  <a:pt x="0" y="0"/>
                </a:moveTo>
                <a:lnTo>
                  <a:pt x="6" y="1"/>
                </a:lnTo>
                <a:lnTo>
                  <a:pt x="7" y="5"/>
                </a:lnTo>
                <a:lnTo>
                  <a:pt x="6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1" name="Freeform 965">
            <a:extLst>
              <a:ext uri="{FF2B5EF4-FFF2-40B4-BE49-F238E27FC236}">
                <a16:creationId xmlns:a16="http://schemas.microsoft.com/office/drawing/2014/main" id="{0EDF1E1F-C79E-4D4D-7D2A-B46CDD9A0D0A}"/>
              </a:ext>
            </a:extLst>
          </p:cNvPr>
          <p:cNvSpPr>
            <a:spLocks/>
          </p:cNvSpPr>
          <p:nvPr/>
        </p:nvSpPr>
        <p:spPr bwMode="auto">
          <a:xfrm>
            <a:off x="4495800" y="4916488"/>
            <a:ext cx="12700" cy="4763"/>
          </a:xfrm>
          <a:custGeom>
            <a:avLst/>
            <a:gdLst>
              <a:gd name="T0" fmla="*/ 0 w 8"/>
              <a:gd name="T1" fmla="*/ 0 h 3"/>
              <a:gd name="T2" fmla="*/ 2 w 8"/>
              <a:gd name="T3" fmla="*/ 1 h 3"/>
              <a:gd name="T4" fmla="*/ 5 w 8"/>
              <a:gd name="T5" fmla="*/ 1 h 3"/>
              <a:gd name="T6" fmla="*/ 8 w 8"/>
              <a:gd name="T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3">
                <a:moveTo>
                  <a:pt x="0" y="0"/>
                </a:moveTo>
                <a:lnTo>
                  <a:pt x="2" y="1"/>
                </a:lnTo>
                <a:lnTo>
                  <a:pt x="5" y="1"/>
                </a:lnTo>
                <a:lnTo>
                  <a:pt x="8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2" name="Freeform 966">
            <a:extLst>
              <a:ext uri="{FF2B5EF4-FFF2-40B4-BE49-F238E27FC236}">
                <a16:creationId xmlns:a16="http://schemas.microsoft.com/office/drawing/2014/main" id="{2F5FA7C0-8C88-5F17-F11B-B7DF5FA7355F}"/>
              </a:ext>
            </a:extLst>
          </p:cNvPr>
          <p:cNvSpPr>
            <a:spLocks/>
          </p:cNvSpPr>
          <p:nvPr/>
        </p:nvSpPr>
        <p:spPr bwMode="auto">
          <a:xfrm>
            <a:off x="4037013" y="4900613"/>
            <a:ext cx="26988" cy="23813"/>
          </a:xfrm>
          <a:custGeom>
            <a:avLst/>
            <a:gdLst>
              <a:gd name="T0" fmla="*/ 17 w 17"/>
              <a:gd name="T1" fmla="*/ 15 h 15"/>
              <a:gd name="T2" fmla="*/ 16 w 17"/>
              <a:gd name="T3" fmla="*/ 13 h 15"/>
              <a:gd name="T4" fmla="*/ 16 w 17"/>
              <a:gd name="T5" fmla="*/ 11 h 15"/>
              <a:gd name="T6" fmla="*/ 15 w 17"/>
              <a:gd name="T7" fmla="*/ 10 h 15"/>
              <a:gd name="T8" fmla="*/ 5 w 17"/>
              <a:gd name="T9" fmla="*/ 11 h 15"/>
              <a:gd name="T10" fmla="*/ 2 w 17"/>
              <a:gd name="T11" fmla="*/ 14 h 15"/>
              <a:gd name="T12" fmla="*/ 0 w 17"/>
              <a:gd name="T13" fmla="*/ 13 h 15"/>
              <a:gd name="T14" fmla="*/ 0 w 17"/>
              <a:gd name="T15" fmla="*/ 10 h 15"/>
              <a:gd name="T16" fmla="*/ 1 w 17"/>
              <a:gd name="T17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15">
                <a:moveTo>
                  <a:pt x="17" y="15"/>
                </a:moveTo>
                <a:lnTo>
                  <a:pt x="16" y="13"/>
                </a:lnTo>
                <a:lnTo>
                  <a:pt x="16" y="11"/>
                </a:lnTo>
                <a:lnTo>
                  <a:pt x="15" y="10"/>
                </a:lnTo>
                <a:lnTo>
                  <a:pt x="5" y="11"/>
                </a:lnTo>
                <a:lnTo>
                  <a:pt x="2" y="14"/>
                </a:lnTo>
                <a:lnTo>
                  <a:pt x="0" y="13"/>
                </a:lnTo>
                <a:lnTo>
                  <a:pt x="0" y="10"/>
                </a:lnTo>
                <a:lnTo>
                  <a:pt x="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3" name="Freeform 967">
            <a:extLst>
              <a:ext uri="{FF2B5EF4-FFF2-40B4-BE49-F238E27FC236}">
                <a16:creationId xmlns:a16="http://schemas.microsoft.com/office/drawing/2014/main" id="{8473ED5C-391B-866E-B0F2-5FA64C7DC31C}"/>
              </a:ext>
            </a:extLst>
          </p:cNvPr>
          <p:cNvSpPr>
            <a:spLocks/>
          </p:cNvSpPr>
          <p:nvPr/>
        </p:nvSpPr>
        <p:spPr bwMode="auto">
          <a:xfrm>
            <a:off x="4471988" y="4913313"/>
            <a:ext cx="23813" cy="11113"/>
          </a:xfrm>
          <a:custGeom>
            <a:avLst/>
            <a:gdLst>
              <a:gd name="T0" fmla="*/ 0 w 15"/>
              <a:gd name="T1" fmla="*/ 7 h 7"/>
              <a:gd name="T2" fmla="*/ 2 w 15"/>
              <a:gd name="T3" fmla="*/ 7 h 7"/>
              <a:gd name="T4" fmla="*/ 11 w 15"/>
              <a:gd name="T5" fmla="*/ 0 h 7"/>
              <a:gd name="T6" fmla="*/ 15 w 15"/>
              <a:gd name="T7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7">
                <a:moveTo>
                  <a:pt x="0" y="7"/>
                </a:moveTo>
                <a:lnTo>
                  <a:pt x="2" y="7"/>
                </a:lnTo>
                <a:lnTo>
                  <a:pt x="11" y="0"/>
                </a:lnTo>
                <a:lnTo>
                  <a:pt x="15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4" name="Line 968">
            <a:extLst>
              <a:ext uri="{FF2B5EF4-FFF2-40B4-BE49-F238E27FC236}">
                <a16:creationId xmlns:a16="http://schemas.microsoft.com/office/drawing/2014/main" id="{4ED34041-0AFC-490D-108F-D69A6013325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064000" y="4924425"/>
            <a:ext cx="3175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5" name="Freeform 969">
            <a:extLst>
              <a:ext uri="{FF2B5EF4-FFF2-40B4-BE49-F238E27FC236}">
                <a16:creationId xmlns:a16="http://schemas.microsoft.com/office/drawing/2014/main" id="{D2B206D8-BD4E-055F-8C85-75324DC680A8}"/>
              </a:ext>
            </a:extLst>
          </p:cNvPr>
          <p:cNvSpPr>
            <a:spLocks/>
          </p:cNvSpPr>
          <p:nvPr/>
        </p:nvSpPr>
        <p:spPr bwMode="auto">
          <a:xfrm>
            <a:off x="4121150" y="4913313"/>
            <a:ext cx="1588" cy="11113"/>
          </a:xfrm>
          <a:custGeom>
            <a:avLst/>
            <a:gdLst>
              <a:gd name="T0" fmla="*/ 0 w 1"/>
              <a:gd name="T1" fmla="*/ 0 h 7"/>
              <a:gd name="T2" fmla="*/ 0 w 1"/>
              <a:gd name="T3" fmla="*/ 7 h 7"/>
              <a:gd name="T4" fmla="*/ 1 w 1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7">
                <a:moveTo>
                  <a:pt x="0" y="0"/>
                </a:moveTo>
                <a:lnTo>
                  <a:pt x="0" y="7"/>
                </a:lnTo>
                <a:lnTo>
                  <a:pt x="1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6" name="Freeform 970">
            <a:extLst>
              <a:ext uri="{FF2B5EF4-FFF2-40B4-BE49-F238E27FC236}">
                <a16:creationId xmlns:a16="http://schemas.microsoft.com/office/drawing/2014/main" id="{A7BCCD1E-1B97-F5D5-D738-CA40511FE22F}"/>
              </a:ext>
            </a:extLst>
          </p:cNvPr>
          <p:cNvSpPr>
            <a:spLocks/>
          </p:cNvSpPr>
          <p:nvPr/>
        </p:nvSpPr>
        <p:spPr bwMode="auto">
          <a:xfrm>
            <a:off x="4124325" y="4886325"/>
            <a:ext cx="47625" cy="38100"/>
          </a:xfrm>
          <a:custGeom>
            <a:avLst/>
            <a:gdLst>
              <a:gd name="T0" fmla="*/ 0 w 30"/>
              <a:gd name="T1" fmla="*/ 24 h 24"/>
              <a:gd name="T2" fmla="*/ 3 w 30"/>
              <a:gd name="T3" fmla="*/ 15 h 24"/>
              <a:gd name="T4" fmla="*/ 3 w 30"/>
              <a:gd name="T5" fmla="*/ 11 h 24"/>
              <a:gd name="T6" fmla="*/ 5 w 30"/>
              <a:gd name="T7" fmla="*/ 11 h 24"/>
              <a:gd name="T8" fmla="*/ 10 w 30"/>
              <a:gd name="T9" fmla="*/ 9 h 24"/>
              <a:gd name="T10" fmla="*/ 13 w 30"/>
              <a:gd name="T11" fmla="*/ 8 h 24"/>
              <a:gd name="T12" fmla="*/ 15 w 30"/>
              <a:gd name="T13" fmla="*/ 7 h 24"/>
              <a:gd name="T14" fmla="*/ 17 w 30"/>
              <a:gd name="T15" fmla="*/ 7 h 24"/>
              <a:gd name="T16" fmla="*/ 21 w 30"/>
              <a:gd name="T17" fmla="*/ 9 h 24"/>
              <a:gd name="T18" fmla="*/ 22 w 30"/>
              <a:gd name="T19" fmla="*/ 11 h 24"/>
              <a:gd name="T20" fmla="*/ 25 w 30"/>
              <a:gd name="T21" fmla="*/ 9 h 24"/>
              <a:gd name="T22" fmla="*/ 24 w 30"/>
              <a:gd name="T23" fmla="*/ 8 h 24"/>
              <a:gd name="T24" fmla="*/ 22 w 30"/>
              <a:gd name="T25" fmla="*/ 5 h 24"/>
              <a:gd name="T26" fmla="*/ 26 w 30"/>
              <a:gd name="T27" fmla="*/ 0 h 24"/>
              <a:gd name="T28" fmla="*/ 30 w 30"/>
              <a:gd name="T29" fmla="*/ 2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0" h="24">
                <a:moveTo>
                  <a:pt x="0" y="24"/>
                </a:moveTo>
                <a:lnTo>
                  <a:pt x="3" y="15"/>
                </a:lnTo>
                <a:lnTo>
                  <a:pt x="3" y="11"/>
                </a:lnTo>
                <a:lnTo>
                  <a:pt x="5" y="11"/>
                </a:lnTo>
                <a:lnTo>
                  <a:pt x="10" y="9"/>
                </a:lnTo>
                <a:lnTo>
                  <a:pt x="13" y="8"/>
                </a:lnTo>
                <a:lnTo>
                  <a:pt x="15" y="7"/>
                </a:lnTo>
                <a:lnTo>
                  <a:pt x="17" y="7"/>
                </a:lnTo>
                <a:lnTo>
                  <a:pt x="21" y="9"/>
                </a:lnTo>
                <a:lnTo>
                  <a:pt x="22" y="11"/>
                </a:lnTo>
                <a:lnTo>
                  <a:pt x="25" y="9"/>
                </a:lnTo>
                <a:lnTo>
                  <a:pt x="24" y="8"/>
                </a:lnTo>
                <a:lnTo>
                  <a:pt x="22" y="5"/>
                </a:lnTo>
                <a:lnTo>
                  <a:pt x="26" y="0"/>
                </a:lnTo>
                <a:lnTo>
                  <a:pt x="3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7" name="Line 971">
            <a:extLst>
              <a:ext uri="{FF2B5EF4-FFF2-40B4-BE49-F238E27FC236}">
                <a16:creationId xmlns:a16="http://schemas.microsoft.com/office/drawing/2014/main" id="{9595E7A7-E735-EA33-79C8-914CA767974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289425" y="4918075"/>
            <a:ext cx="4763" cy="635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8" name="Freeform 972">
            <a:extLst>
              <a:ext uri="{FF2B5EF4-FFF2-40B4-BE49-F238E27FC236}">
                <a16:creationId xmlns:a16="http://schemas.microsoft.com/office/drawing/2014/main" id="{E1E86FE5-F946-7A62-5D2C-7FE510895FC5}"/>
              </a:ext>
            </a:extLst>
          </p:cNvPr>
          <p:cNvSpPr>
            <a:spLocks/>
          </p:cNvSpPr>
          <p:nvPr/>
        </p:nvSpPr>
        <p:spPr bwMode="auto">
          <a:xfrm>
            <a:off x="4298950" y="4921250"/>
            <a:ext cx="12700" cy="3175"/>
          </a:xfrm>
          <a:custGeom>
            <a:avLst/>
            <a:gdLst>
              <a:gd name="T0" fmla="*/ 0 w 8"/>
              <a:gd name="T1" fmla="*/ 2 h 2"/>
              <a:gd name="T2" fmla="*/ 1 w 8"/>
              <a:gd name="T3" fmla="*/ 0 h 2"/>
              <a:gd name="T4" fmla="*/ 8 w 8"/>
              <a:gd name="T5" fmla="*/ 1 h 2"/>
              <a:gd name="T6" fmla="*/ 6 w 8"/>
              <a:gd name="T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2">
                <a:moveTo>
                  <a:pt x="0" y="2"/>
                </a:moveTo>
                <a:lnTo>
                  <a:pt x="1" y="0"/>
                </a:lnTo>
                <a:lnTo>
                  <a:pt x="8" y="1"/>
                </a:lnTo>
                <a:lnTo>
                  <a:pt x="6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9" name="Line 973">
            <a:extLst>
              <a:ext uri="{FF2B5EF4-FFF2-40B4-BE49-F238E27FC236}">
                <a16:creationId xmlns:a16="http://schemas.microsoft.com/office/drawing/2014/main" id="{20FA3B83-CEFC-A9A6-3E0A-D81D0D1FE4B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319588" y="4918075"/>
            <a:ext cx="12700" cy="635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0" name="Freeform 974">
            <a:extLst>
              <a:ext uri="{FF2B5EF4-FFF2-40B4-BE49-F238E27FC236}">
                <a16:creationId xmlns:a16="http://schemas.microsoft.com/office/drawing/2014/main" id="{21193AD9-B102-D076-E57D-3149F5742176}"/>
              </a:ext>
            </a:extLst>
          </p:cNvPr>
          <p:cNvSpPr>
            <a:spLocks/>
          </p:cNvSpPr>
          <p:nvPr/>
        </p:nvSpPr>
        <p:spPr bwMode="auto">
          <a:xfrm>
            <a:off x="4394200" y="4900613"/>
            <a:ext cx="14288" cy="23813"/>
          </a:xfrm>
          <a:custGeom>
            <a:avLst/>
            <a:gdLst>
              <a:gd name="T0" fmla="*/ 0 w 9"/>
              <a:gd name="T1" fmla="*/ 0 h 15"/>
              <a:gd name="T2" fmla="*/ 5 w 9"/>
              <a:gd name="T3" fmla="*/ 2 h 15"/>
              <a:gd name="T4" fmla="*/ 9 w 9"/>
              <a:gd name="T5" fmla="*/ 7 h 15"/>
              <a:gd name="T6" fmla="*/ 9 w 9"/>
              <a:gd name="T7" fmla="*/ 14 h 15"/>
              <a:gd name="T8" fmla="*/ 9 w 9"/>
              <a:gd name="T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15">
                <a:moveTo>
                  <a:pt x="0" y="0"/>
                </a:moveTo>
                <a:lnTo>
                  <a:pt x="5" y="2"/>
                </a:lnTo>
                <a:lnTo>
                  <a:pt x="9" y="7"/>
                </a:lnTo>
                <a:lnTo>
                  <a:pt x="9" y="14"/>
                </a:lnTo>
                <a:lnTo>
                  <a:pt x="9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1" name="Freeform 975">
            <a:extLst>
              <a:ext uri="{FF2B5EF4-FFF2-40B4-BE49-F238E27FC236}">
                <a16:creationId xmlns:a16="http://schemas.microsoft.com/office/drawing/2014/main" id="{F9B270DF-32E7-E5D7-0331-499842A91992}"/>
              </a:ext>
            </a:extLst>
          </p:cNvPr>
          <p:cNvSpPr>
            <a:spLocks/>
          </p:cNvSpPr>
          <p:nvPr/>
        </p:nvSpPr>
        <p:spPr bwMode="auto">
          <a:xfrm>
            <a:off x="4445000" y="4922838"/>
            <a:ext cx="26988" cy="1588"/>
          </a:xfrm>
          <a:custGeom>
            <a:avLst/>
            <a:gdLst>
              <a:gd name="T0" fmla="*/ 0 w 17"/>
              <a:gd name="T1" fmla="*/ 1 h 1"/>
              <a:gd name="T2" fmla="*/ 3 w 17"/>
              <a:gd name="T3" fmla="*/ 0 h 1"/>
              <a:gd name="T4" fmla="*/ 17 w 17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" h="1">
                <a:moveTo>
                  <a:pt x="0" y="1"/>
                </a:moveTo>
                <a:lnTo>
                  <a:pt x="3" y="0"/>
                </a:lnTo>
                <a:lnTo>
                  <a:pt x="17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2" name="Freeform 976">
            <a:extLst>
              <a:ext uri="{FF2B5EF4-FFF2-40B4-BE49-F238E27FC236}">
                <a16:creationId xmlns:a16="http://schemas.microsoft.com/office/drawing/2014/main" id="{6812EA7C-D761-5784-93A1-BF12530943FF}"/>
              </a:ext>
            </a:extLst>
          </p:cNvPr>
          <p:cNvSpPr>
            <a:spLocks/>
          </p:cNvSpPr>
          <p:nvPr/>
        </p:nvSpPr>
        <p:spPr bwMode="auto">
          <a:xfrm>
            <a:off x="4508500" y="4921250"/>
            <a:ext cx="4763" cy="3175"/>
          </a:xfrm>
          <a:custGeom>
            <a:avLst/>
            <a:gdLst>
              <a:gd name="T0" fmla="*/ 0 w 3"/>
              <a:gd name="T1" fmla="*/ 0 h 2"/>
              <a:gd name="T2" fmla="*/ 1 w 3"/>
              <a:gd name="T3" fmla="*/ 1 h 2"/>
              <a:gd name="T4" fmla="*/ 3 w 3"/>
              <a:gd name="T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2">
                <a:moveTo>
                  <a:pt x="0" y="0"/>
                </a:moveTo>
                <a:lnTo>
                  <a:pt x="1" y="1"/>
                </a:lnTo>
                <a:lnTo>
                  <a:pt x="3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3" name="Freeform 977">
            <a:extLst>
              <a:ext uri="{FF2B5EF4-FFF2-40B4-BE49-F238E27FC236}">
                <a16:creationId xmlns:a16="http://schemas.microsoft.com/office/drawing/2014/main" id="{935CF39E-DEDC-17AC-268E-B1EB41A6D534}"/>
              </a:ext>
            </a:extLst>
          </p:cNvPr>
          <p:cNvSpPr>
            <a:spLocks/>
          </p:cNvSpPr>
          <p:nvPr/>
        </p:nvSpPr>
        <p:spPr bwMode="auto">
          <a:xfrm>
            <a:off x="4510088" y="4805363"/>
            <a:ext cx="74613" cy="119063"/>
          </a:xfrm>
          <a:custGeom>
            <a:avLst/>
            <a:gdLst>
              <a:gd name="T0" fmla="*/ 10 w 47"/>
              <a:gd name="T1" fmla="*/ 75 h 75"/>
              <a:gd name="T2" fmla="*/ 4 w 47"/>
              <a:gd name="T3" fmla="*/ 70 h 75"/>
              <a:gd name="T4" fmla="*/ 2 w 47"/>
              <a:gd name="T5" fmla="*/ 68 h 75"/>
              <a:gd name="T6" fmla="*/ 2 w 47"/>
              <a:gd name="T7" fmla="*/ 67 h 75"/>
              <a:gd name="T8" fmla="*/ 6 w 47"/>
              <a:gd name="T9" fmla="*/ 66 h 75"/>
              <a:gd name="T10" fmla="*/ 15 w 47"/>
              <a:gd name="T11" fmla="*/ 63 h 75"/>
              <a:gd name="T12" fmla="*/ 18 w 47"/>
              <a:gd name="T13" fmla="*/ 63 h 75"/>
              <a:gd name="T14" fmla="*/ 28 w 47"/>
              <a:gd name="T15" fmla="*/ 60 h 75"/>
              <a:gd name="T16" fmla="*/ 34 w 47"/>
              <a:gd name="T17" fmla="*/ 62 h 75"/>
              <a:gd name="T18" fmla="*/ 36 w 47"/>
              <a:gd name="T19" fmla="*/ 60 h 75"/>
              <a:gd name="T20" fmla="*/ 41 w 47"/>
              <a:gd name="T21" fmla="*/ 55 h 75"/>
              <a:gd name="T22" fmla="*/ 47 w 47"/>
              <a:gd name="T23" fmla="*/ 52 h 75"/>
              <a:gd name="T24" fmla="*/ 44 w 47"/>
              <a:gd name="T25" fmla="*/ 48 h 75"/>
              <a:gd name="T26" fmla="*/ 39 w 47"/>
              <a:gd name="T27" fmla="*/ 48 h 75"/>
              <a:gd name="T28" fmla="*/ 34 w 47"/>
              <a:gd name="T29" fmla="*/ 52 h 75"/>
              <a:gd name="T30" fmla="*/ 24 w 47"/>
              <a:gd name="T31" fmla="*/ 52 h 75"/>
              <a:gd name="T32" fmla="*/ 13 w 47"/>
              <a:gd name="T33" fmla="*/ 55 h 75"/>
              <a:gd name="T34" fmla="*/ 8 w 47"/>
              <a:gd name="T35" fmla="*/ 53 h 75"/>
              <a:gd name="T36" fmla="*/ 6 w 47"/>
              <a:gd name="T37" fmla="*/ 51 h 75"/>
              <a:gd name="T38" fmla="*/ 7 w 47"/>
              <a:gd name="T39" fmla="*/ 36 h 75"/>
              <a:gd name="T40" fmla="*/ 2 w 47"/>
              <a:gd name="T41" fmla="*/ 29 h 75"/>
              <a:gd name="T42" fmla="*/ 0 w 47"/>
              <a:gd name="T43" fmla="*/ 28 h 75"/>
              <a:gd name="T44" fmla="*/ 7 w 47"/>
              <a:gd name="T45" fmla="*/ 22 h 75"/>
              <a:gd name="T46" fmla="*/ 10 w 47"/>
              <a:gd name="T47" fmla="*/ 19 h 75"/>
              <a:gd name="T48" fmla="*/ 13 w 47"/>
              <a:gd name="T49" fmla="*/ 11 h 75"/>
              <a:gd name="T50" fmla="*/ 18 w 47"/>
              <a:gd name="T51" fmla="*/ 3 h 75"/>
              <a:gd name="T52" fmla="*/ 26 w 47"/>
              <a:gd name="T53" fmla="*/ 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7" h="75">
                <a:moveTo>
                  <a:pt x="10" y="75"/>
                </a:moveTo>
                <a:lnTo>
                  <a:pt x="4" y="70"/>
                </a:lnTo>
                <a:lnTo>
                  <a:pt x="2" y="68"/>
                </a:lnTo>
                <a:lnTo>
                  <a:pt x="2" y="67"/>
                </a:lnTo>
                <a:lnTo>
                  <a:pt x="6" y="66"/>
                </a:lnTo>
                <a:lnTo>
                  <a:pt x="15" y="63"/>
                </a:lnTo>
                <a:lnTo>
                  <a:pt x="18" y="63"/>
                </a:lnTo>
                <a:lnTo>
                  <a:pt x="28" y="60"/>
                </a:lnTo>
                <a:lnTo>
                  <a:pt x="34" y="62"/>
                </a:lnTo>
                <a:lnTo>
                  <a:pt x="36" y="60"/>
                </a:lnTo>
                <a:lnTo>
                  <a:pt x="41" y="55"/>
                </a:lnTo>
                <a:lnTo>
                  <a:pt x="47" y="52"/>
                </a:lnTo>
                <a:lnTo>
                  <a:pt x="44" y="48"/>
                </a:lnTo>
                <a:lnTo>
                  <a:pt x="39" y="48"/>
                </a:lnTo>
                <a:lnTo>
                  <a:pt x="34" y="52"/>
                </a:lnTo>
                <a:lnTo>
                  <a:pt x="24" y="52"/>
                </a:lnTo>
                <a:lnTo>
                  <a:pt x="13" y="55"/>
                </a:lnTo>
                <a:lnTo>
                  <a:pt x="8" y="53"/>
                </a:lnTo>
                <a:lnTo>
                  <a:pt x="6" y="51"/>
                </a:lnTo>
                <a:lnTo>
                  <a:pt x="7" y="36"/>
                </a:lnTo>
                <a:lnTo>
                  <a:pt x="2" y="29"/>
                </a:lnTo>
                <a:lnTo>
                  <a:pt x="0" y="28"/>
                </a:lnTo>
                <a:lnTo>
                  <a:pt x="7" y="22"/>
                </a:lnTo>
                <a:lnTo>
                  <a:pt x="10" y="19"/>
                </a:lnTo>
                <a:lnTo>
                  <a:pt x="13" y="11"/>
                </a:lnTo>
                <a:lnTo>
                  <a:pt x="18" y="3"/>
                </a:lnTo>
                <a:lnTo>
                  <a:pt x="2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4" name="Freeform 978">
            <a:extLst>
              <a:ext uri="{FF2B5EF4-FFF2-40B4-BE49-F238E27FC236}">
                <a16:creationId xmlns:a16="http://schemas.microsoft.com/office/drawing/2014/main" id="{7537353C-55C2-BD4C-AEF2-7175C195ADAA}"/>
              </a:ext>
            </a:extLst>
          </p:cNvPr>
          <p:cNvSpPr>
            <a:spLocks/>
          </p:cNvSpPr>
          <p:nvPr/>
        </p:nvSpPr>
        <p:spPr bwMode="auto">
          <a:xfrm>
            <a:off x="4122738" y="4924425"/>
            <a:ext cx="1588" cy="0"/>
          </a:xfrm>
          <a:custGeom>
            <a:avLst/>
            <a:gdLst>
              <a:gd name="T0" fmla="*/ 0 w 1"/>
              <a:gd name="T1" fmla="*/ 1 w 1"/>
              <a:gd name="T2" fmla="*/ 1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">
                <a:moveTo>
                  <a:pt x="0" y="0"/>
                </a:moveTo>
                <a:lnTo>
                  <a:pt x="1" y="0"/>
                </a:lnTo>
                <a:lnTo>
                  <a:pt x="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5" name="Freeform 979">
            <a:extLst>
              <a:ext uri="{FF2B5EF4-FFF2-40B4-BE49-F238E27FC236}">
                <a16:creationId xmlns:a16="http://schemas.microsoft.com/office/drawing/2014/main" id="{6C7F9BD7-2111-C4DA-9F18-6C06A3E52B37}"/>
              </a:ext>
            </a:extLst>
          </p:cNvPr>
          <p:cNvSpPr>
            <a:spLocks/>
          </p:cNvSpPr>
          <p:nvPr/>
        </p:nvSpPr>
        <p:spPr bwMode="auto">
          <a:xfrm>
            <a:off x="4067175" y="4924425"/>
            <a:ext cx="7938" cy="6350"/>
          </a:xfrm>
          <a:custGeom>
            <a:avLst/>
            <a:gdLst>
              <a:gd name="T0" fmla="*/ 5 w 5"/>
              <a:gd name="T1" fmla="*/ 4 h 4"/>
              <a:gd name="T2" fmla="*/ 5 w 5"/>
              <a:gd name="T3" fmla="*/ 2 h 4"/>
              <a:gd name="T4" fmla="*/ 0 w 5"/>
              <a:gd name="T5" fmla="*/ 2 h 4"/>
              <a:gd name="T6" fmla="*/ 0 w 5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4">
                <a:moveTo>
                  <a:pt x="5" y="4"/>
                </a:moveTo>
                <a:lnTo>
                  <a:pt x="5" y="2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6" name="Freeform 980">
            <a:extLst>
              <a:ext uri="{FF2B5EF4-FFF2-40B4-BE49-F238E27FC236}">
                <a16:creationId xmlns:a16="http://schemas.microsoft.com/office/drawing/2014/main" id="{D73B790F-F3F5-7622-AF2C-BFB77D4B34DF}"/>
              </a:ext>
            </a:extLst>
          </p:cNvPr>
          <p:cNvSpPr>
            <a:spLocks/>
          </p:cNvSpPr>
          <p:nvPr/>
        </p:nvSpPr>
        <p:spPr bwMode="auto">
          <a:xfrm>
            <a:off x="4287838" y="4924425"/>
            <a:ext cx="11113" cy="6350"/>
          </a:xfrm>
          <a:custGeom>
            <a:avLst/>
            <a:gdLst>
              <a:gd name="T0" fmla="*/ 1 w 7"/>
              <a:gd name="T1" fmla="*/ 0 h 4"/>
              <a:gd name="T2" fmla="*/ 0 w 7"/>
              <a:gd name="T3" fmla="*/ 2 h 4"/>
              <a:gd name="T4" fmla="*/ 3 w 7"/>
              <a:gd name="T5" fmla="*/ 4 h 4"/>
              <a:gd name="T6" fmla="*/ 7 w 7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4">
                <a:moveTo>
                  <a:pt x="1" y="0"/>
                </a:moveTo>
                <a:lnTo>
                  <a:pt x="0" y="2"/>
                </a:lnTo>
                <a:lnTo>
                  <a:pt x="3" y="4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7" name="Line 981">
            <a:extLst>
              <a:ext uri="{FF2B5EF4-FFF2-40B4-BE49-F238E27FC236}">
                <a16:creationId xmlns:a16="http://schemas.microsoft.com/office/drawing/2014/main" id="{AF7FB052-3390-2D54-61A5-E98BE00FBB0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13263" y="4924425"/>
            <a:ext cx="3175" cy="635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8" name="Freeform 982">
            <a:extLst>
              <a:ext uri="{FF2B5EF4-FFF2-40B4-BE49-F238E27FC236}">
                <a16:creationId xmlns:a16="http://schemas.microsoft.com/office/drawing/2014/main" id="{22C6CB2C-755B-5049-2F1B-8E2D4623CF97}"/>
              </a:ext>
            </a:extLst>
          </p:cNvPr>
          <p:cNvSpPr>
            <a:spLocks/>
          </p:cNvSpPr>
          <p:nvPr/>
        </p:nvSpPr>
        <p:spPr bwMode="auto">
          <a:xfrm>
            <a:off x="4408488" y="4924425"/>
            <a:ext cx="4763" cy="9525"/>
          </a:xfrm>
          <a:custGeom>
            <a:avLst/>
            <a:gdLst>
              <a:gd name="T0" fmla="*/ 0 w 3"/>
              <a:gd name="T1" fmla="*/ 0 h 6"/>
              <a:gd name="T2" fmla="*/ 3 w 3"/>
              <a:gd name="T3" fmla="*/ 6 h 6"/>
              <a:gd name="T4" fmla="*/ 3 w 3"/>
              <a:gd name="T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6">
                <a:moveTo>
                  <a:pt x="0" y="0"/>
                </a:moveTo>
                <a:lnTo>
                  <a:pt x="3" y="6"/>
                </a:lnTo>
                <a:lnTo>
                  <a:pt x="3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9" name="Freeform 983">
            <a:extLst>
              <a:ext uri="{FF2B5EF4-FFF2-40B4-BE49-F238E27FC236}">
                <a16:creationId xmlns:a16="http://schemas.microsoft.com/office/drawing/2014/main" id="{019968BF-452A-7396-FE54-02D415FE4B7B}"/>
              </a:ext>
            </a:extLst>
          </p:cNvPr>
          <p:cNvSpPr>
            <a:spLocks/>
          </p:cNvSpPr>
          <p:nvPr/>
        </p:nvSpPr>
        <p:spPr bwMode="auto">
          <a:xfrm>
            <a:off x="4516438" y="4924425"/>
            <a:ext cx="14288" cy="11113"/>
          </a:xfrm>
          <a:custGeom>
            <a:avLst/>
            <a:gdLst>
              <a:gd name="T0" fmla="*/ 0 w 9"/>
              <a:gd name="T1" fmla="*/ 4 h 7"/>
              <a:gd name="T2" fmla="*/ 2 w 9"/>
              <a:gd name="T3" fmla="*/ 7 h 7"/>
              <a:gd name="T4" fmla="*/ 9 w 9"/>
              <a:gd name="T5" fmla="*/ 7 h 7"/>
              <a:gd name="T6" fmla="*/ 6 w 9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7">
                <a:moveTo>
                  <a:pt x="0" y="4"/>
                </a:moveTo>
                <a:lnTo>
                  <a:pt x="2" y="7"/>
                </a:lnTo>
                <a:lnTo>
                  <a:pt x="9" y="7"/>
                </a:lnTo>
                <a:lnTo>
                  <a:pt x="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0" name="Freeform 984">
            <a:extLst>
              <a:ext uri="{FF2B5EF4-FFF2-40B4-BE49-F238E27FC236}">
                <a16:creationId xmlns:a16="http://schemas.microsoft.com/office/drawing/2014/main" id="{AB682D4D-937A-E2F7-FF86-F950F14C68B1}"/>
              </a:ext>
            </a:extLst>
          </p:cNvPr>
          <p:cNvSpPr>
            <a:spLocks/>
          </p:cNvSpPr>
          <p:nvPr/>
        </p:nvSpPr>
        <p:spPr bwMode="auto">
          <a:xfrm>
            <a:off x="4305300" y="4924425"/>
            <a:ext cx="3175" cy="15875"/>
          </a:xfrm>
          <a:custGeom>
            <a:avLst/>
            <a:gdLst>
              <a:gd name="T0" fmla="*/ 2 w 2"/>
              <a:gd name="T1" fmla="*/ 0 h 10"/>
              <a:gd name="T2" fmla="*/ 0 w 2"/>
              <a:gd name="T3" fmla="*/ 10 h 10"/>
              <a:gd name="T4" fmla="*/ 0 w 2"/>
              <a:gd name="T5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10">
                <a:moveTo>
                  <a:pt x="2" y="0"/>
                </a:moveTo>
                <a:lnTo>
                  <a:pt x="0" y="10"/>
                </a:lnTo>
                <a:lnTo>
                  <a:pt x="0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1" name="Freeform 985">
            <a:extLst>
              <a:ext uri="{FF2B5EF4-FFF2-40B4-BE49-F238E27FC236}">
                <a16:creationId xmlns:a16="http://schemas.microsoft.com/office/drawing/2014/main" id="{961B0D58-04D0-FA3F-23CC-68E2064B92C7}"/>
              </a:ext>
            </a:extLst>
          </p:cNvPr>
          <p:cNvSpPr>
            <a:spLocks/>
          </p:cNvSpPr>
          <p:nvPr/>
        </p:nvSpPr>
        <p:spPr bwMode="auto">
          <a:xfrm>
            <a:off x="4311650" y="4924425"/>
            <a:ext cx="7938" cy="17463"/>
          </a:xfrm>
          <a:custGeom>
            <a:avLst/>
            <a:gdLst>
              <a:gd name="T0" fmla="*/ 0 w 5"/>
              <a:gd name="T1" fmla="*/ 11 h 11"/>
              <a:gd name="T2" fmla="*/ 4 w 5"/>
              <a:gd name="T3" fmla="*/ 6 h 11"/>
              <a:gd name="T4" fmla="*/ 5 w 5"/>
              <a:gd name="T5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11">
                <a:moveTo>
                  <a:pt x="0" y="11"/>
                </a:moveTo>
                <a:lnTo>
                  <a:pt x="4" y="6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2" name="Freeform 986">
            <a:extLst>
              <a:ext uri="{FF2B5EF4-FFF2-40B4-BE49-F238E27FC236}">
                <a16:creationId xmlns:a16="http://schemas.microsoft.com/office/drawing/2014/main" id="{82380161-5B5B-5F17-A604-675646AED146}"/>
              </a:ext>
            </a:extLst>
          </p:cNvPr>
          <p:cNvSpPr>
            <a:spLocks/>
          </p:cNvSpPr>
          <p:nvPr/>
        </p:nvSpPr>
        <p:spPr bwMode="auto">
          <a:xfrm>
            <a:off x="4305300" y="4940300"/>
            <a:ext cx="6350" cy="4763"/>
          </a:xfrm>
          <a:custGeom>
            <a:avLst/>
            <a:gdLst>
              <a:gd name="T0" fmla="*/ 0 w 4"/>
              <a:gd name="T1" fmla="*/ 0 h 3"/>
              <a:gd name="T2" fmla="*/ 2 w 4"/>
              <a:gd name="T3" fmla="*/ 3 h 3"/>
              <a:gd name="T4" fmla="*/ 4 w 4"/>
              <a:gd name="T5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3">
                <a:moveTo>
                  <a:pt x="0" y="0"/>
                </a:moveTo>
                <a:lnTo>
                  <a:pt x="2" y="3"/>
                </a:lnTo>
                <a:lnTo>
                  <a:pt x="4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3" name="Freeform 987">
            <a:extLst>
              <a:ext uri="{FF2B5EF4-FFF2-40B4-BE49-F238E27FC236}">
                <a16:creationId xmlns:a16="http://schemas.microsoft.com/office/drawing/2014/main" id="{154B55AC-6E4D-BB5D-B8EC-A5F5A7904EDF}"/>
              </a:ext>
            </a:extLst>
          </p:cNvPr>
          <p:cNvSpPr>
            <a:spLocks/>
          </p:cNvSpPr>
          <p:nvPr/>
        </p:nvSpPr>
        <p:spPr bwMode="auto">
          <a:xfrm>
            <a:off x="4441825" y="4924425"/>
            <a:ext cx="3175" cy="26988"/>
          </a:xfrm>
          <a:custGeom>
            <a:avLst/>
            <a:gdLst>
              <a:gd name="T0" fmla="*/ 1 w 2"/>
              <a:gd name="T1" fmla="*/ 17 h 17"/>
              <a:gd name="T2" fmla="*/ 0 w 2"/>
              <a:gd name="T3" fmla="*/ 14 h 17"/>
              <a:gd name="T4" fmla="*/ 1 w 2"/>
              <a:gd name="T5" fmla="*/ 11 h 17"/>
              <a:gd name="T6" fmla="*/ 1 w 2"/>
              <a:gd name="T7" fmla="*/ 10 h 17"/>
              <a:gd name="T8" fmla="*/ 0 w 2"/>
              <a:gd name="T9" fmla="*/ 3 h 17"/>
              <a:gd name="T10" fmla="*/ 2 w 2"/>
              <a:gd name="T11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17">
                <a:moveTo>
                  <a:pt x="1" y="17"/>
                </a:moveTo>
                <a:lnTo>
                  <a:pt x="0" y="14"/>
                </a:lnTo>
                <a:lnTo>
                  <a:pt x="1" y="11"/>
                </a:lnTo>
                <a:lnTo>
                  <a:pt x="1" y="10"/>
                </a:lnTo>
                <a:lnTo>
                  <a:pt x="0" y="3"/>
                </a:lnTo>
                <a:lnTo>
                  <a:pt x="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4" name="Freeform 988">
            <a:extLst>
              <a:ext uri="{FF2B5EF4-FFF2-40B4-BE49-F238E27FC236}">
                <a16:creationId xmlns:a16="http://schemas.microsoft.com/office/drawing/2014/main" id="{3B39E274-C0F3-A0D9-2728-268885F27373}"/>
              </a:ext>
            </a:extLst>
          </p:cNvPr>
          <p:cNvSpPr>
            <a:spLocks/>
          </p:cNvSpPr>
          <p:nvPr/>
        </p:nvSpPr>
        <p:spPr bwMode="auto">
          <a:xfrm>
            <a:off x="4413250" y="4933950"/>
            <a:ext cx="19050" cy="20638"/>
          </a:xfrm>
          <a:custGeom>
            <a:avLst/>
            <a:gdLst>
              <a:gd name="T0" fmla="*/ 0 w 12"/>
              <a:gd name="T1" fmla="*/ 0 h 13"/>
              <a:gd name="T2" fmla="*/ 5 w 12"/>
              <a:gd name="T3" fmla="*/ 0 h 13"/>
              <a:gd name="T4" fmla="*/ 7 w 12"/>
              <a:gd name="T5" fmla="*/ 0 h 13"/>
              <a:gd name="T6" fmla="*/ 9 w 12"/>
              <a:gd name="T7" fmla="*/ 0 h 13"/>
              <a:gd name="T8" fmla="*/ 11 w 12"/>
              <a:gd name="T9" fmla="*/ 8 h 13"/>
              <a:gd name="T10" fmla="*/ 12 w 12"/>
              <a:gd name="T11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13">
                <a:moveTo>
                  <a:pt x="0" y="0"/>
                </a:moveTo>
                <a:lnTo>
                  <a:pt x="5" y="0"/>
                </a:lnTo>
                <a:lnTo>
                  <a:pt x="7" y="0"/>
                </a:lnTo>
                <a:lnTo>
                  <a:pt x="9" y="0"/>
                </a:lnTo>
                <a:lnTo>
                  <a:pt x="11" y="8"/>
                </a:lnTo>
                <a:lnTo>
                  <a:pt x="12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5" name="Freeform 989">
            <a:extLst>
              <a:ext uri="{FF2B5EF4-FFF2-40B4-BE49-F238E27FC236}">
                <a16:creationId xmlns:a16="http://schemas.microsoft.com/office/drawing/2014/main" id="{94412334-4739-BE05-DC51-C8597F9BB4D7}"/>
              </a:ext>
            </a:extLst>
          </p:cNvPr>
          <p:cNvSpPr>
            <a:spLocks/>
          </p:cNvSpPr>
          <p:nvPr/>
        </p:nvSpPr>
        <p:spPr bwMode="auto">
          <a:xfrm>
            <a:off x="3979863" y="4941888"/>
            <a:ext cx="22225" cy="26988"/>
          </a:xfrm>
          <a:custGeom>
            <a:avLst/>
            <a:gdLst>
              <a:gd name="T0" fmla="*/ 12 w 14"/>
              <a:gd name="T1" fmla="*/ 17 h 17"/>
              <a:gd name="T2" fmla="*/ 14 w 14"/>
              <a:gd name="T3" fmla="*/ 7 h 17"/>
              <a:gd name="T4" fmla="*/ 11 w 14"/>
              <a:gd name="T5" fmla="*/ 2 h 17"/>
              <a:gd name="T6" fmla="*/ 3 w 14"/>
              <a:gd name="T7" fmla="*/ 0 h 17"/>
              <a:gd name="T8" fmla="*/ 0 w 14"/>
              <a:gd name="T9" fmla="*/ 2 h 17"/>
              <a:gd name="T10" fmla="*/ 1 w 14"/>
              <a:gd name="T11" fmla="*/ 6 h 17"/>
              <a:gd name="T12" fmla="*/ 4 w 14"/>
              <a:gd name="T13" fmla="*/ 7 h 17"/>
              <a:gd name="T14" fmla="*/ 7 w 14"/>
              <a:gd name="T15" fmla="*/ 8 h 17"/>
              <a:gd name="T16" fmla="*/ 7 w 14"/>
              <a:gd name="T17" fmla="*/ 12 h 17"/>
              <a:gd name="T18" fmla="*/ 12 w 14"/>
              <a:gd name="T19" fmla="*/ 17 h 17"/>
              <a:gd name="T20" fmla="*/ 12 w 14"/>
              <a:gd name="T21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" h="17">
                <a:moveTo>
                  <a:pt x="12" y="17"/>
                </a:moveTo>
                <a:lnTo>
                  <a:pt x="14" y="7"/>
                </a:lnTo>
                <a:lnTo>
                  <a:pt x="11" y="2"/>
                </a:lnTo>
                <a:lnTo>
                  <a:pt x="3" y="0"/>
                </a:lnTo>
                <a:lnTo>
                  <a:pt x="0" y="2"/>
                </a:lnTo>
                <a:lnTo>
                  <a:pt x="1" y="6"/>
                </a:lnTo>
                <a:lnTo>
                  <a:pt x="4" y="7"/>
                </a:lnTo>
                <a:lnTo>
                  <a:pt x="7" y="8"/>
                </a:lnTo>
                <a:lnTo>
                  <a:pt x="7" y="12"/>
                </a:lnTo>
                <a:lnTo>
                  <a:pt x="12" y="17"/>
                </a:lnTo>
                <a:lnTo>
                  <a:pt x="12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6" name="Freeform 990">
            <a:extLst>
              <a:ext uri="{FF2B5EF4-FFF2-40B4-BE49-F238E27FC236}">
                <a16:creationId xmlns:a16="http://schemas.microsoft.com/office/drawing/2014/main" id="{F7CF5D6D-FCC1-186C-B260-3BD87F29E9D4}"/>
              </a:ext>
            </a:extLst>
          </p:cNvPr>
          <p:cNvSpPr>
            <a:spLocks/>
          </p:cNvSpPr>
          <p:nvPr/>
        </p:nvSpPr>
        <p:spPr bwMode="auto">
          <a:xfrm>
            <a:off x="3997325" y="4933950"/>
            <a:ext cx="23813" cy="38100"/>
          </a:xfrm>
          <a:custGeom>
            <a:avLst/>
            <a:gdLst>
              <a:gd name="T0" fmla="*/ 15 w 15"/>
              <a:gd name="T1" fmla="*/ 24 h 24"/>
              <a:gd name="T2" fmla="*/ 8 w 15"/>
              <a:gd name="T3" fmla="*/ 23 h 24"/>
              <a:gd name="T4" fmla="*/ 5 w 15"/>
              <a:gd name="T5" fmla="*/ 12 h 24"/>
              <a:gd name="T6" fmla="*/ 0 w 15"/>
              <a:gd name="T7" fmla="*/ 0 h 24"/>
              <a:gd name="T8" fmla="*/ 14 w 15"/>
              <a:gd name="T9" fmla="*/ 1 h 24"/>
              <a:gd name="T10" fmla="*/ 15 w 15"/>
              <a:gd name="T11" fmla="*/ 13 h 24"/>
              <a:gd name="T12" fmla="*/ 15 w 15"/>
              <a:gd name="T1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24">
                <a:moveTo>
                  <a:pt x="15" y="24"/>
                </a:moveTo>
                <a:lnTo>
                  <a:pt x="8" y="23"/>
                </a:lnTo>
                <a:lnTo>
                  <a:pt x="5" y="12"/>
                </a:lnTo>
                <a:lnTo>
                  <a:pt x="0" y="0"/>
                </a:lnTo>
                <a:lnTo>
                  <a:pt x="14" y="1"/>
                </a:lnTo>
                <a:lnTo>
                  <a:pt x="15" y="13"/>
                </a:lnTo>
                <a:lnTo>
                  <a:pt x="15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7" name="Freeform 991">
            <a:extLst>
              <a:ext uri="{FF2B5EF4-FFF2-40B4-BE49-F238E27FC236}">
                <a16:creationId xmlns:a16="http://schemas.microsoft.com/office/drawing/2014/main" id="{25681C9D-6C18-9123-9807-BF1079639F6E}"/>
              </a:ext>
            </a:extLst>
          </p:cNvPr>
          <p:cNvSpPr>
            <a:spLocks/>
          </p:cNvSpPr>
          <p:nvPr/>
        </p:nvSpPr>
        <p:spPr bwMode="auto">
          <a:xfrm>
            <a:off x="4097338" y="4978400"/>
            <a:ext cx="14288" cy="0"/>
          </a:xfrm>
          <a:custGeom>
            <a:avLst/>
            <a:gdLst>
              <a:gd name="T0" fmla="*/ 0 w 9"/>
              <a:gd name="T1" fmla="*/ 9 w 9"/>
              <a:gd name="T2" fmla="*/ 9 w 9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9">
                <a:moveTo>
                  <a:pt x="0" y="0"/>
                </a:moveTo>
                <a:lnTo>
                  <a:pt x="9" y="0"/>
                </a:lnTo>
                <a:lnTo>
                  <a:pt x="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8" name="Freeform 992">
            <a:extLst>
              <a:ext uri="{FF2B5EF4-FFF2-40B4-BE49-F238E27FC236}">
                <a16:creationId xmlns:a16="http://schemas.microsoft.com/office/drawing/2014/main" id="{00BE189B-F2A1-954B-46C9-1609A0813864}"/>
              </a:ext>
            </a:extLst>
          </p:cNvPr>
          <p:cNvSpPr>
            <a:spLocks/>
          </p:cNvSpPr>
          <p:nvPr/>
        </p:nvSpPr>
        <p:spPr bwMode="auto">
          <a:xfrm>
            <a:off x="4027488" y="4927600"/>
            <a:ext cx="47625" cy="55563"/>
          </a:xfrm>
          <a:custGeom>
            <a:avLst/>
            <a:gdLst>
              <a:gd name="T0" fmla="*/ 12 w 30"/>
              <a:gd name="T1" fmla="*/ 34 h 35"/>
              <a:gd name="T2" fmla="*/ 8 w 30"/>
              <a:gd name="T3" fmla="*/ 35 h 35"/>
              <a:gd name="T4" fmla="*/ 7 w 30"/>
              <a:gd name="T5" fmla="*/ 35 h 35"/>
              <a:gd name="T6" fmla="*/ 1 w 30"/>
              <a:gd name="T7" fmla="*/ 31 h 35"/>
              <a:gd name="T8" fmla="*/ 1 w 30"/>
              <a:gd name="T9" fmla="*/ 30 h 35"/>
              <a:gd name="T10" fmla="*/ 3 w 30"/>
              <a:gd name="T11" fmla="*/ 23 h 35"/>
              <a:gd name="T12" fmla="*/ 4 w 30"/>
              <a:gd name="T13" fmla="*/ 13 h 35"/>
              <a:gd name="T14" fmla="*/ 0 w 30"/>
              <a:gd name="T15" fmla="*/ 5 h 35"/>
              <a:gd name="T16" fmla="*/ 0 w 30"/>
              <a:gd name="T17" fmla="*/ 0 h 35"/>
              <a:gd name="T18" fmla="*/ 10 w 30"/>
              <a:gd name="T19" fmla="*/ 5 h 35"/>
              <a:gd name="T20" fmla="*/ 11 w 30"/>
              <a:gd name="T21" fmla="*/ 9 h 35"/>
              <a:gd name="T22" fmla="*/ 12 w 30"/>
              <a:gd name="T23" fmla="*/ 8 h 35"/>
              <a:gd name="T24" fmla="*/ 14 w 30"/>
              <a:gd name="T25" fmla="*/ 8 h 35"/>
              <a:gd name="T26" fmla="*/ 14 w 30"/>
              <a:gd name="T27" fmla="*/ 5 h 35"/>
              <a:gd name="T28" fmla="*/ 14 w 30"/>
              <a:gd name="T29" fmla="*/ 2 h 35"/>
              <a:gd name="T30" fmla="*/ 18 w 30"/>
              <a:gd name="T31" fmla="*/ 2 h 35"/>
              <a:gd name="T32" fmla="*/ 19 w 30"/>
              <a:gd name="T33" fmla="*/ 2 h 35"/>
              <a:gd name="T34" fmla="*/ 30 w 30"/>
              <a:gd name="T35" fmla="*/ 2 h 35"/>
              <a:gd name="T36" fmla="*/ 30 w 30"/>
              <a:gd name="T37" fmla="*/ 2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0" h="35">
                <a:moveTo>
                  <a:pt x="12" y="34"/>
                </a:moveTo>
                <a:lnTo>
                  <a:pt x="8" y="35"/>
                </a:lnTo>
                <a:lnTo>
                  <a:pt x="7" y="35"/>
                </a:lnTo>
                <a:lnTo>
                  <a:pt x="1" y="31"/>
                </a:lnTo>
                <a:lnTo>
                  <a:pt x="1" y="30"/>
                </a:lnTo>
                <a:lnTo>
                  <a:pt x="3" y="23"/>
                </a:lnTo>
                <a:lnTo>
                  <a:pt x="4" y="13"/>
                </a:lnTo>
                <a:lnTo>
                  <a:pt x="0" y="5"/>
                </a:lnTo>
                <a:lnTo>
                  <a:pt x="0" y="0"/>
                </a:lnTo>
                <a:lnTo>
                  <a:pt x="10" y="5"/>
                </a:lnTo>
                <a:lnTo>
                  <a:pt x="11" y="9"/>
                </a:lnTo>
                <a:lnTo>
                  <a:pt x="12" y="8"/>
                </a:lnTo>
                <a:lnTo>
                  <a:pt x="14" y="8"/>
                </a:lnTo>
                <a:lnTo>
                  <a:pt x="14" y="5"/>
                </a:lnTo>
                <a:lnTo>
                  <a:pt x="14" y="2"/>
                </a:lnTo>
                <a:lnTo>
                  <a:pt x="18" y="2"/>
                </a:lnTo>
                <a:lnTo>
                  <a:pt x="19" y="2"/>
                </a:lnTo>
                <a:lnTo>
                  <a:pt x="30" y="2"/>
                </a:lnTo>
                <a:lnTo>
                  <a:pt x="3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9" name="Freeform 993">
            <a:extLst>
              <a:ext uri="{FF2B5EF4-FFF2-40B4-BE49-F238E27FC236}">
                <a16:creationId xmlns:a16="http://schemas.microsoft.com/office/drawing/2014/main" id="{10F2D21F-BBB0-BFC4-CF3D-E3AFF5C1C4BA}"/>
              </a:ext>
            </a:extLst>
          </p:cNvPr>
          <p:cNvSpPr>
            <a:spLocks/>
          </p:cNvSpPr>
          <p:nvPr/>
        </p:nvSpPr>
        <p:spPr bwMode="auto">
          <a:xfrm>
            <a:off x="4124325" y="4981575"/>
            <a:ext cx="14288" cy="1588"/>
          </a:xfrm>
          <a:custGeom>
            <a:avLst/>
            <a:gdLst>
              <a:gd name="T0" fmla="*/ 0 w 9"/>
              <a:gd name="T1" fmla="*/ 1 h 1"/>
              <a:gd name="T2" fmla="*/ 7 w 9"/>
              <a:gd name="T3" fmla="*/ 1 h 1"/>
              <a:gd name="T4" fmla="*/ 9 w 9"/>
              <a:gd name="T5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1">
                <a:moveTo>
                  <a:pt x="0" y="1"/>
                </a:moveTo>
                <a:lnTo>
                  <a:pt x="7" y="1"/>
                </a:lnTo>
                <a:lnTo>
                  <a:pt x="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0" name="Freeform 994">
            <a:extLst>
              <a:ext uri="{FF2B5EF4-FFF2-40B4-BE49-F238E27FC236}">
                <a16:creationId xmlns:a16="http://schemas.microsoft.com/office/drawing/2014/main" id="{3C10546E-7676-2E52-0683-89C9DC911237}"/>
              </a:ext>
            </a:extLst>
          </p:cNvPr>
          <p:cNvSpPr>
            <a:spLocks/>
          </p:cNvSpPr>
          <p:nvPr/>
        </p:nvSpPr>
        <p:spPr bwMode="auto">
          <a:xfrm>
            <a:off x="4111625" y="4978400"/>
            <a:ext cx="12700" cy="6350"/>
          </a:xfrm>
          <a:custGeom>
            <a:avLst/>
            <a:gdLst>
              <a:gd name="T0" fmla="*/ 0 w 8"/>
              <a:gd name="T1" fmla="*/ 0 h 4"/>
              <a:gd name="T2" fmla="*/ 4 w 8"/>
              <a:gd name="T3" fmla="*/ 4 h 4"/>
              <a:gd name="T4" fmla="*/ 8 w 8"/>
              <a:gd name="T5" fmla="*/ 3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4">
                <a:moveTo>
                  <a:pt x="0" y="0"/>
                </a:moveTo>
                <a:lnTo>
                  <a:pt x="4" y="4"/>
                </a:lnTo>
                <a:lnTo>
                  <a:pt x="8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1" name="Freeform 995">
            <a:extLst>
              <a:ext uri="{FF2B5EF4-FFF2-40B4-BE49-F238E27FC236}">
                <a16:creationId xmlns:a16="http://schemas.microsoft.com/office/drawing/2014/main" id="{5F977A74-43FF-B84C-3C68-CB535C119A0E}"/>
              </a:ext>
            </a:extLst>
          </p:cNvPr>
          <p:cNvSpPr>
            <a:spLocks/>
          </p:cNvSpPr>
          <p:nvPr/>
        </p:nvSpPr>
        <p:spPr bwMode="auto">
          <a:xfrm>
            <a:off x="4046538" y="4960938"/>
            <a:ext cx="92075" cy="31750"/>
          </a:xfrm>
          <a:custGeom>
            <a:avLst/>
            <a:gdLst>
              <a:gd name="T0" fmla="*/ 58 w 58"/>
              <a:gd name="T1" fmla="*/ 13 h 20"/>
              <a:gd name="T2" fmla="*/ 58 w 58"/>
              <a:gd name="T3" fmla="*/ 11 h 20"/>
              <a:gd name="T4" fmla="*/ 56 w 58"/>
              <a:gd name="T5" fmla="*/ 11 h 20"/>
              <a:gd name="T6" fmla="*/ 52 w 58"/>
              <a:gd name="T7" fmla="*/ 10 h 20"/>
              <a:gd name="T8" fmla="*/ 49 w 58"/>
              <a:gd name="T9" fmla="*/ 10 h 20"/>
              <a:gd name="T10" fmla="*/ 45 w 58"/>
              <a:gd name="T11" fmla="*/ 7 h 20"/>
              <a:gd name="T12" fmla="*/ 51 w 58"/>
              <a:gd name="T13" fmla="*/ 2 h 20"/>
              <a:gd name="T14" fmla="*/ 47 w 58"/>
              <a:gd name="T15" fmla="*/ 0 h 20"/>
              <a:gd name="T16" fmla="*/ 40 w 58"/>
              <a:gd name="T17" fmla="*/ 6 h 20"/>
              <a:gd name="T18" fmla="*/ 30 w 58"/>
              <a:gd name="T19" fmla="*/ 6 h 20"/>
              <a:gd name="T20" fmla="*/ 28 w 58"/>
              <a:gd name="T21" fmla="*/ 6 h 20"/>
              <a:gd name="T22" fmla="*/ 24 w 58"/>
              <a:gd name="T23" fmla="*/ 15 h 20"/>
              <a:gd name="T24" fmla="*/ 18 w 58"/>
              <a:gd name="T25" fmla="*/ 20 h 20"/>
              <a:gd name="T26" fmla="*/ 13 w 58"/>
              <a:gd name="T27" fmla="*/ 18 h 20"/>
              <a:gd name="T28" fmla="*/ 7 w 58"/>
              <a:gd name="T29" fmla="*/ 17 h 20"/>
              <a:gd name="T30" fmla="*/ 4 w 58"/>
              <a:gd name="T31" fmla="*/ 10 h 20"/>
              <a:gd name="T32" fmla="*/ 0 w 58"/>
              <a:gd name="T33" fmla="*/ 13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8" h="20">
                <a:moveTo>
                  <a:pt x="58" y="13"/>
                </a:moveTo>
                <a:lnTo>
                  <a:pt x="58" y="11"/>
                </a:lnTo>
                <a:lnTo>
                  <a:pt x="56" y="11"/>
                </a:lnTo>
                <a:lnTo>
                  <a:pt x="52" y="10"/>
                </a:lnTo>
                <a:lnTo>
                  <a:pt x="49" y="10"/>
                </a:lnTo>
                <a:lnTo>
                  <a:pt x="45" y="7"/>
                </a:lnTo>
                <a:lnTo>
                  <a:pt x="51" y="2"/>
                </a:lnTo>
                <a:lnTo>
                  <a:pt x="47" y="0"/>
                </a:lnTo>
                <a:lnTo>
                  <a:pt x="40" y="6"/>
                </a:lnTo>
                <a:lnTo>
                  <a:pt x="30" y="6"/>
                </a:lnTo>
                <a:lnTo>
                  <a:pt x="28" y="6"/>
                </a:lnTo>
                <a:lnTo>
                  <a:pt x="24" y="15"/>
                </a:lnTo>
                <a:lnTo>
                  <a:pt x="18" y="20"/>
                </a:lnTo>
                <a:lnTo>
                  <a:pt x="13" y="18"/>
                </a:lnTo>
                <a:lnTo>
                  <a:pt x="7" y="17"/>
                </a:lnTo>
                <a:lnTo>
                  <a:pt x="4" y="10"/>
                </a:lnTo>
                <a:lnTo>
                  <a:pt x="0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2" name="Freeform 996">
            <a:extLst>
              <a:ext uri="{FF2B5EF4-FFF2-40B4-BE49-F238E27FC236}">
                <a16:creationId xmlns:a16="http://schemas.microsoft.com/office/drawing/2014/main" id="{152DD114-DF49-A532-BD03-48F6F2781482}"/>
              </a:ext>
            </a:extLst>
          </p:cNvPr>
          <p:cNvSpPr>
            <a:spLocks/>
          </p:cNvSpPr>
          <p:nvPr/>
        </p:nvSpPr>
        <p:spPr bwMode="auto">
          <a:xfrm>
            <a:off x="4443413" y="4951413"/>
            <a:ext cx="23813" cy="42863"/>
          </a:xfrm>
          <a:custGeom>
            <a:avLst/>
            <a:gdLst>
              <a:gd name="T0" fmla="*/ 15 w 15"/>
              <a:gd name="T1" fmla="*/ 27 h 27"/>
              <a:gd name="T2" fmla="*/ 15 w 15"/>
              <a:gd name="T3" fmla="*/ 26 h 27"/>
              <a:gd name="T4" fmla="*/ 8 w 15"/>
              <a:gd name="T5" fmla="*/ 21 h 27"/>
              <a:gd name="T6" fmla="*/ 4 w 15"/>
              <a:gd name="T7" fmla="*/ 17 h 27"/>
              <a:gd name="T8" fmla="*/ 1 w 15"/>
              <a:gd name="T9" fmla="*/ 5 h 27"/>
              <a:gd name="T10" fmla="*/ 0 w 15"/>
              <a:gd name="T11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27">
                <a:moveTo>
                  <a:pt x="15" y="27"/>
                </a:moveTo>
                <a:lnTo>
                  <a:pt x="15" y="26"/>
                </a:lnTo>
                <a:lnTo>
                  <a:pt x="8" y="21"/>
                </a:lnTo>
                <a:lnTo>
                  <a:pt x="4" y="17"/>
                </a:lnTo>
                <a:lnTo>
                  <a:pt x="1" y="5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3" name="Freeform 997">
            <a:extLst>
              <a:ext uri="{FF2B5EF4-FFF2-40B4-BE49-F238E27FC236}">
                <a16:creationId xmlns:a16="http://schemas.microsoft.com/office/drawing/2014/main" id="{47ABBDB8-D46F-1FD0-999B-6BE3A5694C30}"/>
              </a:ext>
            </a:extLst>
          </p:cNvPr>
          <p:cNvSpPr>
            <a:spLocks/>
          </p:cNvSpPr>
          <p:nvPr/>
        </p:nvSpPr>
        <p:spPr bwMode="auto">
          <a:xfrm>
            <a:off x="3949700" y="4987925"/>
            <a:ext cx="11113" cy="17463"/>
          </a:xfrm>
          <a:custGeom>
            <a:avLst/>
            <a:gdLst>
              <a:gd name="T0" fmla="*/ 5 w 7"/>
              <a:gd name="T1" fmla="*/ 11 h 11"/>
              <a:gd name="T2" fmla="*/ 7 w 7"/>
              <a:gd name="T3" fmla="*/ 9 h 11"/>
              <a:gd name="T4" fmla="*/ 7 w 7"/>
              <a:gd name="T5" fmla="*/ 5 h 11"/>
              <a:gd name="T6" fmla="*/ 5 w 7"/>
              <a:gd name="T7" fmla="*/ 1 h 11"/>
              <a:gd name="T8" fmla="*/ 4 w 7"/>
              <a:gd name="T9" fmla="*/ 3 h 11"/>
              <a:gd name="T10" fmla="*/ 1 w 7"/>
              <a:gd name="T11" fmla="*/ 0 h 11"/>
              <a:gd name="T12" fmla="*/ 0 w 7"/>
              <a:gd name="T13" fmla="*/ 1 h 11"/>
              <a:gd name="T14" fmla="*/ 0 w 7"/>
              <a:gd name="T15" fmla="*/ 5 h 11"/>
              <a:gd name="T16" fmla="*/ 0 w 7"/>
              <a:gd name="T17" fmla="*/ 7 h 11"/>
              <a:gd name="T18" fmla="*/ 1 w 7"/>
              <a:gd name="T19" fmla="*/ 11 h 11"/>
              <a:gd name="T20" fmla="*/ 5 w 7"/>
              <a:gd name="T21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" h="11">
                <a:moveTo>
                  <a:pt x="5" y="11"/>
                </a:moveTo>
                <a:lnTo>
                  <a:pt x="7" y="9"/>
                </a:lnTo>
                <a:lnTo>
                  <a:pt x="7" y="5"/>
                </a:lnTo>
                <a:lnTo>
                  <a:pt x="5" y="1"/>
                </a:lnTo>
                <a:lnTo>
                  <a:pt x="4" y="3"/>
                </a:lnTo>
                <a:lnTo>
                  <a:pt x="1" y="0"/>
                </a:lnTo>
                <a:lnTo>
                  <a:pt x="0" y="1"/>
                </a:lnTo>
                <a:lnTo>
                  <a:pt x="0" y="5"/>
                </a:lnTo>
                <a:lnTo>
                  <a:pt x="0" y="7"/>
                </a:lnTo>
                <a:lnTo>
                  <a:pt x="1" y="11"/>
                </a:lnTo>
                <a:lnTo>
                  <a:pt x="5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4" name="Line 998">
            <a:extLst>
              <a:ext uri="{FF2B5EF4-FFF2-40B4-BE49-F238E27FC236}">
                <a16:creationId xmlns:a16="http://schemas.microsoft.com/office/drawing/2014/main" id="{FE973717-C26E-D542-AAD0-9C52A7CB747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395788" y="5005388"/>
            <a:ext cx="6350" cy="15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5" name="Freeform 999">
            <a:extLst>
              <a:ext uri="{FF2B5EF4-FFF2-40B4-BE49-F238E27FC236}">
                <a16:creationId xmlns:a16="http://schemas.microsoft.com/office/drawing/2014/main" id="{6DAF4C01-D5AB-B50C-B18D-00BECD560C5F}"/>
              </a:ext>
            </a:extLst>
          </p:cNvPr>
          <p:cNvSpPr>
            <a:spLocks/>
          </p:cNvSpPr>
          <p:nvPr/>
        </p:nvSpPr>
        <p:spPr bwMode="auto">
          <a:xfrm>
            <a:off x="4395788" y="4954588"/>
            <a:ext cx="36513" cy="52388"/>
          </a:xfrm>
          <a:custGeom>
            <a:avLst/>
            <a:gdLst>
              <a:gd name="T0" fmla="*/ 23 w 23"/>
              <a:gd name="T1" fmla="*/ 0 h 33"/>
              <a:gd name="T2" fmla="*/ 23 w 23"/>
              <a:gd name="T3" fmla="*/ 2 h 33"/>
              <a:gd name="T4" fmla="*/ 23 w 23"/>
              <a:gd name="T5" fmla="*/ 7 h 33"/>
              <a:gd name="T6" fmla="*/ 19 w 23"/>
              <a:gd name="T7" fmla="*/ 11 h 33"/>
              <a:gd name="T8" fmla="*/ 8 w 23"/>
              <a:gd name="T9" fmla="*/ 18 h 33"/>
              <a:gd name="T10" fmla="*/ 4 w 23"/>
              <a:gd name="T11" fmla="*/ 22 h 33"/>
              <a:gd name="T12" fmla="*/ 0 w 23"/>
              <a:gd name="T13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" h="33">
                <a:moveTo>
                  <a:pt x="23" y="0"/>
                </a:moveTo>
                <a:lnTo>
                  <a:pt x="23" y="2"/>
                </a:lnTo>
                <a:lnTo>
                  <a:pt x="23" y="7"/>
                </a:lnTo>
                <a:lnTo>
                  <a:pt x="19" y="11"/>
                </a:lnTo>
                <a:lnTo>
                  <a:pt x="8" y="18"/>
                </a:lnTo>
                <a:lnTo>
                  <a:pt x="4" y="22"/>
                </a:lnTo>
                <a:lnTo>
                  <a:pt x="0" y="3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6" name="Freeform 1000">
            <a:extLst>
              <a:ext uri="{FF2B5EF4-FFF2-40B4-BE49-F238E27FC236}">
                <a16:creationId xmlns:a16="http://schemas.microsoft.com/office/drawing/2014/main" id="{6AA1FB8A-3DA9-9374-1E38-63038567516D}"/>
              </a:ext>
            </a:extLst>
          </p:cNvPr>
          <p:cNvSpPr>
            <a:spLocks/>
          </p:cNvSpPr>
          <p:nvPr/>
        </p:nvSpPr>
        <p:spPr bwMode="auto">
          <a:xfrm>
            <a:off x="4460875" y="4994275"/>
            <a:ext cx="6350" cy="17463"/>
          </a:xfrm>
          <a:custGeom>
            <a:avLst/>
            <a:gdLst>
              <a:gd name="T0" fmla="*/ 0 w 4"/>
              <a:gd name="T1" fmla="*/ 11 h 11"/>
              <a:gd name="T2" fmla="*/ 1 w 4"/>
              <a:gd name="T3" fmla="*/ 11 h 11"/>
              <a:gd name="T4" fmla="*/ 4 w 4"/>
              <a:gd name="T5" fmla="*/ 5 h 11"/>
              <a:gd name="T6" fmla="*/ 4 w 4"/>
              <a:gd name="T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11">
                <a:moveTo>
                  <a:pt x="0" y="11"/>
                </a:moveTo>
                <a:lnTo>
                  <a:pt x="1" y="11"/>
                </a:lnTo>
                <a:lnTo>
                  <a:pt x="4" y="5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7" name="Freeform 1001">
            <a:extLst>
              <a:ext uri="{FF2B5EF4-FFF2-40B4-BE49-F238E27FC236}">
                <a16:creationId xmlns:a16="http://schemas.microsoft.com/office/drawing/2014/main" id="{1AAC038E-742C-86AC-ED51-D3A3A24C1CA0}"/>
              </a:ext>
            </a:extLst>
          </p:cNvPr>
          <p:cNvSpPr>
            <a:spLocks/>
          </p:cNvSpPr>
          <p:nvPr/>
        </p:nvSpPr>
        <p:spPr bwMode="auto">
          <a:xfrm>
            <a:off x="4171950" y="5008563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0 w 2"/>
              <a:gd name="T5" fmla="*/ 2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8" name="Freeform 1002">
            <a:extLst>
              <a:ext uri="{FF2B5EF4-FFF2-40B4-BE49-F238E27FC236}">
                <a16:creationId xmlns:a16="http://schemas.microsoft.com/office/drawing/2014/main" id="{5F0976AB-5E2B-3CE6-045D-2001FFC388DE}"/>
              </a:ext>
            </a:extLst>
          </p:cNvPr>
          <p:cNvSpPr>
            <a:spLocks/>
          </p:cNvSpPr>
          <p:nvPr/>
        </p:nvSpPr>
        <p:spPr bwMode="auto">
          <a:xfrm>
            <a:off x="4402138" y="4976813"/>
            <a:ext cx="53975" cy="36513"/>
          </a:xfrm>
          <a:custGeom>
            <a:avLst/>
            <a:gdLst>
              <a:gd name="T0" fmla="*/ 0 w 34"/>
              <a:gd name="T1" fmla="*/ 18 h 23"/>
              <a:gd name="T2" fmla="*/ 3 w 34"/>
              <a:gd name="T3" fmla="*/ 11 h 23"/>
              <a:gd name="T4" fmla="*/ 10 w 34"/>
              <a:gd name="T5" fmla="*/ 8 h 23"/>
              <a:gd name="T6" fmla="*/ 15 w 34"/>
              <a:gd name="T7" fmla="*/ 4 h 23"/>
              <a:gd name="T8" fmla="*/ 22 w 34"/>
              <a:gd name="T9" fmla="*/ 0 h 23"/>
              <a:gd name="T10" fmla="*/ 27 w 34"/>
              <a:gd name="T11" fmla="*/ 8 h 23"/>
              <a:gd name="T12" fmla="*/ 34 w 34"/>
              <a:gd name="T13" fmla="*/ 14 h 23"/>
              <a:gd name="T14" fmla="*/ 34 w 34"/>
              <a:gd name="T15" fmla="*/ 19 h 23"/>
              <a:gd name="T16" fmla="*/ 31 w 34"/>
              <a:gd name="T1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" h="23">
                <a:moveTo>
                  <a:pt x="0" y="18"/>
                </a:moveTo>
                <a:lnTo>
                  <a:pt x="3" y="11"/>
                </a:lnTo>
                <a:lnTo>
                  <a:pt x="10" y="8"/>
                </a:lnTo>
                <a:lnTo>
                  <a:pt x="15" y="4"/>
                </a:lnTo>
                <a:lnTo>
                  <a:pt x="22" y="0"/>
                </a:lnTo>
                <a:lnTo>
                  <a:pt x="27" y="8"/>
                </a:lnTo>
                <a:lnTo>
                  <a:pt x="34" y="14"/>
                </a:lnTo>
                <a:lnTo>
                  <a:pt x="34" y="19"/>
                </a:lnTo>
                <a:lnTo>
                  <a:pt x="31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9" name="Freeform 1003">
            <a:extLst>
              <a:ext uri="{FF2B5EF4-FFF2-40B4-BE49-F238E27FC236}">
                <a16:creationId xmlns:a16="http://schemas.microsoft.com/office/drawing/2014/main" id="{EEC2BC65-0CFF-2132-B9A8-0F8D9006D5B3}"/>
              </a:ext>
            </a:extLst>
          </p:cNvPr>
          <p:cNvSpPr>
            <a:spLocks/>
          </p:cNvSpPr>
          <p:nvPr/>
        </p:nvSpPr>
        <p:spPr bwMode="auto">
          <a:xfrm>
            <a:off x="3986213" y="4987925"/>
            <a:ext cx="15875" cy="28575"/>
          </a:xfrm>
          <a:custGeom>
            <a:avLst/>
            <a:gdLst>
              <a:gd name="T0" fmla="*/ 10 w 10"/>
              <a:gd name="T1" fmla="*/ 18 h 18"/>
              <a:gd name="T2" fmla="*/ 7 w 10"/>
              <a:gd name="T3" fmla="*/ 4 h 18"/>
              <a:gd name="T4" fmla="*/ 0 w 10"/>
              <a:gd name="T5" fmla="*/ 0 h 18"/>
              <a:gd name="T6" fmla="*/ 3 w 10"/>
              <a:gd name="T7" fmla="*/ 11 h 18"/>
              <a:gd name="T8" fmla="*/ 10 w 10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8">
                <a:moveTo>
                  <a:pt x="10" y="18"/>
                </a:moveTo>
                <a:lnTo>
                  <a:pt x="7" y="4"/>
                </a:lnTo>
                <a:lnTo>
                  <a:pt x="0" y="0"/>
                </a:lnTo>
                <a:lnTo>
                  <a:pt x="3" y="11"/>
                </a:lnTo>
                <a:lnTo>
                  <a:pt x="10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0" name="Freeform 1004">
            <a:extLst>
              <a:ext uri="{FF2B5EF4-FFF2-40B4-BE49-F238E27FC236}">
                <a16:creationId xmlns:a16="http://schemas.microsoft.com/office/drawing/2014/main" id="{36650662-63A1-0DEA-A886-58EFF760AB26}"/>
              </a:ext>
            </a:extLst>
          </p:cNvPr>
          <p:cNvSpPr>
            <a:spLocks/>
          </p:cNvSpPr>
          <p:nvPr/>
        </p:nvSpPr>
        <p:spPr bwMode="auto">
          <a:xfrm>
            <a:off x="4171950" y="5013325"/>
            <a:ext cx="0" cy="4763"/>
          </a:xfrm>
          <a:custGeom>
            <a:avLst/>
            <a:gdLst>
              <a:gd name="T0" fmla="*/ 3 h 3"/>
              <a:gd name="T1" fmla="*/ 0 h 3"/>
              <a:gd name="T2" fmla="*/ 0 h 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">
                <a:moveTo>
                  <a:pt x="0" y="3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1" name="Freeform 1005">
            <a:extLst>
              <a:ext uri="{FF2B5EF4-FFF2-40B4-BE49-F238E27FC236}">
                <a16:creationId xmlns:a16="http://schemas.microsoft.com/office/drawing/2014/main" id="{F8FEB196-77A8-2CE9-1BC6-C8A11F04D5D0}"/>
              </a:ext>
            </a:extLst>
          </p:cNvPr>
          <p:cNvSpPr>
            <a:spLocks/>
          </p:cNvSpPr>
          <p:nvPr/>
        </p:nvSpPr>
        <p:spPr bwMode="auto">
          <a:xfrm>
            <a:off x="4449763" y="5011738"/>
            <a:ext cx="11113" cy="12700"/>
          </a:xfrm>
          <a:custGeom>
            <a:avLst/>
            <a:gdLst>
              <a:gd name="T0" fmla="*/ 0 w 7"/>
              <a:gd name="T1" fmla="*/ 8 h 8"/>
              <a:gd name="T2" fmla="*/ 7 w 7"/>
              <a:gd name="T3" fmla="*/ 1 h 8"/>
              <a:gd name="T4" fmla="*/ 7 w 7"/>
              <a:gd name="T5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8">
                <a:moveTo>
                  <a:pt x="0" y="8"/>
                </a:moveTo>
                <a:lnTo>
                  <a:pt x="7" y="1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2" name="Freeform 1006">
            <a:extLst>
              <a:ext uri="{FF2B5EF4-FFF2-40B4-BE49-F238E27FC236}">
                <a16:creationId xmlns:a16="http://schemas.microsoft.com/office/drawing/2014/main" id="{497CFA14-9115-6E8B-AEF1-841607DFF76B}"/>
              </a:ext>
            </a:extLst>
          </p:cNvPr>
          <p:cNvSpPr>
            <a:spLocks/>
          </p:cNvSpPr>
          <p:nvPr/>
        </p:nvSpPr>
        <p:spPr bwMode="auto">
          <a:xfrm>
            <a:off x="4449763" y="5013325"/>
            <a:ext cx="1588" cy="11113"/>
          </a:xfrm>
          <a:custGeom>
            <a:avLst/>
            <a:gdLst>
              <a:gd name="T0" fmla="*/ 1 w 1"/>
              <a:gd name="T1" fmla="*/ 0 h 7"/>
              <a:gd name="T2" fmla="*/ 0 w 1"/>
              <a:gd name="T3" fmla="*/ 4 h 7"/>
              <a:gd name="T4" fmla="*/ 0 w 1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7">
                <a:moveTo>
                  <a:pt x="1" y="0"/>
                </a:moveTo>
                <a:lnTo>
                  <a:pt x="0" y="4"/>
                </a:lnTo>
                <a:lnTo>
                  <a:pt x="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3" name="Freeform 1007">
            <a:extLst>
              <a:ext uri="{FF2B5EF4-FFF2-40B4-BE49-F238E27FC236}">
                <a16:creationId xmlns:a16="http://schemas.microsoft.com/office/drawing/2014/main" id="{E6D3F02A-7A13-5019-7A81-035474FA89BC}"/>
              </a:ext>
            </a:extLst>
          </p:cNvPr>
          <p:cNvSpPr>
            <a:spLocks/>
          </p:cNvSpPr>
          <p:nvPr/>
        </p:nvSpPr>
        <p:spPr bwMode="auto">
          <a:xfrm>
            <a:off x="4003675" y="4984750"/>
            <a:ext cx="47625" cy="46038"/>
          </a:xfrm>
          <a:custGeom>
            <a:avLst/>
            <a:gdLst>
              <a:gd name="T0" fmla="*/ 27 w 30"/>
              <a:gd name="T1" fmla="*/ 29 h 29"/>
              <a:gd name="T2" fmla="*/ 23 w 30"/>
              <a:gd name="T3" fmla="*/ 26 h 29"/>
              <a:gd name="T4" fmla="*/ 16 w 30"/>
              <a:gd name="T5" fmla="*/ 25 h 29"/>
              <a:gd name="T6" fmla="*/ 12 w 30"/>
              <a:gd name="T7" fmla="*/ 20 h 29"/>
              <a:gd name="T8" fmla="*/ 10 w 30"/>
              <a:gd name="T9" fmla="*/ 13 h 29"/>
              <a:gd name="T10" fmla="*/ 7 w 30"/>
              <a:gd name="T11" fmla="*/ 10 h 29"/>
              <a:gd name="T12" fmla="*/ 0 w 30"/>
              <a:gd name="T13" fmla="*/ 3 h 29"/>
              <a:gd name="T14" fmla="*/ 4 w 30"/>
              <a:gd name="T15" fmla="*/ 2 h 29"/>
              <a:gd name="T16" fmla="*/ 5 w 30"/>
              <a:gd name="T17" fmla="*/ 2 h 29"/>
              <a:gd name="T18" fmla="*/ 11 w 30"/>
              <a:gd name="T19" fmla="*/ 0 h 29"/>
              <a:gd name="T20" fmla="*/ 19 w 30"/>
              <a:gd name="T21" fmla="*/ 14 h 29"/>
              <a:gd name="T22" fmla="*/ 25 w 30"/>
              <a:gd name="T23" fmla="*/ 15 h 29"/>
              <a:gd name="T24" fmla="*/ 30 w 30"/>
              <a:gd name="T25" fmla="*/ 2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0" h="29">
                <a:moveTo>
                  <a:pt x="27" y="29"/>
                </a:moveTo>
                <a:lnTo>
                  <a:pt x="23" y="26"/>
                </a:lnTo>
                <a:lnTo>
                  <a:pt x="16" y="25"/>
                </a:lnTo>
                <a:lnTo>
                  <a:pt x="12" y="20"/>
                </a:lnTo>
                <a:lnTo>
                  <a:pt x="10" y="13"/>
                </a:lnTo>
                <a:lnTo>
                  <a:pt x="7" y="10"/>
                </a:lnTo>
                <a:lnTo>
                  <a:pt x="0" y="3"/>
                </a:lnTo>
                <a:lnTo>
                  <a:pt x="4" y="2"/>
                </a:lnTo>
                <a:lnTo>
                  <a:pt x="5" y="2"/>
                </a:lnTo>
                <a:lnTo>
                  <a:pt x="11" y="0"/>
                </a:lnTo>
                <a:lnTo>
                  <a:pt x="19" y="14"/>
                </a:lnTo>
                <a:lnTo>
                  <a:pt x="25" y="15"/>
                </a:lnTo>
                <a:lnTo>
                  <a:pt x="30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4" name="Line 1008">
            <a:extLst>
              <a:ext uri="{FF2B5EF4-FFF2-40B4-BE49-F238E27FC236}">
                <a16:creationId xmlns:a16="http://schemas.microsoft.com/office/drawing/2014/main" id="{0FE61999-33C8-E98F-2597-FD497A3BF27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159250" y="5018088"/>
            <a:ext cx="12700" cy="1270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" name="Freeform 1010">
            <a:extLst>
              <a:ext uri="{FF2B5EF4-FFF2-40B4-BE49-F238E27FC236}">
                <a16:creationId xmlns:a16="http://schemas.microsoft.com/office/drawing/2014/main" id="{3E3F6B54-F620-0B2E-A6D1-16643BDDB876}"/>
              </a:ext>
            </a:extLst>
          </p:cNvPr>
          <p:cNvSpPr>
            <a:spLocks/>
          </p:cNvSpPr>
          <p:nvPr/>
        </p:nvSpPr>
        <p:spPr bwMode="auto">
          <a:xfrm>
            <a:off x="4067176" y="4978400"/>
            <a:ext cx="30163" cy="61913"/>
          </a:xfrm>
          <a:custGeom>
            <a:avLst/>
            <a:gdLst>
              <a:gd name="T0" fmla="*/ 17 w 19"/>
              <a:gd name="T1" fmla="*/ 39 h 39"/>
              <a:gd name="T2" fmla="*/ 15 w 19"/>
              <a:gd name="T3" fmla="*/ 36 h 39"/>
              <a:gd name="T4" fmla="*/ 9 w 19"/>
              <a:gd name="T5" fmla="*/ 26 h 39"/>
              <a:gd name="T6" fmla="*/ 5 w 19"/>
              <a:gd name="T7" fmla="*/ 28 h 39"/>
              <a:gd name="T8" fmla="*/ 0 w 19"/>
              <a:gd name="T9" fmla="*/ 22 h 39"/>
              <a:gd name="T10" fmla="*/ 5 w 19"/>
              <a:gd name="T11" fmla="*/ 15 h 39"/>
              <a:gd name="T12" fmla="*/ 6 w 19"/>
              <a:gd name="T13" fmla="*/ 14 h 39"/>
              <a:gd name="T14" fmla="*/ 12 w 19"/>
              <a:gd name="T15" fmla="*/ 13 h 39"/>
              <a:gd name="T16" fmla="*/ 17 w 19"/>
              <a:gd name="T17" fmla="*/ 11 h 39"/>
              <a:gd name="T18" fmla="*/ 15 w 19"/>
              <a:gd name="T19" fmla="*/ 4 h 39"/>
              <a:gd name="T20" fmla="*/ 17 w 19"/>
              <a:gd name="T21" fmla="*/ 0 h 39"/>
              <a:gd name="T22" fmla="*/ 17 w 19"/>
              <a:gd name="T23" fmla="*/ 0 h 39"/>
              <a:gd name="T24" fmla="*/ 19 w 19"/>
              <a:gd name="T25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9" h="39">
                <a:moveTo>
                  <a:pt x="17" y="39"/>
                </a:moveTo>
                <a:lnTo>
                  <a:pt x="15" y="36"/>
                </a:lnTo>
                <a:lnTo>
                  <a:pt x="9" y="26"/>
                </a:lnTo>
                <a:lnTo>
                  <a:pt x="5" y="28"/>
                </a:lnTo>
                <a:lnTo>
                  <a:pt x="0" y="22"/>
                </a:lnTo>
                <a:lnTo>
                  <a:pt x="5" y="15"/>
                </a:lnTo>
                <a:lnTo>
                  <a:pt x="6" y="14"/>
                </a:lnTo>
                <a:lnTo>
                  <a:pt x="12" y="13"/>
                </a:lnTo>
                <a:lnTo>
                  <a:pt x="17" y="11"/>
                </a:lnTo>
                <a:lnTo>
                  <a:pt x="15" y="4"/>
                </a:lnTo>
                <a:lnTo>
                  <a:pt x="17" y="0"/>
                </a:lnTo>
                <a:lnTo>
                  <a:pt x="17" y="0"/>
                </a:lnTo>
                <a:lnTo>
                  <a:pt x="1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" name="Freeform 1011">
            <a:extLst>
              <a:ext uri="{FF2B5EF4-FFF2-40B4-BE49-F238E27FC236}">
                <a16:creationId xmlns:a16="http://schemas.microsoft.com/office/drawing/2014/main" id="{E9E57713-3176-7F53-09B0-ACDFBA80EE5B}"/>
              </a:ext>
            </a:extLst>
          </p:cNvPr>
          <p:cNvSpPr>
            <a:spLocks/>
          </p:cNvSpPr>
          <p:nvPr/>
        </p:nvSpPr>
        <p:spPr bwMode="auto">
          <a:xfrm>
            <a:off x="4094163" y="5040313"/>
            <a:ext cx="4763" cy="19050"/>
          </a:xfrm>
          <a:custGeom>
            <a:avLst/>
            <a:gdLst>
              <a:gd name="T0" fmla="*/ 3 w 3"/>
              <a:gd name="T1" fmla="*/ 12 h 12"/>
              <a:gd name="T2" fmla="*/ 2 w 3"/>
              <a:gd name="T3" fmla="*/ 2 h 12"/>
              <a:gd name="T4" fmla="*/ 0 w 3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12">
                <a:moveTo>
                  <a:pt x="3" y="12"/>
                </a:move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" name="Freeform 1012">
            <a:extLst>
              <a:ext uri="{FF2B5EF4-FFF2-40B4-BE49-F238E27FC236}">
                <a16:creationId xmlns:a16="http://schemas.microsoft.com/office/drawing/2014/main" id="{662EC879-6148-E2BA-EAD9-57F268294394}"/>
              </a:ext>
            </a:extLst>
          </p:cNvPr>
          <p:cNvSpPr>
            <a:spLocks/>
          </p:cNvSpPr>
          <p:nvPr/>
        </p:nvSpPr>
        <p:spPr bwMode="auto">
          <a:xfrm>
            <a:off x="4051301" y="5016500"/>
            <a:ext cx="47625" cy="49213"/>
          </a:xfrm>
          <a:custGeom>
            <a:avLst/>
            <a:gdLst>
              <a:gd name="T0" fmla="*/ 0 w 30"/>
              <a:gd name="T1" fmla="*/ 0 h 31"/>
              <a:gd name="T2" fmla="*/ 4 w 30"/>
              <a:gd name="T3" fmla="*/ 5 h 31"/>
              <a:gd name="T4" fmla="*/ 15 w 30"/>
              <a:gd name="T5" fmla="*/ 10 h 31"/>
              <a:gd name="T6" fmla="*/ 15 w 30"/>
              <a:gd name="T7" fmla="*/ 25 h 31"/>
              <a:gd name="T8" fmla="*/ 23 w 30"/>
              <a:gd name="T9" fmla="*/ 31 h 31"/>
              <a:gd name="T10" fmla="*/ 22 w 30"/>
              <a:gd name="T11" fmla="*/ 20 h 31"/>
              <a:gd name="T12" fmla="*/ 23 w 30"/>
              <a:gd name="T13" fmla="*/ 20 h 31"/>
              <a:gd name="T14" fmla="*/ 27 w 30"/>
              <a:gd name="T15" fmla="*/ 28 h 31"/>
              <a:gd name="T16" fmla="*/ 30 w 30"/>
              <a:gd name="T17" fmla="*/ 27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" h="31">
                <a:moveTo>
                  <a:pt x="0" y="0"/>
                </a:moveTo>
                <a:lnTo>
                  <a:pt x="4" y="5"/>
                </a:lnTo>
                <a:lnTo>
                  <a:pt x="15" y="10"/>
                </a:lnTo>
                <a:lnTo>
                  <a:pt x="15" y="25"/>
                </a:lnTo>
                <a:lnTo>
                  <a:pt x="23" y="31"/>
                </a:lnTo>
                <a:lnTo>
                  <a:pt x="22" y="20"/>
                </a:lnTo>
                <a:lnTo>
                  <a:pt x="23" y="20"/>
                </a:lnTo>
                <a:lnTo>
                  <a:pt x="27" y="28"/>
                </a:lnTo>
                <a:lnTo>
                  <a:pt x="30" y="2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" name="Freeform 1013">
            <a:extLst>
              <a:ext uri="{FF2B5EF4-FFF2-40B4-BE49-F238E27FC236}">
                <a16:creationId xmlns:a16="http://schemas.microsoft.com/office/drawing/2014/main" id="{D4C9063E-9D3C-4839-51F3-14835903183E}"/>
              </a:ext>
            </a:extLst>
          </p:cNvPr>
          <p:cNvSpPr>
            <a:spLocks/>
          </p:cNvSpPr>
          <p:nvPr/>
        </p:nvSpPr>
        <p:spPr bwMode="auto">
          <a:xfrm>
            <a:off x="3956051" y="5037138"/>
            <a:ext cx="19050" cy="39688"/>
          </a:xfrm>
          <a:custGeom>
            <a:avLst/>
            <a:gdLst>
              <a:gd name="T0" fmla="*/ 8 w 12"/>
              <a:gd name="T1" fmla="*/ 25 h 25"/>
              <a:gd name="T2" fmla="*/ 11 w 12"/>
              <a:gd name="T3" fmla="*/ 18 h 25"/>
              <a:gd name="T4" fmla="*/ 12 w 12"/>
              <a:gd name="T5" fmla="*/ 17 h 25"/>
              <a:gd name="T6" fmla="*/ 7 w 12"/>
              <a:gd name="T7" fmla="*/ 15 h 25"/>
              <a:gd name="T8" fmla="*/ 8 w 12"/>
              <a:gd name="T9" fmla="*/ 10 h 25"/>
              <a:gd name="T10" fmla="*/ 1 w 12"/>
              <a:gd name="T11" fmla="*/ 0 h 25"/>
              <a:gd name="T12" fmla="*/ 0 w 12"/>
              <a:gd name="T13" fmla="*/ 21 h 25"/>
              <a:gd name="T14" fmla="*/ 8 w 12"/>
              <a:gd name="T15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" h="25">
                <a:moveTo>
                  <a:pt x="8" y="25"/>
                </a:moveTo>
                <a:lnTo>
                  <a:pt x="11" y="18"/>
                </a:lnTo>
                <a:lnTo>
                  <a:pt x="12" y="17"/>
                </a:lnTo>
                <a:lnTo>
                  <a:pt x="7" y="15"/>
                </a:lnTo>
                <a:lnTo>
                  <a:pt x="8" y="10"/>
                </a:lnTo>
                <a:lnTo>
                  <a:pt x="1" y="0"/>
                </a:lnTo>
                <a:lnTo>
                  <a:pt x="0" y="21"/>
                </a:lnTo>
                <a:lnTo>
                  <a:pt x="8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" name="Freeform 1014">
            <a:extLst>
              <a:ext uri="{FF2B5EF4-FFF2-40B4-BE49-F238E27FC236}">
                <a16:creationId xmlns:a16="http://schemas.microsoft.com/office/drawing/2014/main" id="{1B064F24-CD5E-76BA-2360-FC2203A6F2B5}"/>
              </a:ext>
            </a:extLst>
          </p:cNvPr>
          <p:cNvSpPr>
            <a:spLocks/>
          </p:cNvSpPr>
          <p:nvPr/>
        </p:nvSpPr>
        <p:spPr bwMode="auto">
          <a:xfrm>
            <a:off x="3987801" y="5018088"/>
            <a:ext cx="52388" cy="69850"/>
          </a:xfrm>
          <a:custGeom>
            <a:avLst/>
            <a:gdLst>
              <a:gd name="T0" fmla="*/ 31 w 33"/>
              <a:gd name="T1" fmla="*/ 44 h 44"/>
              <a:gd name="T2" fmla="*/ 33 w 33"/>
              <a:gd name="T3" fmla="*/ 38 h 44"/>
              <a:gd name="T4" fmla="*/ 22 w 33"/>
              <a:gd name="T5" fmla="*/ 24 h 44"/>
              <a:gd name="T6" fmla="*/ 21 w 33"/>
              <a:gd name="T7" fmla="*/ 19 h 44"/>
              <a:gd name="T8" fmla="*/ 20 w 33"/>
              <a:gd name="T9" fmla="*/ 12 h 44"/>
              <a:gd name="T10" fmla="*/ 18 w 33"/>
              <a:gd name="T11" fmla="*/ 11 h 44"/>
              <a:gd name="T12" fmla="*/ 2 w 33"/>
              <a:gd name="T13" fmla="*/ 0 h 44"/>
              <a:gd name="T14" fmla="*/ 0 w 33"/>
              <a:gd name="T15" fmla="*/ 4 h 44"/>
              <a:gd name="T16" fmla="*/ 0 w 33"/>
              <a:gd name="T17" fmla="*/ 12 h 44"/>
              <a:gd name="T18" fmla="*/ 3 w 33"/>
              <a:gd name="T19" fmla="*/ 18 h 44"/>
              <a:gd name="T20" fmla="*/ 9 w 33"/>
              <a:gd name="T21" fmla="*/ 27 h 44"/>
              <a:gd name="T22" fmla="*/ 31 w 33"/>
              <a:gd name="T23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" h="44">
                <a:moveTo>
                  <a:pt x="31" y="44"/>
                </a:moveTo>
                <a:lnTo>
                  <a:pt x="33" y="38"/>
                </a:lnTo>
                <a:lnTo>
                  <a:pt x="22" y="24"/>
                </a:lnTo>
                <a:lnTo>
                  <a:pt x="21" y="19"/>
                </a:lnTo>
                <a:lnTo>
                  <a:pt x="20" y="12"/>
                </a:lnTo>
                <a:lnTo>
                  <a:pt x="18" y="11"/>
                </a:lnTo>
                <a:lnTo>
                  <a:pt x="2" y="0"/>
                </a:lnTo>
                <a:lnTo>
                  <a:pt x="0" y="4"/>
                </a:lnTo>
                <a:lnTo>
                  <a:pt x="0" y="12"/>
                </a:lnTo>
                <a:lnTo>
                  <a:pt x="3" y="18"/>
                </a:lnTo>
                <a:lnTo>
                  <a:pt x="9" y="27"/>
                </a:lnTo>
                <a:lnTo>
                  <a:pt x="31" y="4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" name="Freeform 1015">
            <a:extLst>
              <a:ext uri="{FF2B5EF4-FFF2-40B4-BE49-F238E27FC236}">
                <a16:creationId xmlns:a16="http://schemas.microsoft.com/office/drawing/2014/main" id="{FDC01897-9133-9F0B-B6F2-8470050CA9F6}"/>
              </a:ext>
            </a:extLst>
          </p:cNvPr>
          <p:cNvSpPr>
            <a:spLocks/>
          </p:cNvSpPr>
          <p:nvPr/>
        </p:nvSpPr>
        <p:spPr bwMode="auto">
          <a:xfrm>
            <a:off x="3992563" y="5072063"/>
            <a:ext cx="22225" cy="30163"/>
          </a:xfrm>
          <a:custGeom>
            <a:avLst/>
            <a:gdLst>
              <a:gd name="T0" fmla="*/ 14 w 14"/>
              <a:gd name="T1" fmla="*/ 5 h 19"/>
              <a:gd name="T2" fmla="*/ 6 w 14"/>
              <a:gd name="T3" fmla="*/ 3 h 19"/>
              <a:gd name="T4" fmla="*/ 0 w 14"/>
              <a:gd name="T5" fmla="*/ 0 h 19"/>
              <a:gd name="T6" fmla="*/ 7 w 14"/>
              <a:gd name="T7" fmla="*/ 16 h 19"/>
              <a:gd name="T8" fmla="*/ 11 w 14"/>
              <a:gd name="T9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9">
                <a:moveTo>
                  <a:pt x="14" y="5"/>
                </a:moveTo>
                <a:lnTo>
                  <a:pt x="6" y="3"/>
                </a:lnTo>
                <a:lnTo>
                  <a:pt x="0" y="0"/>
                </a:lnTo>
                <a:lnTo>
                  <a:pt x="7" y="16"/>
                </a:lnTo>
                <a:lnTo>
                  <a:pt x="11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" name="Freeform 1016">
            <a:extLst>
              <a:ext uri="{FF2B5EF4-FFF2-40B4-BE49-F238E27FC236}">
                <a16:creationId xmlns:a16="http://schemas.microsoft.com/office/drawing/2014/main" id="{9F6ABAEC-C0EE-10FC-438C-7652F31344C7}"/>
              </a:ext>
            </a:extLst>
          </p:cNvPr>
          <p:cNvSpPr>
            <a:spLocks/>
          </p:cNvSpPr>
          <p:nvPr/>
        </p:nvSpPr>
        <p:spPr bwMode="auto">
          <a:xfrm>
            <a:off x="4033838" y="5011738"/>
            <a:ext cx="138113" cy="95250"/>
          </a:xfrm>
          <a:custGeom>
            <a:avLst/>
            <a:gdLst>
              <a:gd name="T0" fmla="*/ 87 w 87"/>
              <a:gd name="T1" fmla="*/ 0 h 60"/>
              <a:gd name="T2" fmla="*/ 82 w 87"/>
              <a:gd name="T3" fmla="*/ 4 h 60"/>
              <a:gd name="T4" fmla="*/ 74 w 87"/>
              <a:gd name="T5" fmla="*/ 11 h 60"/>
              <a:gd name="T6" fmla="*/ 71 w 87"/>
              <a:gd name="T7" fmla="*/ 18 h 60"/>
              <a:gd name="T8" fmla="*/ 70 w 87"/>
              <a:gd name="T9" fmla="*/ 20 h 60"/>
              <a:gd name="T10" fmla="*/ 67 w 87"/>
              <a:gd name="T11" fmla="*/ 19 h 60"/>
              <a:gd name="T12" fmla="*/ 60 w 87"/>
              <a:gd name="T13" fmla="*/ 26 h 60"/>
              <a:gd name="T14" fmla="*/ 56 w 87"/>
              <a:gd name="T15" fmla="*/ 27 h 60"/>
              <a:gd name="T16" fmla="*/ 53 w 87"/>
              <a:gd name="T17" fmla="*/ 26 h 60"/>
              <a:gd name="T18" fmla="*/ 53 w 87"/>
              <a:gd name="T19" fmla="*/ 27 h 60"/>
              <a:gd name="T20" fmla="*/ 53 w 87"/>
              <a:gd name="T21" fmla="*/ 34 h 60"/>
              <a:gd name="T22" fmla="*/ 52 w 87"/>
              <a:gd name="T23" fmla="*/ 39 h 60"/>
              <a:gd name="T24" fmla="*/ 45 w 87"/>
              <a:gd name="T25" fmla="*/ 42 h 60"/>
              <a:gd name="T26" fmla="*/ 37 w 87"/>
              <a:gd name="T27" fmla="*/ 46 h 60"/>
              <a:gd name="T28" fmla="*/ 30 w 87"/>
              <a:gd name="T29" fmla="*/ 48 h 60"/>
              <a:gd name="T30" fmla="*/ 26 w 87"/>
              <a:gd name="T31" fmla="*/ 49 h 60"/>
              <a:gd name="T32" fmla="*/ 27 w 87"/>
              <a:gd name="T33" fmla="*/ 56 h 60"/>
              <a:gd name="T34" fmla="*/ 14 w 87"/>
              <a:gd name="T35" fmla="*/ 60 h 60"/>
              <a:gd name="T36" fmla="*/ 12 w 87"/>
              <a:gd name="T37" fmla="*/ 58 h 60"/>
              <a:gd name="T38" fmla="*/ 10 w 87"/>
              <a:gd name="T39" fmla="*/ 56 h 60"/>
              <a:gd name="T40" fmla="*/ 8 w 87"/>
              <a:gd name="T41" fmla="*/ 56 h 60"/>
              <a:gd name="T42" fmla="*/ 8 w 87"/>
              <a:gd name="T43" fmla="*/ 42 h 60"/>
              <a:gd name="T44" fmla="*/ 4 w 87"/>
              <a:gd name="T45" fmla="*/ 34 h 60"/>
              <a:gd name="T46" fmla="*/ 0 w 87"/>
              <a:gd name="T47" fmla="*/ 30 h 60"/>
              <a:gd name="T48" fmla="*/ 3 w 87"/>
              <a:gd name="T49" fmla="*/ 27 h 60"/>
              <a:gd name="T50" fmla="*/ 7 w 87"/>
              <a:gd name="T51" fmla="*/ 31 h 60"/>
              <a:gd name="T52" fmla="*/ 10 w 87"/>
              <a:gd name="T53" fmla="*/ 35 h 60"/>
              <a:gd name="T54" fmla="*/ 11 w 87"/>
              <a:gd name="T55" fmla="*/ 30 h 60"/>
              <a:gd name="T56" fmla="*/ 10 w 87"/>
              <a:gd name="T57" fmla="*/ 27 h 60"/>
              <a:gd name="T58" fmla="*/ 3 w 87"/>
              <a:gd name="T59" fmla="*/ 15 h 60"/>
              <a:gd name="T60" fmla="*/ 8 w 87"/>
              <a:gd name="T61" fmla="*/ 15 h 60"/>
              <a:gd name="T62" fmla="*/ 8 w 87"/>
              <a:gd name="T63" fmla="*/ 12 h 60"/>
              <a:gd name="T64" fmla="*/ 8 w 87"/>
              <a:gd name="T65" fmla="*/ 12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7" h="60">
                <a:moveTo>
                  <a:pt x="87" y="0"/>
                </a:moveTo>
                <a:lnTo>
                  <a:pt x="82" y="4"/>
                </a:lnTo>
                <a:lnTo>
                  <a:pt x="74" y="11"/>
                </a:lnTo>
                <a:lnTo>
                  <a:pt x="71" y="18"/>
                </a:lnTo>
                <a:lnTo>
                  <a:pt x="70" y="20"/>
                </a:lnTo>
                <a:lnTo>
                  <a:pt x="67" y="19"/>
                </a:lnTo>
                <a:lnTo>
                  <a:pt x="60" y="26"/>
                </a:lnTo>
                <a:lnTo>
                  <a:pt x="56" y="27"/>
                </a:lnTo>
                <a:lnTo>
                  <a:pt x="53" y="26"/>
                </a:lnTo>
                <a:lnTo>
                  <a:pt x="53" y="27"/>
                </a:lnTo>
                <a:lnTo>
                  <a:pt x="53" y="34"/>
                </a:lnTo>
                <a:lnTo>
                  <a:pt x="52" y="39"/>
                </a:lnTo>
                <a:lnTo>
                  <a:pt x="45" y="42"/>
                </a:lnTo>
                <a:lnTo>
                  <a:pt x="37" y="46"/>
                </a:lnTo>
                <a:lnTo>
                  <a:pt x="30" y="48"/>
                </a:lnTo>
                <a:lnTo>
                  <a:pt x="26" y="49"/>
                </a:lnTo>
                <a:lnTo>
                  <a:pt x="27" y="56"/>
                </a:lnTo>
                <a:lnTo>
                  <a:pt x="14" y="60"/>
                </a:lnTo>
                <a:lnTo>
                  <a:pt x="12" y="58"/>
                </a:lnTo>
                <a:lnTo>
                  <a:pt x="10" y="56"/>
                </a:lnTo>
                <a:lnTo>
                  <a:pt x="8" y="56"/>
                </a:lnTo>
                <a:lnTo>
                  <a:pt x="8" y="42"/>
                </a:lnTo>
                <a:lnTo>
                  <a:pt x="4" y="34"/>
                </a:lnTo>
                <a:lnTo>
                  <a:pt x="0" y="30"/>
                </a:lnTo>
                <a:lnTo>
                  <a:pt x="3" y="27"/>
                </a:lnTo>
                <a:lnTo>
                  <a:pt x="7" y="31"/>
                </a:lnTo>
                <a:lnTo>
                  <a:pt x="10" y="35"/>
                </a:lnTo>
                <a:lnTo>
                  <a:pt x="11" y="30"/>
                </a:lnTo>
                <a:lnTo>
                  <a:pt x="10" y="27"/>
                </a:lnTo>
                <a:lnTo>
                  <a:pt x="3" y="15"/>
                </a:lnTo>
                <a:lnTo>
                  <a:pt x="8" y="15"/>
                </a:lnTo>
                <a:lnTo>
                  <a:pt x="8" y="12"/>
                </a:lnTo>
                <a:lnTo>
                  <a:pt x="8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" name="Line 1017">
            <a:extLst>
              <a:ext uri="{FF2B5EF4-FFF2-40B4-BE49-F238E27FC236}">
                <a16:creationId xmlns:a16="http://schemas.microsoft.com/office/drawing/2014/main" id="{F2440C73-23F0-6FD9-825C-8B83CED6382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138613" y="5078413"/>
            <a:ext cx="7938" cy="28575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" name="Freeform 1018">
            <a:extLst>
              <a:ext uri="{FF2B5EF4-FFF2-40B4-BE49-F238E27FC236}">
                <a16:creationId xmlns:a16="http://schemas.microsoft.com/office/drawing/2014/main" id="{53F3F86C-CF55-40D4-E604-BFC32C048BCE}"/>
              </a:ext>
            </a:extLst>
          </p:cNvPr>
          <p:cNvSpPr>
            <a:spLocks/>
          </p:cNvSpPr>
          <p:nvPr/>
        </p:nvSpPr>
        <p:spPr bwMode="auto">
          <a:xfrm>
            <a:off x="4144963" y="5030788"/>
            <a:ext cx="19050" cy="87313"/>
          </a:xfrm>
          <a:custGeom>
            <a:avLst/>
            <a:gdLst>
              <a:gd name="T0" fmla="*/ 2 w 12"/>
              <a:gd name="T1" fmla="*/ 55 h 55"/>
              <a:gd name="T2" fmla="*/ 5 w 12"/>
              <a:gd name="T3" fmla="*/ 45 h 55"/>
              <a:gd name="T4" fmla="*/ 5 w 12"/>
              <a:gd name="T5" fmla="*/ 37 h 55"/>
              <a:gd name="T6" fmla="*/ 8 w 12"/>
              <a:gd name="T7" fmla="*/ 30 h 55"/>
              <a:gd name="T8" fmla="*/ 8 w 12"/>
              <a:gd name="T9" fmla="*/ 23 h 55"/>
              <a:gd name="T10" fmla="*/ 9 w 12"/>
              <a:gd name="T11" fmla="*/ 19 h 55"/>
              <a:gd name="T12" fmla="*/ 12 w 12"/>
              <a:gd name="T13" fmla="*/ 16 h 55"/>
              <a:gd name="T14" fmla="*/ 0 w 12"/>
              <a:gd name="T15" fmla="*/ 14 h 55"/>
              <a:gd name="T16" fmla="*/ 1 w 12"/>
              <a:gd name="T17" fmla="*/ 10 h 55"/>
              <a:gd name="T18" fmla="*/ 2 w 12"/>
              <a:gd name="T19" fmla="*/ 7 h 55"/>
              <a:gd name="T20" fmla="*/ 5 w 12"/>
              <a:gd name="T21" fmla="*/ 4 h 55"/>
              <a:gd name="T22" fmla="*/ 9 w 12"/>
              <a:gd name="T23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" h="55">
                <a:moveTo>
                  <a:pt x="2" y="55"/>
                </a:moveTo>
                <a:lnTo>
                  <a:pt x="5" y="45"/>
                </a:lnTo>
                <a:lnTo>
                  <a:pt x="5" y="37"/>
                </a:lnTo>
                <a:lnTo>
                  <a:pt x="8" y="30"/>
                </a:lnTo>
                <a:lnTo>
                  <a:pt x="8" y="23"/>
                </a:lnTo>
                <a:lnTo>
                  <a:pt x="9" y="19"/>
                </a:lnTo>
                <a:lnTo>
                  <a:pt x="12" y="16"/>
                </a:lnTo>
                <a:lnTo>
                  <a:pt x="0" y="14"/>
                </a:lnTo>
                <a:lnTo>
                  <a:pt x="1" y="10"/>
                </a:lnTo>
                <a:lnTo>
                  <a:pt x="2" y="7"/>
                </a:lnTo>
                <a:lnTo>
                  <a:pt x="5" y="4"/>
                </a:lnTo>
                <a:lnTo>
                  <a:pt x="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" name="Line 1019">
            <a:extLst>
              <a:ext uri="{FF2B5EF4-FFF2-40B4-BE49-F238E27FC236}">
                <a16:creationId xmlns:a16="http://schemas.microsoft.com/office/drawing/2014/main" id="{3E05DA1F-C2C9-15BD-4E65-4320B3C7CAF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135438" y="5106988"/>
            <a:ext cx="3175" cy="1111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" name="Freeform 1020">
            <a:extLst>
              <a:ext uri="{FF2B5EF4-FFF2-40B4-BE49-F238E27FC236}">
                <a16:creationId xmlns:a16="http://schemas.microsoft.com/office/drawing/2014/main" id="{6D76BACA-4FB9-0664-C69C-974020AD774D}"/>
              </a:ext>
            </a:extLst>
          </p:cNvPr>
          <p:cNvSpPr>
            <a:spLocks/>
          </p:cNvSpPr>
          <p:nvPr/>
        </p:nvSpPr>
        <p:spPr bwMode="auto">
          <a:xfrm>
            <a:off x="4010026" y="5080000"/>
            <a:ext cx="34925" cy="39688"/>
          </a:xfrm>
          <a:custGeom>
            <a:avLst/>
            <a:gdLst>
              <a:gd name="T0" fmla="*/ 0 w 22"/>
              <a:gd name="T1" fmla="*/ 14 h 25"/>
              <a:gd name="T2" fmla="*/ 21 w 22"/>
              <a:gd name="T3" fmla="*/ 25 h 25"/>
              <a:gd name="T4" fmla="*/ 22 w 22"/>
              <a:gd name="T5" fmla="*/ 21 h 25"/>
              <a:gd name="T6" fmla="*/ 19 w 22"/>
              <a:gd name="T7" fmla="*/ 14 h 25"/>
              <a:gd name="T8" fmla="*/ 15 w 22"/>
              <a:gd name="T9" fmla="*/ 7 h 25"/>
              <a:gd name="T10" fmla="*/ 14 w 22"/>
              <a:gd name="T11" fmla="*/ 5 h 25"/>
              <a:gd name="T12" fmla="*/ 11 w 22"/>
              <a:gd name="T13" fmla="*/ 3 h 25"/>
              <a:gd name="T14" fmla="*/ 10 w 22"/>
              <a:gd name="T15" fmla="*/ 3 h 25"/>
              <a:gd name="T16" fmla="*/ 3 w 22"/>
              <a:gd name="T17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25">
                <a:moveTo>
                  <a:pt x="0" y="14"/>
                </a:moveTo>
                <a:lnTo>
                  <a:pt x="21" y="25"/>
                </a:lnTo>
                <a:lnTo>
                  <a:pt x="22" y="21"/>
                </a:lnTo>
                <a:lnTo>
                  <a:pt x="19" y="14"/>
                </a:lnTo>
                <a:lnTo>
                  <a:pt x="15" y="7"/>
                </a:lnTo>
                <a:lnTo>
                  <a:pt x="14" y="5"/>
                </a:lnTo>
                <a:lnTo>
                  <a:pt x="11" y="3"/>
                </a:lnTo>
                <a:lnTo>
                  <a:pt x="10" y="3"/>
                </a:lnTo>
                <a:lnTo>
                  <a:pt x="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" name="Freeform 1021">
            <a:extLst>
              <a:ext uri="{FF2B5EF4-FFF2-40B4-BE49-F238E27FC236}">
                <a16:creationId xmlns:a16="http://schemas.microsoft.com/office/drawing/2014/main" id="{3E6FF585-7225-6DC6-5009-7CB87703DB0D}"/>
              </a:ext>
            </a:extLst>
          </p:cNvPr>
          <p:cNvSpPr>
            <a:spLocks/>
          </p:cNvSpPr>
          <p:nvPr/>
        </p:nvSpPr>
        <p:spPr bwMode="auto">
          <a:xfrm>
            <a:off x="3960813" y="5078413"/>
            <a:ext cx="23813" cy="49213"/>
          </a:xfrm>
          <a:custGeom>
            <a:avLst/>
            <a:gdLst>
              <a:gd name="T0" fmla="*/ 15 w 15"/>
              <a:gd name="T1" fmla="*/ 31 h 31"/>
              <a:gd name="T2" fmla="*/ 5 w 15"/>
              <a:gd name="T3" fmla="*/ 23 h 31"/>
              <a:gd name="T4" fmla="*/ 0 w 15"/>
              <a:gd name="T5" fmla="*/ 4 h 31"/>
              <a:gd name="T6" fmla="*/ 7 w 15"/>
              <a:gd name="T7" fmla="*/ 0 h 31"/>
              <a:gd name="T8" fmla="*/ 15 w 15"/>
              <a:gd name="T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31">
                <a:moveTo>
                  <a:pt x="15" y="31"/>
                </a:moveTo>
                <a:lnTo>
                  <a:pt x="5" y="23"/>
                </a:lnTo>
                <a:lnTo>
                  <a:pt x="0" y="4"/>
                </a:lnTo>
                <a:lnTo>
                  <a:pt x="7" y="0"/>
                </a:lnTo>
                <a:lnTo>
                  <a:pt x="15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" name="Freeform 1022">
            <a:extLst>
              <a:ext uri="{FF2B5EF4-FFF2-40B4-BE49-F238E27FC236}">
                <a16:creationId xmlns:a16="http://schemas.microsoft.com/office/drawing/2014/main" id="{955B0B3C-A670-A2FE-0AF5-8FB8E5175F59}"/>
              </a:ext>
            </a:extLst>
          </p:cNvPr>
          <p:cNvSpPr>
            <a:spLocks/>
          </p:cNvSpPr>
          <p:nvPr/>
        </p:nvSpPr>
        <p:spPr bwMode="auto">
          <a:xfrm>
            <a:off x="4011613" y="5113338"/>
            <a:ext cx="26988" cy="30163"/>
          </a:xfrm>
          <a:custGeom>
            <a:avLst/>
            <a:gdLst>
              <a:gd name="T0" fmla="*/ 17 w 17"/>
              <a:gd name="T1" fmla="*/ 19 h 19"/>
              <a:gd name="T2" fmla="*/ 17 w 17"/>
              <a:gd name="T3" fmla="*/ 12 h 19"/>
              <a:gd name="T4" fmla="*/ 0 w 17"/>
              <a:gd name="T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" h="19">
                <a:moveTo>
                  <a:pt x="17" y="19"/>
                </a:moveTo>
                <a:lnTo>
                  <a:pt x="17" y="12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" name="Freeform 1023">
            <a:extLst>
              <a:ext uri="{FF2B5EF4-FFF2-40B4-BE49-F238E27FC236}">
                <a16:creationId xmlns:a16="http://schemas.microsoft.com/office/drawing/2014/main" id="{BAB67D24-E427-89D0-27D1-88363D8D5767}"/>
              </a:ext>
            </a:extLst>
          </p:cNvPr>
          <p:cNvSpPr>
            <a:spLocks/>
          </p:cNvSpPr>
          <p:nvPr/>
        </p:nvSpPr>
        <p:spPr bwMode="auto">
          <a:xfrm>
            <a:off x="4068763" y="5059363"/>
            <a:ext cx="79375" cy="95250"/>
          </a:xfrm>
          <a:custGeom>
            <a:avLst/>
            <a:gdLst>
              <a:gd name="T0" fmla="*/ 49 w 50"/>
              <a:gd name="T1" fmla="*/ 12 h 60"/>
              <a:gd name="T2" fmla="*/ 50 w 50"/>
              <a:gd name="T3" fmla="*/ 5 h 60"/>
              <a:gd name="T4" fmla="*/ 46 w 50"/>
              <a:gd name="T5" fmla="*/ 1 h 60"/>
              <a:gd name="T6" fmla="*/ 45 w 50"/>
              <a:gd name="T7" fmla="*/ 0 h 60"/>
              <a:gd name="T8" fmla="*/ 33 w 50"/>
              <a:gd name="T9" fmla="*/ 18 h 60"/>
              <a:gd name="T10" fmla="*/ 16 w 50"/>
              <a:gd name="T11" fmla="*/ 24 h 60"/>
              <a:gd name="T12" fmla="*/ 16 w 50"/>
              <a:gd name="T13" fmla="*/ 31 h 60"/>
              <a:gd name="T14" fmla="*/ 0 w 50"/>
              <a:gd name="T15" fmla="*/ 35 h 60"/>
              <a:gd name="T16" fmla="*/ 8 w 50"/>
              <a:gd name="T17" fmla="*/ 45 h 60"/>
              <a:gd name="T18" fmla="*/ 20 w 50"/>
              <a:gd name="T19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0" h="60">
                <a:moveTo>
                  <a:pt x="49" y="12"/>
                </a:moveTo>
                <a:lnTo>
                  <a:pt x="50" y="5"/>
                </a:lnTo>
                <a:lnTo>
                  <a:pt x="46" y="1"/>
                </a:lnTo>
                <a:lnTo>
                  <a:pt x="45" y="0"/>
                </a:lnTo>
                <a:lnTo>
                  <a:pt x="33" y="18"/>
                </a:lnTo>
                <a:lnTo>
                  <a:pt x="16" y="24"/>
                </a:lnTo>
                <a:lnTo>
                  <a:pt x="16" y="31"/>
                </a:lnTo>
                <a:lnTo>
                  <a:pt x="0" y="35"/>
                </a:lnTo>
                <a:lnTo>
                  <a:pt x="8" y="45"/>
                </a:lnTo>
                <a:lnTo>
                  <a:pt x="20" y="6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" name="Freeform 1024">
            <a:extLst>
              <a:ext uri="{FF2B5EF4-FFF2-40B4-BE49-F238E27FC236}">
                <a16:creationId xmlns:a16="http://schemas.microsoft.com/office/drawing/2014/main" id="{479783D4-F0E3-7D93-DD0C-DA18FEE2A2CA}"/>
              </a:ext>
            </a:extLst>
          </p:cNvPr>
          <p:cNvSpPr>
            <a:spLocks/>
          </p:cNvSpPr>
          <p:nvPr/>
        </p:nvSpPr>
        <p:spPr bwMode="auto">
          <a:xfrm>
            <a:off x="4100513" y="5118100"/>
            <a:ext cx="34925" cy="42863"/>
          </a:xfrm>
          <a:custGeom>
            <a:avLst/>
            <a:gdLst>
              <a:gd name="T0" fmla="*/ 0 w 22"/>
              <a:gd name="T1" fmla="*/ 23 h 27"/>
              <a:gd name="T2" fmla="*/ 3 w 22"/>
              <a:gd name="T3" fmla="*/ 27 h 27"/>
              <a:gd name="T4" fmla="*/ 10 w 22"/>
              <a:gd name="T5" fmla="*/ 26 h 27"/>
              <a:gd name="T6" fmla="*/ 10 w 22"/>
              <a:gd name="T7" fmla="*/ 20 h 27"/>
              <a:gd name="T8" fmla="*/ 21 w 22"/>
              <a:gd name="T9" fmla="*/ 17 h 27"/>
              <a:gd name="T10" fmla="*/ 21 w 22"/>
              <a:gd name="T11" fmla="*/ 4 h 27"/>
              <a:gd name="T12" fmla="*/ 21 w 22"/>
              <a:gd name="T13" fmla="*/ 1 h 27"/>
              <a:gd name="T14" fmla="*/ 22 w 22"/>
              <a:gd name="T15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27">
                <a:moveTo>
                  <a:pt x="0" y="23"/>
                </a:moveTo>
                <a:lnTo>
                  <a:pt x="3" y="27"/>
                </a:lnTo>
                <a:lnTo>
                  <a:pt x="10" y="26"/>
                </a:lnTo>
                <a:lnTo>
                  <a:pt x="10" y="20"/>
                </a:lnTo>
                <a:lnTo>
                  <a:pt x="21" y="17"/>
                </a:lnTo>
                <a:lnTo>
                  <a:pt x="21" y="4"/>
                </a:lnTo>
                <a:lnTo>
                  <a:pt x="21" y="1"/>
                </a:lnTo>
                <a:lnTo>
                  <a:pt x="2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" name="Freeform 1025">
            <a:extLst>
              <a:ext uri="{FF2B5EF4-FFF2-40B4-BE49-F238E27FC236}">
                <a16:creationId xmlns:a16="http://schemas.microsoft.com/office/drawing/2014/main" id="{ADCC7E29-9A01-9D28-E7F9-5A15021C0300}"/>
              </a:ext>
            </a:extLst>
          </p:cNvPr>
          <p:cNvSpPr>
            <a:spLocks/>
          </p:cNvSpPr>
          <p:nvPr/>
        </p:nvSpPr>
        <p:spPr bwMode="auto">
          <a:xfrm>
            <a:off x="4046538" y="5118100"/>
            <a:ext cx="44450" cy="47625"/>
          </a:xfrm>
          <a:custGeom>
            <a:avLst/>
            <a:gdLst>
              <a:gd name="T0" fmla="*/ 0 w 28"/>
              <a:gd name="T1" fmla="*/ 4 h 30"/>
              <a:gd name="T2" fmla="*/ 4 w 28"/>
              <a:gd name="T3" fmla="*/ 1 h 30"/>
              <a:gd name="T4" fmla="*/ 4 w 28"/>
              <a:gd name="T5" fmla="*/ 0 h 30"/>
              <a:gd name="T6" fmla="*/ 13 w 28"/>
              <a:gd name="T7" fmla="*/ 4 h 30"/>
              <a:gd name="T8" fmla="*/ 17 w 28"/>
              <a:gd name="T9" fmla="*/ 12 h 30"/>
              <a:gd name="T10" fmla="*/ 24 w 28"/>
              <a:gd name="T11" fmla="*/ 20 h 30"/>
              <a:gd name="T12" fmla="*/ 28 w 28"/>
              <a:gd name="T13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" h="30">
                <a:moveTo>
                  <a:pt x="0" y="4"/>
                </a:moveTo>
                <a:lnTo>
                  <a:pt x="4" y="1"/>
                </a:lnTo>
                <a:lnTo>
                  <a:pt x="4" y="0"/>
                </a:lnTo>
                <a:lnTo>
                  <a:pt x="13" y="4"/>
                </a:lnTo>
                <a:lnTo>
                  <a:pt x="17" y="12"/>
                </a:lnTo>
                <a:lnTo>
                  <a:pt x="24" y="20"/>
                </a:lnTo>
                <a:lnTo>
                  <a:pt x="28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" name="Freeform 1026">
            <a:extLst>
              <a:ext uri="{FF2B5EF4-FFF2-40B4-BE49-F238E27FC236}">
                <a16:creationId xmlns:a16="http://schemas.microsoft.com/office/drawing/2014/main" id="{C7A2FA84-41C1-F490-031F-932C2CF438DA}"/>
              </a:ext>
            </a:extLst>
          </p:cNvPr>
          <p:cNvSpPr>
            <a:spLocks/>
          </p:cNvSpPr>
          <p:nvPr/>
        </p:nvSpPr>
        <p:spPr bwMode="auto">
          <a:xfrm>
            <a:off x="3990976" y="5097463"/>
            <a:ext cx="52388" cy="69850"/>
          </a:xfrm>
          <a:custGeom>
            <a:avLst/>
            <a:gdLst>
              <a:gd name="T0" fmla="*/ 13 w 33"/>
              <a:gd name="T1" fmla="*/ 10 h 44"/>
              <a:gd name="T2" fmla="*/ 0 w 33"/>
              <a:gd name="T3" fmla="*/ 0 h 44"/>
              <a:gd name="T4" fmla="*/ 24 w 33"/>
              <a:gd name="T5" fmla="*/ 44 h 44"/>
              <a:gd name="T6" fmla="*/ 33 w 33"/>
              <a:gd name="T7" fmla="*/ 40 h 44"/>
              <a:gd name="T8" fmla="*/ 30 w 33"/>
              <a:gd name="T9" fmla="*/ 33 h 44"/>
              <a:gd name="T10" fmla="*/ 30 w 33"/>
              <a:gd name="T11" fmla="*/ 29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" h="44">
                <a:moveTo>
                  <a:pt x="13" y="10"/>
                </a:moveTo>
                <a:lnTo>
                  <a:pt x="0" y="0"/>
                </a:lnTo>
                <a:lnTo>
                  <a:pt x="24" y="44"/>
                </a:lnTo>
                <a:lnTo>
                  <a:pt x="33" y="40"/>
                </a:lnTo>
                <a:lnTo>
                  <a:pt x="30" y="33"/>
                </a:lnTo>
                <a:lnTo>
                  <a:pt x="30" y="2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" name="Freeform 1027">
            <a:extLst>
              <a:ext uri="{FF2B5EF4-FFF2-40B4-BE49-F238E27FC236}">
                <a16:creationId xmlns:a16="http://schemas.microsoft.com/office/drawing/2014/main" id="{7E9BCB6A-F3BC-9F98-1732-7D8D4DCD2EC5}"/>
              </a:ext>
            </a:extLst>
          </p:cNvPr>
          <p:cNvSpPr>
            <a:spLocks/>
          </p:cNvSpPr>
          <p:nvPr/>
        </p:nvSpPr>
        <p:spPr bwMode="auto">
          <a:xfrm>
            <a:off x="4090988" y="5118100"/>
            <a:ext cx="57150" cy="50800"/>
          </a:xfrm>
          <a:custGeom>
            <a:avLst/>
            <a:gdLst>
              <a:gd name="T0" fmla="*/ 0 w 36"/>
              <a:gd name="T1" fmla="*/ 30 h 32"/>
              <a:gd name="T2" fmla="*/ 2 w 36"/>
              <a:gd name="T3" fmla="*/ 32 h 32"/>
              <a:gd name="T4" fmla="*/ 5 w 36"/>
              <a:gd name="T5" fmla="*/ 32 h 32"/>
              <a:gd name="T6" fmla="*/ 11 w 36"/>
              <a:gd name="T7" fmla="*/ 32 h 32"/>
              <a:gd name="T8" fmla="*/ 16 w 36"/>
              <a:gd name="T9" fmla="*/ 31 h 32"/>
              <a:gd name="T10" fmla="*/ 17 w 36"/>
              <a:gd name="T11" fmla="*/ 30 h 32"/>
              <a:gd name="T12" fmla="*/ 20 w 36"/>
              <a:gd name="T13" fmla="*/ 27 h 32"/>
              <a:gd name="T14" fmla="*/ 24 w 36"/>
              <a:gd name="T15" fmla="*/ 24 h 32"/>
              <a:gd name="T16" fmla="*/ 30 w 36"/>
              <a:gd name="T17" fmla="*/ 26 h 32"/>
              <a:gd name="T18" fmla="*/ 31 w 36"/>
              <a:gd name="T19" fmla="*/ 21 h 32"/>
              <a:gd name="T20" fmla="*/ 32 w 36"/>
              <a:gd name="T21" fmla="*/ 17 h 32"/>
              <a:gd name="T22" fmla="*/ 34 w 36"/>
              <a:gd name="T23" fmla="*/ 1 h 32"/>
              <a:gd name="T24" fmla="*/ 36 w 36"/>
              <a:gd name="T25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6" h="32">
                <a:moveTo>
                  <a:pt x="0" y="30"/>
                </a:moveTo>
                <a:lnTo>
                  <a:pt x="2" y="32"/>
                </a:lnTo>
                <a:lnTo>
                  <a:pt x="5" y="32"/>
                </a:lnTo>
                <a:lnTo>
                  <a:pt x="11" y="32"/>
                </a:lnTo>
                <a:lnTo>
                  <a:pt x="16" y="31"/>
                </a:lnTo>
                <a:lnTo>
                  <a:pt x="17" y="30"/>
                </a:lnTo>
                <a:lnTo>
                  <a:pt x="20" y="27"/>
                </a:lnTo>
                <a:lnTo>
                  <a:pt x="24" y="24"/>
                </a:lnTo>
                <a:lnTo>
                  <a:pt x="30" y="26"/>
                </a:lnTo>
                <a:lnTo>
                  <a:pt x="31" y="21"/>
                </a:lnTo>
                <a:lnTo>
                  <a:pt x="32" y="17"/>
                </a:lnTo>
                <a:lnTo>
                  <a:pt x="34" y="1"/>
                </a:lnTo>
                <a:lnTo>
                  <a:pt x="3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" name="Freeform 1028">
            <a:extLst>
              <a:ext uri="{FF2B5EF4-FFF2-40B4-BE49-F238E27FC236}">
                <a16:creationId xmlns:a16="http://schemas.microsoft.com/office/drawing/2014/main" id="{5EC5169C-9C3E-D245-D54A-EB5C1B7A3280}"/>
              </a:ext>
            </a:extLst>
          </p:cNvPr>
          <p:cNvSpPr>
            <a:spLocks/>
          </p:cNvSpPr>
          <p:nvPr/>
        </p:nvSpPr>
        <p:spPr bwMode="auto">
          <a:xfrm>
            <a:off x="4424363" y="5178425"/>
            <a:ext cx="6350" cy="7938"/>
          </a:xfrm>
          <a:custGeom>
            <a:avLst/>
            <a:gdLst>
              <a:gd name="T0" fmla="*/ 0 w 4"/>
              <a:gd name="T1" fmla="*/ 5 h 5"/>
              <a:gd name="T2" fmla="*/ 4 w 4"/>
              <a:gd name="T3" fmla="*/ 3 h 5"/>
              <a:gd name="T4" fmla="*/ 2 w 4"/>
              <a:gd name="T5" fmla="*/ 0 h 5"/>
              <a:gd name="T6" fmla="*/ 0 w 4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5">
                <a:moveTo>
                  <a:pt x="0" y="5"/>
                </a:moveTo>
                <a:lnTo>
                  <a:pt x="4" y="3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" name="Freeform 1029">
            <a:extLst>
              <a:ext uri="{FF2B5EF4-FFF2-40B4-BE49-F238E27FC236}">
                <a16:creationId xmlns:a16="http://schemas.microsoft.com/office/drawing/2014/main" id="{9B83BD0F-D36D-247D-CD5F-FCC2D0220DA6}"/>
              </a:ext>
            </a:extLst>
          </p:cNvPr>
          <p:cNvSpPr>
            <a:spLocks/>
          </p:cNvSpPr>
          <p:nvPr/>
        </p:nvSpPr>
        <p:spPr bwMode="auto">
          <a:xfrm>
            <a:off x="4414838" y="5186363"/>
            <a:ext cx="9525" cy="6350"/>
          </a:xfrm>
          <a:custGeom>
            <a:avLst/>
            <a:gdLst>
              <a:gd name="T0" fmla="*/ 0 w 6"/>
              <a:gd name="T1" fmla="*/ 3 h 4"/>
              <a:gd name="T2" fmla="*/ 0 w 6"/>
              <a:gd name="T3" fmla="*/ 4 h 4"/>
              <a:gd name="T4" fmla="*/ 6 w 6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4">
                <a:moveTo>
                  <a:pt x="0" y="3"/>
                </a:moveTo>
                <a:lnTo>
                  <a:pt x="0" y="4"/>
                </a:lnTo>
                <a:lnTo>
                  <a:pt x="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" name="Freeform 1030">
            <a:extLst>
              <a:ext uri="{FF2B5EF4-FFF2-40B4-BE49-F238E27FC236}">
                <a16:creationId xmlns:a16="http://schemas.microsoft.com/office/drawing/2014/main" id="{44870E65-EBB7-E79D-0228-80D350DE787A}"/>
              </a:ext>
            </a:extLst>
          </p:cNvPr>
          <p:cNvSpPr>
            <a:spLocks/>
          </p:cNvSpPr>
          <p:nvPr/>
        </p:nvSpPr>
        <p:spPr bwMode="auto">
          <a:xfrm>
            <a:off x="4322763" y="5141913"/>
            <a:ext cx="101600" cy="53975"/>
          </a:xfrm>
          <a:custGeom>
            <a:avLst/>
            <a:gdLst>
              <a:gd name="T0" fmla="*/ 64 w 64"/>
              <a:gd name="T1" fmla="*/ 23 h 34"/>
              <a:gd name="T2" fmla="*/ 60 w 64"/>
              <a:gd name="T3" fmla="*/ 23 h 34"/>
              <a:gd name="T4" fmla="*/ 53 w 64"/>
              <a:gd name="T5" fmla="*/ 19 h 34"/>
              <a:gd name="T6" fmla="*/ 47 w 64"/>
              <a:gd name="T7" fmla="*/ 20 h 34"/>
              <a:gd name="T8" fmla="*/ 46 w 64"/>
              <a:gd name="T9" fmla="*/ 20 h 34"/>
              <a:gd name="T10" fmla="*/ 42 w 64"/>
              <a:gd name="T11" fmla="*/ 20 h 34"/>
              <a:gd name="T12" fmla="*/ 47 w 64"/>
              <a:gd name="T13" fmla="*/ 13 h 34"/>
              <a:gd name="T14" fmla="*/ 54 w 64"/>
              <a:gd name="T15" fmla="*/ 5 h 34"/>
              <a:gd name="T16" fmla="*/ 56 w 64"/>
              <a:gd name="T17" fmla="*/ 2 h 34"/>
              <a:gd name="T18" fmla="*/ 54 w 64"/>
              <a:gd name="T19" fmla="*/ 0 h 34"/>
              <a:gd name="T20" fmla="*/ 49 w 64"/>
              <a:gd name="T21" fmla="*/ 4 h 34"/>
              <a:gd name="T22" fmla="*/ 45 w 64"/>
              <a:gd name="T23" fmla="*/ 11 h 34"/>
              <a:gd name="T24" fmla="*/ 45 w 64"/>
              <a:gd name="T25" fmla="*/ 4 h 34"/>
              <a:gd name="T26" fmla="*/ 42 w 64"/>
              <a:gd name="T27" fmla="*/ 5 h 34"/>
              <a:gd name="T28" fmla="*/ 39 w 64"/>
              <a:gd name="T29" fmla="*/ 12 h 34"/>
              <a:gd name="T30" fmla="*/ 41 w 64"/>
              <a:gd name="T31" fmla="*/ 15 h 34"/>
              <a:gd name="T32" fmla="*/ 36 w 64"/>
              <a:gd name="T33" fmla="*/ 21 h 34"/>
              <a:gd name="T34" fmla="*/ 35 w 64"/>
              <a:gd name="T35" fmla="*/ 23 h 34"/>
              <a:gd name="T36" fmla="*/ 30 w 64"/>
              <a:gd name="T37" fmla="*/ 20 h 34"/>
              <a:gd name="T38" fmla="*/ 24 w 64"/>
              <a:gd name="T39" fmla="*/ 23 h 34"/>
              <a:gd name="T40" fmla="*/ 19 w 64"/>
              <a:gd name="T41" fmla="*/ 26 h 34"/>
              <a:gd name="T42" fmla="*/ 11 w 64"/>
              <a:gd name="T43" fmla="*/ 34 h 34"/>
              <a:gd name="T44" fmla="*/ 6 w 64"/>
              <a:gd name="T45" fmla="*/ 31 h 34"/>
              <a:gd name="T46" fmla="*/ 2 w 64"/>
              <a:gd name="T47" fmla="*/ 26 h 34"/>
              <a:gd name="T48" fmla="*/ 4 w 64"/>
              <a:gd name="T49" fmla="*/ 24 h 34"/>
              <a:gd name="T50" fmla="*/ 12 w 64"/>
              <a:gd name="T51" fmla="*/ 17 h 34"/>
              <a:gd name="T52" fmla="*/ 16 w 64"/>
              <a:gd name="T53" fmla="*/ 12 h 34"/>
              <a:gd name="T54" fmla="*/ 15 w 64"/>
              <a:gd name="T55" fmla="*/ 11 h 34"/>
              <a:gd name="T56" fmla="*/ 9 w 64"/>
              <a:gd name="T57" fmla="*/ 16 h 34"/>
              <a:gd name="T58" fmla="*/ 4 w 64"/>
              <a:gd name="T59" fmla="*/ 20 h 34"/>
              <a:gd name="T60" fmla="*/ 0 w 64"/>
              <a:gd name="T61" fmla="*/ 21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64" h="34">
                <a:moveTo>
                  <a:pt x="64" y="23"/>
                </a:moveTo>
                <a:lnTo>
                  <a:pt x="60" y="23"/>
                </a:lnTo>
                <a:lnTo>
                  <a:pt x="53" y="19"/>
                </a:lnTo>
                <a:lnTo>
                  <a:pt x="47" y="20"/>
                </a:lnTo>
                <a:lnTo>
                  <a:pt x="46" y="20"/>
                </a:lnTo>
                <a:lnTo>
                  <a:pt x="42" y="20"/>
                </a:lnTo>
                <a:lnTo>
                  <a:pt x="47" y="13"/>
                </a:lnTo>
                <a:lnTo>
                  <a:pt x="54" y="5"/>
                </a:lnTo>
                <a:lnTo>
                  <a:pt x="56" y="2"/>
                </a:lnTo>
                <a:lnTo>
                  <a:pt x="54" y="0"/>
                </a:lnTo>
                <a:lnTo>
                  <a:pt x="49" y="4"/>
                </a:lnTo>
                <a:lnTo>
                  <a:pt x="45" y="11"/>
                </a:lnTo>
                <a:lnTo>
                  <a:pt x="45" y="4"/>
                </a:lnTo>
                <a:lnTo>
                  <a:pt x="42" y="5"/>
                </a:lnTo>
                <a:lnTo>
                  <a:pt x="39" y="12"/>
                </a:lnTo>
                <a:lnTo>
                  <a:pt x="41" y="15"/>
                </a:lnTo>
                <a:lnTo>
                  <a:pt x="36" y="21"/>
                </a:lnTo>
                <a:lnTo>
                  <a:pt x="35" y="23"/>
                </a:lnTo>
                <a:lnTo>
                  <a:pt x="30" y="20"/>
                </a:lnTo>
                <a:lnTo>
                  <a:pt x="24" y="23"/>
                </a:lnTo>
                <a:lnTo>
                  <a:pt x="19" y="26"/>
                </a:lnTo>
                <a:lnTo>
                  <a:pt x="11" y="34"/>
                </a:lnTo>
                <a:lnTo>
                  <a:pt x="6" y="31"/>
                </a:lnTo>
                <a:lnTo>
                  <a:pt x="2" y="26"/>
                </a:lnTo>
                <a:lnTo>
                  <a:pt x="4" y="24"/>
                </a:lnTo>
                <a:lnTo>
                  <a:pt x="12" y="17"/>
                </a:lnTo>
                <a:lnTo>
                  <a:pt x="16" y="12"/>
                </a:lnTo>
                <a:lnTo>
                  <a:pt x="15" y="11"/>
                </a:lnTo>
                <a:lnTo>
                  <a:pt x="9" y="16"/>
                </a:lnTo>
                <a:lnTo>
                  <a:pt x="4" y="20"/>
                </a:lnTo>
                <a:lnTo>
                  <a:pt x="0" y="2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" name="Freeform 1031">
            <a:extLst>
              <a:ext uri="{FF2B5EF4-FFF2-40B4-BE49-F238E27FC236}">
                <a16:creationId xmlns:a16="http://schemas.microsoft.com/office/drawing/2014/main" id="{9AAC89DF-D35F-D70A-A0D6-F8011242AB3B}"/>
              </a:ext>
            </a:extLst>
          </p:cNvPr>
          <p:cNvSpPr>
            <a:spLocks/>
          </p:cNvSpPr>
          <p:nvPr/>
        </p:nvSpPr>
        <p:spPr bwMode="auto">
          <a:xfrm>
            <a:off x="4265613" y="5175250"/>
            <a:ext cx="57150" cy="20638"/>
          </a:xfrm>
          <a:custGeom>
            <a:avLst/>
            <a:gdLst>
              <a:gd name="T0" fmla="*/ 36 w 36"/>
              <a:gd name="T1" fmla="*/ 0 h 13"/>
              <a:gd name="T2" fmla="*/ 34 w 36"/>
              <a:gd name="T3" fmla="*/ 5 h 13"/>
              <a:gd name="T4" fmla="*/ 27 w 36"/>
              <a:gd name="T5" fmla="*/ 5 h 13"/>
              <a:gd name="T6" fmla="*/ 25 w 36"/>
              <a:gd name="T7" fmla="*/ 5 h 13"/>
              <a:gd name="T8" fmla="*/ 21 w 36"/>
              <a:gd name="T9" fmla="*/ 6 h 13"/>
              <a:gd name="T10" fmla="*/ 14 w 36"/>
              <a:gd name="T11" fmla="*/ 9 h 13"/>
              <a:gd name="T12" fmla="*/ 10 w 36"/>
              <a:gd name="T13" fmla="*/ 9 h 13"/>
              <a:gd name="T14" fmla="*/ 7 w 36"/>
              <a:gd name="T15" fmla="*/ 13 h 13"/>
              <a:gd name="T16" fmla="*/ 0 w 36"/>
              <a:gd name="T1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" h="13">
                <a:moveTo>
                  <a:pt x="36" y="0"/>
                </a:moveTo>
                <a:lnTo>
                  <a:pt x="34" y="5"/>
                </a:lnTo>
                <a:lnTo>
                  <a:pt x="27" y="5"/>
                </a:lnTo>
                <a:lnTo>
                  <a:pt x="25" y="5"/>
                </a:lnTo>
                <a:lnTo>
                  <a:pt x="21" y="6"/>
                </a:lnTo>
                <a:lnTo>
                  <a:pt x="14" y="9"/>
                </a:lnTo>
                <a:lnTo>
                  <a:pt x="10" y="9"/>
                </a:lnTo>
                <a:lnTo>
                  <a:pt x="7" y="13"/>
                </a:lnTo>
                <a:lnTo>
                  <a:pt x="0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" name="Freeform 1032">
            <a:extLst>
              <a:ext uri="{FF2B5EF4-FFF2-40B4-BE49-F238E27FC236}">
                <a16:creationId xmlns:a16="http://schemas.microsoft.com/office/drawing/2014/main" id="{456290F2-B6EB-080B-7605-3B243A917513}"/>
              </a:ext>
            </a:extLst>
          </p:cNvPr>
          <p:cNvSpPr>
            <a:spLocks/>
          </p:cNvSpPr>
          <p:nvPr/>
        </p:nvSpPr>
        <p:spPr bwMode="auto">
          <a:xfrm>
            <a:off x="4346576" y="5183188"/>
            <a:ext cx="68263" cy="20638"/>
          </a:xfrm>
          <a:custGeom>
            <a:avLst/>
            <a:gdLst>
              <a:gd name="T0" fmla="*/ 0 w 43"/>
              <a:gd name="T1" fmla="*/ 13 h 13"/>
              <a:gd name="T2" fmla="*/ 4 w 43"/>
              <a:gd name="T3" fmla="*/ 9 h 13"/>
              <a:gd name="T4" fmla="*/ 15 w 43"/>
              <a:gd name="T5" fmla="*/ 0 h 13"/>
              <a:gd name="T6" fmla="*/ 16 w 43"/>
              <a:gd name="T7" fmla="*/ 0 h 13"/>
              <a:gd name="T8" fmla="*/ 21 w 43"/>
              <a:gd name="T9" fmla="*/ 1 h 13"/>
              <a:gd name="T10" fmla="*/ 23 w 43"/>
              <a:gd name="T11" fmla="*/ 1 h 13"/>
              <a:gd name="T12" fmla="*/ 35 w 43"/>
              <a:gd name="T13" fmla="*/ 0 h 13"/>
              <a:gd name="T14" fmla="*/ 41 w 43"/>
              <a:gd name="T15" fmla="*/ 2 h 13"/>
              <a:gd name="T16" fmla="*/ 43 w 43"/>
              <a:gd name="T17" fmla="*/ 5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3" h="13">
                <a:moveTo>
                  <a:pt x="0" y="13"/>
                </a:moveTo>
                <a:lnTo>
                  <a:pt x="4" y="9"/>
                </a:lnTo>
                <a:lnTo>
                  <a:pt x="15" y="0"/>
                </a:lnTo>
                <a:lnTo>
                  <a:pt x="16" y="0"/>
                </a:lnTo>
                <a:lnTo>
                  <a:pt x="21" y="1"/>
                </a:lnTo>
                <a:lnTo>
                  <a:pt x="23" y="1"/>
                </a:lnTo>
                <a:lnTo>
                  <a:pt x="35" y="0"/>
                </a:lnTo>
                <a:lnTo>
                  <a:pt x="41" y="2"/>
                </a:lnTo>
                <a:lnTo>
                  <a:pt x="43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" name="Freeform 1033">
            <a:extLst>
              <a:ext uri="{FF2B5EF4-FFF2-40B4-BE49-F238E27FC236}">
                <a16:creationId xmlns:a16="http://schemas.microsoft.com/office/drawing/2014/main" id="{9E2DC731-3E41-9CD1-9D80-81276FEE1314}"/>
              </a:ext>
            </a:extLst>
          </p:cNvPr>
          <p:cNvSpPr>
            <a:spLocks/>
          </p:cNvSpPr>
          <p:nvPr/>
        </p:nvSpPr>
        <p:spPr bwMode="auto">
          <a:xfrm>
            <a:off x="4308476" y="5191125"/>
            <a:ext cx="22225" cy="17463"/>
          </a:xfrm>
          <a:custGeom>
            <a:avLst/>
            <a:gdLst>
              <a:gd name="T0" fmla="*/ 0 w 14"/>
              <a:gd name="T1" fmla="*/ 1 h 11"/>
              <a:gd name="T2" fmla="*/ 2 w 14"/>
              <a:gd name="T3" fmla="*/ 0 h 11"/>
              <a:gd name="T4" fmla="*/ 7 w 14"/>
              <a:gd name="T5" fmla="*/ 3 h 11"/>
              <a:gd name="T6" fmla="*/ 14 w 14"/>
              <a:gd name="T7" fmla="*/ 10 h 11"/>
              <a:gd name="T8" fmla="*/ 13 w 14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1">
                <a:moveTo>
                  <a:pt x="0" y="1"/>
                </a:moveTo>
                <a:lnTo>
                  <a:pt x="2" y="0"/>
                </a:lnTo>
                <a:lnTo>
                  <a:pt x="7" y="3"/>
                </a:lnTo>
                <a:lnTo>
                  <a:pt x="14" y="10"/>
                </a:lnTo>
                <a:lnTo>
                  <a:pt x="13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" name="Freeform 1034">
            <a:extLst>
              <a:ext uri="{FF2B5EF4-FFF2-40B4-BE49-F238E27FC236}">
                <a16:creationId xmlns:a16="http://schemas.microsoft.com/office/drawing/2014/main" id="{F0A7073A-E03A-5E87-BFC0-F4CD47C8445B}"/>
              </a:ext>
            </a:extLst>
          </p:cNvPr>
          <p:cNvSpPr>
            <a:spLocks/>
          </p:cNvSpPr>
          <p:nvPr/>
        </p:nvSpPr>
        <p:spPr bwMode="auto">
          <a:xfrm>
            <a:off x="4330701" y="5203825"/>
            <a:ext cx="15875" cy="17463"/>
          </a:xfrm>
          <a:custGeom>
            <a:avLst/>
            <a:gdLst>
              <a:gd name="T0" fmla="*/ 0 w 10"/>
              <a:gd name="T1" fmla="*/ 11 h 11"/>
              <a:gd name="T2" fmla="*/ 3 w 10"/>
              <a:gd name="T3" fmla="*/ 7 h 11"/>
              <a:gd name="T4" fmla="*/ 7 w 10"/>
              <a:gd name="T5" fmla="*/ 11 h 11"/>
              <a:gd name="T6" fmla="*/ 7 w 10"/>
              <a:gd name="T7" fmla="*/ 7 h 11"/>
              <a:gd name="T8" fmla="*/ 6 w 10"/>
              <a:gd name="T9" fmla="*/ 6 h 11"/>
              <a:gd name="T10" fmla="*/ 10 w 10"/>
              <a:gd name="T11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11">
                <a:moveTo>
                  <a:pt x="0" y="11"/>
                </a:moveTo>
                <a:lnTo>
                  <a:pt x="3" y="7"/>
                </a:lnTo>
                <a:lnTo>
                  <a:pt x="7" y="11"/>
                </a:lnTo>
                <a:lnTo>
                  <a:pt x="7" y="7"/>
                </a:lnTo>
                <a:lnTo>
                  <a:pt x="6" y="6"/>
                </a:lnTo>
                <a:lnTo>
                  <a:pt x="1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" name="Freeform 1035">
            <a:extLst>
              <a:ext uri="{FF2B5EF4-FFF2-40B4-BE49-F238E27FC236}">
                <a16:creationId xmlns:a16="http://schemas.microsoft.com/office/drawing/2014/main" id="{90AEBF56-925D-59CC-7F5C-91D202030535}"/>
              </a:ext>
            </a:extLst>
          </p:cNvPr>
          <p:cNvSpPr>
            <a:spLocks/>
          </p:cNvSpPr>
          <p:nvPr/>
        </p:nvSpPr>
        <p:spPr bwMode="auto">
          <a:xfrm>
            <a:off x="4038601" y="5221288"/>
            <a:ext cx="6350" cy="6350"/>
          </a:xfrm>
          <a:custGeom>
            <a:avLst/>
            <a:gdLst>
              <a:gd name="T0" fmla="*/ 4 w 4"/>
              <a:gd name="T1" fmla="*/ 4 h 4"/>
              <a:gd name="T2" fmla="*/ 4 w 4"/>
              <a:gd name="T3" fmla="*/ 0 h 4"/>
              <a:gd name="T4" fmla="*/ 0 w 4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4">
                <a:moveTo>
                  <a:pt x="4" y="4"/>
                </a:moveTo>
                <a:lnTo>
                  <a:pt x="4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" name="Freeform 1036">
            <a:extLst>
              <a:ext uri="{FF2B5EF4-FFF2-40B4-BE49-F238E27FC236}">
                <a16:creationId xmlns:a16="http://schemas.microsoft.com/office/drawing/2014/main" id="{F35F11F9-219B-FCA5-7C02-5FCB5635B97A}"/>
              </a:ext>
            </a:extLst>
          </p:cNvPr>
          <p:cNvSpPr>
            <a:spLocks/>
          </p:cNvSpPr>
          <p:nvPr/>
        </p:nvSpPr>
        <p:spPr bwMode="auto">
          <a:xfrm>
            <a:off x="4021138" y="5199063"/>
            <a:ext cx="17463" cy="33338"/>
          </a:xfrm>
          <a:custGeom>
            <a:avLst/>
            <a:gdLst>
              <a:gd name="T0" fmla="*/ 11 w 11"/>
              <a:gd name="T1" fmla="*/ 14 h 21"/>
              <a:gd name="T2" fmla="*/ 5 w 11"/>
              <a:gd name="T3" fmla="*/ 21 h 21"/>
              <a:gd name="T4" fmla="*/ 3 w 11"/>
              <a:gd name="T5" fmla="*/ 21 h 21"/>
              <a:gd name="T6" fmla="*/ 3 w 11"/>
              <a:gd name="T7" fmla="*/ 20 h 21"/>
              <a:gd name="T8" fmla="*/ 1 w 11"/>
              <a:gd name="T9" fmla="*/ 17 h 21"/>
              <a:gd name="T10" fmla="*/ 0 w 11"/>
              <a:gd name="T11" fmla="*/ 13 h 21"/>
              <a:gd name="T12" fmla="*/ 0 w 11"/>
              <a:gd name="T13" fmla="*/ 7 h 21"/>
              <a:gd name="T14" fmla="*/ 3 w 11"/>
              <a:gd name="T15" fmla="*/ 0 h 21"/>
              <a:gd name="T16" fmla="*/ 7 w 11"/>
              <a:gd name="T17" fmla="*/ 2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21">
                <a:moveTo>
                  <a:pt x="11" y="14"/>
                </a:moveTo>
                <a:lnTo>
                  <a:pt x="5" y="21"/>
                </a:lnTo>
                <a:lnTo>
                  <a:pt x="3" y="21"/>
                </a:lnTo>
                <a:lnTo>
                  <a:pt x="3" y="20"/>
                </a:lnTo>
                <a:lnTo>
                  <a:pt x="1" y="17"/>
                </a:lnTo>
                <a:lnTo>
                  <a:pt x="0" y="13"/>
                </a:lnTo>
                <a:lnTo>
                  <a:pt x="0" y="7"/>
                </a:lnTo>
                <a:lnTo>
                  <a:pt x="3" y="0"/>
                </a:lnTo>
                <a:lnTo>
                  <a:pt x="7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" name="Freeform 1037">
            <a:extLst>
              <a:ext uri="{FF2B5EF4-FFF2-40B4-BE49-F238E27FC236}">
                <a16:creationId xmlns:a16="http://schemas.microsoft.com/office/drawing/2014/main" id="{B7ACA512-F75D-0173-A064-C65534763787}"/>
              </a:ext>
            </a:extLst>
          </p:cNvPr>
          <p:cNvSpPr>
            <a:spLocks/>
          </p:cNvSpPr>
          <p:nvPr/>
        </p:nvSpPr>
        <p:spPr bwMode="auto">
          <a:xfrm>
            <a:off x="4211638" y="5192713"/>
            <a:ext cx="96838" cy="80963"/>
          </a:xfrm>
          <a:custGeom>
            <a:avLst/>
            <a:gdLst>
              <a:gd name="T0" fmla="*/ 0 w 61"/>
              <a:gd name="T1" fmla="*/ 51 h 51"/>
              <a:gd name="T2" fmla="*/ 1 w 61"/>
              <a:gd name="T3" fmla="*/ 49 h 51"/>
              <a:gd name="T4" fmla="*/ 10 w 61"/>
              <a:gd name="T5" fmla="*/ 47 h 51"/>
              <a:gd name="T6" fmla="*/ 11 w 61"/>
              <a:gd name="T7" fmla="*/ 41 h 51"/>
              <a:gd name="T8" fmla="*/ 14 w 61"/>
              <a:gd name="T9" fmla="*/ 37 h 51"/>
              <a:gd name="T10" fmla="*/ 18 w 61"/>
              <a:gd name="T11" fmla="*/ 29 h 51"/>
              <a:gd name="T12" fmla="*/ 26 w 61"/>
              <a:gd name="T13" fmla="*/ 26 h 51"/>
              <a:gd name="T14" fmla="*/ 31 w 61"/>
              <a:gd name="T15" fmla="*/ 22 h 51"/>
              <a:gd name="T16" fmla="*/ 33 w 61"/>
              <a:gd name="T17" fmla="*/ 19 h 51"/>
              <a:gd name="T18" fmla="*/ 33 w 61"/>
              <a:gd name="T19" fmla="*/ 14 h 51"/>
              <a:gd name="T20" fmla="*/ 35 w 61"/>
              <a:gd name="T21" fmla="*/ 14 h 51"/>
              <a:gd name="T22" fmla="*/ 37 w 61"/>
              <a:gd name="T23" fmla="*/ 14 h 51"/>
              <a:gd name="T24" fmla="*/ 44 w 61"/>
              <a:gd name="T25" fmla="*/ 15 h 51"/>
              <a:gd name="T26" fmla="*/ 52 w 61"/>
              <a:gd name="T27" fmla="*/ 13 h 51"/>
              <a:gd name="T28" fmla="*/ 55 w 61"/>
              <a:gd name="T29" fmla="*/ 7 h 51"/>
              <a:gd name="T30" fmla="*/ 61 w 61"/>
              <a:gd name="T31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1" h="51">
                <a:moveTo>
                  <a:pt x="0" y="51"/>
                </a:moveTo>
                <a:lnTo>
                  <a:pt x="1" y="49"/>
                </a:lnTo>
                <a:lnTo>
                  <a:pt x="10" y="47"/>
                </a:lnTo>
                <a:lnTo>
                  <a:pt x="11" y="41"/>
                </a:lnTo>
                <a:lnTo>
                  <a:pt x="14" y="37"/>
                </a:lnTo>
                <a:lnTo>
                  <a:pt x="18" y="29"/>
                </a:lnTo>
                <a:lnTo>
                  <a:pt x="26" y="26"/>
                </a:lnTo>
                <a:lnTo>
                  <a:pt x="31" y="22"/>
                </a:lnTo>
                <a:lnTo>
                  <a:pt x="33" y="19"/>
                </a:lnTo>
                <a:lnTo>
                  <a:pt x="33" y="14"/>
                </a:lnTo>
                <a:lnTo>
                  <a:pt x="35" y="14"/>
                </a:lnTo>
                <a:lnTo>
                  <a:pt x="37" y="14"/>
                </a:lnTo>
                <a:lnTo>
                  <a:pt x="44" y="15"/>
                </a:lnTo>
                <a:lnTo>
                  <a:pt x="52" y="13"/>
                </a:lnTo>
                <a:lnTo>
                  <a:pt x="55" y="7"/>
                </a:lnTo>
                <a:lnTo>
                  <a:pt x="6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" name="Freeform 1038">
            <a:extLst>
              <a:ext uri="{FF2B5EF4-FFF2-40B4-BE49-F238E27FC236}">
                <a16:creationId xmlns:a16="http://schemas.microsoft.com/office/drawing/2014/main" id="{4EF27C7B-7542-9AF5-B012-95C100540B86}"/>
              </a:ext>
            </a:extLst>
          </p:cNvPr>
          <p:cNvSpPr>
            <a:spLocks/>
          </p:cNvSpPr>
          <p:nvPr/>
        </p:nvSpPr>
        <p:spPr bwMode="auto">
          <a:xfrm>
            <a:off x="4171951" y="5167313"/>
            <a:ext cx="93663" cy="106363"/>
          </a:xfrm>
          <a:custGeom>
            <a:avLst/>
            <a:gdLst>
              <a:gd name="T0" fmla="*/ 59 w 59"/>
              <a:gd name="T1" fmla="*/ 18 h 67"/>
              <a:gd name="T2" fmla="*/ 51 w 59"/>
              <a:gd name="T3" fmla="*/ 22 h 67"/>
              <a:gd name="T4" fmla="*/ 50 w 59"/>
              <a:gd name="T5" fmla="*/ 20 h 67"/>
              <a:gd name="T6" fmla="*/ 47 w 59"/>
              <a:gd name="T7" fmla="*/ 12 h 67"/>
              <a:gd name="T8" fmla="*/ 47 w 59"/>
              <a:gd name="T9" fmla="*/ 10 h 67"/>
              <a:gd name="T10" fmla="*/ 45 w 59"/>
              <a:gd name="T11" fmla="*/ 0 h 67"/>
              <a:gd name="T12" fmla="*/ 41 w 59"/>
              <a:gd name="T13" fmla="*/ 1 h 67"/>
              <a:gd name="T14" fmla="*/ 43 w 59"/>
              <a:gd name="T15" fmla="*/ 14 h 67"/>
              <a:gd name="T16" fmla="*/ 45 w 59"/>
              <a:gd name="T17" fmla="*/ 19 h 67"/>
              <a:gd name="T18" fmla="*/ 47 w 59"/>
              <a:gd name="T19" fmla="*/ 22 h 67"/>
              <a:gd name="T20" fmla="*/ 48 w 59"/>
              <a:gd name="T21" fmla="*/ 25 h 67"/>
              <a:gd name="T22" fmla="*/ 37 w 59"/>
              <a:gd name="T23" fmla="*/ 25 h 67"/>
              <a:gd name="T24" fmla="*/ 32 w 59"/>
              <a:gd name="T25" fmla="*/ 26 h 67"/>
              <a:gd name="T26" fmla="*/ 39 w 59"/>
              <a:gd name="T27" fmla="*/ 34 h 67"/>
              <a:gd name="T28" fmla="*/ 39 w 59"/>
              <a:gd name="T29" fmla="*/ 37 h 67"/>
              <a:gd name="T30" fmla="*/ 35 w 59"/>
              <a:gd name="T31" fmla="*/ 38 h 67"/>
              <a:gd name="T32" fmla="*/ 32 w 59"/>
              <a:gd name="T33" fmla="*/ 40 h 67"/>
              <a:gd name="T34" fmla="*/ 33 w 59"/>
              <a:gd name="T35" fmla="*/ 42 h 67"/>
              <a:gd name="T36" fmla="*/ 33 w 59"/>
              <a:gd name="T37" fmla="*/ 49 h 67"/>
              <a:gd name="T38" fmla="*/ 28 w 59"/>
              <a:gd name="T39" fmla="*/ 59 h 67"/>
              <a:gd name="T40" fmla="*/ 25 w 59"/>
              <a:gd name="T41" fmla="*/ 57 h 67"/>
              <a:gd name="T42" fmla="*/ 13 w 59"/>
              <a:gd name="T43" fmla="*/ 48 h 67"/>
              <a:gd name="T44" fmla="*/ 11 w 59"/>
              <a:gd name="T45" fmla="*/ 50 h 67"/>
              <a:gd name="T46" fmla="*/ 11 w 59"/>
              <a:gd name="T47" fmla="*/ 52 h 67"/>
              <a:gd name="T48" fmla="*/ 7 w 59"/>
              <a:gd name="T49" fmla="*/ 57 h 67"/>
              <a:gd name="T50" fmla="*/ 0 w 59"/>
              <a:gd name="T51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59" h="67">
                <a:moveTo>
                  <a:pt x="59" y="18"/>
                </a:moveTo>
                <a:lnTo>
                  <a:pt x="51" y="22"/>
                </a:lnTo>
                <a:lnTo>
                  <a:pt x="50" y="20"/>
                </a:lnTo>
                <a:lnTo>
                  <a:pt x="47" y="12"/>
                </a:lnTo>
                <a:lnTo>
                  <a:pt x="47" y="10"/>
                </a:lnTo>
                <a:lnTo>
                  <a:pt x="45" y="0"/>
                </a:lnTo>
                <a:lnTo>
                  <a:pt x="41" y="1"/>
                </a:lnTo>
                <a:lnTo>
                  <a:pt x="43" y="14"/>
                </a:lnTo>
                <a:lnTo>
                  <a:pt x="45" y="19"/>
                </a:lnTo>
                <a:lnTo>
                  <a:pt x="47" y="22"/>
                </a:lnTo>
                <a:lnTo>
                  <a:pt x="48" y="25"/>
                </a:lnTo>
                <a:lnTo>
                  <a:pt x="37" y="25"/>
                </a:lnTo>
                <a:lnTo>
                  <a:pt x="32" y="26"/>
                </a:lnTo>
                <a:lnTo>
                  <a:pt x="39" y="34"/>
                </a:lnTo>
                <a:lnTo>
                  <a:pt x="39" y="37"/>
                </a:lnTo>
                <a:lnTo>
                  <a:pt x="35" y="38"/>
                </a:lnTo>
                <a:lnTo>
                  <a:pt x="32" y="40"/>
                </a:lnTo>
                <a:lnTo>
                  <a:pt x="33" y="42"/>
                </a:lnTo>
                <a:lnTo>
                  <a:pt x="33" y="49"/>
                </a:lnTo>
                <a:lnTo>
                  <a:pt x="28" y="59"/>
                </a:lnTo>
                <a:lnTo>
                  <a:pt x="25" y="57"/>
                </a:lnTo>
                <a:lnTo>
                  <a:pt x="13" y="48"/>
                </a:lnTo>
                <a:lnTo>
                  <a:pt x="11" y="50"/>
                </a:lnTo>
                <a:lnTo>
                  <a:pt x="11" y="52"/>
                </a:lnTo>
                <a:lnTo>
                  <a:pt x="7" y="57"/>
                </a:lnTo>
                <a:lnTo>
                  <a:pt x="0" y="6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" name="Line 1039">
            <a:extLst>
              <a:ext uri="{FF2B5EF4-FFF2-40B4-BE49-F238E27FC236}">
                <a16:creationId xmlns:a16="http://schemas.microsoft.com/office/drawing/2014/main" id="{556BA8A7-3D23-5D31-1A3C-5ABD674A7F7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135438" y="5270500"/>
            <a:ext cx="11113" cy="476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" name="Freeform 1040">
            <a:extLst>
              <a:ext uri="{FF2B5EF4-FFF2-40B4-BE49-F238E27FC236}">
                <a16:creationId xmlns:a16="http://schemas.microsoft.com/office/drawing/2014/main" id="{BB83C36D-F845-2E22-FC86-FB788676CFDE}"/>
              </a:ext>
            </a:extLst>
          </p:cNvPr>
          <p:cNvSpPr>
            <a:spLocks/>
          </p:cNvSpPr>
          <p:nvPr/>
        </p:nvSpPr>
        <p:spPr bwMode="auto">
          <a:xfrm>
            <a:off x="4200526" y="5273675"/>
            <a:ext cx="11113" cy="7938"/>
          </a:xfrm>
          <a:custGeom>
            <a:avLst/>
            <a:gdLst>
              <a:gd name="T0" fmla="*/ 0 w 7"/>
              <a:gd name="T1" fmla="*/ 5 h 5"/>
              <a:gd name="T2" fmla="*/ 0 w 7"/>
              <a:gd name="T3" fmla="*/ 4 h 5"/>
              <a:gd name="T4" fmla="*/ 2 w 7"/>
              <a:gd name="T5" fmla="*/ 0 h 5"/>
              <a:gd name="T6" fmla="*/ 7 w 7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5">
                <a:moveTo>
                  <a:pt x="0" y="5"/>
                </a:moveTo>
                <a:lnTo>
                  <a:pt x="0" y="4"/>
                </a:lnTo>
                <a:lnTo>
                  <a:pt x="2" y="0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" name="Freeform 1041">
            <a:extLst>
              <a:ext uri="{FF2B5EF4-FFF2-40B4-BE49-F238E27FC236}">
                <a16:creationId xmlns:a16="http://schemas.microsoft.com/office/drawing/2014/main" id="{CB9AE77F-6383-CC06-E4BB-731A2589051C}"/>
              </a:ext>
            </a:extLst>
          </p:cNvPr>
          <p:cNvSpPr>
            <a:spLocks/>
          </p:cNvSpPr>
          <p:nvPr/>
        </p:nvSpPr>
        <p:spPr bwMode="auto">
          <a:xfrm>
            <a:off x="4170363" y="5273675"/>
            <a:ext cx="1588" cy="7938"/>
          </a:xfrm>
          <a:custGeom>
            <a:avLst/>
            <a:gdLst>
              <a:gd name="T0" fmla="*/ 1 w 1"/>
              <a:gd name="T1" fmla="*/ 0 h 5"/>
              <a:gd name="T2" fmla="*/ 1 w 1"/>
              <a:gd name="T3" fmla="*/ 0 h 5"/>
              <a:gd name="T4" fmla="*/ 0 w 1"/>
              <a:gd name="T5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5">
                <a:moveTo>
                  <a:pt x="1" y="0"/>
                </a:moveTo>
                <a:lnTo>
                  <a:pt x="1" y="0"/>
                </a:lnTo>
                <a:lnTo>
                  <a:pt x="0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" name="Freeform 1042">
            <a:extLst>
              <a:ext uri="{FF2B5EF4-FFF2-40B4-BE49-F238E27FC236}">
                <a16:creationId xmlns:a16="http://schemas.microsoft.com/office/drawing/2014/main" id="{A7A872A8-0AC1-EED2-175F-AFE6314CA715}"/>
              </a:ext>
            </a:extLst>
          </p:cNvPr>
          <p:cNvSpPr>
            <a:spLocks/>
          </p:cNvSpPr>
          <p:nvPr/>
        </p:nvSpPr>
        <p:spPr bwMode="auto">
          <a:xfrm>
            <a:off x="4027488" y="5178425"/>
            <a:ext cx="120650" cy="106363"/>
          </a:xfrm>
          <a:custGeom>
            <a:avLst/>
            <a:gdLst>
              <a:gd name="T0" fmla="*/ 75 w 76"/>
              <a:gd name="T1" fmla="*/ 58 h 67"/>
              <a:gd name="T2" fmla="*/ 76 w 76"/>
              <a:gd name="T3" fmla="*/ 57 h 67"/>
              <a:gd name="T4" fmla="*/ 76 w 76"/>
              <a:gd name="T5" fmla="*/ 54 h 67"/>
              <a:gd name="T6" fmla="*/ 75 w 76"/>
              <a:gd name="T7" fmla="*/ 54 h 67"/>
              <a:gd name="T8" fmla="*/ 60 w 76"/>
              <a:gd name="T9" fmla="*/ 58 h 67"/>
              <a:gd name="T10" fmla="*/ 53 w 76"/>
              <a:gd name="T11" fmla="*/ 61 h 67"/>
              <a:gd name="T12" fmla="*/ 51 w 76"/>
              <a:gd name="T13" fmla="*/ 65 h 67"/>
              <a:gd name="T14" fmla="*/ 44 w 76"/>
              <a:gd name="T15" fmla="*/ 65 h 67"/>
              <a:gd name="T16" fmla="*/ 42 w 76"/>
              <a:gd name="T17" fmla="*/ 65 h 67"/>
              <a:gd name="T18" fmla="*/ 42 w 76"/>
              <a:gd name="T19" fmla="*/ 60 h 67"/>
              <a:gd name="T20" fmla="*/ 44 w 76"/>
              <a:gd name="T21" fmla="*/ 52 h 67"/>
              <a:gd name="T22" fmla="*/ 52 w 76"/>
              <a:gd name="T23" fmla="*/ 48 h 67"/>
              <a:gd name="T24" fmla="*/ 53 w 76"/>
              <a:gd name="T25" fmla="*/ 46 h 67"/>
              <a:gd name="T26" fmla="*/ 64 w 76"/>
              <a:gd name="T27" fmla="*/ 46 h 67"/>
              <a:gd name="T28" fmla="*/ 64 w 76"/>
              <a:gd name="T29" fmla="*/ 43 h 67"/>
              <a:gd name="T30" fmla="*/ 52 w 76"/>
              <a:gd name="T31" fmla="*/ 42 h 67"/>
              <a:gd name="T32" fmla="*/ 56 w 76"/>
              <a:gd name="T33" fmla="*/ 34 h 67"/>
              <a:gd name="T34" fmla="*/ 49 w 76"/>
              <a:gd name="T35" fmla="*/ 37 h 67"/>
              <a:gd name="T36" fmla="*/ 55 w 76"/>
              <a:gd name="T37" fmla="*/ 28 h 67"/>
              <a:gd name="T38" fmla="*/ 56 w 76"/>
              <a:gd name="T39" fmla="*/ 27 h 67"/>
              <a:gd name="T40" fmla="*/ 57 w 76"/>
              <a:gd name="T41" fmla="*/ 23 h 67"/>
              <a:gd name="T42" fmla="*/ 59 w 76"/>
              <a:gd name="T43" fmla="*/ 20 h 67"/>
              <a:gd name="T44" fmla="*/ 63 w 76"/>
              <a:gd name="T45" fmla="*/ 13 h 67"/>
              <a:gd name="T46" fmla="*/ 64 w 76"/>
              <a:gd name="T47" fmla="*/ 12 h 67"/>
              <a:gd name="T48" fmla="*/ 71 w 76"/>
              <a:gd name="T49" fmla="*/ 9 h 67"/>
              <a:gd name="T50" fmla="*/ 74 w 76"/>
              <a:gd name="T51" fmla="*/ 5 h 67"/>
              <a:gd name="T52" fmla="*/ 71 w 76"/>
              <a:gd name="T53" fmla="*/ 3 h 67"/>
              <a:gd name="T54" fmla="*/ 70 w 76"/>
              <a:gd name="T55" fmla="*/ 0 h 67"/>
              <a:gd name="T56" fmla="*/ 68 w 76"/>
              <a:gd name="T57" fmla="*/ 1 h 67"/>
              <a:gd name="T58" fmla="*/ 66 w 76"/>
              <a:gd name="T59" fmla="*/ 7 h 67"/>
              <a:gd name="T60" fmla="*/ 59 w 76"/>
              <a:gd name="T61" fmla="*/ 7 h 67"/>
              <a:gd name="T62" fmla="*/ 53 w 76"/>
              <a:gd name="T63" fmla="*/ 19 h 67"/>
              <a:gd name="T64" fmla="*/ 46 w 76"/>
              <a:gd name="T65" fmla="*/ 28 h 67"/>
              <a:gd name="T66" fmla="*/ 46 w 76"/>
              <a:gd name="T67" fmla="*/ 30 h 67"/>
              <a:gd name="T68" fmla="*/ 44 w 76"/>
              <a:gd name="T69" fmla="*/ 33 h 67"/>
              <a:gd name="T70" fmla="*/ 42 w 76"/>
              <a:gd name="T71" fmla="*/ 35 h 67"/>
              <a:gd name="T72" fmla="*/ 41 w 76"/>
              <a:gd name="T73" fmla="*/ 37 h 67"/>
              <a:gd name="T74" fmla="*/ 40 w 76"/>
              <a:gd name="T75" fmla="*/ 43 h 67"/>
              <a:gd name="T76" fmla="*/ 37 w 76"/>
              <a:gd name="T77" fmla="*/ 50 h 67"/>
              <a:gd name="T78" fmla="*/ 36 w 76"/>
              <a:gd name="T79" fmla="*/ 52 h 67"/>
              <a:gd name="T80" fmla="*/ 34 w 76"/>
              <a:gd name="T81" fmla="*/ 53 h 67"/>
              <a:gd name="T82" fmla="*/ 29 w 76"/>
              <a:gd name="T83" fmla="*/ 56 h 67"/>
              <a:gd name="T84" fmla="*/ 26 w 76"/>
              <a:gd name="T85" fmla="*/ 57 h 67"/>
              <a:gd name="T86" fmla="*/ 25 w 76"/>
              <a:gd name="T87" fmla="*/ 58 h 67"/>
              <a:gd name="T88" fmla="*/ 22 w 76"/>
              <a:gd name="T89" fmla="*/ 67 h 67"/>
              <a:gd name="T90" fmla="*/ 21 w 76"/>
              <a:gd name="T91" fmla="*/ 61 h 67"/>
              <a:gd name="T92" fmla="*/ 19 w 76"/>
              <a:gd name="T93" fmla="*/ 60 h 67"/>
              <a:gd name="T94" fmla="*/ 15 w 76"/>
              <a:gd name="T95" fmla="*/ 54 h 67"/>
              <a:gd name="T96" fmla="*/ 10 w 76"/>
              <a:gd name="T97" fmla="*/ 50 h 67"/>
              <a:gd name="T98" fmla="*/ 15 w 76"/>
              <a:gd name="T99" fmla="*/ 46 h 67"/>
              <a:gd name="T100" fmla="*/ 14 w 76"/>
              <a:gd name="T101" fmla="*/ 42 h 67"/>
              <a:gd name="T102" fmla="*/ 12 w 76"/>
              <a:gd name="T103" fmla="*/ 41 h 67"/>
              <a:gd name="T104" fmla="*/ 4 w 76"/>
              <a:gd name="T105" fmla="*/ 43 h 67"/>
              <a:gd name="T106" fmla="*/ 3 w 76"/>
              <a:gd name="T107" fmla="*/ 42 h 67"/>
              <a:gd name="T108" fmla="*/ 0 w 76"/>
              <a:gd name="T109" fmla="*/ 41 h 67"/>
              <a:gd name="T110" fmla="*/ 1 w 76"/>
              <a:gd name="T111" fmla="*/ 37 h 67"/>
              <a:gd name="T112" fmla="*/ 4 w 76"/>
              <a:gd name="T113" fmla="*/ 37 h 67"/>
              <a:gd name="T114" fmla="*/ 8 w 76"/>
              <a:gd name="T115" fmla="*/ 34 h 67"/>
              <a:gd name="T116" fmla="*/ 11 w 76"/>
              <a:gd name="T117" fmla="*/ 31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6" h="67">
                <a:moveTo>
                  <a:pt x="75" y="58"/>
                </a:moveTo>
                <a:lnTo>
                  <a:pt x="76" y="57"/>
                </a:lnTo>
                <a:lnTo>
                  <a:pt x="76" y="54"/>
                </a:lnTo>
                <a:lnTo>
                  <a:pt x="75" y="54"/>
                </a:lnTo>
                <a:lnTo>
                  <a:pt x="60" y="58"/>
                </a:lnTo>
                <a:lnTo>
                  <a:pt x="53" y="61"/>
                </a:lnTo>
                <a:lnTo>
                  <a:pt x="51" y="65"/>
                </a:lnTo>
                <a:lnTo>
                  <a:pt x="44" y="65"/>
                </a:lnTo>
                <a:lnTo>
                  <a:pt x="42" y="65"/>
                </a:lnTo>
                <a:lnTo>
                  <a:pt x="42" y="60"/>
                </a:lnTo>
                <a:lnTo>
                  <a:pt x="44" y="52"/>
                </a:lnTo>
                <a:lnTo>
                  <a:pt x="52" y="48"/>
                </a:lnTo>
                <a:lnTo>
                  <a:pt x="53" y="46"/>
                </a:lnTo>
                <a:lnTo>
                  <a:pt x="64" y="46"/>
                </a:lnTo>
                <a:lnTo>
                  <a:pt x="64" y="43"/>
                </a:lnTo>
                <a:lnTo>
                  <a:pt x="52" y="42"/>
                </a:lnTo>
                <a:lnTo>
                  <a:pt x="56" y="34"/>
                </a:lnTo>
                <a:lnTo>
                  <a:pt x="49" y="37"/>
                </a:lnTo>
                <a:lnTo>
                  <a:pt x="55" y="28"/>
                </a:lnTo>
                <a:lnTo>
                  <a:pt x="56" y="27"/>
                </a:lnTo>
                <a:lnTo>
                  <a:pt x="57" y="23"/>
                </a:lnTo>
                <a:lnTo>
                  <a:pt x="59" y="20"/>
                </a:lnTo>
                <a:lnTo>
                  <a:pt x="63" y="13"/>
                </a:lnTo>
                <a:lnTo>
                  <a:pt x="64" y="12"/>
                </a:lnTo>
                <a:lnTo>
                  <a:pt x="71" y="9"/>
                </a:lnTo>
                <a:lnTo>
                  <a:pt x="74" y="5"/>
                </a:lnTo>
                <a:lnTo>
                  <a:pt x="71" y="3"/>
                </a:lnTo>
                <a:lnTo>
                  <a:pt x="70" y="0"/>
                </a:lnTo>
                <a:lnTo>
                  <a:pt x="68" y="1"/>
                </a:lnTo>
                <a:lnTo>
                  <a:pt x="66" y="7"/>
                </a:lnTo>
                <a:lnTo>
                  <a:pt x="59" y="7"/>
                </a:lnTo>
                <a:lnTo>
                  <a:pt x="53" y="19"/>
                </a:lnTo>
                <a:lnTo>
                  <a:pt x="46" y="28"/>
                </a:lnTo>
                <a:lnTo>
                  <a:pt x="46" y="30"/>
                </a:lnTo>
                <a:lnTo>
                  <a:pt x="44" y="33"/>
                </a:lnTo>
                <a:lnTo>
                  <a:pt x="42" y="35"/>
                </a:lnTo>
                <a:lnTo>
                  <a:pt x="41" y="37"/>
                </a:lnTo>
                <a:lnTo>
                  <a:pt x="40" y="43"/>
                </a:lnTo>
                <a:lnTo>
                  <a:pt x="37" y="50"/>
                </a:lnTo>
                <a:lnTo>
                  <a:pt x="36" y="52"/>
                </a:lnTo>
                <a:lnTo>
                  <a:pt x="34" y="53"/>
                </a:lnTo>
                <a:lnTo>
                  <a:pt x="29" y="56"/>
                </a:lnTo>
                <a:lnTo>
                  <a:pt x="26" y="57"/>
                </a:lnTo>
                <a:lnTo>
                  <a:pt x="25" y="58"/>
                </a:lnTo>
                <a:lnTo>
                  <a:pt x="22" y="67"/>
                </a:lnTo>
                <a:lnTo>
                  <a:pt x="21" y="61"/>
                </a:lnTo>
                <a:lnTo>
                  <a:pt x="19" y="60"/>
                </a:lnTo>
                <a:lnTo>
                  <a:pt x="15" y="54"/>
                </a:lnTo>
                <a:lnTo>
                  <a:pt x="10" y="50"/>
                </a:lnTo>
                <a:lnTo>
                  <a:pt x="15" y="46"/>
                </a:lnTo>
                <a:lnTo>
                  <a:pt x="14" y="42"/>
                </a:lnTo>
                <a:lnTo>
                  <a:pt x="12" y="41"/>
                </a:lnTo>
                <a:lnTo>
                  <a:pt x="4" y="43"/>
                </a:lnTo>
                <a:lnTo>
                  <a:pt x="3" y="42"/>
                </a:lnTo>
                <a:lnTo>
                  <a:pt x="0" y="41"/>
                </a:lnTo>
                <a:lnTo>
                  <a:pt x="1" y="37"/>
                </a:lnTo>
                <a:lnTo>
                  <a:pt x="4" y="37"/>
                </a:lnTo>
                <a:lnTo>
                  <a:pt x="8" y="34"/>
                </a:lnTo>
                <a:lnTo>
                  <a:pt x="11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" name="Freeform 1043">
            <a:extLst>
              <a:ext uri="{FF2B5EF4-FFF2-40B4-BE49-F238E27FC236}">
                <a16:creationId xmlns:a16="http://schemas.microsoft.com/office/drawing/2014/main" id="{BAEDE642-02CA-8DDE-04F7-02E691BC3E6D}"/>
              </a:ext>
            </a:extLst>
          </p:cNvPr>
          <p:cNvSpPr>
            <a:spLocks/>
          </p:cNvSpPr>
          <p:nvPr/>
        </p:nvSpPr>
        <p:spPr bwMode="auto">
          <a:xfrm>
            <a:off x="3990976" y="5270500"/>
            <a:ext cx="12700" cy="20638"/>
          </a:xfrm>
          <a:custGeom>
            <a:avLst/>
            <a:gdLst>
              <a:gd name="T0" fmla="*/ 8 w 8"/>
              <a:gd name="T1" fmla="*/ 13 h 13"/>
              <a:gd name="T2" fmla="*/ 3 w 8"/>
              <a:gd name="T3" fmla="*/ 13 h 13"/>
              <a:gd name="T4" fmla="*/ 0 w 8"/>
              <a:gd name="T5" fmla="*/ 0 h 13"/>
              <a:gd name="T6" fmla="*/ 5 w 8"/>
              <a:gd name="T7" fmla="*/ 0 h 13"/>
              <a:gd name="T8" fmla="*/ 8 w 8"/>
              <a:gd name="T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13">
                <a:moveTo>
                  <a:pt x="8" y="13"/>
                </a:moveTo>
                <a:lnTo>
                  <a:pt x="3" y="13"/>
                </a:lnTo>
                <a:lnTo>
                  <a:pt x="0" y="0"/>
                </a:lnTo>
                <a:lnTo>
                  <a:pt x="5" y="0"/>
                </a:lnTo>
                <a:lnTo>
                  <a:pt x="8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" name="Freeform 1044">
            <a:extLst>
              <a:ext uri="{FF2B5EF4-FFF2-40B4-BE49-F238E27FC236}">
                <a16:creationId xmlns:a16="http://schemas.microsoft.com/office/drawing/2014/main" id="{479FFD77-8C1A-0796-B1ED-77FA5BA93984}"/>
              </a:ext>
            </a:extLst>
          </p:cNvPr>
          <p:cNvSpPr>
            <a:spLocks/>
          </p:cNvSpPr>
          <p:nvPr/>
        </p:nvSpPr>
        <p:spPr bwMode="auto">
          <a:xfrm>
            <a:off x="4152901" y="5281613"/>
            <a:ext cx="17463" cy="17463"/>
          </a:xfrm>
          <a:custGeom>
            <a:avLst/>
            <a:gdLst>
              <a:gd name="T0" fmla="*/ 11 w 11"/>
              <a:gd name="T1" fmla="*/ 0 h 11"/>
              <a:gd name="T2" fmla="*/ 10 w 11"/>
              <a:gd name="T3" fmla="*/ 4 h 11"/>
              <a:gd name="T4" fmla="*/ 2 w 11"/>
              <a:gd name="T5" fmla="*/ 4 h 11"/>
              <a:gd name="T6" fmla="*/ 0 w 11"/>
              <a:gd name="T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11">
                <a:moveTo>
                  <a:pt x="11" y="0"/>
                </a:moveTo>
                <a:lnTo>
                  <a:pt x="10" y="4"/>
                </a:lnTo>
                <a:lnTo>
                  <a:pt x="2" y="4"/>
                </a:lnTo>
                <a:lnTo>
                  <a:pt x="0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" name="Freeform 1045">
            <a:extLst>
              <a:ext uri="{FF2B5EF4-FFF2-40B4-BE49-F238E27FC236}">
                <a16:creationId xmlns:a16="http://schemas.microsoft.com/office/drawing/2014/main" id="{8E55072C-6DD7-CD6E-8D55-9A1DE21A1BA6}"/>
              </a:ext>
            </a:extLst>
          </p:cNvPr>
          <p:cNvSpPr>
            <a:spLocks/>
          </p:cNvSpPr>
          <p:nvPr/>
        </p:nvSpPr>
        <p:spPr bwMode="auto">
          <a:xfrm>
            <a:off x="4292601" y="5208588"/>
            <a:ext cx="36513" cy="101600"/>
          </a:xfrm>
          <a:custGeom>
            <a:avLst/>
            <a:gdLst>
              <a:gd name="T0" fmla="*/ 23 w 23"/>
              <a:gd name="T1" fmla="*/ 0 h 64"/>
              <a:gd name="T2" fmla="*/ 17 w 23"/>
              <a:gd name="T3" fmla="*/ 11 h 64"/>
              <a:gd name="T4" fmla="*/ 12 w 23"/>
              <a:gd name="T5" fmla="*/ 24 h 64"/>
              <a:gd name="T6" fmla="*/ 9 w 23"/>
              <a:gd name="T7" fmla="*/ 33 h 64"/>
              <a:gd name="T8" fmla="*/ 6 w 23"/>
              <a:gd name="T9" fmla="*/ 41 h 64"/>
              <a:gd name="T10" fmla="*/ 4 w 23"/>
              <a:gd name="T11" fmla="*/ 49 h 64"/>
              <a:gd name="T12" fmla="*/ 1 w 23"/>
              <a:gd name="T13" fmla="*/ 56 h 64"/>
              <a:gd name="T14" fmla="*/ 1 w 23"/>
              <a:gd name="T15" fmla="*/ 57 h 64"/>
              <a:gd name="T16" fmla="*/ 0 w 23"/>
              <a:gd name="T17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64">
                <a:moveTo>
                  <a:pt x="23" y="0"/>
                </a:moveTo>
                <a:lnTo>
                  <a:pt x="17" y="11"/>
                </a:lnTo>
                <a:lnTo>
                  <a:pt x="12" y="24"/>
                </a:lnTo>
                <a:lnTo>
                  <a:pt x="9" y="33"/>
                </a:lnTo>
                <a:lnTo>
                  <a:pt x="6" y="41"/>
                </a:lnTo>
                <a:lnTo>
                  <a:pt x="4" y="49"/>
                </a:lnTo>
                <a:lnTo>
                  <a:pt x="1" y="56"/>
                </a:lnTo>
                <a:lnTo>
                  <a:pt x="1" y="57"/>
                </a:lnTo>
                <a:lnTo>
                  <a:pt x="0" y="6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" name="Freeform 1046">
            <a:extLst>
              <a:ext uri="{FF2B5EF4-FFF2-40B4-BE49-F238E27FC236}">
                <a16:creationId xmlns:a16="http://schemas.microsoft.com/office/drawing/2014/main" id="{EB21F85C-E026-AF2F-B03A-E9DAD8364AAC}"/>
              </a:ext>
            </a:extLst>
          </p:cNvPr>
          <p:cNvSpPr>
            <a:spLocks/>
          </p:cNvSpPr>
          <p:nvPr/>
        </p:nvSpPr>
        <p:spPr bwMode="auto">
          <a:xfrm>
            <a:off x="4200526" y="5281613"/>
            <a:ext cx="9525" cy="30163"/>
          </a:xfrm>
          <a:custGeom>
            <a:avLst/>
            <a:gdLst>
              <a:gd name="T0" fmla="*/ 6 w 6"/>
              <a:gd name="T1" fmla="*/ 19 h 19"/>
              <a:gd name="T2" fmla="*/ 6 w 6"/>
              <a:gd name="T3" fmla="*/ 18 h 19"/>
              <a:gd name="T4" fmla="*/ 3 w 6"/>
              <a:gd name="T5" fmla="*/ 11 h 19"/>
              <a:gd name="T6" fmla="*/ 2 w 6"/>
              <a:gd name="T7" fmla="*/ 11 h 19"/>
              <a:gd name="T8" fmla="*/ 0 w 6"/>
              <a:gd name="T9" fmla="*/ 0 h 19"/>
              <a:gd name="T10" fmla="*/ 0 w 6"/>
              <a:gd name="T11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" h="19">
                <a:moveTo>
                  <a:pt x="6" y="19"/>
                </a:moveTo>
                <a:lnTo>
                  <a:pt x="6" y="18"/>
                </a:lnTo>
                <a:lnTo>
                  <a:pt x="3" y="11"/>
                </a:lnTo>
                <a:lnTo>
                  <a:pt x="2" y="11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" name="Freeform 1047">
            <a:extLst>
              <a:ext uri="{FF2B5EF4-FFF2-40B4-BE49-F238E27FC236}">
                <a16:creationId xmlns:a16="http://schemas.microsoft.com/office/drawing/2014/main" id="{11F69CD7-0B33-6283-33B2-805094D51DE3}"/>
              </a:ext>
            </a:extLst>
          </p:cNvPr>
          <p:cNvSpPr>
            <a:spLocks/>
          </p:cNvSpPr>
          <p:nvPr/>
        </p:nvSpPr>
        <p:spPr bwMode="auto">
          <a:xfrm>
            <a:off x="4210051" y="5294313"/>
            <a:ext cx="31750" cy="22225"/>
          </a:xfrm>
          <a:custGeom>
            <a:avLst/>
            <a:gdLst>
              <a:gd name="T0" fmla="*/ 19 w 20"/>
              <a:gd name="T1" fmla="*/ 9 h 14"/>
              <a:gd name="T2" fmla="*/ 20 w 20"/>
              <a:gd name="T3" fmla="*/ 3 h 14"/>
              <a:gd name="T4" fmla="*/ 16 w 20"/>
              <a:gd name="T5" fmla="*/ 0 h 14"/>
              <a:gd name="T6" fmla="*/ 15 w 20"/>
              <a:gd name="T7" fmla="*/ 3 h 14"/>
              <a:gd name="T8" fmla="*/ 13 w 20"/>
              <a:gd name="T9" fmla="*/ 7 h 14"/>
              <a:gd name="T10" fmla="*/ 1 w 20"/>
              <a:gd name="T11" fmla="*/ 14 h 14"/>
              <a:gd name="T12" fmla="*/ 0 w 20"/>
              <a:gd name="T13" fmla="*/ 11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" h="14">
                <a:moveTo>
                  <a:pt x="19" y="9"/>
                </a:moveTo>
                <a:lnTo>
                  <a:pt x="20" y="3"/>
                </a:lnTo>
                <a:lnTo>
                  <a:pt x="16" y="0"/>
                </a:lnTo>
                <a:lnTo>
                  <a:pt x="15" y="3"/>
                </a:lnTo>
                <a:lnTo>
                  <a:pt x="13" y="7"/>
                </a:lnTo>
                <a:lnTo>
                  <a:pt x="1" y="14"/>
                </a:lnTo>
                <a:lnTo>
                  <a:pt x="0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" name="Freeform 1048">
            <a:extLst>
              <a:ext uri="{FF2B5EF4-FFF2-40B4-BE49-F238E27FC236}">
                <a16:creationId xmlns:a16="http://schemas.microsoft.com/office/drawing/2014/main" id="{1488C67B-2B1A-FB1E-5A7C-D14685CDCCBA}"/>
              </a:ext>
            </a:extLst>
          </p:cNvPr>
          <p:cNvSpPr>
            <a:spLocks/>
          </p:cNvSpPr>
          <p:nvPr/>
        </p:nvSpPr>
        <p:spPr bwMode="auto">
          <a:xfrm>
            <a:off x="4224338" y="5308600"/>
            <a:ext cx="15875" cy="12700"/>
          </a:xfrm>
          <a:custGeom>
            <a:avLst/>
            <a:gdLst>
              <a:gd name="T0" fmla="*/ 0 w 10"/>
              <a:gd name="T1" fmla="*/ 8 h 8"/>
              <a:gd name="T2" fmla="*/ 6 w 10"/>
              <a:gd name="T3" fmla="*/ 5 h 8"/>
              <a:gd name="T4" fmla="*/ 10 w 10"/>
              <a:gd name="T5" fmla="*/ 2 h 8"/>
              <a:gd name="T6" fmla="*/ 10 w 10"/>
              <a:gd name="T7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8">
                <a:moveTo>
                  <a:pt x="0" y="8"/>
                </a:moveTo>
                <a:lnTo>
                  <a:pt x="6" y="5"/>
                </a:lnTo>
                <a:lnTo>
                  <a:pt x="10" y="2"/>
                </a:lnTo>
                <a:lnTo>
                  <a:pt x="1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" name="Freeform 1049">
            <a:extLst>
              <a:ext uri="{FF2B5EF4-FFF2-40B4-BE49-F238E27FC236}">
                <a16:creationId xmlns:a16="http://schemas.microsoft.com/office/drawing/2014/main" id="{2BFC5DDA-8CD4-124F-EAF2-4384BEED0453}"/>
              </a:ext>
            </a:extLst>
          </p:cNvPr>
          <p:cNvSpPr>
            <a:spLocks/>
          </p:cNvSpPr>
          <p:nvPr/>
        </p:nvSpPr>
        <p:spPr bwMode="auto">
          <a:xfrm>
            <a:off x="4171951" y="5287963"/>
            <a:ext cx="20638" cy="34925"/>
          </a:xfrm>
          <a:custGeom>
            <a:avLst/>
            <a:gdLst>
              <a:gd name="T0" fmla="*/ 0 w 13"/>
              <a:gd name="T1" fmla="*/ 22 h 22"/>
              <a:gd name="T2" fmla="*/ 7 w 13"/>
              <a:gd name="T3" fmla="*/ 17 h 22"/>
              <a:gd name="T4" fmla="*/ 11 w 13"/>
              <a:gd name="T5" fmla="*/ 11 h 22"/>
              <a:gd name="T6" fmla="*/ 11 w 13"/>
              <a:gd name="T7" fmla="*/ 9 h 22"/>
              <a:gd name="T8" fmla="*/ 11 w 13"/>
              <a:gd name="T9" fmla="*/ 7 h 22"/>
              <a:gd name="T10" fmla="*/ 13 w 13"/>
              <a:gd name="T11" fmla="*/ 6 h 22"/>
              <a:gd name="T12" fmla="*/ 11 w 13"/>
              <a:gd name="T13" fmla="*/ 4 h 22"/>
              <a:gd name="T14" fmla="*/ 10 w 13"/>
              <a:gd name="T15" fmla="*/ 3 h 22"/>
              <a:gd name="T16" fmla="*/ 9 w 13"/>
              <a:gd name="T17" fmla="*/ 0 h 22"/>
              <a:gd name="T18" fmla="*/ 5 w 13"/>
              <a:gd name="T19" fmla="*/ 0 h 22"/>
              <a:gd name="T20" fmla="*/ 0 w 13"/>
              <a:gd name="T21" fmla="*/ 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" h="22">
                <a:moveTo>
                  <a:pt x="0" y="22"/>
                </a:moveTo>
                <a:lnTo>
                  <a:pt x="7" y="17"/>
                </a:lnTo>
                <a:lnTo>
                  <a:pt x="11" y="11"/>
                </a:lnTo>
                <a:lnTo>
                  <a:pt x="11" y="9"/>
                </a:lnTo>
                <a:lnTo>
                  <a:pt x="11" y="7"/>
                </a:lnTo>
                <a:lnTo>
                  <a:pt x="13" y="6"/>
                </a:lnTo>
                <a:lnTo>
                  <a:pt x="11" y="4"/>
                </a:lnTo>
                <a:lnTo>
                  <a:pt x="10" y="3"/>
                </a:lnTo>
                <a:lnTo>
                  <a:pt x="9" y="0"/>
                </a:lnTo>
                <a:lnTo>
                  <a:pt x="5" y="0"/>
                </a:lnTo>
                <a:lnTo>
                  <a:pt x="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" name="Freeform 1050">
            <a:extLst>
              <a:ext uri="{FF2B5EF4-FFF2-40B4-BE49-F238E27FC236}">
                <a16:creationId xmlns:a16="http://schemas.microsoft.com/office/drawing/2014/main" id="{E757D45B-4E0A-5C68-35AB-507952BC811E}"/>
              </a:ext>
            </a:extLst>
          </p:cNvPr>
          <p:cNvSpPr>
            <a:spLocks/>
          </p:cNvSpPr>
          <p:nvPr/>
        </p:nvSpPr>
        <p:spPr bwMode="auto">
          <a:xfrm>
            <a:off x="4216401" y="5321300"/>
            <a:ext cx="7938" cy="1588"/>
          </a:xfrm>
          <a:custGeom>
            <a:avLst/>
            <a:gdLst>
              <a:gd name="T0" fmla="*/ 0 w 5"/>
              <a:gd name="T1" fmla="*/ 1 h 1"/>
              <a:gd name="T2" fmla="*/ 1 w 5"/>
              <a:gd name="T3" fmla="*/ 1 h 1"/>
              <a:gd name="T4" fmla="*/ 5 w 5"/>
              <a:gd name="T5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1">
                <a:moveTo>
                  <a:pt x="0" y="1"/>
                </a:moveTo>
                <a:lnTo>
                  <a:pt x="1" y="1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" name="Freeform 1051">
            <a:extLst>
              <a:ext uri="{FF2B5EF4-FFF2-40B4-BE49-F238E27FC236}">
                <a16:creationId xmlns:a16="http://schemas.microsoft.com/office/drawing/2014/main" id="{BE61EB08-CE6C-2738-1BCC-12E7B86E01E6}"/>
              </a:ext>
            </a:extLst>
          </p:cNvPr>
          <p:cNvSpPr>
            <a:spLocks/>
          </p:cNvSpPr>
          <p:nvPr/>
        </p:nvSpPr>
        <p:spPr bwMode="auto">
          <a:xfrm>
            <a:off x="4192588" y="5322888"/>
            <a:ext cx="23813" cy="3175"/>
          </a:xfrm>
          <a:custGeom>
            <a:avLst/>
            <a:gdLst>
              <a:gd name="T0" fmla="*/ 0 w 15"/>
              <a:gd name="T1" fmla="*/ 2 h 2"/>
              <a:gd name="T2" fmla="*/ 7 w 15"/>
              <a:gd name="T3" fmla="*/ 2 h 2"/>
              <a:gd name="T4" fmla="*/ 15 w 15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" h="2">
                <a:moveTo>
                  <a:pt x="0" y="2"/>
                </a:moveTo>
                <a:lnTo>
                  <a:pt x="7" y="2"/>
                </a:lnTo>
                <a:lnTo>
                  <a:pt x="1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" name="Freeform 1052">
            <a:extLst>
              <a:ext uri="{FF2B5EF4-FFF2-40B4-BE49-F238E27FC236}">
                <a16:creationId xmlns:a16="http://schemas.microsoft.com/office/drawing/2014/main" id="{7FCD321A-7F91-B853-37A1-DEDAB759AACC}"/>
              </a:ext>
            </a:extLst>
          </p:cNvPr>
          <p:cNvSpPr>
            <a:spLocks/>
          </p:cNvSpPr>
          <p:nvPr/>
        </p:nvSpPr>
        <p:spPr bwMode="auto">
          <a:xfrm>
            <a:off x="4164013" y="5291138"/>
            <a:ext cx="7938" cy="34925"/>
          </a:xfrm>
          <a:custGeom>
            <a:avLst/>
            <a:gdLst>
              <a:gd name="T0" fmla="*/ 5 w 5"/>
              <a:gd name="T1" fmla="*/ 0 h 22"/>
              <a:gd name="T2" fmla="*/ 0 w 5"/>
              <a:gd name="T3" fmla="*/ 4 h 22"/>
              <a:gd name="T4" fmla="*/ 4 w 5"/>
              <a:gd name="T5" fmla="*/ 22 h 22"/>
              <a:gd name="T6" fmla="*/ 5 w 5"/>
              <a:gd name="T7" fmla="*/ 20 h 22"/>
              <a:gd name="T8" fmla="*/ 5 w 5"/>
              <a:gd name="T9" fmla="*/ 2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22">
                <a:moveTo>
                  <a:pt x="5" y="0"/>
                </a:moveTo>
                <a:lnTo>
                  <a:pt x="0" y="4"/>
                </a:lnTo>
                <a:lnTo>
                  <a:pt x="4" y="22"/>
                </a:lnTo>
                <a:lnTo>
                  <a:pt x="5" y="20"/>
                </a:lnTo>
                <a:lnTo>
                  <a:pt x="5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" name="Freeform 1053">
            <a:extLst>
              <a:ext uri="{FF2B5EF4-FFF2-40B4-BE49-F238E27FC236}">
                <a16:creationId xmlns:a16="http://schemas.microsoft.com/office/drawing/2014/main" id="{18140338-F209-E17F-3025-098DF0BD51FD}"/>
              </a:ext>
            </a:extLst>
          </p:cNvPr>
          <p:cNvSpPr>
            <a:spLocks/>
          </p:cNvSpPr>
          <p:nvPr/>
        </p:nvSpPr>
        <p:spPr bwMode="auto">
          <a:xfrm>
            <a:off x="4284663" y="5310188"/>
            <a:ext cx="7938" cy="17463"/>
          </a:xfrm>
          <a:custGeom>
            <a:avLst/>
            <a:gdLst>
              <a:gd name="T0" fmla="*/ 5 w 5"/>
              <a:gd name="T1" fmla="*/ 0 h 11"/>
              <a:gd name="T2" fmla="*/ 2 w 5"/>
              <a:gd name="T3" fmla="*/ 5 h 11"/>
              <a:gd name="T4" fmla="*/ 0 w 5"/>
              <a:gd name="T5" fmla="*/ 10 h 11"/>
              <a:gd name="T6" fmla="*/ 0 w 5"/>
              <a:gd name="T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11">
                <a:moveTo>
                  <a:pt x="5" y="0"/>
                </a:moveTo>
                <a:lnTo>
                  <a:pt x="2" y="5"/>
                </a:lnTo>
                <a:lnTo>
                  <a:pt x="0" y="10"/>
                </a:lnTo>
                <a:lnTo>
                  <a:pt x="0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" name="Freeform 1054">
            <a:extLst>
              <a:ext uri="{FF2B5EF4-FFF2-40B4-BE49-F238E27FC236}">
                <a16:creationId xmlns:a16="http://schemas.microsoft.com/office/drawing/2014/main" id="{944E8D6D-06ED-0BFD-9D35-CF7C4C2AF92E}"/>
              </a:ext>
            </a:extLst>
          </p:cNvPr>
          <p:cNvSpPr>
            <a:spLocks/>
          </p:cNvSpPr>
          <p:nvPr/>
        </p:nvSpPr>
        <p:spPr bwMode="auto">
          <a:xfrm>
            <a:off x="4003676" y="5284788"/>
            <a:ext cx="19050" cy="44450"/>
          </a:xfrm>
          <a:custGeom>
            <a:avLst/>
            <a:gdLst>
              <a:gd name="T0" fmla="*/ 12 w 12"/>
              <a:gd name="T1" fmla="*/ 6 h 28"/>
              <a:gd name="T2" fmla="*/ 8 w 12"/>
              <a:gd name="T3" fmla="*/ 0 h 28"/>
              <a:gd name="T4" fmla="*/ 5 w 12"/>
              <a:gd name="T5" fmla="*/ 1 h 28"/>
              <a:gd name="T6" fmla="*/ 0 w 12"/>
              <a:gd name="T7" fmla="*/ 15 h 28"/>
              <a:gd name="T8" fmla="*/ 1 w 12"/>
              <a:gd name="T9" fmla="*/ 26 h 28"/>
              <a:gd name="T10" fmla="*/ 4 w 12"/>
              <a:gd name="T11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28">
                <a:moveTo>
                  <a:pt x="12" y="6"/>
                </a:moveTo>
                <a:lnTo>
                  <a:pt x="8" y="0"/>
                </a:lnTo>
                <a:lnTo>
                  <a:pt x="5" y="1"/>
                </a:lnTo>
                <a:lnTo>
                  <a:pt x="0" y="15"/>
                </a:lnTo>
                <a:lnTo>
                  <a:pt x="1" y="26"/>
                </a:lnTo>
                <a:lnTo>
                  <a:pt x="4" y="2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" name="Freeform 1055">
            <a:extLst>
              <a:ext uri="{FF2B5EF4-FFF2-40B4-BE49-F238E27FC236}">
                <a16:creationId xmlns:a16="http://schemas.microsoft.com/office/drawing/2014/main" id="{280B7FBF-0D2F-6BFB-8375-9341CF63C4C1}"/>
              </a:ext>
            </a:extLst>
          </p:cNvPr>
          <p:cNvSpPr>
            <a:spLocks/>
          </p:cNvSpPr>
          <p:nvPr/>
        </p:nvSpPr>
        <p:spPr bwMode="auto">
          <a:xfrm>
            <a:off x="4010026" y="5294313"/>
            <a:ext cx="17463" cy="41275"/>
          </a:xfrm>
          <a:custGeom>
            <a:avLst/>
            <a:gdLst>
              <a:gd name="T0" fmla="*/ 0 w 11"/>
              <a:gd name="T1" fmla="*/ 22 h 26"/>
              <a:gd name="T2" fmla="*/ 3 w 11"/>
              <a:gd name="T3" fmla="*/ 25 h 26"/>
              <a:gd name="T4" fmla="*/ 4 w 11"/>
              <a:gd name="T5" fmla="*/ 26 h 26"/>
              <a:gd name="T6" fmla="*/ 4 w 11"/>
              <a:gd name="T7" fmla="*/ 25 h 26"/>
              <a:gd name="T8" fmla="*/ 11 w 11"/>
              <a:gd name="T9" fmla="*/ 10 h 26"/>
              <a:gd name="T10" fmla="*/ 8 w 11"/>
              <a:gd name="T11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26">
                <a:moveTo>
                  <a:pt x="0" y="22"/>
                </a:moveTo>
                <a:lnTo>
                  <a:pt x="3" y="25"/>
                </a:lnTo>
                <a:lnTo>
                  <a:pt x="4" y="26"/>
                </a:lnTo>
                <a:lnTo>
                  <a:pt x="4" y="25"/>
                </a:lnTo>
                <a:lnTo>
                  <a:pt x="11" y="10"/>
                </a:lnTo>
                <a:lnTo>
                  <a:pt x="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" name="Freeform 1056">
            <a:extLst>
              <a:ext uri="{FF2B5EF4-FFF2-40B4-BE49-F238E27FC236}">
                <a16:creationId xmlns:a16="http://schemas.microsoft.com/office/drawing/2014/main" id="{A9A0F704-AF54-63FD-AD43-5C2B80E5E02F}"/>
              </a:ext>
            </a:extLst>
          </p:cNvPr>
          <p:cNvSpPr>
            <a:spLocks/>
          </p:cNvSpPr>
          <p:nvPr/>
        </p:nvSpPr>
        <p:spPr bwMode="auto">
          <a:xfrm>
            <a:off x="4289426" y="5221288"/>
            <a:ext cx="41275" cy="114300"/>
          </a:xfrm>
          <a:custGeom>
            <a:avLst/>
            <a:gdLst>
              <a:gd name="T0" fmla="*/ 0 w 26"/>
              <a:gd name="T1" fmla="*/ 72 h 72"/>
              <a:gd name="T2" fmla="*/ 3 w 26"/>
              <a:gd name="T3" fmla="*/ 63 h 72"/>
              <a:gd name="T4" fmla="*/ 6 w 26"/>
              <a:gd name="T5" fmla="*/ 59 h 72"/>
              <a:gd name="T6" fmla="*/ 7 w 26"/>
              <a:gd name="T7" fmla="*/ 52 h 72"/>
              <a:gd name="T8" fmla="*/ 7 w 26"/>
              <a:gd name="T9" fmla="*/ 51 h 72"/>
              <a:gd name="T10" fmla="*/ 14 w 26"/>
              <a:gd name="T11" fmla="*/ 33 h 72"/>
              <a:gd name="T12" fmla="*/ 17 w 26"/>
              <a:gd name="T13" fmla="*/ 22 h 72"/>
              <a:gd name="T14" fmla="*/ 22 w 26"/>
              <a:gd name="T15" fmla="*/ 7 h 72"/>
              <a:gd name="T16" fmla="*/ 26 w 26"/>
              <a:gd name="T1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" h="72">
                <a:moveTo>
                  <a:pt x="0" y="72"/>
                </a:moveTo>
                <a:lnTo>
                  <a:pt x="3" y="63"/>
                </a:lnTo>
                <a:lnTo>
                  <a:pt x="6" y="59"/>
                </a:lnTo>
                <a:lnTo>
                  <a:pt x="7" y="52"/>
                </a:lnTo>
                <a:lnTo>
                  <a:pt x="7" y="51"/>
                </a:lnTo>
                <a:lnTo>
                  <a:pt x="14" y="33"/>
                </a:lnTo>
                <a:lnTo>
                  <a:pt x="17" y="22"/>
                </a:lnTo>
                <a:lnTo>
                  <a:pt x="22" y="7"/>
                </a:lnTo>
                <a:lnTo>
                  <a:pt x="2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2" name="Freeform 1057">
            <a:extLst>
              <a:ext uri="{FF2B5EF4-FFF2-40B4-BE49-F238E27FC236}">
                <a16:creationId xmlns:a16="http://schemas.microsoft.com/office/drawing/2014/main" id="{777FFEC5-434B-9928-7B2A-5895079DCE92}"/>
              </a:ext>
            </a:extLst>
          </p:cNvPr>
          <p:cNvSpPr>
            <a:spLocks/>
          </p:cNvSpPr>
          <p:nvPr/>
        </p:nvSpPr>
        <p:spPr bwMode="auto">
          <a:xfrm>
            <a:off x="4284663" y="5327650"/>
            <a:ext cx="4763" cy="7938"/>
          </a:xfrm>
          <a:custGeom>
            <a:avLst/>
            <a:gdLst>
              <a:gd name="T0" fmla="*/ 0 w 3"/>
              <a:gd name="T1" fmla="*/ 0 h 5"/>
              <a:gd name="T2" fmla="*/ 2 w 3"/>
              <a:gd name="T3" fmla="*/ 4 h 5"/>
              <a:gd name="T4" fmla="*/ 3 w 3"/>
              <a:gd name="T5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5">
                <a:moveTo>
                  <a:pt x="0" y="0"/>
                </a:moveTo>
                <a:lnTo>
                  <a:pt x="2" y="4"/>
                </a:lnTo>
                <a:lnTo>
                  <a:pt x="3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3" name="Freeform 1058">
            <a:extLst>
              <a:ext uri="{FF2B5EF4-FFF2-40B4-BE49-F238E27FC236}">
                <a16:creationId xmlns:a16="http://schemas.microsoft.com/office/drawing/2014/main" id="{4C25E419-660B-EF25-DD88-4E92D839AA70}"/>
              </a:ext>
            </a:extLst>
          </p:cNvPr>
          <p:cNvSpPr>
            <a:spLocks/>
          </p:cNvSpPr>
          <p:nvPr/>
        </p:nvSpPr>
        <p:spPr bwMode="auto">
          <a:xfrm>
            <a:off x="4037013" y="5303838"/>
            <a:ext cx="20638" cy="34925"/>
          </a:xfrm>
          <a:custGeom>
            <a:avLst/>
            <a:gdLst>
              <a:gd name="T0" fmla="*/ 4 w 13"/>
              <a:gd name="T1" fmla="*/ 22 h 22"/>
              <a:gd name="T2" fmla="*/ 5 w 13"/>
              <a:gd name="T3" fmla="*/ 16 h 22"/>
              <a:gd name="T4" fmla="*/ 12 w 13"/>
              <a:gd name="T5" fmla="*/ 16 h 22"/>
              <a:gd name="T6" fmla="*/ 13 w 13"/>
              <a:gd name="T7" fmla="*/ 15 h 22"/>
              <a:gd name="T8" fmla="*/ 13 w 13"/>
              <a:gd name="T9" fmla="*/ 9 h 22"/>
              <a:gd name="T10" fmla="*/ 12 w 13"/>
              <a:gd name="T11" fmla="*/ 1 h 22"/>
              <a:gd name="T12" fmla="*/ 4 w 13"/>
              <a:gd name="T13" fmla="*/ 0 h 22"/>
              <a:gd name="T14" fmla="*/ 4 w 13"/>
              <a:gd name="T15" fmla="*/ 1 h 22"/>
              <a:gd name="T16" fmla="*/ 0 w 13"/>
              <a:gd name="T17" fmla="*/ 20 h 22"/>
              <a:gd name="T18" fmla="*/ 4 w 13"/>
              <a:gd name="T19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22">
                <a:moveTo>
                  <a:pt x="4" y="22"/>
                </a:moveTo>
                <a:lnTo>
                  <a:pt x="5" y="16"/>
                </a:lnTo>
                <a:lnTo>
                  <a:pt x="12" y="16"/>
                </a:lnTo>
                <a:lnTo>
                  <a:pt x="13" y="15"/>
                </a:lnTo>
                <a:lnTo>
                  <a:pt x="13" y="9"/>
                </a:lnTo>
                <a:lnTo>
                  <a:pt x="12" y="1"/>
                </a:lnTo>
                <a:lnTo>
                  <a:pt x="4" y="0"/>
                </a:lnTo>
                <a:lnTo>
                  <a:pt x="4" y="1"/>
                </a:lnTo>
                <a:lnTo>
                  <a:pt x="0" y="20"/>
                </a:lnTo>
                <a:lnTo>
                  <a:pt x="4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4" name="Freeform 1059">
            <a:extLst>
              <a:ext uri="{FF2B5EF4-FFF2-40B4-BE49-F238E27FC236}">
                <a16:creationId xmlns:a16="http://schemas.microsoft.com/office/drawing/2014/main" id="{E7C90112-58AB-4252-DA36-EA581EAFF83B}"/>
              </a:ext>
            </a:extLst>
          </p:cNvPr>
          <p:cNvSpPr>
            <a:spLocks/>
          </p:cNvSpPr>
          <p:nvPr/>
        </p:nvSpPr>
        <p:spPr bwMode="auto">
          <a:xfrm>
            <a:off x="3984626" y="5326063"/>
            <a:ext cx="20638" cy="19050"/>
          </a:xfrm>
          <a:custGeom>
            <a:avLst/>
            <a:gdLst>
              <a:gd name="T0" fmla="*/ 0 w 13"/>
              <a:gd name="T1" fmla="*/ 12 h 12"/>
              <a:gd name="T2" fmla="*/ 11 w 13"/>
              <a:gd name="T3" fmla="*/ 10 h 12"/>
              <a:gd name="T4" fmla="*/ 13 w 13"/>
              <a:gd name="T5" fmla="*/ 6 h 12"/>
              <a:gd name="T6" fmla="*/ 12 w 13"/>
              <a:gd name="T7" fmla="*/ 1 h 12"/>
              <a:gd name="T8" fmla="*/ 11 w 13"/>
              <a:gd name="T9" fmla="*/ 0 h 12"/>
              <a:gd name="T10" fmla="*/ 0 w 13"/>
              <a:gd name="T11" fmla="*/ 2 h 12"/>
              <a:gd name="T12" fmla="*/ 0 w 13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" h="12">
                <a:moveTo>
                  <a:pt x="0" y="12"/>
                </a:moveTo>
                <a:lnTo>
                  <a:pt x="11" y="10"/>
                </a:lnTo>
                <a:lnTo>
                  <a:pt x="13" y="6"/>
                </a:lnTo>
                <a:lnTo>
                  <a:pt x="12" y="1"/>
                </a:lnTo>
                <a:lnTo>
                  <a:pt x="11" y="0"/>
                </a:lnTo>
                <a:lnTo>
                  <a:pt x="0" y="2"/>
                </a:lnTo>
                <a:lnTo>
                  <a:pt x="0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5" name="Freeform 1060">
            <a:extLst>
              <a:ext uri="{FF2B5EF4-FFF2-40B4-BE49-F238E27FC236}">
                <a16:creationId xmlns:a16="http://schemas.microsoft.com/office/drawing/2014/main" id="{018CEC28-D5AA-A45F-A0F1-5F0C4FFEDBBB}"/>
              </a:ext>
            </a:extLst>
          </p:cNvPr>
          <p:cNvSpPr>
            <a:spLocks/>
          </p:cNvSpPr>
          <p:nvPr/>
        </p:nvSpPr>
        <p:spPr bwMode="auto">
          <a:xfrm>
            <a:off x="4171951" y="5326063"/>
            <a:ext cx="20638" cy="19050"/>
          </a:xfrm>
          <a:custGeom>
            <a:avLst/>
            <a:gdLst>
              <a:gd name="T0" fmla="*/ 0 w 13"/>
              <a:gd name="T1" fmla="*/ 12 h 12"/>
              <a:gd name="T2" fmla="*/ 5 w 13"/>
              <a:gd name="T3" fmla="*/ 5 h 12"/>
              <a:gd name="T4" fmla="*/ 11 w 13"/>
              <a:gd name="T5" fmla="*/ 0 h 12"/>
              <a:gd name="T6" fmla="*/ 13 w 13"/>
              <a:gd name="T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12">
                <a:moveTo>
                  <a:pt x="0" y="12"/>
                </a:moveTo>
                <a:lnTo>
                  <a:pt x="5" y="5"/>
                </a:lnTo>
                <a:lnTo>
                  <a:pt x="11" y="0"/>
                </a:lnTo>
                <a:lnTo>
                  <a:pt x="1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" name="Line 1061">
            <a:extLst>
              <a:ext uri="{FF2B5EF4-FFF2-40B4-BE49-F238E27FC236}">
                <a16:creationId xmlns:a16="http://schemas.microsoft.com/office/drawing/2014/main" id="{C351ABD5-EC3F-F729-C1F0-C53BB44905E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170363" y="5345113"/>
            <a:ext cx="1588" cy="635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" name="Freeform 1062">
            <a:extLst>
              <a:ext uri="{FF2B5EF4-FFF2-40B4-BE49-F238E27FC236}">
                <a16:creationId xmlns:a16="http://schemas.microsoft.com/office/drawing/2014/main" id="{85431D23-6F47-8AD2-9C11-6CBD7E582EF0}"/>
              </a:ext>
            </a:extLst>
          </p:cNvPr>
          <p:cNvSpPr>
            <a:spLocks/>
          </p:cNvSpPr>
          <p:nvPr/>
        </p:nvSpPr>
        <p:spPr bwMode="auto">
          <a:xfrm>
            <a:off x="4116388" y="5275263"/>
            <a:ext cx="41275" cy="82550"/>
          </a:xfrm>
          <a:custGeom>
            <a:avLst/>
            <a:gdLst>
              <a:gd name="T0" fmla="*/ 23 w 26"/>
              <a:gd name="T1" fmla="*/ 15 h 52"/>
              <a:gd name="T2" fmla="*/ 25 w 26"/>
              <a:gd name="T3" fmla="*/ 21 h 52"/>
              <a:gd name="T4" fmla="*/ 26 w 26"/>
              <a:gd name="T5" fmla="*/ 26 h 52"/>
              <a:gd name="T6" fmla="*/ 25 w 26"/>
              <a:gd name="T7" fmla="*/ 33 h 52"/>
              <a:gd name="T8" fmla="*/ 23 w 26"/>
              <a:gd name="T9" fmla="*/ 37 h 52"/>
              <a:gd name="T10" fmla="*/ 22 w 26"/>
              <a:gd name="T11" fmla="*/ 41 h 52"/>
              <a:gd name="T12" fmla="*/ 18 w 26"/>
              <a:gd name="T13" fmla="*/ 48 h 52"/>
              <a:gd name="T14" fmla="*/ 14 w 26"/>
              <a:gd name="T15" fmla="*/ 51 h 52"/>
              <a:gd name="T16" fmla="*/ 11 w 26"/>
              <a:gd name="T17" fmla="*/ 52 h 52"/>
              <a:gd name="T18" fmla="*/ 11 w 26"/>
              <a:gd name="T19" fmla="*/ 47 h 52"/>
              <a:gd name="T20" fmla="*/ 4 w 26"/>
              <a:gd name="T21" fmla="*/ 51 h 52"/>
              <a:gd name="T22" fmla="*/ 3 w 26"/>
              <a:gd name="T23" fmla="*/ 52 h 52"/>
              <a:gd name="T24" fmla="*/ 0 w 26"/>
              <a:gd name="T25" fmla="*/ 52 h 52"/>
              <a:gd name="T26" fmla="*/ 1 w 26"/>
              <a:gd name="T27" fmla="*/ 49 h 52"/>
              <a:gd name="T28" fmla="*/ 1 w 26"/>
              <a:gd name="T29" fmla="*/ 45 h 52"/>
              <a:gd name="T30" fmla="*/ 1 w 26"/>
              <a:gd name="T31" fmla="*/ 40 h 52"/>
              <a:gd name="T32" fmla="*/ 0 w 26"/>
              <a:gd name="T33" fmla="*/ 33 h 52"/>
              <a:gd name="T34" fmla="*/ 1 w 26"/>
              <a:gd name="T35" fmla="*/ 30 h 52"/>
              <a:gd name="T36" fmla="*/ 7 w 26"/>
              <a:gd name="T37" fmla="*/ 32 h 52"/>
              <a:gd name="T38" fmla="*/ 10 w 26"/>
              <a:gd name="T39" fmla="*/ 32 h 52"/>
              <a:gd name="T40" fmla="*/ 14 w 26"/>
              <a:gd name="T41" fmla="*/ 26 h 52"/>
              <a:gd name="T42" fmla="*/ 10 w 26"/>
              <a:gd name="T43" fmla="*/ 25 h 52"/>
              <a:gd name="T44" fmla="*/ 7 w 26"/>
              <a:gd name="T45" fmla="*/ 26 h 52"/>
              <a:gd name="T46" fmla="*/ 4 w 26"/>
              <a:gd name="T47" fmla="*/ 23 h 52"/>
              <a:gd name="T48" fmla="*/ 4 w 26"/>
              <a:gd name="T49" fmla="*/ 17 h 52"/>
              <a:gd name="T50" fmla="*/ 5 w 26"/>
              <a:gd name="T51" fmla="*/ 4 h 52"/>
              <a:gd name="T52" fmla="*/ 12 w 26"/>
              <a:gd name="T53" fmla="*/ 0 h 52"/>
              <a:gd name="T54" fmla="*/ 12 w 26"/>
              <a:gd name="T55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6" h="52">
                <a:moveTo>
                  <a:pt x="23" y="15"/>
                </a:moveTo>
                <a:lnTo>
                  <a:pt x="25" y="21"/>
                </a:lnTo>
                <a:lnTo>
                  <a:pt x="26" y="26"/>
                </a:lnTo>
                <a:lnTo>
                  <a:pt x="25" y="33"/>
                </a:lnTo>
                <a:lnTo>
                  <a:pt x="23" y="37"/>
                </a:lnTo>
                <a:lnTo>
                  <a:pt x="22" y="41"/>
                </a:lnTo>
                <a:lnTo>
                  <a:pt x="18" y="48"/>
                </a:lnTo>
                <a:lnTo>
                  <a:pt x="14" y="51"/>
                </a:lnTo>
                <a:lnTo>
                  <a:pt x="11" y="52"/>
                </a:lnTo>
                <a:lnTo>
                  <a:pt x="11" y="47"/>
                </a:lnTo>
                <a:lnTo>
                  <a:pt x="4" y="51"/>
                </a:lnTo>
                <a:lnTo>
                  <a:pt x="3" y="52"/>
                </a:lnTo>
                <a:lnTo>
                  <a:pt x="0" y="52"/>
                </a:lnTo>
                <a:lnTo>
                  <a:pt x="1" y="49"/>
                </a:lnTo>
                <a:lnTo>
                  <a:pt x="1" y="45"/>
                </a:lnTo>
                <a:lnTo>
                  <a:pt x="1" y="40"/>
                </a:lnTo>
                <a:lnTo>
                  <a:pt x="0" y="33"/>
                </a:lnTo>
                <a:lnTo>
                  <a:pt x="1" y="30"/>
                </a:lnTo>
                <a:lnTo>
                  <a:pt x="7" y="32"/>
                </a:lnTo>
                <a:lnTo>
                  <a:pt x="10" y="32"/>
                </a:lnTo>
                <a:lnTo>
                  <a:pt x="14" y="26"/>
                </a:lnTo>
                <a:lnTo>
                  <a:pt x="10" y="25"/>
                </a:lnTo>
                <a:lnTo>
                  <a:pt x="7" y="26"/>
                </a:lnTo>
                <a:lnTo>
                  <a:pt x="4" y="23"/>
                </a:lnTo>
                <a:lnTo>
                  <a:pt x="4" y="17"/>
                </a:lnTo>
                <a:lnTo>
                  <a:pt x="5" y="4"/>
                </a:lnTo>
                <a:lnTo>
                  <a:pt x="12" y="0"/>
                </a:lnTo>
                <a:lnTo>
                  <a:pt x="1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8" name="Freeform 1063">
            <a:extLst>
              <a:ext uri="{FF2B5EF4-FFF2-40B4-BE49-F238E27FC236}">
                <a16:creationId xmlns:a16="http://schemas.microsoft.com/office/drawing/2014/main" id="{146E10A3-8700-5B63-467E-D1E7990226AE}"/>
              </a:ext>
            </a:extLst>
          </p:cNvPr>
          <p:cNvSpPr>
            <a:spLocks/>
          </p:cNvSpPr>
          <p:nvPr/>
        </p:nvSpPr>
        <p:spPr bwMode="auto">
          <a:xfrm>
            <a:off x="4168776" y="5351463"/>
            <a:ext cx="3175" cy="14288"/>
          </a:xfrm>
          <a:custGeom>
            <a:avLst/>
            <a:gdLst>
              <a:gd name="T0" fmla="*/ 2 w 2"/>
              <a:gd name="T1" fmla="*/ 9 h 9"/>
              <a:gd name="T2" fmla="*/ 2 w 2"/>
              <a:gd name="T3" fmla="*/ 8 h 9"/>
              <a:gd name="T4" fmla="*/ 0 w 2"/>
              <a:gd name="T5" fmla="*/ 5 h 9"/>
              <a:gd name="T6" fmla="*/ 1 w 2"/>
              <a:gd name="T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9">
                <a:moveTo>
                  <a:pt x="2" y="9"/>
                </a:moveTo>
                <a:lnTo>
                  <a:pt x="2" y="8"/>
                </a:lnTo>
                <a:lnTo>
                  <a:pt x="0" y="5"/>
                </a:lnTo>
                <a:lnTo>
                  <a:pt x="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9" name="Freeform 1064">
            <a:extLst>
              <a:ext uri="{FF2B5EF4-FFF2-40B4-BE49-F238E27FC236}">
                <a16:creationId xmlns:a16="http://schemas.microsoft.com/office/drawing/2014/main" id="{70951307-2763-BBE6-D81D-188163CAD3D5}"/>
              </a:ext>
            </a:extLst>
          </p:cNvPr>
          <p:cNvSpPr>
            <a:spLocks/>
          </p:cNvSpPr>
          <p:nvPr/>
        </p:nvSpPr>
        <p:spPr bwMode="auto">
          <a:xfrm>
            <a:off x="4159251" y="5365750"/>
            <a:ext cx="12700" cy="11113"/>
          </a:xfrm>
          <a:custGeom>
            <a:avLst/>
            <a:gdLst>
              <a:gd name="T0" fmla="*/ 0 w 8"/>
              <a:gd name="T1" fmla="*/ 7 h 7"/>
              <a:gd name="T2" fmla="*/ 4 w 8"/>
              <a:gd name="T3" fmla="*/ 6 h 7"/>
              <a:gd name="T4" fmla="*/ 6 w 8"/>
              <a:gd name="T5" fmla="*/ 5 h 7"/>
              <a:gd name="T6" fmla="*/ 8 w 8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7">
                <a:moveTo>
                  <a:pt x="0" y="7"/>
                </a:moveTo>
                <a:lnTo>
                  <a:pt x="4" y="6"/>
                </a:lnTo>
                <a:lnTo>
                  <a:pt x="6" y="5"/>
                </a:lnTo>
                <a:lnTo>
                  <a:pt x="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0" name="Freeform 1065">
            <a:extLst>
              <a:ext uri="{FF2B5EF4-FFF2-40B4-BE49-F238E27FC236}">
                <a16:creationId xmlns:a16="http://schemas.microsoft.com/office/drawing/2014/main" id="{9C06E694-3570-CA62-64CA-45B83466246E}"/>
              </a:ext>
            </a:extLst>
          </p:cNvPr>
          <p:cNvSpPr>
            <a:spLocks/>
          </p:cNvSpPr>
          <p:nvPr/>
        </p:nvSpPr>
        <p:spPr bwMode="auto">
          <a:xfrm>
            <a:off x="4151313" y="5376863"/>
            <a:ext cx="7938" cy="0"/>
          </a:xfrm>
          <a:custGeom>
            <a:avLst/>
            <a:gdLst>
              <a:gd name="T0" fmla="*/ 0 w 5"/>
              <a:gd name="T1" fmla="*/ 1 w 5"/>
              <a:gd name="T2" fmla="*/ 3 w 5"/>
              <a:gd name="T3" fmla="*/ 5 w 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5">
                <a:moveTo>
                  <a:pt x="0" y="0"/>
                </a:moveTo>
                <a:lnTo>
                  <a:pt x="1" y="0"/>
                </a:lnTo>
                <a:lnTo>
                  <a:pt x="3" y="0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1" name="Freeform 1066">
            <a:extLst>
              <a:ext uri="{FF2B5EF4-FFF2-40B4-BE49-F238E27FC236}">
                <a16:creationId xmlns:a16="http://schemas.microsoft.com/office/drawing/2014/main" id="{487E0691-BC97-8501-0E88-CBE48449B3E1}"/>
              </a:ext>
            </a:extLst>
          </p:cNvPr>
          <p:cNvSpPr>
            <a:spLocks/>
          </p:cNvSpPr>
          <p:nvPr/>
        </p:nvSpPr>
        <p:spPr bwMode="auto">
          <a:xfrm>
            <a:off x="4141788" y="5376863"/>
            <a:ext cx="9525" cy="3175"/>
          </a:xfrm>
          <a:custGeom>
            <a:avLst/>
            <a:gdLst>
              <a:gd name="T0" fmla="*/ 0 w 6"/>
              <a:gd name="T1" fmla="*/ 2 h 2"/>
              <a:gd name="T2" fmla="*/ 2 w 6"/>
              <a:gd name="T3" fmla="*/ 2 h 2"/>
              <a:gd name="T4" fmla="*/ 6 w 6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2">
                <a:moveTo>
                  <a:pt x="0" y="2"/>
                </a:moveTo>
                <a:lnTo>
                  <a:pt x="2" y="2"/>
                </a:lnTo>
                <a:lnTo>
                  <a:pt x="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2" name="Freeform 1067">
            <a:extLst>
              <a:ext uri="{FF2B5EF4-FFF2-40B4-BE49-F238E27FC236}">
                <a16:creationId xmlns:a16="http://schemas.microsoft.com/office/drawing/2014/main" id="{958C53C6-C900-1318-4A59-515CA4A76A8D}"/>
              </a:ext>
            </a:extLst>
          </p:cNvPr>
          <p:cNvSpPr>
            <a:spLocks/>
          </p:cNvSpPr>
          <p:nvPr/>
        </p:nvSpPr>
        <p:spPr bwMode="auto">
          <a:xfrm>
            <a:off x="4011613" y="5345113"/>
            <a:ext cx="50800" cy="52388"/>
          </a:xfrm>
          <a:custGeom>
            <a:avLst/>
            <a:gdLst>
              <a:gd name="T0" fmla="*/ 32 w 32"/>
              <a:gd name="T1" fmla="*/ 33 h 33"/>
              <a:gd name="T2" fmla="*/ 31 w 32"/>
              <a:gd name="T3" fmla="*/ 28 h 33"/>
              <a:gd name="T4" fmla="*/ 31 w 32"/>
              <a:gd name="T5" fmla="*/ 23 h 33"/>
              <a:gd name="T6" fmla="*/ 29 w 32"/>
              <a:gd name="T7" fmla="*/ 20 h 33"/>
              <a:gd name="T8" fmla="*/ 26 w 32"/>
              <a:gd name="T9" fmla="*/ 18 h 33"/>
              <a:gd name="T10" fmla="*/ 16 w 32"/>
              <a:gd name="T11" fmla="*/ 4 h 33"/>
              <a:gd name="T12" fmla="*/ 11 w 32"/>
              <a:gd name="T13" fmla="*/ 1 h 33"/>
              <a:gd name="T14" fmla="*/ 9 w 32"/>
              <a:gd name="T15" fmla="*/ 0 h 33"/>
              <a:gd name="T16" fmla="*/ 5 w 32"/>
              <a:gd name="T17" fmla="*/ 5 h 33"/>
              <a:gd name="T18" fmla="*/ 9 w 32"/>
              <a:gd name="T19" fmla="*/ 9 h 33"/>
              <a:gd name="T20" fmla="*/ 2 w 32"/>
              <a:gd name="T21" fmla="*/ 19 h 33"/>
              <a:gd name="T22" fmla="*/ 0 w 32"/>
              <a:gd name="T23" fmla="*/ 26 h 33"/>
              <a:gd name="T24" fmla="*/ 0 w 32"/>
              <a:gd name="T25" fmla="*/ 3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2" h="33">
                <a:moveTo>
                  <a:pt x="32" y="33"/>
                </a:moveTo>
                <a:lnTo>
                  <a:pt x="31" y="28"/>
                </a:lnTo>
                <a:lnTo>
                  <a:pt x="31" y="23"/>
                </a:lnTo>
                <a:lnTo>
                  <a:pt x="29" y="20"/>
                </a:lnTo>
                <a:lnTo>
                  <a:pt x="26" y="18"/>
                </a:lnTo>
                <a:lnTo>
                  <a:pt x="16" y="4"/>
                </a:lnTo>
                <a:lnTo>
                  <a:pt x="11" y="1"/>
                </a:lnTo>
                <a:lnTo>
                  <a:pt x="9" y="0"/>
                </a:lnTo>
                <a:lnTo>
                  <a:pt x="5" y="5"/>
                </a:lnTo>
                <a:lnTo>
                  <a:pt x="9" y="9"/>
                </a:lnTo>
                <a:lnTo>
                  <a:pt x="2" y="19"/>
                </a:lnTo>
                <a:lnTo>
                  <a:pt x="0" y="26"/>
                </a:lnTo>
                <a:lnTo>
                  <a:pt x="0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3" name="Freeform 1068">
            <a:extLst>
              <a:ext uri="{FF2B5EF4-FFF2-40B4-BE49-F238E27FC236}">
                <a16:creationId xmlns:a16="http://schemas.microsoft.com/office/drawing/2014/main" id="{1657F90F-C84B-6599-7721-CD52476676D7}"/>
              </a:ext>
            </a:extLst>
          </p:cNvPr>
          <p:cNvSpPr>
            <a:spLocks/>
          </p:cNvSpPr>
          <p:nvPr/>
        </p:nvSpPr>
        <p:spPr bwMode="auto">
          <a:xfrm>
            <a:off x="4044951" y="5316538"/>
            <a:ext cx="63500" cy="82550"/>
          </a:xfrm>
          <a:custGeom>
            <a:avLst/>
            <a:gdLst>
              <a:gd name="T0" fmla="*/ 23 w 40"/>
              <a:gd name="T1" fmla="*/ 52 h 52"/>
              <a:gd name="T2" fmla="*/ 25 w 40"/>
              <a:gd name="T3" fmla="*/ 49 h 52"/>
              <a:gd name="T4" fmla="*/ 31 w 40"/>
              <a:gd name="T5" fmla="*/ 42 h 52"/>
              <a:gd name="T6" fmla="*/ 30 w 40"/>
              <a:gd name="T7" fmla="*/ 40 h 52"/>
              <a:gd name="T8" fmla="*/ 27 w 40"/>
              <a:gd name="T9" fmla="*/ 37 h 52"/>
              <a:gd name="T10" fmla="*/ 34 w 40"/>
              <a:gd name="T11" fmla="*/ 27 h 52"/>
              <a:gd name="T12" fmla="*/ 40 w 40"/>
              <a:gd name="T13" fmla="*/ 1 h 52"/>
              <a:gd name="T14" fmla="*/ 40 w 40"/>
              <a:gd name="T15" fmla="*/ 0 h 52"/>
              <a:gd name="T16" fmla="*/ 18 w 40"/>
              <a:gd name="T17" fmla="*/ 4 h 52"/>
              <a:gd name="T18" fmla="*/ 15 w 40"/>
              <a:gd name="T19" fmla="*/ 4 h 52"/>
              <a:gd name="T20" fmla="*/ 11 w 40"/>
              <a:gd name="T21" fmla="*/ 14 h 52"/>
              <a:gd name="T22" fmla="*/ 10 w 40"/>
              <a:gd name="T23" fmla="*/ 18 h 52"/>
              <a:gd name="T24" fmla="*/ 7 w 40"/>
              <a:gd name="T25" fmla="*/ 16 h 52"/>
              <a:gd name="T26" fmla="*/ 3 w 40"/>
              <a:gd name="T27" fmla="*/ 15 h 52"/>
              <a:gd name="T28" fmla="*/ 0 w 40"/>
              <a:gd name="T29" fmla="*/ 22 h 52"/>
              <a:gd name="T30" fmla="*/ 1 w 40"/>
              <a:gd name="T31" fmla="*/ 25 h 52"/>
              <a:gd name="T32" fmla="*/ 8 w 40"/>
              <a:gd name="T33" fmla="*/ 31 h 52"/>
              <a:gd name="T34" fmla="*/ 11 w 40"/>
              <a:gd name="T35" fmla="*/ 29 h 52"/>
              <a:gd name="T36" fmla="*/ 14 w 40"/>
              <a:gd name="T37" fmla="*/ 44 h 52"/>
              <a:gd name="T38" fmla="*/ 18 w 40"/>
              <a:gd name="T39" fmla="*/ 46 h 52"/>
              <a:gd name="T40" fmla="*/ 19 w 40"/>
              <a:gd name="T41" fmla="*/ 48 h 52"/>
              <a:gd name="T42" fmla="*/ 23 w 40"/>
              <a:gd name="T43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0" h="52">
                <a:moveTo>
                  <a:pt x="23" y="52"/>
                </a:moveTo>
                <a:lnTo>
                  <a:pt x="25" y="49"/>
                </a:lnTo>
                <a:lnTo>
                  <a:pt x="31" y="42"/>
                </a:lnTo>
                <a:lnTo>
                  <a:pt x="30" y="40"/>
                </a:lnTo>
                <a:lnTo>
                  <a:pt x="27" y="37"/>
                </a:lnTo>
                <a:lnTo>
                  <a:pt x="34" y="27"/>
                </a:lnTo>
                <a:lnTo>
                  <a:pt x="40" y="1"/>
                </a:lnTo>
                <a:lnTo>
                  <a:pt x="40" y="0"/>
                </a:lnTo>
                <a:lnTo>
                  <a:pt x="18" y="4"/>
                </a:lnTo>
                <a:lnTo>
                  <a:pt x="15" y="4"/>
                </a:lnTo>
                <a:lnTo>
                  <a:pt x="11" y="14"/>
                </a:lnTo>
                <a:lnTo>
                  <a:pt x="10" y="18"/>
                </a:lnTo>
                <a:lnTo>
                  <a:pt x="7" y="16"/>
                </a:lnTo>
                <a:lnTo>
                  <a:pt x="3" y="15"/>
                </a:lnTo>
                <a:lnTo>
                  <a:pt x="0" y="22"/>
                </a:lnTo>
                <a:lnTo>
                  <a:pt x="1" y="25"/>
                </a:lnTo>
                <a:lnTo>
                  <a:pt x="8" y="31"/>
                </a:lnTo>
                <a:lnTo>
                  <a:pt x="11" y="29"/>
                </a:lnTo>
                <a:lnTo>
                  <a:pt x="14" y="44"/>
                </a:lnTo>
                <a:lnTo>
                  <a:pt x="18" y="46"/>
                </a:lnTo>
                <a:lnTo>
                  <a:pt x="19" y="48"/>
                </a:lnTo>
                <a:lnTo>
                  <a:pt x="23" y="5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4" name="Freeform 1069">
            <a:extLst>
              <a:ext uri="{FF2B5EF4-FFF2-40B4-BE49-F238E27FC236}">
                <a16:creationId xmlns:a16="http://schemas.microsoft.com/office/drawing/2014/main" id="{4069891E-A2E3-EDC3-1246-2887DA79197B}"/>
              </a:ext>
            </a:extLst>
          </p:cNvPr>
          <p:cNvSpPr>
            <a:spLocks/>
          </p:cNvSpPr>
          <p:nvPr/>
        </p:nvSpPr>
        <p:spPr bwMode="auto">
          <a:xfrm>
            <a:off x="4068763" y="5397500"/>
            <a:ext cx="12700" cy="25400"/>
          </a:xfrm>
          <a:custGeom>
            <a:avLst/>
            <a:gdLst>
              <a:gd name="T0" fmla="*/ 3 w 8"/>
              <a:gd name="T1" fmla="*/ 16 h 16"/>
              <a:gd name="T2" fmla="*/ 5 w 8"/>
              <a:gd name="T3" fmla="*/ 12 h 16"/>
              <a:gd name="T4" fmla="*/ 5 w 8"/>
              <a:gd name="T5" fmla="*/ 10 h 16"/>
              <a:gd name="T6" fmla="*/ 8 w 8"/>
              <a:gd name="T7" fmla="*/ 6 h 16"/>
              <a:gd name="T8" fmla="*/ 7 w 8"/>
              <a:gd name="T9" fmla="*/ 2 h 16"/>
              <a:gd name="T10" fmla="*/ 4 w 8"/>
              <a:gd name="T11" fmla="*/ 0 h 16"/>
              <a:gd name="T12" fmla="*/ 0 w 8"/>
              <a:gd name="T13" fmla="*/ 2 h 16"/>
              <a:gd name="T14" fmla="*/ 0 w 8"/>
              <a:gd name="T15" fmla="*/ 12 h 16"/>
              <a:gd name="T16" fmla="*/ 1 w 8"/>
              <a:gd name="T17" fmla="*/ 16 h 16"/>
              <a:gd name="T18" fmla="*/ 3 w 8"/>
              <a:gd name="T19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" h="16">
                <a:moveTo>
                  <a:pt x="3" y="16"/>
                </a:moveTo>
                <a:lnTo>
                  <a:pt x="5" y="12"/>
                </a:lnTo>
                <a:lnTo>
                  <a:pt x="5" y="10"/>
                </a:lnTo>
                <a:lnTo>
                  <a:pt x="8" y="6"/>
                </a:lnTo>
                <a:lnTo>
                  <a:pt x="7" y="2"/>
                </a:lnTo>
                <a:lnTo>
                  <a:pt x="4" y="0"/>
                </a:lnTo>
                <a:lnTo>
                  <a:pt x="0" y="2"/>
                </a:lnTo>
                <a:lnTo>
                  <a:pt x="0" y="12"/>
                </a:lnTo>
                <a:lnTo>
                  <a:pt x="1" y="16"/>
                </a:lnTo>
                <a:lnTo>
                  <a:pt x="3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5" name="Freeform 1070">
            <a:extLst>
              <a:ext uri="{FF2B5EF4-FFF2-40B4-BE49-F238E27FC236}">
                <a16:creationId xmlns:a16="http://schemas.microsoft.com/office/drawing/2014/main" id="{5F8300C7-A538-D741-8FBC-E5939BA48DDF}"/>
              </a:ext>
            </a:extLst>
          </p:cNvPr>
          <p:cNvSpPr>
            <a:spLocks/>
          </p:cNvSpPr>
          <p:nvPr/>
        </p:nvSpPr>
        <p:spPr bwMode="auto">
          <a:xfrm>
            <a:off x="4011613" y="5392738"/>
            <a:ext cx="7938" cy="36513"/>
          </a:xfrm>
          <a:custGeom>
            <a:avLst/>
            <a:gdLst>
              <a:gd name="T0" fmla="*/ 0 w 5"/>
              <a:gd name="T1" fmla="*/ 0 h 23"/>
              <a:gd name="T2" fmla="*/ 3 w 5"/>
              <a:gd name="T3" fmla="*/ 16 h 23"/>
              <a:gd name="T4" fmla="*/ 5 w 5"/>
              <a:gd name="T5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23">
                <a:moveTo>
                  <a:pt x="0" y="0"/>
                </a:moveTo>
                <a:lnTo>
                  <a:pt x="3" y="16"/>
                </a:lnTo>
                <a:lnTo>
                  <a:pt x="5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6" name="Line 1071">
            <a:extLst>
              <a:ext uri="{FF2B5EF4-FFF2-40B4-BE49-F238E27FC236}">
                <a16:creationId xmlns:a16="http://schemas.microsoft.com/office/drawing/2014/main" id="{E07E6168-D124-DF77-BA71-DF687D95868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060826" y="5397500"/>
            <a:ext cx="1588" cy="3175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7" name="Freeform 1072">
            <a:extLst>
              <a:ext uri="{FF2B5EF4-FFF2-40B4-BE49-F238E27FC236}">
                <a16:creationId xmlns:a16="http://schemas.microsoft.com/office/drawing/2014/main" id="{D87B4483-276D-6964-056D-C0B7F510A5AD}"/>
              </a:ext>
            </a:extLst>
          </p:cNvPr>
          <p:cNvSpPr>
            <a:spLocks/>
          </p:cNvSpPr>
          <p:nvPr/>
        </p:nvSpPr>
        <p:spPr bwMode="auto">
          <a:xfrm>
            <a:off x="4081463" y="5427663"/>
            <a:ext cx="19050" cy="3175"/>
          </a:xfrm>
          <a:custGeom>
            <a:avLst/>
            <a:gdLst>
              <a:gd name="T0" fmla="*/ 12 w 12"/>
              <a:gd name="T1" fmla="*/ 2 h 2"/>
              <a:gd name="T2" fmla="*/ 6 w 12"/>
              <a:gd name="T3" fmla="*/ 0 h 2"/>
              <a:gd name="T4" fmla="*/ 0 w 12"/>
              <a:gd name="T5" fmla="*/ 2 h 2"/>
              <a:gd name="T6" fmla="*/ 0 w 12"/>
              <a:gd name="T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2">
                <a:moveTo>
                  <a:pt x="12" y="2"/>
                </a:moveTo>
                <a:lnTo>
                  <a:pt x="6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8" name="Freeform 1073">
            <a:extLst>
              <a:ext uri="{FF2B5EF4-FFF2-40B4-BE49-F238E27FC236}">
                <a16:creationId xmlns:a16="http://schemas.microsoft.com/office/drawing/2014/main" id="{2D544993-B82D-E501-EC74-71CE2625DA9E}"/>
              </a:ext>
            </a:extLst>
          </p:cNvPr>
          <p:cNvSpPr>
            <a:spLocks/>
          </p:cNvSpPr>
          <p:nvPr/>
        </p:nvSpPr>
        <p:spPr bwMode="auto">
          <a:xfrm>
            <a:off x="4148138" y="5416550"/>
            <a:ext cx="9525" cy="14288"/>
          </a:xfrm>
          <a:custGeom>
            <a:avLst/>
            <a:gdLst>
              <a:gd name="T0" fmla="*/ 6 w 6"/>
              <a:gd name="T1" fmla="*/ 9 h 9"/>
              <a:gd name="T2" fmla="*/ 6 w 6"/>
              <a:gd name="T3" fmla="*/ 9 h 9"/>
              <a:gd name="T4" fmla="*/ 6 w 6"/>
              <a:gd name="T5" fmla="*/ 4 h 9"/>
              <a:gd name="T6" fmla="*/ 6 w 6"/>
              <a:gd name="T7" fmla="*/ 0 h 9"/>
              <a:gd name="T8" fmla="*/ 3 w 6"/>
              <a:gd name="T9" fmla="*/ 1 h 9"/>
              <a:gd name="T10" fmla="*/ 0 w 6"/>
              <a:gd name="T11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" h="9">
                <a:moveTo>
                  <a:pt x="6" y="9"/>
                </a:moveTo>
                <a:lnTo>
                  <a:pt x="6" y="9"/>
                </a:lnTo>
                <a:lnTo>
                  <a:pt x="6" y="4"/>
                </a:lnTo>
                <a:lnTo>
                  <a:pt x="6" y="0"/>
                </a:lnTo>
                <a:lnTo>
                  <a:pt x="3" y="1"/>
                </a:lnTo>
                <a:lnTo>
                  <a:pt x="0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9" name="Freeform 1074">
            <a:extLst>
              <a:ext uri="{FF2B5EF4-FFF2-40B4-BE49-F238E27FC236}">
                <a16:creationId xmlns:a16="http://schemas.microsoft.com/office/drawing/2014/main" id="{3790B772-3E45-57A9-6461-8E72AAA42E18}"/>
              </a:ext>
            </a:extLst>
          </p:cNvPr>
          <p:cNvSpPr>
            <a:spLocks/>
          </p:cNvSpPr>
          <p:nvPr/>
        </p:nvSpPr>
        <p:spPr bwMode="auto">
          <a:xfrm>
            <a:off x="4206876" y="5422900"/>
            <a:ext cx="33338" cy="11113"/>
          </a:xfrm>
          <a:custGeom>
            <a:avLst/>
            <a:gdLst>
              <a:gd name="T0" fmla="*/ 18 w 21"/>
              <a:gd name="T1" fmla="*/ 5 h 7"/>
              <a:gd name="T2" fmla="*/ 19 w 21"/>
              <a:gd name="T3" fmla="*/ 5 h 7"/>
              <a:gd name="T4" fmla="*/ 21 w 21"/>
              <a:gd name="T5" fmla="*/ 0 h 7"/>
              <a:gd name="T6" fmla="*/ 17 w 21"/>
              <a:gd name="T7" fmla="*/ 1 h 7"/>
              <a:gd name="T8" fmla="*/ 15 w 21"/>
              <a:gd name="T9" fmla="*/ 3 h 7"/>
              <a:gd name="T10" fmla="*/ 13 w 21"/>
              <a:gd name="T11" fmla="*/ 5 h 7"/>
              <a:gd name="T12" fmla="*/ 2 w 21"/>
              <a:gd name="T13" fmla="*/ 7 h 7"/>
              <a:gd name="T14" fmla="*/ 0 w 21"/>
              <a:gd name="T1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" h="7">
                <a:moveTo>
                  <a:pt x="18" y="5"/>
                </a:moveTo>
                <a:lnTo>
                  <a:pt x="19" y="5"/>
                </a:lnTo>
                <a:lnTo>
                  <a:pt x="21" y="0"/>
                </a:lnTo>
                <a:lnTo>
                  <a:pt x="17" y="1"/>
                </a:lnTo>
                <a:lnTo>
                  <a:pt x="15" y="3"/>
                </a:lnTo>
                <a:lnTo>
                  <a:pt x="13" y="5"/>
                </a:lnTo>
                <a:lnTo>
                  <a:pt x="2" y="7"/>
                </a:lnTo>
                <a:lnTo>
                  <a:pt x="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0" name="Line 1075">
            <a:extLst>
              <a:ext uri="{FF2B5EF4-FFF2-40B4-BE49-F238E27FC236}">
                <a16:creationId xmlns:a16="http://schemas.microsoft.com/office/drawing/2014/main" id="{65E9D399-3C64-D68F-9BFE-225D2CF4F79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049713" y="5440363"/>
            <a:ext cx="1588" cy="15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1" name="Freeform 1076">
            <a:extLst>
              <a:ext uri="{FF2B5EF4-FFF2-40B4-BE49-F238E27FC236}">
                <a16:creationId xmlns:a16="http://schemas.microsoft.com/office/drawing/2014/main" id="{CA16F733-B27A-5394-CF99-1F662902D2AC}"/>
              </a:ext>
            </a:extLst>
          </p:cNvPr>
          <p:cNvSpPr>
            <a:spLocks/>
          </p:cNvSpPr>
          <p:nvPr/>
        </p:nvSpPr>
        <p:spPr bwMode="auto">
          <a:xfrm>
            <a:off x="4081463" y="5430838"/>
            <a:ext cx="19050" cy="14288"/>
          </a:xfrm>
          <a:custGeom>
            <a:avLst/>
            <a:gdLst>
              <a:gd name="T0" fmla="*/ 0 w 12"/>
              <a:gd name="T1" fmla="*/ 0 h 9"/>
              <a:gd name="T2" fmla="*/ 3 w 12"/>
              <a:gd name="T3" fmla="*/ 6 h 9"/>
              <a:gd name="T4" fmla="*/ 12 w 12"/>
              <a:gd name="T5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" h="9">
                <a:moveTo>
                  <a:pt x="0" y="0"/>
                </a:moveTo>
                <a:lnTo>
                  <a:pt x="3" y="6"/>
                </a:lnTo>
                <a:lnTo>
                  <a:pt x="12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2" name="Freeform 1077">
            <a:extLst>
              <a:ext uri="{FF2B5EF4-FFF2-40B4-BE49-F238E27FC236}">
                <a16:creationId xmlns:a16="http://schemas.microsoft.com/office/drawing/2014/main" id="{D15DDAAC-A8F1-80C8-CD84-7B49E8586C10}"/>
              </a:ext>
            </a:extLst>
          </p:cNvPr>
          <p:cNvSpPr>
            <a:spLocks/>
          </p:cNvSpPr>
          <p:nvPr/>
        </p:nvSpPr>
        <p:spPr bwMode="auto">
          <a:xfrm>
            <a:off x="4189413" y="5434013"/>
            <a:ext cx="17463" cy="11113"/>
          </a:xfrm>
          <a:custGeom>
            <a:avLst/>
            <a:gdLst>
              <a:gd name="T0" fmla="*/ 11 w 11"/>
              <a:gd name="T1" fmla="*/ 0 h 7"/>
              <a:gd name="T2" fmla="*/ 6 w 11"/>
              <a:gd name="T3" fmla="*/ 4 h 7"/>
              <a:gd name="T4" fmla="*/ 0 w 11"/>
              <a:gd name="T5" fmla="*/ 7 h 7"/>
              <a:gd name="T6" fmla="*/ 0 w 11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7">
                <a:moveTo>
                  <a:pt x="11" y="0"/>
                </a:moveTo>
                <a:lnTo>
                  <a:pt x="6" y="4"/>
                </a:lnTo>
                <a:lnTo>
                  <a:pt x="0" y="7"/>
                </a:lnTo>
                <a:lnTo>
                  <a:pt x="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3" name="Freeform 1078">
            <a:extLst>
              <a:ext uri="{FF2B5EF4-FFF2-40B4-BE49-F238E27FC236}">
                <a16:creationId xmlns:a16="http://schemas.microsoft.com/office/drawing/2014/main" id="{F4F1F1EC-27C0-F825-7AD9-1936459429E6}"/>
              </a:ext>
            </a:extLst>
          </p:cNvPr>
          <p:cNvSpPr>
            <a:spLocks/>
          </p:cNvSpPr>
          <p:nvPr/>
        </p:nvSpPr>
        <p:spPr bwMode="auto">
          <a:xfrm>
            <a:off x="4019551" y="5429250"/>
            <a:ext cx="30163" cy="17463"/>
          </a:xfrm>
          <a:custGeom>
            <a:avLst/>
            <a:gdLst>
              <a:gd name="T0" fmla="*/ 0 w 19"/>
              <a:gd name="T1" fmla="*/ 0 h 11"/>
              <a:gd name="T2" fmla="*/ 5 w 19"/>
              <a:gd name="T3" fmla="*/ 3 h 11"/>
              <a:gd name="T4" fmla="*/ 8 w 19"/>
              <a:gd name="T5" fmla="*/ 10 h 11"/>
              <a:gd name="T6" fmla="*/ 15 w 19"/>
              <a:gd name="T7" fmla="*/ 11 h 11"/>
              <a:gd name="T8" fmla="*/ 19 w 19"/>
              <a:gd name="T9" fmla="*/ 8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1">
                <a:moveTo>
                  <a:pt x="0" y="0"/>
                </a:moveTo>
                <a:lnTo>
                  <a:pt x="5" y="3"/>
                </a:lnTo>
                <a:lnTo>
                  <a:pt x="8" y="10"/>
                </a:lnTo>
                <a:lnTo>
                  <a:pt x="15" y="11"/>
                </a:lnTo>
                <a:lnTo>
                  <a:pt x="19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4" name="Freeform 1079">
            <a:extLst>
              <a:ext uri="{FF2B5EF4-FFF2-40B4-BE49-F238E27FC236}">
                <a16:creationId xmlns:a16="http://schemas.microsoft.com/office/drawing/2014/main" id="{CB83339F-1632-A805-86AB-078F3CB8F7E7}"/>
              </a:ext>
            </a:extLst>
          </p:cNvPr>
          <p:cNvSpPr>
            <a:spLocks/>
          </p:cNvSpPr>
          <p:nvPr/>
        </p:nvSpPr>
        <p:spPr bwMode="auto">
          <a:xfrm>
            <a:off x="4100513" y="5430838"/>
            <a:ext cx="22225" cy="22225"/>
          </a:xfrm>
          <a:custGeom>
            <a:avLst/>
            <a:gdLst>
              <a:gd name="T0" fmla="*/ 11 w 14"/>
              <a:gd name="T1" fmla="*/ 14 h 14"/>
              <a:gd name="T2" fmla="*/ 14 w 14"/>
              <a:gd name="T3" fmla="*/ 13 h 14"/>
              <a:gd name="T4" fmla="*/ 2 w 14"/>
              <a:gd name="T5" fmla="*/ 0 h 14"/>
              <a:gd name="T6" fmla="*/ 0 w 14"/>
              <a:gd name="T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14">
                <a:moveTo>
                  <a:pt x="11" y="14"/>
                </a:moveTo>
                <a:lnTo>
                  <a:pt x="14" y="13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5" name="Freeform 1080">
            <a:extLst>
              <a:ext uri="{FF2B5EF4-FFF2-40B4-BE49-F238E27FC236}">
                <a16:creationId xmlns:a16="http://schemas.microsoft.com/office/drawing/2014/main" id="{B1241836-8A7E-908A-F45E-8F14C2DE5C95}"/>
              </a:ext>
            </a:extLst>
          </p:cNvPr>
          <p:cNvSpPr>
            <a:spLocks/>
          </p:cNvSpPr>
          <p:nvPr/>
        </p:nvSpPr>
        <p:spPr bwMode="auto">
          <a:xfrm>
            <a:off x="4171951" y="5445125"/>
            <a:ext cx="17463" cy="12700"/>
          </a:xfrm>
          <a:custGeom>
            <a:avLst/>
            <a:gdLst>
              <a:gd name="T0" fmla="*/ 11 w 11"/>
              <a:gd name="T1" fmla="*/ 0 h 8"/>
              <a:gd name="T2" fmla="*/ 11 w 11"/>
              <a:gd name="T3" fmla="*/ 1 h 8"/>
              <a:gd name="T4" fmla="*/ 5 w 11"/>
              <a:gd name="T5" fmla="*/ 2 h 8"/>
              <a:gd name="T6" fmla="*/ 2 w 11"/>
              <a:gd name="T7" fmla="*/ 8 h 8"/>
              <a:gd name="T8" fmla="*/ 0 w 11"/>
              <a:gd name="T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8">
                <a:moveTo>
                  <a:pt x="11" y="0"/>
                </a:moveTo>
                <a:lnTo>
                  <a:pt x="11" y="1"/>
                </a:lnTo>
                <a:lnTo>
                  <a:pt x="5" y="2"/>
                </a:lnTo>
                <a:lnTo>
                  <a:pt x="2" y="8"/>
                </a:lnTo>
                <a:lnTo>
                  <a:pt x="0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6" name="Freeform 1081">
            <a:extLst>
              <a:ext uri="{FF2B5EF4-FFF2-40B4-BE49-F238E27FC236}">
                <a16:creationId xmlns:a16="http://schemas.microsoft.com/office/drawing/2014/main" id="{614EC3E9-7AA1-5A29-F392-68071E5D4BF4}"/>
              </a:ext>
            </a:extLst>
          </p:cNvPr>
          <p:cNvSpPr>
            <a:spLocks/>
          </p:cNvSpPr>
          <p:nvPr/>
        </p:nvSpPr>
        <p:spPr bwMode="auto">
          <a:xfrm>
            <a:off x="4148138" y="5430838"/>
            <a:ext cx="23813" cy="28575"/>
          </a:xfrm>
          <a:custGeom>
            <a:avLst/>
            <a:gdLst>
              <a:gd name="T0" fmla="*/ 15 w 15"/>
              <a:gd name="T1" fmla="*/ 17 h 18"/>
              <a:gd name="T2" fmla="*/ 9 w 15"/>
              <a:gd name="T3" fmla="*/ 18 h 18"/>
              <a:gd name="T4" fmla="*/ 5 w 15"/>
              <a:gd name="T5" fmla="*/ 17 h 18"/>
              <a:gd name="T6" fmla="*/ 0 w 15"/>
              <a:gd name="T7" fmla="*/ 11 h 18"/>
              <a:gd name="T8" fmla="*/ 3 w 15"/>
              <a:gd name="T9" fmla="*/ 6 h 18"/>
              <a:gd name="T10" fmla="*/ 6 w 15"/>
              <a:gd name="T11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18">
                <a:moveTo>
                  <a:pt x="15" y="17"/>
                </a:moveTo>
                <a:lnTo>
                  <a:pt x="9" y="18"/>
                </a:lnTo>
                <a:lnTo>
                  <a:pt x="5" y="17"/>
                </a:lnTo>
                <a:lnTo>
                  <a:pt x="0" y="11"/>
                </a:lnTo>
                <a:lnTo>
                  <a:pt x="3" y="6"/>
                </a:lnTo>
                <a:lnTo>
                  <a:pt x="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7" name="Freeform 1082">
            <a:extLst>
              <a:ext uri="{FF2B5EF4-FFF2-40B4-BE49-F238E27FC236}">
                <a16:creationId xmlns:a16="http://schemas.microsoft.com/office/drawing/2014/main" id="{A08CDF7C-7998-A509-6188-D23195F9D48C}"/>
              </a:ext>
            </a:extLst>
          </p:cNvPr>
          <p:cNvSpPr>
            <a:spLocks/>
          </p:cNvSpPr>
          <p:nvPr/>
        </p:nvSpPr>
        <p:spPr bwMode="auto">
          <a:xfrm>
            <a:off x="4181476" y="5430838"/>
            <a:ext cx="53975" cy="34925"/>
          </a:xfrm>
          <a:custGeom>
            <a:avLst/>
            <a:gdLst>
              <a:gd name="T0" fmla="*/ 0 w 34"/>
              <a:gd name="T1" fmla="*/ 22 h 22"/>
              <a:gd name="T2" fmla="*/ 4 w 34"/>
              <a:gd name="T3" fmla="*/ 14 h 22"/>
              <a:gd name="T4" fmla="*/ 15 w 34"/>
              <a:gd name="T5" fmla="*/ 9 h 22"/>
              <a:gd name="T6" fmla="*/ 19 w 34"/>
              <a:gd name="T7" fmla="*/ 4 h 22"/>
              <a:gd name="T8" fmla="*/ 26 w 34"/>
              <a:gd name="T9" fmla="*/ 3 h 22"/>
              <a:gd name="T10" fmla="*/ 29 w 34"/>
              <a:gd name="T11" fmla="*/ 2 h 22"/>
              <a:gd name="T12" fmla="*/ 34 w 34"/>
              <a:gd name="T13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" h="22">
                <a:moveTo>
                  <a:pt x="0" y="22"/>
                </a:moveTo>
                <a:lnTo>
                  <a:pt x="4" y="14"/>
                </a:lnTo>
                <a:lnTo>
                  <a:pt x="15" y="9"/>
                </a:lnTo>
                <a:lnTo>
                  <a:pt x="19" y="4"/>
                </a:lnTo>
                <a:lnTo>
                  <a:pt x="26" y="3"/>
                </a:lnTo>
                <a:lnTo>
                  <a:pt x="29" y="2"/>
                </a:lnTo>
                <a:lnTo>
                  <a:pt x="3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8" name="Freeform 1083">
            <a:extLst>
              <a:ext uri="{FF2B5EF4-FFF2-40B4-BE49-F238E27FC236}">
                <a16:creationId xmlns:a16="http://schemas.microsoft.com/office/drawing/2014/main" id="{992FA545-6941-2193-8ECE-84CC3B5C4A88}"/>
              </a:ext>
            </a:extLst>
          </p:cNvPr>
          <p:cNvSpPr>
            <a:spLocks/>
          </p:cNvSpPr>
          <p:nvPr/>
        </p:nvSpPr>
        <p:spPr bwMode="auto">
          <a:xfrm>
            <a:off x="4171951" y="5465763"/>
            <a:ext cx="9525" cy="4763"/>
          </a:xfrm>
          <a:custGeom>
            <a:avLst/>
            <a:gdLst>
              <a:gd name="T0" fmla="*/ 0 w 6"/>
              <a:gd name="T1" fmla="*/ 3 h 3"/>
              <a:gd name="T2" fmla="*/ 2 w 6"/>
              <a:gd name="T3" fmla="*/ 3 h 3"/>
              <a:gd name="T4" fmla="*/ 6 w 6"/>
              <a:gd name="T5" fmla="*/ 2 h 3"/>
              <a:gd name="T6" fmla="*/ 6 w 6"/>
              <a:gd name="T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3">
                <a:moveTo>
                  <a:pt x="0" y="3"/>
                </a:moveTo>
                <a:lnTo>
                  <a:pt x="2" y="3"/>
                </a:lnTo>
                <a:lnTo>
                  <a:pt x="6" y="2"/>
                </a:lnTo>
                <a:lnTo>
                  <a:pt x="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9" name="Freeform 1084">
            <a:extLst>
              <a:ext uri="{FF2B5EF4-FFF2-40B4-BE49-F238E27FC236}">
                <a16:creationId xmlns:a16="http://schemas.microsoft.com/office/drawing/2014/main" id="{61F374A2-D880-05BA-54B4-F59112314C8A}"/>
              </a:ext>
            </a:extLst>
          </p:cNvPr>
          <p:cNvSpPr>
            <a:spLocks/>
          </p:cNvSpPr>
          <p:nvPr/>
        </p:nvSpPr>
        <p:spPr bwMode="auto">
          <a:xfrm>
            <a:off x="4079876" y="5445125"/>
            <a:ext cx="38100" cy="26988"/>
          </a:xfrm>
          <a:custGeom>
            <a:avLst/>
            <a:gdLst>
              <a:gd name="T0" fmla="*/ 13 w 24"/>
              <a:gd name="T1" fmla="*/ 0 h 17"/>
              <a:gd name="T2" fmla="*/ 12 w 24"/>
              <a:gd name="T3" fmla="*/ 1 h 17"/>
              <a:gd name="T4" fmla="*/ 0 w 24"/>
              <a:gd name="T5" fmla="*/ 8 h 17"/>
              <a:gd name="T6" fmla="*/ 7 w 24"/>
              <a:gd name="T7" fmla="*/ 17 h 17"/>
              <a:gd name="T8" fmla="*/ 8 w 24"/>
              <a:gd name="T9" fmla="*/ 17 h 17"/>
              <a:gd name="T10" fmla="*/ 24 w 24"/>
              <a:gd name="T11" fmla="*/ 5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17">
                <a:moveTo>
                  <a:pt x="13" y="0"/>
                </a:moveTo>
                <a:lnTo>
                  <a:pt x="12" y="1"/>
                </a:lnTo>
                <a:lnTo>
                  <a:pt x="0" y="8"/>
                </a:lnTo>
                <a:lnTo>
                  <a:pt x="7" y="17"/>
                </a:lnTo>
                <a:lnTo>
                  <a:pt x="8" y="17"/>
                </a:lnTo>
                <a:lnTo>
                  <a:pt x="24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0" name="Freeform 1085">
            <a:extLst>
              <a:ext uri="{FF2B5EF4-FFF2-40B4-BE49-F238E27FC236}">
                <a16:creationId xmlns:a16="http://schemas.microsoft.com/office/drawing/2014/main" id="{AD34671C-C48B-5E79-2A80-FDB04EBEC347}"/>
              </a:ext>
            </a:extLst>
          </p:cNvPr>
          <p:cNvSpPr>
            <a:spLocks/>
          </p:cNvSpPr>
          <p:nvPr/>
        </p:nvSpPr>
        <p:spPr bwMode="auto">
          <a:xfrm>
            <a:off x="3967163" y="5387975"/>
            <a:ext cx="58738" cy="95250"/>
          </a:xfrm>
          <a:custGeom>
            <a:avLst/>
            <a:gdLst>
              <a:gd name="T0" fmla="*/ 24 w 37"/>
              <a:gd name="T1" fmla="*/ 55 h 60"/>
              <a:gd name="T2" fmla="*/ 24 w 37"/>
              <a:gd name="T3" fmla="*/ 56 h 60"/>
              <a:gd name="T4" fmla="*/ 33 w 37"/>
              <a:gd name="T5" fmla="*/ 53 h 60"/>
              <a:gd name="T6" fmla="*/ 37 w 37"/>
              <a:gd name="T7" fmla="*/ 48 h 60"/>
              <a:gd name="T8" fmla="*/ 33 w 37"/>
              <a:gd name="T9" fmla="*/ 36 h 60"/>
              <a:gd name="T10" fmla="*/ 33 w 37"/>
              <a:gd name="T11" fmla="*/ 30 h 60"/>
              <a:gd name="T12" fmla="*/ 30 w 37"/>
              <a:gd name="T13" fmla="*/ 27 h 60"/>
              <a:gd name="T14" fmla="*/ 28 w 37"/>
              <a:gd name="T15" fmla="*/ 21 h 60"/>
              <a:gd name="T16" fmla="*/ 23 w 37"/>
              <a:gd name="T17" fmla="*/ 14 h 60"/>
              <a:gd name="T18" fmla="*/ 23 w 37"/>
              <a:gd name="T19" fmla="*/ 8 h 60"/>
              <a:gd name="T20" fmla="*/ 15 w 37"/>
              <a:gd name="T21" fmla="*/ 0 h 60"/>
              <a:gd name="T22" fmla="*/ 1 w 37"/>
              <a:gd name="T23" fmla="*/ 0 h 60"/>
              <a:gd name="T24" fmla="*/ 0 w 37"/>
              <a:gd name="T25" fmla="*/ 26 h 60"/>
              <a:gd name="T26" fmla="*/ 8 w 37"/>
              <a:gd name="T27" fmla="*/ 27 h 60"/>
              <a:gd name="T28" fmla="*/ 13 w 37"/>
              <a:gd name="T29" fmla="*/ 36 h 60"/>
              <a:gd name="T30" fmla="*/ 5 w 37"/>
              <a:gd name="T31" fmla="*/ 40 h 60"/>
              <a:gd name="T32" fmla="*/ 5 w 37"/>
              <a:gd name="T33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7" h="60">
                <a:moveTo>
                  <a:pt x="24" y="55"/>
                </a:moveTo>
                <a:lnTo>
                  <a:pt x="24" y="56"/>
                </a:lnTo>
                <a:lnTo>
                  <a:pt x="33" y="53"/>
                </a:lnTo>
                <a:lnTo>
                  <a:pt x="37" y="48"/>
                </a:lnTo>
                <a:lnTo>
                  <a:pt x="33" y="36"/>
                </a:lnTo>
                <a:lnTo>
                  <a:pt x="33" y="30"/>
                </a:lnTo>
                <a:lnTo>
                  <a:pt x="30" y="27"/>
                </a:lnTo>
                <a:lnTo>
                  <a:pt x="28" y="21"/>
                </a:lnTo>
                <a:lnTo>
                  <a:pt x="23" y="14"/>
                </a:lnTo>
                <a:lnTo>
                  <a:pt x="23" y="8"/>
                </a:lnTo>
                <a:lnTo>
                  <a:pt x="15" y="0"/>
                </a:lnTo>
                <a:lnTo>
                  <a:pt x="1" y="0"/>
                </a:lnTo>
                <a:lnTo>
                  <a:pt x="0" y="26"/>
                </a:lnTo>
                <a:lnTo>
                  <a:pt x="8" y="27"/>
                </a:lnTo>
                <a:lnTo>
                  <a:pt x="13" y="36"/>
                </a:lnTo>
                <a:lnTo>
                  <a:pt x="5" y="40"/>
                </a:lnTo>
                <a:lnTo>
                  <a:pt x="5" y="6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1" name="Line 1086">
            <a:extLst>
              <a:ext uri="{FF2B5EF4-FFF2-40B4-BE49-F238E27FC236}">
                <a16:creationId xmlns:a16="http://schemas.microsoft.com/office/drawing/2014/main" id="{62A38249-6E42-008F-9007-E8A8B59CBF91}"/>
              </a:ext>
            </a:extLst>
          </p:cNvPr>
          <p:cNvSpPr>
            <a:spLocks noChangeShapeType="1"/>
          </p:cNvSpPr>
          <p:nvPr/>
        </p:nvSpPr>
        <p:spPr bwMode="auto">
          <a:xfrm>
            <a:off x="3975101" y="5483225"/>
            <a:ext cx="0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2" name="Freeform 1087">
            <a:extLst>
              <a:ext uri="{FF2B5EF4-FFF2-40B4-BE49-F238E27FC236}">
                <a16:creationId xmlns:a16="http://schemas.microsoft.com/office/drawing/2014/main" id="{C32349C1-1CE7-2492-6735-2946743A5969}"/>
              </a:ext>
            </a:extLst>
          </p:cNvPr>
          <p:cNvSpPr>
            <a:spLocks/>
          </p:cNvSpPr>
          <p:nvPr/>
        </p:nvSpPr>
        <p:spPr bwMode="auto">
          <a:xfrm>
            <a:off x="3986213" y="5440363"/>
            <a:ext cx="19050" cy="52388"/>
          </a:xfrm>
          <a:custGeom>
            <a:avLst/>
            <a:gdLst>
              <a:gd name="T0" fmla="*/ 0 w 12"/>
              <a:gd name="T1" fmla="*/ 33 h 33"/>
              <a:gd name="T2" fmla="*/ 1 w 12"/>
              <a:gd name="T3" fmla="*/ 19 h 33"/>
              <a:gd name="T4" fmla="*/ 11 w 12"/>
              <a:gd name="T5" fmla="*/ 0 h 33"/>
              <a:gd name="T6" fmla="*/ 12 w 12"/>
              <a:gd name="T7" fmla="*/ 12 h 33"/>
              <a:gd name="T8" fmla="*/ 12 w 12"/>
              <a:gd name="T9" fmla="*/ 2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33">
                <a:moveTo>
                  <a:pt x="0" y="33"/>
                </a:moveTo>
                <a:lnTo>
                  <a:pt x="1" y="19"/>
                </a:lnTo>
                <a:lnTo>
                  <a:pt x="11" y="0"/>
                </a:lnTo>
                <a:lnTo>
                  <a:pt x="12" y="12"/>
                </a:lnTo>
                <a:lnTo>
                  <a:pt x="12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3" name="Freeform 1088">
            <a:extLst>
              <a:ext uri="{FF2B5EF4-FFF2-40B4-BE49-F238E27FC236}">
                <a16:creationId xmlns:a16="http://schemas.microsoft.com/office/drawing/2014/main" id="{7BD997D1-FEFB-FE6B-D408-F08C4AFFC59D}"/>
              </a:ext>
            </a:extLst>
          </p:cNvPr>
          <p:cNvSpPr>
            <a:spLocks/>
          </p:cNvSpPr>
          <p:nvPr/>
        </p:nvSpPr>
        <p:spPr bwMode="auto">
          <a:xfrm>
            <a:off x="4108451" y="5453063"/>
            <a:ext cx="63500" cy="53975"/>
          </a:xfrm>
          <a:custGeom>
            <a:avLst/>
            <a:gdLst>
              <a:gd name="T0" fmla="*/ 0 w 40"/>
              <a:gd name="T1" fmla="*/ 34 h 34"/>
              <a:gd name="T2" fmla="*/ 0 w 40"/>
              <a:gd name="T3" fmla="*/ 33 h 34"/>
              <a:gd name="T4" fmla="*/ 0 w 40"/>
              <a:gd name="T5" fmla="*/ 31 h 34"/>
              <a:gd name="T6" fmla="*/ 4 w 40"/>
              <a:gd name="T7" fmla="*/ 31 h 34"/>
              <a:gd name="T8" fmla="*/ 12 w 40"/>
              <a:gd name="T9" fmla="*/ 33 h 34"/>
              <a:gd name="T10" fmla="*/ 19 w 40"/>
              <a:gd name="T11" fmla="*/ 27 h 34"/>
              <a:gd name="T12" fmla="*/ 17 w 40"/>
              <a:gd name="T13" fmla="*/ 23 h 34"/>
              <a:gd name="T14" fmla="*/ 6 w 40"/>
              <a:gd name="T15" fmla="*/ 26 h 34"/>
              <a:gd name="T16" fmla="*/ 0 w 40"/>
              <a:gd name="T17" fmla="*/ 27 h 34"/>
              <a:gd name="T18" fmla="*/ 0 w 40"/>
              <a:gd name="T19" fmla="*/ 20 h 34"/>
              <a:gd name="T20" fmla="*/ 5 w 40"/>
              <a:gd name="T21" fmla="*/ 16 h 34"/>
              <a:gd name="T22" fmla="*/ 10 w 40"/>
              <a:gd name="T23" fmla="*/ 12 h 34"/>
              <a:gd name="T24" fmla="*/ 20 w 40"/>
              <a:gd name="T25" fmla="*/ 8 h 34"/>
              <a:gd name="T26" fmla="*/ 20 w 40"/>
              <a:gd name="T27" fmla="*/ 5 h 34"/>
              <a:gd name="T28" fmla="*/ 21 w 40"/>
              <a:gd name="T29" fmla="*/ 3 h 34"/>
              <a:gd name="T30" fmla="*/ 23 w 40"/>
              <a:gd name="T31" fmla="*/ 0 h 34"/>
              <a:gd name="T32" fmla="*/ 25 w 40"/>
              <a:gd name="T33" fmla="*/ 5 h 34"/>
              <a:gd name="T34" fmla="*/ 28 w 40"/>
              <a:gd name="T35" fmla="*/ 8 h 34"/>
              <a:gd name="T36" fmla="*/ 40 w 40"/>
              <a:gd name="T37" fmla="*/ 11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0" h="34">
                <a:moveTo>
                  <a:pt x="0" y="34"/>
                </a:moveTo>
                <a:lnTo>
                  <a:pt x="0" y="33"/>
                </a:lnTo>
                <a:lnTo>
                  <a:pt x="0" y="31"/>
                </a:lnTo>
                <a:lnTo>
                  <a:pt x="4" y="31"/>
                </a:lnTo>
                <a:lnTo>
                  <a:pt x="12" y="33"/>
                </a:lnTo>
                <a:lnTo>
                  <a:pt x="19" y="27"/>
                </a:lnTo>
                <a:lnTo>
                  <a:pt x="17" y="23"/>
                </a:lnTo>
                <a:lnTo>
                  <a:pt x="6" y="26"/>
                </a:lnTo>
                <a:lnTo>
                  <a:pt x="0" y="27"/>
                </a:lnTo>
                <a:lnTo>
                  <a:pt x="0" y="20"/>
                </a:lnTo>
                <a:lnTo>
                  <a:pt x="5" y="16"/>
                </a:lnTo>
                <a:lnTo>
                  <a:pt x="10" y="12"/>
                </a:lnTo>
                <a:lnTo>
                  <a:pt x="20" y="8"/>
                </a:lnTo>
                <a:lnTo>
                  <a:pt x="20" y="5"/>
                </a:lnTo>
                <a:lnTo>
                  <a:pt x="21" y="3"/>
                </a:lnTo>
                <a:lnTo>
                  <a:pt x="23" y="0"/>
                </a:lnTo>
                <a:lnTo>
                  <a:pt x="25" y="5"/>
                </a:lnTo>
                <a:lnTo>
                  <a:pt x="28" y="8"/>
                </a:lnTo>
                <a:lnTo>
                  <a:pt x="40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4" name="Freeform 1089">
            <a:extLst>
              <a:ext uri="{FF2B5EF4-FFF2-40B4-BE49-F238E27FC236}">
                <a16:creationId xmlns:a16="http://schemas.microsoft.com/office/drawing/2014/main" id="{C16AFD90-2A27-AED7-6A60-C833D70BDA5F}"/>
              </a:ext>
            </a:extLst>
          </p:cNvPr>
          <p:cNvSpPr>
            <a:spLocks/>
          </p:cNvSpPr>
          <p:nvPr/>
        </p:nvSpPr>
        <p:spPr bwMode="auto">
          <a:xfrm>
            <a:off x="3975101" y="5483225"/>
            <a:ext cx="11113" cy="25400"/>
          </a:xfrm>
          <a:custGeom>
            <a:avLst/>
            <a:gdLst>
              <a:gd name="T0" fmla="*/ 0 w 7"/>
              <a:gd name="T1" fmla="*/ 0 h 16"/>
              <a:gd name="T2" fmla="*/ 0 w 7"/>
              <a:gd name="T3" fmla="*/ 16 h 16"/>
              <a:gd name="T4" fmla="*/ 7 w 7"/>
              <a:gd name="T5" fmla="*/ 14 h 16"/>
              <a:gd name="T6" fmla="*/ 7 w 7"/>
              <a:gd name="T7" fmla="*/ 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16">
                <a:moveTo>
                  <a:pt x="0" y="0"/>
                </a:moveTo>
                <a:lnTo>
                  <a:pt x="0" y="16"/>
                </a:lnTo>
                <a:lnTo>
                  <a:pt x="7" y="14"/>
                </a:lnTo>
                <a:lnTo>
                  <a:pt x="7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5" name="Freeform 1090">
            <a:extLst>
              <a:ext uri="{FF2B5EF4-FFF2-40B4-BE49-F238E27FC236}">
                <a16:creationId xmlns:a16="http://schemas.microsoft.com/office/drawing/2014/main" id="{8BE475AF-B833-2BD3-7805-9607FBA60CD0}"/>
              </a:ext>
            </a:extLst>
          </p:cNvPr>
          <p:cNvSpPr>
            <a:spLocks/>
          </p:cNvSpPr>
          <p:nvPr/>
        </p:nvSpPr>
        <p:spPr bwMode="auto">
          <a:xfrm>
            <a:off x="4097338" y="5495925"/>
            <a:ext cx="3175" cy="17463"/>
          </a:xfrm>
          <a:custGeom>
            <a:avLst/>
            <a:gdLst>
              <a:gd name="T0" fmla="*/ 0 w 2"/>
              <a:gd name="T1" fmla="*/ 0 h 11"/>
              <a:gd name="T2" fmla="*/ 2 w 2"/>
              <a:gd name="T3" fmla="*/ 6 h 11"/>
              <a:gd name="T4" fmla="*/ 0 w 2"/>
              <a:gd name="T5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11">
                <a:moveTo>
                  <a:pt x="0" y="0"/>
                </a:moveTo>
                <a:lnTo>
                  <a:pt x="2" y="6"/>
                </a:lnTo>
                <a:lnTo>
                  <a:pt x="0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6" name="Freeform 1091">
            <a:extLst>
              <a:ext uri="{FF2B5EF4-FFF2-40B4-BE49-F238E27FC236}">
                <a16:creationId xmlns:a16="http://schemas.microsoft.com/office/drawing/2014/main" id="{860597DE-0241-0D4E-E03F-034CDB1B90A6}"/>
              </a:ext>
            </a:extLst>
          </p:cNvPr>
          <p:cNvSpPr>
            <a:spLocks/>
          </p:cNvSpPr>
          <p:nvPr/>
        </p:nvSpPr>
        <p:spPr bwMode="auto">
          <a:xfrm>
            <a:off x="4094163" y="5507038"/>
            <a:ext cx="14288" cy="11113"/>
          </a:xfrm>
          <a:custGeom>
            <a:avLst/>
            <a:gdLst>
              <a:gd name="T0" fmla="*/ 0 w 9"/>
              <a:gd name="T1" fmla="*/ 7 h 7"/>
              <a:gd name="T2" fmla="*/ 7 w 9"/>
              <a:gd name="T3" fmla="*/ 6 h 7"/>
              <a:gd name="T4" fmla="*/ 9 w 9"/>
              <a:gd name="T5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7">
                <a:moveTo>
                  <a:pt x="0" y="7"/>
                </a:moveTo>
                <a:lnTo>
                  <a:pt x="7" y="6"/>
                </a:lnTo>
                <a:lnTo>
                  <a:pt x="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7" name="Freeform 1092">
            <a:extLst>
              <a:ext uri="{FF2B5EF4-FFF2-40B4-BE49-F238E27FC236}">
                <a16:creationId xmlns:a16="http://schemas.microsoft.com/office/drawing/2014/main" id="{E00DF232-90D7-FD5E-1C8C-A813FC72FD04}"/>
              </a:ext>
            </a:extLst>
          </p:cNvPr>
          <p:cNvSpPr>
            <a:spLocks/>
          </p:cNvSpPr>
          <p:nvPr/>
        </p:nvSpPr>
        <p:spPr bwMode="auto">
          <a:xfrm>
            <a:off x="4094163" y="5513388"/>
            <a:ext cx="3175" cy="4763"/>
          </a:xfrm>
          <a:custGeom>
            <a:avLst/>
            <a:gdLst>
              <a:gd name="T0" fmla="*/ 2 w 2"/>
              <a:gd name="T1" fmla="*/ 0 h 3"/>
              <a:gd name="T2" fmla="*/ 0 w 2"/>
              <a:gd name="T3" fmla="*/ 0 h 3"/>
              <a:gd name="T4" fmla="*/ 0 w 2"/>
              <a:gd name="T5" fmla="*/ 2 h 3"/>
              <a:gd name="T6" fmla="*/ 0 w 2"/>
              <a:gd name="T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3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0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8" name="Freeform 1093">
            <a:extLst>
              <a:ext uri="{FF2B5EF4-FFF2-40B4-BE49-F238E27FC236}">
                <a16:creationId xmlns:a16="http://schemas.microsoft.com/office/drawing/2014/main" id="{31314B23-F3DF-2479-341F-400275520194}"/>
              </a:ext>
            </a:extLst>
          </p:cNvPr>
          <p:cNvSpPr>
            <a:spLocks/>
          </p:cNvSpPr>
          <p:nvPr/>
        </p:nvSpPr>
        <p:spPr bwMode="auto">
          <a:xfrm>
            <a:off x="5133976" y="5511800"/>
            <a:ext cx="17463" cy="23813"/>
          </a:xfrm>
          <a:custGeom>
            <a:avLst/>
            <a:gdLst>
              <a:gd name="T0" fmla="*/ 0 w 11"/>
              <a:gd name="T1" fmla="*/ 15 h 15"/>
              <a:gd name="T2" fmla="*/ 2 w 11"/>
              <a:gd name="T3" fmla="*/ 9 h 15"/>
              <a:gd name="T4" fmla="*/ 3 w 11"/>
              <a:gd name="T5" fmla="*/ 5 h 15"/>
              <a:gd name="T6" fmla="*/ 6 w 11"/>
              <a:gd name="T7" fmla="*/ 0 h 15"/>
              <a:gd name="T8" fmla="*/ 8 w 11"/>
              <a:gd name="T9" fmla="*/ 0 h 15"/>
              <a:gd name="T10" fmla="*/ 10 w 11"/>
              <a:gd name="T11" fmla="*/ 3 h 15"/>
              <a:gd name="T12" fmla="*/ 11 w 11"/>
              <a:gd name="T13" fmla="*/ 9 h 15"/>
              <a:gd name="T14" fmla="*/ 10 w 11"/>
              <a:gd name="T1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" h="15">
                <a:moveTo>
                  <a:pt x="0" y="15"/>
                </a:moveTo>
                <a:lnTo>
                  <a:pt x="2" y="9"/>
                </a:lnTo>
                <a:lnTo>
                  <a:pt x="3" y="5"/>
                </a:lnTo>
                <a:lnTo>
                  <a:pt x="6" y="0"/>
                </a:lnTo>
                <a:lnTo>
                  <a:pt x="8" y="0"/>
                </a:lnTo>
                <a:lnTo>
                  <a:pt x="10" y="3"/>
                </a:lnTo>
                <a:lnTo>
                  <a:pt x="11" y="9"/>
                </a:lnTo>
                <a:lnTo>
                  <a:pt x="10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9" name="Freeform 1094">
            <a:extLst>
              <a:ext uri="{FF2B5EF4-FFF2-40B4-BE49-F238E27FC236}">
                <a16:creationId xmlns:a16="http://schemas.microsoft.com/office/drawing/2014/main" id="{C1ADDC9A-07CC-A988-43F6-41413AA5E90E}"/>
              </a:ext>
            </a:extLst>
          </p:cNvPr>
          <p:cNvSpPr>
            <a:spLocks/>
          </p:cNvSpPr>
          <p:nvPr/>
        </p:nvSpPr>
        <p:spPr bwMode="auto">
          <a:xfrm>
            <a:off x="4008438" y="5454650"/>
            <a:ext cx="44450" cy="80963"/>
          </a:xfrm>
          <a:custGeom>
            <a:avLst/>
            <a:gdLst>
              <a:gd name="T0" fmla="*/ 0 w 28"/>
              <a:gd name="T1" fmla="*/ 25 h 51"/>
              <a:gd name="T2" fmla="*/ 4 w 28"/>
              <a:gd name="T3" fmla="*/ 22 h 51"/>
              <a:gd name="T4" fmla="*/ 8 w 28"/>
              <a:gd name="T5" fmla="*/ 21 h 51"/>
              <a:gd name="T6" fmla="*/ 8 w 28"/>
              <a:gd name="T7" fmla="*/ 22 h 51"/>
              <a:gd name="T8" fmla="*/ 11 w 28"/>
              <a:gd name="T9" fmla="*/ 30 h 51"/>
              <a:gd name="T10" fmla="*/ 12 w 28"/>
              <a:gd name="T11" fmla="*/ 33 h 51"/>
              <a:gd name="T12" fmla="*/ 18 w 28"/>
              <a:gd name="T13" fmla="*/ 30 h 51"/>
              <a:gd name="T14" fmla="*/ 16 w 28"/>
              <a:gd name="T15" fmla="*/ 24 h 51"/>
              <a:gd name="T16" fmla="*/ 13 w 28"/>
              <a:gd name="T17" fmla="*/ 18 h 51"/>
              <a:gd name="T18" fmla="*/ 19 w 28"/>
              <a:gd name="T19" fmla="*/ 13 h 51"/>
              <a:gd name="T20" fmla="*/ 22 w 28"/>
              <a:gd name="T21" fmla="*/ 9 h 51"/>
              <a:gd name="T22" fmla="*/ 24 w 28"/>
              <a:gd name="T23" fmla="*/ 4 h 51"/>
              <a:gd name="T24" fmla="*/ 27 w 28"/>
              <a:gd name="T25" fmla="*/ 3 h 51"/>
              <a:gd name="T26" fmla="*/ 28 w 28"/>
              <a:gd name="T27" fmla="*/ 0 h 51"/>
              <a:gd name="T28" fmla="*/ 28 w 28"/>
              <a:gd name="T29" fmla="*/ 3 h 51"/>
              <a:gd name="T30" fmla="*/ 28 w 28"/>
              <a:gd name="T31" fmla="*/ 14 h 51"/>
              <a:gd name="T32" fmla="*/ 26 w 28"/>
              <a:gd name="T33" fmla="*/ 21 h 51"/>
              <a:gd name="T34" fmla="*/ 23 w 28"/>
              <a:gd name="T35" fmla="*/ 32 h 51"/>
              <a:gd name="T36" fmla="*/ 23 w 28"/>
              <a:gd name="T37" fmla="*/ 44 h 51"/>
              <a:gd name="T38" fmla="*/ 18 w 28"/>
              <a:gd name="T39" fmla="*/ 51 h 51"/>
              <a:gd name="T40" fmla="*/ 13 w 28"/>
              <a:gd name="T41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8" h="51">
                <a:moveTo>
                  <a:pt x="0" y="25"/>
                </a:moveTo>
                <a:lnTo>
                  <a:pt x="4" y="22"/>
                </a:lnTo>
                <a:lnTo>
                  <a:pt x="8" y="21"/>
                </a:lnTo>
                <a:lnTo>
                  <a:pt x="8" y="22"/>
                </a:lnTo>
                <a:lnTo>
                  <a:pt x="11" y="30"/>
                </a:lnTo>
                <a:lnTo>
                  <a:pt x="12" y="33"/>
                </a:lnTo>
                <a:lnTo>
                  <a:pt x="18" y="30"/>
                </a:lnTo>
                <a:lnTo>
                  <a:pt x="16" y="24"/>
                </a:lnTo>
                <a:lnTo>
                  <a:pt x="13" y="18"/>
                </a:lnTo>
                <a:lnTo>
                  <a:pt x="19" y="13"/>
                </a:lnTo>
                <a:lnTo>
                  <a:pt x="22" y="9"/>
                </a:lnTo>
                <a:lnTo>
                  <a:pt x="24" y="4"/>
                </a:lnTo>
                <a:lnTo>
                  <a:pt x="27" y="3"/>
                </a:lnTo>
                <a:lnTo>
                  <a:pt x="28" y="0"/>
                </a:lnTo>
                <a:lnTo>
                  <a:pt x="28" y="3"/>
                </a:lnTo>
                <a:lnTo>
                  <a:pt x="28" y="14"/>
                </a:lnTo>
                <a:lnTo>
                  <a:pt x="26" y="21"/>
                </a:lnTo>
                <a:lnTo>
                  <a:pt x="23" y="32"/>
                </a:lnTo>
                <a:lnTo>
                  <a:pt x="23" y="44"/>
                </a:lnTo>
                <a:lnTo>
                  <a:pt x="18" y="51"/>
                </a:lnTo>
                <a:lnTo>
                  <a:pt x="13" y="5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0" name="Freeform 1095">
            <a:extLst>
              <a:ext uri="{FF2B5EF4-FFF2-40B4-BE49-F238E27FC236}">
                <a16:creationId xmlns:a16="http://schemas.microsoft.com/office/drawing/2014/main" id="{E52C86C1-C880-BB09-92E9-16E2DB7C1329}"/>
              </a:ext>
            </a:extLst>
          </p:cNvPr>
          <p:cNvSpPr>
            <a:spLocks/>
          </p:cNvSpPr>
          <p:nvPr/>
        </p:nvSpPr>
        <p:spPr bwMode="auto">
          <a:xfrm>
            <a:off x="4211638" y="5522913"/>
            <a:ext cx="11113" cy="26988"/>
          </a:xfrm>
          <a:custGeom>
            <a:avLst/>
            <a:gdLst>
              <a:gd name="T0" fmla="*/ 0 w 7"/>
              <a:gd name="T1" fmla="*/ 17 h 17"/>
              <a:gd name="T2" fmla="*/ 1 w 7"/>
              <a:gd name="T3" fmla="*/ 16 h 17"/>
              <a:gd name="T4" fmla="*/ 4 w 7"/>
              <a:gd name="T5" fmla="*/ 12 h 17"/>
              <a:gd name="T6" fmla="*/ 5 w 7"/>
              <a:gd name="T7" fmla="*/ 1 h 17"/>
              <a:gd name="T8" fmla="*/ 7 w 7"/>
              <a:gd name="T9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17">
                <a:moveTo>
                  <a:pt x="0" y="17"/>
                </a:moveTo>
                <a:lnTo>
                  <a:pt x="1" y="16"/>
                </a:lnTo>
                <a:lnTo>
                  <a:pt x="4" y="12"/>
                </a:lnTo>
                <a:lnTo>
                  <a:pt x="5" y="1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1" name="Freeform 1096">
            <a:extLst>
              <a:ext uri="{FF2B5EF4-FFF2-40B4-BE49-F238E27FC236}">
                <a16:creationId xmlns:a16="http://schemas.microsoft.com/office/drawing/2014/main" id="{84D0FBA2-A593-32B8-47DD-5034854894BC}"/>
              </a:ext>
            </a:extLst>
          </p:cNvPr>
          <p:cNvSpPr>
            <a:spLocks/>
          </p:cNvSpPr>
          <p:nvPr/>
        </p:nvSpPr>
        <p:spPr bwMode="auto">
          <a:xfrm>
            <a:off x="5103813" y="5492750"/>
            <a:ext cx="65088" cy="57150"/>
          </a:xfrm>
          <a:custGeom>
            <a:avLst/>
            <a:gdLst>
              <a:gd name="T0" fmla="*/ 40 w 41"/>
              <a:gd name="T1" fmla="*/ 20 h 36"/>
              <a:gd name="T2" fmla="*/ 41 w 41"/>
              <a:gd name="T3" fmla="*/ 16 h 36"/>
              <a:gd name="T4" fmla="*/ 38 w 41"/>
              <a:gd name="T5" fmla="*/ 9 h 36"/>
              <a:gd name="T6" fmla="*/ 38 w 41"/>
              <a:gd name="T7" fmla="*/ 5 h 36"/>
              <a:gd name="T8" fmla="*/ 32 w 41"/>
              <a:gd name="T9" fmla="*/ 2 h 36"/>
              <a:gd name="T10" fmla="*/ 29 w 41"/>
              <a:gd name="T11" fmla="*/ 1 h 36"/>
              <a:gd name="T12" fmla="*/ 27 w 41"/>
              <a:gd name="T13" fmla="*/ 0 h 36"/>
              <a:gd name="T14" fmla="*/ 23 w 41"/>
              <a:gd name="T15" fmla="*/ 4 h 36"/>
              <a:gd name="T16" fmla="*/ 21 w 41"/>
              <a:gd name="T17" fmla="*/ 9 h 36"/>
              <a:gd name="T18" fmla="*/ 17 w 41"/>
              <a:gd name="T19" fmla="*/ 6 h 36"/>
              <a:gd name="T20" fmla="*/ 15 w 41"/>
              <a:gd name="T21" fmla="*/ 5 h 36"/>
              <a:gd name="T22" fmla="*/ 10 w 41"/>
              <a:gd name="T23" fmla="*/ 8 h 36"/>
              <a:gd name="T24" fmla="*/ 7 w 41"/>
              <a:gd name="T25" fmla="*/ 9 h 36"/>
              <a:gd name="T26" fmla="*/ 6 w 41"/>
              <a:gd name="T27" fmla="*/ 9 h 36"/>
              <a:gd name="T28" fmla="*/ 3 w 41"/>
              <a:gd name="T29" fmla="*/ 13 h 36"/>
              <a:gd name="T30" fmla="*/ 2 w 41"/>
              <a:gd name="T31" fmla="*/ 20 h 36"/>
              <a:gd name="T32" fmla="*/ 0 w 41"/>
              <a:gd name="T33" fmla="*/ 27 h 36"/>
              <a:gd name="T34" fmla="*/ 2 w 41"/>
              <a:gd name="T35" fmla="*/ 34 h 36"/>
              <a:gd name="T36" fmla="*/ 3 w 41"/>
              <a:gd name="T37" fmla="*/ 34 h 36"/>
              <a:gd name="T38" fmla="*/ 3 w 41"/>
              <a:gd name="T39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1" h="36">
                <a:moveTo>
                  <a:pt x="40" y="20"/>
                </a:moveTo>
                <a:lnTo>
                  <a:pt x="41" y="16"/>
                </a:lnTo>
                <a:lnTo>
                  <a:pt x="38" y="9"/>
                </a:lnTo>
                <a:lnTo>
                  <a:pt x="38" y="5"/>
                </a:lnTo>
                <a:lnTo>
                  <a:pt x="32" y="2"/>
                </a:lnTo>
                <a:lnTo>
                  <a:pt x="29" y="1"/>
                </a:lnTo>
                <a:lnTo>
                  <a:pt x="27" y="0"/>
                </a:lnTo>
                <a:lnTo>
                  <a:pt x="23" y="4"/>
                </a:lnTo>
                <a:lnTo>
                  <a:pt x="21" y="9"/>
                </a:lnTo>
                <a:lnTo>
                  <a:pt x="17" y="6"/>
                </a:lnTo>
                <a:lnTo>
                  <a:pt x="15" y="5"/>
                </a:lnTo>
                <a:lnTo>
                  <a:pt x="10" y="8"/>
                </a:lnTo>
                <a:lnTo>
                  <a:pt x="7" y="9"/>
                </a:lnTo>
                <a:lnTo>
                  <a:pt x="6" y="9"/>
                </a:lnTo>
                <a:lnTo>
                  <a:pt x="3" y="13"/>
                </a:lnTo>
                <a:lnTo>
                  <a:pt x="2" y="20"/>
                </a:lnTo>
                <a:lnTo>
                  <a:pt x="0" y="27"/>
                </a:lnTo>
                <a:lnTo>
                  <a:pt x="2" y="34"/>
                </a:lnTo>
                <a:lnTo>
                  <a:pt x="3" y="34"/>
                </a:lnTo>
                <a:lnTo>
                  <a:pt x="3" y="3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2" name="Freeform 1097">
            <a:extLst>
              <a:ext uri="{FF2B5EF4-FFF2-40B4-BE49-F238E27FC236}">
                <a16:creationId xmlns:a16="http://schemas.microsoft.com/office/drawing/2014/main" id="{0FC290E0-2030-91D0-3404-BAA762121965}"/>
              </a:ext>
            </a:extLst>
          </p:cNvPr>
          <p:cNvSpPr>
            <a:spLocks/>
          </p:cNvSpPr>
          <p:nvPr/>
        </p:nvSpPr>
        <p:spPr bwMode="auto">
          <a:xfrm>
            <a:off x="4025901" y="5535613"/>
            <a:ext cx="25400" cy="14288"/>
          </a:xfrm>
          <a:custGeom>
            <a:avLst/>
            <a:gdLst>
              <a:gd name="T0" fmla="*/ 2 w 16"/>
              <a:gd name="T1" fmla="*/ 0 h 9"/>
              <a:gd name="T2" fmla="*/ 0 w 16"/>
              <a:gd name="T3" fmla="*/ 1 h 9"/>
              <a:gd name="T4" fmla="*/ 0 w 16"/>
              <a:gd name="T5" fmla="*/ 9 h 9"/>
              <a:gd name="T6" fmla="*/ 1 w 16"/>
              <a:gd name="T7" fmla="*/ 9 h 9"/>
              <a:gd name="T8" fmla="*/ 11 w 16"/>
              <a:gd name="T9" fmla="*/ 5 h 9"/>
              <a:gd name="T10" fmla="*/ 16 w 16"/>
              <a:gd name="T11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" h="9">
                <a:moveTo>
                  <a:pt x="2" y="0"/>
                </a:moveTo>
                <a:lnTo>
                  <a:pt x="0" y="1"/>
                </a:lnTo>
                <a:lnTo>
                  <a:pt x="0" y="9"/>
                </a:lnTo>
                <a:lnTo>
                  <a:pt x="1" y="9"/>
                </a:lnTo>
                <a:lnTo>
                  <a:pt x="11" y="5"/>
                </a:lnTo>
                <a:lnTo>
                  <a:pt x="1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3" name="Freeform 1098">
            <a:extLst>
              <a:ext uri="{FF2B5EF4-FFF2-40B4-BE49-F238E27FC236}">
                <a16:creationId xmlns:a16="http://schemas.microsoft.com/office/drawing/2014/main" id="{59E03936-C7B1-A8F0-1337-B66FFA11816C}"/>
              </a:ext>
            </a:extLst>
          </p:cNvPr>
          <p:cNvSpPr>
            <a:spLocks/>
          </p:cNvSpPr>
          <p:nvPr/>
        </p:nvSpPr>
        <p:spPr bwMode="auto">
          <a:xfrm>
            <a:off x="4103688" y="5543550"/>
            <a:ext cx="12700" cy="9525"/>
          </a:xfrm>
          <a:custGeom>
            <a:avLst/>
            <a:gdLst>
              <a:gd name="T0" fmla="*/ 8 w 8"/>
              <a:gd name="T1" fmla="*/ 6 h 6"/>
              <a:gd name="T2" fmla="*/ 8 w 8"/>
              <a:gd name="T3" fmla="*/ 4 h 6"/>
              <a:gd name="T4" fmla="*/ 7 w 8"/>
              <a:gd name="T5" fmla="*/ 0 h 6"/>
              <a:gd name="T6" fmla="*/ 0 w 8"/>
              <a:gd name="T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6">
                <a:moveTo>
                  <a:pt x="8" y="6"/>
                </a:moveTo>
                <a:lnTo>
                  <a:pt x="8" y="4"/>
                </a:lnTo>
                <a:lnTo>
                  <a:pt x="7" y="0"/>
                </a:lnTo>
                <a:lnTo>
                  <a:pt x="0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4" name="Freeform 1099">
            <a:extLst>
              <a:ext uri="{FF2B5EF4-FFF2-40B4-BE49-F238E27FC236}">
                <a16:creationId xmlns:a16="http://schemas.microsoft.com/office/drawing/2014/main" id="{A71284F9-9549-DE08-F430-2E4FD11F92C8}"/>
              </a:ext>
            </a:extLst>
          </p:cNvPr>
          <p:cNvSpPr>
            <a:spLocks/>
          </p:cNvSpPr>
          <p:nvPr/>
        </p:nvSpPr>
        <p:spPr bwMode="auto">
          <a:xfrm>
            <a:off x="4056063" y="5556250"/>
            <a:ext cx="4763" cy="7938"/>
          </a:xfrm>
          <a:custGeom>
            <a:avLst/>
            <a:gdLst>
              <a:gd name="T0" fmla="*/ 3 w 3"/>
              <a:gd name="T1" fmla="*/ 5 h 5"/>
              <a:gd name="T2" fmla="*/ 3 w 3"/>
              <a:gd name="T3" fmla="*/ 0 h 5"/>
              <a:gd name="T4" fmla="*/ 0 w 3"/>
              <a:gd name="T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5">
                <a:moveTo>
                  <a:pt x="3" y="5"/>
                </a:moveTo>
                <a:lnTo>
                  <a:pt x="3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5" name="Freeform 1100">
            <a:extLst>
              <a:ext uri="{FF2B5EF4-FFF2-40B4-BE49-F238E27FC236}">
                <a16:creationId xmlns:a16="http://schemas.microsoft.com/office/drawing/2014/main" id="{BB1617FD-9FB4-6375-C58B-F9A8C036EDD3}"/>
              </a:ext>
            </a:extLst>
          </p:cNvPr>
          <p:cNvSpPr>
            <a:spLocks/>
          </p:cNvSpPr>
          <p:nvPr/>
        </p:nvSpPr>
        <p:spPr bwMode="auto">
          <a:xfrm>
            <a:off x="4203701" y="5549900"/>
            <a:ext cx="49213" cy="20638"/>
          </a:xfrm>
          <a:custGeom>
            <a:avLst/>
            <a:gdLst>
              <a:gd name="T0" fmla="*/ 10 w 31"/>
              <a:gd name="T1" fmla="*/ 13 h 13"/>
              <a:gd name="T2" fmla="*/ 20 w 31"/>
              <a:gd name="T3" fmla="*/ 10 h 13"/>
              <a:gd name="T4" fmla="*/ 27 w 31"/>
              <a:gd name="T5" fmla="*/ 7 h 13"/>
              <a:gd name="T6" fmla="*/ 31 w 31"/>
              <a:gd name="T7" fmla="*/ 6 h 13"/>
              <a:gd name="T8" fmla="*/ 25 w 31"/>
              <a:gd name="T9" fmla="*/ 3 h 13"/>
              <a:gd name="T10" fmla="*/ 12 w 31"/>
              <a:gd name="T11" fmla="*/ 7 h 13"/>
              <a:gd name="T12" fmla="*/ 0 w 31"/>
              <a:gd name="T13" fmla="*/ 10 h 13"/>
              <a:gd name="T14" fmla="*/ 5 w 31"/>
              <a:gd name="T1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1" h="13">
                <a:moveTo>
                  <a:pt x="10" y="13"/>
                </a:moveTo>
                <a:lnTo>
                  <a:pt x="20" y="10"/>
                </a:lnTo>
                <a:lnTo>
                  <a:pt x="27" y="7"/>
                </a:lnTo>
                <a:lnTo>
                  <a:pt x="31" y="6"/>
                </a:lnTo>
                <a:lnTo>
                  <a:pt x="25" y="3"/>
                </a:lnTo>
                <a:lnTo>
                  <a:pt x="12" y="7"/>
                </a:lnTo>
                <a:lnTo>
                  <a:pt x="0" y="10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6" name="Freeform 1101">
            <a:extLst>
              <a:ext uri="{FF2B5EF4-FFF2-40B4-BE49-F238E27FC236}">
                <a16:creationId xmlns:a16="http://schemas.microsoft.com/office/drawing/2014/main" id="{4EA85B5A-CC9B-17AD-8359-B2EA0D970E09}"/>
              </a:ext>
            </a:extLst>
          </p:cNvPr>
          <p:cNvSpPr>
            <a:spLocks/>
          </p:cNvSpPr>
          <p:nvPr/>
        </p:nvSpPr>
        <p:spPr bwMode="auto">
          <a:xfrm>
            <a:off x="5149851" y="5524500"/>
            <a:ext cx="17463" cy="52388"/>
          </a:xfrm>
          <a:custGeom>
            <a:avLst/>
            <a:gdLst>
              <a:gd name="T0" fmla="*/ 0 w 11"/>
              <a:gd name="T1" fmla="*/ 7 h 33"/>
              <a:gd name="T2" fmla="*/ 0 w 11"/>
              <a:gd name="T3" fmla="*/ 7 h 33"/>
              <a:gd name="T4" fmla="*/ 0 w 11"/>
              <a:gd name="T5" fmla="*/ 16 h 33"/>
              <a:gd name="T6" fmla="*/ 0 w 11"/>
              <a:gd name="T7" fmla="*/ 18 h 33"/>
              <a:gd name="T8" fmla="*/ 0 w 11"/>
              <a:gd name="T9" fmla="*/ 25 h 33"/>
              <a:gd name="T10" fmla="*/ 0 w 11"/>
              <a:gd name="T11" fmla="*/ 31 h 33"/>
              <a:gd name="T12" fmla="*/ 3 w 11"/>
              <a:gd name="T13" fmla="*/ 33 h 33"/>
              <a:gd name="T14" fmla="*/ 4 w 11"/>
              <a:gd name="T15" fmla="*/ 33 h 33"/>
              <a:gd name="T16" fmla="*/ 4 w 11"/>
              <a:gd name="T17" fmla="*/ 31 h 33"/>
              <a:gd name="T18" fmla="*/ 5 w 11"/>
              <a:gd name="T19" fmla="*/ 31 h 33"/>
              <a:gd name="T20" fmla="*/ 5 w 11"/>
              <a:gd name="T21" fmla="*/ 26 h 33"/>
              <a:gd name="T22" fmla="*/ 4 w 11"/>
              <a:gd name="T23" fmla="*/ 22 h 33"/>
              <a:gd name="T24" fmla="*/ 4 w 11"/>
              <a:gd name="T25" fmla="*/ 20 h 33"/>
              <a:gd name="T26" fmla="*/ 5 w 11"/>
              <a:gd name="T27" fmla="*/ 16 h 33"/>
              <a:gd name="T28" fmla="*/ 5 w 11"/>
              <a:gd name="T29" fmla="*/ 10 h 33"/>
              <a:gd name="T30" fmla="*/ 9 w 11"/>
              <a:gd name="T31" fmla="*/ 4 h 33"/>
              <a:gd name="T32" fmla="*/ 9 w 11"/>
              <a:gd name="T33" fmla="*/ 3 h 33"/>
              <a:gd name="T34" fmla="*/ 11 w 11"/>
              <a:gd name="T35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" h="33">
                <a:moveTo>
                  <a:pt x="0" y="7"/>
                </a:moveTo>
                <a:lnTo>
                  <a:pt x="0" y="7"/>
                </a:lnTo>
                <a:lnTo>
                  <a:pt x="0" y="16"/>
                </a:lnTo>
                <a:lnTo>
                  <a:pt x="0" y="18"/>
                </a:lnTo>
                <a:lnTo>
                  <a:pt x="0" y="25"/>
                </a:lnTo>
                <a:lnTo>
                  <a:pt x="0" y="31"/>
                </a:lnTo>
                <a:lnTo>
                  <a:pt x="3" y="33"/>
                </a:lnTo>
                <a:lnTo>
                  <a:pt x="4" y="33"/>
                </a:lnTo>
                <a:lnTo>
                  <a:pt x="4" y="31"/>
                </a:lnTo>
                <a:lnTo>
                  <a:pt x="5" y="31"/>
                </a:lnTo>
                <a:lnTo>
                  <a:pt x="5" y="26"/>
                </a:lnTo>
                <a:lnTo>
                  <a:pt x="4" y="22"/>
                </a:lnTo>
                <a:lnTo>
                  <a:pt x="4" y="20"/>
                </a:lnTo>
                <a:lnTo>
                  <a:pt x="5" y="16"/>
                </a:lnTo>
                <a:lnTo>
                  <a:pt x="5" y="10"/>
                </a:lnTo>
                <a:lnTo>
                  <a:pt x="9" y="4"/>
                </a:lnTo>
                <a:lnTo>
                  <a:pt x="9" y="3"/>
                </a:lnTo>
                <a:lnTo>
                  <a:pt x="1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7" name="Freeform 1102">
            <a:extLst>
              <a:ext uri="{FF2B5EF4-FFF2-40B4-BE49-F238E27FC236}">
                <a16:creationId xmlns:a16="http://schemas.microsoft.com/office/drawing/2014/main" id="{82AEC251-7055-90A6-74A9-B17DFF1B2D8A}"/>
              </a:ext>
            </a:extLst>
          </p:cNvPr>
          <p:cNvSpPr>
            <a:spLocks/>
          </p:cNvSpPr>
          <p:nvPr/>
        </p:nvSpPr>
        <p:spPr bwMode="auto">
          <a:xfrm>
            <a:off x="4183063" y="5518150"/>
            <a:ext cx="46038" cy="60325"/>
          </a:xfrm>
          <a:custGeom>
            <a:avLst/>
            <a:gdLst>
              <a:gd name="T0" fmla="*/ 25 w 29"/>
              <a:gd name="T1" fmla="*/ 3 h 38"/>
              <a:gd name="T2" fmla="*/ 29 w 29"/>
              <a:gd name="T3" fmla="*/ 0 h 38"/>
              <a:gd name="T4" fmla="*/ 23 w 29"/>
              <a:gd name="T5" fmla="*/ 0 h 38"/>
              <a:gd name="T6" fmla="*/ 15 w 29"/>
              <a:gd name="T7" fmla="*/ 9 h 38"/>
              <a:gd name="T8" fmla="*/ 13 w 29"/>
              <a:gd name="T9" fmla="*/ 18 h 38"/>
              <a:gd name="T10" fmla="*/ 13 w 29"/>
              <a:gd name="T11" fmla="*/ 19 h 38"/>
              <a:gd name="T12" fmla="*/ 8 w 29"/>
              <a:gd name="T13" fmla="*/ 26 h 38"/>
              <a:gd name="T14" fmla="*/ 3 w 29"/>
              <a:gd name="T15" fmla="*/ 34 h 38"/>
              <a:gd name="T16" fmla="*/ 0 w 29"/>
              <a:gd name="T17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" h="38">
                <a:moveTo>
                  <a:pt x="25" y="3"/>
                </a:moveTo>
                <a:lnTo>
                  <a:pt x="29" y="0"/>
                </a:lnTo>
                <a:lnTo>
                  <a:pt x="23" y="0"/>
                </a:lnTo>
                <a:lnTo>
                  <a:pt x="15" y="9"/>
                </a:lnTo>
                <a:lnTo>
                  <a:pt x="13" y="18"/>
                </a:lnTo>
                <a:lnTo>
                  <a:pt x="13" y="19"/>
                </a:lnTo>
                <a:lnTo>
                  <a:pt x="8" y="26"/>
                </a:lnTo>
                <a:lnTo>
                  <a:pt x="3" y="34"/>
                </a:lnTo>
                <a:lnTo>
                  <a:pt x="0" y="3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8" name="Freeform 1103">
            <a:extLst>
              <a:ext uri="{FF2B5EF4-FFF2-40B4-BE49-F238E27FC236}">
                <a16:creationId xmlns:a16="http://schemas.microsoft.com/office/drawing/2014/main" id="{B5731D22-A3AC-FA5E-DA09-19A2E6215CBE}"/>
              </a:ext>
            </a:extLst>
          </p:cNvPr>
          <p:cNvSpPr>
            <a:spLocks/>
          </p:cNvSpPr>
          <p:nvPr/>
        </p:nvSpPr>
        <p:spPr bwMode="auto">
          <a:xfrm>
            <a:off x="4116388" y="5553075"/>
            <a:ext cx="55563" cy="26988"/>
          </a:xfrm>
          <a:custGeom>
            <a:avLst/>
            <a:gdLst>
              <a:gd name="T0" fmla="*/ 35 w 35"/>
              <a:gd name="T1" fmla="*/ 17 h 17"/>
              <a:gd name="T2" fmla="*/ 25 w 35"/>
              <a:gd name="T3" fmla="*/ 17 h 17"/>
              <a:gd name="T4" fmla="*/ 4 w 35"/>
              <a:gd name="T5" fmla="*/ 13 h 17"/>
              <a:gd name="T6" fmla="*/ 3 w 35"/>
              <a:gd name="T7" fmla="*/ 13 h 17"/>
              <a:gd name="T8" fmla="*/ 3 w 35"/>
              <a:gd name="T9" fmla="*/ 12 h 17"/>
              <a:gd name="T10" fmla="*/ 0 w 35"/>
              <a:gd name="T11" fmla="*/ 9 h 17"/>
              <a:gd name="T12" fmla="*/ 0 w 35"/>
              <a:gd name="T13" fmla="*/ 5 h 17"/>
              <a:gd name="T14" fmla="*/ 0 w 35"/>
              <a:gd name="T15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" h="17">
                <a:moveTo>
                  <a:pt x="35" y="17"/>
                </a:moveTo>
                <a:lnTo>
                  <a:pt x="25" y="17"/>
                </a:lnTo>
                <a:lnTo>
                  <a:pt x="4" y="13"/>
                </a:lnTo>
                <a:lnTo>
                  <a:pt x="3" y="13"/>
                </a:lnTo>
                <a:lnTo>
                  <a:pt x="3" y="12"/>
                </a:lnTo>
                <a:lnTo>
                  <a:pt x="0" y="9"/>
                </a:lnTo>
                <a:lnTo>
                  <a:pt x="0" y="5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9" name="Freeform 1104">
            <a:extLst>
              <a:ext uri="{FF2B5EF4-FFF2-40B4-BE49-F238E27FC236}">
                <a16:creationId xmlns:a16="http://schemas.microsoft.com/office/drawing/2014/main" id="{995770CD-F099-6A07-DBFB-BE68BBC70F47}"/>
              </a:ext>
            </a:extLst>
          </p:cNvPr>
          <p:cNvSpPr>
            <a:spLocks/>
          </p:cNvSpPr>
          <p:nvPr/>
        </p:nvSpPr>
        <p:spPr bwMode="auto">
          <a:xfrm>
            <a:off x="5043488" y="5554663"/>
            <a:ext cx="30163" cy="30163"/>
          </a:xfrm>
          <a:custGeom>
            <a:avLst/>
            <a:gdLst>
              <a:gd name="T0" fmla="*/ 14 w 19"/>
              <a:gd name="T1" fmla="*/ 6 h 19"/>
              <a:gd name="T2" fmla="*/ 12 w 19"/>
              <a:gd name="T3" fmla="*/ 3 h 19"/>
              <a:gd name="T4" fmla="*/ 8 w 19"/>
              <a:gd name="T5" fmla="*/ 1 h 19"/>
              <a:gd name="T6" fmla="*/ 5 w 19"/>
              <a:gd name="T7" fmla="*/ 0 h 19"/>
              <a:gd name="T8" fmla="*/ 4 w 19"/>
              <a:gd name="T9" fmla="*/ 1 h 19"/>
              <a:gd name="T10" fmla="*/ 0 w 19"/>
              <a:gd name="T11" fmla="*/ 3 h 19"/>
              <a:gd name="T12" fmla="*/ 1 w 19"/>
              <a:gd name="T13" fmla="*/ 4 h 19"/>
              <a:gd name="T14" fmla="*/ 1 w 19"/>
              <a:gd name="T15" fmla="*/ 6 h 19"/>
              <a:gd name="T16" fmla="*/ 4 w 19"/>
              <a:gd name="T17" fmla="*/ 8 h 19"/>
              <a:gd name="T18" fmla="*/ 15 w 19"/>
              <a:gd name="T19" fmla="*/ 18 h 19"/>
              <a:gd name="T20" fmla="*/ 15 w 19"/>
              <a:gd name="T21" fmla="*/ 19 h 19"/>
              <a:gd name="T22" fmla="*/ 19 w 19"/>
              <a:gd name="T2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" h="19">
                <a:moveTo>
                  <a:pt x="14" y="6"/>
                </a:moveTo>
                <a:lnTo>
                  <a:pt x="12" y="3"/>
                </a:lnTo>
                <a:lnTo>
                  <a:pt x="8" y="1"/>
                </a:lnTo>
                <a:lnTo>
                  <a:pt x="5" y="0"/>
                </a:lnTo>
                <a:lnTo>
                  <a:pt x="4" y="1"/>
                </a:lnTo>
                <a:lnTo>
                  <a:pt x="0" y="3"/>
                </a:lnTo>
                <a:lnTo>
                  <a:pt x="1" y="4"/>
                </a:lnTo>
                <a:lnTo>
                  <a:pt x="1" y="6"/>
                </a:lnTo>
                <a:lnTo>
                  <a:pt x="4" y="8"/>
                </a:lnTo>
                <a:lnTo>
                  <a:pt x="15" y="18"/>
                </a:lnTo>
                <a:lnTo>
                  <a:pt x="15" y="19"/>
                </a:lnTo>
                <a:lnTo>
                  <a:pt x="19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0" name="Freeform 1105">
            <a:extLst>
              <a:ext uri="{FF2B5EF4-FFF2-40B4-BE49-F238E27FC236}">
                <a16:creationId xmlns:a16="http://schemas.microsoft.com/office/drawing/2014/main" id="{F9A4BA43-CA55-B697-1042-173EFEA7CF0C}"/>
              </a:ext>
            </a:extLst>
          </p:cNvPr>
          <p:cNvSpPr>
            <a:spLocks/>
          </p:cNvSpPr>
          <p:nvPr/>
        </p:nvSpPr>
        <p:spPr bwMode="auto">
          <a:xfrm>
            <a:off x="4171951" y="5580063"/>
            <a:ext cx="4763" cy="4763"/>
          </a:xfrm>
          <a:custGeom>
            <a:avLst/>
            <a:gdLst>
              <a:gd name="T0" fmla="*/ 0 w 3"/>
              <a:gd name="T1" fmla="*/ 3 h 3"/>
              <a:gd name="T2" fmla="*/ 2 w 3"/>
              <a:gd name="T3" fmla="*/ 0 h 3"/>
              <a:gd name="T4" fmla="*/ 3 w 3"/>
              <a:gd name="T5" fmla="*/ 0 h 3"/>
              <a:gd name="T6" fmla="*/ 0 w 3"/>
              <a:gd name="T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3">
                <a:moveTo>
                  <a:pt x="0" y="3"/>
                </a:moveTo>
                <a:lnTo>
                  <a:pt x="2" y="0"/>
                </a:lnTo>
                <a:lnTo>
                  <a:pt x="3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1" name="Freeform 1106">
            <a:extLst>
              <a:ext uri="{FF2B5EF4-FFF2-40B4-BE49-F238E27FC236}">
                <a16:creationId xmlns:a16="http://schemas.microsoft.com/office/drawing/2014/main" id="{5C2E21AE-8976-B587-16B5-0AA86946DEA1}"/>
              </a:ext>
            </a:extLst>
          </p:cNvPr>
          <p:cNvSpPr>
            <a:spLocks/>
          </p:cNvSpPr>
          <p:nvPr/>
        </p:nvSpPr>
        <p:spPr bwMode="auto">
          <a:xfrm>
            <a:off x="4192588" y="5570538"/>
            <a:ext cx="26988" cy="14288"/>
          </a:xfrm>
          <a:custGeom>
            <a:avLst/>
            <a:gdLst>
              <a:gd name="T0" fmla="*/ 1 w 17"/>
              <a:gd name="T1" fmla="*/ 9 h 9"/>
              <a:gd name="T2" fmla="*/ 1 w 17"/>
              <a:gd name="T3" fmla="*/ 6 h 9"/>
              <a:gd name="T4" fmla="*/ 0 w 17"/>
              <a:gd name="T5" fmla="*/ 6 h 9"/>
              <a:gd name="T6" fmla="*/ 4 w 17"/>
              <a:gd name="T7" fmla="*/ 2 h 9"/>
              <a:gd name="T8" fmla="*/ 17 w 17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9">
                <a:moveTo>
                  <a:pt x="1" y="9"/>
                </a:moveTo>
                <a:lnTo>
                  <a:pt x="1" y="6"/>
                </a:lnTo>
                <a:lnTo>
                  <a:pt x="0" y="6"/>
                </a:lnTo>
                <a:lnTo>
                  <a:pt x="4" y="2"/>
                </a:lnTo>
                <a:lnTo>
                  <a:pt x="1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2" name="Freeform 1107">
            <a:extLst>
              <a:ext uri="{FF2B5EF4-FFF2-40B4-BE49-F238E27FC236}">
                <a16:creationId xmlns:a16="http://schemas.microsoft.com/office/drawing/2014/main" id="{22D5F144-B538-6C2B-6815-B0E4ED11E1C7}"/>
              </a:ext>
            </a:extLst>
          </p:cNvPr>
          <p:cNvSpPr>
            <a:spLocks/>
          </p:cNvSpPr>
          <p:nvPr/>
        </p:nvSpPr>
        <p:spPr bwMode="auto">
          <a:xfrm>
            <a:off x="4057651" y="5564188"/>
            <a:ext cx="3175" cy="23813"/>
          </a:xfrm>
          <a:custGeom>
            <a:avLst/>
            <a:gdLst>
              <a:gd name="T0" fmla="*/ 0 w 2"/>
              <a:gd name="T1" fmla="*/ 15 h 15"/>
              <a:gd name="T2" fmla="*/ 2 w 2"/>
              <a:gd name="T3" fmla="*/ 6 h 15"/>
              <a:gd name="T4" fmla="*/ 2 w 2"/>
              <a:gd name="T5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15">
                <a:moveTo>
                  <a:pt x="0" y="15"/>
                </a:moveTo>
                <a:lnTo>
                  <a:pt x="2" y="6"/>
                </a:lnTo>
                <a:lnTo>
                  <a:pt x="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3" name="Freeform 1108">
            <a:extLst>
              <a:ext uri="{FF2B5EF4-FFF2-40B4-BE49-F238E27FC236}">
                <a16:creationId xmlns:a16="http://schemas.microsoft.com/office/drawing/2014/main" id="{968B829B-BD51-BC5F-E591-A9EFBEDD2A7A}"/>
              </a:ext>
            </a:extLst>
          </p:cNvPr>
          <p:cNvSpPr>
            <a:spLocks/>
          </p:cNvSpPr>
          <p:nvPr/>
        </p:nvSpPr>
        <p:spPr bwMode="auto">
          <a:xfrm>
            <a:off x="4076701" y="5553075"/>
            <a:ext cx="31750" cy="38100"/>
          </a:xfrm>
          <a:custGeom>
            <a:avLst/>
            <a:gdLst>
              <a:gd name="T0" fmla="*/ 17 w 20"/>
              <a:gd name="T1" fmla="*/ 0 h 24"/>
              <a:gd name="T2" fmla="*/ 18 w 20"/>
              <a:gd name="T3" fmla="*/ 4 h 24"/>
              <a:gd name="T4" fmla="*/ 20 w 20"/>
              <a:gd name="T5" fmla="*/ 15 h 24"/>
              <a:gd name="T6" fmla="*/ 10 w 20"/>
              <a:gd name="T7" fmla="*/ 20 h 24"/>
              <a:gd name="T8" fmla="*/ 10 w 20"/>
              <a:gd name="T9" fmla="*/ 19 h 24"/>
              <a:gd name="T10" fmla="*/ 7 w 20"/>
              <a:gd name="T11" fmla="*/ 15 h 24"/>
              <a:gd name="T12" fmla="*/ 5 w 20"/>
              <a:gd name="T13" fmla="*/ 16 h 24"/>
              <a:gd name="T14" fmla="*/ 5 w 20"/>
              <a:gd name="T15" fmla="*/ 22 h 24"/>
              <a:gd name="T16" fmla="*/ 0 w 20"/>
              <a:gd name="T1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" h="24">
                <a:moveTo>
                  <a:pt x="17" y="0"/>
                </a:moveTo>
                <a:lnTo>
                  <a:pt x="18" y="4"/>
                </a:lnTo>
                <a:lnTo>
                  <a:pt x="20" y="15"/>
                </a:lnTo>
                <a:lnTo>
                  <a:pt x="10" y="20"/>
                </a:lnTo>
                <a:lnTo>
                  <a:pt x="10" y="19"/>
                </a:lnTo>
                <a:lnTo>
                  <a:pt x="7" y="15"/>
                </a:lnTo>
                <a:lnTo>
                  <a:pt x="5" y="16"/>
                </a:lnTo>
                <a:lnTo>
                  <a:pt x="5" y="22"/>
                </a:lnTo>
                <a:lnTo>
                  <a:pt x="0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4" name="Freeform 1109">
            <a:extLst>
              <a:ext uri="{FF2B5EF4-FFF2-40B4-BE49-F238E27FC236}">
                <a16:creationId xmlns:a16="http://schemas.microsoft.com/office/drawing/2014/main" id="{43AAAF0B-2F2F-8A52-4E26-AFDCBCF06F80}"/>
              </a:ext>
            </a:extLst>
          </p:cNvPr>
          <p:cNvSpPr>
            <a:spLocks/>
          </p:cNvSpPr>
          <p:nvPr/>
        </p:nvSpPr>
        <p:spPr bwMode="auto">
          <a:xfrm>
            <a:off x="5126038" y="5535613"/>
            <a:ext cx="7938" cy="58738"/>
          </a:xfrm>
          <a:custGeom>
            <a:avLst/>
            <a:gdLst>
              <a:gd name="T0" fmla="*/ 5 w 5"/>
              <a:gd name="T1" fmla="*/ 37 h 37"/>
              <a:gd name="T2" fmla="*/ 1 w 5"/>
              <a:gd name="T3" fmla="*/ 30 h 37"/>
              <a:gd name="T4" fmla="*/ 0 w 5"/>
              <a:gd name="T5" fmla="*/ 23 h 37"/>
              <a:gd name="T6" fmla="*/ 0 w 5"/>
              <a:gd name="T7" fmla="*/ 22 h 37"/>
              <a:gd name="T8" fmla="*/ 0 w 5"/>
              <a:gd name="T9" fmla="*/ 19 h 37"/>
              <a:gd name="T10" fmla="*/ 0 w 5"/>
              <a:gd name="T11" fmla="*/ 16 h 37"/>
              <a:gd name="T12" fmla="*/ 1 w 5"/>
              <a:gd name="T13" fmla="*/ 9 h 37"/>
              <a:gd name="T14" fmla="*/ 5 w 5"/>
              <a:gd name="T15" fmla="*/ 0 h 37"/>
              <a:gd name="T16" fmla="*/ 5 w 5"/>
              <a:gd name="T17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" h="37">
                <a:moveTo>
                  <a:pt x="5" y="37"/>
                </a:moveTo>
                <a:lnTo>
                  <a:pt x="1" y="30"/>
                </a:lnTo>
                <a:lnTo>
                  <a:pt x="0" y="23"/>
                </a:lnTo>
                <a:lnTo>
                  <a:pt x="0" y="22"/>
                </a:lnTo>
                <a:lnTo>
                  <a:pt x="0" y="19"/>
                </a:lnTo>
                <a:lnTo>
                  <a:pt x="0" y="16"/>
                </a:lnTo>
                <a:lnTo>
                  <a:pt x="1" y="9"/>
                </a:lnTo>
                <a:lnTo>
                  <a:pt x="5" y="0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5" name="Freeform 1110">
            <a:extLst>
              <a:ext uri="{FF2B5EF4-FFF2-40B4-BE49-F238E27FC236}">
                <a16:creationId xmlns:a16="http://schemas.microsoft.com/office/drawing/2014/main" id="{0E5B435E-3BB6-6547-9DFC-80881E2EE857}"/>
              </a:ext>
            </a:extLst>
          </p:cNvPr>
          <p:cNvSpPr>
            <a:spLocks/>
          </p:cNvSpPr>
          <p:nvPr/>
        </p:nvSpPr>
        <p:spPr bwMode="auto">
          <a:xfrm>
            <a:off x="4171951" y="5578475"/>
            <a:ext cx="14288" cy="17463"/>
          </a:xfrm>
          <a:custGeom>
            <a:avLst/>
            <a:gdLst>
              <a:gd name="T0" fmla="*/ 7 w 9"/>
              <a:gd name="T1" fmla="*/ 0 h 11"/>
              <a:gd name="T2" fmla="*/ 7 w 9"/>
              <a:gd name="T3" fmla="*/ 1 h 11"/>
              <a:gd name="T4" fmla="*/ 9 w 9"/>
              <a:gd name="T5" fmla="*/ 6 h 11"/>
              <a:gd name="T6" fmla="*/ 3 w 9"/>
              <a:gd name="T7" fmla="*/ 10 h 11"/>
              <a:gd name="T8" fmla="*/ 0 w 9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11">
                <a:moveTo>
                  <a:pt x="7" y="0"/>
                </a:moveTo>
                <a:lnTo>
                  <a:pt x="7" y="1"/>
                </a:lnTo>
                <a:lnTo>
                  <a:pt x="9" y="6"/>
                </a:lnTo>
                <a:lnTo>
                  <a:pt x="3" y="10"/>
                </a:lnTo>
                <a:lnTo>
                  <a:pt x="0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6" name="Freeform 1111">
            <a:extLst>
              <a:ext uri="{FF2B5EF4-FFF2-40B4-BE49-F238E27FC236}">
                <a16:creationId xmlns:a16="http://schemas.microsoft.com/office/drawing/2014/main" id="{29987539-A804-34CB-0437-1FCF0E5927CE}"/>
              </a:ext>
            </a:extLst>
          </p:cNvPr>
          <p:cNvSpPr>
            <a:spLocks/>
          </p:cNvSpPr>
          <p:nvPr/>
        </p:nvSpPr>
        <p:spPr bwMode="auto">
          <a:xfrm>
            <a:off x="5073651" y="5584825"/>
            <a:ext cx="9525" cy="12700"/>
          </a:xfrm>
          <a:custGeom>
            <a:avLst/>
            <a:gdLst>
              <a:gd name="T0" fmla="*/ 0 w 6"/>
              <a:gd name="T1" fmla="*/ 0 h 8"/>
              <a:gd name="T2" fmla="*/ 3 w 6"/>
              <a:gd name="T3" fmla="*/ 2 h 8"/>
              <a:gd name="T4" fmla="*/ 6 w 6"/>
              <a:gd name="T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8">
                <a:moveTo>
                  <a:pt x="0" y="0"/>
                </a:moveTo>
                <a:lnTo>
                  <a:pt x="3" y="2"/>
                </a:lnTo>
                <a:lnTo>
                  <a:pt x="6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7" name="Freeform 1112">
            <a:extLst>
              <a:ext uri="{FF2B5EF4-FFF2-40B4-BE49-F238E27FC236}">
                <a16:creationId xmlns:a16="http://schemas.microsoft.com/office/drawing/2014/main" id="{DD564342-35ED-DFDD-12CD-E3FC1D38A878}"/>
              </a:ext>
            </a:extLst>
          </p:cNvPr>
          <p:cNvSpPr>
            <a:spLocks/>
          </p:cNvSpPr>
          <p:nvPr/>
        </p:nvSpPr>
        <p:spPr bwMode="auto">
          <a:xfrm>
            <a:off x="4073526" y="5591175"/>
            <a:ext cx="3175" cy="9525"/>
          </a:xfrm>
          <a:custGeom>
            <a:avLst/>
            <a:gdLst>
              <a:gd name="T0" fmla="*/ 2 w 2"/>
              <a:gd name="T1" fmla="*/ 0 h 6"/>
              <a:gd name="T2" fmla="*/ 0 w 2"/>
              <a:gd name="T3" fmla="*/ 2 h 6"/>
              <a:gd name="T4" fmla="*/ 0 w 2"/>
              <a:gd name="T5" fmla="*/ 6 h 6"/>
              <a:gd name="T6" fmla="*/ 2 w 2"/>
              <a:gd name="T7" fmla="*/ 4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6">
                <a:moveTo>
                  <a:pt x="2" y="0"/>
                </a:moveTo>
                <a:lnTo>
                  <a:pt x="0" y="2"/>
                </a:lnTo>
                <a:lnTo>
                  <a:pt x="0" y="6"/>
                </a:lnTo>
                <a:lnTo>
                  <a:pt x="2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8" name="Freeform 1113">
            <a:extLst>
              <a:ext uri="{FF2B5EF4-FFF2-40B4-BE49-F238E27FC236}">
                <a16:creationId xmlns:a16="http://schemas.microsoft.com/office/drawing/2014/main" id="{F06227F5-A003-A551-D4A4-5D4FCBA9D055}"/>
              </a:ext>
            </a:extLst>
          </p:cNvPr>
          <p:cNvSpPr>
            <a:spLocks/>
          </p:cNvSpPr>
          <p:nvPr/>
        </p:nvSpPr>
        <p:spPr bwMode="auto">
          <a:xfrm>
            <a:off x="5133976" y="5594350"/>
            <a:ext cx="0" cy="7938"/>
          </a:xfrm>
          <a:custGeom>
            <a:avLst/>
            <a:gdLst>
              <a:gd name="T0" fmla="*/ 5 h 5"/>
              <a:gd name="T1" fmla="*/ 0 h 5"/>
              <a:gd name="T2" fmla="*/ 0 h 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">
                <a:moveTo>
                  <a:pt x="0" y="5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9" name="Freeform 1114">
            <a:extLst>
              <a:ext uri="{FF2B5EF4-FFF2-40B4-BE49-F238E27FC236}">
                <a16:creationId xmlns:a16="http://schemas.microsoft.com/office/drawing/2014/main" id="{9196395E-D6D4-161A-1E15-8387E5994B24}"/>
              </a:ext>
            </a:extLst>
          </p:cNvPr>
          <p:cNvSpPr>
            <a:spLocks/>
          </p:cNvSpPr>
          <p:nvPr/>
        </p:nvSpPr>
        <p:spPr bwMode="auto">
          <a:xfrm>
            <a:off x="4151313" y="5595938"/>
            <a:ext cx="20638" cy="7938"/>
          </a:xfrm>
          <a:custGeom>
            <a:avLst/>
            <a:gdLst>
              <a:gd name="T0" fmla="*/ 13 w 13"/>
              <a:gd name="T1" fmla="*/ 0 h 5"/>
              <a:gd name="T2" fmla="*/ 8 w 13"/>
              <a:gd name="T3" fmla="*/ 5 h 5"/>
              <a:gd name="T4" fmla="*/ 0 w 13"/>
              <a:gd name="T5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" h="5">
                <a:moveTo>
                  <a:pt x="13" y="0"/>
                </a:moveTo>
                <a:lnTo>
                  <a:pt x="8" y="5"/>
                </a:lnTo>
                <a:lnTo>
                  <a:pt x="0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0" name="Freeform 1115">
            <a:extLst>
              <a:ext uri="{FF2B5EF4-FFF2-40B4-BE49-F238E27FC236}">
                <a16:creationId xmlns:a16="http://schemas.microsoft.com/office/drawing/2014/main" id="{237D2FF6-903F-741C-CBC9-049FB99BCDC2}"/>
              </a:ext>
            </a:extLst>
          </p:cNvPr>
          <p:cNvSpPr>
            <a:spLocks/>
          </p:cNvSpPr>
          <p:nvPr/>
        </p:nvSpPr>
        <p:spPr bwMode="auto">
          <a:xfrm>
            <a:off x="4025901" y="5556250"/>
            <a:ext cx="30163" cy="50800"/>
          </a:xfrm>
          <a:custGeom>
            <a:avLst/>
            <a:gdLst>
              <a:gd name="T0" fmla="*/ 19 w 19"/>
              <a:gd name="T1" fmla="*/ 0 h 32"/>
              <a:gd name="T2" fmla="*/ 17 w 19"/>
              <a:gd name="T3" fmla="*/ 2 h 32"/>
              <a:gd name="T4" fmla="*/ 15 w 19"/>
              <a:gd name="T5" fmla="*/ 2 h 32"/>
              <a:gd name="T6" fmla="*/ 13 w 19"/>
              <a:gd name="T7" fmla="*/ 3 h 32"/>
              <a:gd name="T8" fmla="*/ 5 w 19"/>
              <a:gd name="T9" fmla="*/ 10 h 32"/>
              <a:gd name="T10" fmla="*/ 0 w 19"/>
              <a:gd name="T11" fmla="*/ 7 h 32"/>
              <a:gd name="T12" fmla="*/ 2 w 19"/>
              <a:gd name="T13" fmla="*/ 14 h 32"/>
              <a:gd name="T14" fmla="*/ 8 w 19"/>
              <a:gd name="T15" fmla="*/ 17 h 32"/>
              <a:gd name="T16" fmla="*/ 15 w 19"/>
              <a:gd name="T17" fmla="*/ 7 h 32"/>
              <a:gd name="T18" fmla="*/ 15 w 19"/>
              <a:gd name="T19" fmla="*/ 20 h 32"/>
              <a:gd name="T20" fmla="*/ 15 w 19"/>
              <a:gd name="T21" fmla="*/ 29 h 32"/>
              <a:gd name="T22" fmla="*/ 15 w 19"/>
              <a:gd name="T23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" h="32">
                <a:moveTo>
                  <a:pt x="19" y="0"/>
                </a:moveTo>
                <a:lnTo>
                  <a:pt x="17" y="2"/>
                </a:lnTo>
                <a:lnTo>
                  <a:pt x="15" y="2"/>
                </a:lnTo>
                <a:lnTo>
                  <a:pt x="13" y="3"/>
                </a:lnTo>
                <a:lnTo>
                  <a:pt x="5" y="10"/>
                </a:lnTo>
                <a:lnTo>
                  <a:pt x="0" y="7"/>
                </a:lnTo>
                <a:lnTo>
                  <a:pt x="2" y="14"/>
                </a:lnTo>
                <a:lnTo>
                  <a:pt x="8" y="17"/>
                </a:lnTo>
                <a:lnTo>
                  <a:pt x="15" y="7"/>
                </a:lnTo>
                <a:lnTo>
                  <a:pt x="15" y="20"/>
                </a:lnTo>
                <a:lnTo>
                  <a:pt x="15" y="29"/>
                </a:lnTo>
                <a:lnTo>
                  <a:pt x="15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1" name="Freeform 1116">
            <a:extLst>
              <a:ext uri="{FF2B5EF4-FFF2-40B4-BE49-F238E27FC236}">
                <a16:creationId xmlns:a16="http://schemas.microsoft.com/office/drawing/2014/main" id="{A71894E3-5AAF-9472-5BE4-9215BFF777E7}"/>
              </a:ext>
            </a:extLst>
          </p:cNvPr>
          <p:cNvSpPr>
            <a:spLocks/>
          </p:cNvSpPr>
          <p:nvPr/>
        </p:nvSpPr>
        <p:spPr bwMode="auto">
          <a:xfrm>
            <a:off x="4171951" y="5584825"/>
            <a:ext cx="22225" cy="22225"/>
          </a:xfrm>
          <a:custGeom>
            <a:avLst/>
            <a:gdLst>
              <a:gd name="T0" fmla="*/ 0 w 14"/>
              <a:gd name="T1" fmla="*/ 14 h 14"/>
              <a:gd name="T2" fmla="*/ 2 w 14"/>
              <a:gd name="T3" fmla="*/ 14 h 14"/>
              <a:gd name="T4" fmla="*/ 7 w 14"/>
              <a:gd name="T5" fmla="*/ 8 h 14"/>
              <a:gd name="T6" fmla="*/ 11 w 14"/>
              <a:gd name="T7" fmla="*/ 6 h 14"/>
              <a:gd name="T8" fmla="*/ 13 w 14"/>
              <a:gd name="T9" fmla="*/ 6 h 14"/>
              <a:gd name="T10" fmla="*/ 13 w 14"/>
              <a:gd name="T11" fmla="*/ 4 h 14"/>
              <a:gd name="T12" fmla="*/ 14 w 14"/>
              <a:gd name="T13" fmla="*/ 2 h 14"/>
              <a:gd name="T14" fmla="*/ 14 w 14"/>
              <a:gd name="T15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" h="14">
                <a:moveTo>
                  <a:pt x="0" y="14"/>
                </a:moveTo>
                <a:lnTo>
                  <a:pt x="2" y="14"/>
                </a:lnTo>
                <a:lnTo>
                  <a:pt x="7" y="8"/>
                </a:lnTo>
                <a:lnTo>
                  <a:pt x="11" y="6"/>
                </a:lnTo>
                <a:lnTo>
                  <a:pt x="13" y="6"/>
                </a:lnTo>
                <a:lnTo>
                  <a:pt x="13" y="4"/>
                </a:lnTo>
                <a:lnTo>
                  <a:pt x="14" y="2"/>
                </a:lnTo>
                <a:lnTo>
                  <a:pt x="1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2" name="Freeform 1117">
            <a:extLst>
              <a:ext uri="{FF2B5EF4-FFF2-40B4-BE49-F238E27FC236}">
                <a16:creationId xmlns:a16="http://schemas.microsoft.com/office/drawing/2014/main" id="{3841A518-5B99-2231-CC26-ADC6DE8E1CD0}"/>
              </a:ext>
            </a:extLst>
          </p:cNvPr>
          <p:cNvSpPr>
            <a:spLocks/>
          </p:cNvSpPr>
          <p:nvPr/>
        </p:nvSpPr>
        <p:spPr bwMode="auto">
          <a:xfrm>
            <a:off x="5065713" y="5564188"/>
            <a:ext cx="25400" cy="50800"/>
          </a:xfrm>
          <a:custGeom>
            <a:avLst/>
            <a:gdLst>
              <a:gd name="T0" fmla="*/ 15 w 16"/>
              <a:gd name="T1" fmla="*/ 32 h 32"/>
              <a:gd name="T2" fmla="*/ 15 w 16"/>
              <a:gd name="T3" fmla="*/ 27 h 32"/>
              <a:gd name="T4" fmla="*/ 16 w 16"/>
              <a:gd name="T5" fmla="*/ 20 h 32"/>
              <a:gd name="T6" fmla="*/ 15 w 16"/>
              <a:gd name="T7" fmla="*/ 16 h 32"/>
              <a:gd name="T8" fmla="*/ 12 w 16"/>
              <a:gd name="T9" fmla="*/ 10 h 32"/>
              <a:gd name="T10" fmla="*/ 5 w 16"/>
              <a:gd name="T11" fmla="*/ 6 h 32"/>
              <a:gd name="T12" fmla="*/ 4 w 16"/>
              <a:gd name="T13" fmla="*/ 5 h 32"/>
              <a:gd name="T14" fmla="*/ 2 w 16"/>
              <a:gd name="T15" fmla="*/ 2 h 32"/>
              <a:gd name="T16" fmla="*/ 1 w 16"/>
              <a:gd name="T17" fmla="*/ 0 h 32"/>
              <a:gd name="T18" fmla="*/ 0 w 16"/>
              <a:gd name="T19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" h="32">
                <a:moveTo>
                  <a:pt x="15" y="32"/>
                </a:moveTo>
                <a:lnTo>
                  <a:pt x="15" y="27"/>
                </a:lnTo>
                <a:lnTo>
                  <a:pt x="16" y="20"/>
                </a:lnTo>
                <a:lnTo>
                  <a:pt x="15" y="16"/>
                </a:lnTo>
                <a:lnTo>
                  <a:pt x="12" y="10"/>
                </a:lnTo>
                <a:lnTo>
                  <a:pt x="5" y="6"/>
                </a:lnTo>
                <a:lnTo>
                  <a:pt x="4" y="5"/>
                </a:lnTo>
                <a:lnTo>
                  <a:pt x="2" y="2"/>
                </a:ln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3" name="Line 1118">
            <a:extLst>
              <a:ext uri="{FF2B5EF4-FFF2-40B4-BE49-F238E27FC236}">
                <a16:creationId xmlns:a16="http://schemas.microsoft.com/office/drawing/2014/main" id="{4EAE8E8D-7F84-00D3-C9C6-8FBCC1C14A5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046538" y="5607050"/>
            <a:ext cx="3175" cy="1270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4" name="Freeform 1119">
            <a:extLst>
              <a:ext uri="{FF2B5EF4-FFF2-40B4-BE49-F238E27FC236}">
                <a16:creationId xmlns:a16="http://schemas.microsoft.com/office/drawing/2014/main" id="{764631AC-8E3D-86A5-EB31-9913BF807695}"/>
              </a:ext>
            </a:extLst>
          </p:cNvPr>
          <p:cNvSpPr>
            <a:spLocks/>
          </p:cNvSpPr>
          <p:nvPr/>
        </p:nvSpPr>
        <p:spPr bwMode="auto">
          <a:xfrm>
            <a:off x="3884613" y="5602288"/>
            <a:ext cx="17463" cy="19050"/>
          </a:xfrm>
          <a:custGeom>
            <a:avLst/>
            <a:gdLst>
              <a:gd name="T0" fmla="*/ 10 w 11"/>
              <a:gd name="T1" fmla="*/ 12 h 12"/>
              <a:gd name="T2" fmla="*/ 10 w 11"/>
              <a:gd name="T3" fmla="*/ 11 h 12"/>
              <a:gd name="T4" fmla="*/ 11 w 11"/>
              <a:gd name="T5" fmla="*/ 4 h 12"/>
              <a:gd name="T6" fmla="*/ 5 w 11"/>
              <a:gd name="T7" fmla="*/ 0 h 12"/>
              <a:gd name="T8" fmla="*/ 0 w 11"/>
              <a:gd name="T9" fmla="*/ 6 h 12"/>
              <a:gd name="T10" fmla="*/ 3 w 11"/>
              <a:gd name="T11" fmla="*/ 12 h 12"/>
              <a:gd name="T12" fmla="*/ 10 w 11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2">
                <a:moveTo>
                  <a:pt x="10" y="12"/>
                </a:moveTo>
                <a:lnTo>
                  <a:pt x="10" y="11"/>
                </a:lnTo>
                <a:lnTo>
                  <a:pt x="11" y="4"/>
                </a:lnTo>
                <a:lnTo>
                  <a:pt x="5" y="0"/>
                </a:lnTo>
                <a:lnTo>
                  <a:pt x="0" y="6"/>
                </a:lnTo>
                <a:lnTo>
                  <a:pt x="3" y="12"/>
                </a:lnTo>
                <a:lnTo>
                  <a:pt x="10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5" name="Freeform 1120">
            <a:extLst>
              <a:ext uri="{FF2B5EF4-FFF2-40B4-BE49-F238E27FC236}">
                <a16:creationId xmlns:a16="http://schemas.microsoft.com/office/drawing/2014/main" id="{4F0CACCC-4A2F-8CC8-E811-6BFED324EFF3}"/>
              </a:ext>
            </a:extLst>
          </p:cNvPr>
          <p:cNvSpPr>
            <a:spLocks/>
          </p:cNvSpPr>
          <p:nvPr/>
        </p:nvSpPr>
        <p:spPr bwMode="auto">
          <a:xfrm>
            <a:off x="4117976" y="5584825"/>
            <a:ext cx="53975" cy="42863"/>
          </a:xfrm>
          <a:custGeom>
            <a:avLst/>
            <a:gdLst>
              <a:gd name="T0" fmla="*/ 21 w 34"/>
              <a:gd name="T1" fmla="*/ 12 h 27"/>
              <a:gd name="T2" fmla="*/ 14 w 34"/>
              <a:gd name="T3" fmla="*/ 14 h 27"/>
              <a:gd name="T4" fmla="*/ 11 w 34"/>
              <a:gd name="T5" fmla="*/ 19 h 27"/>
              <a:gd name="T6" fmla="*/ 6 w 34"/>
              <a:gd name="T7" fmla="*/ 27 h 27"/>
              <a:gd name="T8" fmla="*/ 2 w 34"/>
              <a:gd name="T9" fmla="*/ 25 h 27"/>
              <a:gd name="T10" fmla="*/ 2 w 34"/>
              <a:gd name="T11" fmla="*/ 22 h 27"/>
              <a:gd name="T12" fmla="*/ 0 w 34"/>
              <a:gd name="T13" fmla="*/ 4 h 27"/>
              <a:gd name="T14" fmla="*/ 17 w 34"/>
              <a:gd name="T15" fmla="*/ 2 h 27"/>
              <a:gd name="T16" fmla="*/ 34 w 34"/>
              <a:gd name="T17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" h="27">
                <a:moveTo>
                  <a:pt x="21" y="12"/>
                </a:moveTo>
                <a:lnTo>
                  <a:pt x="14" y="14"/>
                </a:lnTo>
                <a:lnTo>
                  <a:pt x="11" y="19"/>
                </a:lnTo>
                <a:lnTo>
                  <a:pt x="6" y="27"/>
                </a:lnTo>
                <a:lnTo>
                  <a:pt x="2" y="25"/>
                </a:lnTo>
                <a:lnTo>
                  <a:pt x="2" y="22"/>
                </a:lnTo>
                <a:lnTo>
                  <a:pt x="0" y="4"/>
                </a:lnTo>
                <a:lnTo>
                  <a:pt x="17" y="2"/>
                </a:lnTo>
                <a:lnTo>
                  <a:pt x="3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6" name="Freeform 1121">
            <a:extLst>
              <a:ext uri="{FF2B5EF4-FFF2-40B4-BE49-F238E27FC236}">
                <a16:creationId xmlns:a16="http://schemas.microsoft.com/office/drawing/2014/main" id="{6C95169E-65F0-311E-807C-31BD8FA029A2}"/>
              </a:ext>
            </a:extLst>
          </p:cNvPr>
          <p:cNvSpPr>
            <a:spLocks/>
          </p:cNvSpPr>
          <p:nvPr/>
        </p:nvSpPr>
        <p:spPr bwMode="auto">
          <a:xfrm>
            <a:off x="5086351" y="5614988"/>
            <a:ext cx="3175" cy="15875"/>
          </a:xfrm>
          <a:custGeom>
            <a:avLst/>
            <a:gdLst>
              <a:gd name="T0" fmla="*/ 0 w 2"/>
              <a:gd name="T1" fmla="*/ 10 h 10"/>
              <a:gd name="T2" fmla="*/ 2 w 2"/>
              <a:gd name="T3" fmla="*/ 7 h 10"/>
              <a:gd name="T4" fmla="*/ 2 w 2"/>
              <a:gd name="T5" fmla="*/ 2 h 10"/>
              <a:gd name="T6" fmla="*/ 2 w 2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10">
                <a:moveTo>
                  <a:pt x="0" y="10"/>
                </a:moveTo>
                <a:lnTo>
                  <a:pt x="2" y="7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7" name="Freeform 1122">
            <a:extLst>
              <a:ext uri="{FF2B5EF4-FFF2-40B4-BE49-F238E27FC236}">
                <a16:creationId xmlns:a16="http://schemas.microsoft.com/office/drawing/2014/main" id="{9C4F4A4F-C2F7-EDA6-9A79-F34EDB2E8502}"/>
              </a:ext>
            </a:extLst>
          </p:cNvPr>
          <p:cNvSpPr>
            <a:spLocks/>
          </p:cNvSpPr>
          <p:nvPr/>
        </p:nvSpPr>
        <p:spPr bwMode="auto">
          <a:xfrm>
            <a:off x="4138613" y="5607050"/>
            <a:ext cx="33338" cy="36513"/>
          </a:xfrm>
          <a:custGeom>
            <a:avLst/>
            <a:gdLst>
              <a:gd name="T0" fmla="*/ 21 w 21"/>
              <a:gd name="T1" fmla="*/ 20 h 23"/>
              <a:gd name="T2" fmla="*/ 17 w 21"/>
              <a:gd name="T3" fmla="*/ 23 h 23"/>
              <a:gd name="T4" fmla="*/ 11 w 21"/>
              <a:gd name="T5" fmla="*/ 20 h 23"/>
              <a:gd name="T6" fmla="*/ 11 w 21"/>
              <a:gd name="T7" fmla="*/ 15 h 23"/>
              <a:gd name="T8" fmla="*/ 6 w 21"/>
              <a:gd name="T9" fmla="*/ 20 h 23"/>
              <a:gd name="T10" fmla="*/ 1 w 21"/>
              <a:gd name="T11" fmla="*/ 18 h 23"/>
              <a:gd name="T12" fmla="*/ 0 w 21"/>
              <a:gd name="T13" fmla="*/ 18 h 23"/>
              <a:gd name="T14" fmla="*/ 5 w 21"/>
              <a:gd name="T15" fmla="*/ 11 h 23"/>
              <a:gd name="T16" fmla="*/ 6 w 21"/>
              <a:gd name="T17" fmla="*/ 7 h 23"/>
              <a:gd name="T18" fmla="*/ 15 w 21"/>
              <a:gd name="T19" fmla="*/ 5 h 23"/>
              <a:gd name="T20" fmla="*/ 21 w 21"/>
              <a:gd name="T21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" h="23">
                <a:moveTo>
                  <a:pt x="21" y="20"/>
                </a:moveTo>
                <a:lnTo>
                  <a:pt x="17" y="23"/>
                </a:lnTo>
                <a:lnTo>
                  <a:pt x="11" y="20"/>
                </a:lnTo>
                <a:lnTo>
                  <a:pt x="11" y="15"/>
                </a:lnTo>
                <a:lnTo>
                  <a:pt x="6" y="20"/>
                </a:lnTo>
                <a:lnTo>
                  <a:pt x="1" y="18"/>
                </a:lnTo>
                <a:lnTo>
                  <a:pt x="0" y="18"/>
                </a:lnTo>
                <a:lnTo>
                  <a:pt x="5" y="11"/>
                </a:lnTo>
                <a:lnTo>
                  <a:pt x="6" y="7"/>
                </a:lnTo>
                <a:lnTo>
                  <a:pt x="15" y="5"/>
                </a:lnTo>
                <a:lnTo>
                  <a:pt x="2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8" name="Freeform 1123">
            <a:extLst>
              <a:ext uri="{FF2B5EF4-FFF2-40B4-BE49-F238E27FC236}">
                <a16:creationId xmlns:a16="http://schemas.microsoft.com/office/drawing/2014/main" id="{A6E282AE-E893-A258-49CB-49AD0C52D5C7}"/>
              </a:ext>
            </a:extLst>
          </p:cNvPr>
          <p:cNvSpPr>
            <a:spLocks/>
          </p:cNvSpPr>
          <p:nvPr/>
        </p:nvSpPr>
        <p:spPr bwMode="auto">
          <a:xfrm>
            <a:off x="3975101" y="5494338"/>
            <a:ext cx="71438" cy="150813"/>
          </a:xfrm>
          <a:custGeom>
            <a:avLst/>
            <a:gdLst>
              <a:gd name="T0" fmla="*/ 45 w 45"/>
              <a:gd name="T1" fmla="*/ 79 h 95"/>
              <a:gd name="T2" fmla="*/ 45 w 45"/>
              <a:gd name="T3" fmla="*/ 82 h 95"/>
              <a:gd name="T4" fmla="*/ 43 w 45"/>
              <a:gd name="T5" fmla="*/ 91 h 95"/>
              <a:gd name="T6" fmla="*/ 36 w 45"/>
              <a:gd name="T7" fmla="*/ 95 h 95"/>
              <a:gd name="T8" fmla="*/ 28 w 45"/>
              <a:gd name="T9" fmla="*/ 94 h 95"/>
              <a:gd name="T10" fmla="*/ 28 w 45"/>
              <a:gd name="T11" fmla="*/ 91 h 95"/>
              <a:gd name="T12" fmla="*/ 26 w 45"/>
              <a:gd name="T13" fmla="*/ 86 h 95"/>
              <a:gd name="T14" fmla="*/ 22 w 45"/>
              <a:gd name="T15" fmla="*/ 87 h 95"/>
              <a:gd name="T16" fmla="*/ 18 w 45"/>
              <a:gd name="T17" fmla="*/ 84 h 95"/>
              <a:gd name="T18" fmla="*/ 19 w 45"/>
              <a:gd name="T19" fmla="*/ 67 h 95"/>
              <a:gd name="T20" fmla="*/ 19 w 45"/>
              <a:gd name="T21" fmla="*/ 59 h 95"/>
              <a:gd name="T22" fmla="*/ 17 w 45"/>
              <a:gd name="T23" fmla="*/ 57 h 95"/>
              <a:gd name="T24" fmla="*/ 17 w 45"/>
              <a:gd name="T25" fmla="*/ 59 h 95"/>
              <a:gd name="T26" fmla="*/ 17 w 45"/>
              <a:gd name="T27" fmla="*/ 63 h 95"/>
              <a:gd name="T28" fmla="*/ 13 w 45"/>
              <a:gd name="T29" fmla="*/ 65 h 95"/>
              <a:gd name="T30" fmla="*/ 13 w 45"/>
              <a:gd name="T31" fmla="*/ 72 h 95"/>
              <a:gd name="T32" fmla="*/ 13 w 45"/>
              <a:gd name="T33" fmla="*/ 75 h 95"/>
              <a:gd name="T34" fmla="*/ 10 w 45"/>
              <a:gd name="T35" fmla="*/ 75 h 95"/>
              <a:gd name="T36" fmla="*/ 10 w 45"/>
              <a:gd name="T37" fmla="*/ 71 h 95"/>
              <a:gd name="T38" fmla="*/ 8 w 45"/>
              <a:gd name="T39" fmla="*/ 67 h 95"/>
              <a:gd name="T40" fmla="*/ 7 w 45"/>
              <a:gd name="T41" fmla="*/ 64 h 95"/>
              <a:gd name="T42" fmla="*/ 7 w 45"/>
              <a:gd name="T43" fmla="*/ 63 h 95"/>
              <a:gd name="T44" fmla="*/ 6 w 45"/>
              <a:gd name="T45" fmla="*/ 59 h 95"/>
              <a:gd name="T46" fmla="*/ 4 w 45"/>
              <a:gd name="T47" fmla="*/ 56 h 95"/>
              <a:gd name="T48" fmla="*/ 2 w 45"/>
              <a:gd name="T49" fmla="*/ 49 h 95"/>
              <a:gd name="T50" fmla="*/ 0 w 45"/>
              <a:gd name="T51" fmla="*/ 33 h 95"/>
              <a:gd name="T52" fmla="*/ 6 w 45"/>
              <a:gd name="T53" fmla="*/ 33 h 95"/>
              <a:gd name="T54" fmla="*/ 8 w 45"/>
              <a:gd name="T55" fmla="*/ 27 h 95"/>
              <a:gd name="T56" fmla="*/ 3 w 45"/>
              <a:gd name="T57" fmla="*/ 23 h 95"/>
              <a:gd name="T58" fmla="*/ 7 w 45"/>
              <a:gd name="T59" fmla="*/ 19 h 95"/>
              <a:gd name="T60" fmla="*/ 11 w 45"/>
              <a:gd name="T61" fmla="*/ 11 h 95"/>
              <a:gd name="T62" fmla="*/ 17 w 45"/>
              <a:gd name="T63" fmla="*/ 3 h 95"/>
              <a:gd name="T64" fmla="*/ 21 w 45"/>
              <a:gd name="T65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5" h="95">
                <a:moveTo>
                  <a:pt x="45" y="79"/>
                </a:moveTo>
                <a:lnTo>
                  <a:pt x="45" y="82"/>
                </a:lnTo>
                <a:lnTo>
                  <a:pt x="43" y="91"/>
                </a:lnTo>
                <a:lnTo>
                  <a:pt x="36" y="95"/>
                </a:lnTo>
                <a:lnTo>
                  <a:pt x="28" y="94"/>
                </a:lnTo>
                <a:lnTo>
                  <a:pt x="28" y="91"/>
                </a:lnTo>
                <a:lnTo>
                  <a:pt x="26" y="86"/>
                </a:lnTo>
                <a:lnTo>
                  <a:pt x="22" y="87"/>
                </a:lnTo>
                <a:lnTo>
                  <a:pt x="18" y="84"/>
                </a:lnTo>
                <a:lnTo>
                  <a:pt x="19" y="67"/>
                </a:lnTo>
                <a:lnTo>
                  <a:pt x="19" y="59"/>
                </a:lnTo>
                <a:lnTo>
                  <a:pt x="17" y="57"/>
                </a:lnTo>
                <a:lnTo>
                  <a:pt x="17" y="59"/>
                </a:lnTo>
                <a:lnTo>
                  <a:pt x="17" y="63"/>
                </a:lnTo>
                <a:lnTo>
                  <a:pt x="13" y="65"/>
                </a:lnTo>
                <a:lnTo>
                  <a:pt x="13" y="72"/>
                </a:lnTo>
                <a:lnTo>
                  <a:pt x="13" y="75"/>
                </a:lnTo>
                <a:lnTo>
                  <a:pt x="10" y="75"/>
                </a:lnTo>
                <a:lnTo>
                  <a:pt x="10" y="71"/>
                </a:lnTo>
                <a:lnTo>
                  <a:pt x="8" y="67"/>
                </a:lnTo>
                <a:lnTo>
                  <a:pt x="7" y="64"/>
                </a:lnTo>
                <a:lnTo>
                  <a:pt x="7" y="63"/>
                </a:lnTo>
                <a:lnTo>
                  <a:pt x="6" y="59"/>
                </a:lnTo>
                <a:lnTo>
                  <a:pt x="4" y="56"/>
                </a:lnTo>
                <a:lnTo>
                  <a:pt x="2" y="49"/>
                </a:lnTo>
                <a:lnTo>
                  <a:pt x="0" y="33"/>
                </a:lnTo>
                <a:lnTo>
                  <a:pt x="6" y="33"/>
                </a:lnTo>
                <a:lnTo>
                  <a:pt x="8" y="27"/>
                </a:lnTo>
                <a:lnTo>
                  <a:pt x="3" y="23"/>
                </a:lnTo>
                <a:lnTo>
                  <a:pt x="7" y="19"/>
                </a:lnTo>
                <a:lnTo>
                  <a:pt x="11" y="11"/>
                </a:lnTo>
                <a:lnTo>
                  <a:pt x="17" y="3"/>
                </a:lnTo>
                <a:lnTo>
                  <a:pt x="2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9" name="Freeform 1124">
            <a:extLst>
              <a:ext uri="{FF2B5EF4-FFF2-40B4-BE49-F238E27FC236}">
                <a16:creationId xmlns:a16="http://schemas.microsoft.com/office/drawing/2014/main" id="{3C9C0A8D-57E6-01F4-DFBF-0CFFC5A156D6}"/>
              </a:ext>
            </a:extLst>
          </p:cNvPr>
          <p:cNvSpPr>
            <a:spLocks/>
          </p:cNvSpPr>
          <p:nvPr/>
        </p:nvSpPr>
        <p:spPr bwMode="auto">
          <a:xfrm>
            <a:off x="5041901" y="5597525"/>
            <a:ext cx="42863" cy="52388"/>
          </a:xfrm>
          <a:custGeom>
            <a:avLst/>
            <a:gdLst>
              <a:gd name="T0" fmla="*/ 26 w 27"/>
              <a:gd name="T1" fmla="*/ 0 h 33"/>
              <a:gd name="T2" fmla="*/ 27 w 27"/>
              <a:gd name="T3" fmla="*/ 9 h 33"/>
              <a:gd name="T4" fmla="*/ 24 w 27"/>
              <a:gd name="T5" fmla="*/ 24 h 33"/>
              <a:gd name="T6" fmla="*/ 24 w 27"/>
              <a:gd name="T7" fmla="*/ 29 h 33"/>
              <a:gd name="T8" fmla="*/ 23 w 27"/>
              <a:gd name="T9" fmla="*/ 30 h 33"/>
              <a:gd name="T10" fmla="*/ 21 w 27"/>
              <a:gd name="T11" fmla="*/ 33 h 33"/>
              <a:gd name="T12" fmla="*/ 16 w 27"/>
              <a:gd name="T13" fmla="*/ 32 h 33"/>
              <a:gd name="T14" fmla="*/ 6 w 27"/>
              <a:gd name="T15" fmla="*/ 26 h 33"/>
              <a:gd name="T16" fmla="*/ 2 w 27"/>
              <a:gd name="T17" fmla="*/ 21 h 33"/>
              <a:gd name="T18" fmla="*/ 0 w 27"/>
              <a:gd name="T19" fmla="*/ 24 h 33"/>
              <a:gd name="T20" fmla="*/ 2 w 27"/>
              <a:gd name="T21" fmla="*/ 28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7" h="33">
                <a:moveTo>
                  <a:pt x="26" y="0"/>
                </a:moveTo>
                <a:lnTo>
                  <a:pt x="27" y="9"/>
                </a:lnTo>
                <a:lnTo>
                  <a:pt x="24" y="24"/>
                </a:lnTo>
                <a:lnTo>
                  <a:pt x="24" y="29"/>
                </a:lnTo>
                <a:lnTo>
                  <a:pt x="23" y="30"/>
                </a:lnTo>
                <a:lnTo>
                  <a:pt x="21" y="33"/>
                </a:lnTo>
                <a:lnTo>
                  <a:pt x="16" y="32"/>
                </a:lnTo>
                <a:lnTo>
                  <a:pt x="6" y="26"/>
                </a:lnTo>
                <a:lnTo>
                  <a:pt x="2" y="21"/>
                </a:lnTo>
                <a:lnTo>
                  <a:pt x="0" y="24"/>
                </a:lnTo>
                <a:lnTo>
                  <a:pt x="2" y="2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0" name="Freeform 1125">
            <a:extLst>
              <a:ext uri="{FF2B5EF4-FFF2-40B4-BE49-F238E27FC236}">
                <a16:creationId xmlns:a16="http://schemas.microsoft.com/office/drawing/2014/main" id="{8A656552-D047-79F9-90B9-AD66BDA75E57}"/>
              </a:ext>
            </a:extLst>
          </p:cNvPr>
          <p:cNvSpPr>
            <a:spLocks/>
          </p:cNvSpPr>
          <p:nvPr/>
        </p:nvSpPr>
        <p:spPr bwMode="auto">
          <a:xfrm>
            <a:off x="4052888" y="5588000"/>
            <a:ext cx="57150" cy="61913"/>
          </a:xfrm>
          <a:custGeom>
            <a:avLst/>
            <a:gdLst>
              <a:gd name="T0" fmla="*/ 15 w 36"/>
              <a:gd name="T1" fmla="*/ 6 h 39"/>
              <a:gd name="T2" fmla="*/ 25 w 36"/>
              <a:gd name="T3" fmla="*/ 2 h 39"/>
              <a:gd name="T4" fmla="*/ 30 w 36"/>
              <a:gd name="T5" fmla="*/ 1 h 39"/>
              <a:gd name="T6" fmla="*/ 36 w 36"/>
              <a:gd name="T7" fmla="*/ 21 h 39"/>
              <a:gd name="T8" fmla="*/ 36 w 36"/>
              <a:gd name="T9" fmla="*/ 23 h 39"/>
              <a:gd name="T10" fmla="*/ 35 w 36"/>
              <a:gd name="T11" fmla="*/ 23 h 39"/>
              <a:gd name="T12" fmla="*/ 25 w 36"/>
              <a:gd name="T13" fmla="*/ 27 h 39"/>
              <a:gd name="T14" fmla="*/ 20 w 36"/>
              <a:gd name="T15" fmla="*/ 30 h 39"/>
              <a:gd name="T16" fmla="*/ 17 w 36"/>
              <a:gd name="T17" fmla="*/ 23 h 39"/>
              <a:gd name="T18" fmla="*/ 11 w 36"/>
              <a:gd name="T19" fmla="*/ 30 h 39"/>
              <a:gd name="T20" fmla="*/ 0 w 36"/>
              <a:gd name="T21" fmla="*/ 39 h 39"/>
              <a:gd name="T22" fmla="*/ 0 w 36"/>
              <a:gd name="T23" fmla="*/ 31 h 39"/>
              <a:gd name="T24" fmla="*/ 2 w 36"/>
              <a:gd name="T25" fmla="*/ 30 h 39"/>
              <a:gd name="T26" fmla="*/ 5 w 36"/>
              <a:gd name="T27" fmla="*/ 23 h 39"/>
              <a:gd name="T28" fmla="*/ 5 w 36"/>
              <a:gd name="T29" fmla="*/ 21 h 39"/>
              <a:gd name="T30" fmla="*/ 3 w 36"/>
              <a:gd name="T31" fmla="*/ 8 h 39"/>
              <a:gd name="T32" fmla="*/ 3 w 36"/>
              <a:gd name="T33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" h="39">
                <a:moveTo>
                  <a:pt x="15" y="6"/>
                </a:moveTo>
                <a:lnTo>
                  <a:pt x="25" y="2"/>
                </a:lnTo>
                <a:lnTo>
                  <a:pt x="30" y="1"/>
                </a:lnTo>
                <a:lnTo>
                  <a:pt x="36" y="21"/>
                </a:lnTo>
                <a:lnTo>
                  <a:pt x="36" y="23"/>
                </a:lnTo>
                <a:lnTo>
                  <a:pt x="35" y="23"/>
                </a:lnTo>
                <a:lnTo>
                  <a:pt x="25" y="27"/>
                </a:lnTo>
                <a:lnTo>
                  <a:pt x="20" y="30"/>
                </a:lnTo>
                <a:lnTo>
                  <a:pt x="17" y="23"/>
                </a:lnTo>
                <a:lnTo>
                  <a:pt x="11" y="30"/>
                </a:lnTo>
                <a:lnTo>
                  <a:pt x="0" y="39"/>
                </a:lnTo>
                <a:lnTo>
                  <a:pt x="0" y="31"/>
                </a:lnTo>
                <a:lnTo>
                  <a:pt x="2" y="30"/>
                </a:lnTo>
                <a:lnTo>
                  <a:pt x="5" y="23"/>
                </a:lnTo>
                <a:lnTo>
                  <a:pt x="5" y="21"/>
                </a:lnTo>
                <a:lnTo>
                  <a:pt x="3" y="8"/>
                </a:lnTo>
                <a:lnTo>
                  <a:pt x="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1" name="Freeform 1126">
            <a:extLst>
              <a:ext uri="{FF2B5EF4-FFF2-40B4-BE49-F238E27FC236}">
                <a16:creationId xmlns:a16="http://schemas.microsoft.com/office/drawing/2014/main" id="{859C6CB0-A3FD-75F3-ADD0-E87BEF3B31B9}"/>
              </a:ext>
            </a:extLst>
          </p:cNvPr>
          <p:cNvSpPr>
            <a:spLocks/>
          </p:cNvSpPr>
          <p:nvPr/>
        </p:nvSpPr>
        <p:spPr bwMode="auto">
          <a:xfrm>
            <a:off x="4171951" y="5635625"/>
            <a:ext cx="17463" cy="20638"/>
          </a:xfrm>
          <a:custGeom>
            <a:avLst/>
            <a:gdLst>
              <a:gd name="T0" fmla="*/ 0 w 11"/>
              <a:gd name="T1" fmla="*/ 12 h 13"/>
              <a:gd name="T2" fmla="*/ 6 w 11"/>
              <a:gd name="T3" fmla="*/ 12 h 13"/>
              <a:gd name="T4" fmla="*/ 7 w 11"/>
              <a:gd name="T5" fmla="*/ 12 h 13"/>
              <a:gd name="T6" fmla="*/ 9 w 11"/>
              <a:gd name="T7" fmla="*/ 12 h 13"/>
              <a:gd name="T8" fmla="*/ 11 w 11"/>
              <a:gd name="T9" fmla="*/ 13 h 13"/>
              <a:gd name="T10" fmla="*/ 10 w 11"/>
              <a:gd name="T11" fmla="*/ 5 h 13"/>
              <a:gd name="T12" fmla="*/ 7 w 11"/>
              <a:gd name="T13" fmla="*/ 1 h 13"/>
              <a:gd name="T14" fmla="*/ 7 w 11"/>
              <a:gd name="T15" fmla="*/ 0 h 13"/>
              <a:gd name="T16" fmla="*/ 3 w 11"/>
              <a:gd name="T17" fmla="*/ 4 h 13"/>
              <a:gd name="T18" fmla="*/ 0 w 11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13">
                <a:moveTo>
                  <a:pt x="0" y="12"/>
                </a:moveTo>
                <a:lnTo>
                  <a:pt x="6" y="12"/>
                </a:lnTo>
                <a:lnTo>
                  <a:pt x="7" y="12"/>
                </a:lnTo>
                <a:lnTo>
                  <a:pt x="9" y="12"/>
                </a:lnTo>
                <a:lnTo>
                  <a:pt x="11" y="13"/>
                </a:lnTo>
                <a:lnTo>
                  <a:pt x="10" y="5"/>
                </a:lnTo>
                <a:lnTo>
                  <a:pt x="7" y="1"/>
                </a:lnTo>
                <a:lnTo>
                  <a:pt x="7" y="0"/>
                </a:lnTo>
                <a:lnTo>
                  <a:pt x="3" y="4"/>
                </a:lnTo>
                <a:lnTo>
                  <a:pt x="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2" name="Freeform 1127">
            <a:extLst>
              <a:ext uri="{FF2B5EF4-FFF2-40B4-BE49-F238E27FC236}">
                <a16:creationId xmlns:a16="http://schemas.microsoft.com/office/drawing/2014/main" id="{6F136D9B-4999-3A0E-A017-0D061FD7B79E}"/>
              </a:ext>
            </a:extLst>
          </p:cNvPr>
          <p:cNvSpPr>
            <a:spLocks/>
          </p:cNvSpPr>
          <p:nvPr/>
        </p:nvSpPr>
        <p:spPr bwMode="auto">
          <a:xfrm>
            <a:off x="4203701" y="5654675"/>
            <a:ext cx="15875" cy="1588"/>
          </a:xfrm>
          <a:custGeom>
            <a:avLst/>
            <a:gdLst>
              <a:gd name="T0" fmla="*/ 10 w 10"/>
              <a:gd name="T1" fmla="*/ 0 h 1"/>
              <a:gd name="T2" fmla="*/ 2 w 10"/>
              <a:gd name="T3" fmla="*/ 0 h 1"/>
              <a:gd name="T4" fmla="*/ 0 w 10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" h="1">
                <a:moveTo>
                  <a:pt x="10" y="0"/>
                </a:moveTo>
                <a:lnTo>
                  <a:pt x="2" y="0"/>
                </a:lnTo>
                <a:lnTo>
                  <a:pt x="0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3" name="Freeform 1128">
            <a:extLst>
              <a:ext uri="{FF2B5EF4-FFF2-40B4-BE49-F238E27FC236}">
                <a16:creationId xmlns:a16="http://schemas.microsoft.com/office/drawing/2014/main" id="{1166B959-7F29-6031-DB74-DFB7427985BB}"/>
              </a:ext>
            </a:extLst>
          </p:cNvPr>
          <p:cNvSpPr>
            <a:spLocks/>
          </p:cNvSpPr>
          <p:nvPr/>
        </p:nvSpPr>
        <p:spPr bwMode="auto">
          <a:xfrm>
            <a:off x="5084763" y="5549900"/>
            <a:ext cx="42863" cy="106363"/>
          </a:xfrm>
          <a:custGeom>
            <a:avLst/>
            <a:gdLst>
              <a:gd name="T0" fmla="*/ 15 w 27"/>
              <a:gd name="T1" fmla="*/ 0 h 67"/>
              <a:gd name="T2" fmla="*/ 18 w 27"/>
              <a:gd name="T3" fmla="*/ 2 h 67"/>
              <a:gd name="T4" fmla="*/ 16 w 27"/>
              <a:gd name="T5" fmla="*/ 10 h 67"/>
              <a:gd name="T6" fmla="*/ 16 w 27"/>
              <a:gd name="T7" fmla="*/ 15 h 67"/>
              <a:gd name="T8" fmla="*/ 16 w 27"/>
              <a:gd name="T9" fmla="*/ 19 h 67"/>
              <a:gd name="T10" fmla="*/ 16 w 27"/>
              <a:gd name="T11" fmla="*/ 24 h 67"/>
              <a:gd name="T12" fmla="*/ 22 w 27"/>
              <a:gd name="T13" fmla="*/ 26 h 67"/>
              <a:gd name="T14" fmla="*/ 26 w 27"/>
              <a:gd name="T15" fmla="*/ 30 h 67"/>
              <a:gd name="T16" fmla="*/ 26 w 27"/>
              <a:gd name="T17" fmla="*/ 32 h 67"/>
              <a:gd name="T18" fmla="*/ 27 w 27"/>
              <a:gd name="T19" fmla="*/ 44 h 67"/>
              <a:gd name="T20" fmla="*/ 27 w 27"/>
              <a:gd name="T21" fmla="*/ 55 h 67"/>
              <a:gd name="T22" fmla="*/ 22 w 27"/>
              <a:gd name="T23" fmla="*/ 62 h 67"/>
              <a:gd name="T24" fmla="*/ 9 w 27"/>
              <a:gd name="T25" fmla="*/ 67 h 67"/>
              <a:gd name="T26" fmla="*/ 5 w 27"/>
              <a:gd name="T27" fmla="*/ 67 h 67"/>
              <a:gd name="T28" fmla="*/ 0 w 27"/>
              <a:gd name="T29" fmla="*/ 64 h 67"/>
              <a:gd name="T30" fmla="*/ 0 w 27"/>
              <a:gd name="T31" fmla="*/ 56 h 67"/>
              <a:gd name="T32" fmla="*/ 1 w 27"/>
              <a:gd name="T33" fmla="*/ 51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7" h="67">
                <a:moveTo>
                  <a:pt x="15" y="0"/>
                </a:moveTo>
                <a:lnTo>
                  <a:pt x="18" y="2"/>
                </a:lnTo>
                <a:lnTo>
                  <a:pt x="16" y="10"/>
                </a:lnTo>
                <a:lnTo>
                  <a:pt x="16" y="15"/>
                </a:lnTo>
                <a:lnTo>
                  <a:pt x="16" y="19"/>
                </a:lnTo>
                <a:lnTo>
                  <a:pt x="16" y="24"/>
                </a:lnTo>
                <a:lnTo>
                  <a:pt x="22" y="26"/>
                </a:lnTo>
                <a:lnTo>
                  <a:pt x="26" y="30"/>
                </a:lnTo>
                <a:lnTo>
                  <a:pt x="26" y="32"/>
                </a:lnTo>
                <a:lnTo>
                  <a:pt x="27" y="44"/>
                </a:lnTo>
                <a:lnTo>
                  <a:pt x="27" y="55"/>
                </a:lnTo>
                <a:lnTo>
                  <a:pt x="22" y="62"/>
                </a:lnTo>
                <a:lnTo>
                  <a:pt x="9" y="67"/>
                </a:lnTo>
                <a:lnTo>
                  <a:pt x="5" y="67"/>
                </a:lnTo>
                <a:lnTo>
                  <a:pt x="0" y="64"/>
                </a:lnTo>
                <a:lnTo>
                  <a:pt x="0" y="56"/>
                </a:lnTo>
                <a:lnTo>
                  <a:pt x="1" y="5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4" name="Freeform 1129">
            <a:extLst>
              <a:ext uri="{FF2B5EF4-FFF2-40B4-BE49-F238E27FC236}">
                <a16:creationId xmlns:a16="http://schemas.microsoft.com/office/drawing/2014/main" id="{536B2BC5-6C00-1833-0451-836AD79BE60F}"/>
              </a:ext>
            </a:extLst>
          </p:cNvPr>
          <p:cNvSpPr>
            <a:spLocks/>
          </p:cNvSpPr>
          <p:nvPr/>
        </p:nvSpPr>
        <p:spPr bwMode="auto">
          <a:xfrm>
            <a:off x="4219576" y="5654675"/>
            <a:ext cx="11113" cy="4763"/>
          </a:xfrm>
          <a:custGeom>
            <a:avLst/>
            <a:gdLst>
              <a:gd name="T0" fmla="*/ 7 w 7"/>
              <a:gd name="T1" fmla="*/ 3 h 3"/>
              <a:gd name="T2" fmla="*/ 3 w 7"/>
              <a:gd name="T3" fmla="*/ 0 h 3"/>
              <a:gd name="T4" fmla="*/ 0 w 7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3">
                <a:moveTo>
                  <a:pt x="7" y="3"/>
                </a:moveTo>
                <a:lnTo>
                  <a:pt x="3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5" name="Freeform 1130">
            <a:extLst>
              <a:ext uri="{FF2B5EF4-FFF2-40B4-BE49-F238E27FC236}">
                <a16:creationId xmlns:a16="http://schemas.microsoft.com/office/drawing/2014/main" id="{2FA57D6D-E397-59A2-D1B7-C947D3ACAB83}"/>
              </a:ext>
            </a:extLst>
          </p:cNvPr>
          <p:cNvSpPr>
            <a:spLocks/>
          </p:cNvSpPr>
          <p:nvPr/>
        </p:nvSpPr>
        <p:spPr bwMode="auto">
          <a:xfrm>
            <a:off x="4229101" y="5659438"/>
            <a:ext cx="4763" cy="1588"/>
          </a:xfrm>
          <a:custGeom>
            <a:avLst/>
            <a:gdLst>
              <a:gd name="T0" fmla="*/ 0 w 3"/>
              <a:gd name="T1" fmla="*/ 1 h 1"/>
              <a:gd name="T2" fmla="*/ 3 w 3"/>
              <a:gd name="T3" fmla="*/ 0 h 1"/>
              <a:gd name="T4" fmla="*/ 1 w 3"/>
              <a:gd name="T5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1">
                <a:moveTo>
                  <a:pt x="0" y="1"/>
                </a:moveTo>
                <a:lnTo>
                  <a:pt x="3" y="0"/>
                </a:lnTo>
                <a:lnTo>
                  <a:pt x="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6" name="Freeform 1131">
            <a:extLst>
              <a:ext uri="{FF2B5EF4-FFF2-40B4-BE49-F238E27FC236}">
                <a16:creationId xmlns:a16="http://schemas.microsoft.com/office/drawing/2014/main" id="{FE555551-C835-7B73-B82C-9E01C8330CAF}"/>
              </a:ext>
            </a:extLst>
          </p:cNvPr>
          <p:cNvSpPr>
            <a:spLocks/>
          </p:cNvSpPr>
          <p:nvPr/>
        </p:nvSpPr>
        <p:spPr bwMode="auto">
          <a:xfrm>
            <a:off x="5045076" y="5641975"/>
            <a:ext cx="15875" cy="20638"/>
          </a:xfrm>
          <a:custGeom>
            <a:avLst/>
            <a:gdLst>
              <a:gd name="T0" fmla="*/ 0 w 10"/>
              <a:gd name="T1" fmla="*/ 0 h 13"/>
              <a:gd name="T2" fmla="*/ 3 w 10"/>
              <a:gd name="T3" fmla="*/ 1 h 13"/>
              <a:gd name="T4" fmla="*/ 4 w 10"/>
              <a:gd name="T5" fmla="*/ 5 h 13"/>
              <a:gd name="T6" fmla="*/ 8 w 10"/>
              <a:gd name="T7" fmla="*/ 9 h 13"/>
              <a:gd name="T8" fmla="*/ 10 w 10"/>
              <a:gd name="T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3">
                <a:moveTo>
                  <a:pt x="0" y="0"/>
                </a:moveTo>
                <a:lnTo>
                  <a:pt x="3" y="1"/>
                </a:lnTo>
                <a:lnTo>
                  <a:pt x="4" y="5"/>
                </a:lnTo>
                <a:lnTo>
                  <a:pt x="8" y="9"/>
                </a:lnTo>
                <a:lnTo>
                  <a:pt x="10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7" name="Freeform 1132">
            <a:extLst>
              <a:ext uri="{FF2B5EF4-FFF2-40B4-BE49-F238E27FC236}">
                <a16:creationId xmlns:a16="http://schemas.microsoft.com/office/drawing/2014/main" id="{93CAB9A0-9BDF-257C-06AE-6AB7D5A8E5A4}"/>
              </a:ext>
            </a:extLst>
          </p:cNvPr>
          <p:cNvSpPr>
            <a:spLocks/>
          </p:cNvSpPr>
          <p:nvPr/>
        </p:nvSpPr>
        <p:spPr bwMode="auto">
          <a:xfrm>
            <a:off x="4171951" y="5656263"/>
            <a:ext cx="31750" cy="11113"/>
          </a:xfrm>
          <a:custGeom>
            <a:avLst/>
            <a:gdLst>
              <a:gd name="T0" fmla="*/ 20 w 20"/>
              <a:gd name="T1" fmla="*/ 0 h 7"/>
              <a:gd name="T2" fmla="*/ 18 w 20"/>
              <a:gd name="T3" fmla="*/ 3 h 7"/>
              <a:gd name="T4" fmla="*/ 13 w 20"/>
              <a:gd name="T5" fmla="*/ 4 h 7"/>
              <a:gd name="T6" fmla="*/ 9 w 20"/>
              <a:gd name="T7" fmla="*/ 4 h 7"/>
              <a:gd name="T8" fmla="*/ 3 w 20"/>
              <a:gd name="T9" fmla="*/ 6 h 7"/>
              <a:gd name="T10" fmla="*/ 2 w 20"/>
              <a:gd name="T11" fmla="*/ 6 h 7"/>
              <a:gd name="T12" fmla="*/ 0 w 20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" h="7">
                <a:moveTo>
                  <a:pt x="20" y="0"/>
                </a:moveTo>
                <a:lnTo>
                  <a:pt x="18" y="3"/>
                </a:lnTo>
                <a:lnTo>
                  <a:pt x="13" y="4"/>
                </a:lnTo>
                <a:lnTo>
                  <a:pt x="9" y="4"/>
                </a:lnTo>
                <a:lnTo>
                  <a:pt x="3" y="6"/>
                </a:lnTo>
                <a:lnTo>
                  <a:pt x="2" y="6"/>
                </a:lnTo>
                <a:lnTo>
                  <a:pt x="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8" name="Freeform 1133">
            <a:extLst>
              <a:ext uri="{FF2B5EF4-FFF2-40B4-BE49-F238E27FC236}">
                <a16:creationId xmlns:a16="http://schemas.microsoft.com/office/drawing/2014/main" id="{7224D5C8-322F-9F56-E4B0-2001FE989FDB}"/>
              </a:ext>
            </a:extLst>
          </p:cNvPr>
          <p:cNvSpPr>
            <a:spLocks/>
          </p:cNvSpPr>
          <p:nvPr/>
        </p:nvSpPr>
        <p:spPr bwMode="auto">
          <a:xfrm>
            <a:off x="4157663" y="5651500"/>
            <a:ext cx="14288" cy="17463"/>
          </a:xfrm>
          <a:custGeom>
            <a:avLst/>
            <a:gdLst>
              <a:gd name="T0" fmla="*/ 9 w 9"/>
              <a:gd name="T1" fmla="*/ 10 h 11"/>
              <a:gd name="T2" fmla="*/ 5 w 9"/>
              <a:gd name="T3" fmla="*/ 11 h 11"/>
              <a:gd name="T4" fmla="*/ 0 w 9"/>
              <a:gd name="T5" fmla="*/ 2 h 11"/>
              <a:gd name="T6" fmla="*/ 1 w 9"/>
              <a:gd name="T7" fmla="*/ 0 h 11"/>
              <a:gd name="T8" fmla="*/ 4 w 9"/>
              <a:gd name="T9" fmla="*/ 0 h 11"/>
              <a:gd name="T10" fmla="*/ 7 w 9"/>
              <a:gd name="T11" fmla="*/ 0 h 11"/>
              <a:gd name="T12" fmla="*/ 8 w 9"/>
              <a:gd name="T13" fmla="*/ 2 h 11"/>
              <a:gd name="T14" fmla="*/ 9 w 9"/>
              <a:gd name="T15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" h="11">
                <a:moveTo>
                  <a:pt x="9" y="10"/>
                </a:moveTo>
                <a:lnTo>
                  <a:pt x="5" y="11"/>
                </a:lnTo>
                <a:lnTo>
                  <a:pt x="0" y="2"/>
                </a:lnTo>
                <a:lnTo>
                  <a:pt x="1" y="0"/>
                </a:lnTo>
                <a:lnTo>
                  <a:pt x="4" y="0"/>
                </a:lnTo>
                <a:lnTo>
                  <a:pt x="7" y="0"/>
                </a:lnTo>
                <a:lnTo>
                  <a:pt x="8" y="2"/>
                </a:lnTo>
                <a:lnTo>
                  <a:pt x="9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9" name="Freeform 1134">
            <a:extLst>
              <a:ext uri="{FF2B5EF4-FFF2-40B4-BE49-F238E27FC236}">
                <a16:creationId xmlns:a16="http://schemas.microsoft.com/office/drawing/2014/main" id="{336E81EE-FC6D-74C6-A150-6275ADE8F6FC}"/>
              </a:ext>
            </a:extLst>
          </p:cNvPr>
          <p:cNvSpPr>
            <a:spLocks/>
          </p:cNvSpPr>
          <p:nvPr/>
        </p:nvSpPr>
        <p:spPr bwMode="auto">
          <a:xfrm>
            <a:off x="4194176" y="5661025"/>
            <a:ext cx="34925" cy="11113"/>
          </a:xfrm>
          <a:custGeom>
            <a:avLst/>
            <a:gdLst>
              <a:gd name="T0" fmla="*/ 0 w 22"/>
              <a:gd name="T1" fmla="*/ 7 h 7"/>
              <a:gd name="T2" fmla="*/ 4 w 22"/>
              <a:gd name="T3" fmla="*/ 4 h 7"/>
              <a:gd name="T4" fmla="*/ 22 w 22"/>
              <a:gd name="T5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" h="7">
                <a:moveTo>
                  <a:pt x="0" y="7"/>
                </a:moveTo>
                <a:lnTo>
                  <a:pt x="4" y="4"/>
                </a:lnTo>
                <a:lnTo>
                  <a:pt x="2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0" name="Freeform 1135">
            <a:extLst>
              <a:ext uri="{FF2B5EF4-FFF2-40B4-BE49-F238E27FC236}">
                <a16:creationId xmlns:a16="http://schemas.microsoft.com/office/drawing/2014/main" id="{1A582E19-4DE3-4D63-B0E0-C4EBABCA948C}"/>
              </a:ext>
            </a:extLst>
          </p:cNvPr>
          <p:cNvSpPr>
            <a:spLocks/>
          </p:cNvSpPr>
          <p:nvPr/>
        </p:nvSpPr>
        <p:spPr bwMode="auto">
          <a:xfrm>
            <a:off x="4179888" y="5672138"/>
            <a:ext cx="14288" cy="1588"/>
          </a:xfrm>
          <a:custGeom>
            <a:avLst/>
            <a:gdLst>
              <a:gd name="T0" fmla="*/ 0 w 9"/>
              <a:gd name="T1" fmla="*/ 1 h 1"/>
              <a:gd name="T2" fmla="*/ 5 w 9"/>
              <a:gd name="T3" fmla="*/ 1 h 1"/>
              <a:gd name="T4" fmla="*/ 9 w 9"/>
              <a:gd name="T5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1">
                <a:moveTo>
                  <a:pt x="0" y="1"/>
                </a:moveTo>
                <a:lnTo>
                  <a:pt x="5" y="1"/>
                </a:lnTo>
                <a:lnTo>
                  <a:pt x="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1" name="Freeform 1136">
            <a:extLst>
              <a:ext uri="{FF2B5EF4-FFF2-40B4-BE49-F238E27FC236}">
                <a16:creationId xmlns:a16="http://schemas.microsoft.com/office/drawing/2014/main" id="{61F37A55-F309-363C-7AED-92B115B09EE0}"/>
              </a:ext>
            </a:extLst>
          </p:cNvPr>
          <p:cNvSpPr>
            <a:spLocks/>
          </p:cNvSpPr>
          <p:nvPr/>
        </p:nvSpPr>
        <p:spPr bwMode="auto">
          <a:xfrm>
            <a:off x="4116388" y="5654675"/>
            <a:ext cx="31750" cy="19050"/>
          </a:xfrm>
          <a:custGeom>
            <a:avLst/>
            <a:gdLst>
              <a:gd name="T0" fmla="*/ 1 w 20"/>
              <a:gd name="T1" fmla="*/ 12 h 12"/>
              <a:gd name="T2" fmla="*/ 5 w 20"/>
              <a:gd name="T3" fmla="*/ 12 h 12"/>
              <a:gd name="T4" fmla="*/ 20 w 20"/>
              <a:gd name="T5" fmla="*/ 11 h 12"/>
              <a:gd name="T6" fmla="*/ 18 w 20"/>
              <a:gd name="T7" fmla="*/ 0 h 12"/>
              <a:gd name="T8" fmla="*/ 18 w 20"/>
              <a:gd name="T9" fmla="*/ 1 h 12"/>
              <a:gd name="T10" fmla="*/ 7 w 20"/>
              <a:gd name="T11" fmla="*/ 1 h 12"/>
              <a:gd name="T12" fmla="*/ 0 w 20"/>
              <a:gd name="T13" fmla="*/ 3 h 12"/>
              <a:gd name="T14" fmla="*/ 1 w 20"/>
              <a:gd name="T15" fmla="*/ 12 h 12"/>
              <a:gd name="T16" fmla="*/ 1 w 20"/>
              <a:gd name="T1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" h="12">
                <a:moveTo>
                  <a:pt x="1" y="12"/>
                </a:moveTo>
                <a:lnTo>
                  <a:pt x="5" y="12"/>
                </a:lnTo>
                <a:lnTo>
                  <a:pt x="20" y="11"/>
                </a:lnTo>
                <a:lnTo>
                  <a:pt x="18" y="0"/>
                </a:lnTo>
                <a:lnTo>
                  <a:pt x="18" y="1"/>
                </a:lnTo>
                <a:lnTo>
                  <a:pt x="7" y="1"/>
                </a:lnTo>
                <a:lnTo>
                  <a:pt x="0" y="3"/>
                </a:lnTo>
                <a:lnTo>
                  <a:pt x="1" y="12"/>
                </a:lnTo>
                <a:lnTo>
                  <a:pt x="1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2" name="Freeform 1137">
            <a:extLst>
              <a:ext uri="{FF2B5EF4-FFF2-40B4-BE49-F238E27FC236}">
                <a16:creationId xmlns:a16="http://schemas.microsoft.com/office/drawing/2014/main" id="{6085BE08-B016-E034-D227-3EB21037EB3A}"/>
              </a:ext>
            </a:extLst>
          </p:cNvPr>
          <p:cNvSpPr>
            <a:spLocks/>
          </p:cNvSpPr>
          <p:nvPr/>
        </p:nvSpPr>
        <p:spPr bwMode="auto">
          <a:xfrm>
            <a:off x="4171951" y="5673725"/>
            <a:ext cx="7938" cy="1588"/>
          </a:xfrm>
          <a:custGeom>
            <a:avLst/>
            <a:gdLst>
              <a:gd name="T0" fmla="*/ 0 w 5"/>
              <a:gd name="T1" fmla="*/ 1 h 1"/>
              <a:gd name="T2" fmla="*/ 2 w 5"/>
              <a:gd name="T3" fmla="*/ 0 h 1"/>
              <a:gd name="T4" fmla="*/ 5 w 5"/>
              <a:gd name="T5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1">
                <a:moveTo>
                  <a:pt x="0" y="1"/>
                </a:moveTo>
                <a:lnTo>
                  <a:pt x="2" y="0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3" name="Freeform 1138">
            <a:extLst>
              <a:ext uri="{FF2B5EF4-FFF2-40B4-BE49-F238E27FC236}">
                <a16:creationId xmlns:a16="http://schemas.microsoft.com/office/drawing/2014/main" id="{188F95AB-8E36-FA5F-28B8-D1913876B10C}"/>
              </a:ext>
            </a:extLst>
          </p:cNvPr>
          <p:cNvSpPr>
            <a:spLocks/>
          </p:cNvSpPr>
          <p:nvPr/>
        </p:nvSpPr>
        <p:spPr bwMode="auto">
          <a:xfrm>
            <a:off x="5060951" y="5662613"/>
            <a:ext cx="6350" cy="17463"/>
          </a:xfrm>
          <a:custGeom>
            <a:avLst/>
            <a:gdLst>
              <a:gd name="T0" fmla="*/ 0 w 4"/>
              <a:gd name="T1" fmla="*/ 0 h 11"/>
              <a:gd name="T2" fmla="*/ 3 w 4"/>
              <a:gd name="T3" fmla="*/ 7 h 11"/>
              <a:gd name="T4" fmla="*/ 4 w 4"/>
              <a:gd name="T5" fmla="*/ 10 h 11"/>
              <a:gd name="T6" fmla="*/ 4 w 4"/>
              <a:gd name="T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11">
                <a:moveTo>
                  <a:pt x="0" y="0"/>
                </a:moveTo>
                <a:lnTo>
                  <a:pt x="3" y="7"/>
                </a:lnTo>
                <a:lnTo>
                  <a:pt x="4" y="10"/>
                </a:lnTo>
                <a:lnTo>
                  <a:pt x="4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4" name="Freeform 1139">
            <a:extLst>
              <a:ext uri="{FF2B5EF4-FFF2-40B4-BE49-F238E27FC236}">
                <a16:creationId xmlns:a16="http://schemas.microsoft.com/office/drawing/2014/main" id="{E732126F-8048-B6D7-958D-869C42E5DE95}"/>
              </a:ext>
            </a:extLst>
          </p:cNvPr>
          <p:cNvSpPr>
            <a:spLocks/>
          </p:cNvSpPr>
          <p:nvPr/>
        </p:nvSpPr>
        <p:spPr bwMode="auto">
          <a:xfrm>
            <a:off x="3944938" y="5584825"/>
            <a:ext cx="39688" cy="98425"/>
          </a:xfrm>
          <a:custGeom>
            <a:avLst/>
            <a:gdLst>
              <a:gd name="T0" fmla="*/ 19 w 25"/>
              <a:gd name="T1" fmla="*/ 62 h 62"/>
              <a:gd name="T2" fmla="*/ 25 w 25"/>
              <a:gd name="T3" fmla="*/ 38 h 62"/>
              <a:gd name="T4" fmla="*/ 22 w 25"/>
              <a:gd name="T5" fmla="*/ 30 h 62"/>
              <a:gd name="T6" fmla="*/ 23 w 25"/>
              <a:gd name="T7" fmla="*/ 8 h 62"/>
              <a:gd name="T8" fmla="*/ 19 w 25"/>
              <a:gd name="T9" fmla="*/ 0 h 62"/>
              <a:gd name="T10" fmla="*/ 15 w 25"/>
              <a:gd name="T11" fmla="*/ 0 h 62"/>
              <a:gd name="T12" fmla="*/ 14 w 25"/>
              <a:gd name="T13" fmla="*/ 8 h 62"/>
              <a:gd name="T14" fmla="*/ 7 w 25"/>
              <a:gd name="T15" fmla="*/ 30 h 62"/>
              <a:gd name="T16" fmla="*/ 0 w 25"/>
              <a:gd name="T17" fmla="*/ 51 h 62"/>
              <a:gd name="T18" fmla="*/ 0 w 25"/>
              <a:gd name="T19" fmla="*/ 56 h 62"/>
              <a:gd name="T20" fmla="*/ 2 w 25"/>
              <a:gd name="T21" fmla="*/ 60 h 62"/>
              <a:gd name="T22" fmla="*/ 2 w 25"/>
              <a:gd name="T23" fmla="*/ 6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5" h="62">
                <a:moveTo>
                  <a:pt x="19" y="62"/>
                </a:moveTo>
                <a:lnTo>
                  <a:pt x="25" y="38"/>
                </a:lnTo>
                <a:lnTo>
                  <a:pt x="22" y="30"/>
                </a:lnTo>
                <a:lnTo>
                  <a:pt x="23" y="8"/>
                </a:lnTo>
                <a:lnTo>
                  <a:pt x="19" y="0"/>
                </a:lnTo>
                <a:lnTo>
                  <a:pt x="15" y="0"/>
                </a:lnTo>
                <a:lnTo>
                  <a:pt x="14" y="8"/>
                </a:lnTo>
                <a:lnTo>
                  <a:pt x="7" y="30"/>
                </a:lnTo>
                <a:lnTo>
                  <a:pt x="0" y="51"/>
                </a:lnTo>
                <a:lnTo>
                  <a:pt x="0" y="56"/>
                </a:lnTo>
                <a:lnTo>
                  <a:pt x="2" y="60"/>
                </a:lnTo>
                <a:lnTo>
                  <a:pt x="2" y="6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5" name="Freeform 1140">
            <a:extLst>
              <a:ext uri="{FF2B5EF4-FFF2-40B4-BE49-F238E27FC236}">
                <a16:creationId xmlns:a16="http://schemas.microsoft.com/office/drawing/2014/main" id="{57F70EFB-9075-54DA-7F5C-151075A6D06B}"/>
              </a:ext>
            </a:extLst>
          </p:cNvPr>
          <p:cNvSpPr>
            <a:spLocks/>
          </p:cNvSpPr>
          <p:nvPr/>
        </p:nvSpPr>
        <p:spPr bwMode="auto">
          <a:xfrm>
            <a:off x="3990976" y="5659438"/>
            <a:ext cx="19050" cy="23813"/>
          </a:xfrm>
          <a:custGeom>
            <a:avLst/>
            <a:gdLst>
              <a:gd name="T0" fmla="*/ 11 w 12"/>
              <a:gd name="T1" fmla="*/ 15 h 15"/>
              <a:gd name="T2" fmla="*/ 12 w 12"/>
              <a:gd name="T3" fmla="*/ 8 h 15"/>
              <a:gd name="T4" fmla="*/ 11 w 12"/>
              <a:gd name="T5" fmla="*/ 6 h 15"/>
              <a:gd name="T6" fmla="*/ 4 w 12"/>
              <a:gd name="T7" fmla="*/ 0 h 15"/>
              <a:gd name="T8" fmla="*/ 0 w 12"/>
              <a:gd name="T9" fmla="*/ 10 h 15"/>
              <a:gd name="T10" fmla="*/ 3 w 12"/>
              <a:gd name="T11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15">
                <a:moveTo>
                  <a:pt x="11" y="15"/>
                </a:moveTo>
                <a:lnTo>
                  <a:pt x="12" y="8"/>
                </a:lnTo>
                <a:lnTo>
                  <a:pt x="11" y="6"/>
                </a:lnTo>
                <a:lnTo>
                  <a:pt x="4" y="0"/>
                </a:lnTo>
                <a:lnTo>
                  <a:pt x="0" y="10"/>
                </a:lnTo>
                <a:lnTo>
                  <a:pt x="3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6" name="Freeform 1141">
            <a:extLst>
              <a:ext uri="{FF2B5EF4-FFF2-40B4-BE49-F238E27FC236}">
                <a16:creationId xmlns:a16="http://schemas.microsoft.com/office/drawing/2014/main" id="{9D3ED5A2-06EB-C788-2CD9-2F6F73B42B9B}"/>
              </a:ext>
            </a:extLst>
          </p:cNvPr>
          <p:cNvSpPr>
            <a:spLocks/>
          </p:cNvSpPr>
          <p:nvPr/>
        </p:nvSpPr>
        <p:spPr bwMode="auto">
          <a:xfrm>
            <a:off x="4162426" y="5675313"/>
            <a:ext cx="9525" cy="7938"/>
          </a:xfrm>
          <a:custGeom>
            <a:avLst/>
            <a:gdLst>
              <a:gd name="T0" fmla="*/ 0 w 6"/>
              <a:gd name="T1" fmla="*/ 5 h 5"/>
              <a:gd name="T2" fmla="*/ 5 w 6"/>
              <a:gd name="T3" fmla="*/ 2 h 5"/>
              <a:gd name="T4" fmla="*/ 6 w 6"/>
              <a:gd name="T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5">
                <a:moveTo>
                  <a:pt x="0" y="5"/>
                </a:moveTo>
                <a:lnTo>
                  <a:pt x="5" y="2"/>
                </a:lnTo>
                <a:lnTo>
                  <a:pt x="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7" name="Line 1142">
            <a:extLst>
              <a:ext uri="{FF2B5EF4-FFF2-40B4-BE49-F238E27FC236}">
                <a16:creationId xmlns:a16="http://schemas.microsoft.com/office/drawing/2014/main" id="{209957D4-1434-C6E9-FFB5-3755B34B2CE0}"/>
              </a:ext>
            </a:extLst>
          </p:cNvPr>
          <p:cNvSpPr>
            <a:spLocks noChangeShapeType="1"/>
          </p:cNvSpPr>
          <p:nvPr/>
        </p:nvSpPr>
        <p:spPr bwMode="auto">
          <a:xfrm>
            <a:off x="5067301" y="5680075"/>
            <a:ext cx="1588" cy="3175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8" name="Freeform 1143">
            <a:extLst>
              <a:ext uri="{FF2B5EF4-FFF2-40B4-BE49-F238E27FC236}">
                <a16:creationId xmlns:a16="http://schemas.microsoft.com/office/drawing/2014/main" id="{69809F8C-9767-300C-F899-5D547C92C209}"/>
              </a:ext>
            </a:extLst>
          </p:cNvPr>
          <p:cNvSpPr>
            <a:spLocks/>
          </p:cNvSpPr>
          <p:nvPr/>
        </p:nvSpPr>
        <p:spPr bwMode="auto">
          <a:xfrm>
            <a:off x="5122863" y="5665788"/>
            <a:ext cx="14288" cy="17463"/>
          </a:xfrm>
          <a:custGeom>
            <a:avLst/>
            <a:gdLst>
              <a:gd name="T0" fmla="*/ 0 w 9"/>
              <a:gd name="T1" fmla="*/ 11 h 11"/>
              <a:gd name="T2" fmla="*/ 6 w 9"/>
              <a:gd name="T3" fmla="*/ 0 h 11"/>
              <a:gd name="T4" fmla="*/ 9 w 9"/>
              <a:gd name="T5" fmla="*/ 4 h 11"/>
              <a:gd name="T6" fmla="*/ 7 w 9"/>
              <a:gd name="T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11">
                <a:moveTo>
                  <a:pt x="0" y="11"/>
                </a:moveTo>
                <a:lnTo>
                  <a:pt x="6" y="0"/>
                </a:lnTo>
                <a:lnTo>
                  <a:pt x="9" y="4"/>
                </a:lnTo>
                <a:lnTo>
                  <a:pt x="7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9" name="Freeform 1144">
            <a:extLst>
              <a:ext uri="{FF2B5EF4-FFF2-40B4-BE49-F238E27FC236}">
                <a16:creationId xmlns:a16="http://schemas.microsoft.com/office/drawing/2014/main" id="{58B241F3-875B-33A1-9FC4-A036D6A862AD}"/>
              </a:ext>
            </a:extLst>
          </p:cNvPr>
          <p:cNvSpPr>
            <a:spLocks/>
          </p:cNvSpPr>
          <p:nvPr/>
        </p:nvSpPr>
        <p:spPr bwMode="auto">
          <a:xfrm>
            <a:off x="5132388" y="5602288"/>
            <a:ext cx="7938" cy="80963"/>
          </a:xfrm>
          <a:custGeom>
            <a:avLst/>
            <a:gdLst>
              <a:gd name="T0" fmla="*/ 4 w 5"/>
              <a:gd name="T1" fmla="*/ 51 h 51"/>
              <a:gd name="T2" fmla="*/ 5 w 5"/>
              <a:gd name="T3" fmla="*/ 48 h 51"/>
              <a:gd name="T4" fmla="*/ 5 w 5"/>
              <a:gd name="T5" fmla="*/ 46 h 51"/>
              <a:gd name="T6" fmla="*/ 5 w 5"/>
              <a:gd name="T7" fmla="*/ 44 h 51"/>
              <a:gd name="T8" fmla="*/ 4 w 5"/>
              <a:gd name="T9" fmla="*/ 38 h 51"/>
              <a:gd name="T10" fmla="*/ 3 w 5"/>
              <a:gd name="T11" fmla="*/ 36 h 51"/>
              <a:gd name="T12" fmla="*/ 0 w 5"/>
              <a:gd name="T13" fmla="*/ 27 h 51"/>
              <a:gd name="T14" fmla="*/ 1 w 5"/>
              <a:gd name="T15" fmla="*/ 22 h 51"/>
              <a:gd name="T16" fmla="*/ 3 w 5"/>
              <a:gd name="T17" fmla="*/ 16 h 51"/>
              <a:gd name="T18" fmla="*/ 3 w 5"/>
              <a:gd name="T19" fmla="*/ 10 h 51"/>
              <a:gd name="T20" fmla="*/ 3 w 5"/>
              <a:gd name="T21" fmla="*/ 4 h 51"/>
              <a:gd name="T22" fmla="*/ 1 w 5"/>
              <a:gd name="T23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" h="51">
                <a:moveTo>
                  <a:pt x="4" y="51"/>
                </a:moveTo>
                <a:lnTo>
                  <a:pt x="5" y="48"/>
                </a:lnTo>
                <a:lnTo>
                  <a:pt x="5" y="46"/>
                </a:lnTo>
                <a:lnTo>
                  <a:pt x="5" y="44"/>
                </a:lnTo>
                <a:lnTo>
                  <a:pt x="4" y="38"/>
                </a:lnTo>
                <a:lnTo>
                  <a:pt x="3" y="36"/>
                </a:lnTo>
                <a:lnTo>
                  <a:pt x="0" y="27"/>
                </a:lnTo>
                <a:lnTo>
                  <a:pt x="1" y="22"/>
                </a:lnTo>
                <a:lnTo>
                  <a:pt x="3" y="16"/>
                </a:lnTo>
                <a:lnTo>
                  <a:pt x="3" y="10"/>
                </a:lnTo>
                <a:lnTo>
                  <a:pt x="3" y="4"/>
                </a:lnTo>
                <a:lnTo>
                  <a:pt x="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0" name="Freeform 1145">
            <a:extLst>
              <a:ext uri="{FF2B5EF4-FFF2-40B4-BE49-F238E27FC236}">
                <a16:creationId xmlns:a16="http://schemas.microsoft.com/office/drawing/2014/main" id="{26B5D991-8068-3E76-9DA1-6A80A4A787A7}"/>
              </a:ext>
            </a:extLst>
          </p:cNvPr>
          <p:cNvSpPr>
            <a:spLocks/>
          </p:cNvSpPr>
          <p:nvPr/>
        </p:nvSpPr>
        <p:spPr bwMode="auto">
          <a:xfrm>
            <a:off x="4159251" y="5683250"/>
            <a:ext cx="3175" cy="0"/>
          </a:xfrm>
          <a:custGeom>
            <a:avLst/>
            <a:gdLst>
              <a:gd name="T0" fmla="*/ 0 w 2"/>
              <a:gd name="T1" fmla="*/ 2 w 2"/>
              <a:gd name="T2" fmla="*/ 2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1" name="Freeform 1146">
            <a:extLst>
              <a:ext uri="{FF2B5EF4-FFF2-40B4-BE49-F238E27FC236}">
                <a16:creationId xmlns:a16="http://schemas.microsoft.com/office/drawing/2014/main" id="{FE14125F-8CA1-3C91-5773-1FCE669FBDC8}"/>
              </a:ext>
            </a:extLst>
          </p:cNvPr>
          <p:cNvSpPr>
            <a:spLocks/>
          </p:cNvSpPr>
          <p:nvPr/>
        </p:nvSpPr>
        <p:spPr bwMode="auto">
          <a:xfrm>
            <a:off x="5068888" y="5683250"/>
            <a:ext cx="15875" cy="7938"/>
          </a:xfrm>
          <a:custGeom>
            <a:avLst/>
            <a:gdLst>
              <a:gd name="T0" fmla="*/ 0 w 10"/>
              <a:gd name="T1" fmla="*/ 0 h 5"/>
              <a:gd name="T2" fmla="*/ 2 w 10"/>
              <a:gd name="T3" fmla="*/ 1 h 5"/>
              <a:gd name="T4" fmla="*/ 2 w 10"/>
              <a:gd name="T5" fmla="*/ 2 h 5"/>
              <a:gd name="T6" fmla="*/ 7 w 10"/>
              <a:gd name="T7" fmla="*/ 4 h 5"/>
              <a:gd name="T8" fmla="*/ 10 w 10"/>
              <a:gd name="T9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5">
                <a:moveTo>
                  <a:pt x="0" y="0"/>
                </a:moveTo>
                <a:lnTo>
                  <a:pt x="2" y="1"/>
                </a:lnTo>
                <a:lnTo>
                  <a:pt x="2" y="2"/>
                </a:lnTo>
                <a:lnTo>
                  <a:pt x="7" y="4"/>
                </a:lnTo>
                <a:lnTo>
                  <a:pt x="10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2" name="Freeform 1147">
            <a:extLst>
              <a:ext uri="{FF2B5EF4-FFF2-40B4-BE49-F238E27FC236}">
                <a16:creationId xmlns:a16="http://schemas.microsoft.com/office/drawing/2014/main" id="{7A373290-0470-D0BA-E551-AFB72E97022C}"/>
              </a:ext>
            </a:extLst>
          </p:cNvPr>
          <p:cNvSpPr>
            <a:spLocks/>
          </p:cNvSpPr>
          <p:nvPr/>
        </p:nvSpPr>
        <p:spPr bwMode="auto">
          <a:xfrm>
            <a:off x="3995738" y="5683250"/>
            <a:ext cx="12700" cy="7938"/>
          </a:xfrm>
          <a:custGeom>
            <a:avLst/>
            <a:gdLst>
              <a:gd name="T0" fmla="*/ 0 w 8"/>
              <a:gd name="T1" fmla="*/ 0 h 5"/>
              <a:gd name="T2" fmla="*/ 5 w 8"/>
              <a:gd name="T3" fmla="*/ 5 h 5"/>
              <a:gd name="T4" fmla="*/ 6 w 8"/>
              <a:gd name="T5" fmla="*/ 4 h 5"/>
              <a:gd name="T6" fmla="*/ 8 w 8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5">
                <a:moveTo>
                  <a:pt x="0" y="0"/>
                </a:moveTo>
                <a:lnTo>
                  <a:pt x="5" y="5"/>
                </a:lnTo>
                <a:lnTo>
                  <a:pt x="6" y="4"/>
                </a:lnTo>
                <a:lnTo>
                  <a:pt x="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3" name="Freeform 1148">
            <a:extLst>
              <a:ext uri="{FF2B5EF4-FFF2-40B4-BE49-F238E27FC236}">
                <a16:creationId xmlns:a16="http://schemas.microsoft.com/office/drawing/2014/main" id="{FCA11C46-8FA0-CEC3-35A1-7510A92EADB0}"/>
              </a:ext>
            </a:extLst>
          </p:cNvPr>
          <p:cNvSpPr>
            <a:spLocks/>
          </p:cNvSpPr>
          <p:nvPr/>
        </p:nvSpPr>
        <p:spPr bwMode="auto">
          <a:xfrm>
            <a:off x="3944938" y="5683250"/>
            <a:ext cx="30163" cy="9525"/>
          </a:xfrm>
          <a:custGeom>
            <a:avLst/>
            <a:gdLst>
              <a:gd name="T0" fmla="*/ 2 w 19"/>
              <a:gd name="T1" fmla="*/ 0 h 6"/>
              <a:gd name="T2" fmla="*/ 0 w 19"/>
              <a:gd name="T3" fmla="*/ 5 h 6"/>
              <a:gd name="T4" fmla="*/ 6 w 19"/>
              <a:gd name="T5" fmla="*/ 5 h 6"/>
              <a:gd name="T6" fmla="*/ 8 w 19"/>
              <a:gd name="T7" fmla="*/ 6 h 6"/>
              <a:gd name="T8" fmla="*/ 12 w 19"/>
              <a:gd name="T9" fmla="*/ 6 h 6"/>
              <a:gd name="T10" fmla="*/ 17 w 19"/>
              <a:gd name="T11" fmla="*/ 5 h 6"/>
              <a:gd name="T12" fmla="*/ 19 w 19"/>
              <a:gd name="T13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" h="6">
                <a:moveTo>
                  <a:pt x="2" y="0"/>
                </a:moveTo>
                <a:lnTo>
                  <a:pt x="0" y="5"/>
                </a:lnTo>
                <a:lnTo>
                  <a:pt x="6" y="5"/>
                </a:lnTo>
                <a:lnTo>
                  <a:pt x="8" y="6"/>
                </a:lnTo>
                <a:lnTo>
                  <a:pt x="12" y="6"/>
                </a:lnTo>
                <a:lnTo>
                  <a:pt x="17" y="5"/>
                </a:lnTo>
                <a:lnTo>
                  <a:pt x="1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4" name="Freeform 1149">
            <a:extLst>
              <a:ext uri="{FF2B5EF4-FFF2-40B4-BE49-F238E27FC236}">
                <a16:creationId xmlns:a16="http://schemas.microsoft.com/office/drawing/2014/main" id="{34BABC27-FD08-8A6A-7890-92CB2BB077D1}"/>
              </a:ext>
            </a:extLst>
          </p:cNvPr>
          <p:cNvSpPr>
            <a:spLocks/>
          </p:cNvSpPr>
          <p:nvPr/>
        </p:nvSpPr>
        <p:spPr bwMode="auto">
          <a:xfrm>
            <a:off x="5137151" y="5683250"/>
            <a:ext cx="1588" cy="12700"/>
          </a:xfrm>
          <a:custGeom>
            <a:avLst/>
            <a:gdLst>
              <a:gd name="T0" fmla="*/ 0 w 1"/>
              <a:gd name="T1" fmla="*/ 8 h 8"/>
              <a:gd name="T2" fmla="*/ 0 w 1"/>
              <a:gd name="T3" fmla="*/ 6 h 8"/>
              <a:gd name="T4" fmla="*/ 1 w 1"/>
              <a:gd name="T5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8">
                <a:moveTo>
                  <a:pt x="0" y="8"/>
                </a:moveTo>
                <a:lnTo>
                  <a:pt x="0" y="6"/>
                </a:lnTo>
                <a:lnTo>
                  <a:pt x="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5" name="Freeform 1150">
            <a:extLst>
              <a:ext uri="{FF2B5EF4-FFF2-40B4-BE49-F238E27FC236}">
                <a16:creationId xmlns:a16="http://schemas.microsoft.com/office/drawing/2014/main" id="{B4523636-6091-FDF6-3F29-06AA9B0C3F4E}"/>
              </a:ext>
            </a:extLst>
          </p:cNvPr>
          <p:cNvSpPr>
            <a:spLocks/>
          </p:cNvSpPr>
          <p:nvPr/>
        </p:nvSpPr>
        <p:spPr bwMode="auto">
          <a:xfrm>
            <a:off x="5116513" y="5683250"/>
            <a:ext cx="17463" cy="15875"/>
          </a:xfrm>
          <a:custGeom>
            <a:avLst/>
            <a:gdLst>
              <a:gd name="T0" fmla="*/ 11 w 11"/>
              <a:gd name="T1" fmla="*/ 0 h 10"/>
              <a:gd name="T2" fmla="*/ 9 w 11"/>
              <a:gd name="T3" fmla="*/ 8 h 10"/>
              <a:gd name="T4" fmla="*/ 0 w 11"/>
              <a:gd name="T5" fmla="*/ 10 h 10"/>
              <a:gd name="T6" fmla="*/ 4 w 11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10">
                <a:moveTo>
                  <a:pt x="11" y="0"/>
                </a:moveTo>
                <a:lnTo>
                  <a:pt x="9" y="8"/>
                </a:lnTo>
                <a:lnTo>
                  <a:pt x="0" y="10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6" name="Freeform 1151">
            <a:extLst>
              <a:ext uri="{FF2B5EF4-FFF2-40B4-BE49-F238E27FC236}">
                <a16:creationId xmlns:a16="http://schemas.microsoft.com/office/drawing/2014/main" id="{EFFACA6D-D1FA-525A-20FF-6AD54FF29ABB}"/>
              </a:ext>
            </a:extLst>
          </p:cNvPr>
          <p:cNvSpPr>
            <a:spLocks/>
          </p:cNvSpPr>
          <p:nvPr/>
        </p:nvSpPr>
        <p:spPr bwMode="auto">
          <a:xfrm>
            <a:off x="4144963" y="5683250"/>
            <a:ext cx="14288" cy="15875"/>
          </a:xfrm>
          <a:custGeom>
            <a:avLst/>
            <a:gdLst>
              <a:gd name="T0" fmla="*/ 0 w 9"/>
              <a:gd name="T1" fmla="*/ 10 h 10"/>
              <a:gd name="T2" fmla="*/ 2 w 9"/>
              <a:gd name="T3" fmla="*/ 4 h 10"/>
              <a:gd name="T4" fmla="*/ 9 w 9"/>
              <a:gd name="T5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10">
                <a:moveTo>
                  <a:pt x="0" y="10"/>
                </a:moveTo>
                <a:lnTo>
                  <a:pt x="2" y="4"/>
                </a:lnTo>
                <a:lnTo>
                  <a:pt x="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7" name="Freeform 1152">
            <a:extLst>
              <a:ext uri="{FF2B5EF4-FFF2-40B4-BE49-F238E27FC236}">
                <a16:creationId xmlns:a16="http://schemas.microsoft.com/office/drawing/2014/main" id="{CB55766C-46C2-2728-CA68-0E948DD37187}"/>
              </a:ext>
            </a:extLst>
          </p:cNvPr>
          <p:cNvSpPr>
            <a:spLocks/>
          </p:cNvSpPr>
          <p:nvPr/>
        </p:nvSpPr>
        <p:spPr bwMode="auto">
          <a:xfrm>
            <a:off x="4075113" y="5686425"/>
            <a:ext cx="23813" cy="23813"/>
          </a:xfrm>
          <a:custGeom>
            <a:avLst/>
            <a:gdLst>
              <a:gd name="T0" fmla="*/ 8 w 15"/>
              <a:gd name="T1" fmla="*/ 15 h 15"/>
              <a:gd name="T2" fmla="*/ 15 w 15"/>
              <a:gd name="T3" fmla="*/ 7 h 15"/>
              <a:gd name="T4" fmla="*/ 11 w 15"/>
              <a:gd name="T5" fmla="*/ 0 h 15"/>
              <a:gd name="T6" fmla="*/ 0 w 15"/>
              <a:gd name="T7" fmla="*/ 7 h 15"/>
              <a:gd name="T8" fmla="*/ 3 w 15"/>
              <a:gd name="T9" fmla="*/ 15 h 15"/>
              <a:gd name="T10" fmla="*/ 8 w 15"/>
              <a:gd name="T11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15">
                <a:moveTo>
                  <a:pt x="8" y="15"/>
                </a:moveTo>
                <a:lnTo>
                  <a:pt x="15" y="7"/>
                </a:lnTo>
                <a:lnTo>
                  <a:pt x="11" y="0"/>
                </a:lnTo>
                <a:lnTo>
                  <a:pt x="0" y="7"/>
                </a:lnTo>
                <a:lnTo>
                  <a:pt x="3" y="15"/>
                </a:lnTo>
                <a:lnTo>
                  <a:pt x="8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8" name="Freeform 1153">
            <a:extLst>
              <a:ext uri="{FF2B5EF4-FFF2-40B4-BE49-F238E27FC236}">
                <a16:creationId xmlns:a16="http://schemas.microsoft.com/office/drawing/2014/main" id="{FE42C35C-BD38-F1D8-2100-631621B54ACA}"/>
              </a:ext>
            </a:extLst>
          </p:cNvPr>
          <p:cNvSpPr>
            <a:spLocks/>
          </p:cNvSpPr>
          <p:nvPr/>
        </p:nvSpPr>
        <p:spPr bwMode="auto">
          <a:xfrm>
            <a:off x="5130801" y="5695950"/>
            <a:ext cx="6350" cy="14288"/>
          </a:xfrm>
          <a:custGeom>
            <a:avLst/>
            <a:gdLst>
              <a:gd name="T0" fmla="*/ 0 w 4"/>
              <a:gd name="T1" fmla="*/ 9 h 9"/>
              <a:gd name="T2" fmla="*/ 1 w 4"/>
              <a:gd name="T3" fmla="*/ 4 h 9"/>
              <a:gd name="T4" fmla="*/ 2 w 4"/>
              <a:gd name="T5" fmla="*/ 2 h 9"/>
              <a:gd name="T6" fmla="*/ 4 w 4"/>
              <a:gd name="T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9">
                <a:moveTo>
                  <a:pt x="0" y="9"/>
                </a:moveTo>
                <a:lnTo>
                  <a:pt x="1" y="4"/>
                </a:lnTo>
                <a:lnTo>
                  <a:pt x="2" y="2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9" name="Freeform 1154">
            <a:extLst>
              <a:ext uri="{FF2B5EF4-FFF2-40B4-BE49-F238E27FC236}">
                <a16:creationId xmlns:a16="http://schemas.microsoft.com/office/drawing/2014/main" id="{382899E3-37F3-13A9-1CC0-50991A6A7E05}"/>
              </a:ext>
            </a:extLst>
          </p:cNvPr>
          <p:cNvSpPr>
            <a:spLocks/>
          </p:cNvSpPr>
          <p:nvPr/>
        </p:nvSpPr>
        <p:spPr bwMode="auto">
          <a:xfrm>
            <a:off x="5084763" y="5691188"/>
            <a:ext cx="11113" cy="23813"/>
          </a:xfrm>
          <a:custGeom>
            <a:avLst/>
            <a:gdLst>
              <a:gd name="T0" fmla="*/ 0 w 7"/>
              <a:gd name="T1" fmla="*/ 0 h 15"/>
              <a:gd name="T2" fmla="*/ 5 w 7"/>
              <a:gd name="T3" fmla="*/ 1 h 15"/>
              <a:gd name="T4" fmla="*/ 7 w 7"/>
              <a:gd name="T5" fmla="*/ 4 h 15"/>
              <a:gd name="T6" fmla="*/ 7 w 7"/>
              <a:gd name="T7" fmla="*/ 5 h 15"/>
              <a:gd name="T8" fmla="*/ 7 w 7"/>
              <a:gd name="T9" fmla="*/ 7 h 15"/>
              <a:gd name="T10" fmla="*/ 4 w 7"/>
              <a:gd name="T11" fmla="*/ 11 h 15"/>
              <a:gd name="T12" fmla="*/ 3 w 7"/>
              <a:gd name="T13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15">
                <a:moveTo>
                  <a:pt x="0" y="0"/>
                </a:moveTo>
                <a:lnTo>
                  <a:pt x="5" y="1"/>
                </a:lnTo>
                <a:lnTo>
                  <a:pt x="7" y="4"/>
                </a:lnTo>
                <a:lnTo>
                  <a:pt x="7" y="5"/>
                </a:lnTo>
                <a:lnTo>
                  <a:pt x="7" y="7"/>
                </a:lnTo>
                <a:lnTo>
                  <a:pt x="4" y="11"/>
                </a:lnTo>
                <a:lnTo>
                  <a:pt x="3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0" name="Freeform 1155">
            <a:extLst>
              <a:ext uri="{FF2B5EF4-FFF2-40B4-BE49-F238E27FC236}">
                <a16:creationId xmlns:a16="http://schemas.microsoft.com/office/drawing/2014/main" id="{668A3693-1617-1385-B14F-FE86EE140DED}"/>
              </a:ext>
            </a:extLst>
          </p:cNvPr>
          <p:cNvSpPr>
            <a:spLocks/>
          </p:cNvSpPr>
          <p:nvPr/>
        </p:nvSpPr>
        <p:spPr bwMode="auto">
          <a:xfrm>
            <a:off x="4132263" y="5699125"/>
            <a:ext cx="15875" cy="22225"/>
          </a:xfrm>
          <a:custGeom>
            <a:avLst/>
            <a:gdLst>
              <a:gd name="T0" fmla="*/ 9 w 10"/>
              <a:gd name="T1" fmla="*/ 14 h 14"/>
              <a:gd name="T2" fmla="*/ 10 w 10"/>
              <a:gd name="T3" fmla="*/ 14 h 14"/>
              <a:gd name="T4" fmla="*/ 9 w 10"/>
              <a:gd name="T5" fmla="*/ 14 h 14"/>
              <a:gd name="T6" fmla="*/ 6 w 10"/>
              <a:gd name="T7" fmla="*/ 10 h 14"/>
              <a:gd name="T8" fmla="*/ 1 w 10"/>
              <a:gd name="T9" fmla="*/ 11 h 14"/>
              <a:gd name="T10" fmla="*/ 0 w 10"/>
              <a:gd name="T11" fmla="*/ 9 h 14"/>
              <a:gd name="T12" fmla="*/ 0 w 10"/>
              <a:gd name="T13" fmla="*/ 7 h 14"/>
              <a:gd name="T14" fmla="*/ 5 w 10"/>
              <a:gd name="T15" fmla="*/ 3 h 14"/>
              <a:gd name="T16" fmla="*/ 5 w 10"/>
              <a:gd name="T17" fmla="*/ 2 h 14"/>
              <a:gd name="T18" fmla="*/ 8 w 10"/>
              <a:gd name="T19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14">
                <a:moveTo>
                  <a:pt x="9" y="14"/>
                </a:moveTo>
                <a:lnTo>
                  <a:pt x="10" y="14"/>
                </a:lnTo>
                <a:lnTo>
                  <a:pt x="9" y="14"/>
                </a:lnTo>
                <a:lnTo>
                  <a:pt x="6" y="10"/>
                </a:lnTo>
                <a:lnTo>
                  <a:pt x="1" y="11"/>
                </a:lnTo>
                <a:lnTo>
                  <a:pt x="0" y="9"/>
                </a:lnTo>
                <a:lnTo>
                  <a:pt x="0" y="7"/>
                </a:lnTo>
                <a:lnTo>
                  <a:pt x="5" y="3"/>
                </a:lnTo>
                <a:lnTo>
                  <a:pt x="5" y="2"/>
                </a:lnTo>
                <a:lnTo>
                  <a:pt x="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1" name="Freeform 1156">
            <a:extLst>
              <a:ext uri="{FF2B5EF4-FFF2-40B4-BE49-F238E27FC236}">
                <a16:creationId xmlns:a16="http://schemas.microsoft.com/office/drawing/2014/main" id="{F75C999D-8A5E-0732-D81C-D4C418E6134B}"/>
              </a:ext>
            </a:extLst>
          </p:cNvPr>
          <p:cNvSpPr>
            <a:spLocks/>
          </p:cNvSpPr>
          <p:nvPr/>
        </p:nvSpPr>
        <p:spPr bwMode="auto">
          <a:xfrm>
            <a:off x="5089526" y="5715000"/>
            <a:ext cx="0" cy="11113"/>
          </a:xfrm>
          <a:custGeom>
            <a:avLst/>
            <a:gdLst>
              <a:gd name="T0" fmla="*/ 0 h 7"/>
              <a:gd name="T1" fmla="*/ 3 h 7"/>
              <a:gd name="T2" fmla="*/ 7 h 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7">
                <a:moveTo>
                  <a:pt x="0" y="0"/>
                </a:moveTo>
                <a:lnTo>
                  <a:pt x="0" y="3"/>
                </a:lnTo>
                <a:lnTo>
                  <a:pt x="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2" name="Freeform 1157">
            <a:extLst>
              <a:ext uri="{FF2B5EF4-FFF2-40B4-BE49-F238E27FC236}">
                <a16:creationId xmlns:a16="http://schemas.microsoft.com/office/drawing/2014/main" id="{86689D74-EF62-C615-24E4-2CE00B270B32}"/>
              </a:ext>
            </a:extLst>
          </p:cNvPr>
          <p:cNvSpPr>
            <a:spLocks/>
          </p:cNvSpPr>
          <p:nvPr/>
        </p:nvSpPr>
        <p:spPr bwMode="auto">
          <a:xfrm>
            <a:off x="3986213" y="5730875"/>
            <a:ext cx="6350" cy="3175"/>
          </a:xfrm>
          <a:custGeom>
            <a:avLst/>
            <a:gdLst>
              <a:gd name="T0" fmla="*/ 3 w 4"/>
              <a:gd name="T1" fmla="*/ 2 h 2"/>
              <a:gd name="T2" fmla="*/ 4 w 4"/>
              <a:gd name="T3" fmla="*/ 1 h 2"/>
              <a:gd name="T4" fmla="*/ 4 w 4"/>
              <a:gd name="T5" fmla="*/ 0 h 2"/>
              <a:gd name="T6" fmla="*/ 3 w 4"/>
              <a:gd name="T7" fmla="*/ 0 h 2"/>
              <a:gd name="T8" fmla="*/ 1 w 4"/>
              <a:gd name="T9" fmla="*/ 0 h 2"/>
              <a:gd name="T10" fmla="*/ 0 w 4"/>
              <a:gd name="T11" fmla="*/ 1 h 2"/>
              <a:gd name="T12" fmla="*/ 1 w 4"/>
              <a:gd name="T13" fmla="*/ 2 h 2"/>
              <a:gd name="T14" fmla="*/ 3 w 4"/>
              <a:gd name="T15" fmla="*/ 2 h 2"/>
              <a:gd name="T16" fmla="*/ 3 w 4"/>
              <a:gd name="T1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" h="2">
                <a:moveTo>
                  <a:pt x="3" y="2"/>
                </a:moveTo>
                <a:lnTo>
                  <a:pt x="4" y="1"/>
                </a:lnTo>
                <a:lnTo>
                  <a:pt x="4" y="0"/>
                </a:lnTo>
                <a:lnTo>
                  <a:pt x="3" y="0"/>
                </a:lnTo>
                <a:lnTo>
                  <a:pt x="1" y="0"/>
                </a:lnTo>
                <a:lnTo>
                  <a:pt x="0" y="1"/>
                </a:lnTo>
                <a:lnTo>
                  <a:pt x="1" y="2"/>
                </a:lnTo>
                <a:lnTo>
                  <a:pt x="3" y="2"/>
                </a:lnTo>
                <a:lnTo>
                  <a:pt x="3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3" name="Freeform 1158">
            <a:extLst>
              <a:ext uri="{FF2B5EF4-FFF2-40B4-BE49-F238E27FC236}">
                <a16:creationId xmlns:a16="http://schemas.microsoft.com/office/drawing/2014/main" id="{42054697-269F-2A2A-B202-BDFDFC325279}"/>
              </a:ext>
            </a:extLst>
          </p:cNvPr>
          <p:cNvSpPr>
            <a:spLocks/>
          </p:cNvSpPr>
          <p:nvPr/>
        </p:nvSpPr>
        <p:spPr bwMode="auto">
          <a:xfrm>
            <a:off x="5089526" y="5726113"/>
            <a:ext cx="1588" cy="11113"/>
          </a:xfrm>
          <a:custGeom>
            <a:avLst/>
            <a:gdLst>
              <a:gd name="T0" fmla="*/ 0 w 1"/>
              <a:gd name="T1" fmla="*/ 0 h 7"/>
              <a:gd name="T2" fmla="*/ 1 w 1"/>
              <a:gd name="T3" fmla="*/ 1 h 7"/>
              <a:gd name="T4" fmla="*/ 1 w 1"/>
              <a:gd name="T5" fmla="*/ 5 h 7"/>
              <a:gd name="T6" fmla="*/ 1 w 1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7">
                <a:moveTo>
                  <a:pt x="0" y="0"/>
                </a:moveTo>
                <a:lnTo>
                  <a:pt x="1" y="1"/>
                </a:lnTo>
                <a:lnTo>
                  <a:pt x="1" y="5"/>
                </a:lnTo>
                <a:lnTo>
                  <a:pt x="1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4" name="Freeform 1159">
            <a:extLst>
              <a:ext uri="{FF2B5EF4-FFF2-40B4-BE49-F238E27FC236}">
                <a16:creationId xmlns:a16="http://schemas.microsoft.com/office/drawing/2014/main" id="{8E091057-3135-F70B-EBFE-1336DD2878E4}"/>
              </a:ext>
            </a:extLst>
          </p:cNvPr>
          <p:cNvSpPr>
            <a:spLocks/>
          </p:cNvSpPr>
          <p:nvPr/>
        </p:nvSpPr>
        <p:spPr bwMode="auto">
          <a:xfrm>
            <a:off x="4029076" y="5703888"/>
            <a:ext cx="44450" cy="36513"/>
          </a:xfrm>
          <a:custGeom>
            <a:avLst/>
            <a:gdLst>
              <a:gd name="T0" fmla="*/ 22 w 28"/>
              <a:gd name="T1" fmla="*/ 23 h 23"/>
              <a:gd name="T2" fmla="*/ 28 w 28"/>
              <a:gd name="T3" fmla="*/ 22 h 23"/>
              <a:gd name="T4" fmla="*/ 28 w 28"/>
              <a:gd name="T5" fmla="*/ 12 h 23"/>
              <a:gd name="T6" fmla="*/ 24 w 28"/>
              <a:gd name="T7" fmla="*/ 10 h 23"/>
              <a:gd name="T8" fmla="*/ 6 w 28"/>
              <a:gd name="T9" fmla="*/ 2 h 23"/>
              <a:gd name="T10" fmla="*/ 5 w 28"/>
              <a:gd name="T11" fmla="*/ 0 h 23"/>
              <a:gd name="T12" fmla="*/ 3 w 28"/>
              <a:gd name="T13" fmla="*/ 0 h 23"/>
              <a:gd name="T14" fmla="*/ 0 w 28"/>
              <a:gd name="T15" fmla="*/ 4 h 23"/>
              <a:gd name="T16" fmla="*/ 0 w 28"/>
              <a:gd name="T17" fmla="*/ 7 h 23"/>
              <a:gd name="T18" fmla="*/ 14 w 28"/>
              <a:gd name="T19" fmla="*/ 18 h 23"/>
              <a:gd name="T20" fmla="*/ 22 w 28"/>
              <a:gd name="T2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" h="23">
                <a:moveTo>
                  <a:pt x="22" y="23"/>
                </a:moveTo>
                <a:lnTo>
                  <a:pt x="28" y="22"/>
                </a:lnTo>
                <a:lnTo>
                  <a:pt x="28" y="12"/>
                </a:lnTo>
                <a:lnTo>
                  <a:pt x="24" y="10"/>
                </a:lnTo>
                <a:lnTo>
                  <a:pt x="6" y="2"/>
                </a:lnTo>
                <a:lnTo>
                  <a:pt x="5" y="0"/>
                </a:lnTo>
                <a:lnTo>
                  <a:pt x="3" y="0"/>
                </a:lnTo>
                <a:lnTo>
                  <a:pt x="0" y="4"/>
                </a:lnTo>
                <a:lnTo>
                  <a:pt x="0" y="7"/>
                </a:lnTo>
                <a:lnTo>
                  <a:pt x="14" y="18"/>
                </a:lnTo>
                <a:lnTo>
                  <a:pt x="22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5" name="Freeform 1160">
            <a:extLst>
              <a:ext uri="{FF2B5EF4-FFF2-40B4-BE49-F238E27FC236}">
                <a16:creationId xmlns:a16="http://schemas.microsoft.com/office/drawing/2014/main" id="{2863E8F2-8639-73EE-4937-EA4B73506C6C}"/>
              </a:ext>
            </a:extLst>
          </p:cNvPr>
          <p:cNvSpPr>
            <a:spLocks/>
          </p:cNvSpPr>
          <p:nvPr/>
        </p:nvSpPr>
        <p:spPr bwMode="auto">
          <a:xfrm>
            <a:off x="5143501" y="5737225"/>
            <a:ext cx="7938" cy="6350"/>
          </a:xfrm>
          <a:custGeom>
            <a:avLst/>
            <a:gdLst>
              <a:gd name="T0" fmla="*/ 5 w 5"/>
              <a:gd name="T1" fmla="*/ 4 h 4"/>
              <a:gd name="T2" fmla="*/ 4 w 5"/>
              <a:gd name="T3" fmla="*/ 4 h 4"/>
              <a:gd name="T4" fmla="*/ 2 w 5"/>
              <a:gd name="T5" fmla="*/ 2 h 4"/>
              <a:gd name="T6" fmla="*/ 1 w 5"/>
              <a:gd name="T7" fmla="*/ 0 h 4"/>
              <a:gd name="T8" fmla="*/ 0 w 5"/>
              <a:gd name="T9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4">
                <a:moveTo>
                  <a:pt x="5" y="4"/>
                </a:moveTo>
                <a:lnTo>
                  <a:pt x="4" y="4"/>
                </a:lnTo>
                <a:lnTo>
                  <a:pt x="2" y="2"/>
                </a:lnTo>
                <a:lnTo>
                  <a:pt x="1" y="0"/>
                </a:lnTo>
                <a:lnTo>
                  <a:pt x="0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6" name="Freeform 1161">
            <a:extLst>
              <a:ext uri="{FF2B5EF4-FFF2-40B4-BE49-F238E27FC236}">
                <a16:creationId xmlns:a16="http://schemas.microsoft.com/office/drawing/2014/main" id="{435FE7ED-B365-D328-EF80-304483CFE381}"/>
              </a:ext>
            </a:extLst>
          </p:cNvPr>
          <p:cNvSpPr>
            <a:spLocks/>
          </p:cNvSpPr>
          <p:nvPr/>
        </p:nvSpPr>
        <p:spPr bwMode="auto">
          <a:xfrm>
            <a:off x="5130801" y="5710238"/>
            <a:ext cx="12700" cy="39688"/>
          </a:xfrm>
          <a:custGeom>
            <a:avLst/>
            <a:gdLst>
              <a:gd name="T0" fmla="*/ 8 w 8"/>
              <a:gd name="T1" fmla="*/ 18 h 25"/>
              <a:gd name="T2" fmla="*/ 4 w 8"/>
              <a:gd name="T3" fmla="*/ 23 h 25"/>
              <a:gd name="T4" fmla="*/ 2 w 8"/>
              <a:gd name="T5" fmla="*/ 25 h 25"/>
              <a:gd name="T6" fmla="*/ 1 w 8"/>
              <a:gd name="T7" fmla="*/ 22 h 25"/>
              <a:gd name="T8" fmla="*/ 0 w 8"/>
              <a:gd name="T9" fmla="*/ 15 h 25"/>
              <a:gd name="T10" fmla="*/ 0 w 8"/>
              <a:gd name="T11" fmla="*/ 3 h 25"/>
              <a:gd name="T12" fmla="*/ 0 w 8"/>
              <a:gd name="T13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5">
                <a:moveTo>
                  <a:pt x="8" y="18"/>
                </a:moveTo>
                <a:lnTo>
                  <a:pt x="4" y="23"/>
                </a:lnTo>
                <a:lnTo>
                  <a:pt x="2" y="25"/>
                </a:lnTo>
                <a:lnTo>
                  <a:pt x="1" y="22"/>
                </a:lnTo>
                <a:lnTo>
                  <a:pt x="0" y="15"/>
                </a:lnTo>
                <a:lnTo>
                  <a:pt x="0" y="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7" name="Freeform 1162">
            <a:extLst>
              <a:ext uri="{FF2B5EF4-FFF2-40B4-BE49-F238E27FC236}">
                <a16:creationId xmlns:a16="http://schemas.microsoft.com/office/drawing/2014/main" id="{109BC119-8E74-BEC8-1B79-1C8C478ABCF0}"/>
              </a:ext>
            </a:extLst>
          </p:cNvPr>
          <p:cNvSpPr>
            <a:spLocks/>
          </p:cNvSpPr>
          <p:nvPr/>
        </p:nvSpPr>
        <p:spPr bwMode="auto">
          <a:xfrm>
            <a:off x="5091113" y="5737225"/>
            <a:ext cx="6350" cy="19050"/>
          </a:xfrm>
          <a:custGeom>
            <a:avLst/>
            <a:gdLst>
              <a:gd name="T0" fmla="*/ 0 w 4"/>
              <a:gd name="T1" fmla="*/ 0 h 12"/>
              <a:gd name="T2" fmla="*/ 1 w 4"/>
              <a:gd name="T3" fmla="*/ 1 h 12"/>
              <a:gd name="T4" fmla="*/ 3 w 4"/>
              <a:gd name="T5" fmla="*/ 4 h 12"/>
              <a:gd name="T6" fmla="*/ 4 w 4"/>
              <a:gd name="T7" fmla="*/ 5 h 12"/>
              <a:gd name="T8" fmla="*/ 0 w 4"/>
              <a:gd name="T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12">
                <a:moveTo>
                  <a:pt x="0" y="0"/>
                </a:moveTo>
                <a:lnTo>
                  <a:pt x="1" y="1"/>
                </a:lnTo>
                <a:lnTo>
                  <a:pt x="3" y="4"/>
                </a:lnTo>
                <a:lnTo>
                  <a:pt x="4" y="5"/>
                </a:lnTo>
                <a:lnTo>
                  <a:pt x="0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8" name="Freeform 1163">
            <a:extLst>
              <a:ext uri="{FF2B5EF4-FFF2-40B4-BE49-F238E27FC236}">
                <a16:creationId xmlns:a16="http://schemas.microsoft.com/office/drawing/2014/main" id="{B7B02E86-341E-089D-6624-D7F1C99303B1}"/>
              </a:ext>
            </a:extLst>
          </p:cNvPr>
          <p:cNvSpPr>
            <a:spLocks/>
          </p:cNvSpPr>
          <p:nvPr/>
        </p:nvSpPr>
        <p:spPr bwMode="auto">
          <a:xfrm>
            <a:off x="4094163" y="5721350"/>
            <a:ext cx="52388" cy="53975"/>
          </a:xfrm>
          <a:custGeom>
            <a:avLst/>
            <a:gdLst>
              <a:gd name="T0" fmla="*/ 21 w 33"/>
              <a:gd name="T1" fmla="*/ 34 h 34"/>
              <a:gd name="T2" fmla="*/ 17 w 33"/>
              <a:gd name="T3" fmla="*/ 30 h 34"/>
              <a:gd name="T4" fmla="*/ 6 w 33"/>
              <a:gd name="T5" fmla="*/ 27 h 34"/>
              <a:gd name="T6" fmla="*/ 3 w 33"/>
              <a:gd name="T7" fmla="*/ 21 h 34"/>
              <a:gd name="T8" fmla="*/ 2 w 33"/>
              <a:gd name="T9" fmla="*/ 16 h 34"/>
              <a:gd name="T10" fmla="*/ 0 w 33"/>
              <a:gd name="T11" fmla="*/ 15 h 34"/>
              <a:gd name="T12" fmla="*/ 0 w 33"/>
              <a:gd name="T13" fmla="*/ 14 h 34"/>
              <a:gd name="T14" fmla="*/ 2 w 33"/>
              <a:gd name="T15" fmla="*/ 11 h 34"/>
              <a:gd name="T16" fmla="*/ 14 w 33"/>
              <a:gd name="T17" fmla="*/ 3 h 34"/>
              <a:gd name="T18" fmla="*/ 19 w 33"/>
              <a:gd name="T19" fmla="*/ 6 h 34"/>
              <a:gd name="T20" fmla="*/ 30 w 33"/>
              <a:gd name="T21" fmla="*/ 1 h 34"/>
              <a:gd name="T22" fmla="*/ 33 w 33"/>
              <a:gd name="T23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" h="34">
                <a:moveTo>
                  <a:pt x="21" y="34"/>
                </a:moveTo>
                <a:lnTo>
                  <a:pt x="17" y="30"/>
                </a:lnTo>
                <a:lnTo>
                  <a:pt x="6" y="27"/>
                </a:lnTo>
                <a:lnTo>
                  <a:pt x="3" y="21"/>
                </a:lnTo>
                <a:lnTo>
                  <a:pt x="2" y="16"/>
                </a:lnTo>
                <a:lnTo>
                  <a:pt x="0" y="15"/>
                </a:lnTo>
                <a:lnTo>
                  <a:pt x="0" y="14"/>
                </a:lnTo>
                <a:lnTo>
                  <a:pt x="2" y="11"/>
                </a:lnTo>
                <a:lnTo>
                  <a:pt x="14" y="3"/>
                </a:lnTo>
                <a:lnTo>
                  <a:pt x="19" y="6"/>
                </a:lnTo>
                <a:lnTo>
                  <a:pt x="30" y="1"/>
                </a:lnTo>
                <a:lnTo>
                  <a:pt x="3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9" name="Line 1164">
            <a:extLst>
              <a:ext uri="{FF2B5EF4-FFF2-40B4-BE49-F238E27FC236}">
                <a16:creationId xmlns:a16="http://schemas.microsoft.com/office/drawing/2014/main" id="{B967BB75-19EF-0551-D67F-90BD6FC55A0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168776" y="5780088"/>
            <a:ext cx="3175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0" name="Freeform 1165">
            <a:extLst>
              <a:ext uri="{FF2B5EF4-FFF2-40B4-BE49-F238E27FC236}">
                <a16:creationId xmlns:a16="http://schemas.microsoft.com/office/drawing/2014/main" id="{27785F3C-6644-2A3B-2AFE-F1B5EA2F2CC0}"/>
              </a:ext>
            </a:extLst>
          </p:cNvPr>
          <p:cNvSpPr>
            <a:spLocks/>
          </p:cNvSpPr>
          <p:nvPr/>
        </p:nvSpPr>
        <p:spPr bwMode="auto">
          <a:xfrm>
            <a:off x="4171951" y="5773738"/>
            <a:ext cx="58738" cy="7938"/>
          </a:xfrm>
          <a:custGeom>
            <a:avLst/>
            <a:gdLst>
              <a:gd name="T0" fmla="*/ 26 w 37"/>
              <a:gd name="T1" fmla="*/ 5 h 5"/>
              <a:gd name="T2" fmla="*/ 30 w 37"/>
              <a:gd name="T3" fmla="*/ 4 h 5"/>
              <a:gd name="T4" fmla="*/ 37 w 37"/>
              <a:gd name="T5" fmla="*/ 3 h 5"/>
              <a:gd name="T6" fmla="*/ 35 w 37"/>
              <a:gd name="T7" fmla="*/ 0 h 5"/>
              <a:gd name="T8" fmla="*/ 20 w 37"/>
              <a:gd name="T9" fmla="*/ 1 h 5"/>
              <a:gd name="T10" fmla="*/ 15 w 37"/>
              <a:gd name="T11" fmla="*/ 3 h 5"/>
              <a:gd name="T12" fmla="*/ 11 w 37"/>
              <a:gd name="T13" fmla="*/ 4 h 5"/>
              <a:gd name="T14" fmla="*/ 0 w 37"/>
              <a:gd name="T15" fmla="*/ 4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" h="5">
                <a:moveTo>
                  <a:pt x="26" y="5"/>
                </a:moveTo>
                <a:lnTo>
                  <a:pt x="30" y="4"/>
                </a:lnTo>
                <a:lnTo>
                  <a:pt x="37" y="3"/>
                </a:lnTo>
                <a:lnTo>
                  <a:pt x="35" y="0"/>
                </a:lnTo>
                <a:lnTo>
                  <a:pt x="20" y="1"/>
                </a:lnTo>
                <a:lnTo>
                  <a:pt x="15" y="3"/>
                </a:lnTo>
                <a:lnTo>
                  <a:pt x="11" y="4"/>
                </a:lnTo>
                <a:lnTo>
                  <a:pt x="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1" name="Line 1166">
            <a:extLst>
              <a:ext uri="{FF2B5EF4-FFF2-40B4-BE49-F238E27FC236}">
                <a16:creationId xmlns:a16="http://schemas.microsoft.com/office/drawing/2014/main" id="{01A7C597-08A7-902A-B8D4-E4C3DBC2D8E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162426" y="5780088"/>
            <a:ext cx="6350" cy="476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2" name="Freeform 1167">
            <a:extLst>
              <a:ext uri="{FF2B5EF4-FFF2-40B4-BE49-F238E27FC236}">
                <a16:creationId xmlns:a16="http://schemas.microsoft.com/office/drawing/2014/main" id="{BAA390DF-E7E4-FA09-BD9D-35B22B768F10}"/>
              </a:ext>
            </a:extLst>
          </p:cNvPr>
          <p:cNvSpPr>
            <a:spLocks/>
          </p:cNvSpPr>
          <p:nvPr/>
        </p:nvSpPr>
        <p:spPr bwMode="auto">
          <a:xfrm>
            <a:off x="4171951" y="5781675"/>
            <a:ext cx="41275" cy="6350"/>
          </a:xfrm>
          <a:custGeom>
            <a:avLst/>
            <a:gdLst>
              <a:gd name="T0" fmla="*/ 0 w 26"/>
              <a:gd name="T1" fmla="*/ 4 h 4"/>
              <a:gd name="T2" fmla="*/ 9 w 26"/>
              <a:gd name="T3" fmla="*/ 4 h 4"/>
              <a:gd name="T4" fmla="*/ 20 w 26"/>
              <a:gd name="T5" fmla="*/ 3 h 4"/>
              <a:gd name="T6" fmla="*/ 26 w 26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" h="4">
                <a:moveTo>
                  <a:pt x="0" y="4"/>
                </a:moveTo>
                <a:lnTo>
                  <a:pt x="9" y="4"/>
                </a:lnTo>
                <a:lnTo>
                  <a:pt x="20" y="3"/>
                </a:lnTo>
                <a:lnTo>
                  <a:pt x="2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3" name="Freeform 1168">
            <a:extLst>
              <a:ext uri="{FF2B5EF4-FFF2-40B4-BE49-F238E27FC236}">
                <a16:creationId xmlns:a16="http://schemas.microsoft.com/office/drawing/2014/main" id="{7D5D3CB7-2228-B817-AB53-1DEA5415445D}"/>
              </a:ext>
            </a:extLst>
          </p:cNvPr>
          <p:cNvSpPr>
            <a:spLocks/>
          </p:cNvSpPr>
          <p:nvPr/>
        </p:nvSpPr>
        <p:spPr bwMode="auto">
          <a:xfrm>
            <a:off x="4168776" y="5788025"/>
            <a:ext cx="3175" cy="3175"/>
          </a:xfrm>
          <a:custGeom>
            <a:avLst/>
            <a:gdLst>
              <a:gd name="T0" fmla="*/ 0 w 2"/>
              <a:gd name="T1" fmla="*/ 2 h 2"/>
              <a:gd name="T2" fmla="*/ 1 w 2"/>
              <a:gd name="T3" fmla="*/ 2 h 2"/>
              <a:gd name="T4" fmla="*/ 2 w 2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1" y="2"/>
                </a:lnTo>
                <a:lnTo>
                  <a:pt x="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4" name="Freeform 1169">
            <a:extLst>
              <a:ext uri="{FF2B5EF4-FFF2-40B4-BE49-F238E27FC236}">
                <a16:creationId xmlns:a16="http://schemas.microsoft.com/office/drawing/2014/main" id="{4724381A-7363-34CA-161F-4318297D9D7B}"/>
              </a:ext>
            </a:extLst>
          </p:cNvPr>
          <p:cNvSpPr>
            <a:spLocks/>
          </p:cNvSpPr>
          <p:nvPr/>
        </p:nvSpPr>
        <p:spPr bwMode="auto">
          <a:xfrm>
            <a:off x="5067301" y="5761038"/>
            <a:ext cx="17463" cy="31750"/>
          </a:xfrm>
          <a:custGeom>
            <a:avLst/>
            <a:gdLst>
              <a:gd name="T0" fmla="*/ 0 w 11"/>
              <a:gd name="T1" fmla="*/ 12 h 20"/>
              <a:gd name="T2" fmla="*/ 1 w 11"/>
              <a:gd name="T3" fmla="*/ 5 h 20"/>
              <a:gd name="T4" fmla="*/ 1 w 11"/>
              <a:gd name="T5" fmla="*/ 1 h 20"/>
              <a:gd name="T6" fmla="*/ 1 w 11"/>
              <a:gd name="T7" fmla="*/ 0 h 20"/>
              <a:gd name="T8" fmla="*/ 5 w 11"/>
              <a:gd name="T9" fmla="*/ 2 h 20"/>
              <a:gd name="T10" fmla="*/ 8 w 11"/>
              <a:gd name="T11" fmla="*/ 5 h 20"/>
              <a:gd name="T12" fmla="*/ 10 w 11"/>
              <a:gd name="T13" fmla="*/ 11 h 20"/>
              <a:gd name="T14" fmla="*/ 11 w 11"/>
              <a:gd name="T15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" h="20">
                <a:moveTo>
                  <a:pt x="0" y="12"/>
                </a:moveTo>
                <a:lnTo>
                  <a:pt x="1" y="5"/>
                </a:lnTo>
                <a:lnTo>
                  <a:pt x="1" y="1"/>
                </a:lnTo>
                <a:lnTo>
                  <a:pt x="1" y="0"/>
                </a:lnTo>
                <a:lnTo>
                  <a:pt x="5" y="2"/>
                </a:lnTo>
                <a:lnTo>
                  <a:pt x="8" y="5"/>
                </a:lnTo>
                <a:lnTo>
                  <a:pt x="10" y="11"/>
                </a:lnTo>
                <a:lnTo>
                  <a:pt x="11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5" name="Line 1170">
            <a:extLst>
              <a:ext uri="{FF2B5EF4-FFF2-40B4-BE49-F238E27FC236}">
                <a16:creationId xmlns:a16="http://schemas.microsoft.com/office/drawing/2014/main" id="{9B3E8BF3-0872-1D88-8F2E-9A48A4180E4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175251" y="5797550"/>
            <a:ext cx="3175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6" name="Freeform 1171">
            <a:extLst>
              <a:ext uri="{FF2B5EF4-FFF2-40B4-BE49-F238E27FC236}">
                <a16:creationId xmlns:a16="http://schemas.microsoft.com/office/drawing/2014/main" id="{6D16DCF7-17A0-469F-E4EC-CADE3DDCB392}"/>
              </a:ext>
            </a:extLst>
          </p:cNvPr>
          <p:cNvSpPr>
            <a:spLocks/>
          </p:cNvSpPr>
          <p:nvPr/>
        </p:nvSpPr>
        <p:spPr bwMode="auto">
          <a:xfrm>
            <a:off x="5060951" y="5780088"/>
            <a:ext cx="23813" cy="23813"/>
          </a:xfrm>
          <a:custGeom>
            <a:avLst/>
            <a:gdLst>
              <a:gd name="T0" fmla="*/ 15 w 15"/>
              <a:gd name="T1" fmla="*/ 8 h 15"/>
              <a:gd name="T2" fmla="*/ 15 w 15"/>
              <a:gd name="T3" fmla="*/ 9 h 15"/>
              <a:gd name="T4" fmla="*/ 14 w 15"/>
              <a:gd name="T5" fmla="*/ 14 h 15"/>
              <a:gd name="T6" fmla="*/ 9 w 15"/>
              <a:gd name="T7" fmla="*/ 15 h 15"/>
              <a:gd name="T8" fmla="*/ 4 w 15"/>
              <a:gd name="T9" fmla="*/ 14 h 15"/>
              <a:gd name="T10" fmla="*/ 1 w 15"/>
              <a:gd name="T11" fmla="*/ 14 h 15"/>
              <a:gd name="T12" fmla="*/ 0 w 15"/>
              <a:gd name="T13" fmla="*/ 5 h 15"/>
              <a:gd name="T14" fmla="*/ 4 w 15"/>
              <a:gd name="T15" fmla="*/ 3 h 15"/>
              <a:gd name="T16" fmla="*/ 4 w 15"/>
              <a:gd name="T17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" h="15">
                <a:moveTo>
                  <a:pt x="15" y="8"/>
                </a:moveTo>
                <a:lnTo>
                  <a:pt x="15" y="9"/>
                </a:lnTo>
                <a:lnTo>
                  <a:pt x="14" y="14"/>
                </a:lnTo>
                <a:lnTo>
                  <a:pt x="9" y="15"/>
                </a:lnTo>
                <a:lnTo>
                  <a:pt x="4" y="14"/>
                </a:lnTo>
                <a:lnTo>
                  <a:pt x="1" y="14"/>
                </a:lnTo>
                <a:lnTo>
                  <a:pt x="0" y="5"/>
                </a:lnTo>
                <a:lnTo>
                  <a:pt x="4" y="3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7" name="Freeform 1172">
            <a:extLst>
              <a:ext uri="{FF2B5EF4-FFF2-40B4-BE49-F238E27FC236}">
                <a16:creationId xmlns:a16="http://schemas.microsoft.com/office/drawing/2014/main" id="{FBFD5CFC-710D-4222-B9F2-5C25DC624BDB}"/>
              </a:ext>
            </a:extLst>
          </p:cNvPr>
          <p:cNvSpPr>
            <a:spLocks/>
          </p:cNvSpPr>
          <p:nvPr/>
        </p:nvSpPr>
        <p:spPr bwMode="auto">
          <a:xfrm>
            <a:off x="5140326" y="5743575"/>
            <a:ext cx="34925" cy="66675"/>
          </a:xfrm>
          <a:custGeom>
            <a:avLst/>
            <a:gdLst>
              <a:gd name="T0" fmla="*/ 22 w 22"/>
              <a:gd name="T1" fmla="*/ 34 h 42"/>
              <a:gd name="T2" fmla="*/ 21 w 22"/>
              <a:gd name="T3" fmla="*/ 35 h 42"/>
              <a:gd name="T4" fmla="*/ 19 w 22"/>
              <a:gd name="T5" fmla="*/ 37 h 42"/>
              <a:gd name="T6" fmla="*/ 18 w 22"/>
              <a:gd name="T7" fmla="*/ 41 h 42"/>
              <a:gd name="T8" fmla="*/ 14 w 22"/>
              <a:gd name="T9" fmla="*/ 42 h 42"/>
              <a:gd name="T10" fmla="*/ 13 w 22"/>
              <a:gd name="T11" fmla="*/ 39 h 42"/>
              <a:gd name="T12" fmla="*/ 10 w 22"/>
              <a:gd name="T13" fmla="*/ 38 h 42"/>
              <a:gd name="T14" fmla="*/ 10 w 22"/>
              <a:gd name="T15" fmla="*/ 34 h 42"/>
              <a:gd name="T16" fmla="*/ 10 w 22"/>
              <a:gd name="T17" fmla="*/ 32 h 42"/>
              <a:gd name="T18" fmla="*/ 7 w 22"/>
              <a:gd name="T19" fmla="*/ 27 h 42"/>
              <a:gd name="T20" fmla="*/ 0 w 22"/>
              <a:gd name="T21" fmla="*/ 24 h 42"/>
              <a:gd name="T22" fmla="*/ 0 w 22"/>
              <a:gd name="T23" fmla="*/ 16 h 42"/>
              <a:gd name="T24" fmla="*/ 2 w 22"/>
              <a:gd name="T25" fmla="*/ 13 h 42"/>
              <a:gd name="T26" fmla="*/ 4 w 22"/>
              <a:gd name="T27" fmla="*/ 8 h 42"/>
              <a:gd name="T28" fmla="*/ 6 w 22"/>
              <a:gd name="T29" fmla="*/ 5 h 42"/>
              <a:gd name="T30" fmla="*/ 11 w 22"/>
              <a:gd name="T31" fmla="*/ 0 h 42"/>
              <a:gd name="T32" fmla="*/ 7 w 22"/>
              <a:gd name="T33" fmla="*/ 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2" h="42">
                <a:moveTo>
                  <a:pt x="22" y="34"/>
                </a:moveTo>
                <a:lnTo>
                  <a:pt x="21" y="35"/>
                </a:lnTo>
                <a:lnTo>
                  <a:pt x="19" y="37"/>
                </a:lnTo>
                <a:lnTo>
                  <a:pt x="18" y="41"/>
                </a:lnTo>
                <a:lnTo>
                  <a:pt x="14" y="42"/>
                </a:lnTo>
                <a:lnTo>
                  <a:pt x="13" y="39"/>
                </a:lnTo>
                <a:lnTo>
                  <a:pt x="10" y="38"/>
                </a:lnTo>
                <a:lnTo>
                  <a:pt x="10" y="34"/>
                </a:lnTo>
                <a:lnTo>
                  <a:pt x="10" y="32"/>
                </a:lnTo>
                <a:lnTo>
                  <a:pt x="7" y="27"/>
                </a:lnTo>
                <a:lnTo>
                  <a:pt x="0" y="24"/>
                </a:lnTo>
                <a:lnTo>
                  <a:pt x="0" y="16"/>
                </a:lnTo>
                <a:lnTo>
                  <a:pt x="2" y="13"/>
                </a:lnTo>
                <a:lnTo>
                  <a:pt x="4" y="8"/>
                </a:lnTo>
                <a:lnTo>
                  <a:pt x="6" y="5"/>
                </a:lnTo>
                <a:lnTo>
                  <a:pt x="11" y="0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8" name="Freeform 1173">
            <a:extLst>
              <a:ext uri="{FF2B5EF4-FFF2-40B4-BE49-F238E27FC236}">
                <a16:creationId xmlns:a16="http://schemas.microsoft.com/office/drawing/2014/main" id="{4C23B451-8A2F-5457-AFE9-E5096092FF50}"/>
              </a:ext>
            </a:extLst>
          </p:cNvPr>
          <p:cNvSpPr>
            <a:spLocks/>
          </p:cNvSpPr>
          <p:nvPr/>
        </p:nvSpPr>
        <p:spPr bwMode="auto">
          <a:xfrm>
            <a:off x="4110038" y="5775325"/>
            <a:ext cx="52388" cy="36513"/>
          </a:xfrm>
          <a:custGeom>
            <a:avLst/>
            <a:gdLst>
              <a:gd name="T0" fmla="*/ 33 w 33"/>
              <a:gd name="T1" fmla="*/ 6 h 23"/>
              <a:gd name="T2" fmla="*/ 26 w 33"/>
              <a:gd name="T3" fmla="*/ 8 h 23"/>
              <a:gd name="T4" fmla="*/ 15 w 33"/>
              <a:gd name="T5" fmla="*/ 14 h 23"/>
              <a:gd name="T6" fmla="*/ 9 w 33"/>
              <a:gd name="T7" fmla="*/ 21 h 23"/>
              <a:gd name="T8" fmla="*/ 7 w 33"/>
              <a:gd name="T9" fmla="*/ 23 h 23"/>
              <a:gd name="T10" fmla="*/ 4 w 33"/>
              <a:gd name="T11" fmla="*/ 15 h 23"/>
              <a:gd name="T12" fmla="*/ 1 w 33"/>
              <a:gd name="T13" fmla="*/ 10 h 23"/>
              <a:gd name="T14" fmla="*/ 0 w 33"/>
              <a:gd name="T15" fmla="*/ 8 h 23"/>
              <a:gd name="T16" fmla="*/ 12 w 33"/>
              <a:gd name="T17" fmla="*/ 3 h 23"/>
              <a:gd name="T18" fmla="*/ 11 w 33"/>
              <a:gd name="T19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3" h="23">
                <a:moveTo>
                  <a:pt x="33" y="6"/>
                </a:moveTo>
                <a:lnTo>
                  <a:pt x="26" y="8"/>
                </a:lnTo>
                <a:lnTo>
                  <a:pt x="15" y="14"/>
                </a:lnTo>
                <a:lnTo>
                  <a:pt x="9" y="21"/>
                </a:lnTo>
                <a:lnTo>
                  <a:pt x="7" y="23"/>
                </a:lnTo>
                <a:lnTo>
                  <a:pt x="4" y="15"/>
                </a:lnTo>
                <a:lnTo>
                  <a:pt x="1" y="10"/>
                </a:lnTo>
                <a:lnTo>
                  <a:pt x="0" y="8"/>
                </a:lnTo>
                <a:lnTo>
                  <a:pt x="12" y="3"/>
                </a:lnTo>
                <a:lnTo>
                  <a:pt x="1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9" name="Freeform 1174">
            <a:extLst>
              <a:ext uri="{FF2B5EF4-FFF2-40B4-BE49-F238E27FC236}">
                <a16:creationId xmlns:a16="http://schemas.microsoft.com/office/drawing/2014/main" id="{DC095B30-AE9E-9137-8DAE-345E112C95B7}"/>
              </a:ext>
            </a:extLst>
          </p:cNvPr>
          <p:cNvSpPr>
            <a:spLocks/>
          </p:cNvSpPr>
          <p:nvPr/>
        </p:nvSpPr>
        <p:spPr bwMode="auto">
          <a:xfrm>
            <a:off x="5229226" y="5802313"/>
            <a:ext cx="11113" cy="14288"/>
          </a:xfrm>
          <a:custGeom>
            <a:avLst/>
            <a:gdLst>
              <a:gd name="T0" fmla="*/ 6 w 7"/>
              <a:gd name="T1" fmla="*/ 5 h 9"/>
              <a:gd name="T2" fmla="*/ 7 w 7"/>
              <a:gd name="T3" fmla="*/ 1 h 9"/>
              <a:gd name="T4" fmla="*/ 7 w 7"/>
              <a:gd name="T5" fmla="*/ 0 h 9"/>
              <a:gd name="T6" fmla="*/ 2 w 7"/>
              <a:gd name="T7" fmla="*/ 0 h 9"/>
              <a:gd name="T8" fmla="*/ 3 w 7"/>
              <a:gd name="T9" fmla="*/ 8 h 9"/>
              <a:gd name="T10" fmla="*/ 0 w 7"/>
              <a:gd name="T11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" h="9">
                <a:moveTo>
                  <a:pt x="6" y="5"/>
                </a:moveTo>
                <a:lnTo>
                  <a:pt x="7" y="1"/>
                </a:lnTo>
                <a:lnTo>
                  <a:pt x="7" y="0"/>
                </a:lnTo>
                <a:lnTo>
                  <a:pt x="2" y="0"/>
                </a:lnTo>
                <a:lnTo>
                  <a:pt x="3" y="8"/>
                </a:lnTo>
                <a:lnTo>
                  <a:pt x="0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0" name="Freeform 1175">
            <a:extLst>
              <a:ext uri="{FF2B5EF4-FFF2-40B4-BE49-F238E27FC236}">
                <a16:creationId xmlns:a16="http://schemas.microsoft.com/office/drawing/2014/main" id="{ECFE047C-0C21-5B9A-9B7E-D2B2570B6D79}"/>
              </a:ext>
            </a:extLst>
          </p:cNvPr>
          <p:cNvSpPr>
            <a:spLocks/>
          </p:cNvSpPr>
          <p:nvPr/>
        </p:nvSpPr>
        <p:spPr bwMode="auto">
          <a:xfrm>
            <a:off x="4894263" y="5805488"/>
            <a:ext cx="11113" cy="12700"/>
          </a:xfrm>
          <a:custGeom>
            <a:avLst/>
            <a:gdLst>
              <a:gd name="T0" fmla="*/ 7 w 7"/>
              <a:gd name="T1" fmla="*/ 8 h 8"/>
              <a:gd name="T2" fmla="*/ 7 w 7"/>
              <a:gd name="T3" fmla="*/ 7 h 8"/>
              <a:gd name="T4" fmla="*/ 3 w 7"/>
              <a:gd name="T5" fmla="*/ 0 h 8"/>
              <a:gd name="T6" fmla="*/ 0 w 7"/>
              <a:gd name="T7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8">
                <a:moveTo>
                  <a:pt x="7" y="8"/>
                </a:moveTo>
                <a:lnTo>
                  <a:pt x="7" y="7"/>
                </a:lnTo>
                <a:lnTo>
                  <a:pt x="3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1" name="Freeform 1176">
            <a:extLst>
              <a:ext uri="{FF2B5EF4-FFF2-40B4-BE49-F238E27FC236}">
                <a16:creationId xmlns:a16="http://schemas.microsoft.com/office/drawing/2014/main" id="{A958612F-9253-E35C-5BE0-83C93CE04FFC}"/>
              </a:ext>
            </a:extLst>
          </p:cNvPr>
          <p:cNvSpPr>
            <a:spLocks/>
          </p:cNvSpPr>
          <p:nvPr/>
        </p:nvSpPr>
        <p:spPr bwMode="auto">
          <a:xfrm>
            <a:off x="5186363" y="5805488"/>
            <a:ext cx="19050" cy="17463"/>
          </a:xfrm>
          <a:custGeom>
            <a:avLst/>
            <a:gdLst>
              <a:gd name="T0" fmla="*/ 12 w 12"/>
              <a:gd name="T1" fmla="*/ 11 h 11"/>
              <a:gd name="T2" fmla="*/ 11 w 12"/>
              <a:gd name="T3" fmla="*/ 10 h 11"/>
              <a:gd name="T4" fmla="*/ 10 w 12"/>
              <a:gd name="T5" fmla="*/ 3 h 11"/>
              <a:gd name="T6" fmla="*/ 7 w 12"/>
              <a:gd name="T7" fmla="*/ 0 h 11"/>
              <a:gd name="T8" fmla="*/ 3 w 12"/>
              <a:gd name="T9" fmla="*/ 0 h 11"/>
              <a:gd name="T10" fmla="*/ 0 w 12"/>
              <a:gd name="T11" fmla="*/ 8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11">
                <a:moveTo>
                  <a:pt x="12" y="11"/>
                </a:moveTo>
                <a:lnTo>
                  <a:pt x="11" y="10"/>
                </a:lnTo>
                <a:lnTo>
                  <a:pt x="10" y="3"/>
                </a:lnTo>
                <a:lnTo>
                  <a:pt x="7" y="0"/>
                </a:lnTo>
                <a:lnTo>
                  <a:pt x="3" y="0"/>
                </a:lnTo>
                <a:lnTo>
                  <a:pt x="0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2" name="Freeform 1177">
            <a:extLst>
              <a:ext uri="{FF2B5EF4-FFF2-40B4-BE49-F238E27FC236}">
                <a16:creationId xmlns:a16="http://schemas.microsoft.com/office/drawing/2014/main" id="{6C4FA235-2139-343B-5E48-23D4E4ED168F}"/>
              </a:ext>
            </a:extLst>
          </p:cNvPr>
          <p:cNvSpPr>
            <a:spLocks/>
          </p:cNvSpPr>
          <p:nvPr/>
        </p:nvSpPr>
        <p:spPr bwMode="auto">
          <a:xfrm>
            <a:off x="5178426" y="5797550"/>
            <a:ext cx="7938" cy="25400"/>
          </a:xfrm>
          <a:custGeom>
            <a:avLst/>
            <a:gdLst>
              <a:gd name="T0" fmla="*/ 5 w 5"/>
              <a:gd name="T1" fmla="*/ 13 h 16"/>
              <a:gd name="T2" fmla="*/ 2 w 5"/>
              <a:gd name="T3" fmla="*/ 16 h 16"/>
              <a:gd name="T4" fmla="*/ 0 w 5"/>
              <a:gd name="T5" fmla="*/ 15 h 16"/>
              <a:gd name="T6" fmla="*/ 1 w 5"/>
              <a:gd name="T7" fmla="*/ 9 h 16"/>
              <a:gd name="T8" fmla="*/ 0 w 5"/>
              <a:gd name="T9" fmla="*/ 4 h 16"/>
              <a:gd name="T10" fmla="*/ 0 w 5"/>
              <a:gd name="T11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16">
                <a:moveTo>
                  <a:pt x="5" y="13"/>
                </a:moveTo>
                <a:lnTo>
                  <a:pt x="2" y="16"/>
                </a:lnTo>
                <a:lnTo>
                  <a:pt x="0" y="15"/>
                </a:lnTo>
                <a:lnTo>
                  <a:pt x="1" y="9"/>
                </a:lnTo>
                <a:lnTo>
                  <a:pt x="0" y="4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3" name="Freeform 1178">
            <a:extLst>
              <a:ext uri="{FF2B5EF4-FFF2-40B4-BE49-F238E27FC236}">
                <a16:creationId xmlns:a16="http://schemas.microsoft.com/office/drawing/2014/main" id="{8C7D87BF-8B50-A790-8E58-16DB99513BC6}"/>
              </a:ext>
            </a:extLst>
          </p:cNvPr>
          <p:cNvSpPr>
            <a:spLocks/>
          </p:cNvSpPr>
          <p:nvPr/>
        </p:nvSpPr>
        <p:spPr bwMode="auto">
          <a:xfrm>
            <a:off x="5205413" y="5816600"/>
            <a:ext cx="23813" cy="15875"/>
          </a:xfrm>
          <a:custGeom>
            <a:avLst/>
            <a:gdLst>
              <a:gd name="T0" fmla="*/ 15 w 15"/>
              <a:gd name="T1" fmla="*/ 0 h 10"/>
              <a:gd name="T2" fmla="*/ 11 w 15"/>
              <a:gd name="T3" fmla="*/ 1 h 10"/>
              <a:gd name="T4" fmla="*/ 11 w 15"/>
              <a:gd name="T5" fmla="*/ 3 h 10"/>
              <a:gd name="T6" fmla="*/ 6 w 15"/>
              <a:gd name="T7" fmla="*/ 10 h 10"/>
              <a:gd name="T8" fmla="*/ 3 w 15"/>
              <a:gd name="T9" fmla="*/ 8 h 10"/>
              <a:gd name="T10" fmla="*/ 0 w 15"/>
              <a:gd name="T11" fmla="*/ 4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10">
                <a:moveTo>
                  <a:pt x="15" y="0"/>
                </a:moveTo>
                <a:lnTo>
                  <a:pt x="11" y="1"/>
                </a:lnTo>
                <a:lnTo>
                  <a:pt x="11" y="3"/>
                </a:lnTo>
                <a:lnTo>
                  <a:pt x="6" y="10"/>
                </a:lnTo>
                <a:lnTo>
                  <a:pt x="3" y="8"/>
                </a:lnTo>
                <a:lnTo>
                  <a:pt x="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4" name="Freeform 1179">
            <a:extLst>
              <a:ext uri="{FF2B5EF4-FFF2-40B4-BE49-F238E27FC236}">
                <a16:creationId xmlns:a16="http://schemas.microsoft.com/office/drawing/2014/main" id="{6F779F21-BEB9-874B-D219-54CEE8CF38CD}"/>
              </a:ext>
            </a:extLst>
          </p:cNvPr>
          <p:cNvSpPr>
            <a:spLocks/>
          </p:cNvSpPr>
          <p:nvPr/>
        </p:nvSpPr>
        <p:spPr bwMode="auto">
          <a:xfrm>
            <a:off x="4905376" y="5816600"/>
            <a:ext cx="23813" cy="23813"/>
          </a:xfrm>
          <a:custGeom>
            <a:avLst/>
            <a:gdLst>
              <a:gd name="T0" fmla="*/ 15 w 15"/>
              <a:gd name="T1" fmla="*/ 12 h 15"/>
              <a:gd name="T2" fmla="*/ 15 w 15"/>
              <a:gd name="T3" fmla="*/ 12 h 15"/>
              <a:gd name="T4" fmla="*/ 11 w 15"/>
              <a:gd name="T5" fmla="*/ 6 h 15"/>
              <a:gd name="T6" fmla="*/ 12 w 15"/>
              <a:gd name="T7" fmla="*/ 0 h 15"/>
              <a:gd name="T8" fmla="*/ 6 w 15"/>
              <a:gd name="T9" fmla="*/ 0 h 15"/>
              <a:gd name="T10" fmla="*/ 6 w 15"/>
              <a:gd name="T11" fmla="*/ 15 h 15"/>
              <a:gd name="T12" fmla="*/ 2 w 15"/>
              <a:gd name="T13" fmla="*/ 14 h 15"/>
              <a:gd name="T14" fmla="*/ 1 w 15"/>
              <a:gd name="T15" fmla="*/ 12 h 15"/>
              <a:gd name="T16" fmla="*/ 1 w 15"/>
              <a:gd name="T17" fmla="*/ 11 h 15"/>
              <a:gd name="T18" fmla="*/ 0 w 15"/>
              <a:gd name="T19" fmla="*/ 1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15">
                <a:moveTo>
                  <a:pt x="15" y="12"/>
                </a:moveTo>
                <a:lnTo>
                  <a:pt x="15" y="12"/>
                </a:lnTo>
                <a:lnTo>
                  <a:pt x="11" y="6"/>
                </a:lnTo>
                <a:lnTo>
                  <a:pt x="12" y="0"/>
                </a:lnTo>
                <a:lnTo>
                  <a:pt x="6" y="0"/>
                </a:lnTo>
                <a:lnTo>
                  <a:pt x="6" y="15"/>
                </a:lnTo>
                <a:lnTo>
                  <a:pt x="2" y="14"/>
                </a:lnTo>
                <a:lnTo>
                  <a:pt x="1" y="12"/>
                </a:lnTo>
                <a:lnTo>
                  <a:pt x="1" y="11"/>
                </a:lnTo>
                <a:lnTo>
                  <a:pt x="0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5" name="Freeform 1180">
            <a:extLst>
              <a:ext uri="{FF2B5EF4-FFF2-40B4-BE49-F238E27FC236}">
                <a16:creationId xmlns:a16="http://schemas.microsoft.com/office/drawing/2014/main" id="{55AFE2E6-6A9B-B61B-3968-1D49201F04B7}"/>
              </a:ext>
            </a:extLst>
          </p:cNvPr>
          <p:cNvSpPr>
            <a:spLocks/>
          </p:cNvSpPr>
          <p:nvPr/>
        </p:nvSpPr>
        <p:spPr bwMode="auto">
          <a:xfrm>
            <a:off x="4127501" y="5791200"/>
            <a:ext cx="41275" cy="50800"/>
          </a:xfrm>
          <a:custGeom>
            <a:avLst/>
            <a:gdLst>
              <a:gd name="T0" fmla="*/ 11 w 26"/>
              <a:gd name="T1" fmla="*/ 32 h 32"/>
              <a:gd name="T2" fmla="*/ 4 w 26"/>
              <a:gd name="T3" fmla="*/ 26 h 32"/>
              <a:gd name="T4" fmla="*/ 0 w 26"/>
              <a:gd name="T5" fmla="*/ 20 h 32"/>
              <a:gd name="T6" fmla="*/ 7 w 26"/>
              <a:gd name="T7" fmla="*/ 9 h 32"/>
              <a:gd name="T8" fmla="*/ 13 w 26"/>
              <a:gd name="T9" fmla="*/ 4 h 32"/>
              <a:gd name="T10" fmla="*/ 26 w 26"/>
              <a:gd name="T11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" h="32">
                <a:moveTo>
                  <a:pt x="11" y="32"/>
                </a:moveTo>
                <a:lnTo>
                  <a:pt x="4" y="26"/>
                </a:lnTo>
                <a:lnTo>
                  <a:pt x="0" y="20"/>
                </a:lnTo>
                <a:lnTo>
                  <a:pt x="7" y="9"/>
                </a:lnTo>
                <a:lnTo>
                  <a:pt x="13" y="4"/>
                </a:lnTo>
                <a:lnTo>
                  <a:pt x="2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6" name="Freeform 1181">
            <a:extLst>
              <a:ext uri="{FF2B5EF4-FFF2-40B4-BE49-F238E27FC236}">
                <a16:creationId xmlns:a16="http://schemas.microsoft.com/office/drawing/2014/main" id="{5CDEE32F-2081-111F-A2DA-B60E4E43BA53}"/>
              </a:ext>
            </a:extLst>
          </p:cNvPr>
          <p:cNvSpPr>
            <a:spLocks/>
          </p:cNvSpPr>
          <p:nvPr/>
        </p:nvSpPr>
        <p:spPr bwMode="auto">
          <a:xfrm>
            <a:off x="5038726" y="5829300"/>
            <a:ext cx="4763" cy="12700"/>
          </a:xfrm>
          <a:custGeom>
            <a:avLst/>
            <a:gdLst>
              <a:gd name="T0" fmla="*/ 3 w 3"/>
              <a:gd name="T1" fmla="*/ 8 h 8"/>
              <a:gd name="T2" fmla="*/ 0 w 3"/>
              <a:gd name="T3" fmla="*/ 0 h 8"/>
              <a:gd name="T4" fmla="*/ 0 w 3"/>
              <a:gd name="T5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8">
                <a:moveTo>
                  <a:pt x="3" y="8"/>
                </a:move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7" name="Freeform 1182">
            <a:extLst>
              <a:ext uri="{FF2B5EF4-FFF2-40B4-BE49-F238E27FC236}">
                <a16:creationId xmlns:a16="http://schemas.microsoft.com/office/drawing/2014/main" id="{8B27C883-3BA2-8FD8-114D-540B5BA4FFD3}"/>
              </a:ext>
            </a:extLst>
          </p:cNvPr>
          <p:cNvSpPr>
            <a:spLocks/>
          </p:cNvSpPr>
          <p:nvPr/>
        </p:nvSpPr>
        <p:spPr bwMode="auto">
          <a:xfrm>
            <a:off x="5026026" y="5816600"/>
            <a:ext cx="6350" cy="28575"/>
          </a:xfrm>
          <a:custGeom>
            <a:avLst/>
            <a:gdLst>
              <a:gd name="T0" fmla="*/ 4 w 4"/>
              <a:gd name="T1" fmla="*/ 4 h 18"/>
              <a:gd name="T2" fmla="*/ 4 w 4"/>
              <a:gd name="T3" fmla="*/ 1 h 18"/>
              <a:gd name="T4" fmla="*/ 4 w 4"/>
              <a:gd name="T5" fmla="*/ 0 h 18"/>
              <a:gd name="T6" fmla="*/ 0 w 4"/>
              <a:gd name="T7" fmla="*/ 10 h 18"/>
              <a:gd name="T8" fmla="*/ 0 w 4"/>
              <a:gd name="T9" fmla="*/ 11 h 18"/>
              <a:gd name="T10" fmla="*/ 0 w 4"/>
              <a:gd name="T11" fmla="*/ 15 h 18"/>
              <a:gd name="T12" fmla="*/ 0 w 4"/>
              <a:gd name="T13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18">
                <a:moveTo>
                  <a:pt x="4" y="4"/>
                </a:moveTo>
                <a:lnTo>
                  <a:pt x="4" y="1"/>
                </a:lnTo>
                <a:lnTo>
                  <a:pt x="4" y="0"/>
                </a:lnTo>
                <a:lnTo>
                  <a:pt x="0" y="10"/>
                </a:lnTo>
                <a:lnTo>
                  <a:pt x="0" y="11"/>
                </a:lnTo>
                <a:lnTo>
                  <a:pt x="0" y="15"/>
                </a:lnTo>
                <a:lnTo>
                  <a:pt x="0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8" name="Freeform 1183">
            <a:extLst>
              <a:ext uri="{FF2B5EF4-FFF2-40B4-BE49-F238E27FC236}">
                <a16:creationId xmlns:a16="http://schemas.microsoft.com/office/drawing/2014/main" id="{EA17394C-C4FF-EB9D-A4B9-2126FB8E4DE2}"/>
              </a:ext>
            </a:extLst>
          </p:cNvPr>
          <p:cNvSpPr>
            <a:spLocks/>
          </p:cNvSpPr>
          <p:nvPr/>
        </p:nvSpPr>
        <p:spPr bwMode="auto">
          <a:xfrm>
            <a:off x="4144963" y="5842000"/>
            <a:ext cx="14288" cy="4763"/>
          </a:xfrm>
          <a:custGeom>
            <a:avLst/>
            <a:gdLst>
              <a:gd name="T0" fmla="*/ 9 w 9"/>
              <a:gd name="T1" fmla="*/ 3 h 3"/>
              <a:gd name="T2" fmla="*/ 7 w 9"/>
              <a:gd name="T3" fmla="*/ 2 h 3"/>
              <a:gd name="T4" fmla="*/ 2 w 9"/>
              <a:gd name="T5" fmla="*/ 2 h 3"/>
              <a:gd name="T6" fmla="*/ 0 w 9"/>
              <a:gd name="T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3">
                <a:moveTo>
                  <a:pt x="9" y="3"/>
                </a:moveTo>
                <a:lnTo>
                  <a:pt x="7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9" name="Line 1184">
            <a:extLst>
              <a:ext uri="{FF2B5EF4-FFF2-40B4-BE49-F238E27FC236}">
                <a16:creationId xmlns:a16="http://schemas.microsoft.com/office/drawing/2014/main" id="{9F25AF0E-5828-B7C8-36B8-A1A4B8D7F3F4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032376" y="5822950"/>
            <a:ext cx="4763" cy="2381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0" name="Freeform 1185">
            <a:extLst>
              <a:ext uri="{FF2B5EF4-FFF2-40B4-BE49-F238E27FC236}">
                <a16:creationId xmlns:a16="http://schemas.microsoft.com/office/drawing/2014/main" id="{F5FF1D82-C8C0-AD8B-6F6C-782265B39182}"/>
              </a:ext>
            </a:extLst>
          </p:cNvPr>
          <p:cNvSpPr>
            <a:spLocks/>
          </p:cNvSpPr>
          <p:nvPr/>
        </p:nvSpPr>
        <p:spPr bwMode="auto">
          <a:xfrm>
            <a:off x="5235576" y="5810250"/>
            <a:ext cx="14288" cy="36513"/>
          </a:xfrm>
          <a:custGeom>
            <a:avLst/>
            <a:gdLst>
              <a:gd name="T0" fmla="*/ 9 w 9"/>
              <a:gd name="T1" fmla="*/ 20 h 23"/>
              <a:gd name="T2" fmla="*/ 7 w 9"/>
              <a:gd name="T3" fmla="*/ 23 h 23"/>
              <a:gd name="T4" fmla="*/ 4 w 9"/>
              <a:gd name="T5" fmla="*/ 23 h 23"/>
              <a:gd name="T6" fmla="*/ 3 w 9"/>
              <a:gd name="T7" fmla="*/ 22 h 23"/>
              <a:gd name="T8" fmla="*/ 3 w 9"/>
              <a:gd name="T9" fmla="*/ 15 h 23"/>
              <a:gd name="T10" fmla="*/ 0 w 9"/>
              <a:gd name="T11" fmla="*/ 12 h 23"/>
              <a:gd name="T12" fmla="*/ 2 w 9"/>
              <a:gd name="T13" fmla="*/ 3 h 23"/>
              <a:gd name="T14" fmla="*/ 2 w 9"/>
              <a:gd name="T15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" h="23">
                <a:moveTo>
                  <a:pt x="9" y="20"/>
                </a:moveTo>
                <a:lnTo>
                  <a:pt x="7" y="23"/>
                </a:lnTo>
                <a:lnTo>
                  <a:pt x="4" y="23"/>
                </a:lnTo>
                <a:lnTo>
                  <a:pt x="3" y="22"/>
                </a:lnTo>
                <a:lnTo>
                  <a:pt x="3" y="15"/>
                </a:lnTo>
                <a:lnTo>
                  <a:pt x="0" y="12"/>
                </a:lnTo>
                <a:lnTo>
                  <a:pt x="2" y="3"/>
                </a:lnTo>
                <a:lnTo>
                  <a:pt x="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1" name="Line 1186">
            <a:extLst>
              <a:ext uri="{FF2B5EF4-FFF2-40B4-BE49-F238E27FC236}">
                <a16:creationId xmlns:a16="http://schemas.microsoft.com/office/drawing/2014/main" id="{092E9B15-6759-4893-6F73-E5B25A2D9F28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6026" y="5845175"/>
            <a:ext cx="1588" cy="15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2" name="Freeform 1187">
            <a:extLst>
              <a:ext uri="{FF2B5EF4-FFF2-40B4-BE49-F238E27FC236}">
                <a16:creationId xmlns:a16="http://schemas.microsoft.com/office/drawing/2014/main" id="{1C395C01-20C5-DE26-339F-5F9627BDD53F}"/>
              </a:ext>
            </a:extLst>
          </p:cNvPr>
          <p:cNvSpPr>
            <a:spLocks/>
          </p:cNvSpPr>
          <p:nvPr/>
        </p:nvSpPr>
        <p:spPr bwMode="auto">
          <a:xfrm>
            <a:off x="5043488" y="5754688"/>
            <a:ext cx="47625" cy="92075"/>
          </a:xfrm>
          <a:custGeom>
            <a:avLst/>
            <a:gdLst>
              <a:gd name="T0" fmla="*/ 30 w 30"/>
              <a:gd name="T1" fmla="*/ 1 h 58"/>
              <a:gd name="T2" fmla="*/ 30 w 30"/>
              <a:gd name="T3" fmla="*/ 2 h 58"/>
              <a:gd name="T4" fmla="*/ 27 w 30"/>
              <a:gd name="T5" fmla="*/ 10 h 58"/>
              <a:gd name="T6" fmla="*/ 20 w 30"/>
              <a:gd name="T7" fmla="*/ 5 h 58"/>
              <a:gd name="T8" fmla="*/ 16 w 30"/>
              <a:gd name="T9" fmla="*/ 0 h 58"/>
              <a:gd name="T10" fmla="*/ 15 w 30"/>
              <a:gd name="T11" fmla="*/ 5 h 58"/>
              <a:gd name="T12" fmla="*/ 12 w 30"/>
              <a:gd name="T13" fmla="*/ 9 h 58"/>
              <a:gd name="T14" fmla="*/ 11 w 30"/>
              <a:gd name="T15" fmla="*/ 16 h 58"/>
              <a:gd name="T16" fmla="*/ 8 w 30"/>
              <a:gd name="T17" fmla="*/ 20 h 58"/>
              <a:gd name="T18" fmla="*/ 5 w 30"/>
              <a:gd name="T19" fmla="*/ 28 h 58"/>
              <a:gd name="T20" fmla="*/ 4 w 30"/>
              <a:gd name="T21" fmla="*/ 36 h 58"/>
              <a:gd name="T22" fmla="*/ 1 w 30"/>
              <a:gd name="T23" fmla="*/ 40 h 58"/>
              <a:gd name="T24" fmla="*/ 3 w 30"/>
              <a:gd name="T25" fmla="*/ 49 h 58"/>
              <a:gd name="T26" fmla="*/ 3 w 30"/>
              <a:gd name="T27" fmla="*/ 58 h 58"/>
              <a:gd name="T28" fmla="*/ 0 w 30"/>
              <a:gd name="T29" fmla="*/ 55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0" h="58">
                <a:moveTo>
                  <a:pt x="30" y="1"/>
                </a:moveTo>
                <a:lnTo>
                  <a:pt x="30" y="2"/>
                </a:lnTo>
                <a:lnTo>
                  <a:pt x="27" y="10"/>
                </a:lnTo>
                <a:lnTo>
                  <a:pt x="20" y="5"/>
                </a:lnTo>
                <a:lnTo>
                  <a:pt x="16" y="0"/>
                </a:lnTo>
                <a:lnTo>
                  <a:pt x="15" y="5"/>
                </a:lnTo>
                <a:lnTo>
                  <a:pt x="12" y="9"/>
                </a:lnTo>
                <a:lnTo>
                  <a:pt x="11" y="16"/>
                </a:lnTo>
                <a:lnTo>
                  <a:pt x="8" y="20"/>
                </a:lnTo>
                <a:lnTo>
                  <a:pt x="5" y="28"/>
                </a:lnTo>
                <a:lnTo>
                  <a:pt x="4" y="36"/>
                </a:lnTo>
                <a:lnTo>
                  <a:pt x="1" y="40"/>
                </a:lnTo>
                <a:lnTo>
                  <a:pt x="3" y="49"/>
                </a:lnTo>
                <a:lnTo>
                  <a:pt x="3" y="58"/>
                </a:lnTo>
                <a:lnTo>
                  <a:pt x="0" y="5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3" name="Freeform 1188">
            <a:extLst>
              <a:ext uri="{FF2B5EF4-FFF2-40B4-BE49-F238E27FC236}">
                <a16:creationId xmlns:a16="http://schemas.microsoft.com/office/drawing/2014/main" id="{9C25A672-8388-D3FE-4833-B78058D589EE}"/>
              </a:ext>
            </a:extLst>
          </p:cNvPr>
          <p:cNvSpPr>
            <a:spLocks/>
          </p:cNvSpPr>
          <p:nvPr/>
        </p:nvSpPr>
        <p:spPr bwMode="auto">
          <a:xfrm>
            <a:off x="5057776" y="5811838"/>
            <a:ext cx="25400" cy="38100"/>
          </a:xfrm>
          <a:custGeom>
            <a:avLst/>
            <a:gdLst>
              <a:gd name="T0" fmla="*/ 7 w 16"/>
              <a:gd name="T1" fmla="*/ 24 h 24"/>
              <a:gd name="T2" fmla="*/ 3 w 16"/>
              <a:gd name="T3" fmla="*/ 22 h 24"/>
              <a:gd name="T4" fmla="*/ 2 w 16"/>
              <a:gd name="T5" fmla="*/ 15 h 24"/>
              <a:gd name="T6" fmla="*/ 0 w 16"/>
              <a:gd name="T7" fmla="*/ 9 h 24"/>
              <a:gd name="T8" fmla="*/ 2 w 16"/>
              <a:gd name="T9" fmla="*/ 6 h 24"/>
              <a:gd name="T10" fmla="*/ 3 w 16"/>
              <a:gd name="T11" fmla="*/ 3 h 24"/>
              <a:gd name="T12" fmla="*/ 3 w 16"/>
              <a:gd name="T13" fmla="*/ 2 h 24"/>
              <a:gd name="T14" fmla="*/ 3 w 16"/>
              <a:gd name="T15" fmla="*/ 0 h 24"/>
              <a:gd name="T16" fmla="*/ 10 w 16"/>
              <a:gd name="T17" fmla="*/ 0 h 24"/>
              <a:gd name="T18" fmla="*/ 10 w 16"/>
              <a:gd name="T19" fmla="*/ 9 h 24"/>
              <a:gd name="T20" fmla="*/ 11 w 16"/>
              <a:gd name="T21" fmla="*/ 13 h 24"/>
              <a:gd name="T22" fmla="*/ 14 w 16"/>
              <a:gd name="T23" fmla="*/ 17 h 24"/>
              <a:gd name="T24" fmla="*/ 16 w 16"/>
              <a:gd name="T25" fmla="*/ 19 h 24"/>
              <a:gd name="T26" fmla="*/ 13 w 16"/>
              <a:gd name="T27" fmla="*/ 22 h 24"/>
              <a:gd name="T28" fmla="*/ 11 w 16"/>
              <a:gd name="T29" fmla="*/ 22 h 24"/>
              <a:gd name="T30" fmla="*/ 9 w 16"/>
              <a:gd name="T31" fmla="*/ 19 h 24"/>
              <a:gd name="T32" fmla="*/ 9 w 16"/>
              <a:gd name="T33" fmla="*/ 15 h 24"/>
              <a:gd name="T34" fmla="*/ 7 w 16"/>
              <a:gd name="T35" fmla="*/ 17 h 24"/>
              <a:gd name="T36" fmla="*/ 7 w 16"/>
              <a:gd name="T37" fmla="*/ 22 h 24"/>
              <a:gd name="T38" fmla="*/ 7 w 16"/>
              <a:gd name="T3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" h="24">
                <a:moveTo>
                  <a:pt x="7" y="24"/>
                </a:moveTo>
                <a:lnTo>
                  <a:pt x="3" y="22"/>
                </a:lnTo>
                <a:lnTo>
                  <a:pt x="2" y="15"/>
                </a:lnTo>
                <a:lnTo>
                  <a:pt x="0" y="9"/>
                </a:lnTo>
                <a:lnTo>
                  <a:pt x="2" y="6"/>
                </a:lnTo>
                <a:lnTo>
                  <a:pt x="3" y="3"/>
                </a:lnTo>
                <a:lnTo>
                  <a:pt x="3" y="2"/>
                </a:lnTo>
                <a:lnTo>
                  <a:pt x="3" y="0"/>
                </a:lnTo>
                <a:lnTo>
                  <a:pt x="10" y="0"/>
                </a:lnTo>
                <a:lnTo>
                  <a:pt x="10" y="9"/>
                </a:lnTo>
                <a:lnTo>
                  <a:pt x="11" y="13"/>
                </a:lnTo>
                <a:lnTo>
                  <a:pt x="14" y="17"/>
                </a:lnTo>
                <a:lnTo>
                  <a:pt x="16" y="19"/>
                </a:lnTo>
                <a:lnTo>
                  <a:pt x="13" y="22"/>
                </a:lnTo>
                <a:lnTo>
                  <a:pt x="11" y="22"/>
                </a:lnTo>
                <a:lnTo>
                  <a:pt x="9" y="19"/>
                </a:lnTo>
                <a:lnTo>
                  <a:pt x="9" y="15"/>
                </a:lnTo>
                <a:lnTo>
                  <a:pt x="7" y="17"/>
                </a:lnTo>
                <a:lnTo>
                  <a:pt x="7" y="22"/>
                </a:lnTo>
                <a:lnTo>
                  <a:pt x="7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4" name="Freeform 1189">
            <a:extLst>
              <a:ext uri="{FF2B5EF4-FFF2-40B4-BE49-F238E27FC236}">
                <a16:creationId xmlns:a16="http://schemas.microsoft.com/office/drawing/2014/main" id="{60074B29-010F-029E-3E47-4103C63D32DB}"/>
              </a:ext>
            </a:extLst>
          </p:cNvPr>
          <p:cNvSpPr>
            <a:spLocks/>
          </p:cNvSpPr>
          <p:nvPr/>
        </p:nvSpPr>
        <p:spPr bwMode="auto">
          <a:xfrm>
            <a:off x="4073526" y="5791200"/>
            <a:ext cx="88900" cy="60325"/>
          </a:xfrm>
          <a:custGeom>
            <a:avLst/>
            <a:gdLst>
              <a:gd name="T0" fmla="*/ 0 w 56"/>
              <a:gd name="T1" fmla="*/ 5 h 38"/>
              <a:gd name="T2" fmla="*/ 5 w 56"/>
              <a:gd name="T3" fmla="*/ 1 h 38"/>
              <a:gd name="T4" fmla="*/ 7 w 56"/>
              <a:gd name="T5" fmla="*/ 0 h 38"/>
              <a:gd name="T6" fmla="*/ 12 w 56"/>
              <a:gd name="T7" fmla="*/ 0 h 38"/>
              <a:gd name="T8" fmla="*/ 16 w 56"/>
              <a:gd name="T9" fmla="*/ 4 h 38"/>
              <a:gd name="T10" fmla="*/ 19 w 56"/>
              <a:gd name="T11" fmla="*/ 7 h 38"/>
              <a:gd name="T12" fmla="*/ 22 w 56"/>
              <a:gd name="T13" fmla="*/ 9 h 38"/>
              <a:gd name="T14" fmla="*/ 27 w 56"/>
              <a:gd name="T15" fmla="*/ 19 h 38"/>
              <a:gd name="T16" fmla="*/ 28 w 56"/>
              <a:gd name="T17" fmla="*/ 20 h 38"/>
              <a:gd name="T18" fmla="*/ 32 w 56"/>
              <a:gd name="T19" fmla="*/ 28 h 38"/>
              <a:gd name="T20" fmla="*/ 35 w 56"/>
              <a:gd name="T21" fmla="*/ 34 h 38"/>
              <a:gd name="T22" fmla="*/ 45 w 56"/>
              <a:gd name="T23" fmla="*/ 37 h 38"/>
              <a:gd name="T24" fmla="*/ 49 w 56"/>
              <a:gd name="T25" fmla="*/ 38 h 38"/>
              <a:gd name="T26" fmla="*/ 56 w 56"/>
              <a:gd name="T27" fmla="*/ 38 h 38"/>
              <a:gd name="T28" fmla="*/ 54 w 56"/>
              <a:gd name="T29" fmla="*/ 35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6" h="38">
                <a:moveTo>
                  <a:pt x="0" y="5"/>
                </a:moveTo>
                <a:lnTo>
                  <a:pt x="5" y="1"/>
                </a:lnTo>
                <a:lnTo>
                  <a:pt x="7" y="0"/>
                </a:lnTo>
                <a:lnTo>
                  <a:pt x="12" y="0"/>
                </a:lnTo>
                <a:lnTo>
                  <a:pt x="16" y="4"/>
                </a:lnTo>
                <a:lnTo>
                  <a:pt x="19" y="7"/>
                </a:lnTo>
                <a:lnTo>
                  <a:pt x="22" y="9"/>
                </a:lnTo>
                <a:lnTo>
                  <a:pt x="27" y="19"/>
                </a:lnTo>
                <a:lnTo>
                  <a:pt x="28" y="20"/>
                </a:lnTo>
                <a:lnTo>
                  <a:pt x="32" y="28"/>
                </a:lnTo>
                <a:lnTo>
                  <a:pt x="35" y="34"/>
                </a:lnTo>
                <a:lnTo>
                  <a:pt x="45" y="37"/>
                </a:lnTo>
                <a:lnTo>
                  <a:pt x="49" y="38"/>
                </a:lnTo>
                <a:lnTo>
                  <a:pt x="56" y="38"/>
                </a:lnTo>
                <a:lnTo>
                  <a:pt x="54" y="3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5" name="Freeform 1190">
            <a:extLst>
              <a:ext uri="{FF2B5EF4-FFF2-40B4-BE49-F238E27FC236}">
                <a16:creationId xmlns:a16="http://schemas.microsoft.com/office/drawing/2014/main" id="{694726E8-572E-13F7-1078-A567AD205B1E}"/>
              </a:ext>
            </a:extLst>
          </p:cNvPr>
          <p:cNvSpPr>
            <a:spLocks/>
          </p:cNvSpPr>
          <p:nvPr/>
        </p:nvSpPr>
        <p:spPr bwMode="auto">
          <a:xfrm>
            <a:off x="5037138" y="5834063"/>
            <a:ext cx="4763" cy="17463"/>
          </a:xfrm>
          <a:custGeom>
            <a:avLst/>
            <a:gdLst>
              <a:gd name="T0" fmla="*/ 1 w 3"/>
              <a:gd name="T1" fmla="*/ 0 h 11"/>
              <a:gd name="T2" fmla="*/ 3 w 3"/>
              <a:gd name="T3" fmla="*/ 10 h 11"/>
              <a:gd name="T4" fmla="*/ 0 w 3"/>
              <a:gd name="T5" fmla="*/ 11 h 11"/>
              <a:gd name="T6" fmla="*/ 0 w 3"/>
              <a:gd name="T7" fmla="*/ 8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11">
                <a:moveTo>
                  <a:pt x="1" y="0"/>
                </a:moveTo>
                <a:lnTo>
                  <a:pt x="3" y="10"/>
                </a:lnTo>
                <a:lnTo>
                  <a:pt x="0" y="11"/>
                </a:lnTo>
                <a:lnTo>
                  <a:pt x="0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6" name="Freeform 1191">
            <a:extLst>
              <a:ext uri="{FF2B5EF4-FFF2-40B4-BE49-F238E27FC236}">
                <a16:creationId xmlns:a16="http://schemas.microsoft.com/office/drawing/2014/main" id="{11C483F6-F8F0-252F-77C3-B282E18EF4AF}"/>
              </a:ext>
            </a:extLst>
          </p:cNvPr>
          <p:cNvSpPr>
            <a:spLocks/>
          </p:cNvSpPr>
          <p:nvPr/>
        </p:nvSpPr>
        <p:spPr bwMode="auto">
          <a:xfrm>
            <a:off x="5281613" y="5840413"/>
            <a:ext cx="4763" cy="15875"/>
          </a:xfrm>
          <a:custGeom>
            <a:avLst/>
            <a:gdLst>
              <a:gd name="T0" fmla="*/ 3 w 3"/>
              <a:gd name="T1" fmla="*/ 10 h 10"/>
              <a:gd name="T2" fmla="*/ 0 w 3"/>
              <a:gd name="T3" fmla="*/ 3 h 10"/>
              <a:gd name="T4" fmla="*/ 0 w 3"/>
              <a:gd name="T5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10">
                <a:moveTo>
                  <a:pt x="3" y="10"/>
                </a:moveTo>
                <a:lnTo>
                  <a:pt x="0" y="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7" name="Freeform 1192">
            <a:extLst>
              <a:ext uri="{FF2B5EF4-FFF2-40B4-BE49-F238E27FC236}">
                <a16:creationId xmlns:a16="http://schemas.microsoft.com/office/drawing/2014/main" id="{F0D03609-9E01-9F0E-2A96-8111A3244F57}"/>
              </a:ext>
            </a:extLst>
          </p:cNvPr>
          <p:cNvSpPr>
            <a:spLocks/>
          </p:cNvSpPr>
          <p:nvPr/>
        </p:nvSpPr>
        <p:spPr bwMode="auto">
          <a:xfrm>
            <a:off x="5021263" y="5846763"/>
            <a:ext cx="6350" cy="15875"/>
          </a:xfrm>
          <a:custGeom>
            <a:avLst/>
            <a:gdLst>
              <a:gd name="T0" fmla="*/ 4 w 4"/>
              <a:gd name="T1" fmla="*/ 0 h 10"/>
              <a:gd name="T2" fmla="*/ 4 w 4"/>
              <a:gd name="T3" fmla="*/ 4 h 10"/>
              <a:gd name="T4" fmla="*/ 0 w 4"/>
              <a:gd name="T5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10">
                <a:moveTo>
                  <a:pt x="4" y="0"/>
                </a:moveTo>
                <a:lnTo>
                  <a:pt x="4" y="4"/>
                </a:lnTo>
                <a:lnTo>
                  <a:pt x="0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8" name="Freeform 1193">
            <a:extLst>
              <a:ext uri="{FF2B5EF4-FFF2-40B4-BE49-F238E27FC236}">
                <a16:creationId xmlns:a16="http://schemas.microsoft.com/office/drawing/2014/main" id="{CA242BC8-4E4B-33EF-434F-745DA4666696}"/>
              </a:ext>
            </a:extLst>
          </p:cNvPr>
          <p:cNvSpPr>
            <a:spLocks/>
          </p:cNvSpPr>
          <p:nvPr/>
        </p:nvSpPr>
        <p:spPr bwMode="auto">
          <a:xfrm>
            <a:off x="4929188" y="5835650"/>
            <a:ext cx="17463" cy="26988"/>
          </a:xfrm>
          <a:custGeom>
            <a:avLst/>
            <a:gdLst>
              <a:gd name="T0" fmla="*/ 11 w 11"/>
              <a:gd name="T1" fmla="*/ 17 h 17"/>
              <a:gd name="T2" fmla="*/ 6 w 11"/>
              <a:gd name="T3" fmla="*/ 7 h 17"/>
              <a:gd name="T4" fmla="*/ 6 w 11"/>
              <a:gd name="T5" fmla="*/ 7 h 17"/>
              <a:gd name="T6" fmla="*/ 5 w 11"/>
              <a:gd name="T7" fmla="*/ 0 h 17"/>
              <a:gd name="T8" fmla="*/ 1 w 11"/>
              <a:gd name="T9" fmla="*/ 0 h 17"/>
              <a:gd name="T10" fmla="*/ 0 w 11"/>
              <a:gd name="T11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17">
                <a:moveTo>
                  <a:pt x="11" y="17"/>
                </a:moveTo>
                <a:lnTo>
                  <a:pt x="6" y="7"/>
                </a:lnTo>
                <a:lnTo>
                  <a:pt x="6" y="7"/>
                </a:lnTo>
                <a:lnTo>
                  <a:pt x="5" y="0"/>
                </a:ln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9" name="Line 1194">
            <a:extLst>
              <a:ext uri="{FF2B5EF4-FFF2-40B4-BE49-F238E27FC236}">
                <a16:creationId xmlns:a16="http://schemas.microsoft.com/office/drawing/2014/main" id="{1E408709-AE1A-E2A4-FE69-7479F901484E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286376" y="5856288"/>
            <a:ext cx="1588" cy="793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0" name="Freeform 1195">
            <a:extLst>
              <a:ext uri="{FF2B5EF4-FFF2-40B4-BE49-F238E27FC236}">
                <a16:creationId xmlns:a16="http://schemas.microsoft.com/office/drawing/2014/main" id="{86E85C00-3D58-ABAC-D819-38A0BA726C0F}"/>
              </a:ext>
            </a:extLst>
          </p:cNvPr>
          <p:cNvSpPr>
            <a:spLocks/>
          </p:cNvSpPr>
          <p:nvPr/>
        </p:nvSpPr>
        <p:spPr bwMode="auto">
          <a:xfrm>
            <a:off x="5006976" y="5857875"/>
            <a:ext cx="14288" cy="6350"/>
          </a:xfrm>
          <a:custGeom>
            <a:avLst/>
            <a:gdLst>
              <a:gd name="T0" fmla="*/ 9 w 9"/>
              <a:gd name="T1" fmla="*/ 3 h 4"/>
              <a:gd name="T2" fmla="*/ 2 w 9"/>
              <a:gd name="T3" fmla="*/ 4 h 4"/>
              <a:gd name="T4" fmla="*/ 0 w 9"/>
              <a:gd name="T5" fmla="*/ 1 h 4"/>
              <a:gd name="T6" fmla="*/ 1 w 9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4">
                <a:moveTo>
                  <a:pt x="9" y="3"/>
                </a:moveTo>
                <a:lnTo>
                  <a:pt x="2" y="4"/>
                </a:lnTo>
                <a:lnTo>
                  <a:pt x="0" y="1"/>
                </a:lnTo>
                <a:lnTo>
                  <a:pt x="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1" name="Freeform 1196">
            <a:extLst>
              <a:ext uri="{FF2B5EF4-FFF2-40B4-BE49-F238E27FC236}">
                <a16:creationId xmlns:a16="http://schemas.microsoft.com/office/drawing/2014/main" id="{E050C8A9-7670-ED97-B12A-665569E39246}"/>
              </a:ext>
            </a:extLst>
          </p:cNvPr>
          <p:cNvSpPr>
            <a:spLocks/>
          </p:cNvSpPr>
          <p:nvPr/>
        </p:nvSpPr>
        <p:spPr bwMode="auto">
          <a:xfrm>
            <a:off x="4937126" y="5846763"/>
            <a:ext cx="73025" cy="34925"/>
          </a:xfrm>
          <a:custGeom>
            <a:avLst/>
            <a:gdLst>
              <a:gd name="T0" fmla="*/ 45 w 46"/>
              <a:gd name="T1" fmla="*/ 7 h 22"/>
              <a:gd name="T2" fmla="*/ 46 w 46"/>
              <a:gd name="T3" fmla="*/ 6 h 22"/>
              <a:gd name="T4" fmla="*/ 45 w 46"/>
              <a:gd name="T5" fmla="*/ 3 h 22"/>
              <a:gd name="T6" fmla="*/ 41 w 46"/>
              <a:gd name="T7" fmla="*/ 4 h 22"/>
              <a:gd name="T8" fmla="*/ 36 w 46"/>
              <a:gd name="T9" fmla="*/ 8 h 22"/>
              <a:gd name="T10" fmla="*/ 34 w 46"/>
              <a:gd name="T11" fmla="*/ 2 h 22"/>
              <a:gd name="T12" fmla="*/ 29 w 46"/>
              <a:gd name="T13" fmla="*/ 0 h 22"/>
              <a:gd name="T14" fmla="*/ 31 w 46"/>
              <a:gd name="T15" fmla="*/ 11 h 22"/>
              <a:gd name="T16" fmla="*/ 31 w 46"/>
              <a:gd name="T17" fmla="*/ 14 h 22"/>
              <a:gd name="T18" fmla="*/ 29 w 46"/>
              <a:gd name="T19" fmla="*/ 18 h 22"/>
              <a:gd name="T20" fmla="*/ 6 w 46"/>
              <a:gd name="T21" fmla="*/ 22 h 22"/>
              <a:gd name="T22" fmla="*/ 0 w 46"/>
              <a:gd name="T23" fmla="*/ 18 h 22"/>
              <a:gd name="T24" fmla="*/ 6 w 46"/>
              <a:gd name="T25" fmla="*/ 10 h 22"/>
              <a:gd name="T26" fmla="*/ 6 w 46"/>
              <a:gd name="T27" fmla="*/ 1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6" h="22">
                <a:moveTo>
                  <a:pt x="45" y="7"/>
                </a:moveTo>
                <a:lnTo>
                  <a:pt x="46" y="6"/>
                </a:lnTo>
                <a:lnTo>
                  <a:pt x="45" y="3"/>
                </a:lnTo>
                <a:lnTo>
                  <a:pt x="41" y="4"/>
                </a:lnTo>
                <a:lnTo>
                  <a:pt x="36" y="8"/>
                </a:lnTo>
                <a:lnTo>
                  <a:pt x="34" y="2"/>
                </a:lnTo>
                <a:lnTo>
                  <a:pt x="29" y="0"/>
                </a:lnTo>
                <a:lnTo>
                  <a:pt x="31" y="11"/>
                </a:lnTo>
                <a:lnTo>
                  <a:pt x="31" y="14"/>
                </a:lnTo>
                <a:lnTo>
                  <a:pt x="29" y="18"/>
                </a:lnTo>
                <a:lnTo>
                  <a:pt x="6" y="22"/>
                </a:lnTo>
                <a:lnTo>
                  <a:pt x="0" y="18"/>
                </a:lnTo>
                <a:lnTo>
                  <a:pt x="6" y="10"/>
                </a:lnTo>
                <a:lnTo>
                  <a:pt x="6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2" name="Freeform 1197">
            <a:extLst>
              <a:ext uri="{FF2B5EF4-FFF2-40B4-BE49-F238E27FC236}">
                <a16:creationId xmlns:a16="http://schemas.microsoft.com/office/drawing/2014/main" id="{6428991E-19E4-18A0-9F8F-6EE80BF75C45}"/>
              </a:ext>
            </a:extLst>
          </p:cNvPr>
          <p:cNvSpPr>
            <a:spLocks/>
          </p:cNvSpPr>
          <p:nvPr/>
        </p:nvSpPr>
        <p:spPr bwMode="auto">
          <a:xfrm>
            <a:off x="5287963" y="5864225"/>
            <a:ext cx="11113" cy="30163"/>
          </a:xfrm>
          <a:custGeom>
            <a:avLst/>
            <a:gdLst>
              <a:gd name="T0" fmla="*/ 3 w 7"/>
              <a:gd name="T1" fmla="*/ 18 h 19"/>
              <a:gd name="T2" fmla="*/ 4 w 7"/>
              <a:gd name="T3" fmla="*/ 19 h 19"/>
              <a:gd name="T4" fmla="*/ 6 w 7"/>
              <a:gd name="T5" fmla="*/ 19 h 19"/>
              <a:gd name="T6" fmla="*/ 7 w 7"/>
              <a:gd name="T7" fmla="*/ 18 h 19"/>
              <a:gd name="T8" fmla="*/ 6 w 7"/>
              <a:gd name="T9" fmla="*/ 16 h 19"/>
              <a:gd name="T10" fmla="*/ 6 w 7"/>
              <a:gd name="T11" fmla="*/ 15 h 19"/>
              <a:gd name="T12" fmla="*/ 3 w 7"/>
              <a:gd name="T13" fmla="*/ 10 h 19"/>
              <a:gd name="T14" fmla="*/ 1 w 7"/>
              <a:gd name="T15" fmla="*/ 3 h 19"/>
              <a:gd name="T16" fmla="*/ 0 w 7"/>
              <a:gd name="T17" fmla="*/ 1 h 19"/>
              <a:gd name="T18" fmla="*/ 0 w 7"/>
              <a:gd name="T19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" h="19">
                <a:moveTo>
                  <a:pt x="3" y="18"/>
                </a:moveTo>
                <a:lnTo>
                  <a:pt x="4" y="19"/>
                </a:lnTo>
                <a:lnTo>
                  <a:pt x="6" y="19"/>
                </a:lnTo>
                <a:lnTo>
                  <a:pt x="7" y="18"/>
                </a:lnTo>
                <a:lnTo>
                  <a:pt x="6" y="16"/>
                </a:lnTo>
                <a:lnTo>
                  <a:pt x="6" y="15"/>
                </a:lnTo>
                <a:lnTo>
                  <a:pt x="3" y="10"/>
                </a:lnTo>
                <a:lnTo>
                  <a:pt x="1" y="3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3" name="Freeform 1198">
            <a:extLst>
              <a:ext uri="{FF2B5EF4-FFF2-40B4-BE49-F238E27FC236}">
                <a16:creationId xmlns:a16="http://schemas.microsoft.com/office/drawing/2014/main" id="{DC5F6961-B1F3-4AF5-703C-6E906CF5EBA3}"/>
              </a:ext>
            </a:extLst>
          </p:cNvPr>
          <p:cNvSpPr>
            <a:spLocks/>
          </p:cNvSpPr>
          <p:nvPr/>
        </p:nvSpPr>
        <p:spPr bwMode="auto">
          <a:xfrm>
            <a:off x="4052888" y="6000750"/>
            <a:ext cx="23813" cy="19050"/>
          </a:xfrm>
          <a:custGeom>
            <a:avLst/>
            <a:gdLst>
              <a:gd name="T0" fmla="*/ 15 w 15"/>
              <a:gd name="T1" fmla="*/ 12 h 12"/>
              <a:gd name="T2" fmla="*/ 9 w 15"/>
              <a:gd name="T3" fmla="*/ 11 h 12"/>
              <a:gd name="T4" fmla="*/ 7 w 15"/>
              <a:gd name="T5" fmla="*/ 4 h 12"/>
              <a:gd name="T6" fmla="*/ 2 w 15"/>
              <a:gd name="T7" fmla="*/ 5 h 12"/>
              <a:gd name="T8" fmla="*/ 0 w 15"/>
              <a:gd name="T9" fmla="*/ 5 h 12"/>
              <a:gd name="T10" fmla="*/ 0 w 15"/>
              <a:gd name="T11" fmla="*/ 1 h 12"/>
              <a:gd name="T12" fmla="*/ 13 w 15"/>
              <a:gd name="T13" fmla="*/ 0 h 12"/>
              <a:gd name="T14" fmla="*/ 15 w 15"/>
              <a:gd name="T1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12">
                <a:moveTo>
                  <a:pt x="15" y="12"/>
                </a:moveTo>
                <a:lnTo>
                  <a:pt x="9" y="11"/>
                </a:lnTo>
                <a:lnTo>
                  <a:pt x="7" y="4"/>
                </a:lnTo>
                <a:lnTo>
                  <a:pt x="2" y="5"/>
                </a:lnTo>
                <a:lnTo>
                  <a:pt x="0" y="5"/>
                </a:lnTo>
                <a:lnTo>
                  <a:pt x="0" y="1"/>
                </a:lnTo>
                <a:lnTo>
                  <a:pt x="13" y="0"/>
                </a:lnTo>
                <a:lnTo>
                  <a:pt x="15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4" name="Freeform 1199">
            <a:extLst>
              <a:ext uri="{FF2B5EF4-FFF2-40B4-BE49-F238E27FC236}">
                <a16:creationId xmlns:a16="http://schemas.microsoft.com/office/drawing/2014/main" id="{F579CC09-3C48-3876-99AD-C3335FFFB20E}"/>
              </a:ext>
            </a:extLst>
          </p:cNvPr>
          <p:cNvSpPr>
            <a:spLocks/>
          </p:cNvSpPr>
          <p:nvPr/>
        </p:nvSpPr>
        <p:spPr bwMode="auto">
          <a:xfrm>
            <a:off x="4716463" y="5805488"/>
            <a:ext cx="207963" cy="244475"/>
          </a:xfrm>
          <a:custGeom>
            <a:avLst/>
            <a:gdLst>
              <a:gd name="T0" fmla="*/ 112 w 131"/>
              <a:gd name="T1" fmla="*/ 0 h 154"/>
              <a:gd name="T2" fmla="*/ 102 w 131"/>
              <a:gd name="T3" fmla="*/ 0 h 154"/>
              <a:gd name="T4" fmla="*/ 108 w 131"/>
              <a:gd name="T5" fmla="*/ 7 h 154"/>
              <a:gd name="T6" fmla="*/ 113 w 131"/>
              <a:gd name="T7" fmla="*/ 11 h 154"/>
              <a:gd name="T8" fmla="*/ 112 w 131"/>
              <a:gd name="T9" fmla="*/ 18 h 154"/>
              <a:gd name="T10" fmla="*/ 117 w 131"/>
              <a:gd name="T11" fmla="*/ 23 h 154"/>
              <a:gd name="T12" fmla="*/ 121 w 131"/>
              <a:gd name="T13" fmla="*/ 25 h 154"/>
              <a:gd name="T14" fmla="*/ 124 w 131"/>
              <a:gd name="T15" fmla="*/ 25 h 154"/>
              <a:gd name="T16" fmla="*/ 128 w 131"/>
              <a:gd name="T17" fmla="*/ 30 h 154"/>
              <a:gd name="T18" fmla="*/ 131 w 131"/>
              <a:gd name="T19" fmla="*/ 37 h 154"/>
              <a:gd name="T20" fmla="*/ 124 w 131"/>
              <a:gd name="T21" fmla="*/ 37 h 154"/>
              <a:gd name="T22" fmla="*/ 120 w 131"/>
              <a:gd name="T23" fmla="*/ 40 h 154"/>
              <a:gd name="T24" fmla="*/ 117 w 131"/>
              <a:gd name="T25" fmla="*/ 44 h 154"/>
              <a:gd name="T26" fmla="*/ 112 w 131"/>
              <a:gd name="T27" fmla="*/ 48 h 154"/>
              <a:gd name="T28" fmla="*/ 108 w 131"/>
              <a:gd name="T29" fmla="*/ 51 h 154"/>
              <a:gd name="T30" fmla="*/ 101 w 131"/>
              <a:gd name="T31" fmla="*/ 53 h 154"/>
              <a:gd name="T32" fmla="*/ 95 w 131"/>
              <a:gd name="T33" fmla="*/ 51 h 154"/>
              <a:gd name="T34" fmla="*/ 93 w 131"/>
              <a:gd name="T35" fmla="*/ 53 h 154"/>
              <a:gd name="T36" fmla="*/ 89 w 131"/>
              <a:gd name="T37" fmla="*/ 59 h 154"/>
              <a:gd name="T38" fmla="*/ 83 w 131"/>
              <a:gd name="T39" fmla="*/ 58 h 154"/>
              <a:gd name="T40" fmla="*/ 83 w 131"/>
              <a:gd name="T41" fmla="*/ 60 h 154"/>
              <a:gd name="T42" fmla="*/ 83 w 131"/>
              <a:gd name="T43" fmla="*/ 66 h 154"/>
              <a:gd name="T44" fmla="*/ 80 w 131"/>
              <a:gd name="T45" fmla="*/ 68 h 154"/>
              <a:gd name="T46" fmla="*/ 75 w 131"/>
              <a:gd name="T47" fmla="*/ 68 h 154"/>
              <a:gd name="T48" fmla="*/ 72 w 131"/>
              <a:gd name="T49" fmla="*/ 66 h 154"/>
              <a:gd name="T50" fmla="*/ 67 w 131"/>
              <a:gd name="T51" fmla="*/ 63 h 154"/>
              <a:gd name="T52" fmla="*/ 64 w 131"/>
              <a:gd name="T53" fmla="*/ 74 h 154"/>
              <a:gd name="T54" fmla="*/ 72 w 131"/>
              <a:gd name="T55" fmla="*/ 74 h 154"/>
              <a:gd name="T56" fmla="*/ 82 w 131"/>
              <a:gd name="T57" fmla="*/ 73 h 154"/>
              <a:gd name="T58" fmla="*/ 83 w 131"/>
              <a:gd name="T59" fmla="*/ 73 h 154"/>
              <a:gd name="T60" fmla="*/ 83 w 131"/>
              <a:gd name="T61" fmla="*/ 74 h 154"/>
              <a:gd name="T62" fmla="*/ 85 w 131"/>
              <a:gd name="T63" fmla="*/ 79 h 154"/>
              <a:gd name="T64" fmla="*/ 74 w 131"/>
              <a:gd name="T65" fmla="*/ 90 h 154"/>
              <a:gd name="T66" fmla="*/ 71 w 131"/>
              <a:gd name="T67" fmla="*/ 92 h 154"/>
              <a:gd name="T68" fmla="*/ 67 w 131"/>
              <a:gd name="T69" fmla="*/ 96 h 154"/>
              <a:gd name="T70" fmla="*/ 57 w 131"/>
              <a:gd name="T71" fmla="*/ 97 h 154"/>
              <a:gd name="T72" fmla="*/ 46 w 131"/>
              <a:gd name="T73" fmla="*/ 96 h 154"/>
              <a:gd name="T74" fmla="*/ 35 w 131"/>
              <a:gd name="T75" fmla="*/ 94 h 154"/>
              <a:gd name="T76" fmla="*/ 33 w 131"/>
              <a:gd name="T77" fmla="*/ 94 h 154"/>
              <a:gd name="T78" fmla="*/ 30 w 131"/>
              <a:gd name="T79" fmla="*/ 100 h 154"/>
              <a:gd name="T80" fmla="*/ 41 w 131"/>
              <a:gd name="T81" fmla="*/ 104 h 154"/>
              <a:gd name="T82" fmla="*/ 39 w 131"/>
              <a:gd name="T83" fmla="*/ 101 h 154"/>
              <a:gd name="T84" fmla="*/ 48 w 131"/>
              <a:gd name="T85" fmla="*/ 101 h 154"/>
              <a:gd name="T86" fmla="*/ 56 w 131"/>
              <a:gd name="T87" fmla="*/ 103 h 154"/>
              <a:gd name="T88" fmla="*/ 53 w 131"/>
              <a:gd name="T89" fmla="*/ 108 h 154"/>
              <a:gd name="T90" fmla="*/ 45 w 131"/>
              <a:gd name="T91" fmla="*/ 109 h 154"/>
              <a:gd name="T92" fmla="*/ 49 w 131"/>
              <a:gd name="T93" fmla="*/ 113 h 154"/>
              <a:gd name="T94" fmla="*/ 42 w 131"/>
              <a:gd name="T95" fmla="*/ 120 h 154"/>
              <a:gd name="T96" fmla="*/ 41 w 131"/>
              <a:gd name="T97" fmla="*/ 120 h 154"/>
              <a:gd name="T98" fmla="*/ 30 w 131"/>
              <a:gd name="T99" fmla="*/ 124 h 154"/>
              <a:gd name="T100" fmla="*/ 23 w 131"/>
              <a:gd name="T101" fmla="*/ 130 h 154"/>
              <a:gd name="T102" fmla="*/ 18 w 131"/>
              <a:gd name="T103" fmla="*/ 131 h 154"/>
              <a:gd name="T104" fmla="*/ 11 w 131"/>
              <a:gd name="T105" fmla="*/ 126 h 154"/>
              <a:gd name="T106" fmla="*/ 12 w 131"/>
              <a:gd name="T107" fmla="*/ 137 h 154"/>
              <a:gd name="T108" fmla="*/ 11 w 131"/>
              <a:gd name="T109" fmla="*/ 142 h 154"/>
              <a:gd name="T110" fmla="*/ 7 w 131"/>
              <a:gd name="T111" fmla="*/ 148 h 154"/>
              <a:gd name="T112" fmla="*/ 3 w 131"/>
              <a:gd name="T113" fmla="*/ 152 h 154"/>
              <a:gd name="T114" fmla="*/ 0 w 131"/>
              <a:gd name="T115" fmla="*/ 15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1" h="154">
                <a:moveTo>
                  <a:pt x="112" y="0"/>
                </a:moveTo>
                <a:lnTo>
                  <a:pt x="102" y="0"/>
                </a:lnTo>
                <a:lnTo>
                  <a:pt x="108" y="7"/>
                </a:lnTo>
                <a:lnTo>
                  <a:pt x="113" y="11"/>
                </a:lnTo>
                <a:lnTo>
                  <a:pt x="112" y="18"/>
                </a:lnTo>
                <a:lnTo>
                  <a:pt x="117" y="23"/>
                </a:lnTo>
                <a:lnTo>
                  <a:pt x="121" y="25"/>
                </a:lnTo>
                <a:lnTo>
                  <a:pt x="124" y="25"/>
                </a:lnTo>
                <a:lnTo>
                  <a:pt x="128" y="30"/>
                </a:lnTo>
                <a:lnTo>
                  <a:pt x="131" y="37"/>
                </a:lnTo>
                <a:lnTo>
                  <a:pt x="124" y="37"/>
                </a:lnTo>
                <a:lnTo>
                  <a:pt x="120" y="40"/>
                </a:lnTo>
                <a:lnTo>
                  <a:pt x="117" y="44"/>
                </a:lnTo>
                <a:lnTo>
                  <a:pt x="112" y="48"/>
                </a:lnTo>
                <a:lnTo>
                  <a:pt x="108" y="51"/>
                </a:lnTo>
                <a:lnTo>
                  <a:pt x="101" y="53"/>
                </a:lnTo>
                <a:lnTo>
                  <a:pt x="95" y="51"/>
                </a:lnTo>
                <a:lnTo>
                  <a:pt x="93" y="53"/>
                </a:lnTo>
                <a:lnTo>
                  <a:pt x="89" y="59"/>
                </a:lnTo>
                <a:lnTo>
                  <a:pt x="83" y="58"/>
                </a:lnTo>
                <a:lnTo>
                  <a:pt x="83" y="60"/>
                </a:lnTo>
                <a:lnTo>
                  <a:pt x="83" y="66"/>
                </a:lnTo>
                <a:lnTo>
                  <a:pt x="80" y="68"/>
                </a:lnTo>
                <a:lnTo>
                  <a:pt x="75" y="68"/>
                </a:lnTo>
                <a:lnTo>
                  <a:pt x="72" y="66"/>
                </a:lnTo>
                <a:lnTo>
                  <a:pt x="67" y="63"/>
                </a:lnTo>
                <a:lnTo>
                  <a:pt x="64" y="74"/>
                </a:lnTo>
                <a:lnTo>
                  <a:pt x="72" y="74"/>
                </a:lnTo>
                <a:lnTo>
                  <a:pt x="82" y="73"/>
                </a:lnTo>
                <a:lnTo>
                  <a:pt x="83" y="73"/>
                </a:lnTo>
                <a:lnTo>
                  <a:pt x="83" y="74"/>
                </a:lnTo>
                <a:lnTo>
                  <a:pt x="85" y="79"/>
                </a:lnTo>
                <a:lnTo>
                  <a:pt x="74" y="90"/>
                </a:lnTo>
                <a:lnTo>
                  <a:pt x="71" y="92"/>
                </a:lnTo>
                <a:lnTo>
                  <a:pt x="67" y="96"/>
                </a:lnTo>
                <a:lnTo>
                  <a:pt x="57" y="97"/>
                </a:lnTo>
                <a:lnTo>
                  <a:pt x="46" y="96"/>
                </a:lnTo>
                <a:lnTo>
                  <a:pt x="35" y="94"/>
                </a:lnTo>
                <a:lnTo>
                  <a:pt x="33" y="94"/>
                </a:lnTo>
                <a:lnTo>
                  <a:pt x="30" y="100"/>
                </a:lnTo>
                <a:lnTo>
                  <a:pt x="41" y="104"/>
                </a:lnTo>
                <a:lnTo>
                  <a:pt x="39" y="101"/>
                </a:lnTo>
                <a:lnTo>
                  <a:pt x="48" y="101"/>
                </a:lnTo>
                <a:lnTo>
                  <a:pt x="56" y="103"/>
                </a:lnTo>
                <a:lnTo>
                  <a:pt x="53" y="108"/>
                </a:lnTo>
                <a:lnTo>
                  <a:pt x="45" y="109"/>
                </a:lnTo>
                <a:lnTo>
                  <a:pt x="49" y="113"/>
                </a:lnTo>
                <a:lnTo>
                  <a:pt x="42" y="120"/>
                </a:lnTo>
                <a:lnTo>
                  <a:pt x="41" y="120"/>
                </a:lnTo>
                <a:lnTo>
                  <a:pt x="30" y="124"/>
                </a:lnTo>
                <a:lnTo>
                  <a:pt x="23" y="130"/>
                </a:lnTo>
                <a:lnTo>
                  <a:pt x="18" y="131"/>
                </a:lnTo>
                <a:lnTo>
                  <a:pt x="11" y="126"/>
                </a:lnTo>
                <a:lnTo>
                  <a:pt x="12" y="137"/>
                </a:lnTo>
                <a:lnTo>
                  <a:pt x="11" y="142"/>
                </a:lnTo>
                <a:lnTo>
                  <a:pt x="7" y="148"/>
                </a:lnTo>
                <a:lnTo>
                  <a:pt x="3" y="152"/>
                </a:lnTo>
                <a:lnTo>
                  <a:pt x="0" y="15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5" name="Freeform 1200">
            <a:extLst>
              <a:ext uri="{FF2B5EF4-FFF2-40B4-BE49-F238E27FC236}">
                <a16:creationId xmlns:a16="http://schemas.microsoft.com/office/drawing/2014/main" id="{EAA8391B-0197-FAEE-C611-17A6F2302FF3}"/>
              </a:ext>
            </a:extLst>
          </p:cNvPr>
          <p:cNvSpPr>
            <a:spLocks/>
          </p:cNvSpPr>
          <p:nvPr/>
        </p:nvSpPr>
        <p:spPr bwMode="auto">
          <a:xfrm>
            <a:off x="4718051" y="6040438"/>
            <a:ext cx="20638" cy="31750"/>
          </a:xfrm>
          <a:custGeom>
            <a:avLst/>
            <a:gdLst>
              <a:gd name="T0" fmla="*/ 4 w 13"/>
              <a:gd name="T1" fmla="*/ 8 h 20"/>
              <a:gd name="T2" fmla="*/ 4 w 13"/>
              <a:gd name="T3" fmla="*/ 5 h 20"/>
              <a:gd name="T4" fmla="*/ 13 w 13"/>
              <a:gd name="T5" fmla="*/ 0 h 20"/>
              <a:gd name="T6" fmla="*/ 11 w 13"/>
              <a:gd name="T7" fmla="*/ 6 h 20"/>
              <a:gd name="T8" fmla="*/ 0 w 13"/>
              <a:gd name="T9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20">
                <a:moveTo>
                  <a:pt x="4" y="8"/>
                </a:moveTo>
                <a:lnTo>
                  <a:pt x="4" y="5"/>
                </a:lnTo>
                <a:lnTo>
                  <a:pt x="13" y="0"/>
                </a:lnTo>
                <a:lnTo>
                  <a:pt x="11" y="6"/>
                </a:lnTo>
                <a:lnTo>
                  <a:pt x="0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6" name="Freeform 1201">
            <a:extLst>
              <a:ext uri="{FF2B5EF4-FFF2-40B4-BE49-F238E27FC236}">
                <a16:creationId xmlns:a16="http://schemas.microsoft.com/office/drawing/2014/main" id="{C92FFA57-8AA3-223F-CC1C-27D776C3478C}"/>
              </a:ext>
            </a:extLst>
          </p:cNvPr>
          <p:cNvSpPr>
            <a:spLocks/>
          </p:cNvSpPr>
          <p:nvPr/>
        </p:nvSpPr>
        <p:spPr bwMode="auto">
          <a:xfrm>
            <a:off x="4122738" y="6059488"/>
            <a:ext cx="23813" cy="17463"/>
          </a:xfrm>
          <a:custGeom>
            <a:avLst/>
            <a:gdLst>
              <a:gd name="T0" fmla="*/ 15 w 15"/>
              <a:gd name="T1" fmla="*/ 11 h 11"/>
              <a:gd name="T2" fmla="*/ 11 w 15"/>
              <a:gd name="T3" fmla="*/ 8 h 11"/>
              <a:gd name="T4" fmla="*/ 0 w 15"/>
              <a:gd name="T5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" h="11">
                <a:moveTo>
                  <a:pt x="15" y="11"/>
                </a:moveTo>
                <a:lnTo>
                  <a:pt x="11" y="8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7" name="Freeform 1202">
            <a:extLst>
              <a:ext uri="{FF2B5EF4-FFF2-40B4-BE49-F238E27FC236}">
                <a16:creationId xmlns:a16="http://schemas.microsoft.com/office/drawing/2014/main" id="{BEDD0B2A-18E6-52C0-B586-89566D18243F}"/>
              </a:ext>
            </a:extLst>
          </p:cNvPr>
          <p:cNvSpPr>
            <a:spLocks/>
          </p:cNvSpPr>
          <p:nvPr/>
        </p:nvSpPr>
        <p:spPr bwMode="auto">
          <a:xfrm>
            <a:off x="4686301" y="6053138"/>
            <a:ext cx="38100" cy="25400"/>
          </a:xfrm>
          <a:custGeom>
            <a:avLst/>
            <a:gdLst>
              <a:gd name="T0" fmla="*/ 0 w 24"/>
              <a:gd name="T1" fmla="*/ 16 h 16"/>
              <a:gd name="T2" fmla="*/ 13 w 24"/>
              <a:gd name="T3" fmla="*/ 9 h 16"/>
              <a:gd name="T4" fmla="*/ 16 w 24"/>
              <a:gd name="T5" fmla="*/ 4 h 16"/>
              <a:gd name="T6" fmla="*/ 24 w 24"/>
              <a:gd name="T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" h="16">
                <a:moveTo>
                  <a:pt x="0" y="16"/>
                </a:moveTo>
                <a:lnTo>
                  <a:pt x="13" y="9"/>
                </a:lnTo>
                <a:lnTo>
                  <a:pt x="16" y="4"/>
                </a:lnTo>
                <a:lnTo>
                  <a:pt x="2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8" name="Freeform 1203">
            <a:extLst>
              <a:ext uri="{FF2B5EF4-FFF2-40B4-BE49-F238E27FC236}">
                <a16:creationId xmlns:a16="http://schemas.microsoft.com/office/drawing/2014/main" id="{42DA7330-7473-2D14-E10B-DEE96966E944}"/>
              </a:ext>
            </a:extLst>
          </p:cNvPr>
          <p:cNvSpPr>
            <a:spLocks/>
          </p:cNvSpPr>
          <p:nvPr/>
        </p:nvSpPr>
        <p:spPr bwMode="auto">
          <a:xfrm>
            <a:off x="4694238" y="6072188"/>
            <a:ext cx="23813" cy="12700"/>
          </a:xfrm>
          <a:custGeom>
            <a:avLst/>
            <a:gdLst>
              <a:gd name="T0" fmla="*/ 15 w 15"/>
              <a:gd name="T1" fmla="*/ 0 h 8"/>
              <a:gd name="T2" fmla="*/ 4 w 15"/>
              <a:gd name="T3" fmla="*/ 7 h 8"/>
              <a:gd name="T4" fmla="*/ 0 w 15"/>
              <a:gd name="T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" h="8">
                <a:moveTo>
                  <a:pt x="15" y="0"/>
                </a:moveTo>
                <a:lnTo>
                  <a:pt x="4" y="7"/>
                </a:lnTo>
                <a:lnTo>
                  <a:pt x="0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9" name="Freeform 1204">
            <a:extLst>
              <a:ext uri="{FF2B5EF4-FFF2-40B4-BE49-F238E27FC236}">
                <a16:creationId xmlns:a16="http://schemas.microsoft.com/office/drawing/2014/main" id="{07EEAF60-BE62-E2AB-C8F2-3385FC76F717}"/>
              </a:ext>
            </a:extLst>
          </p:cNvPr>
          <p:cNvSpPr>
            <a:spLocks/>
          </p:cNvSpPr>
          <p:nvPr/>
        </p:nvSpPr>
        <p:spPr bwMode="auto">
          <a:xfrm>
            <a:off x="4681538" y="6078538"/>
            <a:ext cx="12700" cy="11113"/>
          </a:xfrm>
          <a:custGeom>
            <a:avLst/>
            <a:gdLst>
              <a:gd name="T0" fmla="*/ 8 w 8"/>
              <a:gd name="T1" fmla="*/ 4 h 7"/>
              <a:gd name="T2" fmla="*/ 1 w 8"/>
              <a:gd name="T3" fmla="*/ 7 h 7"/>
              <a:gd name="T4" fmla="*/ 0 w 8"/>
              <a:gd name="T5" fmla="*/ 1 h 7"/>
              <a:gd name="T6" fmla="*/ 3 w 8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7">
                <a:moveTo>
                  <a:pt x="8" y="4"/>
                </a:moveTo>
                <a:lnTo>
                  <a:pt x="1" y="7"/>
                </a:lnTo>
                <a:lnTo>
                  <a:pt x="0" y="1"/>
                </a:lnTo>
                <a:lnTo>
                  <a:pt x="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0" name="Freeform 1205">
            <a:extLst>
              <a:ext uri="{FF2B5EF4-FFF2-40B4-BE49-F238E27FC236}">
                <a16:creationId xmlns:a16="http://schemas.microsoft.com/office/drawing/2014/main" id="{F66A6336-1698-0F19-9515-9F7E32DB080F}"/>
              </a:ext>
            </a:extLst>
          </p:cNvPr>
          <p:cNvSpPr>
            <a:spLocks/>
          </p:cNvSpPr>
          <p:nvPr/>
        </p:nvSpPr>
        <p:spPr bwMode="auto">
          <a:xfrm>
            <a:off x="4146551" y="6076950"/>
            <a:ext cx="25400" cy="20638"/>
          </a:xfrm>
          <a:custGeom>
            <a:avLst/>
            <a:gdLst>
              <a:gd name="T0" fmla="*/ 16 w 16"/>
              <a:gd name="T1" fmla="*/ 13 h 13"/>
              <a:gd name="T2" fmla="*/ 10 w 16"/>
              <a:gd name="T3" fmla="*/ 11 h 13"/>
              <a:gd name="T4" fmla="*/ 6 w 16"/>
              <a:gd name="T5" fmla="*/ 8 h 13"/>
              <a:gd name="T6" fmla="*/ 4 w 16"/>
              <a:gd name="T7" fmla="*/ 7 h 13"/>
              <a:gd name="T8" fmla="*/ 0 w 16"/>
              <a:gd name="T9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3">
                <a:moveTo>
                  <a:pt x="16" y="13"/>
                </a:moveTo>
                <a:lnTo>
                  <a:pt x="10" y="11"/>
                </a:lnTo>
                <a:lnTo>
                  <a:pt x="6" y="8"/>
                </a:lnTo>
                <a:lnTo>
                  <a:pt x="4" y="7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1" name="Line 1206">
            <a:extLst>
              <a:ext uri="{FF2B5EF4-FFF2-40B4-BE49-F238E27FC236}">
                <a16:creationId xmlns:a16="http://schemas.microsoft.com/office/drawing/2014/main" id="{A3398C6B-805A-566C-0EB8-B1840F3B9E1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171951" y="6097588"/>
            <a:ext cx="9525" cy="3175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2" name="Freeform 1207">
            <a:extLst>
              <a:ext uri="{FF2B5EF4-FFF2-40B4-BE49-F238E27FC236}">
                <a16:creationId xmlns:a16="http://schemas.microsoft.com/office/drawing/2014/main" id="{53725EC3-AE76-0307-A747-312FEF8F94F4}"/>
              </a:ext>
            </a:extLst>
          </p:cNvPr>
          <p:cNvSpPr>
            <a:spLocks/>
          </p:cNvSpPr>
          <p:nvPr/>
        </p:nvSpPr>
        <p:spPr bwMode="auto">
          <a:xfrm>
            <a:off x="4213226" y="6094413"/>
            <a:ext cx="6350" cy="9525"/>
          </a:xfrm>
          <a:custGeom>
            <a:avLst/>
            <a:gdLst>
              <a:gd name="T0" fmla="*/ 4 w 4"/>
              <a:gd name="T1" fmla="*/ 6 h 6"/>
              <a:gd name="T2" fmla="*/ 3 w 4"/>
              <a:gd name="T3" fmla="*/ 0 h 6"/>
              <a:gd name="T4" fmla="*/ 0 w 4"/>
              <a:gd name="T5" fmla="*/ 2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6">
                <a:moveTo>
                  <a:pt x="4" y="6"/>
                </a:moveTo>
                <a:lnTo>
                  <a:pt x="3" y="0"/>
                </a:lnTo>
                <a:lnTo>
                  <a:pt x="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3" name="Freeform 1208">
            <a:extLst>
              <a:ext uri="{FF2B5EF4-FFF2-40B4-BE49-F238E27FC236}">
                <a16:creationId xmlns:a16="http://schemas.microsoft.com/office/drawing/2014/main" id="{4C6D14AA-1831-B53E-5E96-5FF644291039}"/>
              </a:ext>
            </a:extLst>
          </p:cNvPr>
          <p:cNvSpPr>
            <a:spLocks/>
          </p:cNvSpPr>
          <p:nvPr/>
        </p:nvSpPr>
        <p:spPr bwMode="auto">
          <a:xfrm>
            <a:off x="4668838" y="6049963"/>
            <a:ext cx="47625" cy="57150"/>
          </a:xfrm>
          <a:custGeom>
            <a:avLst/>
            <a:gdLst>
              <a:gd name="T0" fmla="*/ 30 w 30"/>
              <a:gd name="T1" fmla="*/ 0 h 36"/>
              <a:gd name="T2" fmla="*/ 23 w 30"/>
              <a:gd name="T3" fmla="*/ 6 h 36"/>
              <a:gd name="T4" fmla="*/ 18 w 30"/>
              <a:gd name="T5" fmla="*/ 10 h 36"/>
              <a:gd name="T6" fmla="*/ 14 w 30"/>
              <a:gd name="T7" fmla="*/ 14 h 36"/>
              <a:gd name="T8" fmla="*/ 5 w 30"/>
              <a:gd name="T9" fmla="*/ 15 h 36"/>
              <a:gd name="T10" fmla="*/ 3 w 30"/>
              <a:gd name="T11" fmla="*/ 19 h 36"/>
              <a:gd name="T12" fmla="*/ 4 w 30"/>
              <a:gd name="T13" fmla="*/ 26 h 36"/>
              <a:gd name="T14" fmla="*/ 4 w 30"/>
              <a:gd name="T15" fmla="*/ 30 h 36"/>
              <a:gd name="T16" fmla="*/ 5 w 30"/>
              <a:gd name="T17" fmla="*/ 33 h 36"/>
              <a:gd name="T18" fmla="*/ 0 w 30"/>
              <a:gd name="T19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" h="36">
                <a:moveTo>
                  <a:pt x="30" y="0"/>
                </a:moveTo>
                <a:lnTo>
                  <a:pt x="23" y="6"/>
                </a:lnTo>
                <a:lnTo>
                  <a:pt x="18" y="10"/>
                </a:lnTo>
                <a:lnTo>
                  <a:pt x="14" y="14"/>
                </a:lnTo>
                <a:lnTo>
                  <a:pt x="5" y="15"/>
                </a:lnTo>
                <a:lnTo>
                  <a:pt x="3" y="19"/>
                </a:lnTo>
                <a:lnTo>
                  <a:pt x="4" y="26"/>
                </a:lnTo>
                <a:lnTo>
                  <a:pt x="4" y="30"/>
                </a:lnTo>
                <a:lnTo>
                  <a:pt x="5" y="33"/>
                </a:lnTo>
                <a:lnTo>
                  <a:pt x="0" y="3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4" name="Freeform 1209">
            <a:extLst>
              <a:ext uri="{FF2B5EF4-FFF2-40B4-BE49-F238E27FC236}">
                <a16:creationId xmlns:a16="http://schemas.microsoft.com/office/drawing/2014/main" id="{ABAAFAA8-5BDD-DCB4-6EAE-D1DB2CBDFF04}"/>
              </a:ext>
            </a:extLst>
          </p:cNvPr>
          <p:cNvSpPr>
            <a:spLocks/>
          </p:cNvSpPr>
          <p:nvPr/>
        </p:nvSpPr>
        <p:spPr bwMode="auto">
          <a:xfrm>
            <a:off x="4181476" y="6097588"/>
            <a:ext cx="31750" cy="11113"/>
          </a:xfrm>
          <a:custGeom>
            <a:avLst/>
            <a:gdLst>
              <a:gd name="T0" fmla="*/ 20 w 20"/>
              <a:gd name="T1" fmla="*/ 0 h 7"/>
              <a:gd name="T2" fmla="*/ 19 w 20"/>
              <a:gd name="T3" fmla="*/ 2 h 7"/>
              <a:gd name="T4" fmla="*/ 20 w 20"/>
              <a:gd name="T5" fmla="*/ 7 h 7"/>
              <a:gd name="T6" fmla="*/ 14 w 20"/>
              <a:gd name="T7" fmla="*/ 6 h 7"/>
              <a:gd name="T8" fmla="*/ 12 w 20"/>
              <a:gd name="T9" fmla="*/ 6 h 7"/>
              <a:gd name="T10" fmla="*/ 5 w 20"/>
              <a:gd name="T11" fmla="*/ 4 h 7"/>
              <a:gd name="T12" fmla="*/ 0 w 20"/>
              <a:gd name="T13" fmla="*/ 2 h 7"/>
              <a:gd name="T14" fmla="*/ 0 w 20"/>
              <a:gd name="T15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7">
                <a:moveTo>
                  <a:pt x="20" y="0"/>
                </a:moveTo>
                <a:lnTo>
                  <a:pt x="19" y="2"/>
                </a:lnTo>
                <a:lnTo>
                  <a:pt x="20" y="7"/>
                </a:lnTo>
                <a:lnTo>
                  <a:pt x="14" y="6"/>
                </a:lnTo>
                <a:lnTo>
                  <a:pt x="12" y="6"/>
                </a:lnTo>
                <a:lnTo>
                  <a:pt x="5" y="4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" name="Line 1211">
            <a:extLst>
              <a:ext uri="{FF2B5EF4-FFF2-40B4-BE49-F238E27FC236}">
                <a16:creationId xmlns:a16="http://schemas.microsoft.com/office/drawing/2014/main" id="{BC6DC450-11F9-4CA5-A952-BD40B63C1DE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656138" y="6107113"/>
            <a:ext cx="12700" cy="1111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" name="Freeform 1212">
            <a:extLst>
              <a:ext uri="{FF2B5EF4-FFF2-40B4-BE49-F238E27FC236}">
                <a16:creationId xmlns:a16="http://schemas.microsoft.com/office/drawing/2014/main" id="{84F9C169-0030-3EEF-F433-330F3F35E0F5}"/>
              </a:ext>
            </a:extLst>
          </p:cNvPr>
          <p:cNvSpPr>
            <a:spLocks/>
          </p:cNvSpPr>
          <p:nvPr/>
        </p:nvSpPr>
        <p:spPr bwMode="auto">
          <a:xfrm>
            <a:off x="4640263" y="6118225"/>
            <a:ext cx="15875" cy="6350"/>
          </a:xfrm>
          <a:custGeom>
            <a:avLst/>
            <a:gdLst>
              <a:gd name="T0" fmla="*/ 10 w 10"/>
              <a:gd name="T1" fmla="*/ 0 h 4"/>
              <a:gd name="T2" fmla="*/ 3 w 10"/>
              <a:gd name="T3" fmla="*/ 1 h 4"/>
              <a:gd name="T4" fmla="*/ 0 w 10"/>
              <a:gd name="T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" h="4">
                <a:moveTo>
                  <a:pt x="10" y="0"/>
                </a:moveTo>
                <a:lnTo>
                  <a:pt x="3" y="1"/>
                </a:lnTo>
                <a:lnTo>
                  <a:pt x="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" name="Line 1213">
            <a:extLst>
              <a:ext uri="{FF2B5EF4-FFF2-40B4-BE49-F238E27FC236}">
                <a16:creationId xmlns:a16="http://schemas.microsoft.com/office/drawing/2014/main" id="{198E7930-AD92-55F3-BEB4-3BEF9AB365F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638675" y="6124575"/>
            <a:ext cx="1588" cy="3175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" name="Freeform 1214">
            <a:extLst>
              <a:ext uri="{FF2B5EF4-FFF2-40B4-BE49-F238E27FC236}">
                <a16:creationId xmlns:a16="http://schemas.microsoft.com/office/drawing/2014/main" id="{A119DC6F-83F9-C6E5-D237-91EFA54CD462}"/>
              </a:ext>
            </a:extLst>
          </p:cNvPr>
          <p:cNvSpPr>
            <a:spLocks/>
          </p:cNvSpPr>
          <p:nvPr/>
        </p:nvSpPr>
        <p:spPr bwMode="auto">
          <a:xfrm>
            <a:off x="4186238" y="6107113"/>
            <a:ext cx="20638" cy="23813"/>
          </a:xfrm>
          <a:custGeom>
            <a:avLst/>
            <a:gdLst>
              <a:gd name="T0" fmla="*/ 13 w 13"/>
              <a:gd name="T1" fmla="*/ 15 h 15"/>
              <a:gd name="T2" fmla="*/ 6 w 13"/>
              <a:gd name="T3" fmla="*/ 11 h 15"/>
              <a:gd name="T4" fmla="*/ 6 w 13"/>
              <a:gd name="T5" fmla="*/ 7 h 15"/>
              <a:gd name="T6" fmla="*/ 4 w 13"/>
              <a:gd name="T7" fmla="*/ 8 h 15"/>
              <a:gd name="T8" fmla="*/ 1 w 13"/>
              <a:gd name="T9" fmla="*/ 8 h 15"/>
              <a:gd name="T10" fmla="*/ 0 w 13"/>
              <a:gd name="T11" fmla="*/ 1 h 15"/>
              <a:gd name="T12" fmla="*/ 1 w 13"/>
              <a:gd name="T13" fmla="*/ 0 h 15"/>
              <a:gd name="T14" fmla="*/ 11 w 13"/>
              <a:gd name="T15" fmla="*/ 4 h 15"/>
              <a:gd name="T16" fmla="*/ 13 w 13"/>
              <a:gd name="T17" fmla="*/ 8 h 15"/>
              <a:gd name="T18" fmla="*/ 13 w 13"/>
              <a:gd name="T1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5">
                <a:moveTo>
                  <a:pt x="13" y="15"/>
                </a:moveTo>
                <a:lnTo>
                  <a:pt x="6" y="11"/>
                </a:lnTo>
                <a:lnTo>
                  <a:pt x="6" y="7"/>
                </a:lnTo>
                <a:lnTo>
                  <a:pt x="4" y="8"/>
                </a:lnTo>
                <a:lnTo>
                  <a:pt x="1" y="8"/>
                </a:lnTo>
                <a:lnTo>
                  <a:pt x="0" y="1"/>
                </a:lnTo>
                <a:lnTo>
                  <a:pt x="1" y="0"/>
                </a:lnTo>
                <a:lnTo>
                  <a:pt x="11" y="4"/>
                </a:lnTo>
                <a:lnTo>
                  <a:pt x="13" y="8"/>
                </a:lnTo>
                <a:lnTo>
                  <a:pt x="13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" name="Freeform 1215">
            <a:extLst>
              <a:ext uri="{FF2B5EF4-FFF2-40B4-BE49-F238E27FC236}">
                <a16:creationId xmlns:a16="http://schemas.microsoft.com/office/drawing/2014/main" id="{9EF76908-D5F9-EE10-E025-908392B9B3AB}"/>
              </a:ext>
            </a:extLst>
          </p:cNvPr>
          <p:cNvSpPr>
            <a:spLocks/>
          </p:cNvSpPr>
          <p:nvPr/>
        </p:nvSpPr>
        <p:spPr bwMode="auto">
          <a:xfrm>
            <a:off x="4198938" y="6103938"/>
            <a:ext cx="66675" cy="46038"/>
          </a:xfrm>
          <a:custGeom>
            <a:avLst/>
            <a:gdLst>
              <a:gd name="T0" fmla="*/ 0 w 42"/>
              <a:gd name="T1" fmla="*/ 29 h 29"/>
              <a:gd name="T2" fmla="*/ 3 w 42"/>
              <a:gd name="T3" fmla="*/ 21 h 29"/>
              <a:gd name="T4" fmla="*/ 12 w 42"/>
              <a:gd name="T5" fmla="*/ 22 h 29"/>
              <a:gd name="T6" fmla="*/ 11 w 42"/>
              <a:gd name="T7" fmla="*/ 18 h 29"/>
              <a:gd name="T8" fmla="*/ 22 w 42"/>
              <a:gd name="T9" fmla="*/ 14 h 29"/>
              <a:gd name="T10" fmla="*/ 26 w 42"/>
              <a:gd name="T11" fmla="*/ 11 h 29"/>
              <a:gd name="T12" fmla="*/ 27 w 42"/>
              <a:gd name="T13" fmla="*/ 11 h 29"/>
              <a:gd name="T14" fmla="*/ 30 w 42"/>
              <a:gd name="T15" fmla="*/ 10 h 29"/>
              <a:gd name="T16" fmla="*/ 37 w 42"/>
              <a:gd name="T17" fmla="*/ 5 h 29"/>
              <a:gd name="T18" fmla="*/ 39 w 42"/>
              <a:gd name="T19" fmla="*/ 3 h 29"/>
              <a:gd name="T20" fmla="*/ 42 w 42"/>
              <a:gd name="T21" fmla="*/ 2 h 29"/>
              <a:gd name="T22" fmla="*/ 41 w 42"/>
              <a:gd name="T23" fmla="*/ 0 h 29"/>
              <a:gd name="T24" fmla="*/ 35 w 42"/>
              <a:gd name="T25" fmla="*/ 2 h 29"/>
              <a:gd name="T26" fmla="*/ 31 w 42"/>
              <a:gd name="T27" fmla="*/ 2 h 29"/>
              <a:gd name="T28" fmla="*/ 19 w 42"/>
              <a:gd name="T29" fmla="*/ 10 h 29"/>
              <a:gd name="T30" fmla="*/ 18 w 42"/>
              <a:gd name="T31" fmla="*/ 10 h 29"/>
              <a:gd name="T32" fmla="*/ 13 w 42"/>
              <a:gd name="T33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2" h="29">
                <a:moveTo>
                  <a:pt x="0" y="29"/>
                </a:moveTo>
                <a:lnTo>
                  <a:pt x="3" y="21"/>
                </a:lnTo>
                <a:lnTo>
                  <a:pt x="12" y="22"/>
                </a:lnTo>
                <a:lnTo>
                  <a:pt x="11" y="18"/>
                </a:lnTo>
                <a:lnTo>
                  <a:pt x="22" y="14"/>
                </a:lnTo>
                <a:lnTo>
                  <a:pt x="26" y="11"/>
                </a:lnTo>
                <a:lnTo>
                  <a:pt x="27" y="11"/>
                </a:lnTo>
                <a:lnTo>
                  <a:pt x="30" y="10"/>
                </a:lnTo>
                <a:lnTo>
                  <a:pt x="37" y="5"/>
                </a:lnTo>
                <a:lnTo>
                  <a:pt x="39" y="3"/>
                </a:lnTo>
                <a:lnTo>
                  <a:pt x="42" y="2"/>
                </a:lnTo>
                <a:lnTo>
                  <a:pt x="41" y="0"/>
                </a:lnTo>
                <a:lnTo>
                  <a:pt x="35" y="2"/>
                </a:lnTo>
                <a:lnTo>
                  <a:pt x="31" y="2"/>
                </a:lnTo>
                <a:lnTo>
                  <a:pt x="19" y="10"/>
                </a:lnTo>
                <a:lnTo>
                  <a:pt x="18" y="10"/>
                </a:lnTo>
                <a:lnTo>
                  <a:pt x="1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" name="Freeform 1216">
            <a:extLst>
              <a:ext uri="{FF2B5EF4-FFF2-40B4-BE49-F238E27FC236}">
                <a16:creationId xmlns:a16="http://schemas.microsoft.com/office/drawing/2014/main" id="{6EFCA5FF-07FE-C2C1-D36A-3A6E639FE9D1}"/>
              </a:ext>
            </a:extLst>
          </p:cNvPr>
          <p:cNvSpPr>
            <a:spLocks/>
          </p:cNvSpPr>
          <p:nvPr/>
        </p:nvSpPr>
        <p:spPr bwMode="auto">
          <a:xfrm>
            <a:off x="4621213" y="6127750"/>
            <a:ext cx="17463" cy="23813"/>
          </a:xfrm>
          <a:custGeom>
            <a:avLst/>
            <a:gdLst>
              <a:gd name="T0" fmla="*/ 11 w 11"/>
              <a:gd name="T1" fmla="*/ 0 h 15"/>
              <a:gd name="T2" fmla="*/ 9 w 11"/>
              <a:gd name="T3" fmla="*/ 3 h 15"/>
              <a:gd name="T4" fmla="*/ 3 w 11"/>
              <a:gd name="T5" fmla="*/ 6 h 15"/>
              <a:gd name="T6" fmla="*/ 5 w 11"/>
              <a:gd name="T7" fmla="*/ 10 h 15"/>
              <a:gd name="T8" fmla="*/ 0 w 11"/>
              <a:gd name="T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5">
                <a:moveTo>
                  <a:pt x="11" y="0"/>
                </a:moveTo>
                <a:lnTo>
                  <a:pt x="9" y="3"/>
                </a:lnTo>
                <a:lnTo>
                  <a:pt x="3" y="6"/>
                </a:lnTo>
                <a:lnTo>
                  <a:pt x="5" y="10"/>
                </a:lnTo>
                <a:lnTo>
                  <a:pt x="0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" name="Freeform 1217">
            <a:extLst>
              <a:ext uri="{FF2B5EF4-FFF2-40B4-BE49-F238E27FC236}">
                <a16:creationId xmlns:a16="http://schemas.microsoft.com/office/drawing/2014/main" id="{AABD02F7-F509-AD74-6F3B-4D197EE947AD}"/>
              </a:ext>
            </a:extLst>
          </p:cNvPr>
          <p:cNvSpPr>
            <a:spLocks/>
          </p:cNvSpPr>
          <p:nvPr/>
        </p:nvSpPr>
        <p:spPr bwMode="auto">
          <a:xfrm>
            <a:off x="4514850" y="6148388"/>
            <a:ext cx="11113" cy="11113"/>
          </a:xfrm>
          <a:custGeom>
            <a:avLst/>
            <a:gdLst>
              <a:gd name="T0" fmla="*/ 7 w 7"/>
              <a:gd name="T1" fmla="*/ 7 h 7"/>
              <a:gd name="T2" fmla="*/ 1 w 7"/>
              <a:gd name="T3" fmla="*/ 0 h 7"/>
              <a:gd name="T4" fmla="*/ 0 w 7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7">
                <a:moveTo>
                  <a:pt x="7" y="7"/>
                </a:moveTo>
                <a:lnTo>
                  <a:pt x="1" y="0"/>
                </a:lnTo>
                <a:lnTo>
                  <a:pt x="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" name="Freeform 1218">
            <a:extLst>
              <a:ext uri="{FF2B5EF4-FFF2-40B4-BE49-F238E27FC236}">
                <a16:creationId xmlns:a16="http://schemas.microsoft.com/office/drawing/2014/main" id="{65EF8054-93E7-5FCD-9CFB-ECADB6C8E455}"/>
              </a:ext>
            </a:extLst>
          </p:cNvPr>
          <p:cNvSpPr>
            <a:spLocks/>
          </p:cNvSpPr>
          <p:nvPr/>
        </p:nvSpPr>
        <p:spPr bwMode="auto">
          <a:xfrm>
            <a:off x="4587875" y="6149975"/>
            <a:ext cx="33338" cy="9525"/>
          </a:xfrm>
          <a:custGeom>
            <a:avLst/>
            <a:gdLst>
              <a:gd name="T0" fmla="*/ 21 w 21"/>
              <a:gd name="T1" fmla="*/ 1 h 6"/>
              <a:gd name="T2" fmla="*/ 15 w 21"/>
              <a:gd name="T3" fmla="*/ 1 h 6"/>
              <a:gd name="T4" fmla="*/ 13 w 21"/>
              <a:gd name="T5" fmla="*/ 1 h 6"/>
              <a:gd name="T6" fmla="*/ 7 w 21"/>
              <a:gd name="T7" fmla="*/ 0 h 6"/>
              <a:gd name="T8" fmla="*/ 5 w 21"/>
              <a:gd name="T9" fmla="*/ 4 h 6"/>
              <a:gd name="T10" fmla="*/ 0 w 21"/>
              <a:gd name="T11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" h="6">
                <a:moveTo>
                  <a:pt x="21" y="1"/>
                </a:moveTo>
                <a:lnTo>
                  <a:pt x="15" y="1"/>
                </a:lnTo>
                <a:lnTo>
                  <a:pt x="13" y="1"/>
                </a:lnTo>
                <a:lnTo>
                  <a:pt x="7" y="0"/>
                </a:lnTo>
                <a:lnTo>
                  <a:pt x="5" y="4"/>
                </a:lnTo>
                <a:lnTo>
                  <a:pt x="0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" name="Freeform 1219">
            <a:extLst>
              <a:ext uri="{FF2B5EF4-FFF2-40B4-BE49-F238E27FC236}">
                <a16:creationId xmlns:a16="http://schemas.microsoft.com/office/drawing/2014/main" id="{51C450E5-59DB-1862-BAC0-E12A9909E9E4}"/>
              </a:ext>
            </a:extLst>
          </p:cNvPr>
          <p:cNvSpPr>
            <a:spLocks/>
          </p:cNvSpPr>
          <p:nvPr/>
        </p:nvSpPr>
        <p:spPr bwMode="auto">
          <a:xfrm>
            <a:off x="4252913" y="6149975"/>
            <a:ext cx="14288" cy="11113"/>
          </a:xfrm>
          <a:custGeom>
            <a:avLst/>
            <a:gdLst>
              <a:gd name="T0" fmla="*/ 9 w 9"/>
              <a:gd name="T1" fmla="*/ 7 h 7"/>
              <a:gd name="T2" fmla="*/ 3 w 9"/>
              <a:gd name="T3" fmla="*/ 6 h 7"/>
              <a:gd name="T4" fmla="*/ 1 w 9"/>
              <a:gd name="T5" fmla="*/ 4 h 7"/>
              <a:gd name="T6" fmla="*/ 0 w 9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7">
                <a:moveTo>
                  <a:pt x="9" y="7"/>
                </a:moveTo>
                <a:lnTo>
                  <a:pt x="3" y="6"/>
                </a:lnTo>
                <a:lnTo>
                  <a:pt x="1" y="4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" name="Freeform 1220">
            <a:extLst>
              <a:ext uri="{FF2B5EF4-FFF2-40B4-BE49-F238E27FC236}">
                <a16:creationId xmlns:a16="http://schemas.microsoft.com/office/drawing/2014/main" id="{C29173AB-79A0-75BC-A642-4EF6E94CAE5F}"/>
              </a:ext>
            </a:extLst>
          </p:cNvPr>
          <p:cNvSpPr>
            <a:spLocks/>
          </p:cNvSpPr>
          <p:nvPr/>
        </p:nvSpPr>
        <p:spPr bwMode="auto">
          <a:xfrm>
            <a:off x="4229100" y="6137275"/>
            <a:ext cx="23813" cy="38100"/>
          </a:xfrm>
          <a:custGeom>
            <a:avLst/>
            <a:gdLst>
              <a:gd name="T0" fmla="*/ 15 w 15"/>
              <a:gd name="T1" fmla="*/ 8 h 24"/>
              <a:gd name="T2" fmla="*/ 12 w 15"/>
              <a:gd name="T3" fmla="*/ 0 h 24"/>
              <a:gd name="T4" fmla="*/ 8 w 15"/>
              <a:gd name="T5" fmla="*/ 4 h 24"/>
              <a:gd name="T6" fmla="*/ 9 w 15"/>
              <a:gd name="T7" fmla="*/ 9 h 24"/>
              <a:gd name="T8" fmla="*/ 12 w 15"/>
              <a:gd name="T9" fmla="*/ 12 h 24"/>
              <a:gd name="T10" fmla="*/ 15 w 15"/>
              <a:gd name="T11" fmla="*/ 15 h 24"/>
              <a:gd name="T12" fmla="*/ 14 w 15"/>
              <a:gd name="T13" fmla="*/ 19 h 24"/>
              <a:gd name="T14" fmla="*/ 5 w 15"/>
              <a:gd name="T15" fmla="*/ 20 h 24"/>
              <a:gd name="T16" fmla="*/ 0 w 15"/>
              <a:gd name="T17" fmla="*/ 20 h 24"/>
              <a:gd name="T18" fmla="*/ 5 w 15"/>
              <a:gd name="T1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24">
                <a:moveTo>
                  <a:pt x="15" y="8"/>
                </a:moveTo>
                <a:lnTo>
                  <a:pt x="12" y="0"/>
                </a:lnTo>
                <a:lnTo>
                  <a:pt x="8" y="4"/>
                </a:lnTo>
                <a:lnTo>
                  <a:pt x="9" y="9"/>
                </a:lnTo>
                <a:lnTo>
                  <a:pt x="12" y="12"/>
                </a:lnTo>
                <a:lnTo>
                  <a:pt x="15" y="15"/>
                </a:lnTo>
                <a:lnTo>
                  <a:pt x="14" y="19"/>
                </a:lnTo>
                <a:lnTo>
                  <a:pt x="5" y="20"/>
                </a:lnTo>
                <a:lnTo>
                  <a:pt x="0" y="20"/>
                </a:lnTo>
                <a:lnTo>
                  <a:pt x="5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" name="Freeform 1221">
            <a:extLst>
              <a:ext uri="{FF2B5EF4-FFF2-40B4-BE49-F238E27FC236}">
                <a16:creationId xmlns:a16="http://schemas.microsoft.com/office/drawing/2014/main" id="{4B8437CD-6820-AF82-7372-2E4CA96D1E0F}"/>
              </a:ext>
            </a:extLst>
          </p:cNvPr>
          <p:cNvSpPr>
            <a:spLocks/>
          </p:cNvSpPr>
          <p:nvPr/>
        </p:nvSpPr>
        <p:spPr bwMode="auto">
          <a:xfrm>
            <a:off x="4516438" y="6159500"/>
            <a:ext cx="11113" cy="26988"/>
          </a:xfrm>
          <a:custGeom>
            <a:avLst/>
            <a:gdLst>
              <a:gd name="T0" fmla="*/ 0 w 7"/>
              <a:gd name="T1" fmla="*/ 17 h 17"/>
              <a:gd name="T2" fmla="*/ 4 w 7"/>
              <a:gd name="T3" fmla="*/ 13 h 17"/>
              <a:gd name="T4" fmla="*/ 7 w 7"/>
              <a:gd name="T5" fmla="*/ 9 h 17"/>
              <a:gd name="T6" fmla="*/ 7 w 7"/>
              <a:gd name="T7" fmla="*/ 6 h 17"/>
              <a:gd name="T8" fmla="*/ 7 w 7"/>
              <a:gd name="T9" fmla="*/ 5 h 17"/>
              <a:gd name="T10" fmla="*/ 6 w 7"/>
              <a:gd name="T11" fmla="*/ 0 h 17"/>
              <a:gd name="T12" fmla="*/ 6 w 7"/>
              <a:gd name="T13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17">
                <a:moveTo>
                  <a:pt x="0" y="17"/>
                </a:moveTo>
                <a:lnTo>
                  <a:pt x="4" y="13"/>
                </a:lnTo>
                <a:lnTo>
                  <a:pt x="7" y="9"/>
                </a:lnTo>
                <a:lnTo>
                  <a:pt x="7" y="6"/>
                </a:lnTo>
                <a:lnTo>
                  <a:pt x="7" y="5"/>
                </a:lnTo>
                <a:lnTo>
                  <a:pt x="6" y="0"/>
                </a:lnTo>
                <a:lnTo>
                  <a:pt x="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" name="Freeform 1222">
            <a:extLst>
              <a:ext uri="{FF2B5EF4-FFF2-40B4-BE49-F238E27FC236}">
                <a16:creationId xmlns:a16="http://schemas.microsoft.com/office/drawing/2014/main" id="{0F916C01-C2E5-B344-5390-F1E045EAF917}"/>
              </a:ext>
            </a:extLst>
          </p:cNvPr>
          <p:cNvSpPr>
            <a:spLocks/>
          </p:cNvSpPr>
          <p:nvPr/>
        </p:nvSpPr>
        <p:spPr bwMode="auto">
          <a:xfrm>
            <a:off x="4186238" y="6149975"/>
            <a:ext cx="55563" cy="39688"/>
          </a:xfrm>
          <a:custGeom>
            <a:avLst/>
            <a:gdLst>
              <a:gd name="T0" fmla="*/ 32 w 35"/>
              <a:gd name="T1" fmla="*/ 16 h 25"/>
              <a:gd name="T2" fmla="*/ 34 w 35"/>
              <a:gd name="T3" fmla="*/ 18 h 25"/>
              <a:gd name="T4" fmla="*/ 35 w 35"/>
              <a:gd name="T5" fmla="*/ 25 h 25"/>
              <a:gd name="T6" fmla="*/ 16 w 35"/>
              <a:gd name="T7" fmla="*/ 23 h 25"/>
              <a:gd name="T8" fmla="*/ 8 w 35"/>
              <a:gd name="T9" fmla="*/ 16 h 25"/>
              <a:gd name="T10" fmla="*/ 2 w 35"/>
              <a:gd name="T11" fmla="*/ 16 h 25"/>
              <a:gd name="T12" fmla="*/ 0 w 35"/>
              <a:gd name="T13" fmla="*/ 6 h 25"/>
              <a:gd name="T14" fmla="*/ 6 w 35"/>
              <a:gd name="T15" fmla="*/ 4 h 25"/>
              <a:gd name="T16" fmla="*/ 8 w 35"/>
              <a:gd name="T17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" h="25">
                <a:moveTo>
                  <a:pt x="32" y="16"/>
                </a:moveTo>
                <a:lnTo>
                  <a:pt x="34" y="18"/>
                </a:lnTo>
                <a:lnTo>
                  <a:pt x="35" y="25"/>
                </a:lnTo>
                <a:lnTo>
                  <a:pt x="16" y="23"/>
                </a:lnTo>
                <a:lnTo>
                  <a:pt x="8" y="16"/>
                </a:lnTo>
                <a:lnTo>
                  <a:pt x="2" y="16"/>
                </a:lnTo>
                <a:lnTo>
                  <a:pt x="0" y="6"/>
                </a:lnTo>
                <a:lnTo>
                  <a:pt x="6" y="4"/>
                </a:lnTo>
                <a:lnTo>
                  <a:pt x="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" name="Freeform 1223">
            <a:extLst>
              <a:ext uri="{FF2B5EF4-FFF2-40B4-BE49-F238E27FC236}">
                <a16:creationId xmlns:a16="http://schemas.microsoft.com/office/drawing/2014/main" id="{55A4B3EA-23F6-CFE7-6BBA-5F45A645B635}"/>
              </a:ext>
            </a:extLst>
          </p:cNvPr>
          <p:cNvSpPr>
            <a:spLocks/>
          </p:cNvSpPr>
          <p:nvPr/>
        </p:nvSpPr>
        <p:spPr bwMode="auto">
          <a:xfrm>
            <a:off x="4246563" y="6161088"/>
            <a:ext cx="47625" cy="38100"/>
          </a:xfrm>
          <a:custGeom>
            <a:avLst/>
            <a:gdLst>
              <a:gd name="T0" fmla="*/ 22 w 30"/>
              <a:gd name="T1" fmla="*/ 24 h 24"/>
              <a:gd name="T2" fmla="*/ 29 w 30"/>
              <a:gd name="T3" fmla="*/ 15 h 24"/>
              <a:gd name="T4" fmla="*/ 22 w 30"/>
              <a:gd name="T5" fmla="*/ 19 h 24"/>
              <a:gd name="T6" fmla="*/ 19 w 30"/>
              <a:gd name="T7" fmla="*/ 20 h 24"/>
              <a:gd name="T8" fmla="*/ 16 w 30"/>
              <a:gd name="T9" fmla="*/ 23 h 24"/>
              <a:gd name="T10" fmla="*/ 11 w 30"/>
              <a:gd name="T11" fmla="*/ 23 h 24"/>
              <a:gd name="T12" fmla="*/ 15 w 30"/>
              <a:gd name="T13" fmla="*/ 12 h 24"/>
              <a:gd name="T14" fmla="*/ 12 w 30"/>
              <a:gd name="T15" fmla="*/ 11 h 24"/>
              <a:gd name="T16" fmla="*/ 8 w 30"/>
              <a:gd name="T17" fmla="*/ 15 h 24"/>
              <a:gd name="T18" fmla="*/ 1 w 30"/>
              <a:gd name="T19" fmla="*/ 11 h 24"/>
              <a:gd name="T20" fmla="*/ 0 w 30"/>
              <a:gd name="T21" fmla="*/ 11 h 24"/>
              <a:gd name="T22" fmla="*/ 11 w 30"/>
              <a:gd name="T23" fmla="*/ 4 h 24"/>
              <a:gd name="T24" fmla="*/ 15 w 30"/>
              <a:gd name="T25" fmla="*/ 5 h 24"/>
              <a:gd name="T26" fmla="*/ 18 w 30"/>
              <a:gd name="T27" fmla="*/ 7 h 24"/>
              <a:gd name="T28" fmla="*/ 30 w 30"/>
              <a:gd name="T29" fmla="*/ 5 h 24"/>
              <a:gd name="T30" fmla="*/ 30 w 30"/>
              <a:gd name="T31" fmla="*/ 0 h 24"/>
              <a:gd name="T32" fmla="*/ 29 w 30"/>
              <a:gd name="T33" fmla="*/ 0 h 24"/>
              <a:gd name="T34" fmla="*/ 19 w 30"/>
              <a:gd name="T35" fmla="*/ 3 h 24"/>
              <a:gd name="T36" fmla="*/ 13 w 30"/>
              <a:gd name="T37" fmla="*/ 0 h 24"/>
              <a:gd name="T38" fmla="*/ 13 w 30"/>
              <a:gd name="T3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0" h="24">
                <a:moveTo>
                  <a:pt x="22" y="24"/>
                </a:moveTo>
                <a:lnTo>
                  <a:pt x="29" y="15"/>
                </a:lnTo>
                <a:lnTo>
                  <a:pt x="22" y="19"/>
                </a:lnTo>
                <a:lnTo>
                  <a:pt x="19" y="20"/>
                </a:lnTo>
                <a:lnTo>
                  <a:pt x="16" y="23"/>
                </a:lnTo>
                <a:lnTo>
                  <a:pt x="11" y="23"/>
                </a:lnTo>
                <a:lnTo>
                  <a:pt x="15" y="12"/>
                </a:lnTo>
                <a:lnTo>
                  <a:pt x="12" y="11"/>
                </a:lnTo>
                <a:lnTo>
                  <a:pt x="8" y="15"/>
                </a:lnTo>
                <a:lnTo>
                  <a:pt x="1" y="11"/>
                </a:lnTo>
                <a:lnTo>
                  <a:pt x="0" y="11"/>
                </a:lnTo>
                <a:lnTo>
                  <a:pt x="11" y="4"/>
                </a:lnTo>
                <a:lnTo>
                  <a:pt x="15" y="5"/>
                </a:lnTo>
                <a:lnTo>
                  <a:pt x="18" y="7"/>
                </a:lnTo>
                <a:lnTo>
                  <a:pt x="30" y="5"/>
                </a:lnTo>
                <a:lnTo>
                  <a:pt x="30" y="0"/>
                </a:lnTo>
                <a:lnTo>
                  <a:pt x="29" y="0"/>
                </a:lnTo>
                <a:lnTo>
                  <a:pt x="19" y="3"/>
                </a:lnTo>
                <a:lnTo>
                  <a:pt x="13" y="0"/>
                </a:lnTo>
                <a:lnTo>
                  <a:pt x="1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" name="Freeform 1224">
            <a:extLst>
              <a:ext uri="{FF2B5EF4-FFF2-40B4-BE49-F238E27FC236}">
                <a16:creationId xmlns:a16="http://schemas.microsoft.com/office/drawing/2014/main" id="{AE30D9BF-C6EF-72DC-F685-E2FE66B3088C}"/>
              </a:ext>
            </a:extLst>
          </p:cNvPr>
          <p:cNvSpPr>
            <a:spLocks/>
          </p:cNvSpPr>
          <p:nvPr/>
        </p:nvSpPr>
        <p:spPr bwMode="auto">
          <a:xfrm>
            <a:off x="4305300" y="6175375"/>
            <a:ext cx="19050" cy="28575"/>
          </a:xfrm>
          <a:custGeom>
            <a:avLst/>
            <a:gdLst>
              <a:gd name="T0" fmla="*/ 0 w 12"/>
              <a:gd name="T1" fmla="*/ 18 h 18"/>
              <a:gd name="T2" fmla="*/ 7 w 12"/>
              <a:gd name="T3" fmla="*/ 17 h 18"/>
              <a:gd name="T4" fmla="*/ 12 w 12"/>
              <a:gd name="T5" fmla="*/ 5 h 18"/>
              <a:gd name="T6" fmla="*/ 12 w 12"/>
              <a:gd name="T7" fmla="*/ 3 h 18"/>
              <a:gd name="T8" fmla="*/ 12 w 12"/>
              <a:gd name="T9" fmla="*/ 0 h 18"/>
              <a:gd name="T10" fmla="*/ 7 w 12"/>
              <a:gd name="T11" fmla="*/ 6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18">
                <a:moveTo>
                  <a:pt x="0" y="18"/>
                </a:moveTo>
                <a:lnTo>
                  <a:pt x="7" y="17"/>
                </a:lnTo>
                <a:lnTo>
                  <a:pt x="12" y="5"/>
                </a:lnTo>
                <a:lnTo>
                  <a:pt x="12" y="3"/>
                </a:lnTo>
                <a:lnTo>
                  <a:pt x="12" y="0"/>
                </a:lnTo>
                <a:lnTo>
                  <a:pt x="7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" name="Freeform 1225">
            <a:extLst>
              <a:ext uri="{FF2B5EF4-FFF2-40B4-BE49-F238E27FC236}">
                <a16:creationId xmlns:a16="http://schemas.microsoft.com/office/drawing/2014/main" id="{7DCBE145-74A4-3BCE-F62A-FA8F12C931B7}"/>
              </a:ext>
            </a:extLst>
          </p:cNvPr>
          <p:cNvSpPr>
            <a:spLocks/>
          </p:cNvSpPr>
          <p:nvPr/>
        </p:nvSpPr>
        <p:spPr bwMode="auto">
          <a:xfrm>
            <a:off x="4516438" y="6159500"/>
            <a:ext cx="71438" cy="47625"/>
          </a:xfrm>
          <a:custGeom>
            <a:avLst/>
            <a:gdLst>
              <a:gd name="T0" fmla="*/ 45 w 45"/>
              <a:gd name="T1" fmla="*/ 0 h 30"/>
              <a:gd name="T2" fmla="*/ 43 w 45"/>
              <a:gd name="T3" fmla="*/ 0 h 30"/>
              <a:gd name="T4" fmla="*/ 39 w 45"/>
              <a:gd name="T5" fmla="*/ 1 h 30"/>
              <a:gd name="T6" fmla="*/ 32 w 45"/>
              <a:gd name="T7" fmla="*/ 4 h 30"/>
              <a:gd name="T8" fmla="*/ 37 w 45"/>
              <a:gd name="T9" fmla="*/ 9 h 30"/>
              <a:gd name="T10" fmla="*/ 30 w 45"/>
              <a:gd name="T11" fmla="*/ 16 h 30"/>
              <a:gd name="T12" fmla="*/ 26 w 45"/>
              <a:gd name="T13" fmla="*/ 13 h 30"/>
              <a:gd name="T14" fmla="*/ 30 w 45"/>
              <a:gd name="T15" fmla="*/ 24 h 30"/>
              <a:gd name="T16" fmla="*/ 24 w 45"/>
              <a:gd name="T17" fmla="*/ 25 h 30"/>
              <a:gd name="T18" fmla="*/ 24 w 45"/>
              <a:gd name="T19" fmla="*/ 23 h 30"/>
              <a:gd name="T20" fmla="*/ 24 w 45"/>
              <a:gd name="T21" fmla="*/ 16 h 30"/>
              <a:gd name="T22" fmla="*/ 20 w 45"/>
              <a:gd name="T23" fmla="*/ 17 h 30"/>
              <a:gd name="T24" fmla="*/ 18 w 45"/>
              <a:gd name="T25" fmla="*/ 20 h 30"/>
              <a:gd name="T26" fmla="*/ 14 w 45"/>
              <a:gd name="T27" fmla="*/ 30 h 30"/>
              <a:gd name="T28" fmla="*/ 2 w 45"/>
              <a:gd name="T29" fmla="*/ 23 h 30"/>
              <a:gd name="T30" fmla="*/ 0 w 45"/>
              <a:gd name="T31" fmla="*/ 17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5" h="30">
                <a:moveTo>
                  <a:pt x="45" y="0"/>
                </a:moveTo>
                <a:lnTo>
                  <a:pt x="43" y="0"/>
                </a:lnTo>
                <a:lnTo>
                  <a:pt x="39" y="1"/>
                </a:lnTo>
                <a:lnTo>
                  <a:pt x="32" y="4"/>
                </a:lnTo>
                <a:lnTo>
                  <a:pt x="37" y="9"/>
                </a:lnTo>
                <a:lnTo>
                  <a:pt x="30" y="16"/>
                </a:lnTo>
                <a:lnTo>
                  <a:pt x="26" y="13"/>
                </a:lnTo>
                <a:lnTo>
                  <a:pt x="30" y="24"/>
                </a:lnTo>
                <a:lnTo>
                  <a:pt x="24" y="25"/>
                </a:lnTo>
                <a:lnTo>
                  <a:pt x="24" y="23"/>
                </a:lnTo>
                <a:lnTo>
                  <a:pt x="24" y="16"/>
                </a:lnTo>
                <a:lnTo>
                  <a:pt x="20" y="17"/>
                </a:lnTo>
                <a:lnTo>
                  <a:pt x="18" y="20"/>
                </a:lnTo>
                <a:lnTo>
                  <a:pt x="14" y="30"/>
                </a:lnTo>
                <a:lnTo>
                  <a:pt x="2" y="23"/>
                </a:lnTo>
                <a:lnTo>
                  <a:pt x="0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" name="Freeform 1226">
            <a:extLst>
              <a:ext uri="{FF2B5EF4-FFF2-40B4-BE49-F238E27FC236}">
                <a16:creationId xmlns:a16="http://schemas.microsoft.com/office/drawing/2014/main" id="{64FC5676-62D1-DD56-DFB8-D669CF592CEF}"/>
              </a:ext>
            </a:extLst>
          </p:cNvPr>
          <p:cNvSpPr>
            <a:spLocks/>
          </p:cNvSpPr>
          <p:nvPr/>
        </p:nvSpPr>
        <p:spPr bwMode="auto">
          <a:xfrm>
            <a:off x="4278313" y="6184900"/>
            <a:ext cx="38100" cy="23813"/>
          </a:xfrm>
          <a:custGeom>
            <a:avLst/>
            <a:gdLst>
              <a:gd name="T0" fmla="*/ 24 w 24"/>
              <a:gd name="T1" fmla="*/ 0 h 15"/>
              <a:gd name="T2" fmla="*/ 22 w 24"/>
              <a:gd name="T3" fmla="*/ 5 h 15"/>
              <a:gd name="T4" fmla="*/ 15 w 24"/>
              <a:gd name="T5" fmla="*/ 7 h 15"/>
              <a:gd name="T6" fmla="*/ 11 w 24"/>
              <a:gd name="T7" fmla="*/ 9 h 15"/>
              <a:gd name="T8" fmla="*/ 6 w 24"/>
              <a:gd name="T9" fmla="*/ 14 h 15"/>
              <a:gd name="T10" fmla="*/ 0 w 24"/>
              <a:gd name="T11" fmla="*/ 15 h 15"/>
              <a:gd name="T12" fmla="*/ 0 w 24"/>
              <a:gd name="T13" fmla="*/ 11 h 15"/>
              <a:gd name="T14" fmla="*/ 2 w 24"/>
              <a:gd name="T15" fmla="*/ 9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" h="15">
                <a:moveTo>
                  <a:pt x="24" y="0"/>
                </a:moveTo>
                <a:lnTo>
                  <a:pt x="22" y="5"/>
                </a:lnTo>
                <a:lnTo>
                  <a:pt x="15" y="7"/>
                </a:lnTo>
                <a:lnTo>
                  <a:pt x="11" y="9"/>
                </a:lnTo>
                <a:lnTo>
                  <a:pt x="6" y="14"/>
                </a:lnTo>
                <a:lnTo>
                  <a:pt x="0" y="15"/>
                </a:lnTo>
                <a:lnTo>
                  <a:pt x="0" y="11"/>
                </a:lnTo>
                <a:lnTo>
                  <a:pt x="2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" name="Freeform 1227">
            <a:extLst>
              <a:ext uri="{FF2B5EF4-FFF2-40B4-BE49-F238E27FC236}">
                <a16:creationId xmlns:a16="http://schemas.microsoft.com/office/drawing/2014/main" id="{3BA0B90E-19E6-7936-2D6C-14467BA87A15}"/>
              </a:ext>
            </a:extLst>
          </p:cNvPr>
          <p:cNvSpPr>
            <a:spLocks/>
          </p:cNvSpPr>
          <p:nvPr/>
        </p:nvSpPr>
        <p:spPr bwMode="auto">
          <a:xfrm>
            <a:off x="4459288" y="6159500"/>
            <a:ext cx="57150" cy="53975"/>
          </a:xfrm>
          <a:custGeom>
            <a:avLst/>
            <a:gdLst>
              <a:gd name="T0" fmla="*/ 35 w 36"/>
              <a:gd name="T1" fmla="*/ 0 h 34"/>
              <a:gd name="T2" fmla="*/ 36 w 36"/>
              <a:gd name="T3" fmla="*/ 8 h 34"/>
              <a:gd name="T4" fmla="*/ 34 w 36"/>
              <a:gd name="T5" fmla="*/ 12 h 34"/>
              <a:gd name="T6" fmla="*/ 30 w 36"/>
              <a:gd name="T7" fmla="*/ 20 h 34"/>
              <a:gd name="T8" fmla="*/ 25 w 36"/>
              <a:gd name="T9" fmla="*/ 20 h 34"/>
              <a:gd name="T10" fmla="*/ 25 w 36"/>
              <a:gd name="T11" fmla="*/ 30 h 34"/>
              <a:gd name="T12" fmla="*/ 27 w 36"/>
              <a:gd name="T13" fmla="*/ 32 h 34"/>
              <a:gd name="T14" fmla="*/ 25 w 36"/>
              <a:gd name="T15" fmla="*/ 34 h 34"/>
              <a:gd name="T16" fmla="*/ 20 w 36"/>
              <a:gd name="T17" fmla="*/ 34 h 34"/>
              <a:gd name="T18" fmla="*/ 8 w 36"/>
              <a:gd name="T19" fmla="*/ 32 h 34"/>
              <a:gd name="T20" fmla="*/ 0 w 36"/>
              <a:gd name="T21" fmla="*/ 32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6" h="34">
                <a:moveTo>
                  <a:pt x="35" y="0"/>
                </a:moveTo>
                <a:lnTo>
                  <a:pt x="36" y="8"/>
                </a:lnTo>
                <a:lnTo>
                  <a:pt x="34" y="12"/>
                </a:lnTo>
                <a:lnTo>
                  <a:pt x="30" y="20"/>
                </a:lnTo>
                <a:lnTo>
                  <a:pt x="25" y="20"/>
                </a:lnTo>
                <a:lnTo>
                  <a:pt x="25" y="30"/>
                </a:lnTo>
                <a:lnTo>
                  <a:pt x="27" y="32"/>
                </a:lnTo>
                <a:lnTo>
                  <a:pt x="25" y="34"/>
                </a:lnTo>
                <a:lnTo>
                  <a:pt x="20" y="34"/>
                </a:lnTo>
                <a:lnTo>
                  <a:pt x="8" y="32"/>
                </a:lnTo>
                <a:lnTo>
                  <a:pt x="0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" name="Freeform 1228">
            <a:extLst>
              <a:ext uri="{FF2B5EF4-FFF2-40B4-BE49-F238E27FC236}">
                <a16:creationId xmlns:a16="http://schemas.microsoft.com/office/drawing/2014/main" id="{D7CC6E09-7A03-405B-6C27-3EB4B178B5F7}"/>
              </a:ext>
            </a:extLst>
          </p:cNvPr>
          <p:cNvSpPr>
            <a:spLocks/>
          </p:cNvSpPr>
          <p:nvPr/>
        </p:nvSpPr>
        <p:spPr bwMode="auto">
          <a:xfrm>
            <a:off x="4324350" y="6210300"/>
            <a:ext cx="46038" cy="12700"/>
          </a:xfrm>
          <a:custGeom>
            <a:avLst/>
            <a:gdLst>
              <a:gd name="T0" fmla="*/ 29 w 29"/>
              <a:gd name="T1" fmla="*/ 8 h 8"/>
              <a:gd name="T2" fmla="*/ 26 w 29"/>
              <a:gd name="T3" fmla="*/ 8 h 8"/>
              <a:gd name="T4" fmla="*/ 19 w 29"/>
              <a:gd name="T5" fmla="*/ 6 h 8"/>
              <a:gd name="T6" fmla="*/ 8 w 29"/>
              <a:gd name="T7" fmla="*/ 0 h 8"/>
              <a:gd name="T8" fmla="*/ 0 w 29"/>
              <a:gd name="T9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8">
                <a:moveTo>
                  <a:pt x="29" y="8"/>
                </a:moveTo>
                <a:lnTo>
                  <a:pt x="26" y="8"/>
                </a:lnTo>
                <a:lnTo>
                  <a:pt x="19" y="6"/>
                </a:lnTo>
                <a:lnTo>
                  <a:pt x="8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" name="Freeform 1229">
            <a:extLst>
              <a:ext uri="{FF2B5EF4-FFF2-40B4-BE49-F238E27FC236}">
                <a16:creationId xmlns:a16="http://schemas.microsoft.com/office/drawing/2014/main" id="{ADE28BB7-EB84-EEC8-00CB-A6C6CA9CDCD7}"/>
              </a:ext>
            </a:extLst>
          </p:cNvPr>
          <p:cNvSpPr>
            <a:spLocks/>
          </p:cNvSpPr>
          <p:nvPr/>
        </p:nvSpPr>
        <p:spPr bwMode="auto">
          <a:xfrm>
            <a:off x="4370388" y="6223000"/>
            <a:ext cx="14288" cy="3175"/>
          </a:xfrm>
          <a:custGeom>
            <a:avLst/>
            <a:gdLst>
              <a:gd name="T0" fmla="*/ 9 w 9"/>
              <a:gd name="T1" fmla="*/ 2 h 2"/>
              <a:gd name="T2" fmla="*/ 6 w 9"/>
              <a:gd name="T3" fmla="*/ 0 h 2"/>
              <a:gd name="T4" fmla="*/ 5 w 9"/>
              <a:gd name="T5" fmla="*/ 0 h 2"/>
              <a:gd name="T6" fmla="*/ 0 w 9"/>
              <a:gd name="T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2">
                <a:moveTo>
                  <a:pt x="9" y="2"/>
                </a:moveTo>
                <a:lnTo>
                  <a:pt x="6" y="0"/>
                </a:lnTo>
                <a:lnTo>
                  <a:pt x="5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" name="Freeform 1230">
            <a:extLst>
              <a:ext uri="{FF2B5EF4-FFF2-40B4-BE49-F238E27FC236}">
                <a16:creationId xmlns:a16="http://schemas.microsoft.com/office/drawing/2014/main" id="{5219AB91-CFDA-DDCA-9E7F-B232E1DB50BE}"/>
              </a:ext>
            </a:extLst>
          </p:cNvPr>
          <p:cNvSpPr>
            <a:spLocks/>
          </p:cNvSpPr>
          <p:nvPr/>
        </p:nvSpPr>
        <p:spPr bwMode="auto">
          <a:xfrm>
            <a:off x="4283075" y="6203950"/>
            <a:ext cx="41275" cy="26988"/>
          </a:xfrm>
          <a:custGeom>
            <a:avLst/>
            <a:gdLst>
              <a:gd name="T0" fmla="*/ 26 w 26"/>
              <a:gd name="T1" fmla="*/ 4 h 17"/>
              <a:gd name="T2" fmla="*/ 16 w 26"/>
              <a:gd name="T3" fmla="*/ 4 h 17"/>
              <a:gd name="T4" fmla="*/ 14 w 26"/>
              <a:gd name="T5" fmla="*/ 10 h 17"/>
              <a:gd name="T6" fmla="*/ 4 w 26"/>
              <a:gd name="T7" fmla="*/ 17 h 17"/>
              <a:gd name="T8" fmla="*/ 0 w 26"/>
              <a:gd name="T9" fmla="*/ 14 h 17"/>
              <a:gd name="T10" fmla="*/ 3 w 26"/>
              <a:gd name="T11" fmla="*/ 7 h 17"/>
              <a:gd name="T12" fmla="*/ 7 w 26"/>
              <a:gd name="T13" fmla="*/ 3 h 17"/>
              <a:gd name="T14" fmla="*/ 11 w 26"/>
              <a:gd name="T15" fmla="*/ 0 h 17"/>
              <a:gd name="T16" fmla="*/ 14 w 26"/>
              <a:gd name="T17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" h="17">
                <a:moveTo>
                  <a:pt x="26" y="4"/>
                </a:moveTo>
                <a:lnTo>
                  <a:pt x="16" y="4"/>
                </a:lnTo>
                <a:lnTo>
                  <a:pt x="14" y="10"/>
                </a:lnTo>
                <a:lnTo>
                  <a:pt x="4" y="17"/>
                </a:lnTo>
                <a:lnTo>
                  <a:pt x="0" y="14"/>
                </a:lnTo>
                <a:lnTo>
                  <a:pt x="3" y="7"/>
                </a:lnTo>
                <a:lnTo>
                  <a:pt x="7" y="3"/>
                </a:lnTo>
                <a:lnTo>
                  <a:pt x="11" y="0"/>
                </a:lnTo>
                <a:lnTo>
                  <a:pt x="1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" name="Freeform 1231">
            <a:extLst>
              <a:ext uri="{FF2B5EF4-FFF2-40B4-BE49-F238E27FC236}">
                <a16:creationId xmlns:a16="http://schemas.microsoft.com/office/drawing/2014/main" id="{D89752AF-70CD-0321-CBD3-52D73BEA0013}"/>
              </a:ext>
            </a:extLst>
          </p:cNvPr>
          <p:cNvSpPr>
            <a:spLocks/>
          </p:cNvSpPr>
          <p:nvPr/>
        </p:nvSpPr>
        <p:spPr bwMode="auto">
          <a:xfrm>
            <a:off x="4384675" y="6210300"/>
            <a:ext cx="74613" cy="22225"/>
          </a:xfrm>
          <a:custGeom>
            <a:avLst/>
            <a:gdLst>
              <a:gd name="T0" fmla="*/ 47 w 47"/>
              <a:gd name="T1" fmla="*/ 0 h 14"/>
              <a:gd name="T2" fmla="*/ 41 w 47"/>
              <a:gd name="T3" fmla="*/ 0 h 14"/>
              <a:gd name="T4" fmla="*/ 32 w 47"/>
              <a:gd name="T5" fmla="*/ 2 h 14"/>
              <a:gd name="T6" fmla="*/ 27 w 47"/>
              <a:gd name="T7" fmla="*/ 10 h 14"/>
              <a:gd name="T8" fmla="*/ 25 w 47"/>
              <a:gd name="T9" fmla="*/ 14 h 14"/>
              <a:gd name="T10" fmla="*/ 21 w 47"/>
              <a:gd name="T11" fmla="*/ 7 h 14"/>
              <a:gd name="T12" fmla="*/ 18 w 47"/>
              <a:gd name="T13" fmla="*/ 14 h 14"/>
              <a:gd name="T14" fmla="*/ 7 w 47"/>
              <a:gd name="T15" fmla="*/ 13 h 14"/>
              <a:gd name="T16" fmla="*/ 2 w 47"/>
              <a:gd name="T17" fmla="*/ 11 h 14"/>
              <a:gd name="T18" fmla="*/ 0 w 47"/>
              <a:gd name="T19" fmla="*/ 1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7" h="14">
                <a:moveTo>
                  <a:pt x="47" y="0"/>
                </a:moveTo>
                <a:lnTo>
                  <a:pt x="41" y="0"/>
                </a:lnTo>
                <a:lnTo>
                  <a:pt x="32" y="2"/>
                </a:lnTo>
                <a:lnTo>
                  <a:pt x="27" y="10"/>
                </a:lnTo>
                <a:lnTo>
                  <a:pt x="25" y="14"/>
                </a:lnTo>
                <a:lnTo>
                  <a:pt x="21" y="7"/>
                </a:lnTo>
                <a:lnTo>
                  <a:pt x="18" y="14"/>
                </a:lnTo>
                <a:lnTo>
                  <a:pt x="7" y="13"/>
                </a:lnTo>
                <a:lnTo>
                  <a:pt x="2" y="11"/>
                </a:lnTo>
                <a:lnTo>
                  <a:pt x="0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" name="Freeform 1232">
            <a:extLst>
              <a:ext uri="{FF2B5EF4-FFF2-40B4-BE49-F238E27FC236}">
                <a16:creationId xmlns:a16="http://schemas.microsoft.com/office/drawing/2014/main" id="{CE4D7696-E294-E1D1-D6DA-F6E0284ABE5B}"/>
              </a:ext>
            </a:extLst>
          </p:cNvPr>
          <p:cNvSpPr>
            <a:spLocks/>
          </p:cNvSpPr>
          <p:nvPr/>
        </p:nvSpPr>
        <p:spPr bwMode="auto">
          <a:xfrm>
            <a:off x="7165975" y="992188"/>
            <a:ext cx="30163" cy="66675"/>
          </a:xfrm>
          <a:custGeom>
            <a:avLst/>
            <a:gdLst>
              <a:gd name="T0" fmla="*/ 19 w 19"/>
              <a:gd name="T1" fmla="*/ 36 h 42"/>
              <a:gd name="T2" fmla="*/ 14 w 19"/>
              <a:gd name="T3" fmla="*/ 42 h 42"/>
              <a:gd name="T4" fmla="*/ 5 w 19"/>
              <a:gd name="T5" fmla="*/ 36 h 42"/>
              <a:gd name="T6" fmla="*/ 5 w 19"/>
              <a:gd name="T7" fmla="*/ 30 h 42"/>
              <a:gd name="T8" fmla="*/ 5 w 19"/>
              <a:gd name="T9" fmla="*/ 28 h 42"/>
              <a:gd name="T10" fmla="*/ 5 w 19"/>
              <a:gd name="T11" fmla="*/ 27 h 42"/>
              <a:gd name="T12" fmla="*/ 0 w 19"/>
              <a:gd name="T13" fmla="*/ 17 h 42"/>
              <a:gd name="T14" fmla="*/ 3 w 19"/>
              <a:gd name="T15" fmla="*/ 12 h 42"/>
              <a:gd name="T16" fmla="*/ 12 w 19"/>
              <a:gd name="T17" fmla="*/ 4 h 42"/>
              <a:gd name="T18" fmla="*/ 16 w 19"/>
              <a:gd name="T19" fmla="*/ 0 h 42"/>
              <a:gd name="T20" fmla="*/ 19 w 19"/>
              <a:gd name="T21" fmla="*/ 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9" h="42">
                <a:moveTo>
                  <a:pt x="19" y="36"/>
                </a:moveTo>
                <a:lnTo>
                  <a:pt x="14" y="42"/>
                </a:lnTo>
                <a:lnTo>
                  <a:pt x="5" y="36"/>
                </a:lnTo>
                <a:lnTo>
                  <a:pt x="5" y="30"/>
                </a:lnTo>
                <a:lnTo>
                  <a:pt x="5" y="28"/>
                </a:lnTo>
                <a:lnTo>
                  <a:pt x="5" y="27"/>
                </a:lnTo>
                <a:lnTo>
                  <a:pt x="0" y="17"/>
                </a:lnTo>
                <a:lnTo>
                  <a:pt x="3" y="12"/>
                </a:lnTo>
                <a:lnTo>
                  <a:pt x="12" y="4"/>
                </a:lnTo>
                <a:lnTo>
                  <a:pt x="16" y="0"/>
                </a:lnTo>
                <a:lnTo>
                  <a:pt x="19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" name="Freeform 1233">
            <a:extLst>
              <a:ext uri="{FF2B5EF4-FFF2-40B4-BE49-F238E27FC236}">
                <a16:creationId xmlns:a16="http://schemas.microsoft.com/office/drawing/2014/main" id="{57CAFF83-CD3C-12FD-01D2-984423101C68}"/>
              </a:ext>
            </a:extLst>
          </p:cNvPr>
          <p:cNvSpPr>
            <a:spLocks/>
          </p:cNvSpPr>
          <p:nvPr/>
        </p:nvSpPr>
        <p:spPr bwMode="auto">
          <a:xfrm>
            <a:off x="7196138" y="935038"/>
            <a:ext cx="76200" cy="149225"/>
          </a:xfrm>
          <a:custGeom>
            <a:avLst/>
            <a:gdLst>
              <a:gd name="T0" fmla="*/ 0 w 48"/>
              <a:gd name="T1" fmla="*/ 37 h 94"/>
              <a:gd name="T2" fmla="*/ 4 w 48"/>
              <a:gd name="T3" fmla="*/ 40 h 94"/>
              <a:gd name="T4" fmla="*/ 7 w 48"/>
              <a:gd name="T5" fmla="*/ 36 h 94"/>
              <a:gd name="T6" fmla="*/ 7 w 48"/>
              <a:gd name="T7" fmla="*/ 34 h 94"/>
              <a:gd name="T8" fmla="*/ 2 w 48"/>
              <a:gd name="T9" fmla="*/ 27 h 94"/>
              <a:gd name="T10" fmla="*/ 6 w 48"/>
              <a:gd name="T11" fmla="*/ 22 h 94"/>
              <a:gd name="T12" fmla="*/ 12 w 48"/>
              <a:gd name="T13" fmla="*/ 34 h 94"/>
              <a:gd name="T14" fmla="*/ 15 w 48"/>
              <a:gd name="T15" fmla="*/ 23 h 94"/>
              <a:gd name="T16" fmla="*/ 30 w 48"/>
              <a:gd name="T17" fmla="*/ 16 h 94"/>
              <a:gd name="T18" fmla="*/ 18 w 48"/>
              <a:gd name="T19" fmla="*/ 4 h 94"/>
              <a:gd name="T20" fmla="*/ 32 w 48"/>
              <a:gd name="T21" fmla="*/ 0 h 94"/>
              <a:gd name="T22" fmla="*/ 38 w 48"/>
              <a:gd name="T23" fmla="*/ 16 h 94"/>
              <a:gd name="T24" fmla="*/ 37 w 48"/>
              <a:gd name="T25" fmla="*/ 25 h 94"/>
              <a:gd name="T26" fmla="*/ 44 w 48"/>
              <a:gd name="T27" fmla="*/ 29 h 94"/>
              <a:gd name="T28" fmla="*/ 45 w 48"/>
              <a:gd name="T29" fmla="*/ 29 h 94"/>
              <a:gd name="T30" fmla="*/ 48 w 48"/>
              <a:gd name="T31" fmla="*/ 45 h 94"/>
              <a:gd name="T32" fmla="*/ 45 w 48"/>
              <a:gd name="T33" fmla="*/ 48 h 94"/>
              <a:gd name="T34" fmla="*/ 34 w 48"/>
              <a:gd name="T35" fmla="*/ 60 h 94"/>
              <a:gd name="T36" fmla="*/ 21 w 48"/>
              <a:gd name="T37" fmla="*/ 76 h 94"/>
              <a:gd name="T38" fmla="*/ 26 w 48"/>
              <a:gd name="T39" fmla="*/ 82 h 94"/>
              <a:gd name="T40" fmla="*/ 23 w 48"/>
              <a:gd name="T41" fmla="*/ 83 h 94"/>
              <a:gd name="T42" fmla="*/ 14 w 48"/>
              <a:gd name="T43" fmla="*/ 94 h 94"/>
              <a:gd name="T44" fmla="*/ 4 w 48"/>
              <a:gd name="T45" fmla="*/ 89 h 94"/>
              <a:gd name="T46" fmla="*/ 8 w 48"/>
              <a:gd name="T47" fmla="*/ 64 h 94"/>
              <a:gd name="T48" fmla="*/ 0 w 48"/>
              <a:gd name="T49" fmla="*/ 7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8" h="94">
                <a:moveTo>
                  <a:pt x="0" y="37"/>
                </a:moveTo>
                <a:lnTo>
                  <a:pt x="4" y="40"/>
                </a:lnTo>
                <a:lnTo>
                  <a:pt x="7" y="36"/>
                </a:lnTo>
                <a:lnTo>
                  <a:pt x="7" y="34"/>
                </a:lnTo>
                <a:lnTo>
                  <a:pt x="2" y="27"/>
                </a:lnTo>
                <a:lnTo>
                  <a:pt x="6" y="22"/>
                </a:lnTo>
                <a:lnTo>
                  <a:pt x="12" y="34"/>
                </a:lnTo>
                <a:lnTo>
                  <a:pt x="15" y="23"/>
                </a:lnTo>
                <a:lnTo>
                  <a:pt x="30" y="16"/>
                </a:lnTo>
                <a:lnTo>
                  <a:pt x="18" y="4"/>
                </a:lnTo>
                <a:lnTo>
                  <a:pt x="32" y="0"/>
                </a:lnTo>
                <a:lnTo>
                  <a:pt x="38" y="16"/>
                </a:lnTo>
                <a:lnTo>
                  <a:pt x="37" y="25"/>
                </a:lnTo>
                <a:lnTo>
                  <a:pt x="44" y="29"/>
                </a:lnTo>
                <a:lnTo>
                  <a:pt x="45" y="29"/>
                </a:lnTo>
                <a:lnTo>
                  <a:pt x="48" y="45"/>
                </a:lnTo>
                <a:lnTo>
                  <a:pt x="45" y="48"/>
                </a:lnTo>
                <a:lnTo>
                  <a:pt x="34" y="60"/>
                </a:lnTo>
                <a:lnTo>
                  <a:pt x="21" y="76"/>
                </a:lnTo>
                <a:lnTo>
                  <a:pt x="26" y="82"/>
                </a:lnTo>
                <a:lnTo>
                  <a:pt x="23" y="83"/>
                </a:lnTo>
                <a:lnTo>
                  <a:pt x="14" y="94"/>
                </a:lnTo>
                <a:lnTo>
                  <a:pt x="4" y="89"/>
                </a:lnTo>
                <a:lnTo>
                  <a:pt x="8" y="64"/>
                </a:lnTo>
                <a:lnTo>
                  <a:pt x="0" y="7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" name="Freeform 1234">
            <a:extLst>
              <a:ext uri="{FF2B5EF4-FFF2-40B4-BE49-F238E27FC236}">
                <a16:creationId xmlns:a16="http://schemas.microsoft.com/office/drawing/2014/main" id="{5F3B02FC-2C13-AAEA-5F0E-D759C43ECA8F}"/>
              </a:ext>
            </a:extLst>
          </p:cNvPr>
          <p:cNvSpPr>
            <a:spLocks/>
          </p:cNvSpPr>
          <p:nvPr/>
        </p:nvSpPr>
        <p:spPr bwMode="auto">
          <a:xfrm>
            <a:off x="6688138" y="1298575"/>
            <a:ext cx="9525" cy="30163"/>
          </a:xfrm>
          <a:custGeom>
            <a:avLst/>
            <a:gdLst>
              <a:gd name="T0" fmla="*/ 0 w 6"/>
              <a:gd name="T1" fmla="*/ 19 h 19"/>
              <a:gd name="T2" fmla="*/ 2 w 6"/>
              <a:gd name="T3" fmla="*/ 15 h 19"/>
              <a:gd name="T4" fmla="*/ 6 w 6"/>
              <a:gd name="T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19">
                <a:moveTo>
                  <a:pt x="0" y="19"/>
                </a:moveTo>
                <a:lnTo>
                  <a:pt x="2" y="15"/>
                </a:lnTo>
                <a:lnTo>
                  <a:pt x="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" name="Freeform 1235">
            <a:extLst>
              <a:ext uri="{FF2B5EF4-FFF2-40B4-BE49-F238E27FC236}">
                <a16:creationId xmlns:a16="http://schemas.microsoft.com/office/drawing/2014/main" id="{3F498B97-0EAC-9AC5-AACE-5D23D1412C4E}"/>
              </a:ext>
            </a:extLst>
          </p:cNvPr>
          <p:cNvSpPr>
            <a:spLocks/>
          </p:cNvSpPr>
          <p:nvPr/>
        </p:nvSpPr>
        <p:spPr bwMode="auto">
          <a:xfrm>
            <a:off x="4051300" y="5429250"/>
            <a:ext cx="9525" cy="11113"/>
          </a:xfrm>
          <a:custGeom>
            <a:avLst/>
            <a:gdLst>
              <a:gd name="T0" fmla="*/ 0 w 6"/>
              <a:gd name="T1" fmla="*/ 7 h 7"/>
              <a:gd name="T2" fmla="*/ 1 w 6"/>
              <a:gd name="T3" fmla="*/ 5 h 7"/>
              <a:gd name="T4" fmla="*/ 3 w 6"/>
              <a:gd name="T5" fmla="*/ 4 h 7"/>
              <a:gd name="T6" fmla="*/ 6 w 6"/>
              <a:gd name="T7" fmla="*/ 1 h 7"/>
              <a:gd name="T8" fmla="*/ 6 w 6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7">
                <a:moveTo>
                  <a:pt x="0" y="7"/>
                </a:moveTo>
                <a:lnTo>
                  <a:pt x="1" y="5"/>
                </a:lnTo>
                <a:lnTo>
                  <a:pt x="3" y="4"/>
                </a:lnTo>
                <a:lnTo>
                  <a:pt x="6" y="1"/>
                </a:lnTo>
                <a:lnTo>
                  <a:pt x="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" name="Freeform 1236">
            <a:extLst>
              <a:ext uri="{FF2B5EF4-FFF2-40B4-BE49-F238E27FC236}">
                <a16:creationId xmlns:a16="http://schemas.microsoft.com/office/drawing/2014/main" id="{04164110-D1C3-3ABF-E678-A59C33D0ACB3}"/>
              </a:ext>
            </a:extLst>
          </p:cNvPr>
          <p:cNvSpPr>
            <a:spLocks/>
          </p:cNvSpPr>
          <p:nvPr/>
        </p:nvSpPr>
        <p:spPr bwMode="auto">
          <a:xfrm>
            <a:off x="4094163" y="5380038"/>
            <a:ext cx="53975" cy="71438"/>
          </a:xfrm>
          <a:custGeom>
            <a:avLst/>
            <a:gdLst>
              <a:gd name="T0" fmla="*/ 34 w 34"/>
              <a:gd name="T1" fmla="*/ 32 h 45"/>
              <a:gd name="T2" fmla="*/ 32 w 34"/>
              <a:gd name="T3" fmla="*/ 38 h 45"/>
              <a:gd name="T4" fmla="*/ 28 w 34"/>
              <a:gd name="T5" fmla="*/ 42 h 45"/>
              <a:gd name="T6" fmla="*/ 24 w 34"/>
              <a:gd name="T7" fmla="*/ 45 h 45"/>
              <a:gd name="T8" fmla="*/ 21 w 34"/>
              <a:gd name="T9" fmla="*/ 41 h 45"/>
              <a:gd name="T10" fmla="*/ 18 w 34"/>
              <a:gd name="T11" fmla="*/ 36 h 45"/>
              <a:gd name="T12" fmla="*/ 17 w 34"/>
              <a:gd name="T13" fmla="*/ 34 h 45"/>
              <a:gd name="T14" fmla="*/ 15 w 34"/>
              <a:gd name="T15" fmla="*/ 28 h 45"/>
              <a:gd name="T16" fmla="*/ 10 w 34"/>
              <a:gd name="T17" fmla="*/ 24 h 45"/>
              <a:gd name="T18" fmla="*/ 4 w 34"/>
              <a:gd name="T19" fmla="*/ 26 h 45"/>
              <a:gd name="T20" fmla="*/ 3 w 34"/>
              <a:gd name="T21" fmla="*/ 26 h 45"/>
              <a:gd name="T22" fmla="*/ 0 w 34"/>
              <a:gd name="T23" fmla="*/ 23 h 45"/>
              <a:gd name="T24" fmla="*/ 3 w 34"/>
              <a:gd name="T25" fmla="*/ 17 h 45"/>
              <a:gd name="T26" fmla="*/ 9 w 34"/>
              <a:gd name="T27" fmla="*/ 16 h 45"/>
              <a:gd name="T28" fmla="*/ 11 w 34"/>
              <a:gd name="T29" fmla="*/ 12 h 45"/>
              <a:gd name="T30" fmla="*/ 13 w 34"/>
              <a:gd name="T31" fmla="*/ 6 h 45"/>
              <a:gd name="T32" fmla="*/ 17 w 34"/>
              <a:gd name="T33" fmla="*/ 2 h 45"/>
              <a:gd name="T34" fmla="*/ 18 w 34"/>
              <a:gd name="T35" fmla="*/ 2 h 45"/>
              <a:gd name="T36" fmla="*/ 24 w 34"/>
              <a:gd name="T37" fmla="*/ 1 h 45"/>
              <a:gd name="T38" fmla="*/ 29 w 34"/>
              <a:gd name="T39" fmla="*/ 0 h 45"/>
              <a:gd name="T40" fmla="*/ 30 w 34"/>
              <a:gd name="T41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4" h="45">
                <a:moveTo>
                  <a:pt x="34" y="32"/>
                </a:moveTo>
                <a:lnTo>
                  <a:pt x="32" y="38"/>
                </a:lnTo>
                <a:lnTo>
                  <a:pt x="28" y="42"/>
                </a:lnTo>
                <a:lnTo>
                  <a:pt x="24" y="45"/>
                </a:lnTo>
                <a:lnTo>
                  <a:pt x="21" y="41"/>
                </a:lnTo>
                <a:lnTo>
                  <a:pt x="18" y="36"/>
                </a:lnTo>
                <a:lnTo>
                  <a:pt x="17" y="34"/>
                </a:lnTo>
                <a:lnTo>
                  <a:pt x="15" y="28"/>
                </a:lnTo>
                <a:lnTo>
                  <a:pt x="10" y="24"/>
                </a:lnTo>
                <a:lnTo>
                  <a:pt x="4" y="26"/>
                </a:lnTo>
                <a:lnTo>
                  <a:pt x="3" y="26"/>
                </a:lnTo>
                <a:lnTo>
                  <a:pt x="0" y="23"/>
                </a:lnTo>
                <a:lnTo>
                  <a:pt x="3" y="17"/>
                </a:lnTo>
                <a:lnTo>
                  <a:pt x="9" y="16"/>
                </a:lnTo>
                <a:lnTo>
                  <a:pt x="11" y="12"/>
                </a:lnTo>
                <a:lnTo>
                  <a:pt x="13" y="6"/>
                </a:lnTo>
                <a:lnTo>
                  <a:pt x="17" y="2"/>
                </a:lnTo>
                <a:lnTo>
                  <a:pt x="18" y="2"/>
                </a:lnTo>
                <a:lnTo>
                  <a:pt x="24" y="1"/>
                </a:lnTo>
                <a:lnTo>
                  <a:pt x="29" y="0"/>
                </a:lnTo>
                <a:lnTo>
                  <a:pt x="3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" name="Freeform 1237">
            <a:extLst>
              <a:ext uri="{FF2B5EF4-FFF2-40B4-BE49-F238E27FC236}">
                <a16:creationId xmlns:a16="http://schemas.microsoft.com/office/drawing/2014/main" id="{FBF60A52-7BD6-7C1F-6297-32C9B2481A42}"/>
              </a:ext>
            </a:extLst>
          </p:cNvPr>
          <p:cNvSpPr>
            <a:spLocks/>
          </p:cNvSpPr>
          <p:nvPr/>
        </p:nvSpPr>
        <p:spPr bwMode="auto">
          <a:xfrm>
            <a:off x="4051300" y="5478463"/>
            <a:ext cx="46038" cy="57150"/>
          </a:xfrm>
          <a:custGeom>
            <a:avLst/>
            <a:gdLst>
              <a:gd name="T0" fmla="*/ 0 w 29"/>
              <a:gd name="T1" fmla="*/ 36 h 36"/>
              <a:gd name="T2" fmla="*/ 3 w 29"/>
              <a:gd name="T3" fmla="*/ 32 h 36"/>
              <a:gd name="T4" fmla="*/ 3 w 29"/>
              <a:gd name="T5" fmla="*/ 18 h 36"/>
              <a:gd name="T6" fmla="*/ 6 w 29"/>
              <a:gd name="T7" fmla="*/ 6 h 36"/>
              <a:gd name="T8" fmla="*/ 10 w 29"/>
              <a:gd name="T9" fmla="*/ 0 h 36"/>
              <a:gd name="T10" fmla="*/ 12 w 29"/>
              <a:gd name="T11" fmla="*/ 2 h 36"/>
              <a:gd name="T12" fmla="*/ 16 w 29"/>
              <a:gd name="T13" fmla="*/ 3 h 36"/>
              <a:gd name="T14" fmla="*/ 27 w 29"/>
              <a:gd name="T15" fmla="*/ 11 h 36"/>
              <a:gd name="T16" fmla="*/ 29 w 29"/>
              <a:gd name="T17" fmla="*/ 11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" h="36">
                <a:moveTo>
                  <a:pt x="0" y="36"/>
                </a:moveTo>
                <a:lnTo>
                  <a:pt x="3" y="32"/>
                </a:lnTo>
                <a:lnTo>
                  <a:pt x="3" y="18"/>
                </a:lnTo>
                <a:lnTo>
                  <a:pt x="6" y="6"/>
                </a:lnTo>
                <a:lnTo>
                  <a:pt x="10" y="0"/>
                </a:lnTo>
                <a:lnTo>
                  <a:pt x="12" y="2"/>
                </a:lnTo>
                <a:lnTo>
                  <a:pt x="16" y="3"/>
                </a:lnTo>
                <a:lnTo>
                  <a:pt x="27" y="11"/>
                </a:lnTo>
                <a:lnTo>
                  <a:pt x="29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" name="Freeform 1238">
            <a:extLst>
              <a:ext uri="{FF2B5EF4-FFF2-40B4-BE49-F238E27FC236}">
                <a16:creationId xmlns:a16="http://schemas.microsoft.com/office/drawing/2014/main" id="{AFD9BAC4-55FE-FD9E-4433-3B7E8FDA1291}"/>
              </a:ext>
            </a:extLst>
          </p:cNvPr>
          <p:cNvSpPr>
            <a:spLocks/>
          </p:cNvSpPr>
          <p:nvPr/>
        </p:nvSpPr>
        <p:spPr bwMode="auto">
          <a:xfrm>
            <a:off x="4270375" y="4346575"/>
            <a:ext cx="52388" cy="69850"/>
          </a:xfrm>
          <a:custGeom>
            <a:avLst/>
            <a:gdLst>
              <a:gd name="T0" fmla="*/ 33 w 33"/>
              <a:gd name="T1" fmla="*/ 21 h 44"/>
              <a:gd name="T2" fmla="*/ 26 w 33"/>
              <a:gd name="T3" fmla="*/ 14 h 44"/>
              <a:gd name="T4" fmla="*/ 26 w 33"/>
              <a:gd name="T5" fmla="*/ 0 h 44"/>
              <a:gd name="T6" fmla="*/ 20 w 33"/>
              <a:gd name="T7" fmla="*/ 0 h 44"/>
              <a:gd name="T8" fmla="*/ 4 w 33"/>
              <a:gd name="T9" fmla="*/ 3 h 44"/>
              <a:gd name="T10" fmla="*/ 0 w 33"/>
              <a:gd name="T11" fmla="*/ 15 h 44"/>
              <a:gd name="T12" fmla="*/ 5 w 33"/>
              <a:gd name="T13" fmla="*/ 21 h 44"/>
              <a:gd name="T14" fmla="*/ 1 w 33"/>
              <a:gd name="T15" fmla="*/ 30 h 44"/>
              <a:gd name="T16" fmla="*/ 1 w 33"/>
              <a:gd name="T17" fmla="*/ 33 h 44"/>
              <a:gd name="T18" fmla="*/ 1 w 33"/>
              <a:gd name="T19" fmla="*/ 34 h 44"/>
              <a:gd name="T20" fmla="*/ 0 w 33"/>
              <a:gd name="T21" fmla="*/ 40 h 44"/>
              <a:gd name="T22" fmla="*/ 3 w 33"/>
              <a:gd name="T23" fmla="*/ 44 h 44"/>
              <a:gd name="T24" fmla="*/ 5 w 33"/>
              <a:gd name="T25" fmla="*/ 42 h 44"/>
              <a:gd name="T26" fmla="*/ 12 w 33"/>
              <a:gd name="T27" fmla="*/ 37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" h="44">
                <a:moveTo>
                  <a:pt x="33" y="21"/>
                </a:moveTo>
                <a:lnTo>
                  <a:pt x="26" y="14"/>
                </a:lnTo>
                <a:lnTo>
                  <a:pt x="26" y="0"/>
                </a:lnTo>
                <a:lnTo>
                  <a:pt x="20" y="0"/>
                </a:lnTo>
                <a:lnTo>
                  <a:pt x="4" y="3"/>
                </a:lnTo>
                <a:lnTo>
                  <a:pt x="0" y="15"/>
                </a:lnTo>
                <a:lnTo>
                  <a:pt x="5" y="21"/>
                </a:lnTo>
                <a:lnTo>
                  <a:pt x="1" y="30"/>
                </a:lnTo>
                <a:lnTo>
                  <a:pt x="1" y="33"/>
                </a:lnTo>
                <a:lnTo>
                  <a:pt x="1" y="34"/>
                </a:lnTo>
                <a:lnTo>
                  <a:pt x="0" y="40"/>
                </a:lnTo>
                <a:lnTo>
                  <a:pt x="3" y="44"/>
                </a:lnTo>
                <a:lnTo>
                  <a:pt x="5" y="42"/>
                </a:lnTo>
                <a:lnTo>
                  <a:pt x="12" y="3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" name="Freeform 1239">
            <a:extLst>
              <a:ext uri="{FF2B5EF4-FFF2-40B4-BE49-F238E27FC236}">
                <a16:creationId xmlns:a16="http://schemas.microsoft.com/office/drawing/2014/main" id="{12E507EC-4079-D626-D269-3DAFA92C71D8}"/>
              </a:ext>
            </a:extLst>
          </p:cNvPr>
          <p:cNvSpPr>
            <a:spLocks/>
          </p:cNvSpPr>
          <p:nvPr/>
        </p:nvSpPr>
        <p:spPr bwMode="auto">
          <a:xfrm>
            <a:off x="4294188" y="4433888"/>
            <a:ext cx="58738" cy="68263"/>
          </a:xfrm>
          <a:custGeom>
            <a:avLst/>
            <a:gdLst>
              <a:gd name="T0" fmla="*/ 34 w 37"/>
              <a:gd name="T1" fmla="*/ 43 h 43"/>
              <a:gd name="T2" fmla="*/ 35 w 37"/>
              <a:gd name="T3" fmla="*/ 43 h 43"/>
              <a:gd name="T4" fmla="*/ 37 w 37"/>
              <a:gd name="T5" fmla="*/ 39 h 43"/>
              <a:gd name="T6" fmla="*/ 29 w 37"/>
              <a:gd name="T7" fmla="*/ 37 h 43"/>
              <a:gd name="T8" fmla="*/ 18 w 37"/>
              <a:gd name="T9" fmla="*/ 31 h 43"/>
              <a:gd name="T10" fmla="*/ 11 w 37"/>
              <a:gd name="T11" fmla="*/ 24 h 43"/>
              <a:gd name="T12" fmla="*/ 11 w 37"/>
              <a:gd name="T13" fmla="*/ 23 h 43"/>
              <a:gd name="T14" fmla="*/ 8 w 37"/>
              <a:gd name="T15" fmla="*/ 17 h 43"/>
              <a:gd name="T16" fmla="*/ 7 w 37"/>
              <a:gd name="T17" fmla="*/ 15 h 43"/>
              <a:gd name="T18" fmla="*/ 4 w 37"/>
              <a:gd name="T19" fmla="*/ 11 h 43"/>
              <a:gd name="T20" fmla="*/ 1 w 37"/>
              <a:gd name="T21" fmla="*/ 7 h 43"/>
              <a:gd name="T22" fmla="*/ 0 w 37"/>
              <a:gd name="T23" fmla="*/ 5 h 43"/>
              <a:gd name="T24" fmla="*/ 0 w 37"/>
              <a:gd name="T25" fmla="*/ 2 h 43"/>
              <a:gd name="T26" fmla="*/ 0 w 37"/>
              <a:gd name="T27" fmla="*/ 1 h 43"/>
              <a:gd name="T28" fmla="*/ 0 w 37"/>
              <a:gd name="T29" fmla="*/ 0 h 43"/>
              <a:gd name="T30" fmla="*/ 9 w 37"/>
              <a:gd name="T31" fmla="*/ 5 h 43"/>
              <a:gd name="T32" fmla="*/ 11 w 37"/>
              <a:gd name="T33" fmla="*/ 5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7" h="43">
                <a:moveTo>
                  <a:pt x="34" y="43"/>
                </a:moveTo>
                <a:lnTo>
                  <a:pt x="35" y="43"/>
                </a:lnTo>
                <a:lnTo>
                  <a:pt x="37" y="39"/>
                </a:lnTo>
                <a:lnTo>
                  <a:pt x="29" y="37"/>
                </a:lnTo>
                <a:lnTo>
                  <a:pt x="18" y="31"/>
                </a:lnTo>
                <a:lnTo>
                  <a:pt x="11" y="24"/>
                </a:lnTo>
                <a:lnTo>
                  <a:pt x="11" y="23"/>
                </a:lnTo>
                <a:lnTo>
                  <a:pt x="8" y="17"/>
                </a:lnTo>
                <a:lnTo>
                  <a:pt x="7" y="15"/>
                </a:lnTo>
                <a:lnTo>
                  <a:pt x="4" y="11"/>
                </a:lnTo>
                <a:lnTo>
                  <a:pt x="1" y="7"/>
                </a:lnTo>
                <a:lnTo>
                  <a:pt x="0" y="5"/>
                </a:lnTo>
                <a:lnTo>
                  <a:pt x="0" y="2"/>
                </a:lnTo>
                <a:lnTo>
                  <a:pt x="0" y="1"/>
                </a:lnTo>
                <a:lnTo>
                  <a:pt x="0" y="0"/>
                </a:lnTo>
                <a:lnTo>
                  <a:pt x="9" y="5"/>
                </a:lnTo>
                <a:lnTo>
                  <a:pt x="11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" name="Freeform 1240">
            <a:extLst>
              <a:ext uri="{FF2B5EF4-FFF2-40B4-BE49-F238E27FC236}">
                <a16:creationId xmlns:a16="http://schemas.microsoft.com/office/drawing/2014/main" id="{AE2EBFD7-B0F6-8257-67BF-75C08EE1B7AD}"/>
              </a:ext>
            </a:extLst>
          </p:cNvPr>
          <p:cNvSpPr>
            <a:spLocks/>
          </p:cNvSpPr>
          <p:nvPr/>
        </p:nvSpPr>
        <p:spPr bwMode="auto">
          <a:xfrm>
            <a:off x="5249863" y="5835650"/>
            <a:ext cx="31750" cy="6350"/>
          </a:xfrm>
          <a:custGeom>
            <a:avLst/>
            <a:gdLst>
              <a:gd name="T0" fmla="*/ 20 w 20"/>
              <a:gd name="T1" fmla="*/ 3 h 4"/>
              <a:gd name="T2" fmla="*/ 20 w 20"/>
              <a:gd name="T3" fmla="*/ 2 h 4"/>
              <a:gd name="T4" fmla="*/ 13 w 20"/>
              <a:gd name="T5" fmla="*/ 0 h 4"/>
              <a:gd name="T6" fmla="*/ 9 w 20"/>
              <a:gd name="T7" fmla="*/ 2 h 4"/>
              <a:gd name="T8" fmla="*/ 6 w 20"/>
              <a:gd name="T9" fmla="*/ 3 h 4"/>
              <a:gd name="T10" fmla="*/ 1 w 20"/>
              <a:gd name="T11" fmla="*/ 4 h 4"/>
              <a:gd name="T12" fmla="*/ 0 w 20"/>
              <a:gd name="T13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" h="4">
                <a:moveTo>
                  <a:pt x="20" y="3"/>
                </a:moveTo>
                <a:lnTo>
                  <a:pt x="20" y="2"/>
                </a:lnTo>
                <a:lnTo>
                  <a:pt x="13" y="0"/>
                </a:lnTo>
                <a:lnTo>
                  <a:pt x="9" y="2"/>
                </a:lnTo>
                <a:lnTo>
                  <a:pt x="6" y="3"/>
                </a:lnTo>
                <a:lnTo>
                  <a:pt x="1" y="4"/>
                </a:lnTo>
                <a:lnTo>
                  <a:pt x="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" name="Freeform 1241">
            <a:extLst>
              <a:ext uri="{FF2B5EF4-FFF2-40B4-BE49-F238E27FC236}">
                <a16:creationId xmlns:a16="http://schemas.microsoft.com/office/drawing/2014/main" id="{6B9C0F89-9BF3-4936-5811-AD7FB78667A2}"/>
              </a:ext>
            </a:extLst>
          </p:cNvPr>
          <p:cNvSpPr>
            <a:spLocks/>
          </p:cNvSpPr>
          <p:nvPr/>
        </p:nvSpPr>
        <p:spPr bwMode="auto">
          <a:xfrm>
            <a:off x="5961063" y="2374900"/>
            <a:ext cx="87313" cy="65088"/>
          </a:xfrm>
          <a:custGeom>
            <a:avLst/>
            <a:gdLst>
              <a:gd name="T0" fmla="*/ 55 w 55"/>
              <a:gd name="T1" fmla="*/ 26 h 41"/>
              <a:gd name="T2" fmla="*/ 44 w 55"/>
              <a:gd name="T3" fmla="*/ 27 h 41"/>
              <a:gd name="T4" fmla="*/ 51 w 55"/>
              <a:gd name="T5" fmla="*/ 30 h 41"/>
              <a:gd name="T6" fmla="*/ 39 w 55"/>
              <a:gd name="T7" fmla="*/ 38 h 41"/>
              <a:gd name="T8" fmla="*/ 36 w 55"/>
              <a:gd name="T9" fmla="*/ 39 h 41"/>
              <a:gd name="T10" fmla="*/ 35 w 55"/>
              <a:gd name="T11" fmla="*/ 41 h 41"/>
              <a:gd name="T12" fmla="*/ 37 w 55"/>
              <a:gd name="T13" fmla="*/ 30 h 41"/>
              <a:gd name="T14" fmla="*/ 39 w 55"/>
              <a:gd name="T15" fmla="*/ 23 h 41"/>
              <a:gd name="T16" fmla="*/ 21 w 55"/>
              <a:gd name="T17" fmla="*/ 31 h 41"/>
              <a:gd name="T18" fmla="*/ 6 w 55"/>
              <a:gd name="T19" fmla="*/ 34 h 41"/>
              <a:gd name="T20" fmla="*/ 5 w 55"/>
              <a:gd name="T21" fmla="*/ 35 h 41"/>
              <a:gd name="T22" fmla="*/ 0 w 55"/>
              <a:gd name="T23" fmla="*/ 31 h 41"/>
              <a:gd name="T24" fmla="*/ 2 w 55"/>
              <a:gd name="T25" fmla="*/ 30 h 41"/>
              <a:gd name="T26" fmla="*/ 3 w 55"/>
              <a:gd name="T27" fmla="*/ 29 h 41"/>
              <a:gd name="T28" fmla="*/ 10 w 55"/>
              <a:gd name="T29" fmla="*/ 22 h 41"/>
              <a:gd name="T30" fmla="*/ 20 w 55"/>
              <a:gd name="T31" fmla="*/ 11 h 41"/>
              <a:gd name="T32" fmla="*/ 28 w 55"/>
              <a:gd name="T33" fmla="*/ 1 h 41"/>
              <a:gd name="T34" fmla="*/ 26 w 55"/>
              <a:gd name="T35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5" h="41">
                <a:moveTo>
                  <a:pt x="55" y="26"/>
                </a:moveTo>
                <a:lnTo>
                  <a:pt x="44" y="27"/>
                </a:lnTo>
                <a:lnTo>
                  <a:pt x="51" y="30"/>
                </a:lnTo>
                <a:lnTo>
                  <a:pt x="39" y="38"/>
                </a:lnTo>
                <a:lnTo>
                  <a:pt x="36" y="39"/>
                </a:lnTo>
                <a:lnTo>
                  <a:pt x="35" y="41"/>
                </a:lnTo>
                <a:lnTo>
                  <a:pt x="37" y="30"/>
                </a:lnTo>
                <a:lnTo>
                  <a:pt x="39" y="23"/>
                </a:lnTo>
                <a:lnTo>
                  <a:pt x="21" y="31"/>
                </a:lnTo>
                <a:lnTo>
                  <a:pt x="6" y="34"/>
                </a:lnTo>
                <a:lnTo>
                  <a:pt x="5" y="35"/>
                </a:lnTo>
                <a:lnTo>
                  <a:pt x="0" y="31"/>
                </a:lnTo>
                <a:lnTo>
                  <a:pt x="2" y="30"/>
                </a:lnTo>
                <a:lnTo>
                  <a:pt x="3" y="29"/>
                </a:lnTo>
                <a:lnTo>
                  <a:pt x="10" y="22"/>
                </a:lnTo>
                <a:lnTo>
                  <a:pt x="20" y="11"/>
                </a:lnTo>
                <a:lnTo>
                  <a:pt x="28" y="1"/>
                </a:lnTo>
                <a:lnTo>
                  <a:pt x="2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" name="Freeform 1242">
            <a:extLst>
              <a:ext uri="{FF2B5EF4-FFF2-40B4-BE49-F238E27FC236}">
                <a16:creationId xmlns:a16="http://schemas.microsoft.com/office/drawing/2014/main" id="{303BD1FC-F82B-5CB3-89A5-95F0976DFFDC}"/>
              </a:ext>
            </a:extLst>
          </p:cNvPr>
          <p:cNvSpPr>
            <a:spLocks/>
          </p:cNvSpPr>
          <p:nvPr/>
        </p:nvSpPr>
        <p:spPr bwMode="auto">
          <a:xfrm>
            <a:off x="5722938" y="2844800"/>
            <a:ext cx="39688" cy="36513"/>
          </a:xfrm>
          <a:custGeom>
            <a:avLst/>
            <a:gdLst>
              <a:gd name="T0" fmla="*/ 13 w 25"/>
              <a:gd name="T1" fmla="*/ 20 h 23"/>
              <a:gd name="T2" fmla="*/ 7 w 25"/>
              <a:gd name="T3" fmla="*/ 23 h 23"/>
              <a:gd name="T4" fmla="*/ 2 w 25"/>
              <a:gd name="T5" fmla="*/ 22 h 23"/>
              <a:gd name="T6" fmla="*/ 0 w 25"/>
              <a:gd name="T7" fmla="*/ 19 h 23"/>
              <a:gd name="T8" fmla="*/ 0 w 25"/>
              <a:gd name="T9" fmla="*/ 18 h 23"/>
              <a:gd name="T10" fmla="*/ 11 w 25"/>
              <a:gd name="T11" fmla="*/ 9 h 23"/>
              <a:gd name="T12" fmla="*/ 18 w 25"/>
              <a:gd name="T13" fmla="*/ 4 h 23"/>
              <a:gd name="T14" fmla="*/ 25 w 25"/>
              <a:gd name="T15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" h="23">
                <a:moveTo>
                  <a:pt x="13" y="20"/>
                </a:moveTo>
                <a:lnTo>
                  <a:pt x="7" y="23"/>
                </a:lnTo>
                <a:lnTo>
                  <a:pt x="2" y="22"/>
                </a:lnTo>
                <a:lnTo>
                  <a:pt x="0" y="19"/>
                </a:lnTo>
                <a:lnTo>
                  <a:pt x="0" y="18"/>
                </a:lnTo>
                <a:lnTo>
                  <a:pt x="11" y="9"/>
                </a:lnTo>
                <a:lnTo>
                  <a:pt x="18" y="4"/>
                </a:lnTo>
                <a:lnTo>
                  <a:pt x="2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" name="Freeform 1243">
            <a:extLst>
              <a:ext uri="{FF2B5EF4-FFF2-40B4-BE49-F238E27FC236}">
                <a16:creationId xmlns:a16="http://schemas.microsoft.com/office/drawing/2014/main" id="{F3B62A3F-97A5-A555-A357-EEA15B6C2FCC}"/>
              </a:ext>
            </a:extLst>
          </p:cNvPr>
          <p:cNvSpPr>
            <a:spLocks/>
          </p:cNvSpPr>
          <p:nvPr/>
        </p:nvSpPr>
        <p:spPr bwMode="auto">
          <a:xfrm>
            <a:off x="5651500" y="2982913"/>
            <a:ext cx="22225" cy="65088"/>
          </a:xfrm>
          <a:custGeom>
            <a:avLst/>
            <a:gdLst>
              <a:gd name="T0" fmla="*/ 10 w 14"/>
              <a:gd name="T1" fmla="*/ 41 h 41"/>
              <a:gd name="T2" fmla="*/ 9 w 14"/>
              <a:gd name="T3" fmla="*/ 37 h 41"/>
              <a:gd name="T4" fmla="*/ 10 w 14"/>
              <a:gd name="T5" fmla="*/ 30 h 41"/>
              <a:gd name="T6" fmla="*/ 9 w 14"/>
              <a:gd name="T7" fmla="*/ 25 h 41"/>
              <a:gd name="T8" fmla="*/ 4 w 14"/>
              <a:gd name="T9" fmla="*/ 29 h 41"/>
              <a:gd name="T10" fmla="*/ 3 w 14"/>
              <a:gd name="T11" fmla="*/ 29 h 41"/>
              <a:gd name="T12" fmla="*/ 0 w 14"/>
              <a:gd name="T13" fmla="*/ 29 h 41"/>
              <a:gd name="T14" fmla="*/ 3 w 14"/>
              <a:gd name="T15" fmla="*/ 22 h 41"/>
              <a:gd name="T16" fmla="*/ 4 w 14"/>
              <a:gd name="T17" fmla="*/ 14 h 41"/>
              <a:gd name="T18" fmla="*/ 7 w 14"/>
              <a:gd name="T19" fmla="*/ 7 h 41"/>
              <a:gd name="T20" fmla="*/ 7 w 14"/>
              <a:gd name="T21" fmla="*/ 4 h 41"/>
              <a:gd name="T22" fmla="*/ 14 w 14"/>
              <a:gd name="T23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" h="41">
                <a:moveTo>
                  <a:pt x="10" y="41"/>
                </a:moveTo>
                <a:lnTo>
                  <a:pt x="9" y="37"/>
                </a:lnTo>
                <a:lnTo>
                  <a:pt x="10" y="30"/>
                </a:lnTo>
                <a:lnTo>
                  <a:pt x="9" y="25"/>
                </a:lnTo>
                <a:lnTo>
                  <a:pt x="4" y="29"/>
                </a:lnTo>
                <a:lnTo>
                  <a:pt x="3" y="29"/>
                </a:lnTo>
                <a:lnTo>
                  <a:pt x="0" y="29"/>
                </a:lnTo>
                <a:lnTo>
                  <a:pt x="3" y="22"/>
                </a:lnTo>
                <a:lnTo>
                  <a:pt x="4" y="14"/>
                </a:lnTo>
                <a:lnTo>
                  <a:pt x="7" y="7"/>
                </a:lnTo>
                <a:lnTo>
                  <a:pt x="7" y="4"/>
                </a:lnTo>
                <a:lnTo>
                  <a:pt x="1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" name="Freeform 1244">
            <a:extLst>
              <a:ext uri="{FF2B5EF4-FFF2-40B4-BE49-F238E27FC236}">
                <a16:creationId xmlns:a16="http://schemas.microsoft.com/office/drawing/2014/main" id="{E5A35DF1-D61A-74DB-157F-935FE778525D}"/>
              </a:ext>
            </a:extLst>
          </p:cNvPr>
          <p:cNvSpPr>
            <a:spLocks/>
          </p:cNvSpPr>
          <p:nvPr/>
        </p:nvSpPr>
        <p:spPr bwMode="auto">
          <a:xfrm>
            <a:off x="5638800" y="3036888"/>
            <a:ext cx="30163" cy="63500"/>
          </a:xfrm>
          <a:custGeom>
            <a:avLst/>
            <a:gdLst>
              <a:gd name="T0" fmla="*/ 15 w 19"/>
              <a:gd name="T1" fmla="*/ 40 h 40"/>
              <a:gd name="T2" fmla="*/ 11 w 19"/>
              <a:gd name="T3" fmla="*/ 38 h 40"/>
              <a:gd name="T4" fmla="*/ 12 w 19"/>
              <a:gd name="T5" fmla="*/ 37 h 40"/>
              <a:gd name="T6" fmla="*/ 12 w 19"/>
              <a:gd name="T7" fmla="*/ 32 h 40"/>
              <a:gd name="T8" fmla="*/ 12 w 19"/>
              <a:gd name="T9" fmla="*/ 30 h 40"/>
              <a:gd name="T10" fmla="*/ 8 w 19"/>
              <a:gd name="T11" fmla="*/ 23 h 40"/>
              <a:gd name="T12" fmla="*/ 0 w 19"/>
              <a:gd name="T13" fmla="*/ 14 h 40"/>
              <a:gd name="T14" fmla="*/ 6 w 19"/>
              <a:gd name="T15" fmla="*/ 7 h 40"/>
              <a:gd name="T16" fmla="*/ 8 w 19"/>
              <a:gd name="T17" fmla="*/ 4 h 40"/>
              <a:gd name="T18" fmla="*/ 11 w 19"/>
              <a:gd name="T19" fmla="*/ 0 h 40"/>
              <a:gd name="T20" fmla="*/ 15 w 19"/>
              <a:gd name="T21" fmla="*/ 7 h 40"/>
              <a:gd name="T22" fmla="*/ 17 w 19"/>
              <a:gd name="T23" fmla="*/ 8 h 40"/>
              <a:gd name="T24" fmla="*/ 19 w 19"/>
              <a:gd name="T25" fmla="*/ 10 h 40"/>
              <a:gd name="T26" fmla="*/ 18 w 19"/>
              <a:gd name="T27" fmla="*/ 7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9" h="40">
                <a:moveTo>
                  <a:pt x="15" y="40"/>
                </a:moveTo>
                <a:lnTo>
                  <a:pt x="11" y="38"/>
                </a:lnTo>
                <a:lnTo>
                  <a:pt x="12" y="37"/>
                </a:lnTo>
                <a:lnTo>
                  <a:pt x="12" y="32"/>
                </a:lnTo>
                <a:lnTo>
                  <a:pt x="12" y="30"/>
                </a:lnTo>
                <a:lnTo>
                  <a:pt x="8" y="23"/>
                </a:lnTo>
                <a:lnTo>
                  <a:pt x="0" y="14"/>
                </a:lnTo>
                <a:lnTo>
                  <a:pt x="6" y="7"/>
                </a:lnTo>
                <a:lnTo>
                  <a:pt x="8" y="4"/>
                </a:lnTo>
                <a:lnTo>
                  <a:pt x="11" y="0"/>
                </a:lnTo>
                <a:lnTo>
                  <a:pt x="15" y="7"/>
                </a:lnTo>
                <a:lnTo>
                  <a:pt x="17" y="8"/>
                </a:lnTo>
                <a:lnTo>
                  <a:pt x="19" y="10"/>
                </a:lnTo>
                <a:lnTo>
                  <a:pt x="18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" name="Freeform 1245">
            <a:extLst>
              <a:ext uri="{FF2B5EF4-FFF2-40B4-BE49-F238E27FC236}">
                <a16:creationId xmlns:a16="http://schemas.microsoft.com/office/drawing/2014/main" id="{AA1EB538-363E-04C4-DED5-1CAAE7860FD6}"/>
              </a:ext>
            </a:extLst>
          </p:cNvPr>
          <p:cNvSpPr>
            <a:spLocks/>
          </p:cNvSpPr>
          <p:nvPr/>
        </p:nvSpPr>
        <p:spPr bwMode="auto">
          <a:xfrm>
            <a:off x="5662613" y="3100388"/>
            <a:ext cx="22225" cy="23813"/>
          </a:xfrm>
          <a:custGeom>
            <a:avLst/>
            <a:gdLst>
              <a:gd name="T0" fmla="*/ 14 w 14"/>
              <a:gd name="T1" fmla="*/ 15 h 15"/>
              <a:gd name="T2" fmla="*/ 8 w 14"/>
              <a:gd name="T3" fmla="*/ 9 h 15"/>
              <a:gd name="T4" fmla="*/ 10 w 14"/>
              <a:gd name="T5" fmla="*/ 4 h 15"/>
              <a:gd name="T6" fmla="*/ 6 w 14"/>
              <a:gd name="T7" fmla="*/ 2 h 15"/>
              <a:gd name="T8" fmla="*/ 3 w 14"/>
              <a:gd name="T9" fmla="*/ 1 h 15"/>
              <a:gd name="T10" fmla="*/ 0 w 14"/>
              <a:gd name="T11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" h="15">
                <a:moveTo>
                  <a:pt x="14" y="15"/>
                </a:moveTo>
                <a:lnTo>
                  <a:pt x="8" y="9"/>
                </a:lnTo>
                <a:lnTo>
                  <a:pt x="10" y="4"/>
                </a:lnTo>
                <a:lnTo>
                  <a:pt x="6" y="2"/>
                </a:lnTo>
                <a:lnTo>
                  <a:pt x="3" y="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" name="Freeform 1246">
            <a:extLst>
              <a:ext uri="{FF2B5EF4-FFF2-40B4-BE49-F238E27FC236}">
                <a16:creationId xmlns:a16="http://schemas.microsoft.com/office/drawing/2014/main" id="{0F4C6DA5-A7D9-8FBE-190E-718F38F9F7A5}"/>
              </a:ext>
            </a:extLst>
          </p:cNvPr>
          <p:cNvSpPr>
            <a:spLocks/>
          </p:cNvSpPr>
          <p:nvPr/>
        </p:nvSpPr>
        <p:spPr bwMode="auto">
          <a:xfrm>
            <a:off x="5603875" y="3070225"/>
            <a:ext cx="41275" cy="79375"/>
          </a:xfrm>
          <a:custGeom>
            <a:avLst/>
            <a:gdLst>
              <a:gd name="T0" fmla="*/ 11 w 26"/>
              <a:gd name="T1" fmla="*/ 49 h 50"/>
              <a:gd name="T2" fmla="*/ 7 w 26"/>
              <a:gd name="T3" fmla="*/ 50 h 50"/>
              <a:gd name="T4" fmla="*/ 3 w 26"/>
              <a:gd name="T5" fmla="*/ 46 h 50"/>
              <a:gd name="T6" fmla="*/ 3 w 26"/>
              <a:gd name="T7" fmla="*/ 43 h 50"/>
              <a:gd name="T8" fmla="*/ 3 w 26"/>
              <a:gd name="T9" fmla="*/ 41 h 50"/>
              <a:gd name="T10" fmla="*/ 3 w 26"/>
              <a:gd name="T11" fmla="*/ 39 h 50"/>
              <a:gd name="T12" fmla="*/ 2 w 26"/>
              <a:gd name="T13" fmla="*/ 36 h 50"/>
              <a:gd name="T14" fmla="*/ 0 w 26"/>
              <a:gd name="T15" fmla="*/ 31 h 50"/>
              <a:gd name="T16" fmla="*/ 0 w 26"/>
              <a:gd name="T17" fmla="*/ 23 h 50"/>
              <a:gd name="T18" fmla="*/ 6 w 26"/>
              <a:gd name="T19" fmla="*/ 13 h 50"/>
              <a:gd name="T20" fmla="*/ 11 w 26"/>
              <a:gd name="T21" fmla="*/ 5 h 50"/>
              <a:gd name="T22" fmla="*/ 13 w 26"/>
              <a:gd name="T23" fmla="*/ 4 h 50"/>
              <a:gd name="T24" fmla="*/ 18 w 26"/>
              <a:gd name="T25" fmla="*/ 0 h 50"/>
              <a:gd name="T26" fmla="*/ 26 w 26"/>
              <a:gd name="T27" fmla="*/ 9 h 50"/>
              <a:gd name="T28" fmla="*/ 26 w 26"/>
              <a:gd name="T29" fmla="*/ 11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6" h="50">
                <a:moveTo>
                  <a:pt x="11" y="49"/>
                </a:moveTo>
                <a:lnTo>
                  <a:pt x="7" y="50"/>
                </a:lnTo>
                <a:lnTo>
                  <a:pt x="3" y="46"/>
                </a:lnTo>
                <a:lnTo>
                  <a:pt x="3" y="43"/>
                </a:lnTo>
                <a:lnTo>
                  <a:pt x="3" y="41"/>
                </a:lnTo>
                <a:lnTo>
                  <a:pt x="3" y="39"/>
                </a:lnTo>
                <a:lnTo>
                  <a:pt x="2" y="36"/>
                </a:lnTo>
                <a:lnTo>
                  <a:pt x="0" y="31"/>
                </a:lnTo>
                <a:lnTo>
                  <a:pt x="0" y="23"/>
                </a:lnTo>
                <a:lnTo>
                  <a:pt x="6" y="13"/>
                </a:lnTo>
                <a:lnTo>
                  <a:pt x="11" y="5"/>
                </a:lnTo>
                <a:lnTo>
                  <a:pt x="13" y="4"/>
                </a:lnTo>
                <a:lnTo>
                  <a:pt x="18" y="0"/>
                </a:lnTo>
                <a:lnTo>
                  <a:pt x="26" y="9"/>
                </a:lnTo>
                <a:lnTo>
                  <a:pt x="26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" name="Freeform 1247">
            <a:extLst>
              <a:ext uri="{FF2B5EF4-FFF2-40B4-BE49-F238E27FC236}">
                <a16:creationId xmlns:a16="http://schemas.microsoft.com/office/drawing/2014/main" id="{89D15076-1AC1-F785-FB5A-DBE246CD9EEE}"/>
              </a:ext>
            </a:extLst>
          </p:cNvPr>
          <p:cNvSpPr>
            <a:spLocks/>
          </p:cNvSpPr>
          <p:nvPr/>
        </p:nvSpPr>
        <p:spPr bwMode="auto">
          <a:xfrm>
            <a:off x="5619750" y="3130550"/>
            <a:ext cx="25400" cy="28575"/>
          </a:xfrm>
          <a:custGeom>
            <a:avLst/>
            <a:gdLst>
              <a:gd name="T0" fmla="*/ 16 w 16"/>
              <a:gd name="T1" fmla="*/ 12 h 18"/>
              <a:gd name="T2" fmla="*/ 12 w 16"/>
              <a:gd name="T3" fmla="*/ 11 h 18"/>
              <a:gd name="T4" fmla="*/ 12 w 16"/>
              <a:gd name="T5" fmla="*/ 8 h 18"/>
              <a:gd name="T6" fmla="*/ 12 w 16"/>
              <a:gd name="T7" fmla="*/ 0 h 18"/>
              <a:gd name="T8" fmla="*/ 9 w 16"/>
              <a:gd name="T9" fmla="*/ 8 h 18"/>
              <a:gd name="T10" fmla="*/ 9 w 16"/>
              <a:gd name="T11" fmla="*/ 9 h 18"/>
              <a:gd name="T12" fmla="*/ 9 w 16"/>
              <a:gd name="T13" fmla="*/ 16 h 18"/>
              <a:gd name="T14" fmla="*/ 5 w 16"/>
              <a:gd name="T15" fmla="*/ 18 h 18"/>
              <a:gd name="T16" fmla="*/ 3 w 16"/>
              <a:gd name="T17" fmla="*/ 18 h 18"/>
              <a:gd name="T18" fmla="*/ 0 w 16"/>
              <a:gd name="T19" fmla="*/ 16 h 18"/>
              <a:gd name="T20" fmla="*/ 0 w 16"/>
              <a:gd name="T21" fmla="*/ 15 h 18"/>
              <a:gd name="T22" fmla="*/ 5 w 16"/>
              <a:gd name="T23" fmla="*/ 9 h 18"/>
              <a:gd name="T24" fmla="*/ 1 w 16"/>
              <a:gd name="T25" fmla="*/ 11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" h="18">
                <a:moveTo>
                  <a:pt x="16" y="12"/>
                </a:moveTo>
                <a:lnTo>
                  <a:pt x="12" y="11"/>
                </a:lnTo>
                <a:lnTo>
                  <a:pt x="12" y="8"/>
                </a:lnTo>
                <a:lnTo>
                  <a:pt x="12" y="0"/>
                </a:lnTo>
                <a:lnTo>
                  <a:pt x="9" y="8"/>
                </a:lnTo>
                <a:lnTo>
                  <a:pt x="9" y="9"/>
                </a:lnTo>
                <a:lnTo>
                  <a:pt x="9" y="16"/>
                </a:lnTo>
                <a:lnTo>
                  <a:pt x="5" y="18"/>
                </a:lnTo>
                <a:lnTo>
                  <a:pt x="3" y="18"/>
                </a:lnTo>
                <a:lnTo>
                  <a:pt x="0" y="16"/>
                </a:lnTo>
                <a:lnTo>
                  <a:pt x="0" y="15"/>
                </a:lnTo>
                <a:lnTo>
                  <a:pt x="5" y="9"/>
                </a:lnTo>
                <a:lnTo>
                  <a:pt x="1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" name="Freeform 1248">
            <a:extLst>
              <a:ext uri="{FF2B5EF4-FFF2-40B4-BE49-F238E27FC236}">
                <a16:creationId xmlns:a16="http://schemas.microsoft.com/office/drawing/2014/main" id="{C983C505-D973-1008-543E-A64375B21904}"/>
              </a:ext>
            </a:extLst>
          </p:cNvPr>
          <p:cNvSpPr>
            <a:spLocks/>
          </p:cNvSpPr>
          <p:nvPr/>
        </p:nvSpPr>
        <p:spPr bwMode="auto">
          <a:xfrm>
            <a:off x="5637213" y="3149600"/>
            <a:ext cx="30163" cy="33338"/>
          </a:xfrm>
          <a:custGeom>
            <a:avLst/>
            <a:gdLst>
              <a:gd name="T0" fmla="*/ 19 w 19"/>
              <a:gd name="T1" fmla="*/ 19 h 21"/>
              <a:gd name="T2" fmla="*/ 18 w 19"/>
              <a:gd name="T3" fmla="*/ 19 h 21"/>
              <a:gd name="T4" fmla="*/ 8 w 19"/>
              <a:gd name="T5" fmla="*/ 21 h 21"/>
              <a:gd name="T6" fmla="*/ 7 w 19"/>
              <a:gd name="T7" fmla="*/ 18 h 21"/>
              <a:gd name="T8" fmla="*/ 5 w 19"/>
              <a:gd name="T9" fmla="*/ 15 h 21"/>
              <a:gd name="T10" fmla="*/ 4 w 19"/>
              <a:gd name="T11" fmla="*/ 15 h 21"/>
              <a:gd name="T12" fmla="*/ 3 w 19"/>
              <a:gd name="T13" fmla="*/ 12 h 21"/>
              <a:gd name="T14" fmla="*/ 0 w 19"/>
              <a:gd name="T15" fmla="*/ 8 h 21"/>
              <a:gd name="T16" fmla="*/ 1 w 19"/>
              <a:gd name="T17" fmla="*/ 8 h 21"/>
              <a:gd name="T18" fmla="*/ 5 w 19"/>
              <a:gd name="T19" fmla="*/ 7 h 21"/>
              <a:gd name="T20" fmla="*/ 8 w 19"/>
              <a:gd name="T21" fmla="*/ 3 h 21"/>
              <a:gd name="T22" fmla="*/ 8 w 19"/>
              <a:gd name="T23" fmla="*/ 1 h 21"/>
              <a:gd name="T24" fmla="*/ 5 w 19"/>
              <a:gd name="T25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9" h="21">
                <a:moveTo>
                  <a:pt x="19" y="19"/>
                </a:moveTo>
                <a:lnTo>
                  <a:pt x="18" y="19"/>
                </a:lnTo>
                <a:lnTo>
                  <a:pt x="8" y="21"/>
                </a:lnTo>
                <a:lnTo>
                  <a:pt x="7" y="18"/>
                </a:lnTo>
                <a:lnTo>
                  <a:pt x="5" y="15"/>
                </a:lnTo>
                <a:lnTo>
                  <a:pt x="4" y="15"/>
                </a:lnTo>
                <a:lnTo>
                  <a:pt x="3" y="12"/>
                </a:lnTo>
                <a:lnTo>
                  <a:pt x="0" y="8"/>
                </a:lnTo>
                <a:lnTo>
                  <a:pt x="1" y="8"/>
                </a:lnTo>
                <a:lnTo>
                  <a:pt x="5" y="7"/>
                </a:lnTo>
                <a:lnTo>
                  <a:pt x="8" y="3"/>
                </a:lnTo>
                <a:lnTo>
                  <a:pt x="8" y="1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" name="Freeform 1249">
            <a:extLst>
              <a:ext uri="{FF2B5EF4-FFF2-40B4-BE49-F238E27FC236}">
                <a16:creationId xmlns:a16="http://schemas.microsoft.com/office/drawing/2014/main" id="{21BB5192-469E-6FFC-2B44-1513284CCDE3}"/>
              </a:ext>
            </a:extLst>
          </p:cNvPr>
          <p:cNvSpPr>
            <a:spLocks/>
          </p:cNvSpPr>
          <p:nvPr/>
        </p:nvSpPr>
        <p:spPr bwMode="auto">
          <a:xfrm>
            <a:off x="5162550" y="5827713"/>
            <a:ext cx="25400" cy="38100"/>
          </a:xfrm>
          <a:custGeom>
            <a:avLst/>
            <a:gdLst>
              <a:gd name="T0" fmla="*/ 16 w 16"/>
              <a:gd name="T1" fmla="*/ 24 h 24"/>
              <a:gd name="T2" fmla="*/ 15 w 16"/>
              <a:gd name="T3" fmla="*/ 23 h 24"/>
              <a:gd name="T4" fmla="*/ 0 w 16"/>
              <a:gd name="T5" fmla="*/ 12 h 24"/>
              <a:gd name="T6" fmla="*/ 0 w 16"/>
              <a:gd name="T7" fmla="*/ 5 h 24"/>
              <a:gd name="T8" fmla="*/ 3 w 16"/>
              <a:gd name="T9" fmla="*/ 0 h 24"/>
              <a:gd name="T10" fmla="*/ 4 w 16"/>
              <a:gd name="T11" fmla="*/ 0 h 24"/>
              <a:gd name="T12" fmla="*/ 14 w 16"/>
              <a:gd name="T13" fmla="*/ 7 h 24"/>
              <a:gd name="T14" fmla="*/ 15 w 16"/>
              <a:gd name="T15" fmla="*/ 12 h 24"/>
              <a:gd name="T16" fmla="*/ 16 w 16"/>
              <a:gd name="T17" fmla="*/ 22 h 24"/>
              <a:gd name="T18" fmla="*/ 16 w 16"/>
              <a:gd name="T1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" h="24">
                <a:moveTo>
                  <a:pt x="16" y="24"/>
                </a:moveTo>
                <a:lnTo>
                  <a:pt x="15" y="23"/>
                </a:lnTo>
                <a:lnTo>
                  <a:pt x="0" y="12"/>
                </a:lnTo>
                <a:lnTo>
                  <a:pt x="0" y="5"/>
                </a:lnTo>
                <a:lnTo>
                  <a:pt x="3" y="0"/>
                </a:lnTo>
                <a:lnTo>
                  <a:pt x="4" y="0"/>
                </a:lnTo>
                <a:lnTo>
                  <a:pt x="14" y="7"/>
                </a:lnTo>
                <a:lnTo>
                  <a:pt x="15" y="12"/>
                </a:lnTo>
                <a:lnTo>
                  <a:pt x="16" y="22"/>
                </a:lnTo>
                <a:lnTo>
                  <a:pt x="16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" name="Freeform 1250">
            <a:extLst>
              <a:ext uri="{FF2B5EF4-FFF2-40B4-BE49-F238E27FC236}">
                <a16:creationId xmlns:a16="http://schemas.microsoft.com/office/drawing/2014/main" id="{BD679191-9343-34C4-9763-34EA89A31C82}"/>
              </a:ext>
            </a:extLst>
          </p:cNvPr>
          <p:cNvSpPr>
            <a:spLocks/>
          </p:cNvSpPr>
          <p:nvPr/>
        </p:nvSpPr>
        <p:spPr bwMode="auto">
          <a:xfrm>
            <a:off x="5192713" y="5842000"/>
            <a:ext cx="23813" cy="31750"/>
          </a:xfrm>
          <a:custGeom>
            <a:avLst/>
            <a:gdLst>
              <a:gd name="T0" fmla="*/ 6 w 15"/>
              <a:gd name="T1" fmla="*/ 20 h 20"/>
              <a:gd name="T2" fmla="*/ 4 w 15"/>
              <a:gd name="T3" fmla="*/ 20 h 20"/>
              <a:gd name="T4" fmla="*/ 1 w 15"/>
              <a:gd name="T5" fmla="*/ 20 h 20"/>
              <a:gd name="T6" fmla="*/ 1 w 15"/>
              <a:gd name="T7" fmla="*/ 18 h 20"/>
              <a:gd name="T8" fmla="*/ 0 w 15"/>
              <a:gd name="T9" fmla="*/ 17 h 20"/>
              <a:gd name="T10" fmla="*/ 0 w 15"/>
              <a:gd name="T11" fmla="*/ 15 h 20"/>
              <a:gd name="T12" fmla="*/ 0 w 15"/>
              <a:gd name="T13" fmla="*/ 10 h 20"/>
              <a:gd name="T14" fmla="*/ 0 w 15"/>
              <a:gd name="T15" fmla="*/ 9 h 20"/>
              <a:gd name="T16" fmla="*/ 0 w 15"/>
              <a:gd name="T17" fmla="*/ 3 h 20"/>
              <a:gd name="T18" fmla="*/ 6 w 15"/>
              <a:gd name="T19" fmla="*/ 2 h 20"/>
              <a:gd name="T20" fmla="*/ 7 w 15"/>
              <a:gd name="T21" fmla="*/ 0 h 20"/>
              <a:gd name="T22" fmla="*/ 7 w 15"/>
              <a:gd name="T23" fmla="*/ 2 h 20"/>
              <a:gd name="T24" fmla="*/ 8 w 15"/>
              <a:gd name="T25" fmla="*/ 6 h 20"/>
              <a:gd name="T26" fmla="*/ 11 w 15"/>
              <a:gd name="T27" fmla="*/ 5 h 20"/>
              <a:gd name="T28" fmla="*/ 12 w 15"/>
              <a:gd name="T29" fmla="*/ 3 h 20"/>
              <a:gd name="T30" fmla="*/ 14 w 15"/>
              <a:gd name="T31" fmla="*/ 3 h 20"/>
              <a:gd name="T32" fmla="*/ 15 w 15"/>
              <a:gd name="T33" fmla="*/ 5 h 20"/>
              <a:gd name="T34" fmla="*/ 14 w 15"/>
              <a:gd name="T35" fmla="*/ 6 h 20"/>
              <a:gd name="T36" fmla="*/ 10 w 15"/>
              <a:gd name="T37" fmla="*/ 11 h 20"/>
              <a:gd name="T38" fmla="*/ 8 w 15"/>
              <a:gd name="T39" fmla="*/ 15 h 20"/>
              <a:gd name="T40" fmla="*/ 6 w 15"/>
              <a:gd name="T41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" h="20">
                <a:moveTo>
                  <a:pt x="6" y="20"/>
                </a:moveTo>
                <a:lnTo>
                  <a:pt x="4" y="20"/>
                </a:lnTo>
                <a:lnTo>
                  <a:pt x="1" y="20"/>
                </a:lnTo>
                <a:lnTo>
                  <a:pt x="1" y="18"/>
                </a:lnTo>
                <a:lnTo>
                  <a:pt x="0" y="17"/>
                </a:lnTo>
                <a:lnTo>
                  <a:pt x="0" y="15"/>
                </a:lnTo>
                <a:lnTo>
                  <a:pt x="0" y="10"/>
                </a:lnTo>
                <a:lnTo>
                  <a:pt x="0" y="9"/>
                </a:lnTo>
                <a:lnTo>
                  <a:pt x="0" y="3"/>
                </a:lnTo>
                <a:lnTo>
                  <a:pt x="6" y="2"/>
                </a:lnTo>
                <a:lnTo>
                  <a:pt x="7" y="0"/>
                </a:lnTo>
                <a:lnTo>
                  <a:pt x="7" y="2"/>
                </a:lnTo>
                <a:lnTo>
                  <a:pt x="8" y="6"/>
                </a:lnTo>
                <a:lnTo>
                  <a:pt x="11" y="5"/>
                </a:lnTo>
                <a:lnTo>
                  <a:pt x="12" y="3"/>
                </a:lnTo>
                <a:lnTo>
                  <a:pt x="14" y="3"/>
                </a:lnTo>
                <a:lnTo>
                  <a:pt x="15" y="5"/>
                </a:lnTo>
                <a:lnTo>
                  <a:pt x="14" y="6"/>
                </a:lnTo>
                <a:lnTo>
                  <a:pt x="10" y="11"/>
                </a:lnTo>
                <a:lnTo>
                  <a:pt x="8" y="15"/>
                </a:lnTo>
                <a:lnTo>
                  <a:pt x="6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" name="Freeform 1251">
            <a:extLst>
              <a:ext uri="{FF2B5EF4-FFF2-40B4-BE49-F238E27FC236}">
                <a16:creationId xmlns:a16="http://schemas.microsoft.com/office/drawing/2014/main" id="{1AA8CE49-9A96-CFFD-CE65-632D4D6EB807}"/>
              </a:ext>
            </a:extLst>
          </p:cNvPr>
          <p:cNvSpPr>
            <a:spLocks/>
          </p:cNvSpPr>
          <p:nvPr/>
        </p:nvSpPr>
        <p:spPr bwMode="auto">
          <a:xfrm>
            <a:off x="4670425" y="4089400"/>
            <a:ext cx="34925" cy="12700"/>
          </a:xfrm>
          <a:custGeom>
            <a:avLst/>
            <a:gdLst>
              <a:gd name="T0" fmla="*/ 8 w 22"/>
              <a:gd name="T1" fmla="*/ 8 h 8"/>
              <a:gd name="T2" fmla="*/ 17 w 22"/>
              <a:gd name="T3" fmla="*/ 8 h 8"/>
              <a:gd name="T4" fmla="*/ 22 w 22"/>
              <a:gd name="T5" fmla="*/ 8 h 8"/>
              <a:gd name="T6" fmla="*/ 21 w 22"/>
              <a:gd name="T7" fmla="*/ 1 h 8"/>
              <a:gd name="T8" fmla="*/ 7 w 22"/>
              <a:gd name="T9" fmla="*/ 0 h 8"/>
              <a:gd name="T10" fmla="*/ 3 w 22"/>
              <a:gd name="T11" fmla="*/ 1 h 8"/>
              <a:gd name="T12" fmla="*/ 0 w 22"/>
              <a:gd name="T13" fmla="*/ 4 h 8"/>
              <a:gd name="T14" fmla="*/ 4 w 22"/>
              <a:gd name="T15" fmla="*/ 7 h 8"/>
              <a:gd name="T16" fmla="*/ 6 w 22"/>
              <a:gd name="T17" fmla="*/ 7 h 8"/>
              <a:gd name="T18" fmla="*/ 8 w 22"/>
              <a:gd name="T1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" h="8">
                <a:moveTo>
                  <a:pt x="8" y="8"/>
                </a:moveTo>
                <a:lnTo>
                  <a:pt x="17" y="8"/>
                </a:lnTo>
                <a:lnTo>
                  <a:pt x="22" y="8"/>
                </a:lnTo>
                <a:lnTo>
                  <a:pt x="21" y="1"/>
                </a:lnTo>
                <a:lnTo>
                  <a:pt x="7" y="0"/>
                </a:lnTo>
                <a:lnTo>
                  <a:pt x="3" y="1"/>
                </a:lnTo>
                <a:lnTo>
                  <a:pt x="0" y="4"/>
                </a:lnTo>
                <a:lnTo>
                  <a:pt x="4" y="7"/>
                </a:lnTo>
                <a:lnTo>
                  <a:pt x="6" y="7"/>
                </a:lnTo>
                <a:lnTo>
                  <a:pt x="8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" name="Freeform 1252">
            <a:extLst>
              <a:ext uri="{FF2B5EF4-FFF2-40B4-BE49-F238E27FC236}">
                <a16:creationId xmlns:a16="http://schemas.microsoft.com/office/drawing/2014/main" id="{0A6AD529-44BA-4332-CDB4-4D2A0E10A97F}"/>
              </a:ext>
            </a:extLst>
          </p:cNvPr>
          <p:cNvSpPr>
            <a:spLocks/>
          </p:cNvSpPr>
          <p:nvPr/>
        </p:nvSpPr>
        <p:spPr bwMode="auto">
          <a:xfrm>
            <a:off x="4605338" y="4095750"/>
            <a:ext cx="58738" cy="46038"/>
          </a:xfrm>
          <a:custGeom>
            <a:avLst/>
            <a:gdLst>
              <a:gd name="T0" fmla="*/ 37 w 37"/>
              <a:gd name="T1" fmla="*/ 11 h 29"/>
              <a:gd name="T2" fmla="*/ 37 w 37"/>
              <a:gd name="T3" fmla="*/ 10 h 29"/>
              <a:gd name="T4" fmla="*/ 37 w 37"/>
              <a:gd name="T5" fmla="*/ 8 h 29"/>
              <a:gd name="T6" fmla="*/ 37 w 37"/>
              <a:gd name="T7" fmla="*/ 7 h 29"/>
              <a:gd name="T8" fmla="*/ 37 w 37"/>
              <a:gd name="T9" fmla="*/ 0 h 29"/>
              <a:gd name="T10" fmla="*/ 36 w 37"/>
              <a:gd name="T11" fmla="*/ 0 h 29"/>
              <a:gd name="T12" fmla="*/ 30 w 37"/>
              <a:gd name="T13" fmla="*/ 0 h 29"/>
              <a:gd name="T14" fmla="*/ 28 w 37"/>
              <a:gd name="T15" fmla="*/ 14 h 29"/>
              <a:gd name="T16" fmla="*/ 21 w 37"/>
              <a:gd name="T17" fmla="*/ 15 h 29"/>
              <a:gd name="T18" fmla="*/ 15 w 37"/>
              <a:gd name="T19" fmla="*/ 10 h 29"/>
              <a:gd name="T20" fmla="*/ 7 w 37"/>
              <a:gd name="T21" fmla="*/ 15 h 29"/>
              <a:gd name="T22" fmla="*/ 6 w 37"/>
              <a:gd name="T23" fmla="*/ 23 h 29"/>
              <a:gd name="T24" fmla="*/ 0 w 37"/>
              <a:gd name="T25" fmla="*/ 26 h 29"/>
              <a:gd name="T26" fmla="*/ 0 w 37"/>
              <a:gd name="T27" fmla="*/ 27 h 29"/>
              <a:gd name="T28" fmla="*/ 0 w 37"/>
              <a:gd name="T29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7" h="29">
                <a:moveTo>
                  <a:pt x="37" y="11"/>
                </a:moveTo>
                <a:lnTo>
                  <a:pt x="37" y="10"/>
                </a:lnTo>
                <a:lnTo>
                  <a:pt x="37" y="8"/>
                </a:lnTo>
                <a:lnTo>
                  <a:pt x="37" y="7"/>
                </a:lnTo>
                <a:lnTo>
                  <a:pt x="37" y="0"/>
                </a:lnTo>
                <a:lnTo>
                  <a:pt x="36" y="0"/>
                </a:lnTo>
                <a:lnTo>
                  <a:pt x="30" y="0"/>
                </a:lnTo>
                <a:lnTo>
                  <a:pt x="28" y="14"/>
                </a:lnTo>
                <a:lnTo>
                  <a:pt x="21" y="15"/>
                </a:lnTo>
                <a:lnTo>
                  <a:pt x="15" y="10"/>
                </a:lnTo>
                <a:lnTo>
                  <a:pt x="7" y="15"/>
                </a:lnTo>
                <a:lnTo>
                  <a:pt x="6" y="23"/>
                </a:lnTo>
                <a:lnTo>
                  <a:pt x="0" y="26"/>
                </a:lnTo>
                <a:lnTo>
                  <a:pt x="0" y="27"/>
                </a:lnTo>
                <a:lnTo>
                  <a:pt x="0" y="2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" name="Freeform 1253">
            <a:extLst>
              <a:ext uri="{FF2B5EF4-FFF2-40B4-BE49-F238E27FC236}">
                <a16:creationId xmlns:a16="http://schemas.microsoft.com/office/drawing/2014/main" id="{252D6F57-359A-97A8-6D9B-2434430A4DFB}"/>
              </a:ext>
            </a:extLst>
          </p:cNvPr>
          <p:cNvSpPr>
            <a:spLocks/>
          </p:cNvSpPr>
          <p:nvPr/>
        </p:nvSpPr>
        <p:spPr bwMode="auto">
          <a:xfrm>
            <a:off x="8175625" y="1149350"/>
            <a:ext cx="7938" cy="17463"/>
          </a:xfrm>
          <a:custGeom>
            <a:avLst/>
            <a:gdLst>
              <a:gd name="T0" fmla="*/ 0 w 5"/>
              <a:gd name="T1" fmla="*/ 11 h 11"/>
              <a:gd name="T2" fmla="*/ 3 w 5"/>
              <a:gd name="T3" fmla="*/ 7 h 11"/>
              <a:gd name="T4" fmla="*/ 3 w 5"/>
              <a:gd name="T5" fmla="*/ 6 h 11"/>
              <a:gd name="T6" fmla="*/ 5 w 5"/>
              <a:gd name="T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11">
                <a:moveTo>
                  <a:pt x="0" y="11"/>
                </a:moveTo>
                <a:lnTo>
                  <a:pt x="3" y="7"/>
                </a:lnTo>
                <a:lnTo>
                  <a:pt x="3" y="6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" name="Freeform 1254">
            <a:extLst>
              <a:ext uri="{FF2B5EF4-FFF2-40B4-BE49-F238E27FC236}">
                <a16:creationId xmlns:a16="http://schemas.microsoft.com/office/drawing/2014/main" id="{0E5007CA-AE02-9004-5240-164E0CFC0B07}"/>
              </a:ext>
            </a:extLst>
          </p:cNvPr>
          <p:cNvSpPr>
            <a:spLocks/>
          </p:cNvSpPr>
          <p:nvPr/>
        </p:nvSpPr>
        <p:spPr bwMode="auto">
          <a:xfrm>
            <a:off x="8156575" y="1149350"/>
            <a:ext cx="7938" cy="9525"/>
          </a:xfrm>
          <a:custGeom>
            <a:avLst/>
            <a:gdLst>
              <a:gd name="T0" fmla="*/ 4 w 5"/>
              <a:gd name="T1" fmla="*/ 0 h 6"/>
              <a:gd name="T2" fmla="*/ 0 w 5"/>
              <a:gd name="T3" fmla="*/ 4 h 6"/>
              <a:gd name="T4" fmla="*/ 5 w 5"/>
              <a:gd name="T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6">
                <a:moveTo>
                  <a:pt x="4" y="0"/>
                </a:moveTo>
                <a:lnTo>
                  <a:pt x="0" y="4"/>
                </a:lnTo>
                <a:lnTo>
                  <a:pt x="5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" name="Line 1255">
            <a:extLst>
              <a:ext uri="{FF2B5EF4-FFF2-40B4-BE49-F238E27FC236}">
                <a16:creationId xmlns:a16="http://schemas.microsoft.com/office/drawing/2014/main" id="{D1CF703F-FB87-94F6-0C88-15E382A927F0}"/>
              </a:ext>
            </a:extLst>
          </p:cNvPr>
          <p:cNvSpPr>
            <a:spLocks noChangeShapeType="1"/>
          </p:cNvSpPr>
          <p:nvPr/>
        </p:nvSpPr>
        <p:spPr bwMode="auto">
          <a:xfrm>
            <a:off x="8164513" y="1158875"/>
            <a:ext cx="0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" name="Freeform 1256">
            <a:extLst>
              <a:ext uri="{FF2B5EF4-FFF2-40B4-BE49-F238E27FC236}">
                <a16:creationId xmlns:a16="http://schemas.microsoft.com/office/drawing/2014/main" id="{8C38F6E3-3F43-4E84-4131-F9CDA1DD9529}"/>
              </a:ext>
            </a:extLst>
          </p:cNvPr>
          <p:cNvSpPr>
            <a:spLocks/>
          </p:cNvSpPr>
          <p:nvPr/>
        </p:nvSpPr>
        <p:spPr bwMode="auto">
          <a:xfrm>
            <a:off x="7683500" y="915988"/>
            <a:ext cx="15875" cy="55563"/>
          </a:xfrm>
          <a:custGeom>
            <a:avLst/>
            <a:gdLst>
              <a:gd name="T0" fmla="*/ 0 w 10"/>
              <a:gd name="T1" fmla="*/ 0 h 35"/>
              <a:gd name="T2" fmla="*/ 0 w 10"/>
              <a:gd name="T3" fmla="*/ 5 h 35"/>
              <a:gd name="T4" fmla="*/ 0 w 10"/>
              <a:gd name="T5" fmla="*/ 28 h 35"/>
              <a:gd name="T6" fmla="*/ 0 w 10"/>
              <a:gd name="T7" fmla="*/ 35 h 35"/>
              <a:gd name="T8" fmla="*/ 6 w 10"/>
              <a:gd name="T9" fmla="*/ 27 h 35"/>
              <a:gd name="T10" fmla="*/ 8 w 10"/>
              <a:gd name="T11" fmla="*/ 16 h 35"/>
              <a:gd name="T12" fmla="*/ 10 w 10"/>
              <a:gd name="T13" fmla="*/ 16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35">
                <a:moveTo>
                  <a:pt x="0" y="0"/>
                </a:moveTo>
                <a:lnTo>
                  <a:pt x="0" y="5"/>
                </a:lnTo>
                <a:lnTo>
                  <a:pt x="0" y="28"/>
                </a:lnTo>
                <a:lnTo>
                  <a:pt x="0" y="35"/>
                </a:lnTo>
                <a:lnTo>
                  <a:pt x="6" y="27"/>
                </a:lnTo>
                <a:lnTo>
                  <a:pt x="8" y="16"/>
                </a:lnTo>
                <a:lnTo>
                  <a:pt x="10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" name="Freeform 1257">
            <a:extLst>
              <a:ext uri="{FF2B5EF4-FFF2-40B4-BE49-F238E27FC236}">
                <a16:creationId xmlns:a16="http://schemas.microsoft.com/office/drawing/2014/main" id="{AD304948-17D2-7EC7-42CD-87BFD9E66AF6}"/>
              </a:ext>
            </a:extLst>
          </p:cNvPr>
          <p:cNvSpPr>
            <a:spLocks/>
          </p:cNvSpPr>
          <p:nvPr/>
        </p:nvSpPr>
        <p:spPr bwMode="auto">
          <a:xfrm>
            <a:off x="7683500" y="876300"/>
            <a:ext cx="0" cy="39688"/>
          </a:xfrm>
          <a:custGeom>
            <a:avLst/>
            <a:gdLst>
              <a:gd name="T0" fmla="*/ 0 h 25"/>
              <a:gd name="T1" fmla="*/ 13 h 25"/>
              <a:gd name="T2" fmla="*/ 25 h 2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5">
                <a:moveTo>
                  <a:pt x="0" y="0"/>
                </a:moveTo>
                <a:lnTo>
                  <a:pt x="0" y="13"/>
                </a:lnTo>
                <a:lnTo>
                  <a:pt x="0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" name="Freeform 1258">
            <a:extLst>
              <a:ext uri="{FF2B5EF4-FFF2-40B4-BE49-F238E27FC236}">
                <a16:creationId xmlns:a16="http://schemas.microsoft.com/office/drawing/2014/main" id="{55998E44-B298-6455-0A21-B1F20EA638C9}"/>
              </a:ext>
            </a:extLst>
          </p:cNvPr>
          <p:cNvSpPr>
            <a:spLocks/>
          </p:cNvSpPr>
          <p:nvPr/>
        </p:nvSpPr>
        <p:spPr bwMode="auto">
          <a:xfrm>
            <a:off x="6572250" y="1463675"/>
            <a:ext cx="71438" cy="76200"/>
          </a:xfrm>
          <a:custGeom>
            <a:avLst/>
            <a:gdLst>
              <a:gd name="T0" fmla="*/ 45 w 45"/>
              <a:gd name="T1" fmla="*/ 48 h 48"/>
              <a:gd name="T2" fmla="*/ 44 w 45"/>
              <a:gd name="T3" fmla="*/ 46 h 48"/>
              <a:gd name="T4" fmla="*/ 34 w 45"/>
              <a:gd name="T5" fmla="*/ 46 h 48"/>
              <a:gd name="T6" fmla="*/ 18 w 45"/>
              <a:gd name="T7" fmla="*/ 41 h 48"/>
              <a:gd name="T8" fmla="*/ 14 w 45"/>
              <a:gd name="T9" fmla="*/ 31 h 48"/>
              <a:gd name="T10" fmla="*/ 7 w 45"/>
              <a:gd name="T11" fmla="*/ 22 h 48"/>
              <a:gd name="T12" fmla="*/ 3 w 45"/>
              <a:gd name="T13" fmla="*/ 22 h 48"/>
              <a:gd name="T14" fmla="*/ 2 w 45"/>
              <a:gd name="T15" fmla="*/ 18 h 48"/>
              <a:gd name="T16" fmla="*/ 3 w 45"/>
              <a:gd name="T17" fmla="*/ 11 h 48"/>
              <a:gd name="T18" fmla="*/ 0 w 45"/>
              <a:gd name="T19" fmla="*/ 7 h 48"/>
              <a:gd name="T20" fmla="*/ 2 w 45"/>
              <a:gd name="T21" fmla="*/ 4 h 48"/>
              <a:gd name="T22" fmla="*/ 4 w 45"/>
              <a:gd name="T23" fmla="*/ 3 h 48"/>
              <a:gd name="T24" fmla="*/ 10 w 45"/>
              <a:gd name="T25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5" h="48">
                <a:moveTo>
                  <a:pt x="45" y="48"/>
                </a:moveTo>
                <a:lnTo>
                  <a:pt x="44" y="46"/>
                </a:lnTo>
                <a:lnTo>
                  <a:pt x="34" y="46"/>
                </a:lnTo>
                <a:lnTo>
                  <a:pt x="18" y="41"/>
                </a:lnTo>
                <a:lnTo>
                  <a:pt x="14" y="31"/>
                </a:lnTo>
                <a:lnTo>
                  <a:pt x="7" y="22"/>
                </a:lnTo>
                <a:lnTo>
                  <a:pt x="3" y="22"/>
                </a:lnTo>
                <a:lnTo>
                  <a:pt x="2" y="18"/>
                </a:lnTo>
                <a:lnTo>
                  <a:pt x="3" y="11"/>
                </a:lnTo>
                <a:lnTo>
                  <a:pt x="0" y="7"/>
                </a:lnTo>
                <a:lnTo>
                  <a:pt x="2" y="4"/>
                </a:lnTo>
                <a:lnTo>
                  <a:pt x="4" y="3"/>
                </a:lnTo>
                <a:lnTo>
                  <a:pt x="1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" name="Freeform 1259">
            <a:extLst>
              <a:ext uri="{FF2B5EF4-FFF2-40B4-BE49-F238E27FC236}">
                <a16:creationId xmlns:a16="http://schemas.microsoft.com/office/drawing/2014/main" id="{71B6DECF-BB7D-A505-366D-02D1FBC84BE1}"/>
              </a:ext>
            </a:extLst>
          </p:cNvPr>
          <p:cNvSpPr>
            <a:spLocks/>
          </p:cNvSpPr>
          <p:nvPr/>
        </p:nvSpPr>
        <p:spPr bwMode="auto">
          <a:xfrm>
            <a:off x="6629400" y="1474788"/>
            <a:ext cx="82550" cy="107950"/>
          </a:xfrm>
          <a:custGeom>
            <a:avLst/>
            <a:gdLst>
              <a:gd name="T0" fmla="*/ 1 w 52"/>
              <a:gd name="T1" fmla="*/ 0 h 68"/>
              <a:gd name="T2" fmla="*/ 0 w 52"/>
              <a:gd name="T3" fmla="*/ 0 h 68"/>
              <a:gd name="T4" fmla="*/ 5 w 52"/>
              <a:gd name="T5" fmla="*/ 1 h 68"/>
              <a:gd name="T6" fmla="*/ 6 w 52"/>
              <a:gd name="T7" fmla="*/ 6 h 68"/>
              <a:gd name="T8" fmla="*/ 8 w 52"/>
              <a:gd name="T9" fmla="*/ 11 h 68"/>
              <a:gd name="T10" fmla="*/ 12 w 52"/>
              <a:gd name="T11" fmla="*/ 17 h 68"/>
              <a:gd name="T12" fmla="*/ 15 w 52"/>
              <a:gd name="T13" fmla="*/ 27 h 68"/>
              <a:gd name="T14" fmla="*/ 21 w 52"/>
              <a:gd name="T15" fmla="*/ 35 h 68"/>
              <a:gd name="T16" fmla="*/ 32 w 52"/>
              <a:gd name="T17" fmla="*/ 38 h 68"/>
              <a:gd name="T18" fmla="*/ 42 w 52"/>
              <a:gd name="T19" fmla="*/ 35 h 68"/>
              <a:gd name="T20" fmla="*/ 47 w 52"/>
              <a:gd name="T21" fmla="*/ 38 h 68"/>
              <a:gd name="T22" fmla="*/ 49 w 52"/>
              <a:gd name="T23" fmla="*/ 43 h 68"/>
              <a:gd name="T24" fmla="*/ 46 w 52"/>
              <a:gd name="T25" fmla="*/ 50 h 68"/>
              <a:gd name="T26" fmla="*/ 43 w 52"/>
              <a:gd name="T27" fmla="*/ 61 h 68"/>
              <a:gd name="T28" fmla="*/ 43 w 52"/>
              <a:gd name="T29" fmla="*/ 66 h 68"/>
              <a:gd name="T30" fmla="*/ 49 w 52"/>
              <a:gd name="T31" fmla="*/ 68 h 68"/>
              <a:gd name="T32" fmla="*/ 52 w 52"/>
              <a:gd name="T33" fmla="*/ 64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2" h="68">
                <a:moveTo>
                  <a:pt x="1" y="0"/>
                </a:moveTo>
                <a:lnTo>
                  <a:pt x="0" y="0"/>
                </a:lnTo>
                <a:lnTo>
                  <a:pt x="5" y="1"/>
                </a:lnTo>
                <a:lnTo>
                  <a:pt x="6" y="6"/>
                </a:lnTo>
                <a:lnTo>
                  <a:pt x="8" y="11"/>
                </a:lnTo>
                <a:lnTo>
                  <a:pt x="12" y="17"/>
                </a:lnTo>
                <a:lnTo>
                  <a:pt x="15" y="27"/>
                </a:lnTo>
                <a:lnTo>
                  <a:pt x="21" y="35"/>
                </a:lnTo>
                <a:lnTo>
                  <a:pt x="32" y="38"/>
                </a:lnTo>
                <a:lnTo>
                  <a:pt x="42" y="35"/>
                </a:lnTo>
                <a:lnTo>
                  <a:pt x="47" y="38"/>
                </a:lnTo>
                <a:lnTo>
                  <a:pt x="49" y="43"/>
                </a:lnTo>
                <a:lnTo>
                  <a:pt x="46" y="50"/>
                </a:lnTo>
                <a:lnTo>
                  <a:pt x="43" y="61"/>
                </a:lnTo>
                <a:lnTo>
                  <a:pt x="43" y="66"/>
                </a:lnTo>
                <a:lnTo>
                  <a:pt x="49" y="68"/>
                </a:lnTo>
                <a:lnTo>
                  <a:pt x="52" y="6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" name="Freeform 1260">
            <a:extLst>
              <a:ext uri="{FF2B5EF4-FFF2-40B4-BE49-F238E27FC236}">
                <a16:creationId xmlns:a16="http://schemas.microsoft.com/office/drawing/2014/main" id="{A777B115-CD83-4D16-6E67-295CF6228E1B}"/>
              </a:ext>
            </a:extLst>
          </p:cNvPr>
          <p:cNvSpPr>
            <a:spLocks/>
          </p:cNvSpPr>
          <p:nvPr/>
        </p:nvSpPr>
        <p:spPr bwMode="auto">
          <a:xfrm>
            <a:off x="6588125" y="1446213"/>
            <a:ext cx="44450" cy="28575"/>
          </a:xfrm>
          <a:custGeom>
            <a:avLst/>
            <a:gdLst>
              <a:gd name="T0" fmla="*/ 0 w 28"/>
              <a:gd name="T1" fmla="*/ 11 h 18"/>
              <a:gd name="T2" fmla="*/ 1 w 28"/>
              <a:gd name="T3" fmla="*/ 11 h 18"/>
              <a:gd name="T4" fmla="*/ 12 w 28"/>
              <a:gd name="T5" fmla="*/ 7 h 18"/>
              <a:gd name="T6" fmla="*/ 19 w 28"/>
              <a:gd name="T7" fmla="*/ 4 h 18"/>
              <a:gd name="T8" fmla="*/ 22 w 28"/>
              <a:gd name="T9" fmla="*/ 3 h 18"/>
              <a:gd name="T10" fmla="*/ 24 w 28"/>
              <a:gd name="T11" fmla="*/ 0 h 18"/>
              <a:gd name="T12" fmla="*/ 28 w 28"/>
              <a:gd name="T13" fmla="*/ 11 h 18"/>
              <a:gd name="T14" fmla="*/ 27 w 28"/>
              <a:gd name="T15" fmla="*/ 15 h 18"/>
              <a:gd name="T16" fmla="*/ 27 w 28"/>
              <a:gd name="T17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" h="18">
                <a:moveTo>
                  <a:pt x="0" y="11"/>
                </a:moveTo>
                <a:lnTo>
                  <a:pt x="1" y="11"/>
                </a:lnTo>
                <a:lnTo>
                  <a:pt x="12" y="7"/>
                </a:lnTo>
                <a:lnTo>
                  <a:pt x="19" y="4"/>
                </a:lnTo>
                <a:lnTo>
                  <a:pt x="22" y="3"/>
                </a:lnTo>
                <a:lnTo>
                  <a:pt x="24" y="0"/>
                </a:lnTo>
                <a:lnTo>
                  <a:pt x="28" y="11"/>
                </a:lnTo>
                <a:lnTo>
                  <a:pt x="27" y="15"/>
                </a:lnTo>
                <a:lnTo>
                  <a:pt x="27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" name="Freeform 1261">
            <a:extLst>
              <a:ext uri="{FF2B5EF4-FFF2-40B4-BE49-F238E27FC236}">
                <a16:creationId xmlns:a16="http://schemas.microsoft.com/office/drawing/2014/main" id="{6B09A274-34AC-32EE-4344-A915B035EC58}"/>
              </a:ext>
            </a:extLst>
          </p:cNvPr>
          <p:cNvSpPr>
            <a:spLocks/>
          </p:cNvSpPr>
          <p:nvPr/>
        </p:nvSpPr>
        <p:spPr bwMode="auto">
          <a:xfrm>
            <a:off x="5753100" y="2736850"/>
            <a:ext cx="22225" cy="33338"/>
          </a:xfrm>
          <a:custGeom>
            <a:avLst/>
            <a:gdLst>
              <a:gd name="T0" fmla="*/ 0 w 14"/>
              <a:gd name="T1" fmla="*/ 0 h 21"/>
              <a:gd name="T2" fmla="*/ 2 w 14"/>
              <a:gd name="T3" fmla="*/ 2 h 21"/>
              <a:gd name="T4" fmla="*/ 3 w 14"/>
              <a:gd name="T5" fmla="*/ 4 h 21"/>
              <a:gd name="T6" fmla="*/ 6 w 14"/>
              <a:gd name="T7" fmla="*/ 9 h 21"/>
              <a:gd name="T8" fmla="*/ 9 w 14"/>
              <a:gd name="T9" fmla="*/ 13 h 21"/>
              <a:gd name="T10" fmla="*/ 6 w 14"/>
              <a:gd name="T11" fmla="*/ 21 h 21"/>
              <a:gd name="T12" fmla="*/ 14 w 14"/>
              <a:gd name="T13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21">
                <a:moveTo>
                  <a:pt x="0" y="0"/>
                </a:moveTo>
                <a:lnTo>
                  <a:pt x="2" y="2"/>
                </a:lnTo>
                <a:lnTo>
                  <a:pt x="3" y="4"/>
                </a:lnTo>
                <a:lnTo>
                  <a:pt x="6" y="9"/>
                </a:lnTo>
                <a:lnTo>
                  <a:pt x="9" y="13"/>
                </a:lnTo>
                <a:lnTo>
                  <a:pt x="6" y="21"/>
                </a:lnTo>
                <a:lnTo>
                  <a:pt x="14" y="2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" name="Freeform 1262">
            <a:extLst>
              <a:ext uri="{FF2B5EF4-FFF2-40B4-BE49-F238E27FC236}">
                <a16:creationId xmlns:a16="http://schemas.microsoft.com/office/drawing/2014/main" id="{A3F7DA38-024F-974C-E010-7B934FC702DF}"/>
              </a:ext>
            </a:extLst>
          </p:cNvPr>
          <p:cNvSpPr>
            <a:spLocks/>
          </p:cNvSpPr>
          <p:nvPr/>
        </p:nvSpPr>
        <p:spPr bwMode="auto">
          <a:xfrm>
            <a:off x="5722938" y="2781300"/>
            <a:ext cx="30163" cy="44450"/>
          </a:xfrm>
          <a:custGeom>
            <a:avLst/>
            <a:gdLst>
              <a:gd name="T0" fmla="*/ 17 w 19"/>
              <a:gd name="T1" fmla="*/ 26 h 28"/>
              <a:gd name="T2" fmla="*/ 17 w 19"/>
              <a:gd name="T3" fmla="*/ 25 h 28"/>
              <a:gd name="T4" fmla="*/ 10 w 19"/>
              <a:gd name="T5" fmla="*/ 28 h 28"/>
              <a:gd name="T6" fmla="*/ 0 w 19"/>
              <a:gd name="T7" fmla="*/ 22 h 28"/>
              <a:gd name="T8" fmla="*/ 3 w 19"/>
              <a:gd name="T9" fmla="*/ 15 h 28"/>
              <a:gd name="T10" fmla="*/ 18 w 19"/>
              <a:gd name="T11" fmla="*/ 7 h 28"/>
              <a:gd name="T12" fmla="*/ 19 w 19"/>
              <a:gd name="T13" fmla="*/ 0 h 28"/>
              <a:gd name="T14" fmla="*/ 19 w 19"/>
              <a:gd name="T1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28">
                <a:moveTo>
                  <a:pt x="17" y="26"/>
                </a:moveTo>
                <a:lnTo>
                  <a:pt x="17" y="25"/>
                </a:lnTo>
                <a:lnTo>
                  <a:pt x="10" y="28"/>
                </a:lnTo>
                <a:lnTo>
                  <a:pt x="0" y="22"/>
                </a:lnTo>
                <a:lnTo>
                  <a:pt x="3" y="15"/>
                </a:lnTo>
                <a:lnTo>
                  <a:pt x="18" y="7"/>
                </a:lnTo>
                <a:lnTo>
                  <a:pt x="19" y="0"/>
                </a:lnTo>
                <a:lnTo>
                  <a:pt x="1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" name="Freeform 1263">
            <a:extLst>
              <a:ext uri="{FF2B5EF4-FFF2-40B4-BE49-F238E27FC236}">
                <a16:creationId xmlns:a16="http://schemas.microsoft.com/office/drawing/2014/main" id="{F9E93C83-A6C0-6723-2EA9-D9673FC500E6}"/>
              </a:ext>
            </a:extLst>
          </p:cNvPr>
          <p:cNvSpPr>
            <a:spLocks/>
          </p:cNvSpPr>
          <p:nvPr/>
        </p:nvSpPr>
        <p:spPr bwMode="auto">
          <a:xfrm>
            <a:off x="5749925" y="2817813"/>
            <a:ext cx="41275" cy="14288"/>
          </a:xfrm>
          <a:custGeom>
            <a:avLst/>
            <a:gdLst>
              <a:gd name="T0" fmla="*/ 26 w 26"/>
              <a:gd name="T1" fmla="*/ 0 h 9"/>
              <a:gd name="T2" fmla="*/ 22 w 26"/>
              <a:gd name="T3" fmla="*/ 3 h 9"/>
              <a:gd name="T4" fmla="*/ 9 w 26"/>
              <a:gd name="T5" fmla="*/ 6 h 9"/>
              <a:gd name="T6" fmla="*/ 5 w 26"/>
              <a:gd name="T7" fmla="*/ 7 h 9"/>
              <a:gd name="T8" fmla="*/ 1 w 26"/>
              <a:gd name="T9" fmla="*/ 9 h 9"/>
              <a:gd name="T10" fmla="*/ 0 w 26"/>
              <a:gd name="T11" fmla="*/ 3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" h="9">
                <a:moveTo>
                  <a:pt x="26" y="0"/>
                </a:moveTo>
                <a:lnTo>
                  <a:pt x="22" y="3"/>
                </a:lnTo>
                <a:lnTo>
                  <a:pt x="9" y="6"/>
                </a:lnTo>
                <a:lnTo>
                  <a:pt x="5" y="7"/>
                </a:lnTo>
                <a:lnTo>
                  <a:pt x="1" y="9"/>
                </a:lnTo>
                <a:lnTo>
                  <a:pt x="0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" name="Freeform 1264">
            <a:extLst>
              <a:ext uri="{FF2B5EF4-FFF2-40B4-BE49-F238E27FC236}">
                <a16:creationId xmlns:a16="http://schemas.microsoft.com/office/drawing/2014/main" id="{1F6CBA6D-E0DD-ED66-A60B-2B9CEDC04449}"/>
              </a:ext>
            </a:extLst>
          </p:cNvPr>
          <p:cNvSpPr>
            <a:spLocks/>
          </p:cNvSpPr>
          <p:nvPr/>
        </p:nvSpPr>
        <p:spPr bwMode="auto">
          <a:xfrm>
            <a:off x="5770563" y="2732088"/>
            <a:ext cx="38100" cy="23813"/>
          </a:xfrm>
          <a:custGeom>
            <a:avLst/>
            <a:gdLst>
              <a:gd name="T0" fmla="*/ 3 w 24"/>
              <a:gd name="T1" fmla="*/ 15 h 15"/>
              <a:gd name="T2" fmla="*/ 4 w 24"/>
              <a:gd name="T3" fmla="*/ 8 h 15"/>
              <a:gd name="T4" fmla="*/ 0 w 24"/>
              <a:gd name="T5" fmla="*/ 3 h 15"/>
              <a:gd name="T6" fmla="*/ 14 w 24"/>
              <a:gd name="T7" fmla="*/ 1 h 15"/>
              <a:gd name="T8" fmla="*/ 24 w 24"/>
              <a:gd name="T9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15">
                <a:moveTo>
                  <a:pt x="3" y="15"/>
                </a:moveTo>
                <a:lnTo>
                  <a:pt x="4" y="8"/>
                </a:lnTo>
                <a:lnTo>
                  <a:pt x="0" y="3"/>
                </a:lnTo>
                <a:lnTo>
                  <a:pt x="14" y="1"/>
                </a:lnTo>
                <a:lnTo>
                  <a:pt x="2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" name="Freeform 1265">
            <a:extLst>
              <a:ext uri="{FF2B5EF4-FFF2-40B4-BE49-F238E27FC236}">
                <a16:creationId xmlns:a16="http://schemas.microsoft.com/office/drawing/2014/main" id="{B5C367CF-7742-632B-DC59-E4C299A0F340}"/>
              </a:ext>
            </a:extLst>
          </p:cNvPr>
          <p:cNvSpPr>
            <a:spLocks/>
          </p:cNvSpPr>
          <p:nvPr/>
        </p:nvSpPr>
        <p:spPr bwMode="auto">
          <a:xfrm>
            <a:off x="5721350" y="2727325"/>
            <a:ext cx="31750" cy="46038"/>
          </a:xfrm>
          <a:custGeom>
            <a:avLst/>
            <a:gdLst>
              <a:gd name="T0" fmla="*/ 18 w 20"/>
              <a:gd name="T1" fmla="*/ 29 h 29"/>
              <a:gd name="T2" fmla="*/ 12 w 20"/>
              <a:gd name="T3" fmla="*/ 23 h 29"/>
              <a:gd name="T4" fmla="*/ 20 w 20"/>
              <a:gd name="T5" fmla="*/ 23 h 29"/>
              <a:gd name="T6" fmla="*/ 14 w 20"/>
              <a:gd name="T7" fmla="*/ 15 h 29"/>
              <a:gd name="T8" fmla="*/ 7 w 20"/>
              <a:gd name="T9" fmla="*/ 11 h 29"/>
              <a:gd name="T10" fmla="*/ 0 w 20"/>
              <a:gd name="T11" fmla="*/ 7 h 29"/>
              <a:gd name="T12" fmla="*/ 4 w 20"/>
              <a:gd name="T13" fmla="*/ 4 h 29"/>
              <a:gd name="T14" fmla="*/ 5 w 20"/>
              <a:gd name="T15" fmla="*/ 4 h 29"/>
              <a:gd name="T16" fmla="*/ 15 w 20"/>
              <a:gd name="T17" fmla="*/ 0 h 29"/>
              <a:gd name="T18" fmla="*/ 16 w 20"/>
              <a:gd name="T19" fmla="*/ 2 h 29"/>
              <a:gd name="T20" fmla="*/ 20 w 20"/>
              <a:gd name="T21" fmla="*/ 6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" h="29">
                <a:moveTo>
                  <a:pt x="18" y="29"/>
                </a:moveTo>
                <a:lnTo>
                  <a:pt x="12" y="23"/>
                </a:lnTo>
                <a:lnTo>
                  <a:pt x="20" y="23"/>
                </a:lnTo>
                <a:lnTo>
                  <a:pt x="14" y="15"/>
                </a:lnTo>
                <a:lnTo>
                  <a:pt x="7" y="11"/>
                </a:lnTo>
                <a:lnTo>
                  <a:pt x="0" y="7"/>
                </a:lnTo>
                <a:lnTo>
                  <a:pt x="4" y="4"/>
                </a:lnTo>
                <a:lnTo>
                  <a:pt x="5" y="4"/>
                </a:lnTo>
                <a:lnTo>
                  <a:pt x="15" y="0"/>
                </a:lnTo>
                <a:lnTo>
                  <a:pt x="16" y="2"/>
                </a:lnTo>
                <a:lnTo>
                  <a:pt x="20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" name="Freeform 1266">
            <a:extLst>
              <a:ext uri="{FF2B5EF4-FFF2-40B4-BE49-F238E27FC236}">
                <a16:creationId xmlns:a16="http://schemas.microsoft.com/office/drawing/2014/main" id="{DDAD4DB2-B4B9-4553-7865-E9217C75DA7E}"/>
              </a:ext>
            </a:extLst>
          </p:cNvPr>
          <p:cNvSpPr>
            <a:spLocks/>
          </p:cNvSpPr>
          <p:nvPr/>
        </p:nvSpPr>
        <p:spPr bwMode="auto">
          <a:xfrm>
            <a:off x="5749925" y="2773363"/>
            <a:ext cx="3175" cy="7938"/>
          </a:xfrm>
          <a:custGeom>
            <a:avLst/>
            <a:gdLst>
              <a:gd name="T0" fmla="*/ 2 w 2"/>
              <a:gd name="T1" fmla="*/ 5 h 5"/>
              <a:gd name="T2" fmla="*/ 1 w 2"/>
              <a:gd name="T3" fmla="*/ 1 h 5"/>
              <a:gd name="T4" fmla="*/ 0 w 2"/>
              <a:gd name="T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5">
                <a:moveTo>
                  <a:pt x="2" y="5"/>
                </a:moveTo>
                <a:lnTo>
                  <a:pt x="1" y="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" name="Freeform 1267">
            <a:extLst>
              <a:ext uri="{FF2B5EF4-FFF2-40B4-BE49-F238E27FC236}">
                <a16:creationId xmlns:a16="http://schemas.microsoft.com/office/drawing/2014/main" id="{3B62D561-8466-BE1F-147C-0B22E744D8F5}"/>
              </a:ext>
            </a:extLst>
          </p:cNvPr>
          <p:cNvSpPr>
            <a:spLocks/>
          </p:cNvSpPr>
          <p:nvPr/>
        </p:nvSpPr>
        <p:spPr bwMode="auto">
          <a:xfrm>
            <a:off x="5762625" y="2698750"/>
            <a:ext cx="90488" cy="28575"/>
          </a:xfrm>
          <a:custGeom>
            <a:avLst/>
            <a:gdLst>
              <a:gd name="T0" fmla="*/ 38 w 57"/>
              <a:gd name="T1" fmla="*/ 18 h 18"/>
              <a:gd name="T2" fmla="*/ 35 w 57"/>
              <a:gd name="T3" fmla="*/ 17 h 18"/>
              <a:gd name="T4" fmla="*/ 31 w 57"/>
              <a:gd name="T5" fmla="*/ 15 h 18"/>
              <a:gd name="T6" fmla="*/ 39 w 57"/>
              <a:gd name="T7" fmla="*/ 9 h 18"/>
              <a:gd name="T8" fmla="*/ 48 w 57"/>
              <a:gd name="T9" fmla="*/ 6 h 18"/>
              <a:gd name="T10" fmla="*/ 57 w 57"/>
              <a:gd name="T11" fmla="*/ 7 h 18"/>
              <a:gd name="T12" fmla="*/ 54 w 57"/>
              <a:gd name="T13" fmla="*/ 3 h 18"/>
              <a:gd name="T14" fmla="*/ 46 w 57"/>
              <a:gd name="T15" fmla="*/ 0 h 18"/>
              <a:gd name="T16" fmla="*/ 39 w 57"/>
              <a:gd name="T17" fmla="*/ 2 h 18"/>
              <a:gd name="T18" fmla="*/ 37 w 57"/>
              <a:gd name="T19" fmla="*/ 2 h 18"/>
              <a:gd name="T20" fmla="*/ 26 w 57"/>
              <a:gd name="T21" fmla="*/ 15 h 18"/>
              <a:gd name="T22" fmla="*/ 9 w 57"/>
              <a:gd name="T23" fmla="*/ 15 h 18"/>
              <a:gd name="T24" fmla="*/ 0 w 57"/>
              <a:gd name="T25" fmla="*/ 17 h 18"/>
              <a:gd name="T26" fmla="*/ 5 w 57"/>
              <a:gd name="T27" fmla="*/ 5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7" h="18">
                <a:moveTo>
                  <a:pt x="38" y="18"/>
                </a:moveTo>
                <a:lnTo>
                  <a:pt x="35" y="17"/>
                </a:lnTo>
                <a:lnTo>
                  <a:pt x="31" y="15"/>
                </a:lnTo>
                <a:lnTo>
                  <a:pt x="39" y="9"/>
                </a:lnTo>
                <a:lnTo>
                  <a:pt x="48" y="6"/>
                </a:lnTo>
                <a:lnTo>
                  <a:pt x="57" y="7"/>
                </a:lnTo>
                <a:lnTo>
                  <a:pt x="54" y="3"/>
                </a:lnTo>
                <a:lnTo>
                  <a:pt x="46" y="0"/>
                </a:lnTo>
                <a:lnTo>
                  <a:pt x="39" y="2"/>
                </a:lnTo>
                <a:lnTo>
                  <a:pt x="37" y="2"/>
                </a:lnTo>
                <a:lnTo>
                  <a:pt x="26" y="15"/>
                </a:lnTo>
                <a:lnTo>
                  <a:pt x="9" y="15"/>
                </a:lnTo>
                <a:lnTo>
                  <a:pt x="0" y="17"/>
                </a:lnTo>
                <a:lnTo>
                  <a:pt x="5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" name="Freeform 1268">
            <a:extLst>
              <a:ext uri="{FF2B5EF4-FFF2-40B4-BE49-F238E27FC236}">
                <a16:creationId xmlns:a16="http://schemas.microsoft.com/office/drawing/2014/main" id="{CD71680E-966E-8C6E-5DBD-C686963E6EC8}"/>
              </a:ext>
            </a:extLst>
          </p:cNvPr>
          <p:cNvSpPr>
            <a:spLocks/>
          </p:cNvSpPr>
          <p:nvPr/>
        </p:nvSpPr>
        <p:spPr bwMode="auto">
          <a:xfrm>
            <a:off x="5808663" y="2730500"/>
            <a:ext cx="25400" cy="12700"/>
          </a:xfrm>
          <a:custGeom>
            <a:avLst/>
            <a:gdLst>
              <a:gd name="T0" fmla="*/ 0 w 16"/>
              <a:gd name="T1" fmla="*/ 1 h 8"/>
              <a:gd name="T2" fmla="*/ 1 w 16"/>
              <a:gd name="T3" fmla="*/ 0 h 8"/>
              <a:gd name="T4" fmla="*/ 16 w 16"/>
              <a:gd name="T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" h="8">
                <a:moveTo>
                  <a:pt x="0" y="1"/>
                </a:moveTo>
                <a:lnTo>
                  <a:pt x="1" y="0"/>
                </a:lnTo>
                <a:lnTo>
                  <a:pt x="16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" name="Freeform 1269">
            <a:extLst>
              <a:ext uri="{FF2B5EF4-FFF2-40B4-BE49-F238E27FC236}">
                <a16:creationId xmlns:a16="http://schemas.microsoft.com/office/drawing/2014/main" id="{E2FC090F-C41B-7FF0-C568-BAD7FCFB0F45}"/>
              </a:ext>
            </a:extLst>
          </p:cNvPr>
          <p:cNvSpPr>
            <a:spLocks/>
          </p:cNvSpPr>
          <p:nvPr/>
        </p:nvSpPr>
        <p:spPr bwMode="auto">
          <a:xfrm>
            <a:off x="5822950" y="2727325"/>
            <a:ext cx="12700" cy="15875"/>
          </a:xfrm>
          <a:custGeom>
            <a:avLst/>
            <a:gdLst>
              <a:gd name="T0" fmla="*/ 7 w 8"/>
              <a:gd name="T1" fmla="*/ 10 h 10"/>
              <a:gd name="T2" fmla="*/ 8 w 8"/>
              <a:gd name="T3" fmla="*/ 10 h 10"/>
              <a:gd name="T4" fmla="*/ 8 w 8"/>
              <a:gd name="T5" fmla="*/ 4 h 10"/>
              <a:gd name="T6" fmla="*/ 0 w 8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10">
                <a:moveTo>
                  <a:pt x="7" y="10"/>
                </a:moveTo>
                <a:lnTo>
                  <a:pt x="8" y="10"/>
                </a:lnTo>
                <a:lnTo>
                  <a:pt x="8" y="4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" name="Line 1270">
            <a:extLst>
              <a:ext uri="{FF2B5EF4-FFF2-40B4-BE49-F238E27FC236}">
                <a16:creationId xmlns:a16="http://schemas.microsoft.com/office/drawing/2014/main" id="{C59DFC52-0B48-9BA6-A1B4-37EDC408E061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781675" y="2757488"/>
            <a:ext cx="11113" cy="476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" name="Line 1271">
            <a:extLst>
              <a:ext uri="{FF2B5EF4-FFF2-40B4-BE49-F238E27FC236}">
                <a16:creationId xmlns:a16="http://schemas.microsoft.com/office/drawing/2014/main" id="{2276D3E2-64D5-825F-0B45-518481DBCA7F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775325" y="2755900"/>
            <a:ext cx="6350" cy="15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" name="Freeform 1272">
            <a:extLst>
              <a:ext uri="{FF2B5EF4-FFF2-40B4-BE49-F238E27FC236}">
                <a16:creationId xmlns:a16="http://schemas.microsoft.com/office/drawing/2014/main" id="{15C6495C-2290-BC26-8F23-00B5275FF585}"/>
              </a:ext>
            </a:extLst>
          </p:cNvPr>
          <p:cNvSpPr>
            <a:spLocks/>
          </p:cNvSpPr>
          <p:nvPr/>
        </p:nvSpPr>
        <p:spPr bwMode="auto">
          <a:xfrm>
            <a:off x="4597400" y="4232275"/>
            <a:ext cx="61913" cy="22225"/>
          </a:xfrm>
          <a:custGeom>
            <a:avLst/>
            <a:gdLst>
              <a:gd name="T0" fmla="*/ 1 w 39"/>
              <a:gd name="T1" fmla="*/ 14 h 14"/>
              <a:gd name="T2" fmla="*/ 0 w 39"/>
              <a:gd name="T3" fmla="*/ 11 h 14"/>
              <a:gd name="T4" fmla="*/ 0 w 39"/>
              <a:gd name="T5" fmla="*/ 9 h 14"/>
              <a:gd name="T6" fmla="*/ 15 w 39"/>
              <a:gd name="T7" fmla="*/ 7 h 14"/>
              <a:gd name="T8" fmla="*/ 39 w 39"/>
              <a:gd name="T9" fmla="*/ 1 h 14"/>
              <a:gd name="T10" fmla="*/ 34 w 39"/>
              <a:gd name="T11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9" h="14">
                <a:moveTo>
                  <a:pt x="1" y="14"/>
                </a:moveTo>
                <a:lnTo>
                  <a:pt x="0" y="11"/>
                </a:lnTo>
                <a:lnTo>
                  <a:pt x="0" y="9"/>
                </a:lnTo>
                <a:lnTo>
                  <a:pt x="15" y="7"/>
                </a:lnTo>
                <a:lnTo>
                  <a:pt x="39" y="1"/>
                </a:lnTo>
                <a:lnTo>
                  <a:pt x="3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" name="Freeform 1273">
            <a:extLst>
              <a:ext uri="{FF2B5EF4-FFF2-40B4-BE49-F238E27FC236}">
                <a16:creationId xmlns:a16="http://schemas.microsoft.com/office/drawing/2014/main" id="{00A574B2-BF35-DAD5-E01E-F5CF6986BFF7}"/>
              </a:ext>
            </a:extLst>
          </p:cNvPr>
          <p:cNvSpPr>
            <a:spLocks/>
          </p:cNvSpPr>
          <p:nvPr/>
        </p:nvSpPr>
        <p:spPr bwMode="auto">
          <a:xfrm>
            <a:off x="4522788" y="4206875"/>
            <a:ext cx="120650" cy="33338"/>
          </a:xfrm>
          <a:custGeom>
            <a:avLst/>
            <a:gdLst>
              <a:gd name="T0" fmla="*/ 76 w 76"/>
              <a:gd name="T1" fmla="*/ 16 h 21"/>
              <a:gd name="T2" fmla="*/ 59 w 76"/>
              <a:gd name="T3" fmla="*/ 17 h 21"/>
              <a:gd name="T4" fmla="*/ 48 w 76"/>
              <a:gd name="T5" fmla="*/ 19 h 21"/>
              <a:gd name="T6" fmla="*/ 37 w 76"/>
              <a:gd name="T7" fmla="*/ 19 h 21"/>
              <a:gd name="T8" fmla="*/ 28 w 76"/>
              <a:gd name="T9" fmla="*/ 20 h 21"/>
              <a:gd name="T10" fmla="*/ 26 w 76"/>
              <a:gd name="T11" fmla="*/ 20 h 21"/>
              <a:gd name="T12" fmla="*/ 18 w 76"/>
              <a:gd name="T13" fmla="*/ 21 h 21"/>
              <a:gd name="T14" fmla="*/ 10 w 76"/>
              <a:gd name="T15" fmla="*/ 21 h 21"/>
              <a:gd name="T16" fmla="*/ 0 w 76"/>
              <a:gd name="T17" fmla="*/ 21 h 21"/>
              <a:gd name="T18" fmla="*/ 0 w 76"/>
              <a:gd name="T19" fmla="*/ 17 h 21"/>
              <a:gd name="T20" fmla="*/ 0 w 76"/>
              <a:gd name="T21" fmla="*/ 15 h 21"/>
              <a:gd name="T22" fmla="*/ 0 w 76"/>
              <a:gd name="T23" fmla="*/ 9 h 21"/>
              <a:gd name="T24" fmla="*/ 2 w 76"/>
              <a:gd name="T25" fmla="*/ 6 h 21"/>
              <a:gd name="T26" fmla="*/ 5 w 76"/>
              <a:gd name="T27" fmla="*/ 0 h 21"/>
              <a:gd name="T28" fmla="*/ 11 w 76"/>
              <a:gd name="T29" fmla="*/ 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6" h="21">
                <a:moveTo>
                  <a:pt x="76" y="16"/>
                </a:moveTo>
                <a:lnTo>
                  <a:pt x="59" y="17"/>
                </a:lnTo>
                <a:lnTo>
                  <a:pt x="48" y="19"/>
                </a:lnTo>
                <a:lnTo>
                  <a:pt x="37" y="19"/>
                </a:lnTo>
                <a:lnTo>
                  <a:pt x="28" y="20"/>
                </a:lnTo>
                <a:lnTo>
                  <a:pt x="26" y="20"/>
                </a:lnTo>
                <a:lnTo>
                  <a:pt x="18" y="21"/>
                </a:lnTo>
                <a:lnTo>
                  <a:pt x="10" y="21"/>
                </a:lnTo>
                <a:lnTo>
                  <a:pt x="0" y="21"/>
                </a:lnTo>
                <a:lnTo>
                  <a:pt x="0" y="17"/>
                </a:lnTo>
                <a:lnTo>
                  <a:pt x="0" y="15"/>
                </a:lnTo>
                <a:lnTo>
                  <a:pt x="0" y="9"/>
                </a:lnTo>
                <a:lnTo>
                  <a:pt x="2" y="6"/>
                </a:lnTo>
                <a:lnTo>
                  <a:pt x="5" y="0"/>
                </a:lnTo>
                <a:lnTo>
                  <a:pt x="11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" name="Freeform 1274">
            <a:extLst>
              <a:ext uri="{FF2B5EF4-FFF2-40B4-BE49-F238E27FC236}">
                <a16:creationId xmlns:a16="http://schemas.microsoft.com/office/drawing/2014/main" id="{73DC7C47-0F6B-A546-72CA-F92A45D0B15D}"/>
              </a:ext>
            </a:extLst>
          </p:cNvPr>
          <p:cNvSpPr>
            <a:spLocks/>
          </p:cNvSpPr>
          <p:nvPr/>
        </p:nvSpPr>
        <p:spPr bwMode="auto">
          <a:xfrm>
            <a:off x="4643438" y="4230688"/>
            <a:ext cx="7938" cy="1588"/>
          </a:xfrm>
          <a:custGeom>
            <a:avLst/>
            <a:gdLst>
              <a:gd name="T0" fmla="*/ 5 w 5"/>
              <a:gd name="T1" fmla="*/ 1 h 1"/>
              <a:gd name="T2" fmla="*/ 2 w 5"/>
              <a:gd name="T3" fmla="*/ 0 h 1"/>
              <a:gd name="T4" fmla="*/ 0 w 5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1">
                <a:moveTo>
                  <a:pt x="5" y="1"/>
                </a:moveTo>
                <a:lnTo>
                  <a:pt x="2" y="0"/>
                </a:lnTo>
                <a:lnTo>
                  <a:pt x="0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" name="Freeform 1275">
            <a:extLst>
              <a:ext uri="{FF2B5EF4-FFF2-40B4-BE49-F238E27FC236}">
                <a16:creationId xmlns:a16="http://schemas.microsoft.com/office/drawing/2014/main" id="{DE49150E-EFC6-8C1D-3714-F1358CBF8865}"/>
              </a:ext>
            </a:extLst>
          </p:cNvPr>
          <p:cNvSpPr>
            <a:spLocks/>
          </p:cNvSpPr>
          <p:nvPr/>
        </p:nvSpPr>
        <p:spPr bwMode="auto">
          <a:xfrm>
            <a:off x="4135438" y="4768850"/>
            <a:ext cx="34925" cy="9525"/>
          </a:xfrm>
          <a:custGeom>
            <a:avLst/>
            <a:gdLst>
              <a:gd name="T0" fmla="*/ 0 w 22"/>
              <a:gd name="T1" fmla="*/ 0 h 6"/>
              <a:gd name="T2" fmla="*/ 10 w 22"/>
              <a:gd name="T3" fmla="*/ 3 h 6"/>
              <a:gd name="T4" fmla="*/ 14 w 22"/>
              <a:gd name="T5" fmla="*/ 4 h 6"/>
              <a:gd name="T6" fmla="*/ 17 w 22"/>
              <a:gd name="T7" fmla="*/ 6 h 6"/>
              <a:gd name="T8" fmla="*/ 22 w 22"/>
              <a:gd name="T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6">
                <a:moveTo>
                  <a:pt x="0" y="0"/>
                </a:moveTo>
                <a:lnTo>
                  <a:pt x="10" y="3"/>
                </a:lnTo>
                <a:lnTo>
                  <a:pt x="14" y="4"/>
                </a:lnTo>
                <a:lnTo>
                  <a:pt x="17" y="6"/>
                </a:lnTo>
                <a:lnTo>
                  <a:pt x="22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" name="Line 1276">
            <a:extLst>
              <a:ext uri="{FF2B5EF4-FFF2-40B4-BE49-F238E27FC236}">
                <a16:creationId xmlns:a16="http://schemas.microsoft.com/office/drawing/2014/main" id="{EFC5B383-BA89-3E5C-071B-D7AF70448896}"/>
              </a:ext>
            </a:extLst>
          </p:cNvPr>
          <p:cNvSpPr>
            <a:spLocks noChangeShapeType="1"/>
          </p:cNvSpPr>
          <p:nvPr/>
        </p:nvSpPr>
        <p:spPr bwMode="auto">
          <a:xfrm>
            <a:off x="4170363" y="4778375"/>
            <a:ext cx="1588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" name="Freeform 1277">
            <a:extLst>
              <a:ext uri="{FF2B5EF4-FFF2-40B4-BE49-F238E27FC236}">
                <a16:creationId xmlns:a16="http://schemas.microsoft.com/office/drawing/2014/main" id="{AFAFA6A5-49AA-AC96-C7F3-70AF1FBA55BD}"/>
              </a:ext>
            </a:extLst>
          </p:cNvPr>
          <p:cNvSpPr>
            <a:spLocks/>
          </p:cNvSpPr>
          <p:nvPr/>
        </p:nvSpPr>
        <p:spPr bwMode="auto">
          <a:xfrm>
            <a:off x="4929188" y="3900488"/>
            <a:ext cx="23813" cy="22225"/>
          </a:xfrm>
          <a:custGeom>
            <a:avLst/>
            <a:gdLst>
              <a:gd name="T0" fmla="*/ 15 w 15"/>
              <a:gd name="T1" fmla="*/ 14 h 14"/>
              <a:gd name="T2" fmla="*/ 6 w 15"/>
              <a:gd name="T3" fmla="*/ 11 h 14"/>
              <a:gd name="T4" fmla="*/ 2 w 15"/>
              <a:gd name="T5" fmla="*/ 2 h 14"/>
              <a:gd name="T6" fmla="*/ 0 w 15"/>
              <a:gd name="T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14">
                <a:moveTo>
                  <a:pt x="15" y="14"/>
                </a:moveTo>
                <a:lnTo>
                  <a:pt x="6" y="11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" name="Freeform 1278">
            <a:extLst>
              <a:ext uri="{FF2B5EF4-FFF2-40B4-BE49-F238E27FC236}">
                <a16:creationId xmlns:a16="http://schemas.microsoft.com/office/drawing/2014/main" id="{FEAC25C0-5A92-FA26-DCB5-B92108A172D0}"/>
              </a:ext>
            </a:extLst>
          </p:cNvPr>
          <p:cNvSpPr>
            <a:spLocks/>
          </p:cNvSpPr>
          <p:nvPr/>
        </p:nvSpPr>
        <p:spPr bwMode="auto">
          <a:xfrm>
            <a:off x="4953000" y="3927475"/>
            <a:ext cx="25400" cy="23813"/>
          </a:xfrm>
          <a:custGeom>
            <a:avLst/>
            <a:gdLst>
              <a:gd name="T0" fmla="*/ 0 w 16"/>
              <a:gd name="T1" fmla="*/ 15 h 15"/>
              <a:gd name="T2" fmla="*/ 16 w 16"/>
              <a:gd name="T3" fmla="*/ 8 h 15"/>
              <a:gd name="T4" fmla="*/ 9 w 16"/>
              <a:gd name="T5" fmla="*/ 0 h 15"/>
              <a:gd name="T6" fmla="*/ 6 w 16"/>
              <a:gd name="T7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" h="15">
                <a:moveTo>
                  <a:pt x="0" y="15"/>
                </a:moveTo>
                <a:lnTo>
                  <a:pt x="16" y="8"/>
                </a:lnTo>
                <a:lnTo>
                  <a:pt x="9" y="0"/>
                </a:lnTo>
                <a:lnTo>
                  <a:pt x="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" name="Line 1279">
            <a:extLst>
              <a:ext uri="{FF2B5EF4-FFF2-40B4-BE49-F238E27FC236}">
                <a16:creationId xmlns:a16="http://schemas.microsoft.com/office/drawing/2014/main" id="{78AAF897-E611-E94E-E7AE-705560C03C4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953000" y="3922713"/>
            <a:ext cx="9525" cy="476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" name="Line 1280">
            <a:extLst>
              <a:ext uri="{FF2B5EF4-FFF2-40B4-BE49-F238E27FC236}">
                <a16:creationId xmlns:a16="http://schemas.microsoft.com/office/drawing/2014/main" id="{734BB6F4-8AEB-6AE7-799B-425EF94D612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48225" y="3970338"/>
            <a:ext cx="26988" cy="635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" name="Freeform 1281">
            <a:extLst>
              <a:ext uri="{FF2B5EF4-FFF2-40B4-BE49-F238E27FC236}">
                <a16:creationId xmlns:a16="http://schemas.microsoft.com/office/drawing/2014/main" id="{84718EC9-538C-77D9-5C67-CF0F1D3A233C}"/>
              </a:ext>
            </a:extLst>
          </p:cNvPr>
          <p:cNvSpPr>
            <a:spLocks/>
          </p:cNvSpPr>
          <p:nvPr/>
        </p:nvSpPr>
        <p:spPr bwMode="auto">
          <a:xfrm>
            <a:off x="4800600" y="3929063"/>
            <a:ext cx="65088" cy="55563"/>
          </a:xfrm>
          <a:custGeom>
            <a:avLst/>
            <a:gdLst>
              <a:gd name="T0" fmla="*/ 41 w 41"/>
              <a:gd name="T1" fmla="*/ 1 h 35"/>
              <a:gd name="T2" fmla="*/ 33 w 41"/>
              <a:gd name="T3" fmla="*/ 3 h 35"/>
              <a:gd name="T4" fmla="*/ 21 w 41"/>
              <a:gd name="T5" fmla="*/ 0 h 35"/>
              <a:gd name="T6" fmla="*/ 0 w 41"/>
              <a:gd name="T7" fmla="*/ 19 h 35"/>
              <a:gd name="T8" fmla="*/ 17 w 41"/>
              <a:gd name="T9" fmla="*/ 35 h 35"/>
              <a:gd name="T10" fmla="*/ 18 w 41"/>
              <a:gd name="T11" fmla="*/ 35 h 35"/>
              <a:gd name="T12" fmla="*/ 26 w 41"/>
              <a:gd name="T13" fmla="*/ 31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" h="35">
                <a:moveTo>
                  <a:pt x="41" y="1"/>
                </a:moveTo>
                <a:lnTo>
                  <a:pt x="33" y="3"/>
                </a:lnTo>
                <a:lnTo>
                  <a:pt x="21" y="0"/>
                </a:lnTo>
                <a:lnTo>
                  <a:pt x="0" y="19"/>
                </a:lnTo>
                <a:lnTo>
                  <a:pt x="17" y="35"/>
                </a:lnTo>
                <a:lnTo>
                  <a:pt x="18" y="35"/>
                </a:lnTo>
                <a:lnTo>
                  <a:pt x="26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" name="Line 1282">
            <a:extLst>
              <a:ext uri="{FF2B5EF4-FFF2-40B4-BE49-F238E27FC236}">
                <a16:creationId xmlns:a16="http://schemas.microsoft.com/office/drawing/2014/main" id="{CC8733D1-8016-0609-6E64-EAEDC7E48D5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41875" y="3976688"/>
            <a:ext cx="6350" cy="15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" name="Freeform 1283">
            <a:extLst>
              <a:ext uri="{FF2B5EF4-FFF2-40B4-BE49-F238E27FC236}">
                <a16:creationId xmlns:a16="http://schemas.microsoft.com/office/drawing/2014/main" id="{5361808E-C2F4-9C35-FB3B-D4082A5D223E}"/>
              </a:ext>
            </a:extLst>
          </p:cNvPr>
          <p:cNvSpPr>
            <a:spLocks/>
          </p:cNvSpPr>
          <p:nvPr/>
        </p:nvSpPr>
        <p:spPr bwMode="auto">
          <a:xfrm>
            <a:off x="4875213" y="3968750"/>
            <a:ext cx="42863" cy="1588"/>
          </a:xfrm>
          <a:custGeom>
            <a:avLst/>
            <a:gdLst>
              <a:gd name="T0" fmla="*/ 0 w 27"/>
              <a:gd name="T1" fmla="*/ 1 h 1"/>
              <a:gd name="T2" fmla="*/ 1 w 27"/>
              <a:gd name="T3" fmla="*/ 0 h 1"/>
              <a:gd name="T4" fmla="*/ 23 w 27"/>
              <a:gd name="T5" fmla="*/ 1 h 1"/>
              <a:gd name="T6" fmla="*/ 27 w 27"/>
              <a:gd name="T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" h="1">
                <a:moveTo>
                  <a:pt x="0" y="1"/>
                </a:moveTo>
                <a:lnTo>
                  <a:pt x="1" y="0"/>
                </a:lnTo>
                <a:lnTo>
                  <a:pt x="23" y="1"/>
                </a:lnTo>
                <a:lnTo>
                  <a:pt x="2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" name="Line 1284">
            <a:extLst>
              <a:ext uri="{FF2B5EF4-FFF2-40B4-BE49-F238E27FC236}">
                <a16:creationId xmlns:a16="http://schemas.microsoft.com/office/drawing/2014/main" id="{C4F370E1-3867-2CD1-025E-6B2D6A6AE71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18075" y="3963988"/>
            <a:ext cx="11113" cy="476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" name="Freeform 1285">
            <a:extLst>
              <a:ext uri="{FF2B5EF4-FFF2-40B4-BE49-F238E27FC236}">
                <a16:creationId xmlns:a16="http://schemas.microsoft.com/office/drawing/2014/main" id="{CDEE268C-3C48-B649-4927-C1EF3BDEE97C}"/>
              </a:ext>
            </a:extLst>
          </p:cNvPr>
          <p:cNvSpPr>
            <a:spLocks/>
          </p:cNvSpPr>
          <p:nvPr/>
        </p:nvSpPr>
        <p:spPr bwMode="auto">
          <a:xfrm>
            <a:off x="5341938" y="3736975"/>
            <a:ext cx="41275" cy="49213"/>
          </a:xfrm>
          <a:custGeom>
            <a:avLst/>
            <a:gdLst>
              <a:gd name="T0" fmla="*/ 26 w 26"/>
              <a:gd name="T1" fmla="*/ 0 h 31"/>
              <a:gd name="T2" fmla="*/ 25 w 26"/>
              <a:gd name="T3" fmla="*/ 1 h 31"/>
              <a:gd name="T4" fmla="*/ 15 w 26"/>
              <a:gd name="T5" fmla="*/ 6 h 31"/>
              <a:gd name="T6" fmla="*/ 13 w 26"/>
              <a:gd name="T7" fmla="*/ 11 h 31"/>
              <a:gd name="T8" fmla="*/ 10 w 26"/>
              <a:gd name="T9" fmla="*/ 19 h 31"/>
              <a:gd name="T10" fmla="*/ 10 w 26"/>
              <a:gd name="T11" fmla="*/ 23 h 31"/>
              <a:gd name="T12" fmla="*/ 4 w 26"/>
              <a:gd name="T13" fmla="*/ 27 h 31"/>
              <a:gd name="T14" fmla="*/ 3 w 26"/>
              <a:gd name="T15" fmla="*/ 28 h 31"/>
              <a:gd name="T16" fmla="*/ 0 w 26"/>
              <a:gd name="T17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" h="31">
                <a:moveTo>
                  <a:pt x="26" y="0"/>
                </a:moveTo>
                <a:lnTo>
                  <a:pt x="25" y="1"/>
                </a:lnTo>
                <a:lnTo>
                  <a:pt x="15" y="6"/>
                </a:lnTo>
                <a:lnTo>
                  <a:pt x="13" y="11"/>
                </a:lnTo>
                <a:lnTo>
                  <a:pt x="10" y="19"/>
                </a:lnTo>
                <a:lnTo>
                  <a:pt x="10" y="23"/>
                </a:lnTo>
                <a:lnTo>
                  <a:pt x="4" y="27"/>
                </a:lnTo>
                <a:lnTo>
                  <a:pt x="3" y="28"/>
                </a:lnTo>
                <a:lnTo>
                  <a:pt x="0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" name="Freeform 1286">
            <a:extLst>
              <a:ext uri="{FF2B5EF4-FFF2-40B4-BE49-F238E27FC236}">
                <a16:creationId xmlns:a16="http://schemas.microsoft.com/office/drawing/2014/main" id="{2B8B3746-AE07-C142-EB3C-CC98403FDD98}"/>
              </a:ext>
            </a:extLst>
          </p:cNvPr>
          <p:cNvSpPr>
            <a:spLocks/>
          </p:cNvSpPr>
          <p:nvPr/>
        </p:nvSpPr>
        <p:spPr bwMode="auto">
          <a:xfrm>
            <a:off x="5387975" y="3775075"/>
            <a:ext cx="30163" cy="17463"/>
          </a:xfrm>
          <a:custGeom>
            <a:avLst/>
            <a:gdLst>
              <a:gd name="T0" fmla="*/ 0 w 19"/>
              <a:gd name="T1" fmla="*/ 11 h 11"/>
              <a:gd name="T2" fmla="*/ 5 w 19"/>
              <a:gd name="T3" fmla="*/ 10 h 11"/>
              <a:gd name="T4" fmla="*/ 5 w 19"/>
              <a:gd name="T5" fmla="*/ 10 h 11"/>
              <a:gd name="T6" fmla="*/ 15 w 19"/>
              <a:gd name="T7" fmla="*/ 6 h 11"/>
              <a:gd name="T8" fmla="*/ 16 w 19"/>
              <a:gd name="T9" fmla="*/ 4 h 11"/>
              <a:gd name="T10" fmla="*/ 19 w 19"/>
              <a:gd name="T11" fmla="*/ 2 h 11"/>
              <a:gd name="T12" fmla="*/ 15 w 19"/>
              <a:gd name="T13" fmla="*/ 0 h 11"/>
              <a:gd name="T14" fmla="*/ 14 w 19"/>
              <a:gd name="T15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11">
                <a:moveTo>
                  <a:pt x="0" y="11"/>
                </a:moveTo>
                <a:lnTo>
                  <a:pt x="5" y="10"/>
                </a:lnTo>
                <a:lnTo>
                  <a:pt x="5" y="10"/>
                </a:lnTo>
                <a:lnTo>
                  <a:pt x="15" y="6"/>
                </a:lnTo>
                <a:lnTo>
                  <a:pt x="16" y="4"/>
                </a:lnTo>
                <a:lnTo>
                  <a:pt x="19" y="2"/>
                </a:lnTo>
                <a:lnTo>
                  <a:pt x="15" y="0"/>
                </a:lnTo>
                <a:lnTo>
                  <a:pt x="1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" name="Line 1287">
            <a:extLst>
              <a:ext uri="{FF2B5EF4-FFF2-40B4-BE49-F238E27FC236}">
                <a16:creationId xmlns:a16="http://schemas.microsoft.com/office/drawing/2014/main" id="{31BE564F-2DBC-153A-CB2D-14DFAF11C61F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407025" y="3773488"/>
            <a:ext cx="3175" cy="15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" name="Freeform 1288">
            <a:extLst>
              <a:ext uri="{FF2B5EF4-FFF2-40B4-BE49-F238E27FC236}">
                <a16:creationId xmlns:a16="http://schemas.microsoft.com/office/drawing/2014/main" id="{56424BB5-5D11-8754-F213-DA59077DF635}"/>
              </a:ext>
            </a:extLst>
          </p:cNvPr>
          <p:cNvSpPr>
            <a:spLocks/>
          </p:cNvSpPr>
          <p:nvPr/>
        </p:nvSpPr>
        <p:spPr bwMode="auto">
          <a:xfrm>
            <a:off x="5383213" y="3733800"/>
            <a:ext cx="12700" cy="12700"/>
          </a:xfrm>
          <a:custGeom>
            <a:avLst/>
            <a:gdLst>
              <a:gd name="T0" fmla="*/ 6 w 8"/>
              <a:gd name="T1" fmla="*/ 8 h 8"/>
              <a:gd name="T2" fmla="*/ 8 w 8"/>
              <a:gd name="T3" fmla="*/ 6 h 8"/>
              <a:gd name="T4" fmla="*/ 6 w 8"/>
              <a:gd name="T5" fmla="*/ 2 h 8"/>
              <a:gd name="T6" fmla="*/ 4 w 8"/>
              <a:gd name="T7" fmla="*/ 0 h 8"/>
              <a:gd name="T8" fmla="*/ 0 w 8"/>
              <a:gd name="T9" fmla="*/ 2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8">
                <a:moveTo>
                  <a:pt x="6" y="8"/>
                </a:moveTo>
                <a:lnTo>
                  <a:pt x="8" y="6"/>
                </a:lnTo>
                <a:lnTo>
                  <a:pt x="6" y="2"/>
                </a:lnTo>
                <a:lnTo>
                  <a:pt x="4" y="0"/>
                </a:lnTo>
                <a:lnTo>
                  <a:pt x="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" name="Freeform 1289">
            <a:extLst>
              <a:ext uri="{FF2B5EF4-FFF2-40B4-BE49-F238E27FC236}">
                <a16:creationId xmlns:a16="http://schemas.microsoft.com/office/drawing/2014/main" id="{8E007E4A-1ADA-678B-A272-2DB6A4139A3A}"/>
              </a:ext>
            </a:extLst>
          </p:cNvPr>
          <p:cNvSpPr>
            <a:spLocks/>
          </p:cNvSpPr>
          <p:nvPr/>
        </p:nvSpPr>
        <p:spPr bwMode="auto">
          <a:xfrm>
            <a:off x="5386388" y="3746500"/>
            <a:ext cx="6350" cy="4763"/>
          </a:xfrm>
          <a:custGeom>
            <a:avLst/>
            <a:gdLst>
              <a:gd name="T0" fmla="*/ 0 w 4"/>
              <a:gd name="T1" fmla="*/ 3 h 3"/>
              <a:gd name="T2" fmla="*/ 2 w 4"/>
              <a:gd name="T3" fmla="*/ 2 h 3"/>
              <a:gd name="T4" fmla="*/ 4 w 4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3">
                <a:moveTo>
                  <a:pt x="0" y="3"/>
                </a:moveTo>
                <a:lnTo>
                  <a:pt x="2" y="2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" name="Freeform 1290">
            <a:extLst>
              <a:ext uri="{FF2B5EF4-FFF2-40B4-BE49-F238E27FC236}">
                <a16:creationId xmlns:a16="http://schemas.microsoft.com/office/drawing/2014/main" id="{E6AC9A6F-6262-59AB-D327-6B4E38D7B2C9}"/>
              </a:ext>
            </a:extLst>
          </p:cNvPr>
          <p:cNvSpPr>
            <a:spLocks/>
          </p:cNvSpPr>
          <p:nvPr/>
        </p:nvSpPr>
        <p:spPr bwMode="auto">
          <a:xfrm>
            <a:off x="5265738" y="3786188"/>
            <a:ext cx="76200" cy="49213"/>
          </a:xfrm>
          <a:custGeom>
            <a:avLst/>
            <a:gdLst>
              <a:gd name="T0" fmla="*/ 48 w 48"/>
              <a:gd name="T1" fmla="*/ 0 h 31"/>
              <a:gd name="T2" fmla="*/ 40 w 48"/>
              <a:gd name="T3" fmla="*/ 5 h 31"/>
              <a:gd name="T4" fmla="*/ 33 w 48"/>
              <a:gd name="T5" fmla="*/ 12 h 31"/>
              <a:gd name="T6" fmla="*/ 25 w 48"/>
              <a:gd name="T7" fmla="*/ 18 h 31"/>
              <a:gd name="T8" fmla="*/ 17 w 48"/>
              <a:gd name="T9" fmla="*/ 23 h 31"/>
              <a:gd name="T10" fmla="*/ 11 w 48"/>
              <a:gd name="T11" fmla="*/ 27 h 31"/>
              <a:gd name="T12" fmla="*/ 5 w 48"/>
              <a:gd name="T13" fmla="*/ 29 h 31"/>
              <a:gd name="T14" fmla="*/ 0 w 48"/>
              <a:gd name="T15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" h="31">
                <a:moveTo>
                  <a:pt x="48" y="0"/>
                </a:moveTo>
                <a:lnTo>
                  <a:pt x="40" y="5"/>
                </a:lnTo>
                <a:lnTo>
                  <a:pt x="33" y="12"/>
                </a:lnTo>
                <a:lnTo>
                  <a:pt x="25" y="18"/>
                </a:lnTo>
                <a:lnTo>
                  <a:pt x="17" y="23"/>
                </a:lnTo>
                <a:lnTo>
                  <a:pt x="11" y="27"/>
                </a:lnTo>
                <a:lnTo>
                  <a:pt x="5" y="29"/>
                </a:lnTo>
                <a:lnTo>
                  <a:pt x="0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" name="Freeform 1291">
            <a:extLst>
              <a:ext uri="{FF2B5EF4-FFF2-40B4-BE49-F238E27FC236}">
                <a16:creationId xmlns:a16="http://schemas.microsoft.com/office/drawing/2014/main" id="{AF56D5FB-3970-AD5B-C3E1-15E51DF3C033}"/>
              </a:ext>
            </a:extLst>
          </p:cNvPr>
          <p:cNvSpPr>
            <a:spLocks/>
          </p:cNvSpPr>
          <p:nvPr/>
        </p:nvSpPr>
        <p:spPr bwMode="auto">
          <a:xfrm>
            <a:off x="5245100" y="3835400"/>
            <a:ext cx="20638" cy="17463"/>
          </a:xfrm>
          <a:custGeom>
            <a:avLst/>
            <a:gdLst>
              <a:gd name="T0" fmla="*/ 13 w 13"/>
              <a:gd name="T1" fmla="*/ 0 h 11"/>
              <a:gd name="T2" fmla="*/ 8 w 13"/>
              <a:gd name="T3" fmla="*/ 3 h 11"/>
              <a:gd name="T4" fmla="*/ 1 w 13"/>
              <a:gd name="T5" fmla="*/ 7 h 11"/>
              <a:gd name="T6" fmla="*/ 0 w 13"/>
              <a:gd name="T7" fmla="*/ 10 h 11"/>
              <a:gd name="T8" fmla="*/ 0 w 13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11">
                <a:moveTo>
                  <a:pt x="13" y="0"/>
                </a:moveTo>
                <a:lnTo>
                  <a:pt x="8" y="3"/>
                </a:lnTo>
                <a:lnTo>
                  <a:pt x="1" y="7"/>
                </a:lnTo>
                <a:lnTo>
                  <a:pt x="0" y="10"/>
                </a:lnTo>
                <a:lnTo>
                  <a:pt x="0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" name="Freeform 1292">
            <a:extLst>
              <a:ext uri="{FF2B5EF4-FFF2-40B4-BE49-F238E27FC236}">
                <a16:creationId xmlns:a16="http://schemas.microsoft.com/office/drawing/2014/main" id="{D28A2784-73C5-0B9B-AC59-AFEA0D47C70E}"/>
              </a:ext>
            </a:extLst>
          </p:cNvPr>
          <p:cNvSpPr>
            <a:spLocks/>
          </p:cNvSpPr>
          <p:nvPr/>
        </p:nvSpPr>
        <p:spPr bwMode="auto">
          <a:xfrm>
            <a:off x="6310313" y="2028825"/>
            <a:ext cx="12700" cy="11113"/>
          </a:xfrm>
          <a:custGeom>
            <a:avLst/>
            <a:gdLst>
              <a:gd name="T0" fmla="*/ 0 w 8"/>
              <a:gd name="T1" fmla="*/ 0 h 7"/>
              <a:gd name="T2" fmla="*/ 1 w 8"/>
              <a:gd name="T3" fmla="*/ 1 h 7"/>
              <a:gd name="T4" fmla="*/ 8 w 8"/>
              <a:gd name="T5" fmla="*/ 7 h 7"/>
              <a:gd name="T6" fmla="*/ 8 w 8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7">
                <a:moveTo>
                  <a:pt x="0" y="0"/>
                </a:moveTo>
                <a:lnTo>
                  <a:pt x="1" y="1"/>
                </a:lnTo>
                <a:lnTo>
                  <a:pt x="8" y="7"/>
                </a:lnTo>
                <a:lnTo>
                  <a:pt x="8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" name="Freeform 1293">
            <a:extLst>
              <a:ext uri="{FF2B5EF4-FFF2-40B4-BE49-F238E27FC236}">
                <a16:creationId xmlns:a16="http://schemas.microsoft.com/office/drawing/2014/main" id="{29F8313B-F67E-4F71-F7C8-7891D608D10E}"/>
              </a:ext>
            </a:extLst>
          </p:cNvPr>
          <p:cNvSpPr>
            <a:spLocks/>
          </p:cNvSpPr>
          <p:nvPr/>
        </p:nvSpPr>
        <p:spPr bwMode="auto">
          <a:xfrm>
            <a:off x="6302375" y="2032000"/>
            <a:ext cx="7938" cy="14288"/>
          </a:xfrm>
          <a:custGeom>
            <a:avLst/>
            <a:gdLst>
              <a:gd name="T0" fmla="*/ 5 w 5"/>
              <a:gd name="T1" fmla="*/ 9 h 9"/>
              <a:gd name="T2" fmla="*/ 2 w 5"/>
              <a:gd name="T3" fmla="*/ 5 h 9"/>
              <a:gd name="T4" fmla="*/ 0 w 5"/>
              <a:gd name="T5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9">
                <a:moveTo>
                  <a:pt x="5" y="9"/>
                </a:moveTo>
                <a:lnTo>
                  <a:pt x="2" y="5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" name="Freeform 1294">
            <a:extLst>
              <a:ext uri="{FF2B5EF4-FFF2-40B4-BE49-F238E27FC236}">
                <a16:creationId xmlns:a16="http://schemas.microsoft.com/office/drawing/2014/main" id="{BFA52943-13E3-95B5-22B7-BE9769DDE43B}"/>
              </a:ext>
            </a:extLst>
          </p:cNvPr>
          <p:cNvSpPr>
            <a:spLocks/>
          </p:cNvSpPr>
          <p:nvPr/>
        </p:nvSpPr>
        <p:spPr bwMode="auto">
          <a:xfrm>
            <a:off x="6272213" y="2036763"/>
            <a:ext cx="38100" cy="12700"/>
          </a:xfrm>
          <a:custGeom>
            <a:avLst/>
            <a:gdLst>
              <a:gd name="T0" fmla="*/ 0 w 24"/>
              <a:gd name="T1" fmla="*/ 7 h 8"/>
              <a:gd name="T2" fmla="*/ 6 w 24"/>
              <a:gd name="T3" fmla="*/ 8 h 8"/>
              <a:gd name="T4" fmla="*/ 12 w 24"/>
              <a:gd name="T5" fmla="*/ 7 h 8"/>
              <a:gd name="T6" fmla="*/ 9 w 24"/>
              <a:gd name="T7" fmla="*/ 0 h 8"/>
              <a:gd name="T8" fmla="*/ 15 w 24"/>
              <a:gd name="T9" fmla="*/ 3 h 8"/>
              <a:gd name="T10" fmla="*/ 17 w 24"/>
              <a:gd name="T11" fmla="*/ 4 h 8"/>
              <a:gd name="T12" fmla="*/ 21 w 24"/>
              <a:gd name="T13" fmla="*/ 4 h 8"/>
              <a:gd name="T14" fmla="*/ 23 w 24"/>
              <a:gd name="T15" fmla="*/ 6 h 8"/>
              <a:gd name="T16" fmla="*/ 24 w 24"/>
              <a:gd name="T17" fmla="*/ 6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8">
                <a:moveTo>
                  <a:pt x="0" y="7"/>
                </a:moveTo>
                <a:lnTo>
                  <a:pt x="6" y="8"/>
                </a:lnTo>
                <a:lnTo>
                  <a:pt x="12" y="7"/>
                </a:lnTo>
                <a:lnTo>
                  <a:pt x="9" y="0"/>
                </a:lnTo>
                <a:lnTo>
                  <a:pt x="15" y="3"/>
                </a:lnTo>
                <a:lnTo>
                  <a:pt x="17" y="4"/>
                </a:lnTo>
                <a:lnTo>
                  <a:pt x="21" y="4"/>
                </a:lnTo>
                <a:lnTo>
                  <a:pt x="23" y="6"/>
                </a:lnTo>
                <a:lnTo>
                  <a:pt x="24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" name="Freeform 1295">
            <a:extLst>
              <a:ext uri="{FF2B5EF4-FFF2-40B4-BE49-F238E27FC236}">
                <a16:creationId xmlns:a16="http://schemas.microsoft.com/office/drawing/2014/main" id="{F6D36A4D-5EE6-CC3B-3762-CEB785C4EABC}"/>
              </a:ext>
            </a:extLst>
          </p:cNvPr>
          <p:cNvSpPr>
            <a:spLocks/>
          </p:cNvSpPr>
          <p:nvPr/>
        </p:nvSpPr>
        <p:spPr bwMode="auto">
          <a:xfrm>
            <a:off x="6267450" y="2055813"/>
            <a:ext cx="36513" cy="23813"/>
          </a:xfrm>
          <a:custGeom>
            <a:avLst/>
            <a:gdLst>
              <a:gd name="T0" fmla="*/ 23 w 23"/>
              <a:gd name="T1" fmla="*/ 9 h 15"/>
              <a:gd name="T2" fmla="*/ 20 w 23"/>
              <a:gd name="T3" fmla="*/ 6 h 15"/>
              <a:gd name="T4" fmla="*/ 19 w 23"/>
              <a:gd name="T5" fmla="*/ 0 h 15"/>
              <a:gd name="T6" fmla="*/ 13 w 23"/>
              <a:gd name="T7" fmla="*/ 3 h 15"/>
              <a:gd name="T8" fmla="*/ 12 w 23"/>
              <a:gd name="T9" fmla="*/ 3 h 15"/>
              <a:gd name="T10" fmla="*/ 12 w 23"/>
              <a:gd name="T11" fmla="*/ 5 h 15"/>
              <a:gd name="T12" fmla="*/ 11 w 23"/>
              <a:gd name="T13" fmla="*/ 9 h 15"/>
              <a:gd name="T14" fmla="*/ 9 w 23"/>
              <a:gd name="T15" fmla="*/ 10 h 15"/>
              <a:gd name="T16" fmla="*/ 8 w 23"/>
              <a:gd name="T17" fmla="*/ 15 h 15"/>
              <a:gd name="T18" fmla="*/ 5 w 23"/>
              <a:gd name="T19" fmla="*/ 15 h 15"/>
              <a:gd name="T20" fmla="*/ 0 w 23"/>
              <a:gd name="T21" fmla="*/ 7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" h="15">
                <a:moveTo>
                  <a:pt x="23" y="9"/>
                </a:moveTo>
                <a:lnTo>
                  <a:pt x="20" y="6"/>
                </a:lnTo>
                <a:lnTo>
                  <a:pt x="19" y="0"/>
                </a:lnTo>
                <a:lnTo>
                  <a:pt x="13" y="3"/>
                </a:lnTo>
                <a:lnTo>
                  <a:pt x="12" y="3"/>
                </a:lnTo>
                <a:lnTo>
                  <a:pt x="12" y="5"/>
                </a:lnTo>
                <a:lnTo>
                  <a:pt x="11" y="9"/>
                </a:lnTo>
                <a:lnTo>
                  <a:pt x="9" y="10"/>
                </a:lnTo>
                <a:lnTo>
                  <a:pt x="8" y="15"/>
                </a:lnTo>
                <a:lnTo>
                  <a:pt x="5" y="15"/>
                </a:lnTo>
                <a:lnTo>
                  <a:pt x="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" name="Freeform 1296">
            <a:extLst>
              <a:ext uri="{FF2B5EF4-FFF2-40B4-BE49-F238E27FC236}">
                <a16:creationId xmlns:a16="http://schemas.microsoft.com/office/drawing/2014/main" id="{AE942261-2621-D2B6-F166-46E8CC73D1E0}"/>
              </a:ext>
            </a:extLst>
          </p:cNvPr>
          <p:cNvSpPr>
            <a:spLocks/>
          </p:cNvSpPr>
          <p:nvPr/>
        </p:nvSpPr>
        <p:spPr bwMode="auto">
          <a:xfrm>
            <a:off x="4324350" y="4279900"/>
            <a:ext cx="23813" cy="36513"/>
          </a:xfrm>
          <a:custGeom>
            <a:avLst/>
            <a:gdLst>
              <a:gd name="T0" fmla="*/ 8 w 15"/>
              <a:gd name="T1" fmla="*/ 23 h 23"/>
              <a:gd name="T2" fmla="*/ 11 w 15"/>
              <a:gd name="T3" fmla="*/ 22 h 23"/>
              <a:gd name="T4" fmla="*/ 12 w 15"/>
              <a:gd name="T5" fmla="*/ 22 h 23"/>
              <a:gd name="T6" fmla="*/ 15 w 15"/>
              <a:gd name="T7" fmla="*/ 0 h 23"/>
              <a:gd name="T8" fmla="*/ 8 w 15"/>
              <a:gd name="T9" fmla="*/ 0 h 23"/>
              <a:gd name="T10" fmla="*/ 5 w 15"/>
              <a:gd name="T11" fmla="*/ 4 h 23"/>
              <a:gd name="T12" fmla="*/ 0 w 15"/>
              <a:gd name="T13" fmla="*/ 4 h 23"/>
              <a:gd name="T14" fmla="*/ 0 w 15"/>
              <a:gd name="T15" fmla="*/ 9 h 23"/>
              <a:gd name="T16" fmla="*/ 7 w 15"/>
              <a:gd name="T17" fmla="*/ 9 h 23"/>
              <a:gd name="T18" fmla="*/ 8 w 15"/>
              <a:gd name="T19" fmla="*/ 16 h 23"/>
              <a:gd name="T20" fmla="*/ 8 w 15"/>
              <a:gd name="T21" fmla="*/ 20 h 23"/>
              <a:gd name="T22" fmla="*/ 8 w 15"/>
              <a:gd name="T2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5" h="23">
                <a:moveTo>
                  <a:pt x="8" y="23"/>
                </a:moveTo>
                <a:lnTo>
                  <a:pt x="11" y="22"/>
                </a:lnTo>
                <a:lnTo>
                  <a:pt x="12" y="22"/>
                </a:lnTo>
                <a:lnTo>
                  <a:pt x="15" y="0"/>
                </a:lnTo>
                <a:lnTo>
                  <a:pt x="8" y="0"/>
                </a:lnTo>
                <a:lnTo>
                  <a:pt x="5" y="4"/>
                </a:lnTo>
                <a:lnTo>
                  <a:pt x="0" y="4"/>
                </a:lnTo>
                <a:lnTo>
                  <a:pt x="0" y="9"/>
                </a:lnTo>
                <a:lnTo>
                  <a:pt x="7" y="9"/>
                </a:lnTo>
                <a:lnTo>
                  <a:pt x="8" y="16"/>
                </a:lnTo>
                <a:lnTo>
                  <a:pt x="8" y="20"/>
                </a:lnTo>
                <a:lnTo>
                  <a:pt x="8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" name="Freeform 1297">
            <a:extLst>
              <a:ext uri="{FF2B5EF4-FFF2-40B4-BE49-F238E27FC236}">
                <a16:creationId xmlns:a16="http://schemas.microsoft.com/office/drawing/2014/main" id="{36902A6A-3B03-781E-5B2A-61A736853BD6}"/>
              </a:ext>
            </a:extLst>
          </p:cNvPr>
          <p:cNvSpPr>
            <a:spLocks/>
          </p:cNvSpPr>
          <p:nvPr/>
        </p:nvSpPr>
        <p:spPr bwMode="auto">
          <a:xfrm>
            <a:off x="4324350" y="4327525"/>
            <a:ext cx="60325" cy="25400"/>
          </a:xfrm>
          <a:custGeom>
            <a:avLst/>
            <a:gdLst>
              <a:gd name="T0" fmla="*/ 38 w 38"/>
              <a:gd name="T1" fmla="*/ 16 h 16"/>
              <a:gd name="T2" fmla="*/ 37 w 38"/>
              <a:gd name="T3" fmla="*/ 14 h 16"/>
              <a:gd name="T4" fmla="*/ 34 w 38"/>
              <a:gd name="T5" fmla="*/ 7 h 16"/>
              <a:gd name="T6" fmla="*/ 20 w 38"/>
              <a:gd name="T7" fmla="*/ 7 h 16"/>
              <a:gd name="T8" fmla="*/ 15 w 38"/>
              <a:gd name="T9" fmla="*/ 7 h 16"/>
              <a:gd name="T10" fmla="*/ 12 w 38"/>
              <a:gd name="T11" fmla="*/ 5 h 16"/>
              <a:gd name="T12" fmla="*/ 0 w 38"/>
              <a:gd name="T13" fmla="*/ 4 h 16"/>
              <a:gd name="T14" fmla="*/ 4 w 38"/>
              <a:gd name="T15" fmla="*/ 0 h 16"/>
              <a:gd name="T16" fmla="*/ 15 w 38"/>
              <a:gd name="T17" fmla="*/ 0 h 16"/>
              <a:gd name="T18" fmla="*/ 18 w 38"/>
              <a:gd name="T19" fmla="*/ 0 h 16"/>
              <a:gd name="T20" fmla="*/ 31 w 38"/>
              <a:gd name="T21" fmla="*/ 4 h 16"/>
              <a:gd name="T22" fmla="*/ 37 w 38"/>
              <a:gd name="T23" fmla="*/ 3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8" h="16">
                <a:moveTo>
                  <a:pt x="38" y="16"/>
                </a:moveTo>
                <a:lnTo>
                  <a:pt x="37" y="14"/>
                </a:lnTo>
                <a:lnTo>
                  <a:pt x="34" y="7"/>
                </a:lnTo>
                <a:lnTo>
                  <a:pt x="20" y="7"/>
                </a:lnTo>
                <a:lnTo>
                  <a:pt x="15" y="7"/>
                </a:lnTo>
                <a:lnTo>
                  <a:pt x="12" y="5"/>
                </a:lnTo>
                <a:lnTo>
                  <a:pt x="0" y="4"/>
                </a:lnTo>
                <a:lnTo>
                  <a:pt x="4" y="0"/>
                </a:lnTo>
                <a:lnTo>
                  <a:pt x="15" y="0"/>
                </a:lnTo>
                <a:lnTo>
                  <a:pt x="18" y="0"/>
                </a:lnTo>
                <a:lnTo>
                  <a:pt x="31" y="4"/>
                </a:lnTo>
                <a:lnTo>
                  <a:pt x="37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" name="Freeform 1298">
            <a:extLst>
              <a:ext uri="{FF2B5EF4-FFF2-40B4-BE49-F238E27FC236}">
                <a16:creationId xmlns:a16="http://schemas.microsoft.com/office/drawing/2014/main" id="{E1DC4947-5679-B3F4-3A3D-DD1EC65CFE2D}"/>
              </a:ext>
            </a:extLst>
          </p:cNvPr>
          <p:cNvSpPr>
            <a:spLocks/>
          </p:cNvSpPr>
          <p:nvPr/>
        </p:nvSpPr>
        <p:spPr bwMode="auto">
          <a:xfrm>
            <a:off x="4025900" y="5124450"/>
            <a:ext cx="26988" cy="85725"/>
          </a:xfrm>
          <a:custGeom>
            <a:avLst/>
            <a:gdLst>
              <a:gd name="T0" fmla="*/ 4 w 17"/>
              <a:gd name="T1" fmla="*/ 49 h 54"/>
              <a:gd name="T2" fmla="*/ 7 w 17"/>
              <a:gd name="T3" fmla="*/ 49 h 54"/>
              <a:gd name="T4" fmla="*/ 11 w 17"/>
              <a:gd name="T5" fmla="*/ 52 h 54"/>
              <a:gd name="T6" fmla="*/ 11 w 17"/>
              <a:gd name="T7" fmla="*/ 52 h 54"/>
              <a:gd name="T8" fmla="*/ 13 w 17"/>
              <a:gd name="T9" fmla="*/ 54 h 54"/>
              <a:gd name="T10" fmla="*/ 15 w 17"/>
              <a:gd name="T11" fmla="*/ 54 h 54"/>
              <a:gd name="T12" fmla="*/ 16 w 17"/>
              <a:gd name="T13" fmla="*/ 50 h 54"/>
              <a:gd name="T14" fmla="*/ 17 w 17"/>
              <a:gd name="T15" fmla="*/ 45 h 54"/>
              <a:gd name="T16" fmla="*/ 16 w 17"/>
              <a:gd name="T17" fmla="*/ 45 h 54"/>
              <a:gd name="T18" fmla="*/ 12 w 17"/>
              <a:gd name="T19" fmla="*/ 46 h 54"/>
              <a:gd name="T20" fmla="*/ 7 w 17"/>
              <a:gd name="T21" fmla="*/ 45 h 54"/>
              <a:gd name="T22" fmla="*/ 2 w 17"/>
              <a:gd name="T23" fmla="*/ 42 h 54"/>
              <a:gd name="T24" fmla="*/ 0 w 17"/>
              <a:gd name="T25" fmla="*/ 39 h 54"/>
              <a:gd name="T26" fmla="*/ 0 w 17"/>
              <a:gd name="T27" fmla="*/ 35 h 54"/>
              <a:gd name="T28" fmla="*/ 0 w 17"/>
              <a:gd name="T29" fmla="*/ 34 h 54"/>
              <a:gd name="T30" fmla="*/ 1 w 17"/>
              <a:gd name="T31" fmla="*/ 30 h 54"/>
              <a:gd name="T32" fmla="*/ 7 w 17"/>
              <a:gd name="T33" fmla="*/ 30 h 54"/>
              <a:gd name="T34" fmla="*/ 12 w 17"/>
              <a:gd name="T35" fmla="*/ 31 h 54"/>
              <a:gd name="T36" fmla="*/ 17 w 17"/>
              <a:gd name="T37" fmla="*/ 28 h 54"/>
              <a:gd name="T38" fmla="*/ 16 w 17"/>
              <a:gd name="T39" fmla="*/ 24 h 54"/>
              <a:gd name="T40" fmla="*/ 16 w 17"/>
              <a:gd name="T41" fmla="*/ 23 h 54"/>
              <a:gd name="T42" fmla="*/ 13 w 17"/>
              <a:gd name="T43" fmla="*/ 17 h 54"/>
              <a:gd name="T44" fmla="*/ 15 w 17"/>
              <a:gd name="T45" fmla="*/ 11 h 54"/>
              <a:gd name="T46" fmla="*/ 13 w 17"/>
              <a:gd name="T47" fmla="*/ 5 h 54"/>
              <a:gd name="T48" fmla="*/ 13 w 17"/>
              <a:gd name="T49" fmla="*/ 0 h 54"/>
              <a:gd name="T50" fmla="*/ 13 w 17"/>
              <a:gd name="T51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7" h="54">
                <a:moveTo>
                  <a:pt x="4" y="49"/>
                </a:moveTo>
                <a:lnTo>
                  <a:pt x="7" y="49"/>
                </a:lnTo>
                <a:lnTo>
                  <a:pt x="11" y="52"/>
                </a:lnTo>
                <a:lnTo>
                  <a:pt x="11" y="52"/>
                </a:lnTo>
                <a:lnTo>
                  <a:pt x="13" y="54"/>
                </a:lnTo>
                <a:lnTo>
                  <a:pt x="15" y="54"/>
                </a:lnTo>
                <a:lnTo>
                  <a:pt x="16" y="50"/>
                </a:lnTo>
                <a:lnTo>
                  <a:pt x="17" y="45"/>
                </a:lnTo>
                <a:lnTo>
                  <a:pt x="16" y="45"/>
                </a:lnTo>
                <a:lnTo>
                  <a:pt x="12" y="46"/>
                </a:lnTo>
                <a:lnTo>
                  <a:pt x="7" y="45"/>
                </a:lnTo>
                <a:lnTo>
                  <a:pt x="2" y="42"/>
                </a:lnTo>
                <a:lnTo>
                  <a:pt x="0" y="39"/>
                </a:lnTo>
                <a:lnTo>
                  <a:pt x="0" y="35"/>
                </a:lnTo>
                <a:lnTo>
                  <a:pt x="0" y="34"/>
                </a:lnTo>
                <a:lnTo>
                  <a:pt x="1" y="30"/>
                </a:lnTo>
                <a:lnTo>
                  <a:pt x="7" y="30"/>
                </a:lnTo>
                <a:lnTo>
                  <a:pt x="12" y="31"/>
                </a:lnTo>
                <a:lnTo>
                  <a:pt x="17" y="28"/>
                </a:lnTo>
                <a:lnTo>
                  <a:pt x="16" y="24"/>
                </a:lnTo>
                <a:lnTo>
                  <a:pt x="16" y="23"/>
                </a:lnTo>
                <a:lnTo>
                  <a:pt x="13" y="17"/>
                </a:lnTo>
                <a:lnTo>
                  <a:pt x="15" y="11"/>
                </a:lnTo>
                <a:lnTo>
                  <a:pt x="13" y="5"/>
                </a:lnTo>
                <a:lnTo>
                  <a:pt x="13" y="0"/>
                </a:lnTo>
                <a:lnTo>
                  <a:pt x="1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" name="Freeform 1299">
            <a:extLst>
              <a:ext uri="{FF2B5EF4-FFF2-40B4-BE49-F238E27FC236}">
                <a16:creationId xmlns:a16="http://schemas.microsoft.com/office/drawing/2014/main" id="{58F9762B-8395-2272-417F-C0A5BA34CB50}"/>
              </a:ext>
            </a:extLst>
          </p:cNvPr>
          <p:cNvSpPr>
            <a:spLocks/>
          </p:cNvSpPr>
          <p:nvPr/>
        </p:nvSpPr>
        <p:spPr bwMode="auto">
          <a:xfrm>
            <a:off x="3971925" y="5132388"/>
            <a:ext cx="42863" cy="125413"/>
          </a:xfrm>
          <a:custGeom>
            <a:avLst/>
            <a:gdLst>
              <a:gd name="T0" fmla="*/ 16 w 27"/>
              <a:gd name="T1" fmla="*/ 79 h 79"/>
              <a:gd name="T2" fmla="*/ 24 w 27"/>
              <a:gd name="T3" fmla="*/ 70 h 79"/>
              <a:gd name="T4" fmla="*/ 20 w 27"/>
              <a:gd name="T5" fmla="*/ 56 h 79"/>
              <a:gd name="T6" fmla="*/ 16 w 27"/>
              <a:gd name="T7" fmla="*/ 56 h 79"/>
              <a:gd name="T8" fmla="*/ 16 w 27"/>
              <a:gd name="T9" fmla="*/ 53 h 79"/>
              <a:gd name="T10" fmla="*/ 17 w 27"/>
              <a:gd name="T11" fmla="*/ 53 h 79"/>
              <a:gd name="T12" fmla="*/ 20 w 27"/>
              <a:gd name="T13" fmla="*/ 53 h 79"/>
              <a:gd name="T14" fmla="*/ 24 w 27"/>
              <a:gd name="T15" fmla="*/ 48 h 79"/>
              <a:gd name="T16" fmla="*/ 24 w 27"/>
              <a:gd name="T17" fmla="*/ 45 h 79"/>
              <a:gd name="T18" fmla="*/ 23 w 27"/>
              <a:gd name="T19" fmla="*/ 40 h 79"/>
              <a:gd name="T20" fmla="*/ 27 w 27"/>
              <a:gd name="T21" fmla="*/ 36 h 79"/>
              <a:gd name="T22" fmla="*/ 27 w 27"/>
              <a:gd name="T23" fmla="*/ 29 h 79"/>
              <a:gd name="T24" fmla="*/ 25 w 27"/>
              <a:gd name="T25" fmla="*/ 29 h 79"/>
              <a:gd name="T26" fmla="*/ 17 w 27"/>
              <a:gd name="T27" fmla="*/ 23 h 79"/>
              <a:gd name="T28" fmla="*/ 12 w 27"/>
              <a:gd name="T29" fmla="*/ 7 h 79"/>
              <a:gd name="T30" fmla="*/ 9 w 27"/>
              <a:gd name="T31" fmla="*/ 2 h 79"/>
              <a:gd name="T32" fmla="*/ 8 w 27"/>
              <a:gd name="T33" fmla="*/ 2 h 79"/>
              <a:gd name="T34" fmla="*/ 6 w 27"/>
              <a:gd name="T35" fmla="*/ 0 h 79"/>
              <a:gd name="T36" fmla="*/ 4 w 27"/>
              <a:gd name="T37" fmla="*/ 3 h 79"/>
              <a:gd name="T38" fmla="*/ 5 w 27"/>
              <a:gd name="T39" fmla="*/ 14 h 79"/>
              <a:gd name="T40" fmla="*/ 5 w 27"/>
              <a:gd name="T41" fmla="*/ 26 h 79"/>
              <a:gd name="T42" fmla="*/ 8 w 27"/>
              <a:gd name="T43" fmla="*/ 45 h 79"/>
              <a:gd name="T44" fmla="*/ 1 w 27"/>
              <a:gd name="T45" fmla="*/ 42 h 79"/>
              <a:gd name="T46" fmla="*/ 0 w 27"/>
              <a:gd name="T47" fmla="*/ 62 h 79"/>
              <a:gd name="T48" fmla="*/ 6 w 27"/>
              <a:gd name="T49" fmla="*/ 67 h 79"/>
              <a:gd name="T50" fmla="*/ 10 w 27"/>
              <a:gd name="T51" fmla="*/ 63 h 79"/>
              <a:gd name="T52" fmla="*/ 13 w 27"/>
              <a:gd name="T53" fmla="*/ 78 h 79"/>
              <a:gd name="T54" fmla="*/ 16 w 27"/>
              <a:gd name="T55" fmla="*/ 7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7" h="79">
                <a:moveTo>
                  <a:pt x="16" y="79"/>
                </a:moveTo>
                <a:lnTo>
                  <a:pt x="24" y="70"/>
                </a:lnTo>
                <a:lnTo>
                  <a:pt x="20" y="56"/>
                </a:lnTo>
                <a:lnTo>
                  <a:pt x="16" y="56"/>
                </a:lnTo>
                <a:lnTo>
                  <a:pt x="16" y="53"/>
                </a:lnTo>
                <a:lnTo>
                  <a:pt x="17" y="53"/>
                </a:lnTo>
                <a:lnTo>
                  <a:pt x="20" y="53"/>
                </a:lnTo>
                <a:lnTo>
                  <a:pt x="24" y="48"/>
                </a:lnTo>
                <a:lnTo>
                  <a:pt x="24" y="45"/>
                </a:lnTo>
                <a:lnTo>
                  <a:pt x="23" y="40"/>
                </a:lnTo>
                <a:lnTo>
                  <a:pt x="27" y="36"/>
                </a:lnTo>
                <a:lnTo>
                  <a:pt x="27" y="29"/>
                </a:lnTo>
                <a:lnTo>
                  <a:pt x="25" y="29"/>
                </a:lnTo>
                <a:lnTo>
                  <a:pt x="17" y="23"/>
                </a:lnTo>
                <a:lnTo>
                  <a:pt x="12" y="7"/>
                </a:lnTo>
                <a:lnTo>
                  <a:pt x="9" y="2"/>
                </a:lnTo>
                <a:lnTo>
                  <a:pt x="8" y="2"/>
                </a:lnTo>
                <a:lnTo>
                  <a:pt x="6" y="0"/>
                </a:lnTo>
                <a:lnTo>
                  <a:pt x="4" y="3"/>
                </a:lnTo>
                <a:lnTo>
                  <a:pt x="5" y="14"/>
                </a:lnTo>
                <a:lnTo>
                  <a:pt x="5" y="26"/>
                </a:lnTo>
                <a:lnTo>
                  <a:pt x="8" y="45"/>
                </a:lnTo>
                <a:lnTo>
                  <a:pt x="1" y="42"/>
                </a:lnTo>
                <a:lnTo>
                  <a:pt x="0" y="62"/>
                </a:lnTo>
                <a:lnTo>
                  <a:pt x="6" y="67"/>
                </a:lnTo>
                <a:lnTo>
                  <a:pt x="10" y="63"/>
                </a:lnTo>
                <a:lnTo>
                  <a:pt x="13" y="78"/>
                </a:lnTo>
                <a:lnTo>
                  <a:pt x="16" y="7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" name="Freeform 1300">
            <a:extLst>
              <a:ext uri="{FF2B5EF4-FFF2-40B4-BE49-F238E27FC236}">
                <a16:creationId xmlns:a16="http://schemas.microsoft.com/office/drawing/2014/main" id="{EBF1259B-3A0C-E0BE-2345-5997E187F679}"/>
              </a:ext>
            </a:extLst>
          </p:cNvPr>
          <p:cNvSpPr>
            <a:spLocks/>
          </p:cNvSpPr>
          <p:nvPr/>
        </p:nvSpPr>
        <p:spPr bwMode="auto">
          <a:xfrm>
            <a:off x="3990975" y="5749925"/>
            <a:ext cx="131763" cy="309563"/>
          </a:xfrm>
          <a:custGeom>
            <a:avLst/>
            <a:gdLst>
              <a:gd name="T0" fmla="*/ 83 w 83"/>
              <a:gd name="T1" fmla="*/ 195 h 195"/>
              <a:gd name="T2" fmla="*/ 76 w 83"/>
              <a:gd name="T3" fmla="*/ 192 h 195"/>
              <a:gd name="T4" fmla="*/ 71 w 83"/>
              <a:gd name="T5" fmla="*/ 188 h 195"/>
              <a:gd name="T6" fmla="*/ 63 w 83"/>
              <a:gd name="T7" fmla="*/ 183 h 195"/>
              <a:gd name="T8" fmla="*/ 60 w 83"/>
              <a:gd name="T9" fmla="*/ 178 h 195"/>
              <a:gd name="T10" fmla="*/ 57 w 83"/>
              <a:gd name="T11" fmla="*/ 170 h 195"/>
              <a:gd name="T12" fmla="*/ 56 w 83"/>
              <a:gd name="T13" fmla="*/ 159 h 195"/>
              <a:gd name="T14" fmla="*/ 56 w 83"/>
              <a:gd name="T15" fmla="*/ 158 h 195"/>
              <a:gd name="T16" fmla="*/ 56 w 83"/>
              <a:gd name="T17" fmla="*/ 155 h 195"/>
              <a:gd name="T18" fmla="*/ 53 w 83"/>
              <a:gd name="T19" fmla="*/ 155 h 195"/>
              <a:gd name="T20" fmla="*/ 49 w 83"/>
              <a:gd name="T21" fmla="*/ 155 h 195"/>
              <a:gd name="T22" fmla="*/ 46 w 83"/>
              <a:gd name="T23" fmla="*/ 154 h 195"/>
              <a:gd name="T24" fmla="*/ 39 w 83"/>
              <a:gd name="T25" fmla="*/ 153 h 195"/>
              <a:gd name="T26" fmla="*/ 37 w 83"/>
              <a:gd name="T27" fmla="*/ 151 h 195"/>
              <a:gd name="T28" fmla="*/ 33 w 83"/>
              <a:gd name="T29" fmla="*/ 151 h 195"/>
              <a:gd name="T30" fmla="*/ 30 w 83"/>
              <a:gd name="T31" fmla="*/ 146 h 195"/>
              <a:gd name="T32" fmla="*/ 31 w 83"/>
              <a:gd name="T33" fmla="*/ 138 h 195"/>
              <a:gd name="T34" fmla="*/ 24 w 83"/>
              <a:gd name="T35" fmla="*/ 133 h 195"/>
              <a:gd name="T36" fmla="*/ 18 w 83"/>
              <a:gd name="T37" fmla="*/ 131 h 195"/>
              <a:gd name="T38" fmla="*/ 13 w 83"/>
              <a:gd name="T39" fmla="*/ 128 h 195"/>
              <a:gd name="T40" fmla="*/ 12 w 83"/>
              <a:gd name="T41" fmla="*/ 127 h 195"/>
              <a:gd name="T42" fmla="*/ 9 w 83"/>
              <a:gd name="T43" fmla="*/ 116 h 195"/>
              <a:gd name="T44" fmla="*/ 8 w 83"/>
              <a:gd name="T45" fmla="*/ 110 h 195"/>
              <a:gd name="T46" fmla="*/ 4 w 83"/>
              <a:gd name="T47" fmla="*/ 98 h 195"/>
              <a:gd name="T48" fmla="*/ 1 w 83"/>
              <a:gd name="T49" fmla="*/ 91 h 195"/>
              <a:gd name="T50" fmla="*/ 1 w 83"/>
              <a:gd name="T51" fmla="*/ 90 h 195"/>
              <a:gd name="T52" fmla="*/ 0 w 83"/>
              <a:gd name="T53" fmla="*/ 79 h 195"/>
              <a:gd name="T54" fmla="*/ 0 w 83"/>
              <a:gd name="T55" fmla="*/ 72 h 195"/>
              <a:gd name="T56" fmla="*/ 7 w 83"/>
              <a:gd name="T57" fmla="*/ 61 h 195"/>
              <a:gd name="T58" fmla="*/ 9 w 83"/>
              <a:gd name="T59" fmla="*/ 53 h 195"/>
              <a:gd name="T60" fmla="*/ 9 w 83"/>
              <a:gd name="T61" fmla="*/ 52 h 195"/>
              <a:gd name="T62" fmla="*/ 13 w 83"/>
              <a:gd name="T63" fmla="*/ 41 h 195"/>
              <a:gd name="T64" fmla="*/ 15 w 83"/>
              <a:gd name="T65" fmla="*/ 35 h 195"/>
              <a:gd name="T66" fmla="*/ 15 w 83"/>
              <a:gd name="T67" fmla="*/ 28 h 195"/>
              <a:gd name="T68" fmla="*/ 15 w 83"/>
              <a:gd name="T69" fmla="*/ 22 h 195"/>
              <a:gd name="T70" fmla="*/ 18 w 83"/>
              <a:gd name="T71" fmla="*/ 24 h 195"/>
              <a:gd name="T72" fmla="*/ 20 w 83"/>
              <a:gd name="T73" fmla="*/ 27 h 195"/>
              <a:gd name="T74" fmla="*/ 23 w 83"/>
              <a:gd name="T75" fmla="*/ 31 h 195"/>
              <a:gd name="T76" fmla="*/ 27 w 83"/>
              <a:gd name="T77" fmla="*/ 28 h 195"/>
              <a:gd name="T78" fmla="*/ 30 w 83"/>
              <a:gd name="T79" fmla="*/ 28 h 195"/>
              <a:gd name="T80" fmla="*/ 26 w 83"/>
              <a:gd name="T81" fmla="*/ 26 h 195"/>
              <a:gd name="T82" fmla="*/ 23 w 83"/>
              <a:gd name="T83" fmla="*/ 22 h 195"/>
              <a:gd name="T84" fmla="*/ 22 w 83"/>
              <a:gd name="T85" fmla="*/ 20 h 195"/>
              <a:gd name="T86" fmla="*/ 22 w 83"/>
              <a:gd name="T87" fmla="*/ 19 h 195"/>
              <a:gd name="T88" fmla="*/ 20 w 83"/>
              <a:gd name="T89" fmla="*/ 18 h 195"/>
              <a:gd name="T90" fmla="*/ 20 w 83"/>
              <a:gd name="T91" fmla="*/ 16 h 195"/>
              <a:gd name="T92" fmla="*/ 19 w 83"/>
              <a:gd name="T93" fmla="*/ 12 h 195"/>
              <a:gd name="T94" fmla="*/ 22 w 83"/>
              <a:gd name="T95" fmla="*/ 0 h 195"/>
              <a:gd name="T96" fmla="*/ 26 w 83"/>
              <a:gd name="T97" fmla="*/ 3 h 195"/>
              <a:gd name="T98" fmla="*/ 27 w 83"/>
              <a:gd name="T99" fmla="*/ 4 h 195"/>
              <a:gd name="T100" fmla="*/ 29 w 83"/>
              <a:gd name="T101" fmla="*/ 4 h 195"/>
              <a:gd name="T102" fmla="*/ 31 w 83"/>
              <a:gd name="T103" fmla="*/ 8 h 195"/>
              <a:gd name="T104" fmla="*/ 31 w 83"/>
              <a:gd name="T105" fmla="*/ 9 h 195"/>
              <a:gd name="T106" fmla="*/ 37 w 83"/>
              <a:gd name="T107" fmla="*/ 18 h 195"/>
              <a:gd name="T108" fmla="*/ 39 w 83"/>
              <a:gd name="T109" fmla="*/ 18 h 195"/>
              <a:gd name="T110" fmla="*/ 42 w 83"/>
              <a:gd name="T111" fmla="*/ 19 h 195"/>
              <a:gd name="T112" fmla="*/ 41 w 83"/>
              <a:gd name="T113" fmla="*/ 23 h 195"/>
              <a:gd name="T114" fmla="*/ 41 w 83"/>
              <a:gd name="T115" fmla="*/ 28 h 195"/>
              <a:gd name="T116" fmla="*/ 37 w 83"/>
              <a:gd name="T117" fmla="*/ 41 h 195"/>
              <a:gd name="T118" fmla="*/ 41 w 83"/>
              <a:gd name="T119" fmla="*/ 43 h 195"/>
              <a:gd name="T120" fmla="*/ 45 w 83"/>
              <a:gd name="T121" fmla="*/ 30 h 195"/>
              <a:gd name="T122" fmla="*/ 52 w 83"/>
              <a:gd name="T123" fmla="*/ 31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3" h="195">
                <a:moveTo>
                  <a:pt x="83" y="195"/>
                </a:moveTo>
                <a:lnTo>
                  <a:pt x="76" y="192"/>
                </a:lnTo>
                <a:lnTo>
                  <a:pt x="71" y="188"/>
                </a:lnTo>
                <a:lnTo>
                  <a:pt x="63" y="183"/>
                </a:lnTo>
                <a:lnTo>
                  <a:pt x="60" y="178"/>
                </a:lnTo>
                <a:lnTo>
                  <a:pt x="57" y="170"/>
                </a:lnTo>
                <a:lnTo>
                  <a:pt x="56" y="159"/>
                </a:lnTo>
                <a:lnTo>
                  <a:pt x="56" y="158"/>
                </a:lnTo>
                <a:lnTo>
                  <a:pt x="56" y="155"/>
                </a:lnTo>
                <a:lnTo>
                  <a:pt x="53" y="155"/>
                </a:lnTo>
                <a:lnTo>
                  <a:pt x="49" y="155"/>
                </a:lnTo>
                <a:lnTo>
                  <a:pt x="46" y="154"/>
                </a:lnTo>
                <a:lnTo>
                  <a:pt x="39" y="153"/>
                </a:lnTo>
                <a:lnTo>
                  <a:pt x="37" y="151"/>
                </a:lnTo>
                <a:lnTo>
                  <a:pt x="33" y="151"/>
                </a:lnTo>
                <a:lnTo>
                  <a:pt x="30" y="146"/>
                </a:lnTo>
                <a:lnTo>
                  <a:pt x="31" y="138"/>
                </a:lnTo>
                <a:lnTo>
                  <a:pt x="24" y="133"/>
                </a:lnTo>
                <a:lnTo>
                  <a:pt x="18" y="131"/>
                </a:lnTo>
                <a:lnTo>
                  <a:pt x="13" y="128"/>
                </a:lnTo>
                <a:lnTo>
                  <a:pt x="12" y="127"/>
                </a:lnTo>
                <a:lnTo>
                  <a:pt x="9" y="116"/>
                </a:lnTo>
                <a:lnTo>
                  <a:pt x="8" y="110"/>
                </a:lnTo>
                <a:lnTo>
                  <a:pt x="4" y="98"/>
                </a:lnTo>
                <a:lnTo>
                  <a:pt x="1" y="91"/>
                </a:lnTo>
                <a:lnTo>
                  <a:pt x="1" y="90"/>
                </a:lnTo>
                <a:lnTo>
                  <a:pt x="0" y="79"/>
                </a:lnTo>
                <a:lnTo>
                  <a:pt x="0" y="72"/>
                </a:lnTo>
                <a:lnTo>
                  <a:pt x="7" y="61"/>
                </a:lnTo>
                <a:lnTo>
                  <a:pt x="9" y="53"/>
                </a:lnTo>
                <a:lnTo>
                  <a:pt x="9" y="52"/>
                </a:lnTo>
                <a:lnTo>
                  <a:pt x="13" y="41"/>
                </a:lnTo>
                <a:lnTo>
                  <a:pt x="15" y="35"/>
                </a:lnTo>
                <a:lnTo>
                  <a:pt x="15" y="28"/>
                </a:lnTo>
                <a:lnTo>
                  <a:pt x="15" y="22"/>
                </a:lnTo>
                <a:lnTo>
                  <a:pt x="18" y="24"/>
                </a:lnTo>
                <a:lnTo>
                  <a:pt x="20" y="27"/>
                </a:lnTo>
                <a:lnTo>
                  <a:pt x="23" y="31"/>
                </a:lnTo>
                <a:lnTo>
                  <a:pt x="27" y="28"/>
                </a:lnTo>
                <a:lnTo>
                  <a:pt x="30" y="28"/>
                </a:lnTo>
                <a:lnTo>
                  <a:pt x="26" y="26"/>
                </a:lnTo>
                <a:lnTo>
                  <a:pt x="23" y="22"/>
                </a:lnTo>
                <a:lnTo>
                  <a:pt x="22" y="20"/>
                </a:lnTo>
                <a:lnTo>
                  <a:pt x="22" y="19"/>
                </a:lnTo>
                <a:lnTo>
                  <a:pt x="20" y="18"/>
                </a:lnTo>
                <a:lnTo>
                  <a:pt x="20" y="16"/>
                </a:lnTo>
                <a:lnTo>
                  <a:pt x="19" y="12"/>
                </a:lnTo>
                <a:lnTo>
                  <a:pt x="22" y="0"/>
                </a:lnTo>
                <a:lnTo>
                  <a:pt x="26" y="3"/>
                </a:lnTo>
                <a:lnTo>
                  <a:pt x="27" y="4"/>
                </a:lnTo>
                <a:lnTo>
                  <a:pt x="29" y="4"/>
                </a:lnTo>
                <a:lnTo>
                  <a:pt x="31" y="8"/>
                </a:lnTo>
                <a:lnTo>
                  <a:pt x="31" y="9"/>
                </a:lnTo>
                <a:lnTo>
                  <a:pt x="37" y="18"/>
                </a:lnTo>
                <a:lnTo>
                  <a:pt x="39" y="18"/>
                </a:lnTo>
                <a:lnTo>
                  <a:pt x="42" y="19"/>
                </a:lnTo>
                <a:lnTo>
                  <a:pt x="41" y="23"/>
                </a:lnTo>
                <a:lnTo>
                  <a:pt x="41" y="28"/>
                </a:lnTo>
                <a:lnTo>
                  <a:pt x="37" y="41"/>
                </a:lnTo>
                <a:lnTo>
                  <a:pt x="41" y="43"/>
                </a:lnTo>
                <a:lnTo>
                  <a:pt x="45" y="30"/>
                </a:lnTo>
                <a:lnTo>
                  <a:pt x="52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" name="Freeform 1301">
            <a:extLst>
              <a:ext uri="{FF2B5EF4-FFF2-40B4-BE49-F238E27FC236}">
                <a16:creationId xmlns:a16="http://schemas.microsoft.com/office/drawing/2014/main" id="{F6B308DC-58E6-2500-113A-296A11A2726D}"/>
              </a:ext>
            </a:extLst>
          </p:cNvPr>
          <p:cNvSpPr>
            <a:spLocks/>
          </p:cNvSpPr>
          <p:nvPr/>
        </p:nvSpPr>
        <p:spPr bwMode="auto">
          <a:xfrm>
            <a:off x="5292725" y="1358900"/>
            <a:ext cx="2390775" cy="4581525"/>
          </a:xfrm>
          <a:custGeom>
            <a:avLst/>
            <a:gdLst>
              <a:gd name="T0" fmla="*/ 11 w 1506"/>
              <a:gd name="T1" fmla="*/ 2883 h 2886"/>
              <a:gd name="T2" fmla="*/ 28 w 1506"/>
              <a:gd name="T3" fmla="*/ 2871 h 2886"/>
              <a:gd name="T4" fmla="*/ 42 w 1506"/>
              <a:gd name="T5" fmla="*/ 2835 h 2886"/>
              <a:gd name="T6" fmla="*/ 48 w 1506"/>
              <a:gd name="T7" fmla="*/ 2804 h 2886"/>
              <a:gd name="T8" fmla="*/ 52 w 1506"/>
              <a:gd name="T9" fmla="*/ 2756 h 2886"/>
              <a:gd name="T10" fmla="*/ 44 w 1506"/>
              <a:gd name="T11" fmla="*/ 2689 h 2886"/>
              <a:gd name="T12" fmla="*/ 75 w 1506"/>
              <a:gd name="T13" fmla="*/ 2672 h 2886"/>
              <a:gd name="T14" fmla="*/ 71 w 1506"/>
              <a:gd name="T15" fmla="*/ 2640 h 2886"/>
              <a:gd name="T16" fmla="*/ 75 w 1506"/>
              <a:gd name="T17" fmla="*/ 2623 h 2886"/>
              <a:gd name="T18" fmla="*/ 119 w 1506"/>
              <a:gd name="T19" fmla="*/ 2610 h 2886"/>
              <a:gd name="T20" fmla="*/ 158 w 1506"/>
              <a:gd name="T21" fmla="*/ 2554 h 2886"/>
              <a:gd name="T22" fmla="*/ 170 w 1506"/>
              <a:gd name="T23" fmla="*/ 2481 h 2886"/>
              <a:gd name="T24" fmla="*/ 149 w 1506"/>
              <a:gd name="T25" fmla="*/ 2402 h 2886"/>
              <a:gd name="T26" fmla="*/ 131 w 1506"/>
              <a:gd name="T27" fmla="*/ 2334 h 2886"/>
              <a:gd name="T28" fmla="*/ 185 w 1506"/>
              <a:gd name="T29" fmla="*/ 2314 h 2886"/>
              <a:gd name="T30" fmla="*/ 211 w 1506"/>
              <a:gd name="T31" fmla="*/ 2246 h 2886"/>
              <a:gd name="T32" fmla="*/ 165 w 1506"/>
              <a:gd name="T33" fmla="*/ 2178 h 2886"/>
              <a:gd name="T34" fmla="*/ 129 w 1506"/>
              <a:gd name="T35" fmla="*/ 2115 h 2886"/>
              <a:gd name="T36" fmla="*/ 142 w 1506"/>
              <a:gd name="T37" fmla="*/ 2040 h 2886"/>
              <a:gd name="T38" fmla="*/ 140 w 1506"/>
              <a:gd name="T39" fmla="*/ 1957 h 2886"/>
              <a:gd name="T40" fmla="*/ 135 w 1506"/>
              <a:gd name="T41" fmla="*/ 1851 h 2886"/>
              <a:gd name="T42" fmla="*/ 134 w 1506"/>
              <a:gd name="T43" fmla="*/ 1754 h 2886"/>
              <a:gd name="T44" fmla="*/ 150 w 1506"/>
              <a:gd name="T45" fmla="*/ 1680 h 2886"/>
              <a:gd name="T46" fmla="*/ 183 w 1506"/>
              <a:gd name="T47" fmla="*/ 1593 h 2886"/>
              <a:gd name="T48" fmla="*/ 252 w 1506"/>
              <a:gd name="T49" fmla="*/ 1518 h 2886"/>
              <a:gd name="T50" fmla="*/ 356 w 1506"/>
              <a:gd name="T51" fmla="*/ 1534 h 2886"/>
              <a:gd name="T52" fmla="*/ 386 w 1506"/>
              <a:gd name="T53" fmla="*/ 1455 h 2886"/>
              <a:gd name="T54" fmla="*/ 337 w 1506"/>
              <a:gd name="T55" fmla="*/ 1369 h 2886"/>
              <a:gd name="T56" fmla="*/ 387 w 1506"/>
              <a:gd name="T57" fmla="*/ 1281 h 2886"/>
              <a:gd name="T58" fmla="*/ 430 w 1506"/>
              <a:gd name="T59" fmla="*/ 1161 h 2886"/>
              <a:gd name="T60" fmla="*/ 445 w 1506"/>
              <a:gd name="T61" fmla="*/ 1059 h 2886"/>
              <a:gd name="T62" fmla="*/ 451 w 1506"/>
              <a:gd name="T63" fmla="*/ 973 h 2886"/>
              <a:gd name="T64" fmla="*/ 531 w 1506"/>
              <a:gd name="T65" fmla="*/ 906 h 2886"/>
              <a:gd name="T66" fmla="*/ 574 w 1506"/>
              <a:gd name="T67" fmla="*/ 806 h 2886"/>
              <a:gd name="T68" fmla="*/ 629 w 1506"/>
              <a:gd name="T69" fmla="*/ 716 h 2886"/>
              <a:gd name="T70" fmla="*/ 611 w 1506"/>
              <a:gd name="T71" fmla="*/ 603 h 2886"/>
              <a:gd name="T72" fmla="*/ 657 w 1506"/>
              <a:gd name="T73" fmla="*/ 501 h 2886"/>
              <a:gd name="T74" fmla="*/ 733 w 1506"/>
              <a:gd name="T75" fmla="*/ 454 h 2886"/>
              <a:gd name="T76" fmla="*/ 787 w 1506"/>
              <a:gd name="T77" fmla="*/ 441 h 2886"/>
              <a:gd name="T78" fmla="*/ 787 w 1506"/>
              <a:gd name="T79" fmla="*/ 356 h 2886"/>
              <a:gd name="T80" fmla="*/ 857 w 1506"/>
              <a:gd name="T81" fmla="*/ 333 h 2886"/>
              <a:gd name="T82" fmla="*/ 956 w 1506"/>
              <a:gd name="T83" fmla="*/ 363 h 2886"/>
              <a:gd name="T84" fmla="*/ 975 w 1506"/>
              <a:gd name="T85" fmla="*/ 303 h 2886"/>
              <a:gd name="T86" fmla="*/ 984 w 1506"/>
              <a:gd name="T87" fmla="*/ 205 h 2886"/>
              <a:gd name="T88" fmla="*/ 1019 w 1506"/>
              <a:gd name="T89" fmla="*/ 164 h 2886"/>
              <a:gd name="T90" fmla="*/ 1055 w 1506"/>
              <a:gd name="T91" fmla="*/ 145 h 2886"/>
              <a:gd name="T92" fmla="*/ 1110 w 1506"/>
              <a:gd name="T93" fmla="*/ 112 h 2886"/>
              <a:gd name="T94" fmla="*/ 1158 w 1506"/>
              <a:gd name="T95" fmla="*/ 174 h 2886"/>
              <a:gd name="T96" fmla="*/ 1201 w 1506"/>
              <a:gd name="T97" fmla="*/ 243 h 2886"/>
              <a:gd name="T98" fmla="*/ 1259 w 1506"/>
              <a:gd name="T99" fmla="*/ 246 h 2886"/>
              <a:gd name="T100" fmla="*/ 1308 w 1506"/>
              <a:gd name="T101" fmla="*/ 238 h 2886"/>
              <a:gd name="T102" fmla="*/ 1370 w 1506"/>
              <a:gd name="T103" fmla="*/ 216 h 2886"/>
              <a:gd name="T104" fmla="*/ 1428 w 1506"/>
              <a:gd name="T105" fmla="*/ 236 h 2886"/>
              <a:gd name="T106" fmla="*/ 1447 w 1506"/>
              <a:gd name="T107" fmla="*/ 239 h 2886"/>
              <a:gd name="T108" fmla="*/ 1458 w 1506"/>
              <a:gd name="T109" fmla="*/ 220 h 2886"/>
              <a:gd name="T110" fmla="*/ 1473 w 1506"/>
              <a:gd name="T111" fmla="*/ 164 h 2886"/>
              <a:gd name="T112" fmla="*/ 1503 w 1506"/>
              <a:gd name="T113" fmla="*/ 124 h 2886"/>
              <a:gd name="T114" fmla="*/ 1494 w 1506"/>
              <a:gd name="T115" fmla="*/ 84 h 2886"/>
              <a:gd name="T116" fmla="*/ 1491 w 1506"/>
              <a:gd name="T117" fmla="*/ 32 h 2886"/>
              <a:gd name="T118" fmla="*/ 1490 w 1506"/>
              <a:gd name="T119" fmla="*/ 9 h 28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06" h="2886">
                <a:moveTo>
                  <a:pt x="0" y="2856"/>
                </a:moveTo>
                <a:lnTo>
                  <a:pt x="0" y="2857"/>
                </a:lnTo>
                <a:lnTo>
                  <a:pt x="0" y="2859"/>
                </a:lnTo>
                <a:lnTo>
                  <a:pt x="0" y="2860"/>
                </a:lnTo>
                <a:lnTo>
                  <a:pt x="0" y="2864"/>
                </a:lnTo>
                <a:lnTo>
                  <a:pt x="0" y="2867"/>
                </a:lnTo>
                <a:lnTo>
                  <a:pt x="0" y="2868"/>
                </a:lnTo>
                <a:lnTo>
                  <a:pt x="0" y="2869"/>
                </a:lnTo>
                <a:lnTo>
                  <a:pt x="0" y="2875"/>
                </a:lnTo>
                <a:lnTo>
                  <a:pt x="0" y="2882"/>
                </a:lnTo>
                <a:lnTo>
                  <a:pt x="3" y="2882"/>
                </a:lnTo>
                <a:lnTo>
                  <a:pt x="4" y="2882"/>
                </a:lnTo>
                <a:lnTo>
                  <a:pt x="7" y="2884"/>
                </a:lnTo>
                <a:lnTo>
                  <a:pt x="8" y="2886"/>
                </a:lnTo>
                <a:lnTo>
                  <a:pt x="9" y="2886"/>
                </a:lnTo>
                <a:lnTo>
                  <a:pt x="9" y="2884"/>
                </a:lnTo>
                <a:lnTo>
                  <a:pt x="11" y="2883"/>
                </a:lnTo>
                <a:lnTo>
                  <a:pt x="11" y="2882"/>
                </a:lnTo>
                <a:lnTo>
                  <a:pt x="12" y="2880"/>
                </a:lnTo>
                <a:lnTo>
                  <a:pt x="13" y="2880"/>
                </a:lnTo>
                <a:lnTo>
                  <a:pt x="15" y="2883"/>
                </a:lnTo>
                <a:lnTo>
                  <a:pt x="16" y="2880"/>
                </a:lnTo>
                <a:lnTo>
                  <a:pt x="16" y="2882"/>
                </a:lnTo>
                <a:lnTo>
                  <a:pt x="18" y="2882"/>
                </a:lnTo>
                <a:lnTo>
                  <a:pt x="18" y="2883"/>
                </a:lnTo>
                <a:lnTo>
                  <a:pt x="18" y="2882"/>
                </a:lnTo>
                <a:lnTo>
                  <a:pt x="19" y="2880"/>
                </a:lnTo>
                <a:lnTo>
                  <a:pt x="20" y="2880"/>
                </a:lnTo>
                <a:lnTo>
                  <a:pt x="22" y="2879"/>
                </a:lnTo>
                <a:lnTo>
                  <a:pt x="23" y="2879"/>
                </a:lnTo>
                <a:lnTo>
                  <a:pt x="23" y="2878"/>
                </a:lnTo>
                <a:lnTo>
                  <a:pt x="27" y="2879"/>
                </a:lnTo>
                <a:lnTo>
                  <a:pt x="27" y="2872"/>
                </a:lnTo>
                <a:lnTo>
                  <a:pt x="28" y="2871"/>
                </a:lnTo>
                <a:lnTo>
                  <a:pt x="30" y="2871"/>
                </a:lnTo>
                <a:lnTo>
                  <a:pt x="30" y="2869"/>
                </a:lnTo>
                <a:lnTo>
                  <a:pt x="31" y="2867"/>
                </a:lnTo>
                <a:lnTo>
                  <a:pt x="33" y="2865"/>
                </a:lnTo>
                <a:lnTo>
                  <a:pt x="33" y="2860"/>
                </a:lnTo>
                <a:lnTo>
                  <a:pt x="33" y="2860"/>
                </a:lnTo>
                <a:lnTo>
                  <a:pt x="33" y="2859"/>
                </a:lnTo>
                <a:lnTo>
                  <a:pt x="33" y="2857"/>
                </a:lnTo>
                <a:lnTo>
                  <a:pt x="33" y="2856"/>
                </a:lnTo>
                <a:lnTo>
                  <a:pt x="33" y="2854"/>
                </a:lnTo>
                <a:lnTo>
                  <a:pt x="34" y="2852"/>
                </a:lnTo>
                <a:lnTo>
                  <a:pt x="34" y="2850"/>
                </a:lnTo>
                <a:lnTo>
                  <a:pt x="35" y="2845"/>
                </a:lnTo>
                <a:lnTo>
                  <a:pt x="37" y="2844"/>
                </a:lnTo>
                <a:lnTo>
                  <a:pt x="39" y="2841"/>
                </a:lnTo>
                <a:lnTo>
                  <a:pt x="41" y="2837"/>
                </a:lnTo>
                <a:lnTo>
                  <a:pt x="42" y="2835"/>
                </a:lnTo>
                <a:lnTo>
                  <a:pt x="45" y="2831"/>
                </a:lnTo>
                <a:lnTo>
                  <a:pt x="45" y="2830"/>
                </a:lnTo>
                <a:lnTo>
                  <a:pt x="46" y="2827"/>
                </a:lnTo>
                <a:lnTo>
                  <a:pt x="45" y="2827"/>
                </a:lnTo>
                <a:lnTo>
                  <a:pt x="45" y="2824"/>
                </a:lnTo>
                <a:lnTo>
                  <a:pt x="44" y="2824"/>
                </a:lnTo>
                <a:lnTo>
                  <a:pt x="45" y="2823"/>
                </a:lnTo>
                <a:lnTo>
                  <a:pt x="45" y="2822"/>
                </a:lnTo>
                <a:lnTo>
                  <a:pt x="46" y="2819"/>
                </a:lnTo>
                <a:lnTo>
                  <a:pt x="46" y="2818"/>
                </a:lnTo>
                <a:lnTo>
                  <a:pt x="46" y="2816"/>
                </a:lnTo>
                <a:lnTo>
                  <a:pt x="46" y="2814"/>
                </a:lnTo>
                <a:lnTo>
                  <a:pt x="46" y="2812"/>
                </a:lnTo>
                <a:lnTo>
                  <a:pt x="46" y="2811"/>
                </a:lnTo>
                <a:lnTo>
                  <a:pt x="46" y="2809"/>
                </a:lnTo>
                <a:lnTo>
                  <a:pt x="46" y="2808"/>
                </a:lnTo>
                <a:lnTo>
                  <a:pt x="48" y="2804"/>
                </a:lnTo>
                <a:lnTo>
                  <a:pt x="48" y="2803"/>
                </a:lnTo>
                <a:lnTo>
                  <a:pt x="48" y="2801"/>
                </a:lnTo>
                <a:lnTo>
                  <a:pt x="48" y="2799"/>
                </a:lnTo>
                <a:lnTo>
                  <a:pt x="50" y="2794"/>
                </a:lnTo>
                <a:lnTo>
                  <a:pt x="52" y="2794"/>
                </a:lnTo>
                <a:lnTo>
                  <a:pt x="52" y="2794"/>
                </a:lnTo>
                <a:lnTo>
                  <a:pt x="54" y="2793"/>
                </a:lnTo>
                <a:lnTo>
                  <a:pt x="54" y="2792"/>
                </a:lnTo>
                <a:lnTo>
                  <a:pt x="54" y="2785"/>
                </a:lnTo>
                <a:lnTo>
                  <a:pt x="54" y="2775"/>
                </a:lnTo>
                <a:lnTo>
                  <a:pt x="54" y="2774"/>
                </a:lnTo>
                <a:lnTo>
                  <a:pt x="54" y="2773"/>
                </a:lnTo>
                <a:lnTo>
                  <a:pt x="54" y="2766"/>
                </a:lnTo>
                <a:lnTo>
                  <a:pt x="54" y="2763"/>
                </a:lnTo>
                <a:lnTo>
                  <a:pt x="53" y="2762"/>
                </a:lnTo>
                <a:lnTo>
                  <a:pt x="50" y="2756"/>
                </a:lnTo>
                <a:lnTo>
                  <a:pt x="52" y="2756"/>
                </a:lnTo>
                <a:lnTo>
                  <a:pt x="50" y="2752"/>
                </a:lnTo>
                <a:lnTo>
                  <a:pt x="49" y="2749"/>
                </a:lnTo>
                <a:lnTo>
                  <a:pt x="49" y="2745"/>
                </a:lnTo>
                <a:lnTo>
                  <a:pt x="48" y="2741"/>
                </a:lnTo>
                <a:lnTo>
                  <a:pt x="48" y="2733"/>
                </a:lnTo>
                <a:lnTo>
                  <a:pt x="48" y="2728"/>
                </a:lnTo>
                <a:lnTo>
                  <a:pt x="46" y="2725"/>
                </a:lnTo>
                <a:lnTo>
                  <a:pt x="46" y="2724"/>
                </a:lnTo>
                <a:lnTo>
                  <a:pt x="45" y="2719"/>
                </a:lnTo>
                <a:lnTo>
                  <a:pt x="42" y="2711"/>
                </a:lnTo>
                <a:lnTo>
                  <a:pt x="41" y="2704"/>
                </a:lnTo>
                <a:lnTo>
                  <a:pt x="41" y="2702"/>
                </a:lnTo>
                <a:lnTo>
                  <a:pt x="39" y="2698"/>
                </a:lnTo>
                <a:lnTo>
                  <a:pt x="41" y="2696"/>
                </a:lnTo>
                <a:lnTo>
                  <a:pt x="41" y="2694"/>
                </a:lnTo>
                <a:lnTo>
                  <a:pt x="42" y="2692"/>
                </a:lnTo>
                <a:lnTo>
                  <a:pt x="44" y="2689"/>
                </a:lnTo>
                <a:lnTo>
                  <a:pt x="45" y="2689"/>
                </a:lnTo>
                <a:lnTo>
                  <a:pt x="48" y="2688"/>
                </a:lnTo>
                <a:lnTo>
                  <a:pt x="50" y="2685"/>
                </a:lnTo>
                <a:lnTo>
                  <a:pt x="52" y="2685"/>
                </a:lnTo>
                <a:lnTo>
                  <a:pt x="53" y="2684"/>
                </a:lnTo>
                <a:lnTo>
                  <a:pt x="54" y="2684"/>
                </a:lnTo>
                <a:lnTo>
                  <a:pt x="57" y="2684"/>
                </a:lnTo>
                <a:lnTo>
                  <a:pt x="61" y="2684"/>
                </a:lnTo>
                <a:lnTo>
                  <a:pt x="63" y="2684"/>
                </a:lnTo>
                <a:lnTo>
                  <a:pt x="64" y="2684"/>
                </a:lnTo>
                <a:lnTo>
                  <a:pt x="65" y="2683"/>
                </a:lnTo>
                <a:lnTo>
                  <a:pt x="65" y="2680"/>
                </a:lnTo>
                <a:lnTo>
                  <a:pt x="65" y="2677"/>
                </a:lnTo>
                <a:lnTo>
                  <a:pt x="67" y="2674"/>
                </a:lnTo>
                <a:lnTo>
                  <a:pt x="68" y="2672"/>
                </a:lnTo>
                <a:lnTo>
                  <a:pt x="74" y="2672"/>
                </a:lnTo>
                <a:lnTo>
                  <a:pt x="75" y="2672"/>
                </a:lnTo>
                <a:lnTo>
                  <a:pt x="76" y="2670"/>
                </a:lnTo>
                <a:lnTo>
                  <a:pt x="75" y="2670"/>
                </a:lnTo>
                <a:lnTo>
                  <a:pt x="75" y="2669"/>
                </a:lnTo>
                <a:lnTo>
                  <a:pt x="75" y="2666"/>
                </a:lnTo>
                <a:lnTo>
                  <a:pt x="75" y="2664"/>
                </a:lnTo>
                <a:lnTo>
                  <a:pt x="75" y="2661"/>
                </a:lnTo>
                <a:lnTo>
                  <a:pt x="74" y="2658"/>
                </a:lnTo>
                <a:lnTo>
                  <a:pt x="74" y="2657"/>
                </a:lnTo>
                <a:lnTo>
                  <a:pt x="75" y="2655"/>
                </a:lnTo>
                <a:lnTo>
                  <a:pt x="75" y="2654"/>
                </a:lnTo>
                <a:lnTo>
                  <a:pt x="75" y="2651"/>
                </a:lnTo>
                <a:lnTo>
                  <a:pt x="74" y="2647"/>
                </a:lnTo>
                <a:lnTo>
                  <a:pt x="75" y="2646"/>
                </a:lnTo>
                <a:lnTo>
                  <a:pt x="74" y="2646"/>
                </a:lnTo>
                <a:lnTo>
                  <a:pt x="72" y="2643"/>
                </a:lnTo>
                <a:lnTo>
                  <a:pt x="72" y="2642"/>
                </a:lnTo>
                <a:lnTo>
                  <a:pt x="71" y="2640"/>
                </a:lnTo>
                <a:lnTo>
                  <a:pt x="69" y="2639"/>
                </a:lnTo>
                <a:lnTo>
                  <a:pt x="69" y="2636"/>
                </a:lnTo>
                <a:lnTo>
                  <a:pt x="68" y="2635"/>
                </a:lnTo>
                <a:lnTo>
                  <a:pt x="67" y="2635"/>
                </a:lnTo>
                <a:lnTo>
                  <a:pt x="65" y="2635"/>
                </a:lnTo>
                <a:lnTo>
                  <a:pt x="65" y="2635"/>
                </a:lnTo>
                <a:lnTo>
                  <a:pt x="65" y="2634"/>
                </a:lnTo>
                <a:lnTo>
                  <a:pt x="64" y="2632"/>
                </a:lnTo>
                <a:lnTo>
                  <a:pt x="67" y="2631"/>
                </a:lnTo>
                <a:lnTo>
                  <a:pt x="69" y="2629"/>
                </a:lnTo>
                <a:lnTo>
                  <a:pt x="69" y="2628"/>
                </a:lnTo>
                <a:lnTo>
                  <a:pt x="69" y="2627"/>
                </a:lnTo>
                <a:lnTo>
                  <a:pt x="69" y="2625"/>
                </a:lnTo>
                <a:lnTo>
                  <a:pt x="72" y="2625"/>
                </a:lnTo>
                <a:lnTo>
                  <a:pt x="74" y="2625"/>
                </a:lnTo>
                <a:lnTo>
                  <a:pt x="75" y="2624"/>
                </a:lnTo>
                <a:lnTo>
                  <a:pt x="75" y="2623"/>
                </a:lnTo>
                <a:lnTo>
                  <a:pt x="76" y="2621"/>
                </a:lnTo>
                <a:lnTo>
                  <a:pt x="78" y="2620"/>
                </a:lnTo>
                <a:lnTo>
                  <a:pt x="83" y="2617"/>
                </a:lnTo>
                <a:lnTo>
                  <a:pt x="84" y="2619"/>
                </a:lnTo>
                <a:lnTo>
                  <a:pt x="89" y="2620"/>
                </a:lnTo>
                <a:lnTo>
                  <a:pt x="90" y="2621"/>
                </a:lnTo>
                <a:lnTo>
                  <a:pt x="91" y="2621"/>
                </a:lnTo>
                <a:lnTo>
                  <a:pt x="93" y="2623"/>
                </a:lnTo>
                <a:lnTo>
                  <a:pt x="98" y="2621"/>
                </a:lnTo>
                <a:lnTo>
                  <a:pt x="102" y="2620"/>
                </a:lnTo>
                <a:lnTo>
                  <a:pt x="106" y="2623"/>
                </a:lnTo>
                <a:lnTo>
                  <a:pt x="108" y="2621"/>
                </a:lnTo>
                <a:lnTo>
                  <a:pt x="109" y="2621"/>
                </a:lnTo>
                <a:lnTo>
                  <a:pt x="110" y="2619"/>
                </a:lnTo>
                <a:lnTo>
                  <a:pt x="113" y="2616"/>
                </a:lnTo>
                <a:lnTo>
                  <a:pt x="117" y="2612"/>
                </a:lnTo>
                <a:lnTo>
                  <a:pt x="119" y="2610"/>
                </a:lnTo>
                <a:lnTo>
                  <a:pt x="124" y="2608"/>
                </a:lnTo>
                <a:lnTo>
                  <a:pt x="129" y="2604"/>
                </a:lnTo>
                <a:lnTo>
                  <a:pt x="131" y="2602"/>
                </a:lnTo>
                <a:lnTo>
                  <a:pt x="134" y="2598"/>
                </a:lnTo>
                <a:lnTo>
                  <a:pt x="135" y="2597"/>
                </a:lnTo>
                <a:lnTo>
                  <a:pt x="136" y="2594"/>
                </a:lnTo>
                <a:lnTo>
                  <a:pt x="139" y="2590"/>
                </a:lnTo>
                <a:lnTo>
                  <a:pt x="143" y="2587"/>
                </a:lnTo>
                <a:lnTo>
                  <a:pt x="147" y="2583"/>
                </a:lnTo>
                <a:lnTo>
                  <a:pt x="149" y="2580"/>
                </a:lnTo>
                <a:lnTo>
                  <a:pt x="151" y="2575"/>
                </a:lnTo>
                <a:lnTo>
                  <a:pt x="154" y="2568"/>
                </a:lnTo>
                <a:lnTo>
                  <a:pt x="154" y="2567"/>
                </a:lnTo>
                <a:lnTo>
                  <a:pt x="155" y="2567"/>
                </a:lnTo>
                <a:lnTo>
                  <a:pt x="155" y="2565"/>
                </a:lnTo>
                <a:lnTo>
                  <a:pt x="157" y="2559"/>
                </a:lnTo>
                <a:lnTo>
                  <a:pt x="158" y="2554"/>
                </a:lnTo>
                <a:lnTo>
                  <a:pt x="159" y="2550"/>
                </a:lnTo>
                <a:lnTo>
                  <a:pt x="161" y="2542"/>
                </a:lnTo>
                <a:lnTo>
                  <a:pt x="159" y="2534"/>
                </a:lnTo>
                <a:lnTo>
                  <a:pt x="158" y="2531"/>
                </a:lnTo>
                <a:lnTo>
                  <a:pt x="158" y="2527"/>
                </a:lnTo>
                <a:lnTo>
                  <a:pt x="157" y="2522"/>
                </a:lnTo>
                <a:lnTo>
                  <a:pt x="157" y="2520"/>
                </a:lnTo>
                <a:lnTo>
                  <a:pt x="157" y="2515"/>
                </a:lnTo>
                <a:lnTo>
                  <a:pt x="157" y="2512"/>
                </a:lnTo>
                <a:lnTo>
                  <a:pt x="157" y="2508"/>
                </a:lnTo>
                <a:lnTo>
                  <a:pt x="159" y="2505"/>
                </a:lnTo>
                <a:lnTo>
                  <a:pt x="162" y="2503"/>
                </a:lnTo>
                <a:lnTo>
                  <a:pt x="164" y="2501"/>
                </a:lnTo>
                <a:lnTo>
                  <a:pt x="165" y="2497"/>
                </a:lnTo>
                <a:lnTo>
                  <a:pt x="168" y="2493"/>
                </a:lnTo>
                <a:lnTo>
                  <a:pt x="170" y="2488"/>
                </a:lnTo>
                <a:lnTo>
                  <a:pt x="170" y="2481"/>
                </a:lnTo>
                <a:lnTo>
                  <a:pt x="172" y="2477"/>
                </a:lnTo>
                <a:lnTo>
                  <a:pt x="172" y="2470"/>
                </a:lnTo>
                <a:lnTo>
                  <a:pt x="172" y="2467"/>
                </a:lnTo>
                <a:lnTo>
                  <a:pt x="172" y="2464"/>
                </a:lnTo>
                <a:lnTo>
                  <a:pt x="172" y="2459"/>
                </a:lnTo>
                <a:lnTo>
                  <a:pt x="170" y="2455"/>
                </a:lnTo>
                <a:lnTo>
                  <a:pt x="169" y="2448"/>
                </a:lnTo>
                <a:lnTo>
                  <a:pt x="168" y="2445"/>
                </a:lnTo>
                <a:lnTo>
                  <a:pt x="165" y="2441"/>
                </a:lnTo>
                <a:lnTo>
                  <a:pt x="164" y="2439"/>
                </a:lnTo>
                <a:lnTo>
                  <a:pt x="162" y="2434"/>
                </a:lnTo>
                <a:lnTo>
                  <a:pt x="162" y="2429"/>
                </a:lnTo>
                <a:lnTo>
                  <a:pt x="162" y="2424"/>
                </a:lnTo>
                <a:lnTo>
                  <a:pt x="158" y="2417"/>
                </a:lnTo>
                <a:lnTo>
                  <a:pt x="155" y="2413"/>
                </a:lnTo>
                <a:lnTo>
                  <a:pt x="151" y="2406"/>
                </a:lnTo>
                <a:lnTo>
                  <a:pt x="149" y="2402"/>
                </a:lnTo>
                <a:lnTo>
                  <a:pt x="147" y="2400"/>
                </a:lnTo>
                <a:lnTo>
                  <a:pt x="147" y="2399"/>
                </a:lnTo>
                <a:lnTo>
                  <a:pt x="146" y="2394"/>
                </a:lnTo>
                <a:lnTo>
                  <a:pt x="144" y="2389"/>
                </a:lnTo>
                <a:lnTo>
                  <a:pt x="143" y="2384"/>
                </a:lnTo>
                <a:lnTo>
                  <a:pt x="142" y="2376"/>
                </a:lnTo>
                <a:lnTo>
                  <a:pt x="140" y="2370"/>
                </a:lnTo>
                <a:lnTo>
                  <a:pt x="140" y="2369"/>
                </a:lnTo>
                <a:lnTo>
                  <a:pt x="140" y="2368"/>
                </a:lnTo>
                <a:lnTo>
                  <a:pt x="140" y="2361"/>
                </a:lnTo>
                <a:lnTo>
                  <a:pt x="140" y="2358"/>
                </a:lnTo>
                <a:lnTo>
                  <a:pt x="139" y="2355"/>
                </a:lnTo>
                <a:lnTo>
                  <a:pt x="138" y="2353"/>
                </a:lnTo>
                <a:lnTo>
                  <a:pt x="136" y="2349"/>
                </a:lnTo>
                <a:lnTo>
                  <a:pt x="135" y="2343"/>
                </a:lnTo>
                <a:lnTo>
                  <a:pt x="132" y="2338"/>
                </a:lnTo>
                <a:lnTo>
                  <a:pt x="131" y="2334"/>
                </a:lnTo>
                <a:lnTo>
                  <a:pt x="129" y="2328"/>
                </a:lnTo>
                <a:lnTo>
                  <a:pt x="128" y="2324"/>
                </a:lnTo>
                <a:lnTo>
                  <a:pt x="131" y="2323"/>
                </a:lnTo>
                <a:lnTo>
                  <a:pt x="131" y="2323"/>
                </a:lnTo>
                <a:lnTo>
                  <a:pt x="136" y="2321"/>
                </a:lnTo>
                <a:lnTo>
                  <a:pt x="143" y="2320"/>
                </a:lnTo>
                <a:lnTo>
                  <a:pt x="149" y="2317"/>
                </a:lnTo>
                <a:lnTo>
                  <a:pt x="150" y="2317"/>
                </a:lnTo>
                <a:lnTo>
                  <a:pt x="157" y="2316"/>
                </a:lnTo>
                <a:lnTo>
                  <a:pt x="162" y="2316"/>
                </a:lnTo>
                <a:lnTo>
                  <a:pt x="169" y="2316"/>
                </a:lnTo>
                <a:lnTo>
                  <a:pt x="176" y="2317"/>
                </a:lnTo>
                <a:lnTo>
                  <a:pt x="177" y="2317"/>
                </a:lnTo>
                <a:lnTo>
                  <a:pt x="179" y="2317"/>
                </a:lnTo>
                <a:lnTo>
                  <a:pt x="184" y="2316"/>
                </a:lnTo>
                <a:lnTo>
                  <a:pt x="185" y="2316"/>
                </a:lnTo>
                <a:lnTo>
                  <a:pt x="185" y="2314"/>
                </a:lnTo>
                <a:lnTo>
                  <a:pt x="187" y="2314"/>
                </a:lnTo>
                <a:lnTo>
                  <a:pt x="188" y="2313"/>
                </a:lnTo>
                <a:lnTo>
                  <a:pt x="188" y="2309"/>
                </a:lnTo>
                <a:lnTo>
                  <a:pt x="189" y="2302"/>
                </a:lnTo>
                <a:lnTo>
                  <a:pt x="191" y="2298"/>
                </a:lnTo>
                <a:lnTo>
                  <a:pt x="192" y="2293"/>
                </a:lnTo>
                <a:lnTo>
                  <a:pt x="196" y="2287"/>
                </a:lnTo>
                <a:lnTo>
                  <a:pt x="196" y="2284"/>
                </a:lnTo>
                <a:lnTo>
                  <a:pt x="199" y="2282"/>
                </a:lnTo>
                <a:lnTo>
                  <a:pt x="202" y="2278"/>
                </a:lnTo>
                <a:lnTo>
                  <a:pt x="205" y="2272"/>
                </a:lnTo>
                <a:lnTo>
                  <a:pt x="207" y="2267"/>
                </a:lnTo>
                <a:lnTo>
                  <a:pt x="209" y="2263"/>
                </a:lnTo>
                <a:lnTo>
                  <a:pt x="209" y="2260"/>
                </a:lnTo>
                <a:lnTo>
                  <a:pt x="210" y="2254"/>
                </a:lnTo>
                <a:lnTo>
                  <a:pt x="211" y="2249"/>
                </a:lnTo>
                <a:lnTo>
                  <a:pt x="211" y="2246"/>
                </a:lnTo>
                <a:lnTo>
                  <a:pt x="213" y="2244"/>
                </a:lnTo>
                <a:lnTo>
                  <a:pt x="214" y="2237"/>
                </a:lnTo>
                <a:lnTo>
                  <a:pt x="210" y="2231"/>
                </a:lnTo>
                <a:lnTo>
                  <a:pt x="206" y="2223"/>
                </a:lnTo>
                <a:lnTo>
                  <a:pt x="202" y="2216"/>
                </a:lnTo>
                <a:lnTo>
                  <a:pt x="198" y="2212"/>
                </a:lnTo>
                <a:lnTo>
                  <a:pt x="196" y="2208"/>
                </a:lnTo>
                <a:lnTo>
                  <a:pt x="196" y="2208"/>
                </a:lnTo>
                <a:lnTo>
                  <a:pt x="192" y="2201"/>
                </a:lnTo>
                <a:lnTo>
                  <a:pt x="188" y="2196"/>
                </a:lnTo>
                <a:lnTo>
                  <a:pt x="185" y="2190"/>
                </a:lnTo>
                <a:lnTo>
                  <a:pt x="184" y="2189"/>
                </a:lnTo>
                <a:lnTo>
                  <a:pt x="181" y="2185"/>
                </a:lnTo>
                <a:lnTo>
                  <a:pt x="177" y="2178"/>
                </a:lnTo>
                <a:lnTo>
                  <a:pt x="172" y="2178"/>
                </a:lnTo>
                <a:lnTo>
                  <a:pt x="168" y="2178"/>
                </a:lnTo>
                <a:lnTo>
                  <a:pt x="165" y="2178"/>
                </a:lnTo>
                <a:lnTo>
                  <a:pt x="162" y="2178"/>
                </a:lnTo>
                <a:lnTo>
                  <a:pt x="159" y="2179"/>
                </a:lnTo>
                <a:lnTo>
                  <a:pt x="155" y="2174"/>
                </a:lnTo>
                <a:lnTo>
                  <a:pt x="155" y="2173"/>
                </a:lnTo>
                <a:lnTo>
                  <a:pt x="153" y="2170"/>
                </a:lnTo>
                <a:lnTo>
                  <a:pt x="150" y="2166"/>
                </a:lnTo>
                <a:lnTo>
                  <a:pt x="149" y="2166"/>
                </a:lnTo>
                <a:lnTo>
                  <a:pt x="146" y="2163"/>
                </a:lnTo>
                <a:lnTo>
                  <a:pt x="142" y="2159"/>
                </a:lnTo>
                <a:lnTo>
                  <a:pt x="138" y="2154"/>
                </a:lnTo>
                <a:lnTo>
                  <a:pt x="135" y="2149"/>
                </a:lnTo>
                <a:lnTo>
                  <a:pt x="131" y="2143"/>
                </a:lnTo>
                <a:lnTo>
                  <a:pt x="125" y="2136"/>
                </a:lnTo>
                <a:lnTo>
                  <a:pt x="127" y="2130"/>
                </a:lnTo>
                <a:lnTo>
                  <a:pt x="127" y="2128"/>
                </a:lnTo>
                <a:lnTo>
                  <a:pt x="128" y="2125"/>
                </a:lnTo>
                <a:lnTo>
                  <a:pt x="129" y="2115"/>
                </a:lnTo>
                <a:lnTo>
                  <a:pt x="131" y="2109"/>
                </a:lnTo>
                <a:lnTo>
                  <a:pt x="131" y="2106"/>
                </a:lnTo>
                <a:lnTo>
                  <a:pt x="131" y="2102"/>
                </a:lnTo>
                <a:lnTo>
                  <a:pt x="132" y="2098"/>
                </a:lnTo>
                <a:lnTo>
                  <a:pt x="132" y="2095"/>
                </a:lnTo>
                <a:lnTo>
                  <a:pt x="134" y="2091"/>
                </a:lnTo>
                <a:lnTo>
                  <a:pt x="134" y="2087"/>
                </a:lnTo>
                <a:lnTo>
                  <a:pt x="135" y="2080"/>
                </a:lnTo>
                <a:lnTo>
                  <a:pt x="135" y="2076"/>
                </a:lnTo>
                <a:lnTo>
                  <a:pt x="138" y="2069"/>
                </a:lnTo>
                <a:lnTo>
                  <a:pt x="138" y="2065"/>
                </a:lnTo>
                <a:lnTo>
                  <a:pt x="138" y="2062"/>
                </a:lnTo>
                <a:lnTo>
                  <a:pt x="139" y="2058"/>
                </a:lnTo>
                <a:lnTo>
                  <a:pt x="140" y="2051"/>
                </a:lnTo>
                <a:lnTo>
                  <a:pt x="142" y="2046"/>
                </a:lnTo>
                <a:lnTo>
                  <a:pt x="142" y="2043"/>
                </a:lnTo>
                <a:lnTo>
                  <a:pt x="142" y="2040"/>
                </a:lnTo>
                <a:lnTo>
                  <a:pt x="144" y="2029"/>
                </a:lnTo>
                <a:lnTo>
                  <a:pt x="144" y="2027"/>
                </a:lnTo>
                <a:lnTo>
                  <a:pt x="146" y="2025"/>
                </a:lnTo>
                <a:lnTo>
                  <a:pt x="147" y="2019"/>
                </a:lnTo>
                <a:lnTo>
                  <a:pt x="147" y="2017"/>
                </a:lnTo>
                <a:lnTo>
                  <a:pt x="149" y="2010"/>
                </a:lnTo>
                <a:lnTo>
                  <a:pt x="149" y="2005"/>
                </a:lnTo>
                <a:lnTo>
                  <a:pt x="150" y="2001"/>
                </a:lnTo>
                <a:lnTo>
                  <a:pt x="151" y="1993"/>
                </a:lnTo>
                <a:lnTo>
                  <a:pt x="150" y="1989"/>
                </a:lnTo>
                <a:lnTo>
                  <a:pt x="149" y="1984"/>
                </a:lnTo>
                <a:lnTo>
                  <a:pt x="147" y="1978"/>
                </a:lnTo>
                <a:lnTo>
                  <a:pt x="146" y="1975"/>
                </a:lnTo>
                <a:lnTo>
                  <a:pt x="146" y="1972"/>
                </a:lnTo>
                <a:lnTo>
                  <a:pt x="143" y="1965"/>
                </a:lnTo>
                <a:lnTo>
                  <a:pt x="143" y="1963"/>
                </a:lnTo>
                <a:lnTo>
                  <a:pt x="140" y="1957"/>
                </a:lnTo>
                <a:lnTo>
                  <a:pt x="139" y="1948"/>
                </a:lnTo>
                <a:lnTo>
                  <a:pt x="136" y="1942"/>
                </a:lnTo>
                <a:lnTo>
                  <a:pt x="134" y="1933"/>
                </a:lnTo>
                <a:lnTo>
                  <a:pt x="131" y="1919"/>
                </a:lnTo>
                <a:lnTo>
                  <a:pt x="129" y="1912"/>
                </a:lnTo>
                <a:lnTo>
                  <a:pt x="127" y="1905"/>
                </a:lnTo>
                <a:lnTo>
                  <a:pt x="125" y="1900"/>
                </a:lnTo>
                <a:lnTo>
                  <a:pt x="127" y="1896"/>
                </a:lnTo>
                <a:lnTo>
                  <a:pt x="128" y="1893"/>
                </a:lnTo>
                <a:lnTo>
                  <a:pt x="128" y="1892"/>
                </a:lnTo>
                <a:lnTo>
                  <a:pt x="129" y="1889"/>
                </a:lnTo>
                <a:lnTo>
                  <a:pt x="131" y="1884"/>
                </a:lnTo>
                <a:lnTo>
                  <a:pt x="131" y="1881"/>
                </a:lnTo>
                <a:lnTo>
                  <a:pt x="132" y="1875"/>
                </a:lnTo>
                <a:lnTo>
                  <a:pt x="134" y="1874"/>
                </a:lnTo>
                <a:lnTo>
                  <a:pt x="136" y="1864"/>
                </a:lnTo>
                <a:lnTo>
                  <a:pt x="135" y="1851"/>
                </a:lnTo>
                <a:lnTo>
                  <a:pt x="134" y="1843"/>
                </a:lnTo>
                <a:lnTo>
                  <a:pt x="132" y="1840"/>
                </a:lnTo>
                <a:lnTo>
                  <a:pt x="132" y="1834"/>
                </a:lnTo>
                <a:lnTo>
                  <a:pt x="131" y="1824"/>
                </a:lnTo>
                <a:lnTo>
                  <a:pt x="134" y="1819"/>
                </a:lnTo>
                <a:lnTo>
                  <a:pt x="139" y="1813"/>
                </a:lnTo>
                <a:lnTo>
                  <a:pt x="140" y="1811"/>
                </a:lnTo>
                <a:lnTo>
                  <a:pt x="143" y="1807"/>
                </a:lnTo>
                <a:lnTo>
                  <a:pt x="150" y="1798"/>
                </a:lnTo>
                <a:lnTo>
                  <a:pt x="147" y="1792"/>
                </a:lnTo>
                <a:lnTo>
                  <a:pt x="144" y="1783"/>
                </a:lnTo>
                <a:lnTo>
                  <a:pt x="142" y="1776"/>
                </a:lnTo>
                <a:lnTo>
                  <a:pt x="140" y="1772"/>
                </a:lnTo>
                <a:lnTo>
                  <a:pt x="139" y="1769"/>
                </a:lnTo>
                <a:lnTo>
                  <a:pt x="136" y="1764"/>
                </a:lnTo>
                <a:lnTo>
                  <a:pt x="136" y="1761"/>
                </a:lnTo>
                <a:lnTo>
                  <a:pt x="134" y="1754"/>
                </a:lnTo>
                <a:lnTo>
                  <a:pt x="131" y="1749"/>
                </a:lnTo>
                <a:lnTo>
                  <a:pt x="131" y="1746"/>
                </a:lnTo>
                <a:lnTo>
                  <a:pt x="131" y="1746"/>
                </a:lnTo>
                <a:lnTo>
                  <a:pt x="129" y="1740"/>
                </a:lnTo>
                <a:lnTo>
                  <a:pt x="127" y="1732"/>
                </a:lnTo>
                <a:lnTo>
                  <a:pt x="124" y="1725"/>
                </a:lnTo>
                <a:lnTo>
                  <a:pt x="129" y="1716"/>
                </a:lnTo>
                <a:lnTo>
                  <a:pt x="131" y="1713"/>
                </a:lnTo>
                <a:lnTo>
                  <a:pt x="131" y="1713"/>
                </a:lnTo>
                <a:lnTo>
                  <a:pt x="134" y="1709"/>
                </a:lnTo>
                <a:lnTo>
                  <a:pt x="135" y="1709"/>
                </a:lnTo>
                <a:lnTo>
                  <a:pt x="135" y="1708"/>
                </a:lnTo>
                <a:lnTo>
                  <a:pt x="136" y="1706"/>
                </a:lnTo>
                <a:lnTo>
                  <a:pt x="138" y="1704"/>
                </a:lnTo>
                <a:lnTo>
                  <a:pt x="139" y="1699"/>
                </a:lnTo>
                <a:lnTo>
                  <a:pt x="144" y="1689"/>
                </a:lnTo>
                <a:lnTo>
                  <a:pt x="150" y="1680"/>
                </a:lnTo>
                <a:lnTo>
                  <a:pt x="153" y="1676"/>
                </a:lnTo>
                <a:lnTo>
                  <a:pt x="155" y="1672"/>
                </a:lnTo>
                <a:lnTo>
                  <a:pt x="153" y="1661"/>
                </a:lnTo>
                <a:lnTo>
                  <a:pt x="151" y="1656"/>
                </a:lnTo>
                <a:lnTo>
                  <a:pt x="150" y="1645"/>
                </a:lnTo>
                <a:lnTo>
                  <a:pt x="149" y="1641"/>
                </a:lnTo>
                <a:lnTo>
                  <a:pt x="151" y="1638"/>
                </a:lnTo>
                <a:lnTo>
                  <a:pt x="154" y="1635"/>
                </a:lnTo>
                <a:lnTo>
                  <a:pt x="158" y="1631"/>
                </a:lnTo>
                <a:lnTo>
                  <a:pt x="162" y="1626"/>
                </a:lnTo>
                <a:lnTo>
                  <a:pt x="166" y="1620"/>
                </a:lnTo>
                <a:lnTo>
                  <a:pt x="168" y="1615"/>
                </a:lnTo>
                <a:lnTo>
                  <a:pt x="170" y="1609"/>
                </a:lnTo>
                <a:lnTo>
                  <a:pt x="173" y="1607"/>
                </a:lnTo>
                <a:lnTo>
                  <a:pt x="177" y="1600"/>
                </a:lnTo>
                <a:lnTo>
                  <a:pt x="180" y="1596"/>
                </a:lnTo>
                <a:lnTo>
                  <a:pt x="183" y="1593"/>
                </a:lnTo>
                <a:lnTo>
                  <a:pt x="185" y="1589"/>
                </a:lnTo>
                <a:lnTo>
                  <a:pt x="191" y="1582"/>
                </a:lnTo>
                <a:lnTo>
                  <a:pt x="192" y="1579"/>
                </a:lnTo>
                <a:lnTo>
                  <a:pt x="195" y="1575"/>
                </a:lnTo>
                <a:lnTo>
                  <a:pt x="196" y="1571"/>
                </a:lnTo>
                <a:lnTo>
                  <a:pt x="202" y="1563"/>
                </a:lnTo>
                <a:lnTo>
                  <a:pt x="206" y="1556"/>
                </a:lnTo>
                <a:lnTo>
                  <a:pt x="211" y="1549"/>
                </a:lnTo>
                <a:lnTo>
                  <a:pt x="214" y="1545"/>
                </a:lnTo>
                <a:lnTo>
                  <a:pt x="215" y="1543"/>
                </a:lnTo>
                <a:lnTo>
                  <a:pt x="222" y="1537"/>
                </a:lnTo>
                <a:lnTo>
                  <a:pt x="225" y="1536"/>
                </a:lnTo>
                <a:lnTo>
                  <a:pt x="233" y="1529"/>
                </a:lnTo>
                <a:lnTo>
                  <a:pt x="237" y="1525"/>
                </a:lnTo>
                <a:lnTo>
                  <a:pt x="244" y="1521"/>
                </a:lnTo>
                <a:lnTo>
                  <a:pt x="247" y="1519"/>
                </a:lnTo>
                <a:lnTo>
                  <a:pt x="252" y="1518"/>
                </a:lnTo>
                <a:lnTo>
                  <a:pt x="263" y="1517"/>
                </a:lnTo>
                <a:lnTo>
                  <a:pt x="263" y="1517"/>
                </a:lnTo>
                <a:lnTo>
                  <a:pt x="270" y="1515"/>
                </a:lnTo>
                <a:lnTo>
                  <a:pt x="271" y="1514"/>
                </a:lnTo>
                <a:lnTo>
                  <a:pt x="277" y="1513"/>
                </a:lnTo>
                <a:lnTo>
                  <a:pt x="288" y="1515"/>
                </a:lnTo>
                <a:lnTo>
                  <a:pt x="296" y="1517"/>
                </a:lnTo>
                <a:lnTo>
                  <a:pt x="304" y="1518"/>
                </a:lnTo>
                <a:lnTo>
                  <a:pt x="315" y="1521"/>
                </a:lnTo>
                <a:lnTo>
                  <a:pt x="326" y="1524"/>
                </a:lnTo>
                <a:lnTo>
                  <a:pt x="329" y="1525"/>
                </a:lnTo>
                <a:lnTo>
                  <a:pt x="334" y="1526"/>
                </a:lnTo>
                <a:lnTo>
                  <a:pt x="335" y="1526"/>
                </a:lnTo>
                <a:lnTo>
                  <a:pt x="346" y="1530"/>
                </a:lnTo>
                <a:lnTo>
                  <a:pt x="349" y="1532"/>
                </a:lnTo>
                <a:lnTo>
                  <a:pt x="350" y="1532"/>
                </a:lnTo>
                <a:lnTo>
                  <a:pt x="356" y="1534"/>
                </a:lnTo>
                <a:lnTo>
                  <a:pt x="360" y="1534"/>
                </a:lnTo>
                <a:lnTo>
                  <a:pt x="360" y="1536"/>
                </a:lnTo>
                <a:lnTo>
                  <a:pt x="364" y="1537"/>
                </a:lnTo>
                <a:lnTo>
                  <a:pt x="367" y="1532"/>
                </a:lnTo>
                <a:lnTo>
                  <a:pt x="370" y="1526"/>
                </a:lnTo>
                <a:lnTo>
                  <a:pt x="372" y="1522"/>
                </a:lnTo>
                <a:lnTo>
                  <a:pt x="375" y="1515"/>
                </a:lnTo>
                <a:lnTo>
                  <a:pt x="378" y="1511"/>
                </a:lnTo>
                <a:lnTo>
                  <a:pt x="381" y="1504"/>
                </a:lnTo>
                <a:lnTo>
                  <a:pt x="382" y="1500"/>
                </a:lnTo>
                <a:lnTo>
                  <a:pt x="385" y="1496"/>
                </a:lnTo>
                <a:lnTo>
                  <a:pt x="387" y="1489"/>
                </a:lnTo>
                <a:lnTo>
                  <a:pt x="389" y="1487"/>
                </a:lnTo>
                <a:lnTo>
                  <a:pt x="387" y="1480"/>
                </a:lnTo>
                <a:lnTo>
                  <a:pt x="387" y="1472"/>
                </a:lnTo>
                <a:lnTo>
                  <a:pt x="387" y="1464"/>
                </a:lnTo>
                <a:lnTo>
                  <a:pt x="386" y="1455"/>
                </a:lnTo>
                <a:lnTo>
                  <a:pt x="386" y="1442"/>
                </a:lnTo>
                <a:lnTo>
                  <a:pt x="385" y="1439"/>
                </a:lnTo>
                <a:lnTo>
                  <a:pt x="385" y="1434"/>
                </a:lnTo>
                <a:lnTo>
                  <a:pt x="385" y="1424"/>
                </a:lnTo>
                <a:lnTo>
                  <a:pt x="385" y="1423"/>
                </a:lnTo>
                <a:lnTo>
                  <a:pt x="383" y="1417"/>
                </a:lnTo>
                <a:lnTo>
                  <a:pt x="381" y="1413"/>
                </a:lnTo>
                <a:lnTo>
                  <a:pt x="376" y="1412"/>
                </a:lnTo>
                <a:lnTo>
                  <a:pt x="364" y="1408"/>
                </a:lnTo>
                <a:lnTo>
                  <a:pt x="359" y="1405"/>
                </a:lnTo>
                <a:lnTo>
                  <a:pt x="353" y="1401"/>
                </a:lnTo>
                <a:lnTo>
                  <a:pt x="346" y="1395"/>
                </a:lnTo>
                <a:lnTo>
                  <a:pt x="342" y="1393"/>
                </a:lnTo>
                <a:lnTo>
                  <a:pt x="337" y="1389"/>
                </a:lnTo>
                <a:lnTo>
                  <a:pt x="331" y="1386"/>
                </a:lnTo>
                <a:lnTo>
                  <a:pt x="334" y="1376"/>
                </a:lnTo>
                <a:lnTo>
                  <a:pt x="337" y="1369"/>
                </a:lnTo>
                <a:lnTo>
                  <a:pt x="344" y="1357"/>
                </a:lnTo>
                <a:lnTo>
                  <a:pt x="348" y="1350"/>
                </a:lnTo>
                <a:lnTo>
                  <a:pt x="352" y="1346"/>
                </a:lnTo>
                <a:lnTo>
                  <a:pt x="355" y="1339"/>
                </a:lnTo>
                <a:lnTo>
                  <a:pt x="356" y="1337"/>
                </a:lnTo>
                <a:lnTo>
                  <a:pt x="359" y="1334"/>
                </a:lnTo>
                <a:lnTo>
                  <a:pt x="361" y="1327"/>
                </a:lnTo>
                <a:lnTo>
                  <a:pt x="361" y="1324"/>
                </a:lnTo>
                <a:lnTo>
                  <a:pt x="364" y="1320"/>
                </a:lnTo>
                <a:lnTo>
                  <a:pt x="370" y="1312"/>
                </a:lnTo>
                <a:lnTo>
                  <a:pt x="374" y="1304"/>
                </a:lnTo>
                <a:lnTo>
                  <a:pt x="378" y="1297"/>
                </a:lnTo>
                <a:lnTo>
                  <a:pt x="379" y="1294"/>
                </a:lnTo>
                <a:lnTo>
                  <a:pt x="382" y="1290"/>
                </a:lnTo>
                <a:lnTo>
                  <a:pt x="383" y="1288"/>
                </a:lnTo>
                <a:lnTo>
                  <a:pt x="387" y="1282"/>
                </a:lnTo>
                <a:lnTo>
                  <a:pt x="387" y="1281"/>
                </a:lnTo>
                <a:lnTo>
                  <a:pt x="393" y="1271"/>
                </a:lnTo>
                <a:lnTo>
                  <a:pt x="398" y="1262"/>
                </a:lnTo>
                <a:lnTo>
                  <a:pt x="400" y="1258"/>
                </a:lnTo>
                <a:lnTo>
                  <a:pt x="406" y="1249"/>
                </a:lnTo>
                <a:lnTo>
                  <a:pt x="409" y="1244"/>
                </a:lnTo>
                <a:lnTo>
                  <a:pt x="411" y="1237"/>
                </a:lnTo>
                <a:lnTo>
                  <a:pt x="412" y="1232"/>
                </a:lnTo>
                <a:lnTo>
                  <a:pt x="413" y="1222"/>
                </a:lnTo>
                <a:lnTo>
                  <a:pt x="415" y="1218"/>
                </a:lnTo>
                <a:lnTo>
                  <a:pt x="416" y="1210"/>
                </a:lnTo>
                <a:lnTo>
                  <a:pt x="420" y="1204"/>
                </a:lnTo>
                <a:lnTo>
                  <a:pt x="427" y="1196"/>
                </a:lnTo>
                <a:lnTo>
                  <a:pt x="430" y="1192"/>
                </a:lnTo>
                <a:lnTo>
                  <a:pt x="430" y="1183"/>
                </a:lnTo>
                <a:lnTo>
                  <a:pt x="430" y="1176"/>
                </a:lnTo>
                <a:lnTo>
                  <a:pt x="430" y="1164"/>
                </a:lnTo>
                <a:lnTo>
                  <a:pt x="430" y="1161"/>
                </a:lnTo>
                <a:lnTo>
                  <a:pt x="430" y="1157"/>
                </a:lnTo>
                <a:lnTo>
                  <a:pt x="430" y="1157"/>
                </a:lnTo>
                <a:lnTo>
                  <a:pt x="430" y="1154"/>
                </a:lnTo>
                <a:lnTo>
                  <a:pt x="430" y="1144"/>
                </a:lnTo>
                <a:lnTo>
                  <a:pt x="430" y="1136"/>
                </a:lnTo>
                <a:lnTo>
                  <a:pt x="430" y="1132"/>
                </a:lnTo>
                <a:lnTo>
                  <a:pt x="430" y="1128"/>
                </a:lnTo>
                <a:lnTo>
                  <a:pt x="431" y="1120"/>
                </a:lnTo>
                <a:lnTo>
                  <a:pt x="432" y="1113"/>
                </a:lnTo>
                <a:lnTo>
                  <a:pt x="434" y="1102"/>
                </a:lnTo>
                <a:lnTo>
                  <a:pt x="434" y="1094"/>
                </a:lnTo>
                <a:lnTo>
                  <a:pt x="435" y="1090"/>
                </a:lnTo>
                <a:lnTo>
                  <a:pt x="438" y="1080"/>
                </a:lnTo>
                <a:lnTo>
                  <a:pt x="439" y="1076"/>
                </a:lnTo>
                <a:lnTo>
                  <a:pt x="439" y="1075"/>
                </a:lnTo>
                <a:lnTo>
                  <a:pt x="442" y="1068"/>
                </a:lnTo>
                <a:lnTo>
                  <a:pt x="445" y="1059"/>
                </a:lnTo>
                <a:lnTo>
                  <a:pt x="442" y="1050"/>
                </a:lnTo>
                <a:lnTo>
                  <a:pt x="442" y="1046"/>
                </a:lnTo>
                <a:lnTo>
                  <a:pt x="441" y="1042"/>
                </a:lnTo>
                <a:lnTo>
                  <a:pt x="439" y="1035"/>
                </a:lnTo>
                <a:lnTo>
                  <a:pt x="439" y="1031"/>
                </a:lnTo>
                <a:lnTo>
                  <a:pt x="439" y="1029"/>
                </a:lnTo>
                <a:lnTo>
                  <a:pt x="439" y="1022"/>
                </a:lnTo>
                <a:lnTo>
                  <a:pt x="438" y="1018"/>
                </a:lnTo>
                <a:lnTo>
                  <a:pt x="436" y="1009"/>
                </a:lnTo>
                <a:lnTo>
                  <a:pt x="436" y="1004"/>
                </a:lnTo>
                <a:lnTo>
                  <a:pt x="435" y="999"/>
                </a:lnTo>
                <a:lnTo>
                  <a:pt x="435" y="994"/>
                </a:lnTo>
                <a:lnTo>
                  <a:pt x="434" y="985"/>
                </a:lnTo>
                <a:lnTo>
                  <a:pt x="432" y="974"/>
                </a:lnTo>
                <a:lnTo>
                  <a:pt x="441" y="974"/>
                </a:lnTo>
                <a:lnTo>
                  <a:pt x="443" y="974"/>
                </a:lnTo>
                <a:lnTo>
                  <a:pt x="451" y="973"/>
                </a:lnTo>
                <a:lnTo>
                  <a:pt x="458" y="973"/>
                </a:lnTo>
                <a:lnTo>
                  <a:pt x="464" y="971"/>
                </a:lnTo>
                <a:lnTo>
                  <a:pt x="471" y="971"/>
                </a:lnTo>
                <a:lnTo>
                  <a:pt x="476" y="970"/>
                </a:lnTo>
                <a:lnTo>
                  <a:pt x="490" y="969"/>
                </a:lnTo>
                <a:lnTo>
                  <a:pt x="498" y="962"/>
                </a:lnTo>
                <a:lnTo>
                  <a:pt x="506" y="958"/>
                </a:lnTo>
                <a:lnTo>
                  <a:pt x="510" y="955"/>
                </a:lnTo>
                <a:lnTo>
                  <a:pt x="518" y="948"/>
                </a:lnTo>
                <a:lnTo>
                  <a:pt x="522" y="945"/>
                </a:lnTo>
                <a:lnTo>
                  <a:pt x="531" y="939"/>
                </a:lnTo>
                <a:lnTo>
                  <a:pt x="533" y="937"/>
                </a:lnTo>
                <a:lnTo>
                  <a:pt x="536" y="934"/>
                </a:lnTo>
                <a:lnTo>
                  <a:pt x="536" y="929"/>
                </a:lnTo>
                <a:lnTo>
                  <a:pt x="533" y="918"/>
                </a:lnTo>
                <a:lnTo>
                  <a:pt x="532" y="913"/>
                </a:lnTo>
                <a:lnTo>
                  <a:pt x="531" y="906"/>
                </a:lnTo>
                <a:lnTo>
                  <a:pt x="528" y="895"/>
                </a:lnTo>
                <a:lnTo>
                  <a:pt x="525" y="885"/>
                </a:lnTo>
                <a:lnTo>
                  <a:pt x="525" y="881"/>
                </a:lnTo>
                <a:lnTo>
                  <a:pt x="531" y="873"/>
                </a:lnTo>
                <a:lnTo>
                  <a:pt x="532" y="870"/>
                </a:lnTo>
                <a:lnTo>
                  <a:pt x="540" y="864"/>
                </a:lnTo>
                <a:lnTo>
                  <a:pt x="542" y="862"/>
                </a:lnTo>
                <a:lnTo>
                  <a:pt x="544" y="859"/>
                </a:lnTo>
                <a:lnTo>
                  <a:pt x="551" y="853"/>
                </a:lnTo>
                <a:lnTo>
                  <a:pt x="554" y="846"/>
                </a:lnTo>
                <a:lnTo>
                  <a:pt x="558" y="836"/>
                </a:lnTo>
                <a:lnTo>
                  <a:pt x="559" y="832"/>
                </a:lnTo>
                <a:lnTo>
                  <a:pt x="562" y="829"/>
                </a:lnTo>
                <a:lnTo>
                  <a:pt x="565" y="823"/>
                </a:lnTo>
                <a:lnTo>
                  <a:pt x="567" y="820"/>
                </a:lnTo>
                <a:lnTo>
                  <a:pt x="570" y="814"/>
                </a:lnTo>
                <a:lnTo>
                  <a:pt x="574" y="806"/>
                </a:lnTo>
                <a:lnTo>
                  <a:pt x="576" y="804"/>
                </a:lnTo>
                <a:lnTo>
                  <a:pt x="580" y="795"/>
                </a:lnTo>
                <a:lnTo>
                  <a:pt x="582" y="791"/>
                </a:lnTo>
                <a:lnTo>
                  <a:pt x="585" y="786"/>
                </a:lnTo>
                <a:lnTo>
                  <a:pt x="589" y="778"/>
                </a:lnTo>
                <a:lnTo>
                  <a:pt x="592" y="767"/>
                </a:lnTo>
                <a:lnTo>
                  <a:pt x="597" y="763"/>
                </a:lnTo>
                <a:lnTo>
                  <a:pt x="603" y="757"/>
                </a:lnTo>
                <a:lnTo>
                  <a:pt x="604" y="754"/>
                </a:lnTo>
                <a:lnTo>
                  <a:pt x="610" y="748"/>
                </a:lnTo>
                <a:lnTo>
                  <a:pt x="618" y="741"/>
                </a:lnTo>
                <a:lnTo>
                  <a:pt x="621" y="738"/>
                </a:lnTo>
                <a:lnTo>
                  <a:pt x="626" y="733"/>
                </a:lnTo>
                <a:lnTo>
                  <a:pt x="629" y="731"/>
                </a:lnTo>
                <a:lnTo>
                  <a:pt x="629" y="726"/>
                </a:lnTo>
                <a:lnTo>
                  <a:pt x="629" y="722"/>
                </a:lnTo>
                <a:lnTo>
                  <a:pt x="629" y="716"/>
                </a:lnTo>
                <a:lnTo>
                  <a:pt x="629" y="714"/>
                </a:lnTo>
                <a:lnTo>
                  <a:pt x="629" y="701"/>
                </a:lnTo>
                <a:lnTo>
                  <a:pt x="629" y="697"/>
                </a:lnTo>
                <a:lnTo>
                  <a:pt x="629" y="696"/>
                </a:lnTo>
                <a:lnTo>
                  <a:pt x="629" y="689"/>
                </a:lnTo>
                <a:lnTo>
                  <a:pt x="625" y="681"/>
                </a:lnTo>
                <a:lnTo>
                  <a:pt x="622" y="674"/>
                </a:lnTo>
                <a:lnTo>
                  <a:pt x="618" y="666"/>
                </a:lnTo>
                <a:lnTo>
                  <a:pt x="615" y="662"/>
                </a:lnTo>
                <a:lnTo>
                  <a:pt x="608" y="651"/>
                </a:lnTo>
                <a:lnTo>
                  <a:pt x="606" y="645"/>
                </a:lnTo>
                <a:lnTo>
                  <a:pt x="603" y="640"/>
                </a:lnTo>
                <a:lnTo>
                  <a:pt x="596" y="629"/>
                </a:lnTo>
                <a:lnTo>
                  <a:pt x="597" y="621"/>
                </a:lnTo>
                <a:lnTo>
                  <a:pt x="600" y="615"/>
                </a:lnTo>
                <a:lnTo>
                  <a:pt x="603" y="606"/>
                </a:lnTo>
                <a:lnTo>
                  <a:pt x="611" y="603"/>
                </a:lnTo>
                <a:lnTo>
                  <a:pt x="617" y="603"/>
                </a:lnTo>
                <a:lnTo>
                  <a:pt x="625" y="602"/>
                </a:lnTo>
                <a:lnTo>
                  <a:pt x="627" y="600"/>
                </a:lnTo>
                <a:lnTo>
                  <a:pt x="632" y="595"/>
                </a:lnTo>
                <a:lnTo>
                  <a:pt x="636" y="585"/>
                </a:lnTo>
                <a:lnTo>
                  <a:pt x="638" y="580"/>
                </a:lnTo>
                <a:lnTo>
                  <a:pt x="642" y="570"/>
                </a:lnTo>
                <a:lnTo>
                  <a:pt x="645" y="564"/>
                </a:lnTo>
                <a:lnTo>
                  <a:pt x="647" y="554"/>
                </a:lnTo>
                <a:lnTo>
                  <a:pt x="648" y="547"/>
                </a:lnTo>
                <a:lnTo>
                  <a:pt x="651" y="539"/>
                </a:lnTo>
                <a:lnTo>
                  <a:pt x="652" y="535"/>
                </a:lnTo>
                <a:lnTo>
                  <a:pt x="653" y="524"/>
                </a:lnTo>
                <a:lnTo>
                  <a:pt x="655" y="519"/>
                </a:lnTo>
                <a:lnTo>
                  <a:pt x="656" y="513"/>
                </a:lnTo>
                <a:lnTo>
                  <a:pt x="657" y="505"/>
                </a:lnTo>
                <a:lnTo>
                  <a:pt x="657" y="501"/>
                </a:lnTo>
                <a:lnTo>
                  <a:pt x="663" y="497"/>
                </a:lnTo>
                <a:lnTo>
                  <a:pt x="667" y="491"/>
                </a:lnTo>
                <a:lnTo>
                  <a:pt x="675" y="484"/>
                </a:lnTo>
                <a:lnTo>
                  <a:pt x="677" y="483"/>
                </a:lnTo>
                <a:lnTo>
                  <a:pt x="679" y="480"/>
                </a:lnTo>
                <a:lnTo>
                  <a:pt x="681" y="480"/>
                </a:lnTo>
                <a:lnTo>
                  <a:pt x="686" y="475"/>
                </a:lnTo>
                <a:lnTo>
                  <a:pt x="689" y="472"/>
                </a:lnTo>
                <a:lnTo>
                  <a:pt x="694" y="468"/>
                </a:lnTo>
                <a:lnTo>
                  <a:pt x="701" y="463"/>
                </a:lnTo>
                <a:lnTo>
                  <a:pt x="704" y="457"/>
                </a:lnTo>
                <a:lnTo>
                  <a:pt x="708" y="449"/>
                </a:lnTo>
                <a:lnTo>
                  <a:pt x="711" y="444"/>
                </a:lnTo>
                <a:lnTo>
                  <a:pt x="719" y="448"/>
                </a:lnTo>
                <a:lnTo>
                  <a:pt x="723" y="450"/>
                </a:lnTo>
                <a:lnTo>
                  <a:pt x="727" y="452"/>
                </a:lnTo>
                <a:lnTo>
                  <a:pt x="733" y="454"/>
                </a:lnTo>
                <a:lnTo>
                  <a:pt x="738" y="457"/>
                </a:lnTo>
                <a:lnTo>
                  <a:pt x="743" y="460"/>
                </a:lnTo>
                <a:lnTo>
                  <a:pt x="750" y="464"/>
                </a:lnTo>
                <a:lnTo>
                  <a:pt x="754" y="468"/>
                </a:lnTo>
                <a:lnTo>
                  <a:pt x="763" y="472"/>
                </a:lnTo>
                <a:lnTo>
                  <a:pt x="768" y="476"/>
                </a:lnTo>
                <a:lnTo>
                  <a:pt x="773" y="480"/>
                </a:lnTo>
                <a:lnTo>
                  <a:pt x="776" y="475"/>
                </a:lnTo>
                <a:lnTo>
                  <a:pt x="779" y="468"/>
                </a:lnTo>
                <a:lnTo>
                  <a:pt x="780" y="463"/>
                </a:lnTo>
                <a:lnTo>
                  <a:pt x="783" y="459"/>
                </a:lnTo>
                <a:lnTo>
                  <a:pt x="784" y="454"/>
                </a:lnTo>
                <a:lnTo>
                  <a:pt x="784" y="453"/>
                </a:lnTo>
                <a:lnTo>
                  <a:pt x="786" y="448"/>
                </a:lnTo>
                <a:lnTo>
                  <a:pt x="787" y="446"/>
                </a:lnTo>
                <a:lnTo>
                  <a:pt x="787" y="444"/>
                </a:lnTo>
                <a:lnTo>
                  <a:pt x="787" y="441"/>
                </a:lnTo>
                <a:lnTo>
                  <a:pt x="791" y="434"/>
                </a:lnTo>
                <a:lnTo>
                  <a:pt x="793" y="426"/>
                </a:lnTo>
                <a:lnTo>
                  <a:pt x="794" y="422"/>
                </a:lnTo>
                <a:lnTo>
                  <a:pt x="795" y="419"/>
                </a:lnTo>
                <a:lnTo>
                  <a:pt x="794" y="411"/>
                </a:lnTo>
                <a:lnTo>
                  <a:pt x="794" y="405"/>
                </a:lnTo>
                <a:lnTo>
                  <a:pt x="793" y="404"/>
                </a:lnTo>
                <a:lnTo>
                  <a:pt x="793" y="401"/>
                </a:lnTo>
                <a:lnTo>
                  <a:pt x="791" y="394"/>
                </a:lnTo>
                <a:lnTo>
                  <a:pt x="791" y="390"/>
                </a:lnTo>
                <a:lnTo>
                  <a:pt x="790" y="381"/>
                </a:lnTo>
                <a:lnTo>
                  <a:pt x="788" y="373"/>
                </a:lnTo>
                <a:lnTo>
                  <a:pt x="787" y="364"/>
                </a:lnTo>
                <a:lnTo>
                  <a:pt x="787" y="362"/>
                </a:lnTo>
                <a:lnTo>
                  <a:pt x="787" y="360"/>
                </a:lnTo>
                <a:lnTo>
                  <a:pt x="787" y="358"/>
                </a:lnTo>
                <a:lnTo>
                  <a:pt x="787" y="356"/>
                </a:lnTo>
                <a:lnTo>
                  <a:pt x="787" y="351"/>
                </a:lnTo>
                <a:lnTo>
                  <a:pt x="788" y="348"/>
                </a:lnTo>
                <a:lnTo>
                  <a:pt x="788" y="343"/>
                </a:lnTo>
                <a:lnTo>
                  <a:pt x="788" y="341"/>
                </a:lnTo>
                <a:lnTo>
                  <a:pt x="788" y="339"/>
                </a:lnTo>
                <a:lnTo>
                  <a:pt x="788" y="330"/>
                </a:lnTo>
                <a:lnTo>
                  <a:pt x="798" y="325"/>
                </a:lnTo>
                <a:lnTo>
                  <a:pt x="805" y="321"/>
                </a:lnTo>
                <a:lnTo>
                  <a:pt x="809" y="319"/>
                </a:lnTo>
                <a:lnTo>
                  <a:pt x="816" y="315"/>
                </a:lnTo>
                <a:lnTo>
                  <a:pt x="820" y="318"/>
                </a:lnTo>
                <a:lnTo>
                  <a:pt x="823" y="322"/>
                </a:lnTo>
                <a:lnTo>
                  <a:pt x="829" y="329"/>
                </a:lnTo>
                <a:lnTo>
                  <a:pt x="838" y="336"/>
                </a:lnTo>
                <a:lnTo>
                  <a:pt x="844" y="334"/>
                </a:lnTo>
                <a:lnTo>
                  <a:pt x="850" y="333"/>
                </a:lnTo>
                <a:lnTo>
                  <a:pt x="857" y="333"/>
                </a:lnTo>
                <a:lnTo>
                  <a:pt x="865" y="332"/>
                </a:lnTo>
                <a:lnTo>
                  <a:pt x="873" y="330"/>
                </a:lnTo>
                <a:lnTo>
                  <a:pt x="877" y="332"/>
                </a:lnTo>
                <a:lnTo>
                  <a:pt x="884" y="334"/>
                </a:lnTo>
                <a:lnTo>
                  <a:pt x="888" y="337"/>
                </a:lnTo>
                <a:lnTo>
                  <a:pt x="898" y="339"/>
                </a:lnTo>
                <a:lnTo>
                  <a:pt x="900" y="340"/>
                </a:lnTo>
                <a:lnTo>
                  <a:pt x="909" y="343"/>
                </a:lnTo>
                <a:lnTo>
                  <a:pt x="910" y="344"/>
                </a:lnTo>
                <a:lnTo>
                  <a:pt x="918" y="348"/>
                </a:lnTo>
                <a:lnTo>
                  <a:pt x="924" y="349"/>
                </a:lnTo>
                <a:lnTo>
                  <a:pt x="929" y="352"/>
                </a:lnTo>
                <a:lnTo>
                  <a:pt x="940" y="355"/>
                </a:lnTo>
                <a:lnTo>
                  <a:pt x="945" y="358"/>
                </a:lnTo>
                <a:lnTo>
                  <a:pt x="951" y="360"/>
                </a:lnTo>
                <a:lnTo>
                  <a:pt x="952" y="360"/>
                </a:lnTo>
                <a:lnTo>
                  <a:pt x="956" y="363"/>
                </a:lnTo>
                <a:lnTo>
                  <a:pt x="967" y="366"/>
                </a:lnTo>
                <a:lnTo>
                  <a:pt x="970" y="360"/>
                </a:lnTo>
                <a:lnTo>
                  <a:pt x="971" y="358"/>
                </a:lnTo>
                <a:lnTo>
                  <a:pt x="974" y="354"/>
                </a:lnTo>
                <a:lnTo>
                  <a:pt x="975" y="354"/>
                </a:lnTo>
                <a:lnTo>
                  <a:pt x="981" y="345"/>
                </a:lnTo>
                <a:lnTo>
                  <a:pt x="982" y="343"/>
                </a:lnTo>
                <a:lnTo>
                  <a:pt x="984" y="341"/>
                </a:lnTo>
                <a:lnTo>
                  <a:pt x="986" y="337"/>
                </a:lnTo>
                <a:lnTo>
                  <a:pt x="993" y="328"/>
                </a:lnTo>
                <a:lnTo>
                  <a:pt x="984" y="324"/>
                </a:lnTo>
                <a:lnTo>
                  <a:pt x="978" y="321"/>
                </a:lnTo>
                <a:lnTo>
                  <a:pt x="974" y="319"/>
                </a:lnTo>
                <a:lnTo>
                  <a:pt x="971" y="317"/>
                </a:lnTo>
                <a:lnTo>
                  <a:pt x="964" y="313"/>
                </a:lnTo>
                <a:lnTo>
                  <a:pt x="969" y="307"/>
                </a:lnTo>
                <a:lnTo>
                  <a:pt x="975" y="303"/>
                </a:lnTo>
                <a:lnTo>
                  <a:pt x="978" y="299"/>
                </a:lnTo>
                <a:lnTo>
                  <a:pt x="984" y="288"/>
                </a:lnTo>
                <a:lnTo>
                  <a:pt x="986" y="281"/>
                </a:lnTo>
                <a:lnTo>
                  <a:pt x="988" y="277"/>
                </a:lnTo>
                <a:lnTo>
                  <a:pt x="990" y="270"/>
                </a:lnTo>
                <a:lnTo>
                  <a:pt x="992" y="262"/>
                </a:lnTo>
                <a:lnTo>
                  <a:pt x="994" y="254"/>
                </a:lnTo>
                <a:lnTo>
                  <a:pt x="996" y="250"/>
                </a:lnTo>
                <a:lnTo>
                  <a:pt x="997" y="244"/>
                </a:lnTo>
                <a:lnTo>
                  <a:pt x="996" y="239"/>
                </a:lnTo>
                <a:lnTo>
                  <a:pt x="994" y="232"/>
                </a:lnTo>
                <a:lnTo>
                  <a:pt x="994" y="231"/>
                </a:lnTo>
                <a:lnTo>
                  <a:pt x="993" y="221"/>
                </a:lnTo>
                <a:lnTo>
                  <a:pt x="992" y="216"/>
                </a:lnTo>
                <a:lnTo>
                  <a:pt x="990" y="212"/>
                </a:lnTo>
                <a:lnTo>
                  <a:pt x="986" y="208"/>
                </a:lnTo>
                <a:lnTo>
                  <a:pt x="984" y="205"/>
                </a:lnTo>
                <a:lnTo>
                  <a:pt x="979" y="198"/>
                </a:lnTo>
                <a:lnTo>
                  <a:pt x="973" y="191"/>
                </a:lnTo>
                <a:lnTo>
                  <a:pt x="970" y="189"/>
                </a:lnTo>
                <a:lnTo>
                  <a:pt x="966" y="182"/>
                </a:lnTo>
                <a:lnTo>
                  <a:pt x="973" y="180"/>
                </a:lnTo>
                <a:lnTo>
                  <a:pt x="978" y="180"/>
                </a:lnTo>
                <a:lnTo>
                  <a:pt x="988" y="178"/>
                </a:lnTo>
                <a:lnTo>
                  <a:pt x="997" y="176"/>
                </a:lnTo>
                <a:lnTo>
                  <a:pt x="1001" y="176"/>
                </a:lnTo>
                <a:lnTo>
                  <a:pt x="1004" y="175"/>
                </a:lnTo>
                <a:lnTo>
                  <a:pt x="1012" y="175"/>
                </a:lnTo>
                <a:lnTo>
                  <a:pt x="1014" y="174"/>
                </a:lnTo>
                <a:lnTo>
                  <a:pt x="1016" y="171"/>
                </a:lnTo>
                <a:lnTo>
                  <a:pt x="1016" y="168"/>
                </a:lnTo>
                <a:lnTo>
                  <a:pt x="1018" y="167"/>
                </a:lnTo>
                <a:lnTo>
                  <a:pt x="1019" y="165"/>
                </a:lnTo>
                <a:lnTo>
                  <a:pt x="1019" y="164"/>
                </a:lnTo>
                <a:lnTo>
                  <a:pt x="1020" y="163"/>
                </a:lnTo>
                <a:lnTo>
                  <a:pt x="1023" y="160"/>
                </a:lnTo>
                <a:lnTo>
                  <a:pt x="1024" y="159"/>
                </a:lnTo>
                <a:lnTo>
                  <a:pt x="1026" y="157"/>
                </a:lnTo>
                <a:lnTo>
                  <a:pt x="1029" y="159"/>
                </a:lnTo>
                <a:lnTo>
                  <a:pt x="1029" y="160"/>
                </a:lnTo>
                <a:lnTo>
                  <a:pt x="1030" y="160"/>
                </a:lnTo>
                <a:lnTo>
                  <a:pt x="1038" y="164"/>
                </a:lnTo>
                <a:lnTo>
                  <a:pt x="1042" y="167"/>
                </a:lnTo>
                <a:lnTo>
                  <a:pt x="1044" y="168"/>
                </a:lnTo>
                <a:lnTo>
                  <a:pt x="1052" y="174"/>
                </a:lnTo>
                <a:lnTo>
                  <a:pt x="1060" y="176"/>
                </a:lnTo>
                <a:lnTo>
                  <a:pt x="1061" y="168"/>
                </a:lnTo>
                <a:lnTo>
                  <a:pt x="1063" y="159"/>
                </a:lnTo>
                <a:lnTo>
                  <a:pt x="1057" y="153"/>
                </a:lnTo>
                <a:lnTo>
                  <a:pt x="1056" y="149"/>
                </a:lnTo>
                <a:lnTo>
                  <a:pt x="1055" y="145"/>
                </a:lnTo>
                <a:lnTo>
                  <a:pt x="1052" y="141"/>
                </a:lnTo>
                <a:lnTo>
                  <a:pt x="1049" y="137"/>
                </a:lnTo>
                <a:lnTo>
                  <a:pt x="1049" y="131"/>
                </a:lnTo>
                <a:lnTo>
                  <a:pt x="1049" y="129"/>
                </a:lnTo>
                <a:lnTo>
                  <a:pt x="1049" y="127"/>
                </a:lnTo>
                <a:lnTo>
                  <a:pt x="1052" y="124"/>
                </a:lnTo>
                <a:lnTo>
                  <a:pt x="1057" y="116"/>
                </a:lnTo>
                <a:lnTo>
                  <a:pt x="1067" y="108"/>
                </a:lnTo>
                <a:lnTo>
                  <a:pt x="1072" y="103"/>
                </a:lnTo>
                <a:lnTo>
                  <a:pt x="1074" y="101"/>
                </a:lnTo>
                <a:lnTo>
                  <a:pt x="1082" y="104"/>
                </a:lnTo>
                <a:lnTo>
                  <a:pt x="1089" y="105"/>
                </a:lnTo>
                <a:lnTo>
                  <a:pt x="1095" y="107"/>
                </a:lnTo>
                <a:lnTo>
                  <a:pt x="1100" y="107"/>
                </a:lnTo>
                <a:lnTo>
                  <a:pt x="1104" y="107"/>
                </a:lnTo>
                <a:lnTo>
                  <a:pt x="1108" y="108"/>
                </a:lnTo>
                <a:lnTo>
                  <a:pt x="1110" y="112"/>
                </a:lnTo>
                <a:lnTo>
                  <a:pt x="1113" y="116"/>
                </a:lnTo>
                <a:lnTo>
                  <a:pt x="1115" y="118"/>
                </a:lnTo>
                <a:lnTo>
                  <a:pt x="1117" y="123"/>
                </a:lnTo>
                <a:lnTo>
                  <a:pt x="1123" y="130"/>
                </a:lnTo>
                <a:lnTo>
                  <a:pt x="1125" y="133"/>
                </a:lnTo>
                <a:lnTo>
                  <a:pt x="1127" y="135"/>
                </a:lnTo>
                <a:lnTo>
                  <a:pt x="1131" y="141"/>
                </a:lnTo>
                <a:lnTo>
                  <a:pt x="1138" y="146"/>
                </a:lnTo>
                <a:lnTo>
                  <a:pt x="1140" y="149"/>
                </a:lnTo>
                <a:lnTo>
                  <a:pt x="1142" y="152"/>
                </a:lnTo>
                <a:lnTo>
                  <a:pt x="1146" y="156"/>
                </a:lnTo>
                <a:lnTo>
                  <a:pt x="1147" y="157"/>
                </a:lnTo>
                <a:lnTo>
                  <a:pt x="1149" y="161"/>
                </a:lnTo>
                <a:lnTo>
                  <a:pt x="1150" y="164"/>
                </a:lnTo>
                <a:lnTo>
                  <a:pt x="1154" y="168"/>
                </a:lnTo>
                <a:lnTo>
                  <a:pt x="1157" y="172"/>
                </a:lnTo>
                <a:lnTo>
                  <a:pt x="1158" y="174"/>
                </a:lnTo>
                <a:lnTo>
                  <a:pt x="1166" y="183"/>
                </a:lnTo>
                <a:lnTo>
                  <a:pt x="1168" y="186"/>
                </a:lnTo>
                <a:lnTo>
                  <a:pt x="1170" y="191"/>
                </a:lnTo>
                <a:lnTo>
                  <a:pt x="1170" y="193"/>
                </a:lnTo>
                <a:lnTo>
                  <a:pt x="1170" y="195"/>
                </a:lnTo>
                <a:lnTo>
                  <a:pt x="1179" y="206"/>
                </a:lnTo>
                <a:lnTo>
                  <a:pt x="1180" y="208"/>
                </a:lnTo>
                <a:lnTo>
                  <a:pt x="1187" y="219"/>
                </a:lnTo>
                <a:lnTo>
                  <a:pt x="1188" y="219"/>
                </a:lnTo>
                <a:lnTo>
                  <a:pt x="1190" y="224"/>
                </a:lnTo>
                <a:lnTo>
                  <a:pt x="1190" y="229"/>
                </a:lnTo>
                <a:lnTo>
                  <a:pt x="1192" y="239"/>
                </a:lnTo>
                <a:lnTo>
                  <a:pt x="1194" y="240"/>
                </a:lnTo>
                <a:lnTo>
                  <a:pt x="1195" y="247"/>
                </a:lnTo>
                <a:lnTo>
                  <a:pt x="1198" y="244"/>
                </a:lnTo>
                <a:lnTo>
                  <a:pt x="1199" y="243"/>
                </a:lnTo>
                <a:lnTo>
                  <a:pt x="1201" y="243"/>
                </a:lnTo>
                <a:lnTo>
                  <a:pt x="1206" y="240"/>
                </a:lnTo>
                <a:lnTo>
                  <a:pt x="1210" y="238"/>
                </a:lnTo>
                <a:lnTo>
                  <a:pt x="1214" y="240"/>
                </a:lnTo>
                <a:lnTo>
                  <a:pt x="1216" y="242"/>
                </a:lnTo>
                <a:lnTo>
                  <a:pt x="1220" y="242"/>
                </a:lnTo>
                <a:lnTo>
                  <a:pt x="1221" y="243"/>
                </a:lnTo>
                <a:lnTo>
                  <a:pt x="1224" y="244"/>
                </a:lnTo>
                <a:lnTo>
                  <a:pt x="1225" y="244"/>
                </a:lnTo>
                <a:lnTo>
                  <a:pt x="1226" y="244"/>
                </a:lnTo>
                <a:lnTo>
                  <a:pt x="1228" y="246"/>
                </a:lnTo>
                <a:lnTo>
                  <a:pt x="1229" y="246"/>
                </a:lnTo>
                <a:lnTo>
                  <a:pt x="1231" y="247"/>
                </a:lnTo>
                <a:lnTo>
                  <a:pt x="1237" y="250"/>
                </a:lnTo>
                <a:lnTo>
                  <a:pt x="1244" y="249"/>
                </a:lnTo>
                <a:lnTo>
                  <a:pt x="1251" y="247"/>
                </a:lnTo>
                <a:lnTo>
                  <a:pt x="1256" y="246"/>
                </a:lnTo>
                <a:lnTo>
                  <a:pt x="1259" y="246"/>
                </a:lnTo>
                <a:lnTo>
                  <a:pt x="1261" y="247"/>
                </a:lnTo>
                <a:lnTo>
                  <a:pt x="1262" y="247"/>
                </a:lnTo>
                <a:lnTo>
                  <a:pt x="1262" y="249"/>
                </a:lnTo>
                <a:lnTo>
                  <a:pt x="1266" y="253"/>
                </a:lnTo>
                <a:lnTo>
                  <a:pt x="1270" y="257"/>
                </a:lnTo>
                <a:lnTo>
                  <a:pt x="1274" y="261"/>
                </a:lnTo>
                <a:lnTo>
                  <a:pt x="1278" y="257"/>
                </a:lnTo>
                <a:lnTo>
                  <a:pt x="1280" y="257"/>
                </a:lnTo>
                <a:lnTo>
                  <a:pt x="1280" y="255"/>
                </a:lnTo>
                <a:lnTo>
                  <a:pt x="1286" y="250"/>
                </a:lnTo>
                <a:lnTo>
                  <a:pt x="1286" y="249"/>
                </a:lnTo>
                <a:lnTo>
                  <a:pt x="1288" y="247"/>
                </a:lnTo>
                <a:lnTo>
                  <a:pt x="1291" y="246"/>
                </a:lnTo>
                <a:lnTo>
                  <a:pt x="1293" y="243"/>
                </a:lnTo>
                <a:lnTo>
                  <a:pt x="1297" y="240"/>
                </a:lnTo>
                <a:lnTo>
                  <a:pt x="1304" y="239"/>
                </a:lnTo>
                <a:lnTo>
                  <a:pt x="1308" y="238"/>
                </a:lnTo>
                <a:lnTo>
                  <a:pt x="1312" y="236"/>
                </a:lnTo>
                <a:lnTo>
                  <a:pt x="1315" y="235"/>
                </a:lnTo>
                <a:lnTo>
                  <a:pt x="1319" y="234"/>
                </a:lnTo>
                <a:lnTo>
                  <a:pt x="1323" y="221"/>
                </a:lnTo>
                <a:lnTo>
                  <a:pt x="1323" y="216"/>
                </a:lnTo>
                <a:lnTo>
                  <a:pt x="1323" y="210"/>
                </a:lnTo>
                <a:lnTo>
                  <a:pt x="1325" y="202"/>
                </a:lnTo>
                <a:lnTo>
                  <a:pt x="1329" y="201"/>
                </a:lnTo>
                <a:lnTo>
                  <a:pt x="1334" y="197"/>
                </a:lnTo>
                <a:lnTo>
                  <a:pt x="1341" y="197"/>
                </a:lnTo>
                <a:lnTo>
                  <a:pt x="1345" y="198"/>
                </a:lnTo>
                <a:lnTo>
                  <a:pt x="1348" y="201"/>
                </a:lnTo>
                <a:lnTo>
                  <a:pt x="1355" y="208"/>
                </a:lnTo>
                <a:lnTo>
                  <a:pt x="1363" y="205"/>
                </a:lnTo>
                <a:lnTo>
                  <a:pt x="1363" y="214"/>
                </a:lnTo>
                <a:lnTo>
                  <a:pt x="1366" y="214"/>
                </a:lnTo>
                <a:lnTo>
                  <a:pt x="1370" y="216"/>
                </a:lnTo>
                <a:lnTo>
                  <a:pt x="1371" y="217"/>
                </a:lnTo>
                <a:lnTo>
                  <a:pt x="1374" y="220"/>
                </a:lnTo>
                <a:lnTo>
                  <a:pt x="1377" y="220"/>
                </a:lnTo>
                <a:lnTo>
                  <a:pt x="1378" y="221"/>
                </a:lnTo>
                <a:lnTo>
                  <a:pt x="1381" y="221"/>
                </a:lnTo>
                <a:lnTo>
                  <a:pt x="1389" y="223"/>
                </a:lnTo>
                <a:lnTo>
                  <a:pt x="1392" y="224"/>
                </a:lnTo>
                <a:lnTo>
                  <a:pt x="1396" y="224"/>
                </a:lnTo>
                <a:lnTo>
                  <a:pt x="1398" y="224"/>
                </a:lnTo>
                <a:lnTo>
                  <a:pt x="1400" y="224"/>
                </a:lnTo>
                <a:lnTo>
                  <a:pt x="1407" y="225"/>
                </a:lnTo>
                <a:lnTo>
                  <a:pt x="1411" y="227"/>
                </a:lnTo>
                <a:lnTo>
                  <a:pt x="1411" y="227"/>
                </a:lnTo>
                <a:lnTo>
                  <a:pt x="1416" y="229"/>
                </a:lnTo>
                <a:lnTo>
                  <a:pt x="1419" y="232"/>
                </a:lnTo>
                <a:lnTo>
                  <a:pt x="1422" y="232"/>
                </a:lnTo>
                <a:lnTo>
                  <a:pt x="1428" y="236"/>
                </a:lnTo>
                <a:lnTo>
                  <a:pt x="1430" y="238"/>
                </a:lnTo>
                <a:lnTo>
                  <a:pt x="1430" y="239"/>
                </a:lnTo>
                <a:lnTo>
                  <a:pt x="1431" y="240"/>
                </a:lnTo>
                <a:lnTo>
                  <a:pt x="1432" y="242"/>
                </a:lnTo>
                <a:lnTo>
                  <a:pt x="1435" y="246"/>
                </a:lnTo>
                <a:lnTo>
                  <a:pt x="1439" y="254"/>
                </a:lnTo>
                <a:lnTo>
                  <a:pt x="1443" y="255"/>
                </a:lnTo>
                <a:lnTo>
                  <a:pt x="1443" y="251"/>
                </a:lnTo>
                <a:lnTo>
                  <a:pt x="1443" y="249"/>
                </a:lnTo>
                <a:lnTo>
                  <a:pt x="1443" y="247"/>
                </a:lnTo>
                <a:lnTo>
                  <a:pt x="1443" y="242"/>
                </a:lnTo>
                <a:lnTo>
                  <a:pt x="1443" y="240"/>
                </a:lnTo>
                <a:lnTo>
                  <a:pt x="1443" y="240"/>
                </a:lnTo>
                <a:lnTo>
                  <a:pt x="1443" y="240"/>
                </a:lnTo>
                <a:lnTo>
                  <a:pt x="1445" y="239"/>
                </a:lnTo>
                <a:lnTo>
                  <a:pt x="1446" y="239"/>
                </a:lnTo>
                <a:lnTo>
                  <a:pt x="1447" y="239"/>
                </a:lnTo>
                <a:lnTo>
                  <a:pt x="1447" y="238"/>
                </a:lnTo>
                <a:lnTo>
                  <a:pt x="1447" y="239"/>
                </a:lnTo>
                <a:lnTo>
                  <a:pt x="1449" y="239"/>
                </a:lnTo>
                <a:lnTo>
                  <a:pt x="1450" y="239"/>
                </a:lnTo>
                <a:lnTo>
                  <a:pt x="1452" y="238"/>
                </a:lnTo>
                <a:lnTo>
                  <a:pt x="1452" y="236"/>
                </a:lnTo>
                <a:lnTo>
                  <a:pt x="1454" y="235"/>
                </a:lnTo>
                <a:lnTo>
                  <a:pt x="1456" y="235"/>
                </a:lnTo>
                <a:lnTo>
                  <a:pt x="1456" y="236"/>
                </a:lnTo>
                <a:lnTo>
                  <a:pt x="1457" y="235"/>
                </a:lnTo>
                <a:lnTo>
                  <a:pt x="1457" y="234"/>
                </a:lnTo>
                <a:lnTo>
                  <a:pt x="1457" y="232"/>
                </a:lnTo>
                <a:lnTo>
                  <a:pt x="1460" y="229"/>
                </a:lnTo>
                <a:lnTo>
                  <a:pt x="1458" y="224"/>
                </a:lnTo>
                <a:lnTo>
                  <a:pt x="1458" y="223"/>
                </a:lnTo>
                <a:lnTo>
                  <a:pt x="1458" y="221"/>
                </a:lnTo>
                <a:lnTo>
                  <a:pt x="1458" y="220"/>
                </a:lnTo>
                <a:lnTo>
                  <a:pt x="1457" y="220"/>
                </a:lnTo>
                <a:lnTo>
                  <a:pt x="1457" y="216"/>
                </a:lnTo>
                <a:lnTo>
                  <a:pt x="1457" y="213"/>
                </a:lnTo>
                <a:lnTo>
                  <a:pt x="1457" y="212"/>
                </a:lnTo>
                <a:lnTo>
                  <a:pt x="1458" y="209"/>
                </a:lnTo>
                <a:lnTo>
                  <a:pt x="1457" y="208"/>
                </a:lnTo>
                <a:lnTo>
                  <a:pt x="1457" y="206"/>
                </a:lnTo>
                <a:lnTo>
                  <a:pt x="1456" y="201"/>
                </a:lnTo>
                <a:lnTo>
                  <a:pt x="1457" y="187"/>
                </a:lnTo>
                <a:lnTo>
                  <a:pt x="1460" y="183"/>
                </a:lnTo>
                <a:lnTo>
                  <a:pt x="1462" y="180"/>
                </a:lnTo>
                <a:lnTo>
                  <a:pt x="1462" y="179"/>
                </a:lnTo>
                <a:lnTo>
                  <a:pt x="1462" y="176"/>
                </a:lnTo>
                <a:lnTo>
                  <a:pt x="1462" y="175"/>
                </a:lnTo>
                <a:lnTo>
                  <a:pt x="1465" y="172"/>
                </a:lnTo>
                <a:lnTo>
                  <a:pt x="1467" y="171"/>
                </a:lnTo>
                <a:lnTo>
                  <a:pt x="1473" y="164"/>
                </a:lnTo>
                <a:lnTo>
                  <a:pt x="1476" y="161"/>
                </a:lnTo>
                <a:lnTo>
                  <a:pt x="1476" y="160"/>
                </a:lnTo>
                <a:lnTo>
                  <a:pt x="1476" y="159"/>
                </a:lnTo>
                <a:lnTo>
                  <a:pt x="1483" y="154"/>
                </a:lnTo>
                <a:lnTo>
                  <a:pt x="1488" y="159"/>
                </a:lnTo>
                <a:lnTo>
                  <a:pt x="1492" y="157"/>
                </a:lnTo>
                <a:lnTo>
                  <a:pt x="1494" y="157"/>
                </a:lnTo>
                <a:lnTo>
                  <a:pt x="1495" y="157"/>
                </a:lnTo>
                <a:lnTo>
                  <a:pt x="1498" y="154"/>
                </a:lnTo>
                <a:lnTo>
                  <a:pt x="1498" y="153"/>
                </a:lnTo>
                <a:lnTo>
                  <a:pt x="1498" y="152"/>
                </a:lnTo>
                <a:lnTo>
                  <a:pt x="1499" y="150"/>
                </a:lnTo>
                <a:lnTo>
                  <a:pt x="1499" y="149"/>
                </a:lnTo>
                <a:lnTo>
                  <a:pt x="1501" y="139"/>
                </a:lnTo>
                <a:lnTo>
                  <a:pt x="1502" y="134"/>
                </a:lnTo>
                <a:lnTo>
                  <a:pt x="1502" y="131"/>
                </a:lnTo>
                <a:lnTo>
                  <a:pt x="1503" y="124"/>
                </a:lnTo>
                <a:lnTo>
                  <a:pt x="1505" y="124"/>
                </a:lnTo>
                <a:lnTo>
                  <a:pt x="1505" y="123"/>
                </a:lnTo>
                <a:lnTo>
                  <a:pt x="1506" y="122"/>
                </a:lnTo>
                <a:lnTo>
                  <a:pt x="1506" y="119"/>
                </a:lnTo>
                <a:lnTo>
                  <a:pt x="1506" y="118"/>
                </a:lnTo>
                <a:lnTo>
                  <a:pt x="1505" y="116"/>
                </a:lnTo>
                <a:lnTo>
                  <a:pt x="1503" y="116"/>
                </a:lnTo>
                <a:lnTo>
                  <a:pt x="1502" y="112"/>
                </a:lnTo>
                <a:lnTo>
                  <a:pt x="1502" y="109"/>
                </a:lnTo>
                <a:lnTo>
                  <a:pt x="1499" y="105"/>
                </a:lnTo>
                <a:lnTo>
                  <a:pt x="1498" y="105"/>
                </a:lnTo>
                <a:lnTo>
                  <a:pt x="1498" y="104"/>
                </a:lnTo>
                <a:lnTo>
                  <a:pt x="1498" y="99"/>
                </a:lnTo>
                <a:lnTo>
                  <a:pt x="1497" y="97"/>
                </a:lnTo>
                <a:lnTo>
                  <a:pt x="1497" y="94"/>
                </a:lnTo>
                <a:lnTo>
                  <a:pt x="1497" y="89"/>
                </a:lnTo>
                <a:lnTo>
                  <a:pt x="1494" y="84"/>
                </a:lnTo>
                <a:lnTo>
                  <a:pt x="1494" y="82"/>
                </a:lnTo>
                <a:lnTo>
                  <a:pt x="1490" y="75"/>
                </a:lnTo>
                <a:lnTo>
                  <a:pt x="1490" y="73"/>
                </a:lnTo>
                <a:lnTo>
                  <a:pt x="1491" y="70"/>
                </a:lnTo>
                <a:lnTo>
                  <a:pt x="1487" y="59"/>
                </a:lnTo>
                <a:lnTo>
                  <a:pt x="1490" y="58"/>
                </a:lnTo>
                <a:lnTo>
                  <a:pt x="1490" y="54"/>
                </a:lnTo>
                <a:lnTo>
                  <a:pt x="1490" y="52"/>
                </a:lnTo>
                <a:lnTo>
                  <a:pt x="1490" y="49"/>
                </a:lnTo>
                <a:lnTo>
                  <a:pt x="1488" y="47"/>
                </a:lnTo>
                <a:lnTo>
                  <a:pt x="1490" y="44"/>
                </a:lnTo>
                <a:lnTo>
                  <a:pt x="1488" y="44"/>
                </a:lnTo>
                <a:lnTo>
                  <a:pt x="1488" y="44"/>
                </a:lnTo>
                <a:lnTo>
                  <a:pt x="1490" y="40"/>
                </a:lnTo>
                <a:lnTo>
                  <a:pt x="1488" y="36"/>
                </a:lnTo>
                <a:lnTo>
                  <a:pt x="1490" y="34"/>
                </a:lnTo>
                <a:lnTo>
                  <a:pt x="1491" y="32"/>
                </a:lnTo>
                <a:lnTo>
                  <a:pt x="1491" y="30"/>
                </a:lnTo>
                <a:lnTo>
                  <a:pt x="1494" y="29"/>
                </a:lnTo>
                <a:lnTo>
                  <a:pt x="1492" y="26"/>
                </a:lnTo>
                <a:lnTo>
                  <a:pt x="1492" y="25"/>
                </a:lnTo>
                <a:lnTo>
                  <a:pt x="1494" y="21"/>
                </a:lnTo>
                <a:lnTo>
                  <a:pt x="1495" y="19"/>
                </a:lnTo>
                <a:lnTo>
                  <a:pt x="1494" y="18"/>
                </a:lnTo>
                <a:lnTo>
                  <a:pt x="1492" y="17"/>
                </a:lnTo>
                <a:lnTo>
                  <a:pt x="1491" y="17"/>
                </a:lnTo>
                <a:lnTo>
                  <a:pt x="1490" y="17"/>
                </a:lnTo>
                <a:lnTo>
                  <a:pt x="1491" y="15"/>
                </a:lnTo>
                <a:lnTo>
                  <a:pt x="1491" y="14"/>
                </a:lnTo>
                <a:lnTo>
                  <a:pt x="1488" y="14"/>
                </a:lnTo>
                <a:lnTo>
                  <a:pt x="1488" y="13"/>
                </a:lnTo>
                <a:lnTo>
                  <a:pt x="1490" y="11"/>
                </a:lnTo>
                <a:lnTo>
                  <a:pt x="1488" y="11"/>
                </a:lnTo>
                <a:lnTo>
                  <a:pt x="1490" y="9"/>
                </a:lnTo>
                <a:lnTo>
                  <a:pt x="1490" y="7"/>
                </a:lnTo>
                <a:lnTo>
                  <a:pt x="1490" y="4"/>
                </a:lnTo>
                <a:lnTo>
                  <a:pt x="1490" y="2"/>
                </a:lnTo>
                <a:lnTo>
                  <a:pt x="1490" y="0"/>
                </a:lnTo>
              </a:path>
            </a:pathLst>
          </a:custGeom>
          <a:noFill/>
          <a:ln w="6350" cap="flat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" name="Freeform 1302">
            <a:extLst>
              <a:ext uri="{FF2B5EF4-FFF2-40B4-BE49-F238E27FC236}">
                <a16:creationId xmlns:a16="http://schemas.microsoft.com/office/drawing/2014/main" id="{B1D34811-E96C-7DE7-0149-41D5FE382AEC}"/>
              </a:ext>
            </a:extLst>
          </p:cNvPr>
          <p:cNvSpPr>
            <a:spLocks/>
          </p:cNvSpPr>
          <p:nvPr/>
        </p:nvSpPr>
        <p:spPr bwMode="auto">
          <a:xfrm>
            <a:off x="7651750" y="1042988"/>
            <a:ext cx="733425" cy="409575"/>
          </a:xfrm>
          <a:custGeom>
            <a:avLst/>
            <a:gdLst>
              <a:gd name="T0" fmla="*/ 4 w 462"/>
              <a:gd name="T1" fmla="*/ 194 h 258"/>
              <a:gd name="T2" fmla="*/ 2 w 462"/>
              <a:gd name="T3" fmla="*/ 182 h 258"/>
              <a:gd name="T4" fmla="*/ 11 w 462"/>
              <a:gd name="T5" fmla="*/ 160 h 258"/>
              <a:gd name="T6" fmla="*/ 4 w 462"/>
              <a:gd name="T7" fmla="*/ 149 h 258"/>
              <a:gd name="T8" fmla="*/ 4 w 462"/>
              <a:gd name="T9" fmla="*/ 139 h 258"/>
              <a:gd name="T10" fmla="*/ 9 w 462"/>
              <a:gd name="T11" fmla="*/ 130 h 258"/>
              <a:gd name="T12" fmla="*/ 20 w 462"/>
              <a:gd name="T13" fmla="*/ 119 h 258"/>
              <a:gd name="T14" fmla="*/ 26 w 462"/>
              <a:gd name="T15" fmla="*/ 108 h 258"/>
              <a:gd name="T16" fmla="*/ 35 w 462"/>
              <a:gd name="T17" fmla="*/ 89 h 258"/>
              <a:gd name="T18" fmla="*/ 38 w 462"/>
              <a:gd name="T19" fmla="*/ 73 h 258"/>
              <a:gd name="T20" fmla="*/ 46 w 462"/>
              <a:gd name="T21" fmla="*/ 63 h 258"/>
              <a:gd name="T22" fmla="*/ 72 w 462"/>
              <a:gd name="T23" fmla="*/ 53 h 258"/>
              <a:gd name="T24" fmla="*/ 82 w 462"/>
              <a:gd name="T25" fmla="*/ 58 h 258"/>
              <a:gd name="T26" fmla="*/ 90 w 462"/>
              <a:gd name="T27" fmla="*/ 63 h 258"/>
              <a:gd name="T28" fmla="*/ 94 w 462"/>
              <a:gd name="T29" fmla="*/ 60 h 258"/>
              <a:gd name="T30" fmla="*/ 107 w 462"/>
              <a:gd name="T31" fmla="*/ 49 h 258"/>
              <a:gd name="T32" fmla="*/ 112 w 462"/>
              <a:gd name="T33" fmla="*/ 45 h 258"/>
              <a:gd name="T34" fmla="*/ 113 w 462"/>
              <a:gd name="T35" fmla="*/ 38 h 258"/>
              <a:gd name="T36" fmla="*/ 124 w 462"/>
              <a:gd name="T37" fmla="*/ 26 h 258"/>
              <a:gd name="T38" fmla="*/ 133 w 462"/>
              <a:gd name="T39" fmla="*/ 11 h 258"/>
              <a:gd name="T40" fmla="*/ 147 w 462"/>
              <a:gd name="T41" fmla="*/ 11 h 258"/>
              <a:gd name="T42" fmla="*/ 166 w 462"/>
              <a:gd name="T43" fmla="*/ 8 h 258"/>
              <a:gd name="T44" fmla="*/ 174 w 462"/>
              <a:gd name="T45" fmla="*/ 22 h 258"/>
              <a:gd name="T46" fmla="*/ 188 w 462"/>
              <a:gd name="T47" fmla="*/ 38 h 258"/>
              <a:gd name="T48" fmla="*/ 210 w 462"/>
              <a:gd name="T49" fmla="*/ 47 h 258"/>
              <a:gd name="T50" fmla="*/ 219 w 462"/>
              <a:gd name="T51" fmla="*/ 62 h 258"/>
              <a:gd name="T52" fmla="*/ 241 w 462"/>
              <a:gd name="T53" fmla="*/ 67 h 258"/>
              <a:gd name="T54" fmla="*/ 268 w 462"/>
              <a:gd name="T55" fmla="*/ 74 h 258"/>
              <a:gd name="T56" fmla="*/ 292 w 462"/>
              <a:gd name="T57" fmla="*/ 79 h 258"/>
              <a:gd name="T58" fmla="*/ 300 w 462"/>
              <a:gd name="T59" fmla="*/ 94 h 258"/>
              <a:gd name="T60" fmla="*/ 308 w 462"/>
              <a:gd name="T61" fmla="*/ 107 h 258"/>
              <a:gd name="T62" fmla="*/ 318 w 462"/>
              <a:gd name="T63" fmla="*/ 119 h 258"/>
              <a:gd name="T64" fmla="*/ 319 w 462"/>
              <a:gd name="T65" fmla="*/ 145 h 258"/>
              <a:gd name="T66" fmla="*/ 308 w 462"/>
              <a:gd name="T67" fmla="*/ 176 h 258"/>
              <a:gd name="T68" fmla="*/ 293 w 462"/>
              <a:gd name="T69" fmla="*/ 210 h 258"/>
              <a:gd name="T70" fmla="*/ 297 w 462"/>
              <a:gd name="T71" fmla="*/ 238 h 258"/>
              <a:gd name="T72" fmla="*/ 315 w 462"/>
              <a:gd name="T73" fmla="*/ 250 h 258"/>
              <a:gd name="T74" fmla="*/ 319 w 462"/>
              <a:gd name="T75" fmla="*/ 254 h 258"/>
              <a:gd name="T76" fmla="*/ 326 w 462"/>
              <a:gd name="T77" fmla="*/ 257 h 258"/>
              <a:gd name="T78" fmla="*/ 338 w 462"/>
              <a:gd name="T79" fmla="*/ 227 h 258"/>
              <a:gd name="T80" fmla="*/ 335 w 462"/>
              <a:gd name="T81" fmla="*/ 214 h 258"/>
              <a:gd name="T82" fmla="*/ 337 w 462"/>
              <a:gd name="T83" fmla="*/ 206 h 258"/>
              <a:gd name="T84" fmla="*/ 337 w 462"/>
              <a:gd name="T85" fmla="*/ 194 h 258"/>
              <a:gd name="T86" fmla="*/ 334 w 462"/>
              <a:gd name="T87" fmla="*/ 175 h 258"/>
              <a:gd name="T88" fmla="*/ 350 w 462"/>
              <a:gd name="T89" fmla="*/ 167 h 258"/>
              <a:gd name="T90" fmla="*/ 364 w 462"/>
              <a:gd name="T91" fmla="*/ 146 h 258"/>
              <a:gd name="T92" fmla="*/ 375 w 462"/>
              <a:gd name="T93" fmla="*/ 134 h 258"/>
              <a:gd name="T94" fmla="*/ 383 w 462"/>
              <a:gd name="T95" fmla="*/ 135 h 258"/>
              <a:gd name="T96" fmla="*/ 393 w 462"/>
              <a:gd name="T97" fmla="*/ 107 h 258"/>
              <a:gd name="T98" fmla="*/ 395 w 462"/>
              <a:gd name="T99" fmla="*/ 93 h 258"/>
              <a:gd name="T100" fmla="*/ 389 w 462"/>
              <a:gd name="T101" fmla="*/ 79 h 258"/>
              <a:gd name="T102" fmla="*/ 384 w 462"/>
              <a:gd name="T103" fmla="*/ 63 h 258"/>
              <a:gd name="T104" fmla="*/ 427 w 462"/>
              <a:gd name="T105" fmla="*/ 88 h 258"/>
              <a:gd name="T106" fmla="*/ 454 w 462"/>
              <a:gd name="T107" fmla="*/ 83 h 258"/>
              <a:gd name="T108" fmla="*/ 461 w 462"/>
              <a:gd name="T109" fmla="*/ 62 h 258"/>
              <a:gd name="T110" fmla="*/ 455 w 462"/>
              <a:gd name="T111" fmla="*/ 44 h 258"/>
              <a:gd name="T112" fmla="*/ 449 w 462"/>
              <a:gd name="T113" fmla="*/ 37 h 258"/>
              <a:gd name="T114" fmla="*/ 444 w 462"/>
              <a:gd name="T115" fmla="*/ 23 h 258"/>
              <a:gd name="T116" fmla="*/ 439 w 462"/>
              <a:gd name="T117" fmla="*/ 18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62" h="258">
                <a:moveTo>
                  <a:pt x="4" y="199"/>
                </a:moveTo>
                <a:lnTo>
                  <a:pt x="6" y="198"/>
                </a:lnTo>
                <a:lnTo>
                  <a:pt x="5" y="195"/>
                </a:lnTo>
                <a:lnTo>
                  <a:pt x="5" y="194"/>
                </a:lnTo>
                <a:lnTo>
                  <a:pt x="4" y="194"/>
                </a:lnTo>
                <a:lnTo>
                  <a:pt x="5" y="187"/>
                </a:lnTo>
                <a:lnTo>
                  <a:pt x="5" y="186"/>
                </a:lnTo>
                <a:lnTo>
                  <a:pt x="5" y="184"/>
                </a:lnTo>
                <a:lnTo>
                  <a:pt x="4" y="182"/>
                </a:lnTo>
                <a:lnTo>
                  <a:pt x="2" y="182"/>
                </a:lnTo>
                <a:lnTo>
                  <a:pt x="1" y="180"/>
                </a:lnTo>
                <a:lnTo>
                  <a:pt x="1" y="178"/>
                </a:lnTo>
                <a:lnTo>
                  <a:pt x="4" y="178"/>
                </a:lnTo>
                <a:lnTo>
                  <a:pt x="9" y="171"/>
                </a:lnTo>
                <a:lnTo>
                  <a:pt x="11" y="160"/>
                </a:lnTo>
                <a:lnTo>
                  <a:pt x="9" y="160"/>
                </a:lnTo>
                <a:lnTo>
                  <a:pt x="8" y="158"/>
                </a:lnTo>
                <a:lnTo>
                  <a:pt x="8" y="157"/>
                </a:lnTo>
                <a:lnTo>
                  <a:pt x="6" y="150"/>
                </a:lnTo>
                <a:lnTo>
                  <a:pt x="4" y="149"/>
                </a:lnTo>
                <a:lnTo>
                  <a:pt x="2" y="149"/>
                </a:lnTo>
                <a:lnTo>
                  <a:pt x="1" y="149"/>
                </a:lnTo>
                <a:lnTo>
                  <a:pt x="0" y="146"/>
                </a:lnTo>
                <a:lnTo>
                  <a:pt x="4" y="142"/>
                </a:lnTo>
                <a:lnTo>
                  <a:pt x="4" y="139"/>
                </a:lnTo>
                <a:lnTo>
                  <a:pt x="4" y="138"/>
                </a:lnTo>
                <a:lnTo>
                  <a:pt x="6" y="131"/>
                </a:lnTo>
                <a:lnTo>
                  <a:pt x="8" y="131"/>
                </a:lnTo>
                <a:lnTo>
                  <a:pt x="8" y="130"/>
                </a:lnTo>
                <a:lnTo>
                  <a:pt x="9" y="130"/>
                </a:lnTo>
                <a:lnTo>
                  <a:pt x="12" y="130"/>
                </a:lnTo>
                <a:lnTo>
                  <a:pt x="16" y="127"/>
                </a:lnTo>
                <a:lnTo>
                  <a:pt x="19" y="124"/>
                </a:lnTo>
                <a:lnTo>
                  <a:pt x="19" y="122"/>
                </a:lnTo>
                <a:lnTo>
                  <a:pt x="20" y="119"/>
                </a:lnTo>
                <a:lnTo>
                  <a:pt x="23" y="118"/>
                </a:lnTo>
                <a:lnTo>
                  <a:pt x="23" y="112"/>
                </a:lnTo>
                <a:lnTo>
                  <a:pt x="23" y="112"/>
                </a:lnTo>
                <a:lnTo>
                  <a:pt x="24" y="109"/>
                </a:lnTo>
                <a:lnTo>
                  <a:pt x="26" y="108"/>
                </a:lnTo>
                <a:lnTo>
                  <a:pt x="24" y="104"/>
                </a:lnTo>
                <a:lnTo>
                  <a:pt x="24" y="103"/>
                </a:lnTo>
                <a:lnTo>
                  <a:pt x="24" y="101"/>
                </a:lnTo>
                <a:lnTo>
                  <a:pt x="26" y="101"/>
                </a:lnTo>
                <a:lnTo>
                  <a:pt x="35" y="89"/>
                </a:lnTo>
                <a:lnTo>
                  <a:pt x="36" y="82"/>
                </a:lnTo>
                <a:lnTo>
                  <a:pt x="36" y="79"/>
                </a:lnTo>
                <a:lnTo>
                  <a:pt x="35" y="78"/>
                </a:lnTo>
                <a:lnTo>
                  <a:pt x="38" y="74"/>
                </a:lnTo>
                <a:lnTo>
                  <a:pt x="38" y="73"/>
                </a:lnTo>
                <a:lnTo>
                  <a:pt x="38" y="67"/>
                </a:lnTo>
                <a:lnTo>
                  <a:pt x="38" y="66"/>
                </a:lnTo>
                <a:lnTo>
                  <a:pt x="41" y="64"/>
                </a:lnTo>
                <a:lnTo>
                  <a:pt x="43" y="63"/>
                </a:lnTo>
                <a:lnTo>
                  <a:pt x="46" y="63"/>
                </a:lnTo>
                <a:lnTo>
                  <a:pt x="56" y="56"/>
                </a:lnTo>
                <a:lnTo>
                  <a:pt x="60" y="60"/>
                </a:lnTo>
                <a:lnTo>
                  <a:pt x="61" y="60"/>
                </a:lnTo>
                <a:lnTo>
                  <a:pt x="67" y="55"/>
                </a:lnTo>
                <a:lnTo>
                  <a:pt x="72" y="53"/>
                </a:lnTo>
                <a:lnTo>
                  <a:pt x="73" y="59"/>
                </a:lnTo>
                <a:lnTo>
                  <a:pt x="76" y="60"/>
                </a:lnTo>
                <a:lnTo>
                  <a:pt x="77" y="60"/>
                </a:lnTo>
                <a:lnTo>
                  <a:pt x="80" y="59"/>
                </a:lnTo>
                <a:lnTo>
                  <a:pt x="82" y="58"/>
                </a:lnTo>
                <a:lnTo>
                  <a:pt x="83" y="58"/>
                </a:lnTo>
                <a:lnTo>
                  <a:pt x="84" y="58"/>
                </a:lnTo>
                <a:lnTo>
                  <a:pt x="86" y="58"/>
                </a:lnTo>
                <a:lnTo>
                  <a:pt x="88" y="62"/>
                </a:lnTo>
                <a:lnTo>
                  <a:pt x="90" y="63"/>
                </a:lnTo>
                <a:lnTo>
                  <a:pt x="91" y="64"/>
                </a:lnTo>
                <a:lnTo>
                  <a:pt x="91" y="63"/>
                </a:lnTo>
                <a:lnTo>
                  <a:pt x="92" y="62"/>
                </a:lnTo>
                <a:lnTo>
                  <a:pt x="94" y="62"/>
                </a:lnTo>
                <a:lnTo>
                  <a:pt x="94" y="60"/>
                </a:lnTo>
                <a:lnTo>
                  <a:pt x="97" y="60"/>
                </a:lnTo>
                <a:lnTo>
                  <a:pt x="97" y="59"/>
                </a:lnTo>
                <a:lnTo>
                  <a:pt x="98" y="56"/>
                </a:lnTo>
                <a:lnTo>
                  <a:pt x="102" y="55"/>
                </a:lnTo>
                <a:lnTo>
                  <a:pt x="107" y="49"/>
                </a:lnTo>
                <a:lnTo>
                  <a:pt x="112" y="48"/>
                </a:lnTo>
                <a:lnTo>
                  <a:pt x="112" y="47"/>
                </a:lnTo>
                <a:lnTo>
                  <a:pt x="113" y="47"/>
                </a:lnTo>
                <a:lnTo>
                  <a:pt x="113" y="47"/>
                </a:lnTo>
                <a:lnTo>
                  <a:pt x="112" y="45"/>
                </a:lnTo>
                <a:lnTo>
                  <a:pt x="109" y="43"/>
                </a:lnTo>
                <a:lnTo>
                  <a:pt x="110" y="41"/>
                </a:lnTo>
                <a:lnTo>
                  <a:pt x="110" y="40"/>
                </a:lnTo>
                <a:lnTo>
                  <a:pt x="112" y="38"/>
                </a:lnTo>
                <a:lnTo>
                  <a:pt x="113" y="38"/>
                </a:lnTo>
                <a:lnTo>
                  <a:pt x="116" y="37"/>
                </a:lnTo>
                <a:lnTo>
                  <a:pt x="121" y="29"/>
                </a:lnTo>
                <a:lnTo>
                  <a:pt x="121" y="28"/>
                </a:lnTo>
                <a:lnTo>
                  <a:pt x="124" y="28"/>
                </a:lnTo>
                <a:lnTo>
                  <a:pt x="124" y="26"/>
                </a:lnTo>
                <a:lnTo>
                  <a:pt x="128" y="25"/>
                </a:lnTo>
                <a:lnTo>
                  <a:pt x="129" y="23"/>
                </a:lnTo>
                <a:lnTo>
                  <a:pt x="129" y="14"/>
                </a:lnTo>
                <a:lnTo>
                  <a:pt x="131" y="14"/>
                </a:lnTo>
                <a:lnTo>
                  <a:pt x="133" y="11"/>
                </a:lnTo>
                <a:lnTo>
                  <a:pt x="139" y="10"/>
                </a:lnTo>
                <a:lnTo>
                  <a:pt x="139" y="8"/>
                </a:lnTo>
                <a:lnTo>
                  <a:pt x="142" y="8"/>
                </a:lnTo>
                <a:lnTo>
                  <a:pt x="146" y="11"/>
                </a:lnTo>
                <a:lnTo>
                  <a:pt x="147" y="11"/>
                </a:lnTo>
                <a:lnTo>
                  <a:pt x="151" y="7"/>
                </a:lnTo>
                <a:lnTo>
                  <a:pt x="162" y="0"/>
                </a:lnTo>
                <a:lnTo>
                  <a:pt x="163" y="0"/>
                </a:lnTo>
                <a:lnTo>
                  <a:pt x="165" y="3"/>
                </a:lnTo>
                <a:lnTo>
                  <a:pt x="166" y="8"/>
                </a:lnTo>
                <a:lnTo>
                  <a:pt x="167" y="10"/>
                </a:lnTo>
                <a:lnTo>
                  <a:pt x="169" y="15"/>
                </a:lnTo>
                <a:lnTo>
                  <a:pt x="170" y="18"/>
                </a:lnTo>
                <a:lnTo>
                  <a:pt x="173" y="22"/>
                </a:lnTo>
                <a:lnTo>
                  <a:pt x="174" y="22"/>
                </a:lnTo>
                <a:lnTo>
                  <a:pt x="174" y="23"/>
                </a:lnTo>
                <a:lnTo>
                  <a:pt x="176" y="25"/>
                </a:lnTo>
                <a:lnTo>
                  <a:pt x="180" y="29"/>
                </a:lnTo>
                <a:lnTo>
                  <a:pt x="185" y="34"/>
                </a:lnTo>
                <a:lnTo>
                  <a:pt x="188" y="38"/>
                </a:lnTo>
                <a:lnTo>
                  <a:pt x="191" y="40"/>
                </a:lnTo>
                <a:lnTo>
                  <a:pt x="200" y="44"/>
                </a:lnTo>
                <a:lnTo>
                  <a:pt x="202" y="44"/>
                </a:lnTo>
                <a:lnTo>
                  <a:pt x="206" y="45"/>
                </a:lnTo>
                <a:lnTo>
                  <a:pt x="210" y="47"/>
                </a:lnTo>
                <a:lnTo>
                  <a:pt x="211" y="49"/>
                </a:lnTo>
                <a:lnTo>
                  <a:pt x="211" y="51"/>
                </a:lnTo>
                <a:lnTo>
                  <a:pt x="211" y="55"/>
                </a:lnTo>
                <a:lnTo>
                  <a:pt x="217" y="60"/>
                </a:lnTo>
                <a:lnTo>
                  <a:pt x="219" y="62"/>
                </a:lnTo>
                <a:lnTo>
                  <a:pt x="222" y="63"/>
                </a:lnTo>
                <a:lnTo>
                  <a:pt x="228" y="63"/>
                </a:lnTo>
                <a:lnTo>
                  <a:pt x="230" y="64"/>
                </a:lnTo>
                <a:lnTo>
                  <a:pt x="238" y="67"/>
                </a:lnTo>
                <a:lnTo>
                  <a:pt x="241" y="67"/>
                </a:lnTo>
                <a:lnTo>
                  <a:pt x="243" y="67"/>
                </a:lnTo>
                <a:lnTo>
                  <a:pt x="248" y="68"/>
                </a:lnTo>
                <a:lnTo>
                  <a:pt x="255" y="71"/>
                </a:lnTo>
                <a:lnTo>
                  <a:pt x="259" y="71"/>
                </a:lnTo>
                <a:lnTo>
                  <a:pt x="268" y="74"/>
                </a:lnTo>
                <a:lnTo>
                  <a:pt x="270" y="75"/>
                </a:lnTo>
                <a:lnTo>
                  <a:pt x="278" y="77"/>
                </a:lnTo>
                <a:lnTo>
                  <a:pt x="282" y="77"/>
                </a:lnTo>
                <a:lnTo>
                  <a:pt x="289" y="78"/>
                </a:lnTo>
                <a:lnTo>
                  <a:pt x="292" y="79"/>
                </a:lnTo>
                <a:lnTo>
                  <a:pt x="294" y="82"/>
                </a:lnTo>
                <a:lnTo>
                  <a:pt x="294" y="85"/>
                </a:lnTo>
                <a:lnTo>
                  <a:pt x="296" y="88"/>
                </a:lnTo>
                <a:lnTo>
                  <a:pt x="298" y="92"/>
                </a:lnTo>
                <a:lnTo>
                  <a:pt x="300" y="94"/>
                </a:lnTo>
                <a:lnTo>
                  <a:pt x="303" y="97"/>
                </a:lnTo>
                <a:lnTo>
                  <a:pt x="303" y="100"/>
                </a:lnTo>
                <a:lnTo>
                  <a:pt x="304" y="100"/>
                </a:lnTo>
                <a:lnTo>
                  <a:pt x="307" y="104"/>
                </a:lnTo>
                <a:lnTo>
                  <a:pt x="308" y="107"/>
                </a:lnTo>
                <a:lnTo>
                  <a:pt x="312" y="112"/>
                </a:lnTo>
                <a:lnTo>
                  <a:pt x="313" y="113"/>
                </a:lnTo>
                <a:lnTo>
                  <a:pt x="315" y="115"/>
                </a:lnTo>
                <a:lnTo>
                  <a:pt x="316" y="119"/>
                </a:lnTo>
                <a:lnTo>
                  <a:pt x="318" y="119"/>
                </a:lnTo>
                <a:lnTo>
                  <a:pt x="320" y="126"/>
                </a:lnTo>
                <a:lnTo>
                  <a:pt x="323" y="130"/>
                </a:lnTo>
                <a:lnTo>
                  <a:pt x="322" y="139"/>
                </a:lnTo>
                <a:lnTo>
                  <a:pt x="320" y="142"/>
                </a:lnTo>
                <a:lnTo>
                  <a:pt x="319" y="145"/>
                </a:lnTo>
                <a:lnTo>
                  <a:pt x="318" y="153"/>
                </a:lnTo>
                <a:lnTo>
                  <a:pt x="315" y="163"/>
                </a:lnTo>
                <a:lnTo>
                  <a:pt x="312" y="168"/>
                </a:lnTo>
                <a:lnTo>
                  <a:pt x="311" y="169"/>
                </a:lnTo>
                <a:lnTo>
                  <a:pt x="308" y="176"/>
                </a:lnTo>
                <a:lnTo>
                  <a:pt x="304" y="184"/>
                </a:lnTo>
                <a:lnTo>
                  <a:pt x="300" y="194"/>
                </a:lnTo>
                <a:lnTo>
                  <a:pt x="297" y="199"/>
                </a:lnTo>
                <a:lnTo>
                  <a:pt x="293" y="208"/>
                </a:lnTo>
                <a:lnTo>
                  <a:pt x="293" y="210"/>
                </a:lnTo>
                <a:lnTo>
                  <a:pt x="294" y="216"/>
                </a:lnTo>
                <a:lnTo>
                  <a:pt x="296" y="220"/>
                </a:lnTo>
                <a:lnTo>
                  <a:pt x="296" y="224"/>
                </a:lnTo>
                <a:lnTo>
                  <a:pt x="297" y="235"/>
                </a:lnTo>
                <a:lnTo>
                  <a:pt x="297" y="238"/>
                </a:lnTo>
                <a:lnTo>
                  <a:pt x="301" y="243"/>
                </a:lnTo>
                <a:lnTo>
                  <a:pt x="304" y="244"/>
                </a:lnTo>
                <a:lnTo>
                  <a:pt x="307" y="246"/>
                </a:lnTo>
                <a:lnTo>
                  <a:pt x="312" y="250"/>
                </a:lnTo>
                <a:lnTo>
                  <a:pt x="315" y="250"/>
                </a:lnTo>
                <a:lnTo>
                  <a:pt x="316" y="251"/>
                </a:lnTo>
                <a:lnTo>
                  <a:pt x="318" y="253"/>
                </a:lnTo>
                <a:lnTo>
                  <a:pt x="318" y="253"/>
                </a:lnTo>
                <a:lnTo>
                  <a:pt x="319" y="253"/>
                </a:lnTo>
                <a:lnTo>
                  <a:pt x="319" y="254"/>
                </a:lnTo>
                <a:lnTo>
                  <a:pt x="322" y="254"/>
                </a:lnTo>
                <a:lnTo>
                  <a:pt x="323" y="255"/>
                </a:lnTo>
                <a:lnTo>
                  <a:pt x="323" y="257"/>
                </a:lnTo>
                <a:lnTo>
                  <a:pt x="324" y="258"/>
                </a:lnTo>
                <a:lnTo>
                  <a:pt x="326" y="257"/>
                </a:lnTo>
                <a:lnTo>
                  <a:pt x="327" y="251"/>
                </a:lnTo>
                <a:lnTo>
                  <a:pt x="328" y="248"/>
                </a:lnTo>
                <a:lnTo>
                  <a:pt x="331" y="243"/>
                </a:lnTo>
                <a:lnTo>
                  <a:pt x="333" y="242"/>
                </a:lnTo>
                <a:lnTo>
                  <a:pt x="338" y="227"/>
                </a:lnTo>
                <a:lnTo>
                  <a:pt x="337" y="227"/>
                </a:lnTo>
                <a:lnTo>
                  <a:pt x="337" y="225"/>
                </a:lnTo>
                <a:lnTo>
                  <a:pt x="335" y="221"/>
                </a:lnTo>
                <a:lnTo>
                  <a:pt x="337" y="216"/>
                </a:lnTo>
                <a:lnTo>
                  <a:pt x="335" y="214"/>
                </a:lnTo>
                <a:lnTo>
                  <a:pt x="337" y="213"/>
                </a:lnTo>
                <a:lnTo>
                  <a:pt x="337" y="212"/>
                </a:lnTo>
                <a:lnTo>
                  <a:pt x="338" y="210"/>
                </a:lnTo>
                <a:lnTo>
                  <a:pt x="338" y="210"/>
                </a:lnTo>
                <a:lnTo>
                  <a:pt x="337" y="206"/>
                </a:lnTo>
                <a:lnTo>
                  <a:pt x="337" y="202"/>
                </a:lnTo>
                <a:lnTo>
                  <a:pt x="337" y="201"/>
                </a:lnTo>
                <a:lnTo>
                  <a:pt x="338" y="201"/>
                </a:lnTo>
                <a:lnTo>
                  <a:pt x="337" y="195"/>
                </a:lnTo>
                <a:lnTo>
                  <a:pt x="337" y="194"/>
                </a:lnTo>
                <a:lnTo>
                  <a:pt x="334" y="193"/>
                </a:lnTo>
                <a:lnTo>
                  <a:pt x="334" y="191"/>
                </a:lnTo>
                <a:lnTo>
                  <a:pt x="331" y="188"/>
                </a:lnTo>
                <a:lnTo>
                  <a:pt x="330" y="178"/>
                </a:lnTo>
                <a:lnTo>
                  <a:pt x="334" y="175"/>
                </a:lnTo>
                <a:lnTo>
                  <a:pt x="339" y="169"/>
                </a:lnTo>
                <a:lnTo>
                  <a:pt x="341" y="171"/>
                </a:lnTo>
                <a:lnTo>
                  <a:pt x="348" y="168"/>
                </a:lnTo>
                <a:lnTo>
                  <a:pt x="350" y="165"/>
                </a:lnTo>
                <a:lnTo>
                  <a:pt x="350" y="167"/>
                </a:lnTo>
                <a:lnTo>
                  <a:pt x="352" y="168"/>
                </a:lnTo>
                <a:lnTo>
                  <a:pt x="354" y="167"/>
                </a:lnTo>
                <a:lnTo>
                  <a:pt x="364" y="152"/>
                </a:lnTo>
                <a:lnTo>
                  <a:pt x="364" y="149"/>
                </a:lnTo>
                <a:lnTo>
                  <a:pt x="364" y="146"/>
                </a:lnTo>
                <a:lnTo>
                  <a:pt x="364" y="145"/>
                </a:lnTo>
                <a:lnTo>
                  <a:pt x="364" y="145"/>
                </a:lnTo>
                <a:lnTo>
                  <a:pt x="369" y="142"/>
                </a:lnTo>
                <a:lnTo>
                  <a:pt x="371" y="139"/>
                </a:lnTo>
                <a:lnTo>
                  <a:pt x="375" y="134"/>
                </a:lnTo>
                <a:lnTo>
                  <a:pt x="375" y="133"/>
                </a:lnTo>
                <a:lnTo>
                  <a:pt x="380" y="134"/>
                </a:lnTo>
                <a:lnTo>
                  <a:pt x="383" y="135"/>
                </a:lnTo>
                <a:lnTo>
                  <a:pt x="383" y="137"/>
                </a:lnTo>
                <a:lnTo>
                  <a:pt x="383" y="135"/>
                </a:lnTo>
                <a:lnTo>
                  <a:pt x="389" y="131"/>
                </a:lnTo>
                <a:lnTo>
                  <a:pt x="391" y="126"/>
                </a:lnTo>
                <a:lnTo>
                  <a:pt x="395" y="115"/>
                </a:lnTo>
                <a:lnTo>
                  <a:pt x="394" y="112"/>
                </a:lnTo>
                <a:lnTo>
                  <a:pt x="393" y="107"/>
                </a:lnTo>
                <a:lnTo>
                  <a:pt x="393" y="104"/>
                </a:lnTo>
                <a:lnTo>
                  <a:pt x="393" y="103"/>
                </a:lnTo>
                <a:lnTo>
                  <a:pt x="393" y="101"/>
                </a:lnTo>
                <a:lnTo>
                  <a:pt x="395" y="96"/>
                </a:lnTo>
                <a:lnTo>
                  <a:pt x="395" y="93"/>
                </a:lnTo>
                <a:lnTo>
                  <a:pt x="395" y="92"/>
                </a:lnTo>
                <a:lnTo>
                  <a:pt x="395" y="88"/>
                </a:lnTo>
                <a:lnTo>
                  <a:pt x="393" y="85"/>
                </a:lnTo>
                <a:lnTo>
                  <a:pt x="390" y="79"/>
                </a:lnTo>
                <a:lnTo>
                  <a:pt x="389" y="79"/>
                </a:lnTo>
                <a:lnTo>
                  <a:pt x="384" y="70"/>
                </a:lnTo>
                <a:lnTo>
                  <a:pt x="382" y="71"/>
                </a:lnTo>
                <a:lnTo>
                  <a:pt x="380" y="67"/>
                </a:lnTo>
                <a:lnTo>
                  <a:pt x="383" y="66"/>
                </a:lnTo>
                <a:lnTo>
                  <a:pt x="384" y="63"/>
                </a:lnTo>
                <a:lnTo>
                  <a:pt x="394" y="66"/>
                </a:lnTo>
                <a:lnTo>
                  <a:pt x="395" y="67"/>
                </a:lnTo>
                <a:lnTo>
                  <a:pt x="409" y="74"/>
                </a:lnTo>
                <a:lnTo>
                  <a:pt x="414" y="78"/>
                </a:lnTo>
                <a:lnTo>
                  <a:pt x="427" y="88"/>
                </a:lnTo>
                <a:lnTo>
                  <a:pt x="436" y="85"/>
                </a:lnTo>
                <a:lnTo>
                  <a:pt x="443" y="83"/>
                </a:lnTo>
                <a:lnTo>
                  <a:pt x="446" y="83"/>
                </a:lnTo>
                <a:lnTo>
                  <a:pt x="449" y="83"/>
                </a:lnTo>
                <a:lnTo>
                  <a:pt x="454" y="83"/>
                </a:lnTo>
                <a:lnTo>
                  <a:pt x="462" y="73"/>
                </a:lnTo>
                <a:lnTo>
                  <a:pt x="462" y="68"/>
                </a:lnTo>
                <a:lnTo>
                  <a:pt x="462" y="67"/>
                </a:lnTo>
                <a:lnTo>
                  <a:pt x="461" y="63"/>
                </a:lnTo>
                <a:lnTo>
                  <a:pt x="461" y="62"/>
                </a:lnTo>
                <a:lnTo>
                  <a:pt x="459" y="53"/>
                </a:lnTo>
                <a:lnTo>
                  <a:pt x="457" y="49"/>
                </a:lnTo>
                <a:lnTo>
                  <a:pt x="454" y="45"/>
                </a:lnTo>
                <a:lnTo>
                  <a:pt x="454" y="44"/>
                </a:lnTo>
                <a:lnTo>
                  <a:pt x="455" y="44"/>
                </a:lnTo>
                <a:lnTo>
                  <a:pt x="455" y="41"/>
                </a:lnTo>
                <a:lnTo>
                  <a:pt x="454" y="40"/>
                </a:lnTo>
                <a:lnTo>
                  <a:pt x="454" y="41"/>
                </a:lnTo>
                <a:lnTo>
                  <a:pt x="450" y="38"/>
                </a:lnTo>
                <a:lnTo>
                  <a:pt x="449" y="37"/>
                </a:lnTo>
                <a:lnTo>
                  <a:pt x="447" y="34"/>
                </a:lnTo>
                <a:lnTo>
                  <a:pt x="449" y="33"/>
                </a:lnTo>
                <a:lnTo>
                  <a:pt x="447" y="28"/>
                </a:lnTo>
                <a:lnTo>
                  <a:pt x="446" y="28"/>
                </a:lnTo>
                <a:lnTo>
                  <a:pt x="444" y="23"/>
                </a:lnTo>
                <a:lnTo>
                  <a:pt x="443" y="25"/>
                </a:lnTo>
                <a:lnTo>
                  <a:pt x="443" y="23"/>
                </a:lnTo>
                <a:lnTo>
                  <a:pt x="442" y="22"/>
                </a:lnTo>
                <a:lnTo>
                  <a:pt x="442" y="21"/>
                </a:lnTo>
                <a:lnTo>
                  <a:pt x="439" y="18"/>
                </a:lnTo>
                <a:lnTo>
                  <a:pt x="438" y="17"/>
                </a:lnTo>
              </a:path>
            </a:pathLst>
          </a:custGeom>
          <a:noFill/>
          <a:ln w="6350" cap="flat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" name="Freeform 1303">
            <a:extLst>
              <a:ext uri="{FF2B5EF4-FFF2-40B4-BE49-F238E27FC236}">
                <a16:creationId xmlns:a16="http://schemas.microsoft.com/office/drawing/2014/main" id="{FDF3498B-2062-40A1-357C-F3C5012AB088}"/>
              </a:ext>
            </a:extLst>
          </p:cNvPr>
          <p:cNvSpPr>
            <a:spLocks/>
          </p:cNvSpPr>
          <p:nvPr/>
        </p:nvSpPr>
        <p:spPr bwMode="auto">
          <a:xfrm>
            <a:off x="4198938" y="742950"/>
            <a:ext cx="136525" cy="173038"/>
          </a:xfrm>
          <a:custGeom>
            <a:avLst/>
            <a:gdLst>
              <a:gd name="T0" fmla="*/ 13 w 86"/>
              <a:gd name="T1" fmla="*/ 109 h 109"/>
              <a:gd name="T2" fmla="*/ 13 w 86"/>
              <a:gd name="T3" fmla="*/ 23 h 109"/>
              <a:gd name="T4" fmla="*/ 71 w 86"/>
              <a:gd name="T5" fmla="*/ 109 h 109"/>
              <a:gd name="T6" fmla="*/ 86 w 86"/>
              <a:gd name="T7" fmla="*/ 109 h 109"/>
              <a:gd name="T8" fmla="*/ 86 w 86"/>
              <a:gd name="T9" fmla="*/ 0 h 109"/>
              <a:gd name="T10" fmla="*/ 72 w 86"/>
              <a:gd name="T11" fmla="*/ 0 h 109"/>
              <a:gd name="T12" fmla="*/ 72 w 86"/>
              <a:gd name="T13" fmla="*/ 86 h 109"/>
              <a:gd name="T14" fmla="*/ 15 w 86"/>
              <a:gd name="T15" fmla="*/ 0 h 109"/>
              <a:gd name="T16" fmla="*/ 0 w 86"/>
              <a:gd name="T17" fmla="*/ 0 h 109"/>
              <a:gd name="T18" fmla="*/ 0 w 86"/>
              <a:gd name="T19" fmla="*/ 109 h 109"/>
              <a:gd name="T20" fmla="*/ 13 w 86"/>
              <a:gd name="T21" fmla="*/ 109 h 109"/>
              <a:gd name="T22" fmla="*/ 13 w 86"/>
              <a:gd name="T23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6" h="109">
                <a:moveTo>
                  <a:pt x="13" y="109"/>
                </a:moveTo>
                <a:lnTo>
                  <a:pt x="13" y="23"/>
                </a:lnTo>
                <a:lnTo>
                  <a:pt x="71" y="109"/>
                </a:lnTo>
                <a:lnTo>
                  <a:pt x="86" y="109"/>
                </a:lnTo>
                <a:lnTo>
                  <a:pt x="86" y="0"/>
                </a:lnTo>
                <a:lnTo>
                  <a:pt x="72" y="0"/>
                </a:lnTo>
                <a:lnTo>
                  <a:pt x="72" y="86"/>
                </a:lnTo>
                <a:lnTo>
                  <a:pt x="15" y="0"/>
                </a:lnTo>
                <a:lnTo>
                  <a:pt x="0" y="0"/>
                </a:lnTo>
                <a:lnTo>
                  <a:pt x="0" y="109"/>
                </a:lnTo>
                <a:lnTo>
                  <a:pt x="13" y="109"/>
                </a:lnTo>
                <a:lnTo>
                  <a:pt x="13" y="10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" name="Freeform 1304">
            <a:extLst>
              <a:ext uri="{FF2B5EF4-FFF2-40B4-BE49-F238E27FC236}">
                <a16:creationId xmlns:a16="http://schemas.microsoft.com/office/drawing/2014/main" id="{8EBDC04B-C283-CABC-FECE-AADA71BBC404}"/>
              </a:ext>
            </a:extLst>
          </p:cNvPr>
          <p:cNvSpPr>
            <a:spLocks noEditPoints="1"/>
          </p:cNvSpPr>
          <p:nvPr/>
        </p:nvSpPr>
        <p:spPr bwMode="auto">
          <a:xfrm>
            <a:off x="4364038" y="787400"/>
            <a:ext cx="119063" cy="133350"/>
          </a:xfrm>
          <a:custGeom>
            <a:avLst/>
            <a:gdLst>
              <a:gd name="T0" fmla="*/ 8 w 55"/>
              <a:gd name="T1" fmla="*/ 53 h 61"/>
              <a:gd name="T2" fmla="*/ 27 w 55"/>
              <a:gd name="T3" fmla="*/ 61 h 61"/>
              <a:gd name="T4" fmla="*/ 42 w 55"/>
              <a:gd name="T5" fmla="*/ 57 h 61"/>
              <a:gd name="T6" fmla="*/ 51 w 55"/>
              <a:gd name="T7" fmla="*/ 47 h 61"/>
              <a:gd name="T8" fmla="*/ 55 w 55"/>
              <a:gd name="T9" fmla="*/ 29 h 61"/>
              <a:gd name="T10" fmla="*/ 47 w 55"/>
              <a:gd name="T11" fmla="*/ 8 h 61"/>
              <a:gd name="T12" fmla="*/ 27 w 55"/>
              <a:gd name="T13" fmla="*/ 0 h 61"/>
              <a:gd name="T14" fmla="*/ 9 w 55"/>
              <a:gd name="T15" fmla="*/ 6 h 61"/>
              <a:gd name="T16" fmla="*/ 0 w 55"/>
              <a:gd name="T17" fmla="*/ 30 h 61"/>
              <a:gd name="T18" fmla="*/ 8 w 55"/>
              <a:gd name="T19" fmla="*/ 53 h 61"/>
              <a:gd name="T20" fmla="*/ 15 w 55"/>
              <a:gd name="T21" fmla="*/ 13 h 61"/>
              <a:gd name="T22" fmla="*/ 27 w 55"/>
              <a:gd name="T23" fmla="*/ 8 h 61"/>
              <a:gd name="T24" fmla="*/ 40 w 55"/>
              <a:gd name="T25" fmla="*/ 13 h 61"/>
              <a:gd name="T26" fmla="*/ 45 w 55"/>
              <a:gd name="T27" fmla="*/ 30 h 61"/>
              <a:gd name="T28" fmla="*/ 40 w 55"/>
              <a:gd name="T29" fmla="*/ 47 h 61"/>
              <a:gd name="T30" fmla="*/ 27 w 55"/>
              <a:gd name="T31" fmla="*/ 52 h 61"/>
              <a:gd name="T32" fmla="*/ 15 w 55"/>
              <a:gd name="T33" fmla="*/ 47 h 61"/>
              <a:gd name="T34" fmla="*/ 10 w 55"/>
              <a:gd name="T35" fmla="*/ 30 h 61"/>
              <a:gd name="T36" fmla="*/ 15 w 55"/>
              <a:gd name="T37" fmla="*/ 1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5" h="61">
                <a:moveTo>
                  <a:pt x="8" y="53"/>
                </a:moveTo>
                <a:cubicBezTo>
                  <a:pt x="13" y="58"/>
                  <a:pt x="19" y="61"/>
                  <a:pt x="27" y="61"/>
                </a:cubicBezTo>
                <a:cubicBezTo>
                  <a:pt x="33" y="61"/>
                  <a:pt x="37" y="59"/>
                  <a:pt x="42" y="57"/>
                </a:cubicBezTo>
                <a:cubicBezTo>
                  <a:pt x="46" y="55"/>
                  <a:pt x="49" y="51"/>
                  <a:pt x="51" y="47"/>
                </a:cubicBezTo>
                <a:cubicBezTo>
                  <a:pt x="54" y="43"/>
                  <a:pt x="55" y="37"/>
                  <a:pt x="55" y="29"/>
                </a:cubicBezTo>
                <a:cubicBezTo>
                  <a:pt x="55" y="20"/>
                  <a:pt x="52" y="13"/>
                  <a:pt x="47" y="8"/>
                </a:cubicBezTo>
                <a:cubicBezTo>
                  <a:pt x="42" y="2"/>
                  <a:pt x="35" y="0"/>
                  <a:pt x="27" y="0"/>
                </a:cubicBezTo>
                <a:cubicBezTo>
                  <a:pt x="20" y="0"/>
                  <a:pt x="14" y="2"/>
                  <a:pt x="9" y="6"/>
                </a:cubicBezTo>
                <a:cubicBezTo>
                  <a:pt x="3" y="11"/>
                  <a:pt x="0" y="19"/>
                  <a:pt x="0" y="30"/>
                </a:cubicBezTo>
                <a:cubicBezTo>
                  <a:pt x="0" y="40"/>
                  <a:pt x="3" y="48"/>
                  <a:pt x="8" y="53"/>
                </a:cubicBezTo>
                <a:close/>
                <a:moveTo>
                  <a:pt x="15" y="13"/>
                </a:moveTo>
                <a:cubicBezTo>
                  <a:pt x="18" y="10"/>
                  <a:pt x="23" y="8"/>
                  <a:pt x="27" y="8"/>
                </a:cubicBezTo>
                <a:cubicBezTo>
                  <a:pt x="32" y="8"/>
                  <a:pt x="36" y="10"/>
                  <a:pt x="40" y="13"/>
                </a:cubicBezTo>
                <a:cubicBezTo>
                  <a:pt x="43" y="17"/>
                  <a:pt x="45" y="23"/>
                  <a:pt x="45" y="30"/>
                </a:cubicBezTo>
                <a:cubicBezTo>
                  <a:pt x="45" y="37"/>
                  <a:pt x="43" y="43"/>
                  <a:pt x="40" y="47"/>
                </a:cubicBezTo>
                <a:cubicBezTo>
                  <a:pt x="36" y="51"/>
                  <a:pt x="32" y="52"/>
                  <a:pt x="27" y="52"/>
                </a:cubicBezTo>
                <a:cubicBezTo>
                  <a:pt x="23" y="52"/>
                  <a:pt x="18" y="51"/>
                  <a:pt x="15" y="47"/>
                </a:cubicBezTo>
                <a:cubicBezTo>
                  <a:pt x="12" y="43"/>
                  <a:pt x="10" y="38"/>
                  <a:pt x="10" y="30"/>
                </a:cubicBezTo>
                <a:cubicBezTo>
                  <a:pt x="10" y="23"/>
                  <a:pt x="12" y="17"/>
                  <a:pt x="15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" name="Freeform 1305">
            <a:extLst>
              <a:ext uri="{FF2B5EF4-FFF2-40B4-BE49-F238E27FC236}">
                <a16:creationId xmlns:a16="http://schemas.microsoft.com/office/drawing/2014/main" id="{C9A7700D-BCF6-027A-6AA5-669C1986DC3A}"/>
              </a:ext>
            </a:extLst>
          </p:cNvPr>
          <p:cNvSpPr>
            <a:spLocks/>
          </p:cNvSpPr>
          <p:nvPr/>
        </p:nvSpPr>
        <p:spPr bwMode="auto">
          <a:xfrm>
            <a:off x="4506913" y="787400"/>
            <a:ext cx="68263" cy="128588"/>
          </a:xfrm>
          <a:custGeom>
            <a:avLst/>
            <a:gdLst>
              <a:gd name="T0" fmla="*/ 10 w 32"/>
              <a:gd name="T1" fmla="*/ 59 h 59"/>
              <a:gd name="T2" fmla="*/ 10 w 32"/>
              <a:gd name="T3" fmla="*/ 29 h 59"/>
              <a:gd name="T4" fmla="*/ 12 w 32"/>
              <a:gd name="T5" fmla="*/ 17 h 59"/>
              <a:gd name="T6" fmla="*/ 15 w 32"/>
              <a:gd name="T7" fmla="*/ 12 h 59"/>
              <a:gd name="T8" fmla="*/ 21 w 32"/>
              <a:gd name="T9" fmla="*/ 10 h 59"/>
              <a:gd name="T10" fmla="*/ 28 w 32"/>
              <a:gd name="T11" fmla="*/ 12 h 59"/>
              <a:gd name="T12" fmla="*/ 32 w 32"/>
              <a:gd name="T13" fmla="*/ 3 h 59"/>
              <a:gd name="T14" fmla="*/ 22 w 32"/>
              <a:gd name="T15" fmla="*/ 0 h 59"/>
              <a:gd name="T16" fmla="*/ 15 w 32"/>
              <a:gd name="T17" fmla="*/ 2 h 59"/>
              <a:gd name="T18" fmla="*/ 9 w 32"/>
              <a:gd name="T19" fmla="*/ 10 h 59"/>
              <a:gd name="T20" fmla="*/ 9 w 32"/>
              <a:gd name="T21" fmla="*/ 1 h 59"/>
              <a:gd name="T22" fmla="*/ 0 w 32"/>
              <a:gd name="T23" fmla="*/ 1 h 59"/>
              <a:gd name="T24" fmla="*/ 0 w 32"/>
              <a:gd name="T25" fmla="*/ 59 h 59"/>
              <a:gd name="T26" fmla="*/ 10 w 32"/>
              <a:gd name="T2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2" h="59">
                <a:moveTo>
                  <a:pt x="10" y="59"/>
                </a:moveTo>
                <a:cubicBezTo>
                  <a:pt x="10" y="29"/>
                  <a:pt x="10" y="29"/>
                  <a:pt x="10" y="29"/>
                </a:cubicBezTo>
                <a:cubicBezTo>
                  <a:pt x="10" y="25"/>
                  <a:pt x="11" y="21"/>
                  <a:pt x="12" y="17"/>
                </a:cubicBezTo>
                <a:cubicBezTo>
                  <a:pt x="12" y="15"/>
                  <a:pt x="14" y="13"/>
                  <a:pt x="15" y="12"/>
                </a:cubicBezTo>
                <a:cubicBezTo>
                  <a:pt x="17" y="11"/>
                  <a:pt x="19" y="10"/>
                  <a:pt x="21" y="10"/>
                </a:cubicBezTo>
                <a:cubicBezTo>
                  <a:pt x="24" y="10"/>
                  <a:pt x="26" y="11"/>
                  <a:pt x="28" y="12"/>
                </a:cubicBezTo>
                <a:cubicBezTo>
                  <a:pt x="32" y="3"/>
                  <a:pt x="32" y="3"/>
                  <a:pt x="32" y="3"/>
                </a:cubicBezTo>
                <a:cubicBezTo>
                  <a:pt x="28" y="1"/>
                  <a:pt x="25" y="0"/>
                  <a:pt x="22" y="0"/>
                </a:cubicBezTo>
                <a:cubicBezTo>
                  <a:pt x="19" y="0"/>
                  <a:pt x="17" y="0"/>
                  <a:pt x="15" y="2"/>
                </a:cubicBezTo>
                <a:cubicBezTo>
                  <a:pt x="13" y="3"/>
                  <a:pt x="11" y="6"/>
                  <a:pt x="9" y="10"/>
                </a:cubicBezTo>
                <a:cubicBezTo>
                  <a:pt x="9" y="1"/>
                  <a:pt x="9" y="1"/>
                  <a:pt x="9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10" y="59"/>
                  <a:pt x="10" y="59"/>
                  <a:pt x="10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" name="Freeform 1306">
            <a:extLst>
              <a:ext uri="{FF2B5EF4-FFF2-40B4-BE49-F238E27FC236}">
                <a16:creationId xmlns:a16="http://schemas.microsoft.com/office/drawing/2014/main" id="{7312F81A-7ABE-605E-F636-49F034A323C7}"/>
              </a:ext>
            </a:extLst>
          </p:cNvPr>
          <p:cNvSpPr>
            <a:spLocks noEditPoints="1"/>
          </p:cNvSpPr>
          <p:nvPr/>
        </p:nvSpPr>
        <p:spPr bwMode="auto">
          <a:xfrm>
            <a:off x="4579938" y="787400"/>
            <a:ext cx="111125" cy="180975"/>
          </a:xfrm>
          <a:custGeom>
            <a:avLst/>
            <a:gdLst>
              <a:gd name="T0" fmla="*/ 8 w 51"/>
              <a:gd name="T1" fmla="*/ 78 h 83"/>
              <a:gd name="T2" fmla="*/ 25 w 51"/>
              <a:gd name="T3" fmla="*/ 83 h 83"/>
              <a:gd name="T4" fmla="*/ 40 w 51"/>
              <a:gd name="T5" fmla="*/ 80 h 83"/>
              <a:gd name="T6" fmla="*/ 48 w 51"/>
              <a:gd name="T7" fmla="*/ 71 h 83"/>
              <a:gd name="T8" fmla="*/ 51 w 51"/>
              <a:gd name="T9" fmla="*/ 51 h 83"/>
              <a:gd name="T10" fmla="*/ 51 w 51"/>
              <a:gd name="T11" fmla="*/ 1 h 83"/>
              <a:gd name="T12" fmla="*/ 42 w 51"/>
              <a:gd name="T13" fmla="*/ 1 h 83"/>
              <a:gd name="T14" fmla="*/ 42 w 51"/>
              <a:gd name="T15" fmla="*/ 8 h 83"/>
              <a:gd name="T16" fmla="*/ 25 w 51"/>
              <a:gd name="T17" fmla="*/ 0 h 83"/>
              <a:gd name="T18" fmla="*/ 12 w 51"/>
              <a:gd name="T19" fmla="*/ 4 h 83"/>
              <a:gd name="T20" fmla="*/ 3 w 51"/>
              <a:gd name="T21" fmla="*/ 14 h 83"/>
              <a:gd name="T22" fmla="*/ 0 w 51"/>
              <a:gd name="T23" fmla="*/ 30 h 83"/>
              <a:gd name="T24" fmla="*/ 6 w 51"/>
              <a:gd name="T25" fmla="*/ 51 h 83"/>
              <a:gd name="T26" fmla="*/ 25 w 51"/>
              <a:gd name="T27" fmla="*/ 59 h 83"/>
              <a:gd name="T28" fmla="*/ 41 w 51"/>
              <a:gd name="T29" fmla="*/ 52 h 83"/>
              <a:gd name="T30" fmla="*/ 40 w 51"/>
              <a:gd name="T31" fmla="*/ 64 h 83"/>
              <a:gd name="T32" fmla="*/ 35 w 51"/>
              <a:gd name="T33" fmla="*/ 72 h 83"/>
              <a:gd name="T34" fmla="*/ 25 w 51"/>
              <a:gd name="T35" fmla="*/ 75 h 83"/>
              <a:gd name="T36" fmla="*/ 15 w 51"/>
              <a:gd name="T37" fmla="*/ 72 h 83"/>
              <a:gd name="T38" fmla="*/ 11 w 51"/>
              <a:gd name="T39" fmla="*/ 66 h 83"/>
              <a:gd name="T40" fmla="*/ 2 w 51"/>
              <a:gd name="T41" fmla="*/ 64 h 83"/>
              <a:gd name="T42" fmla="*/ 8 w 51"/>
              <a:gd name="T43" fmla="*/ 78 h 83"/>
              <a:gd name="T44" fmla="*/ 15 w 51"/>
              <a:gd name="T45" fmla="*/ 13 h 83"/>
              <a:gd name="T46" fmla="*/ 26 w 51"/>
              <a:gd name="T47" fmla="*/ 8 h 83"/>
              <a:gd name="T48" fmla="*/ 37 w 51"/>
              <a:gd name="T49" fmla="*/ 13 h 83"/>
              <a:gd name="T50" fmla="*/ 42 w 51"/>
              <a:gd name="T51" fmla="*/ 29 h 83"/>
              <a:gd name="T52" fmla="*/ 37 w 51"/>
              <a:gd name="T53" fmla="*/ 46 h 83"/>
              <a:gd name="T54" fmla="*/ 26 w 51"/>
              <a:gd name="T55" fmla="*/ 51 h 83"/>
              <a:gd name="T56" fmla="*/ 15 w 51"/>
              <a:gd name="T57" fmla="*/ 46 h 83"/>
              <a:gd name="T58" fmla="*/ 10 w 51"/>
              <a:gd name="T59" fmla="*/ 29 h 83"/>
              <a:gd name="T60" fmla="*/ 15 w 51"/>
              <a:gd name="T61" fmla="*/ 1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1" h="83">
                <a:moveTo>
                  <a:pt x="8" y="78"/>
                </a:moveTo>
                <a:cubicBezTo>
                  <a:pt x="12" y="81"/>
                  <a:pt x="18" y="83"/>
                  <a:pt x="25" y="83"/>
                </a:cubicBezTo>
                <a:cubicBezTo>
                  <a:pt x="31" y="83"/>
                  <a:pt x="36" y="82"/>
                  <a:pt x="40" y="80"/>
                </a:cubicBezTo>
                <a:cubicBezTo>
                  <a:pt x="44" y="77"/>
                  <a:pt x="47" y="74"/>
                  <a:pt x="48" y="71"/>
                </a:cubicBezTo>
                <a:cubicBezTo>
                  <a:pt x="50" y="67"/>
                  <a:pt x="51" y="60"/>
                  <a:pt x="51" y="51"/>
                </a:cubicBezTo>
                <a:cubicBezTo>
                  <a:pt x="51" y="1"/>
                  <a:pt x="51" y="1"/>
                  <a:pt x="51" y="1"/>
                </a:cubicBezTo>
                <a:cubicBezTo>
                  <a:pt x="42" y="1"/>
                  <a:pt x="42" y="1"/>
                  <a:pt x="42" y="1"/>
                </a:cubicBezTo>
                <a:cubicBezTo>
                  <a:pt x="42" y="8"/>
                  <a:pt x="42" y="8"/>
                  <a:pt x="42" y="8"/>
                </a:cubicBezTo>
                <a:cubicBezTo>
                  <a:pt x="38" y="3"/>
                  <a:pt x="32" y="0"/>
                  <a:pt x="25" y="0"/>
                </a:cubicBezTo>
                <a:cubicBezTo>
                  <a:pt x="20" y="0"/>
                  <a:pt x="15" y="1"/>
                  <a:pt x="12" y="4"/>
                </a:cubicBezTo>
                <a:cubicBezTo>
                  <a:pt x="8" y="6"/>
                  <a:pt x="5" y="10"/>
                  <a:pt x="3" y="14"/>
                </a:cubicBezTo>
                <a:cubicBezTo>
                  <a:pt x="1" y="19"/>
                  <a:pt x="0" y="24"/>
                  <a:pt x="0" y="30"/>
                </a:cubicBezTo>
                <a:cubicBezTo>
                  <a:pt x="0" y="38"/>
                  <a:pt x="2" y="45"/>
                  <a:pt x="6" y="51"/>
                </a:cubicBezTo>
                <a:cubicBezTo>
                  <a:pt x="11" y="56"/>
                  <a:pt x="17" y="59"/>
                  <a:pt x="25" y="59"/>
                </a:cubicBezTo>
                <a:cubicBezTo>
                  <a:pt x="32" y="59"/>
                  <a:pt x="37" y="57"/>
                  <a:pt x="41" y="52"/>
                </a:cubicBezTo>
                <a:cubicBezTo>
                  <a:pt x="41" y="58"/>
                  <a:pt x="41" y="62"/>
                  <a:pt x="40" y="64"/>
                </a:cubicBezTo>
                <a:cubicBezTo>
                  <a:pt x="40" y="68"/>
                  <a:pt x="38" y="70"/>
                  <a:pt x="35" y="72"/>
                </a:cubicBezTo>
                <a:cubicBezTo>
                  <a:pt x="33" y="74"/>
                  <a:pt x="29" y="75"/>
                  <a:pt x="25" y="75"/>
                </a:cubicBezTo>
                <a:cubicBezTo>
                  <a:pt x="21" y="75"/>
                  <a:pt x="17" y="74"/>
                  <a:pt x="15" y="72"/>
                </a:cubicBezTo>
                <a:cubicBezTo>
                  <a:pt x="13" y="71"/>
                  <a:pt x="12" y="68"/>
                  <a:pt x="11" y="66"/>
                </a:cubicBezTo>
                <a:cubicBezTo>
                  <a:pt x="2" y="64"/>
                  <a:pt x="2" y="64"/>
                  <a:pt x="2" y="64"/>
                </a:cubicBezTo>
                <a:cubicBezTo>
                  <a:pt x="2" y="70"/>
                  <a:pt x="4" y="75"/>
                  <a:pt x="8" y="78"/>
                </a:cubicBezTo>
                <a:close/>
                <a:moveTo>
                  <a:pt x="15" y="13"/>
                </a:moveTo>
                <a:cubicBezTo>
                  <a:pt x="18" y="10"/>
                  <a:pt x="21" y="8"/>
                  <a:pt x="26" y="8"/>
                </a:cubicBezTo>
                <a:cubicBezTo>
                  <a:pt x="30" y="8"/>
                  <a:pt x="34" y="10"/>
                  <a:pt x="37" y="13"/>
                </a:cubicBezTo>
                <a:cubicBezTo>
                  <a:pt x="40" y="17"/>
                  <a:pt x="42" y="22"/>
                  <a:pt x="42" y="29"/>
                </a:cubicBezTo>
                <a:cubicBezTo>
                  <a:pt x="42" y="37"/>
                  <a:pt x="40" y="42"/>
                  <a:pt x="37" y="46"/>
                </a:cubicBezTo>
                <a:cubicBezTo>
                  <a:pt x="34" y="49"/>
                  <a:pt x="31" y="51"/>
                  <a:pt x="26" y="51"/>
                </a:cubicBezTo>
                <a:cubicBezTo>
                  <a:pt x="21" y="51"/>
                  <a:pt x="18" y="49"/>
                  <a:pt x="15" y="46"/>
                </a:cubicBezTo>
                <a:cubicBezTo>
                  <a:pt x="12" y="42"/>
                  <a:pt x="10" y="37"/>
                  <a:pt x="10" y="29"/>
                </a:cubicBezTo>
                <a:cubicBezTo>
                  <a:pt x="10" y="22"/>
                  <a:pt x="12" y="17"/>
                  <a:pt x="15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" name="Freeform 1307">
            <a:extLst>
              <a:ext uri="{FF2B5EF4-FFF2-40B4-BE49-F238E27FC236}">
                <a16:creationId xmlns:a16="http://schemas.microsoft.com/office/drawing/2014/main" id="{4900EDA9-FD0A-F0A2-BF41-8ABBE7F2821E}"/>
              </a:ext>
            </a:extLst>
          </p:cNvPr>
          <p:cNvSpPr>
            <a:spLocks noEditPoints="1"/>
          </p:cNvSpPr>
          <p:nvPr/>
        </p:nvSpPr>
        <p:spPr bwMode="auto">
          <a:xfrm>
            <a:off x="4716463" y="787400"/>
            <a:ext cx="117475" cy="133350"/>
          </a:xfrm>
          <a:custGeom>
            <a:avLst/>
            <a:gdLst>
              <a:gd name="T0" fmla="*/ 37 w 54"/>
              <a:gd name="T1" fmla="*/ 50 h 61"/>
              <a:gd name="T2" fmla="*/ 28 w 54"/>
              <a:gd name="T3" fmla="*/ 52 h 61"/>
              <a:gd name="T4" fmla="*/ 15 w 54"/>
              <a:gd name="T5" fmla="*/ 47 h 61"/>
              <a:gd name="T6" fmla="*/ 10 w 54"/>
              <a:gd name="T7" fmla="*/ 33 h 61"/>
              <a:gd name="T8" fmla="*/ 54 w 54"/>
              <a:gd name="T9" fmla="*/ 33 h 61"/>
              <a:gd name="T10" fmla="*/ 54 w 54"/>
              <a:gd name="T11" fmla="*/ 30 h 61"/>
              <a:gd name="T12" fmla="*/ 46 w 54"/>
              <a:gd name="T13" fmla="*/ 8 h 61"/>
              <a:gd name="T14" fmla="*/ 27 w 54"/>
              <a:gd name="T15" fmla="*/ 0 h 61"/>
              <a:gd name="T16" fmla="*/ 7 w 54"/>
              <a:gd name="T17" fmla="*/ 8 h 61"/>
              <a:gd name="T18" fmla="*/ 0 w 54"/>
              <a:gd name="T19" fmla="*/ 31 h 61"/>
              <a:gd name="T20" fmla="*/ 7 w 54"/>
              <a:gd name="T21" fmla="*/ 53 h 61"/>
              <a:gd name="T22" fmla="*/ 28 w 54"/>
              <a:gd name="T23" fmla="*/ 61 h 61"/>
              <a:gd name="T24" fmla="*/ 44 w 54"/>
              <a:gd name="T25" fmla="*/ 56 h 61"/>
              <a:gd name="T26" fmla="*/ 53 w 54"/>
              <a:gd name="T27" fmla="*/ 42 h 61"/>
              <a:gd name="T28" fmla="*/ 43 w 54"/>
              <a:gd name="T29" fmla="*/ 41 h 61"/>
              <a:gd name="T30" fmla="*/ 37 w 54"/>
              <a:gd name="T31" fmla="*/ 50 h 61"/>
              <a:gd name="T32" fmla="*/ 16 w 54"/>
              <a:gd name="T33" fmla="*/ 12 h 61"/>
              <a:gd name="T34" fmla="*/ 27 w 54"/>
              <a:gd name="T35" fmla="*/ 8 h 61"/>
              <a:gd name="T36" fmla="*/ 39 w 54"/>
              <a:gd name="T37" fmla="*/ 14 h 61"/>
              <a:gd name="T38" fmla="*/ 43 w 54"/>
              <a:gd name="T39" fmla="*/ 25 h 61"/>
              <a:gd name="T40" fmla="*/ 11 w 54"/>
              <a:gd name="T41" fmla="*/ 25 h 61"/>
              <a:gd name="T42" fmla="*/ 16 w 54"/>
              <a:gd name="T43" fmla="*/ 1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61">
                <a:moveTo>
                  <a:pt x="37" y="50"/>
                </a:moveTo>
                <a:cubicBezTo>
                  <a:pt x="34" y="52"/>
                  <a:pt x="31" y="52"/>
                  <a:pt x="28" y="52"/>
                </a:cubicBezTo>
                <a:cubicBezTo>
                  <a:pt x="23" y="52"/>
                  <a:pt x="19" y="51"/>
                  <a:pt x="15" y="47"/>
                </a:cubicBezTo>
                <a:cubicBezTo>
                  <a:pt x="12" y="44"/>
                  <a:pt x="10" y="39"/>
                  <a:pt x="10" y="33"/>
                </a:cubicBezTo>
                <a:cubicBezTo>
                  <a:pt x="54" y="33"/>
                  <a:pt x="54" y="33"/>
                  <a:pt x="54" y="33"/>
                </a:cubicBezTo>
                <a:cubicBezTo>
                  <a:pt x="54" y="32"/>
                  <a:pt x="54" y="31"/>
                  <a:pt x="54" y="30"/>
                </a:cubicBezTo>
                <a:cubicBezTo>
                  <a:pt x="54" y="20"/>
                  <a:pt x="51" y="13"/>
                  <a:pt x="46" y="8"/>
                </a:cubicBezTo>
                <a:cubicBezTo>
                  <a:pt x="41" y="2"/>
                  <a:pt x="35" y="0"/>
                  <a:pt x="27" y="0"/>
                </a:cubicBezTo>
                <a:cubicBezTo>
                  <a:pt x="19" y="0"/>
                  <a:pt x="12" y="2"/>
                  <a:pt x="7" y="8"/>
                </a:cubicBezTo>
                <a:cubicBezTo>
                  <a:pt x="2" y="13"/>
                  <a:pt x="0" y="21"/>
                  <a:pt x="0" y="31"/>
                </a:cubicBezTo>
                <a:cubicBezTo>
                  <a:pt x="0" y="40"/>
                  <a:pt x="2" y="47"/>
                  <a:pt x="7" y="53"/>
                </a:cubicBezTo>
                <a:cubicBezTo>
                  <a:pt x="12" y="58"/>
                  <a:pt x="19" y="61"/>
                  <a:pt x="28" y="61"/>
                </a:cubicBezTo>
                <a:cubicBezTo>
                  <a:pt x="34" y="61"/>
                  <a:pt x="40" y="59"/>
                  <a:pt x="44" y="56"/>
                </a:cubicBezTo>
                <a:cubicBezTo>
                  <a:pt x="49" y="52"/>
                  <a:pt x="52" y="48"/>
                  <a:pt x="53" y="42"/>
                </a:cubicBezTo>
                <a:cubicBezTo>
                  <a:pt x="43" y="41"/>
                  <a:pt x="43" y="41"/>
                  <a:pt x="43" y="41"/>
                </a:cubicBezTo>
                <a:cubicBezTo>
                  <a:pt x="42" y="45"/>
                  <a:pt x="39" y="48"/>
                  <a:pt x="37" y="50"/>
                </a:cubicBezTo>
                <a:close/>
                <a:moveTo>
                  <a:pt x="16" y="12"/>
                </a:moveTo>
                <a:cubicBezTo>
                  <a:pt x="19" y="9"/>
                  <a:pt x="23" y="8"/>
                  <a:pt x="27" y="8"/>
                </a:cubicBezTo>
                <a:cubicBezTo>
                  <a:pt x="32" y="8"/>
                  <a:pt x="36" y="10"/>
                  <a:pt x="39" y="14"/>
                </a:cubicBezTo>
                <a:cubicBezTo>
                  <a:pt x="41" y="16"/>
                  <a:pt x="43" y="20"/>
                  <a:pt x="43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19"/>
                  <a:pt x="13" y="15"/>
                  <a:pt x="16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" name="Freeform 1308">
            <a:extLst>
              <a:ext uri="{FF2B5EF4-FFF2-40B4-BE49-F238E27FC236}">
                <a16:creationId xmlns:a16="http://schemas.microsoft.com/office/drawing/2014/main" id="{42146969-4FBA-FC9D-F4DB-15AA160BC338}"/>
              </a:ext>
            </a:extLst>
          </p:cNvPr>
          <p:cNvSpPr>
            <a:spLocks/>
          </p:cNvSpPr>
          <p:nvPr/>
        </p:nvSpPr>
        <p:spPr bwMode="auto">
          <a:xfrm>
            <a:off x="4851400" y="787400"/>
            <a:ext cx="103188" cy="133350"/>
          </a:xfrm>
          <a:custGeom>
            <a:avLst/>
            <a:gdLst>
              <a:gd name="T0" fmla="*/ 7 w 48"/>
              <a:gd name="T1" fmla="*/ 56 h 61"/>
              <a:gd name="T2" fmla="*/ 25 w 48"/>
              <a:gd name="T3" fmla="*/ 61 h 61"/>
              <a:gd name="T4" fmla="*/ 37 w 48"/>
              <a:gd name="T5" fmla="*/ 58 h 61"/>
              <a:gd name="T6" fmla="*/ 45 w 48"/>
              <a:gd name="T7" fmla="*/ 51 h 61"/>
              <a:gd name="T8" fmla="*/ 48 w 48"/>
              <a:gd name="T9" fmla="*/ 42 h 61"/>
              <a:gd name="T10" fmla="*/ 46 w 48"/>
              <a:gd name="T11" fmla="*/ 34 h 61"/>
              <a:gd name="T12" fmla="*/ 39 w 48"/>
              <a:gd name="T13" fmla="*/ 29 h 61"/>
              <a:gd name="T14" fmla="*/ 25 w 48"/>
              <a:gd name="T15" fmla="*/ 24 h 61"/>
              <a:gd name="T16" fmla="*/ 16 w 48"/>
              <a:gd name="T17" fmla="*/ 21 h 61"/>
              <a:gd name="T18" fmla="*/ 12 w 48"/>
              <a:gd name="T19" fmla="*/ 19 h 61"/>
              <a:gd name="T20" fmla="*/ 11 w 48"/>
              <a:gd name="T21" fmla="*/ 15 h 61"/>
              <a:gd name="T22" fmla="*/ 14 w 48"/>
              <a:gd name="T23" fmla="*/ 10 h 61"/>
              <a:gd name="T24" fmla="*/ 23 w 48"/>
              <a:gd name="T25" fmla="*/ 8 h 61"/>
              <a:gd name="T26" fmla="*/ 32 w 48"/>
              <a:gd name="T27" fmla="*/ 10 h 61"/>
              <a:gd name="T28" fmla="*/ 36 w 48"/>
              <a:gd name="T29" fmla="*/ 17 h 61"/>
              <a:gd name="T30" fmla="*/ 46 w 48"/>
              <a:gd name="T31" fmla="*/ 16 h 61"/>
              <a:gd name="T32" fmla="*/ 42 w 48"/>
              <a:gd name="T33" fmla="*/ 7 h 61"/>
              <a:gd name="T34" fmla="*/ 35 w 48"/>
              <a:gd name="T35" fmla="*/ 2 h 61"/>
              <a:gd name="T36" fmla="*/ 23 w 48"/>
              <a:gd name="T37" fmla="*/ 0 h 61"/>
              <a:gd name="T38" fmla="*/ 14 w 48"/>
              <a:gd name="T39" fmla="*/ 1 h 61"/>
              <a:gd name="T40" fmla="*/ 8 w 48"/>
              <a:gd name="T41" fmla="*/ 4 h 61"/>
              <a:gd name="T42" fmla="*/ 3 w 48"/>
              <a:gd name="T43" fmla="*/ 9 h 61"/>
              <a:gd name="T44" fmla="*/ 1 w 48"/>
              <a:gd name="T45" fmla="*/ 17 h 61"/>
              <a:gd name="T46" fmla="*/ 3 w 48"/>
              <a:gd name="T47" fmla="*/ 24 h 61"/>
              <a:gd name="T48" fmla="*/ 10 w 48"/>
              <a:gd name="T49" fmla="*/ 30 h 61"/>
              <a:gd name="T50" fmla="*/ 25 w 48"/>
              <a:gd name="T51" fmla="*/ 35 h 61"/>
              <a:gd name="T52" fmla="*/ 35 w 48"/>
              <a:gd name="T53" fmla="*/ 38 h 61"/>
              <a:gd name="T54" fmla="*/ 38 w 48"/>
              <a:gd name="T55" fmla="*/ 43 h 61"/>
              <a:gd name="T56" fmla="*/ 35 w 48"/>
              <a:gd name="T57" fmla="*/ 50 h 61"/>
              <a:gd name="T58" fmla="*/ 25 w 48"/>
              <a:gd name="T59" fmla="*/ 52 h 61"/>
              <a:gd name="T60" fmla="*/ 14 w 48"/>
              <a:gd name="T61" fmla="*/ 49 h 61"/>
              <a:gd name="T62" fmla="*/ 9 w 48"/>
              <a:gd name="T63" fmla="*/ 40 h 61"/>
              <a:gd name="T64" fmla="*/ 0 w 48"/>
              <a:gd name="T65" fmla="*/ 42 h 61"/>
              <a:gd name="T66" fmla="*/ 7 w 48"/>
              <a:gd name="T67" fmla="*/ 56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8" h="61">
                <a:moveTo>
                  <a:pt x="7" y="56"/>
                </a:moveTo>
                <a:cubicBezTo>
                  <a:pt x="11" y="59"/>
                  <a:pt x="17" y="61"/>
                  <a:pt x="25" y="61"/>
                </a:cubicBezTo>
                <a:cubicBezTo>
                  <a:pt x="29" y="61"/>
                  <a:pt x="33" y="60"/>
                  <a:pt x="37" y="58"/>
                </a:cubicBezTo>
                <a:cubicBezTo>
                  <a:pt x="40" y="57"/>
                  <a:pt x="43" y="54"/>
                  <a:pt x="45" y="51"/>
                </a:cubicBezTo>
                <a:cubicBezTo>
                  <a:pt x="47" y="49"/>
                  <a:pt x="48" y="45"/>
                  <a:pt x="48" y="42"/>
                </a:cubicBezTo>
                <a:cubicBezTo>
                  <a:pt x="48" y="39"/>
                  <a:pt x="47" y="36"/>
                  <a:pt x="46" y="34"/>
                </a:cubicBezTo>
                <a:cubicBezTo>
                  <a:pt x="44" y="31"/>
                  <a:pt x="42" y="30"/>
                  <a:pt x="39" y="29"/>
                </a:cubicBezTo>
                <a:cubicBezTo>
                  <a:pt x="36" y="27"/>
                  <a:pt x="32" y="26"/>
                  <a:pt x="25" y="24"/>
                </a:cubicBezTo>
                <a:cubicBezTo>
                  <a:pt x="20" y="23"/>
                  <a:pt x="17" y="22"/>
                  <a:pt x="16" y="21"/>
                </a:cubicBezTo>
                <a:cubicBezTo>
                  <a:pt x="14" y="21"/>
                  <a:pt x="13" y="20"/>
                  <a:pt x="12" y="19"/>
                </a:cubicBezTo>
                <a:cubicBezTo>
                  <a:pt x="11" y="18"/>
                  <a:pt x="11" y="17"/>
                  <a:pt x="11" y="15"/>
                </a:cubicBezTo>
                <a:cubicBezTo>
                  <a:pt x="11" y="13"/>
                  <a:pt x="12" y="12"/>
                  <a:pt x="14" y="10"/>
                </a:cubicBezTo>
                <a:cubicBezTo>
                  <a:pt x="16" y="9"/>
                  <a:pt x="19" y="8"/>
                  <a:pt x="23" y="8"/>
                </a:cubicBezTo>
                <a:cubicBezTo>
                  <a:pt x="27" y="8"/>
                  <a:pt x="30" y="9"/>
                  <a:pt x="32" y="10"/>
                </a:cubicBezTo>
                <a:cubicBezTo>
                  <a:pt x="34" y="12"/>
                  <a:pt x="36" y="14"/>
                  <a:pt x="36" y="17"/>
                </a:cubicBezTo>
                <a:cubicBezTo>
                  <a:pt x="46" y="16"/>
                  <a:pt x="46" y="16"/>
                  <a:pt x="46" y="16"/>
                </a:cubicBezTo>
                <a:cubicBezTo>
                  <a:pt x="45" y="12"/>
                  <a:pt x="44" y="9"/>
                  <a:pt x="42" y="7"/>
                </a:cubicBezTo>
                <a:cubicBezTo>
                  <a:pt x="41" y="5"/>
                  <a:pt x="38" y="3"/>
                  <a:pt x="35" y="2"/>
                </a:cubicBezTo>
                <a:cubicBezTo>
                  <a:pt x="31" y="0"/>
                  <a:pt x="27" y="0"/>
                  <a:pt x="23" y="0"/>
                </a:cubicBezTo>
                <a:cubicBezTo>
                  <a:pt x="20" y="0"/>
                  <a:pt x="17" y="0"/>
                  <a:pt x="14" y="1"/>
                </a:cubicBezTo>
                <a:cubicBezTo>
                  <a:pt x="12" y="2"/>
                  <a:pt x="9" y="3"/>
                  <a:pt x="8" y="4"/>
                </a:cubicBezTo>
                <a:cubicBezTo>
                  <a:pt x="6" y="5"/>
                  <a:pt x="4" y="7"/>
                  <a:pt x="3" y="9"/>
                </a:cubicBezTo>
                <a:cubicBezTo>
                  <a:pt x="2" y="12"/>
                  <a:pt x="1" y="14"/>
                  <a:pt x="1" y="17"/>
                </a:cubicBezTo>
                <a:cubicBezTo>
                  <a:pt x="1" y="19"/>
                  <a:pt x="2" y="22"/>
                  <a:pt x="3" y="24"/>
                </a:cubicBezTo>
                <a:cubicBezTo>
                  <a:pt x="5" y="27"/>
                  <a:pt x="7" y="29"/>
                  <a:pt x="10" y="30"/>
                </a:cubicBezTo>
                <a:cubicBezTo>
                  <a:pt x="13" y="31"/>
                  <a:pt x="18" y="33"/>
                  <a:pt x="25" y="35"/>
                </a:cubicBezTo>
                <a:cubicBezTo>
                  <a:pt x="30" y="36"/>
                  <a:pt x="34" y="37"/>
                  <a:pt x="35" y="38"/>
                </a:cubicBezTo>
                <a:cubicBezTo>
                  <a:pt x="37" y="39"/>
                  <a:pt x="38" y="41"/>
                  <a:pt x="38" y="43"/>
                </a:cubicBezTo>
                <a:cubicBezTo>
                  <a:pt x="38" y="46"/>
                  <a:pt x="37" y="48"/>
                  <a:pt x="35" y="50"/>
                </a:cubicBezTo>
                <a:cubicBezTo>
                  <a:pt x="32" y="52"/>
                  <a:pt x="29" y="52"/>
                  <a:pt x="25" y="52"/>
                </a:cubicBezTo>
                <a:cubicBezTo>
                  <a:pt x="20" y="52"/>
                  <a:pt x="17" y="51"/>
                  <a:pt x="14" y="49"/>
                </a:cubicBezTo>
                <a:cubicBezTo>
                  <a:pt x="12" y="47"/>
                  <a:pt x="10" y="44"/>
                  <a:pt x="9" y="40"/>
                </a:cubicBezTo>
                <a:cubicBezTo>
                  <a:pt x="0" y="42"/>
                  <a:pt x="0" y="42"/>
                  <a:pt x="0" y="42"/>
                </a:cubicBezTo>
                <a:cubicBezTo>
                  <a:pt x="1" y="48"/>
                  <a:pt x="3" y="53"/>
                  <a:pt x="7" y="5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" name="Freeform 1309">
            <a:extLst>
              <a:ext uri="{FF2B5EF4-FFF2-40B4-BE49-F238E27FC236}">
                <a16:creationId xmlns:a16="http://schemas.microsoft.com/office/drawing/2014/main" id="{ABF77E65-653F-98CC-7180-71CF6BF44D67}"/>
              </a:ext>
            </a:extLst>
          </p:cNvPr>
          <p:cNvSpPr>
            <a:spLocks/>
          </p:cNvSpPr>
          <p:nvPr/>
        </p:nvSpPr>
        <p:spPr bwMode="auto">
          <a:xfrm>
            <a:off x="5033963" y="739775"/>
            <a:ext cx="74613" cy="176213"/>
          </a:xfrm>
          <a:custGeom>
            <a:avLst/>
            <a:gdLst>
              <a:gd name="T0" fmla="*/ 18 w 34"/>
              <a:gd name="T1" fmla="*/ 81 h 81"/>
              <a:gd name="T2" fmla="*/ 18 w 34"/>
              <a:gd name="T3" fmla="*/ 31 h 81"/>
              <a:gd name="T4" fmla="*/ 30 w 34"/>
              <a:gd name="T5" fmla="*/ 31 h 81"/>
              <a:gd name="T6" fmla="*/ 30 w 34"/>
              <a:gd name="T7" fmla="*/ 23 h 81"/>
              <a:gd name="T8" fmla="*/ 18 w 34"/>
              <a:gd name="T9" fmla="*/ 23 h 81"/>
              <a:gd name="T10" fmla="*/ 18 w 34"/>
              <a:gd name="T11" fmla="*/ 18 h 81"/>
              <a:gd name="T12" fmla="*/ 20 w 34"/>
              <a:gd name="T13" fmla="*/ 10 h 81"/>
              <a:gd name="T14" fmla="*/ 26 w 34"/>
              <a:gd name="T15" fmla="*/ 9 h 81"/>
              <a:gd name="T16" fmla="*/ 32 w 34"/>
              <a:gd name="T17" fmla="*/ 9 h 81"/>
              <a:gd name="T18" fmla="*/ 34 w 34"/>
              <a:gd name="T19" fmla="*/ 0 h 81"/>
              <a:gd name="T20" fmla="*/ 24 w 34"/>
              <a:gd name="T21" fmla="*/ 0 h 81"/>
              <a:gd name="T22" fmla="*/ 14 w 34"/>
              <a:gd name="T23" fmla="*/ 2 h 81"/>
              <a:gd name="T24" fmla="*/ 9 w 34"/>
              <a:gd name="T25" fmla="*/ 8 h 81"/>
              <a:gd name="T26" fmla="*/ 8 w 34"/>
              <a:gd name="T27" fmla="*/ 17 h 81"/>
              <a:gd name="T28" fmla="*/ 8 w 34"/>
              <a:gd name="T29" fmla="*/ 23 h 81"/>
              <a:gd name="T30" fmla="*/ 0 w 34"/>
              <a:gd name="T31" fmla="*/ 23 h 81"/>
              <a:gd name="T32" fmla="*/ 0 w 34"/>
              <a:gd name="T33" fmla="*/ 31 h 81"/>
              <a:gd name="T34" fmla="*/ 8 w 34"/>
              <a:gd name="T35" fmla="*/ 31 h 81"/>
              <a:gd name="T36" fmla="*/ 8 w 34"/>
              <a:gd name="T37" fmla="*/ 81 h 81"/>
              <a:gd name="T38" fmla="*/ 18 w 34"/>
              <a:gd name="T39" fmla="*/ 8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4" h="81">
                <a:moveTo>
                  <a:pt x="18" y="81"/>
                </a:moveTo>
                <a:cubicBezTo>
                  <a:pt x="18" y="31"/>
                  <a:pt x="18" y="31"/>
                  <a:pt x="18" y="31"/>
                </a:cubicBezTo>
                <a:cubicBezTo>
                  <a:pt x="30" y="31"/>
                  <a:pt x="30" y="31"/>
                  <a:pt x="30" y="31"/>
                </a:cubicBezTo>
                <a:cubicBezTo>
                  <a:pt x="30" y="23"/>
                  <a:pt x="30" y="23"/>
                  <a:pt x="30" y="23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14"/>
                  <a:pt x="19" y="12"/>
                  <a:pt x="20" y="10"/>
                </a:cubicBezTo>
                <a:cubicBezTo>
                  <a:pt x="21" y="9"/>
                  <a:pt x="23" y="9"/>
                  <a:pt x="26" y="9"/>
                </a:cubicBezTo>
                <a:cubicBezTo>
                  <a:pt x="28" y="9"/>
                  <a:pt x="30" y="9"/>
                  <a:pt x="32" y="9"/>
                </a:cubicBezTo>
                <a:cubicBezTo>
                  <a:pt x="34" y="0"/>
                  <a:pt x="34" y="0"/>
                  <a:pt x="34" y="0"/>
                </a:cubicBezTo>
                <a:cubicBezTo>
                  <a:pt x="30" y="0"/>
                  <a:pt x="27" y="0"/>
                  <a:pt x="24" y="0"/>
                </a:cubicBezTo>
                <a:cubicBezTo>
                  <a:pt x="20" y="0"/>
                  <a:pt x="17" y="0"/>
                  <a:pt x="14" y="2"/>
                </a:cubicBezTo>
                <a:cubicBezTo>
                  <a:pt x="12" y="3"/>
                  <a:pt x="10" y="6"/>
                  <a:pt x="9" y="8"/>
                </a:cubicBezTo>
                <a:cubicBezTo>
                  <a:pt x="9" y="10"/>
                  <a:pt x="8" y="13"/>
                  <a:pt x="8" y="17"/>
                </a:cubicBezTo>
                <a:cubicBezTo>
                  <a:pt x="8" y="23"/>
                  <a:pt x="8" y="23"/>
                  <a:pt x="8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81"/>
                  <a:pt x="8" y="81"/>
                  <a:pt x="8" y="81"/>
                </a:cubicBezTo>
                <a:cubicBezTo>
                  <a:pt x="18" y="81"/>
                  <a:pt x="18" y="81"/>
                  <a:pt x="18" y="8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" name="Freeform 1310">
            <a:extLst>
              <a:ext uri="{FF2B5EF4-FFF2-40B4-BE49-F238E27FC236}">
                <a16:creationId xmlns:a16="http://schemas.microsoft.com/office/drawing/2014/main" id="{F8D2984D-C15A-8EB1-2C98-7E55CD4AD4EC}"/>
              </a:ext>
            </a:extLst>
          </p:cNvPr>
          <p:cNvSpPr>
            <a:spLocks/>
          </p:cNvSpPr>
          <p:nvPr/>
        </p:nvSpPr>
        <p:spPr bwMode="auto">
          <a:xfrm>
            <a:off x="5103813" y="790575"/>
            <a:ext cx="114300" cy="177800"/>
          </a:xfrm>
          <a:custGeom>
            <a:avLst/>
            <a:gdLst>
              <a:gd name="T0" fmla="*/ 11 w 53"/>
              <a:gd name="T1" fmla="*/ 82 h 82"/>
              <a:gd name="T2" fmla="*/ 19 w 53"/>
              <a:gd name="T3" fmla="*/ 80 h 82"/>
              <a:gd name="T4" fmla="*/ 25 w 53"/>
              <a:gd name="T5" fmla="*/ 72 h 82"/>
              <a:gd name="T6" fmla="*/ 31 w 53"/>
              <a:gd name="T7" fmla="*/ 59 h 82"/>
              <a:gd name="T8" fmla="*/ 53 w 53"/>
              <a:gd name="T9" fmla="*/ 0 h 82"/>
              <a:gd name="T10" fmla="*/ 43 w 53"/>
              <a:gd name="T11" fmla="*/ 0 h 82"/>
              <a:gd name="T12" fmla="*/ 31 w 53"/>
              <a:gd name="T13" fmla="*/ 34 h 82"/>
              <a:gd name="T14" fmla="*/ 27 w 53"/>
              <a:gd name="T15" fmla="*/ 47 h 82"/>
              <a:gd name="T16" fmla="*/ 22 w 53"/>
              <a:gd name="T17" fmla="*/ 34 h 82"/>
              <a:gd name="T18" fmla="*/ 10 w 53"/>
              <a:gd name="T19" fmla="*/ 0 h 82"/>
              <a:gd name="T20" fmla="*/ 0 w 53"/>
              <a:gd name="T21" fmla="*/ 0 h 82"/>
              <a:gd name="T22" fmla="*/ 22 w 53"/>
              <a:gd name="T23" fmla="*/ 58 h 82"/>
              <a:gd name="T24" fmla="*/ 21 w 53"/>
              <a:gd name="T25" fmla="*/ 61 h 82"/>
              <a:gd name="T26" fmla="*/ 18 w 53"/>
              <a:gd name="T27" fmla="*/ 68 h 82"/>
              <a:gd name="T28" fmla="*/ 15 w 53"/>
              <a:gd name="T29" fmla="*/ 71 h 82"/>
              <a:gd name="T30" fmla="*/ 9 w 53"/>
              <a:gd name="T31" fmla="*/ 72 h 82"/>
              <a:gd name="T32" fmla="*/ 4 w 53"/>
              <a:gd name="T33" fmla="*/ 71 h 82"/>
              <a:gd name="T34" fmla="*/ 5 w 53"/>
              <a:gd name="T35" fmla="*/ 81 h 82"/>
              <a:gd name="T36" fmla="*/ 11 w 53"/>
              <a:gd name="T37" fmla="*/ 82 h 82"/>
              <a:gd name="T38" fmla="*/ 11 w 53"/>
              <a:gd name="T39" fmla="*/ 8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3" h="82">
                <a:moveTo>
                  <a:pt x="11" y="82"/>
                </a:moveTo>
                <a:cubicBezTo>
                  <a:pt x="14" y="82"/>
                  <a:pt x="17" y="81"/>
                  <a:pt x="19" y="80"/>
                </a:cubicBezTo>
                <a:cubicBezTo>
                  <a:pt x="22" y="78"/>
                  <a:pt x="24" y="76"/>
                  <a:pt x="25" y="72"/>
                </a:cubicBezTo>
                <a:cubicBezTo>
                  <a:pt x="27" y="70"/>
                  <a:pt x="28" y="66"/>
                  <a:pt x="31" y="59"/>
                </a:cubicBezTo>
                <a:cubicBezTo>
                  <a:pt x="53" y="0"/>
                  <a:pt x="53" y="0"/>
                  <a:pt x="53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31" y="34"/>
                  <a:pt x="31" y="34"/>
                  <a:pt x="31" y="34"/>
                </a:cubicBezTo>
                <a:cubicBezTo>
                  <a:pt x="29" y="38"/>
                  <a:pt x="28" y="43"/>
                  <a:pt x="27" y="47"/>
                </a:cubicBezTo>
                <a:cubicBezTo>
                  <a:pt x="25" y="43"/>
                  <a:pt x="24" y="38"/>
                  <a:pt x="22" y="34"/>
                </a:cubicBezTo>
                <a:cubicBezTo>
                  <a:pt x="10" y="0"/>
                  <a:pt x="10" y="0"/>
                  <a:pt x="10" y="0"/>
                </a:cubicBezTo>
                <a:cubicBezTo>
                  <a:pt x="0" y="0"/>
                  <a:pt x="0" y="0"/>
                  <a:pt x="0" y="0"/>
                </a:cubicBezTo>
                <a:cubicBezTo>
                  <a:pt x="22" y="58"/>
                  <a:pt x="22" y="58"/>
                  <a:pt x="22" y="58"/>
                </a:cubicBezTo>
                <a:cubicBezTo>
                  <a:pt x="21" y="59"/>
                  <a:pt x="21" y="60"/>
                  <a:pt x="21" y="61"/>
                </a:cubicBezTo>
                <a:cubicBezTo>
                  <a:pt x="19" y="65"/>
                  <a:pt x="18" y="67"/>
                  <a:pt x="18" y="68"/>
                </a:cubicBezTo>
                <a:cubicBezTo>
                  <a:pt x="17" y="69"/>
                  <a:pt x="16" y="70"/>
                  <a:pt x="15" y="71"/>
                </a:cubicBezTo>
                <a:cubicBezTo>
                  <a:pt x="13" y="72"/>
                  <a:pt x="12" y="72"/>
                  <a:pt x="9" y="72"/>
                </a:cubicBezTo>
                <a:cubicBezTo>
                  <a:pt x="8" y="72"/>
                  <a:pt x="6" y="72"/>
                  <a:pt x="4" y="71"/>
                </a:cubicBezTo>
                <a:cubicBezTo>
                  <a:pt x="5" y="81"/>
                  <a:pt x="5" y="81"/>
                  <a:pt x="5" y="81"/>
                </a:cubicBezTo>
                <a:cubicBezTo>
                  <a:pt x="7" y="82"/>
                  <a:pt x="9" y="82"/>
                  <a:pt x="11" y="82"/>
                </a:cubicBezTo>
                <a:cubicBezTo>
                  <a:pt x="11" y="82"/>
                  <a:pt x="11" y="82"/>
                  <a:pt x="11" y="8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" name="Freeform 1311">
            <a:extLst>
              <a:ext uri="{FF2B5EF4-FFF2-40B4-BE49-F238E27FC236}">
                <a16:creationId xmlns:a16="http://schemas.microsoft.com/office/drawing/2014/main" id="{B1BC68B4-4A9E-6C3D-F50D-10D4319DEB6C}"/>
              </a:ext>
            </a:extLst>
          </p:cNvPr>
          <p:cNvSpPr>
            <a:spLocks/>
          </p:cNvSpPr>
          <p:nvPr/>
        </p:nvSpPr>
        <p:spPr bwMode="auto">
          <a:xfrm>
            <a:off x="5235575" y="742950"/>
            <a:ext cx="22225" cy="173038"/>
          </a:xfrm>
          <a:custGeom>
            <a:avLst/>
            <a:gdLst>
              <a:gd name="T0" fmla="*/ 14 w 14"/>
              <a:gd name="T1" fmla="*/ 109 h 109"/>
              <a:gd name="T2" fmla="*/ 14 w 14"/>
              <a:gd name="T3" fmla="*/ 0 h 109"/>
              <a:gd name="T4" fmla="*/ 0 w 14"/>
              <a:gd name="T5" fmla="*/ 0 h 109"/>
              <a:gd name="T6" fmla="*/ 0 w 14"/>
              <a:gd name="T7" fmla="*/ 109 h 109"/>
              <a:gd name="T8" fmla="*/ 14 w 14"/>
              <a:gd name="T9" fmla="*/ 109 h 109"/>
              <a:gd name="T10" fmla="*/ 14 w 14"/>
              <a:gd name="T11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" h="109">
                <a:moveTo>
                  <a:pt x="14" y="109"/>
                </a:moveTo>
                <a:lnTo>
                  <a:pt x="14" y="0"/>
                </a:lnTo>
                <a:lnTo>
                  <a:pt x="0" y="0"/>
                </a:lnTo>
                <a:lnTo>
                  <a:pt x="0" y="109"/>
                </a:lnTo>
                <a:lnTo>
                  <a:pt x="14" y="109"/>
                </a:lnTo>
                <a:lnTo>
                  <a:pt x="14" y="10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" name="Freeform 1312">
            <a:extLst>
              <a:ext uri="{FF2B5EF4-FFF2-40B4-BE49-F238E27FC236}">
                <a16:creationId xmlns:a16="http://schemas.microsoft.com/office/drawing/2014/main" id="{B865D248-1FC5-C933-985B-AF22F315A6FF}"/>
              </a:ext>
            </a:extLst>
          </p:cNvPr>
          <p:cNvSpPr>
            <a:spLocks/>
          </p:cNvSpPr>
          <p:nvPr/>
        </p:nvSpPr>
        <p:spPr bwMode="auto">
          <a:xfrm>
            <a:off x="5289550" y="742950"/>
            <a:ext cx="106363" cy="173038"/>
          </a:xfrm>
          <a:custGeom>
            <a:avLst/>
            <a:gdLst>
              <a:gd name="T0" fmla="*/ 14 w 67"/>
              <a:gd name="T1" fmla="*/ 109 h 109"/>
              <a:gd name="T2" fmla="*/ 14 w 67"/>
              <a:gd name="T3" fmla="*/ 77 h 109"/>
              <a:gd name="T4" fmla="*/ 24 w 67"/>
              <a:gd name="T5" fmla="*/ 69 h 109"/>
              <a:gd name="T6" fmla="*/ 50 w 67"/>
              <a:gd name="T7" fmla="*/ 109 h 109"/>
              <a:gd name="T8" fmla="*/ 67 w 67"/>
              <a:gd name="T9" fmla="*/ 109 h 109"/>
              <a:gd name="T10" fmla="*/ 33 w 67"/>
              <a:gd name="T11" fmla="*/ 60 h 109"/>
              <a:gd name="T12" fmla="*/ 63 w 67"/>
              <a:gd name="T13" fmla="*/ 30 h 109"/>
              <a:gd name="T14" fmla="*/ 47 w 67"/>
              <a:gd name="T15" fmla="*/ 30 h 109"/>
              <a:gd name="T16" fmla="*/ 14 w 67"/>
              <a:gd name="T17" fmla="*/ 62 h 109"/>
              <a:gd name="T18" fmla="*/ 14 w 67"/>
              <a:gd name="T19" fmla="*/ 0 h 109"/>
              <a:gd name="T20" fmla="*/ 0 w 67"/>
              <a:gd name="T21" fmla="*/ 0 h 109"/>
              <a:gd name="T22" fmla="*/ 0 w 67"/>
              <a:gd name="T23" fmla="*/ 109 h 109"/>
              <a:gd name="T24" fmla="*/ 14 w 67"/>
              <a:gd name="T25" fmla="*/ 109 h 109"/>
              <a:gd name="T26" fmla="*/ 14 w 67"/>
              <a:gd name="T27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7" h="109">
                <a:moveTo>
                  <a:pt x="14" y="109"/>
                </a:moveTo>
                <a:lnTo>
                  <a:pt x="14" y="77"/>
                </a:lnTo>
                <a:lnTo>
                  <a:pt x="24" y="69"/>
                </a:lnTo>
                <a:lnTo>
                  <a:pt x="50" y="109"/>
                </a:lnTo>
                <a:lnTo>
                  <a:pt x="67" y="109"/>
                </a:lnTo>
                <a:lnTo>
                  <a:pt x="33" y="60"/>
                </a:lnTo>
                <a:lnTo>
                  <a:pt x="63" y="30"/>
                </a:lnTo>
                <a:lnTo>
                  <a:pt x="47" y="30"/>
                </a:lnTo>
                <a:lnTo>
                  <a:pt x="14" y="62"/>
                </a:lnTo>
                <a:lnTo>
                  <a:pt x="14" y="0"/>
                </a:lnTo>
                <a:lnTo>
                  <a:pt x="0" y="0"/>
                </a:lnTo>
                <a:lnTo>
                  <a:pt x="0" y="109"/>
                </a:lnTo>
                <a:lnTo>
                  <a:pt x="14" y="109"/>
                </a:lnTo>
                <a:lnTo>
                  <a:pt x="14" y="10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" name="Freeform 1313">
            <a:extLst>
              <a:ext uri="{FF2B5EF4-FFF2-40B4-BE49-F238E27FC236}">
                <a16:creationId xmlns:a16="http://schemas.microsoft.com/office/drawing/2014/main" id="{C62E08B1-8B6D-77E4-5105-75466F172A3C}"/>
              </a:ext>
            </a:extLst>
          </p:cNvPr>
          <p:cNvSpPr>
            <a:spLocks noEditPoints="1"/>
          </p:cNvSpPr>
          <p:nvPr/>
        </p:nvSpPr>
        <p:spPr bwMode="auto">
          <a:xfrm>
            <a:off x="5405438" y="787400"/>
            <a:ext cx="115888" cy="133350"/>
          </a:xfrm>
          <a:custGeom>
            <a:avLst/>
            <a:gdLst>
              <a:gd name="T0" fmla="*/ 37 w 54"/>
              <a:gd name="T1" fmla="*/ 50 h 61"/>
              <a:gd name="T2" fmla="*/ 28 w 54"/>
              <a:gd name="T3" fmla="*/ 52 h 61"/>
              <a:gd name="T4" fmla="*/ 16 w 54"/>
              <a:gd name="T5" fmla="*/ 47 h 61"/>
              <a:gd name="T6" fmla="*/ 10 w 54"/>
              <a:gd name="T7" fmla="*/ 33 h 61"/>
              <a:gd name="T8" fmla="*/ 54 w 54"/>
              <a:gd name="T9" fmla="*/ 33 h 61"/>
              <a:gd name="T10" fmla="*/ 54 w 54"/>
              <a:gd name="T11" fmla="*/ 30 h 61"/>
              <a:gd name="T12" fmla="*/ 46 w 54"/>
              <a:gd name="T13" fmla="*/ 8 h 61"/>
              <a:gd name="T14" fmla="*/ 27 w 54"/>
              <a:gd name="T15" fmla="*/ 0 h 61"/>
              <a:gd name="T16" fmla="*/ 8 w 54"/>
              <a:gd name="T17" fmla="*/ 8 h 61"/>
              <a:gd name="T18" fmla="*/ 0 w 54"/>
              <a:gd name="T19" fmla="*/ 31 h 61"/>
              <a:gd name="T20" fmla="*/ 8 w 54"/>
              <a:gd name="T21" fmla="*/ 53 h 61"/>
              <a:gd name="T22" fmla="*/ 28 w 54"/>
              <a:gd name="T23" fmla="*/ 61 h 61"/>
              <a:gd name="T24" fmla="*/ 45 w 54"/>
              <a:gd name="T25" fmla="*/ 56 h 61"/>
              <a:gd name="T26" fmla="*/ 54 w 54"/>
              <a:gd name="T27" fmla="*/ 42 h 61"/>
              <a:gd name="T28" fmla="*/ 43 w 54"/>
              <a:gd name="T29" fmla="*/ 41 h 61"/>
              <a:gd name="T30" fmla="*/ 37 w 54"/>
              <a:gd name="T31" fmla="*/ 50 h 61"/>
              <a:gd name="T32" fmla="*/ 16 w 54"/>
              <a:gd name="T33" fmla="*/ 12 h 61"/>
              <a:gd name="T34" fmla="*/ 28 w 54"/>
              <a:gd name="T35" fmla="*/ 8 h 61"/>
              <a:gd name="T36" fmla="*/ 40 w 54"/>
              <a:gd name="T37" fmla="*/ 14 h 61"/>
              <a:gd name="T38" fmla="*/ 43 w 54"/>
              <a:gd name="T39" fmla="*/ 25 h 61"/>
              <a:gd name="T40" fmla="*/ 11 w 54"/>
              <a:gd name="T41" fmla="*/ 25 h 61"/>
              <a:gd name="T42" fmla="*/ 16 w 54"/>
              <a:gd name="T43" fmla="*/ 1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61">
                <a:moveTo>
                  <a:pt x="37" y="50"/>
                </a:moveTo>
                <a:cubicBezTo>
                  <a:pt x="35" y="52"/>
                  <a:pt x="32" y="52"/>
                  <a:pt x="28" y="52"/>
                </a:cubicBezTo>
                <a:cubicBezTo>
                  <a:pt x="23" y="52"/>
                  <a:pt x="19" y="51"/>
                  <a:pt x="16" y="47"/>
                </a:cubicBezTo>
                <a:cubicBezTo>
                  <a:pt x="13" y="44"/>
                  <a:pt x="11" y="39"/>
                  <a:pt x="10" y="33"/>
                </a:cubicBezTo>
                <a:cubicBezTo>
                  <a:pt x="54" y="33"/>
                  <a:pt x="54" y="33"/>
                  <a:pt x="54" y="33"/>
                </a:cubicBezTo>
                <a:cubicBezTo>
                  <a:pt x="54" y="32"/>
                  <a:pt x="54" y="31"/>
                  <a:pt x="54" y="30"/>
                </a:cubicBezTo>
                <a:cubicBezTo>
                  <a:pt x="54" y="20"/>
                  <a:pt x="51" y="13"/>
                  <a:pt x="46" y="8"/>
                </a:cubicBezTo>
                <a:cubicBezTo>
                  <a:pt x="42" y="2"/>
                  <a:pt x="35" y="0"/>
                  <a:pt x="27" y="0"/>
                </a:cubicBezTo>
                <a:cubicBezTo>
                  <a:pt x="19" y="0"/>
                  <a:pt x="13" y="2"/>
                  <a:pt x="8" y="8"/>
                </a:cubicBezTo>
                <a:cubicBezTo>
                  <a:pt x="3" y="13"/>
                  <a:pt x="0" y="21"/>
                  <a:pt x="0" y="31"/>
                </a:cubicBezTo>
                <a:cubicBezTo>
                  <a:pt x="0" y="40"/>
                  <a:pt x="3" y="47"/>
                  <a:pt x="8" y="53"/>
                </a:cubicBezTo>
                <a:cubicBezTo>
                  <a:pt x="13" y="58"/>
                  <a:pt x="19" y="61"/>
                  <a:pt x="28" y="61"/>
                </a:cubicBezTo>
                <a:cubicBezTo>
                  <a:pt x="35" y="61"/>
                  <a:pt x="40" y="59"/>
                  <a:pt x="45" y="56"/>
                </a:cubicBezTo>
                <a:cubicBezTo>
                  <a:pt x="49" y="52"/>
                  <a:pt x="52" y="48"/>
                  <a:pt x="54" y="42"/>
                </a:cubicBezTo>
                <a:cubicBezTo>
                  <a:pt x="43" y="41"/>
                  <a:pt x="43" y="41"/>
                  <a:pt x="43" y="41"/>
                </a:cubicBezTo>
                <a:cubicBezTo>
                  <a:pt x="42" y="45"/>
                  <a:pt x="40" y="48"/>
                  <a:pt x="37" y="50"/>
                </a:cubicBezTo>
                <a:close/>
                <a:moveTo>
                  <a:pt x="16" y="12"/>
                </a:moveTo>
                <a:cubicBezTo>
                  <a:pt x="19" y="9"/>
                  <a:pt x="23" y="8"/>
                  <a:pt x="28" y="8"/>
                </a:cubicBezTo>
                <a:cubicBezTo>
                  <a:pt x="33" y="8"/>
                  <a:pt x="37" y="10"/>
                  <a:pt x="40" y="14"/>
                </a:cubicBezTo>
                <a:cubicBezTo>
                  <a:pt x="42" y="16"/>
                  <a:pt x="43" y="20"/>
                  <a:pt x="43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19"/>
                  <a:pt x="13" y="15"/>
                  <a:pt x="16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" name="Freeform 1314">
            <a:extLst>
              <a:ext uri="{FF2B5EF4-FFF2-40B4-BE49-F238E27FC236}">
                <a16:creationId xmlns:a16="http://schemas.microsoft.com/office/drawing/2014/main" id="{876C7584-8E17-383E-CC6A-5B9450B3CD8B}"/>
              </a:ext>
            </a:extLst>
          </p:cNvPr>
          <p:cNvSpPr>
            <a:spLocks/>
          </p:cNvSpPr>
          <p:nvPr/>
        </p:nvSpPr>
        <p:spPr bwMode="auto">
          <a:xfrm>
            <a:off x="5548313" y="787400"/>
            <a:ext cx="66675" cy="128588"/>
          </a:xfrm>
          <a:custGeom>
            <a:avLst/>
            <a:gdLst>
              <a:gd name="T0" fmla="*/ 10 w 31"/>
              <a:gd name="T1" fmla="*/ 59 h 59"/>
              <a:gd name="T2" fmla="*/ 10 w 31"/>
              <a:gd name="T3" fmla="*/ 29 h 59"/>
              <a:gd name="T4" fmla="*/ 11 w 31"/>
              <a:gd name="T5" fmla="*/ 17 h 59"/>
              <a:gd name="T6" fmla="*/ 15 w 31"/>
              <a:gd name="T7" fmla="*/ 12 h 59"/>
              <a:gd name="T8" fmla="*/ 21 w 31"/>
              <a:gd name="T9" fmla="*/ 10 h 59"/>
              <a:gd name="T10" fmla="*/ 28 w 31"/>
              <a:gd name="T11" fmla="*/ 12 h 59"/>
              <a:gd name="T12" fmla="*/ 31 w 31"/>
              <a:gd name="T13" fmla="*/ 3 h 59"/>
              <a:gd name="T14" fmla="*/ 21 w 31"/>
              <a:gd name="T15" fmla="*/ 0 h 59"/>
              <a:gd name="T16" fmla="*/ 15 w 31"/>
              <a:gd name="T17" fmla="*/ 2 h 59"/>
              <a:gd name="T18" fmla="*/ 9 w 31"/>
              <a:gd name="T19" fmla="*/ 10 h 59"/>
              <a:gd name="T20" fmla="*/ 9 w 31"/>
              <a:gd name="T21" fmla="*/ 1 h 59"/>
              <a:gd name="T22" fmla="*/ 0 w 31"/>
              <a:gd name="T23" fmla="*/ 1 h 59"/>
              <a:gd name="T24" fmla="*/ 0 w 31"/>
              <a:gd name="T25" fmla="*/ 59 h 59"/>
              <a:gd name="T26" fmla="*/ 10 w 31"/>
              <a:gd name="T2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1" h="59">
                <a:moveTo>
                  <a:pt x="10" y="59"/>
                </a:moveTo>
                <a:cubicBezTo>
                  <a:pt x="10" y="29"/>
                  <a:pt x="10" y="29"/>
                  <a:pt x="10" y="29"/>
                </a:cubicBezTo>
                <a:cubicBezTo>
                  <a:pt x="10" y="25"/>
                  <a:pt x="10" y="21"/>
                  <a:pt x="11" y="17"/>
                </a:cubicBezTo>
                <a:cubicBezTo>
                  <a:pt x="12" y="15"/>
                  <a:pt x="13" y="13"/>
                  <a:pt x="15" y="12"/>
                </a:cubicBezTo>
                <a:cubicBezTo>
                  <a:pt x="17" y="11"/>
                  <a:pt x="19" y="10"/>
                  <a:pt x="21" y="10"/>
                </a:cubicBezTo>
                <a:cubicBezTo>
                  <a:pt x="23" y="10"/>
                  <a:pt x="26" y="11"/>
                  <a:pt x="28" y="12"/>
                </a:cubicBezTo>
                <a:cubicBezTo>
                  <a:pt x="31" y="3"/>
                  <a:pt x="31" y="3"/>
                  <a:pt x="31" y="3"/>
                </a:cubicBezTo>
                <a:cubicBezTo>
                  <a:pt x="28" y="1"/>
                  <a:pt x="25" y="0"/>
                  <a:pt x="21" y="0"/>
                </a:cubicBezTo>
                <a:cubicBezTo>
                  <a:pt x="19" y="0"/>
                  <a:pt x="17" y="0"/>
                  <a:pt x="15" y="2"/>
                </a:cubicBezTo>
                <a:cubicBezTo>
                  <a:pt x="13" y="3"/>
                  <a:pt x="11" y="6"/>
                  <a:pt x="9" y="10"/>
                </a:cubicBezTo>
                <a:cubicBezTo>
                  <a:pt x="9" y="1"/>
                  <a:pt x="9" y="1"/>
                  <a:pt x="9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10" y="59"/>
                  <a:pt x="10" y="59"/>
                  <a:pt x="10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" name="Freeform 1315">
            <a:extLst>
              <a:ext uri="{FF2B5EF4-FFF2-40B4-BE49-F238E27FC236}">
                <a16:creationId xmlns:a16="http://schemas.microsoft.com/office/drawing/2014/main" id="{5C40153C-206F-FD40-1AFE-34128A8D2CC2}"/>
              </a:ext>
            </a:extLst>
          </p:cNvPr>
          <p:cNvSpPr>
            <a:spLocks/>
          </p:cNvSpPr>
          <p:nvPr/>
        </p:nvSpPr>
        <p:spPr bwMode="auto">
          <a:xfrm>
            <a:off x="6638925" y="4608513"/>
            <a:ext cx="49213" cy="63500"/>
          </a:xfrm>
          <a:custGeom>
            <a:avLst/>
            <a:gdLst>
              <a:gd name="T0" fmla="*/ 20 w 31"/>
              <a:gd name="T1" fmla="*/ 40 h 40"/>
              <a:gd name="T2" fmla="*/ 20 w 31"/>
              <a:gd name="T3" fmla="*/ 7 h 40"/>
              <a:gd name="T4" fmla="*/ 31 w 31"/>
              <a:gd name="T5" fmla="*/ 7 h 40"/>
              <a:gd name="T6" fmla="*/ 31 w 31"/>
              <a:gd name="T7" fmla="*/ 0 h 40"/>
              <a:gd name="T8" fmla="*/ 0 w 31"/>
              <a:gd name="T9" fmla="*/ 0 h 40"/>
              <a:gd name="T10" fmla="*/ 0 w 31"/>
              <a:gd name="T11" fmla="*/ 7 h 40"/>
              <a:gd name="T12" fmla="*/ 11 w 31"/>
              <a:gd name="T13" fmla="*/ 7 h 40"/>
              <a:gd name="T14" fmla="*/ 11 w 31"/>
              <a:gd name="T15" fmla="*/ 40 h 40"/>
              <a:gd name="T16" fmla="*/ 20 w 31"/>
              <a:gd name="T17" fmla="*/ 40 h 40"/>
              <a:gd name="T18" fmla="*/ 20 w 31"/>
              <a:gd name="T19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1" h="40">
                <a:moveTo>
                  <a:pt x="20" y="40"/>
                </a:moveTo>
                <a:lnTo>
                  <a:pt x="20" y="7"/>
                </a:lnTo>
                <a:lnTo>
                  <a:pt x="31" y="7"/>
                </a:lnTo>
                <a:lnTo>
                  <a:pt x="31" y="0"/>
                </a:lnTo>
                <a:lnTo>
                  <a:pt x="0" y="0"/>
                </a:lnTo>
                <a:lnTo>
                  <a:pt x="0" y="7"/>
                </a:lnTo>
                <a:lnTo>
                  <a:pt x="11" y="7"/>
                </a:lnTo>
                <a:lnTo>
                  <a:pt x="11" y="40"/>
                </a:lnTo>
                <a:lnTo>
                  <a:pt x="20" y="40"/>
                </a:lnTo>
                <a:lnTo>
                  <a:pt x="20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" name="Freeform 1316">
            <a:extLst>
              <a:ext uri="{FF2B5EF4-FFF2-40B4-BE49-F238E27FC236}">
                <a16:creationId xmlns:a16="http://schemas.microsoft.com/office/drawing/2014/main" id="{DD42AF7D-5C8F-BC2B-A5A4-EA269FAF5963}"/>
              </a:ext>
            </a:extLst>
          </p:cNvPr>
          <p:cNvSpPr>
            <a:spLocks noEditPoints="1"/>
          </p:cNvSpPr>
          <p:nvPr/>
        </p:nvSpPr>
        <p:spPr bwMode="auto">
          <a:xfrm>
            <a:off x="6688138" y="4625975"/>
            <a:ext cx="39688" cy="47625"/>
          </a:xfrm>
          <a:custGeom>
            <a:avLst/>
            <a:gdLst>
              <a:gd name="T0" fmla="*/ 12 w 19"/>
              <a:gd name="T1" fmla="*/ 17 h 22"/>
              <a:gd name="T2" fmla="*/ 10 w 19"/>
              <a:gd name="T3" fmla="*/ 18 h 22"/>
              <a:gd name="T4" fmla="*/ 7 w 19"/>
              <a:gd name="T5" fmla="*/ 16 h 22"/>
              <a:gd name="T6" fmla="*/ 5 w 19"/>
              <a:gd name="T7" fmla="*/ 12 h 22"/>
              <a:gd name="T8" fmla="*/ 19 w 19"/>
              <a:gd name="T9" fmla="*/ 12 h 22"/>
              <a:gd name="T10" fmla="*/ 17 w 19"/>
              <a:gd name="T11" fmla="*/ 3 h 22"/>
              <a:gd name="T12" fmla="*/ 9 w 19"/>
              <a:gd name="T13" fmla="*/ 0 h 22"/>
              <a:gd name="T14" fmla="*/ 2 w 19"/>
              <a:gd name="T15" fmla="*/ 3 h 22"/>
              <a:gd name="T16" fmla="*/ 0 w 19"/>
              <a:gd name="T17" fmla="*/ 11 h 22"/>
              <a:gd name="T18" fmla="*/ 2 w 19"/>
              <a:gd name="T19" fmla="*/ 18 h 22"/>
              <a:gd name="T20" fmla="*/ 10 w 19"/>
              <a:gd name="T21" fmla="*/ 22 h 22"/>
              <a:gd name="T22" fmla="*/ 15 w 19"/>
              <a:gd name="T23" fmla="*/ 20 h 22"/>
              <a:gd name="T24" fmla="*/ 19 w 19"/>
              <a:gd name="T25" fmla="*/ 15 h 22"/>
              <a:gd name="T26" fmla="*/ 13 w 19"/>
              <a:gd name="T27" fmla="*/ 15 h 22"/>
              <a:gd name="T28" fmla="*/ 12 w 19"/>
              <a:gd name="T29" fmla="*/ 17 h 22"/>
              <a:gd name="T30" fmla="*/ 5 w 19"/>
              <a:gd name="T31" fmla="*/ 9 h 22"/>
              <a:gd name="T32" fmla="*/ 7 w 19"/>
              <a:gd name="T33" fmla="*/ 5 h 22"/>
              <a:gd name="T34" fmla="*/ 10 w 19"/>
              <a:gd name="T35" fmla="*/ 4 h 22"/>
              <a:gd name="T36" fmla="*/ 12 w 19"/>
              <a:gd name="T37" fmla="*/ 5 h 22"/>
              <a:gd name="T38" fmla="*/ 14 w 19"/>
              <a:gd name="T39" fmla="*/ 9 h 22"/>
              <a:gd name="T40" fmla="*/ 5 w 19"/>
              <a:gd name="T41" fmla="*/ 9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9" h="22">
                <a:moveTo>
                  <a:pt x="12" y="17"/>
                </a:moveTo>
                <a:cubicBezTo>
                  <a:pt x="11" y="17"/>
                  <a:pt x="11" y="18"/>
                  <a:pt x="10" y="18"/>
                </a:cubicBezTo>
                <a:cubicBezTo>
                  <a:pt x="9" y="18"/>
                  <a:pt x="7" y="17"/>
                  <a:pt x="7" y="16"/>
                </a:cubicBezTo>
                <a:cubicBezTo>
                  <a:pt x="6" y="15"/>
                  <a:pt x="5" y="14"/>
                  <a:pt x="5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8"/>
                  <a:pt x="18" y="5"/>
                  <a:pt x="17" y="3"/>
                </a:cubicBezTo>
                <a:cubicBezTo>
                  <a:pt x="15" y="1"/>
                  <a:pt x="12" y="0"/>
                  <a:pt x="9" y="0"/>
                </a:cubicBezTo>
                <a:cubicBezTo>
                  <a:pt x="6" y="0"/>
                  <a:pt x="4" y="1"/>
                  <a:pt x="2" y="3"/>
                </a:cubicBezTo>
                <a:cubicBezTo>
                  <a:pt x="1" y="5"/>
                  <a:pt x="0" y="7"/>
                  <a:pt x="0" y="11"/>
                </a:cubicBezTo>
                <a:cubicBezTo>
                  <a:pt x="0" y="14"/>
                  <a:pt x="0" y="16"/>
                  <a:pt x="2" y="18"/>
                </a:cubicBezTo>
                <a:cubicBezTo>
                  <a:pt x="3" y="20"/>
                  <a:pt x="6" y="22"/>
                  <a:pt x="10" y="22"/>
                </a:cubicBezTo>
                <a:cubicBezTo>
                  <a:pt x="12" y="22"/>
                  <a:pt x="14" y="21"/>
                  <a:pt x="15" y="20"/>
                </a:cubicBezTo>
                <a:cubicBezTo>
                  <a:pt x="17" y="19"/>
                  <a:pt x="18" y="17"/>
                  <a:pt x="19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6"/>
                  <a:pt x="13" y="16"/>
                  <a:pt x="12" y="17"/>
                </a:cubicBezTo>
                <a:close/>
                <a:moveTo>
                  <a:pt x="5" y="9"/>
                </a:moveTo>
                <a:cubicBezTo>
                  <a:pt x="5" y="7"/>
                  <a:pt x="6" y="6"/>
                  <a:pt x="7" y="5"/>
                </a:cubicBezTo>
                <a:cubicBezTo>
                  <a:pt x="7" y="4"/>
                  <a:pt x="8" y="4"/>
                  <a:pt x="10" y="4"/>
                </a:cubicBezTo>
                <a:cubicBezTo>
                  <a:pt x="11" y="4"/>
                  <a:pt x="12" y="4"/>
                  <a:pt x="12" y="5"/>
                </a:cubicBezTo>
                <a:cubicBezTo>
                  <a:pt x="13" y="6"/>
                  <a:pt x="14" y="7"/>
                  <a:pt x="14" y="9"/>
                </a:cubicBezTo>
                <a:cubicBezTo>
                  <a:pt x="5" y="9"/>
                  <a:pt x="5" y="9"/>
                  <a:pt x="5" y="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" name="Freeform 1317">
            <a:extLst>
              <a:ext uri="{FF2B5EF4-FFF2-40B4-BE49-F238E27FC236}">
                <a16:creationId xmlns:a16="http://schemas.microsoft.com/office/drawing/2014/main" id="{AA9DE593-2FF3-0284-F870-1BCD33A749A7}"/>
              </a:ext>
            </a:extLst>
          </p:cNvPr>
          <p:cNvSpPr>
            <a:spLocks noEditPoints="1"/>
          </p:cNvSpPr>
          <p:nvPr/>
        </p:nvSpPr>
        <p:spPr bwMode="auto">
          <a:xfrm>
            <a:off x="6735763" y="4625975"/>
            <a:ext cx="44450" cy="65088"/>
          </a:xfrm>
          <a:custGeom>
            <a:avLst/>
            <a:gdLst>
              <a:gd name="T0" fmla="*/ 1 w 21"/>
              <a:gd name="T1" fmla="*/ 23 h 30"/>
              <a:gd name="T2" fmla="*/ 3 w 21"/>
              <a:gd name="T3" fmla="*/ 28 h 30"/>
              <a:gd name="T4" fmla="*/ 11 w 21"/>
              <a:gd name="T5" fmla="*/ 30 h 30"/>
              <a:gd name="T6" fmla="*/ 16 w 21"/>
              <a:gd name="T7" fmla="*/ 29 h 30"/>
              <a:gd name="T8" fmla="*/ 18 w 21"/>
              <a:gd name="T9" fmla="*/ 27 h 30"/>
              <a:gd name="T10" fmla="*/ 20 w 21"/>
              <a:gd name="T11" fmla="*/ 25 h 30"/>
              <a:gd name="T12" fmla="*/ 21 w 21"/>
              <a:gd name="T13" fmla="*/ 19 h 30"/>
              <a:gd name="T14" fmla="*/ 21 w 21"/>
              <a:gd name="T15" fmla="*/ 0 h 30"/>
              <a:gd name="T16" fmla="*/ 16 w 21"/>
              <a:gd name="T17" fmla="*/ 0 h 30"/>
              <a:gd name="T18" fmla="*/ 16 w 21"/>
              <a:gd name="T19" fmla="*/ 3 h 30"/>
              <a:gd name="T20" fmla="*/ 9 w 21"/>
              <a:gd name="T21" fmla="*/ 0 h 30"/>
              <a:gd name="T22" fmla="*/ 3 w 21"/>
              <a:gd name="T23" fmla="*/ 3 h 30"/>
              <a:gd name="T24" fmla="*/ 0 w 21"/>
              <a:gd name="T25" fmla="*/ 11 h 30"/>
              <a:gd name="T26" fmla="*/ 2 w 21"/>
              <a:gd name="T27" fmla="*/ 18 h 30"/>
              <a:gd name="T28" fmla="*/ 9 w 21"/>
              <a:gd name="T29" fmla="*/ 21 h 30"/>
              <a:gd name="T30" fmla="*/ 15 w 21"/>
              <a:gd name="T31" fmla="*/ 18 h 30"/>
              <a:gd name="T32" fmla="*/ 15 w 21"/>
              <a:gd name="T33" fmla="*/ 21 h 30"/>
              <a:gd name="T34" fmla="*/ 15 w 21"/>
              <a:gd name="T35" fmla="*/ 23 h 30"/>
              <a:gd name="T36" fmla="*/ 14 w 21"/>
              <a:gd name="T37" fmla="*/ 25 h 30"/>
              <a:gd name="T38" fmla="*/ 11 w 21"/>
              <a:gd name="T39" fmla="*/ 25 h 30"/>
              <a:gd name="T40" fmla="*/ 8 w 21"/>
              <a:gd name="T41" fmla="*/ 25 h 30"/>
              <a:gd name="T42" fmla="*/ 7 w 21"/>
              <a:gd name="T43" fmla="*/ 23 h 30"/>
              <a:gd name="T44" fmla="*/ 1 w 21"/>
              <a:gd name="T45" fmla="*/ 23 h 30"/>
              <a:gd name="T46" fmla="*/ 1 w 21"/>
              <a:gd name="T47" fmla="*/ 23 h 30"/>
              <a:gd name="T48" fmla="*/ 1 w 21"/>
              <a:gd name="T49" fmla="*/ 23 h 30"/>
              <a:gd name="T50" fmla="*/ 7 w 21"/>
              <a:gd name="T51" fmla="*/ 6 h 30"/>
              <a:gd name="T52" fmla="*/ 11 w 21"/>
              <a:gd name="T53" fmla="*/ 4 h 30"/>
              <a:gd name="T54" fmla="*/ 14 w 21"/>
              <a:gd name="T55" fmla="*/ 6 h 30"/>
              <a:gd name="T56" fmla="*/ 15 w 21"/>
              <a:gd name="T57" fmla="*/ 10 h 30"/>
              <a:gd name="T58" fmla="*/ 14 w 21"/>
              <a:gd name="T59" fmla="*/ 15 h 30"/>
              <a:gd name="T60" fmla="*/ 11 w 21"/>
              <a:gd name="T61" fmla="*/ 17 h 30"/>
              <a:gd name="T62" fmla="*/ 7 w 21"/>
              <a:gd name="T63" fmla="*/ 15 h 30"/>
              <a:gd name="T64" fmla="*/ 6 w 21"/>
              <a:gd name="T65" fmla="*/ 10 h 30"/>
              <a:gd name="T66" fmla="*/ 7 w 21"/>
              <a:gd name="T67" fmla="*/ 6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1" h="30">
                <a:moveTo>
                  <a:pt x="1" y="23"/>
                </a:moveTo>
                <a:cubicBezTo>
                  <a:pt x="1" y="25"/>
                  <a:pt x="2" y="27"/>
                  <a:pt x="3" y="28"/>
                </a:cubicBezTo>
                <a:cubicBezTo>
                  <a:pt x="5" y="29"/>
                  <a:pt x="7" y="30"/>
                  <a:pt x="11" y="30"/>
                </a:cubicBezTo>
                <a:cubicBezTo>
                  <a:pt x="13" y="30"/>
                  <a:pt x="14" y="29"/>
                  <a:pt x="16" y="29"/>
                </a:cubicBezTo>
                <a:cubicBezTo>
                  <a:pt x="17" y="29"/>
                  <a:pt x="18" y="28"/>
                  <a:pt x="18" y="27"/>
                </a:cubicBezTo>
                <a:cubicBezTo>
                  <a:pt x="19" y="27"/>
                  <a:pt x="20" y="26"/>
                  <a:pt x="20" y="25"/>
                </a:cubicBezTo>
                <a:cubicBezTo>
                  <a:pt x="21" y="23"/>
                  <a:pt x="21" y="22"/>
                  <a:pt x="21" y="19"/>
                </a:cubicBezTo>
                <a:cubicBezTo>
                  <a:pt x="21" y="0"/>
                  <a:pt x="21" y="0"/>
                  <a:pt x="21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3"/>
                  <a:pt x="16" y="3"/>
                  <a:pt x="16" y="3"/>
                </a:cubicBezTo>
                <a:cubicBezTo>
                  <a:pt x="14" y="1"/>
                  <a:pt x="12" y="0"/>
                  <a:pt x="9" y="0"/>
                </a:cubicBezTo>
                <a:cubicBezTo>
                  <a:pt x="7" y="0"/>
                  <a:pt x="5" y="1"/>
                  <a:pt x="3" y="3"/>
                </a:cubicBezTo>
                <a:cubicBezTo>
                  <a:pt x="1" y="4"/>
                  <a:pt x="0" y="7"/>
                  <a:pt x="0" y="11"/>
                </a:cubicBezTo>
                <a:cubicBezTo>
                  <a:pt x="0" y="13"/>
                  <a:pt x="1" y="16"/>
                  <a:pt x="2" y="18"/>
                </a:cubicBezTo>
                <a:cubicBezTo>
                  <a:pt x="4" y="20"/>
                  <a:pt x="6" y="21"/>
                  <a:pt x="9" y="21"/>
                </a:cubicBezTo>
                <a:cubicBezTo>
                  <a:pt x="12" y="21"/>
                  <a:pt x="14" y="20"/>
                  <a:pt x="15" y="18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22"/>
                  <a:pt x="15" y="23"/>
                  <a:pt x="15" y="23"/>
                </a:cubicBezTo>
                <a:cubicBezTo>
                  <a:pt x="15" y="24"/>
                  <a:pt x="14" y="25"/>
                  <a:pt x="14" y="25"/>
                </a:cubicBezTo>
                <a:cubicBezTo>
                  <a:pt x="13" y="25"/>
                  <a:pt x="12" y="25"/>
                  <a:pt x="11" y="25"/>
                </a:cubicBezTo>
                <a:cubicBezTo>
                  <a:pt x="10" y="25"/>
                  <a:pt x="9" y="25"/>
                  <a:pt x="8" y="25"/>
                </a:cubicBezTo>
                <a:cubicBezTo>
                  <a:pt x="8" y="25"/>
                  <a:pt x="8" y="24"/>
                  <a:pt x="7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lose/>
                <a:moveTo>
                  <a:pt x="7" y="6"/>
                </a:moveTo>
                <a:cubicBezTo>
                  <a:pt x="8" y="5"/>
                  <a:pt x="9" y="4"/>
                  <a:pt x="11" y="4"/>
                </a:cubicBezTo>
                <a:cubicBezTo>
                  <a:pt x="12" y="4"/>
                  <a:pt x="13" y="5"/>
                  <a:pt x="14" y="6"/>
                </a:cubicBezTo>
                <a:cubicBezTo>
                  <a:pt x="15" y="7"/>
                  <a:pt x="15" y="8"/>
                  <a:pt x="15" y="10"/>
                </a:cubicBezTo>
                <a:cubicBezTo>
                  <a:pt x="15" y="13"/>
                  <a:pt x="15" y="14"/>
                  <a:pt x="14" y="15"/>
                </a:cubicBezTo>
                <a:cubicBezTo>
                  <a:pt x="13" y="16"/>
                  <a:pt x="12" y="17"/>
                  <a:pt x="11" y="17"/>
                </a:cubicBezTo>
                <a:cubicBezTo>
                  <a:pt x="9" y="17"/>
                  <a:pt x="8" y="16"/>
                  <a:pt x="7" y="15"/>
                </a:cubicBezTo>
                <a:cubicBezTo>
                  <a:pt x="7" y="14"/>
                  <a:pt x="6" y="13"/>
                  <a:pt x="6" y="10"/>
                </a:cubicBezTo>
                <a:cubicBezTo>
                  <a:pt x="6" y="8"/>
                  <a:pt x="7" y="7"/>
                  <a:pt x="7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" name="Freeform 1318">
            <a:extLst>
              <a:ext uri="{FF2B5EF4-FFF2-40B4-BE49-F238E27FC236}">
                <a16:creationId xmlns:a16="http://schemas.microsoft.com/office/drawing/2014/main" id="{583C3C62-FC4E-06D5-2ED1-EBB9FD3ECBF0}"/>
              </a:ext>
            </a:extLst>
          </p:cNvPr>
          <p:cNvSpPr>
            <a:spLocks/>
          </p:cNvSpPr>
          <p:nvPr/>
        </p:nvSpPr>
        <p:spPr bwMode="auto">
          <a:xfrm>
            <a:off x="6791325" y="4625975"/>
            <a:ext cx="41275" cy="46038"/>
          </a:xfrm>
          <a:custGeom>
            <a:avLst/>
            <a:gdLst>
              <a:gd name="T0" fmla="*/ 19 w 19"/>
              <a:gd name="T1" fmla="*/ 8 h 21"/>
              <a:gd name="T2" fmla="*/ 19 w 19"/>
              <a:gd name="T3" fmla="*/ 4 h 21"/>
              <a:gd name="T4" fmla="*/ 18 w 19"/>
              <a:gd name="T5" fmla="*/ 2 h 21"/>
              <a:gd name="T6" fmla="*/ 16 w 19"/>
              <a:gd name="T7" fmla="*/ 0 h 21"/>
              <a:gd name="T8" fmla="*/ 12 w 19"/>
              <a:gd name="T9" fmla="*/ 0 h 21"/>
              <a:gd name="T10" fmla="*/ 5 w 19"/>
              <a:gd name="T11" fmla="*/ 3 h 21"/>
              <a:gd name="T12" fmla="*/ 5 w 19"/>
              <a:gd name="T13" fmla="*/ 0 h 21"/>
              <a:gd name="T14" fmla="*/ 0 w 19"/>
              <a:gd name="T15" fmla="*/ 0 h 21"/>
              <a:gd name="T16" fmla="*/ 0 w 19"/>
              <a:gd name="T17" fmla="*/ 21 h 21"/>
              <a:gd name="T18" fmla="*/ 6 w 19"/>
              <a:gd name="T19" fmla="*/ 21 h 21"/>
              <a:gd name="T20" fmla="*/ 6 w 19"/>
              <a:gd name="T21" fmla="*/ 12 h 21"/>
              <a:gd name="T22" fmla="*/ 6 w 19"/>
              <a:gd name="T23" fmla="*/ 7 h 21"/>
              <a:gd name="T24" fmla="*/ 8 w 19"/>
              <a:gd name="T25" fmla="*/ 5 h 21"/>
              <a:gd name="T26" fmla="*/ 10 w 19"/>
              <a:gd name="T27" fmla="*/ 4 h 21"/>
              <a:gd name="T28" fmla="*/ 12 w 19"/>
              <a:gd name="T29" fmla="*/ 5 h 21"/>
              <a:gd name="T30" fmla="*/ 13 w 19"/>
              <a:gd name="T31" fmla="*/ 6 h 21"/>
              <a:gd name="T32" fmla="*/ 14 w 19"/>
              <a:gd name="T33" fmla="*/ 11 h 21"/>
              <a:gd name="T34" fmla="*/ 14 w 19"/>
              <a:gd name="T35" fmla="*/ 21 h 21"/>
              <a:gd name="T36" fmla="*/ 19 w 19"/>
              <a:gd name="T37" fmla="*/ 21 h 21"/>
              <a:gd name="T38" fmla="*/ 19 w 19"/>
              <a:gd name="T39" fmla="*/ 8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21">
                <a:moveTo>
                  <a:pt x="19" y="8"/>
                </a:moveTo>
                <a:cubicBezTo>
                  <a:pt x="19" y="7"/>
                  <a:pt x="19" y="5"/>
                  <a:pt x="19" y="4"/>
                </a:cubicBezTo>
                <a:cubicBezTo>
                  <a:pt x="19" y="4"/>
                  <a:pt x="18" y="3"/>
                  <a:pt x="18" y="2"/>
                </a:cubicBezTo>
                <a:cubicBezTo>
                  <a:pt x="17" y="1"/>
                  <a:pt x="17" y="1"/>
                  <a:pt x="16" y="0"/>
                </a:cubicBezTo>
                <a:cubicBezTo>
                  <a:pt x="15" y="0"/>
                  <a:pt x="13" y="0"/>
                  <a:pt x="12" y="0"/>
                </a:cubicBezTo>
                <a:cubicBezTo>
                  <a:pt x="9" y="0"/>
                  <a:pt x="7" y="1"/>
                  <a:pt x="5" y="3"/>
                </a:cubicBezTo>
                <a:cubicBezTo>
                  <a:pt x="5" y="0"/>
                  <a:pt x="5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9"/>
                  <a:pt x="6" y="8"/>
                  <a:pt x="6" y="7"/>
                </a:cubicBezTo>
                <a:cubicBezTo>
                  <a:pt x="6" y="6"/>
                  <a:pt x="7" y="5"/>
                  <a:pt x="8" y="5"/>
                </a:cubicBezTo>
                <a:cubicBezTo>
                  <a:pt x="9" y="4"/>
                  <a:pt x="9" y="4"/>
                  <a:pt x="10" y="4"/>
                </a:cubicBezTo>
                <a:cubicBezTo>
                  <a:pt x="11" y="4"/>
                  <a:pt x="12" y="4"/>
                  <a:pt x="12" y="5"/>
                </a:cubicBezTo>
                <a:cubicBezTo>
                  <a:pt x="13" y="5"/>
                  <a:pt x="13" y="5"/>
                  <a:pt x="13" y="6"/>
                </a:cubicBezTo>
                <a:cubicBezTo>
                  <a:pt x="14" y="7"/>
                  <a:pt x="14" y="8"/>
                  <a:pt x="14" y="11"/>
                </a:cubicBezTo>
                <a:cubicBezTo>
                  <a:pt x="14" y="21"/>
                  <a:pt x="14" y="21"/>
                  <a:pt x="14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8"/>
                  <a:pt x="19" y="8"/>
                  <a:pt x="19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" name="Freeform 1319">
            <a:extLst>
              <a:ext uri="{FF2B5EF4-FFF2-40B4-BE49-F238E27FC236}">
                <a16:creationId xmlns:a16="http://schemas.microsoft.com/office/drawing/2014/main" id="{65729904-0B63-BCEF-E6EE-1B4C62FEB117}"/>
              </a:ext>
            </a:extLst>
          </p:cNvPr>
          <p:cNvSpPr>
            <a:spLocks/>
          </p:cNvSpPr>
          <p:nvPr/>
        </p:nvSpPr>
        <p:spPr bwMode="auto">
          <a:xfrm>
            <a:off x="6838950" y="4608513"/>
            <a:ext cx="31750" cy="63500"/>
          </a:xfrm>
          <a:custGeom>
            <a:avLst/>
            <a:gdLst>
              <a:gd name="T0" fmla="*/ 0 w 15"/>
              <a:gd name="T1" fmla="*/ 13 h 29"/>
              <a:gd name="T2" fmla="*/ 4 w 15"/>
              <a:gd name="T3" fmla="*/ 13 h 29"/>
              <a:gd name="T4" fmla="*/ 4 w 15"/>
              <a:gd name="T5" fmla="*/ 29 h 29"/>
              <a:gd name="T6" fmla="*/ 9 w 15"/>
              <a:gd name="T7" fmla="*/ 29 h 29"/>
              <a:gd name="T8" fmla="*/ 9 w 15"/>
              <a:gd name="T9" fmla="*/ 13 h 29"/>
              <a:gd name="T10" fmla="*/ 13 w 15"/>
              <a:gd name="T11" fmla="*/ 13 h 29"/>
              <a:gd name="T12" fmla="*/ 13 w 15"/>
              <a:gd name="T13" fmla="*/ 8 h 29"/>
              <a:gd name="T14" fmla="*/ 9 w 15"/>
              <a:gd name="T15" fmla="*/ 8 h 29"/>
              <a:gd name="T16" fmla="*/ 9 w 15"/>
              <a:gd name="T17" fmla="*/ 7 h 29"/>
              <a:gd name="T18" fmla="*/ 10 w 15"/>
              <a:gd name="T19" fmla="*/ 5 h 29"/>
              <a:gd name="T20" fmla="*/ 11 w 15"/>
              <a:gd name="T21" fmla="*/ 4 h 29"/>
              <a:gd name="T22" fmla="*/ 14 w 15"/>
              <a:gd name="T23" fmla="*/ 4 h 29"/>
              <a:gd name="T24" fmla="*/ 15 w 15"/>
              <a:gd name="T25" fmla="*/ 1 h 29"/>
              <a:gd name="T26" fmla="*/ 10 w 15"/>
              <a:gd name="T27" fmla="*/ 0 h 29"/>
              <a:gd name="T28" fmla="*/ 6 w 15"/>
              <a:gd name="T29" fmla="*/ 1 h 29"/>
              <a:gd name="T30" fmla="*/ 4 w 15"/>
              <a:gd name="T31" fmla="*/ 3 h 29"/>
              <a:gd name="T32" fmla="*/ 4 w 15"/>
              <a:gd name="T33" fmla="*/ 7 h 29"/>
              <a:gd name="T34" fmla="*/ 4 w 15"/>
              <a:gd name="T35" fmla="*/ 8 h 29"/>
              <a:gd name="T36" fmla="*/ 0 w 15"/>
              <a:gd name="T37" fmla="*/ 8 h 29"/>
              <a:gd name="T38" fmla="*/ 0 w 15"/>
              <a:gd name="T39" fmla="*/ 13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" h="29">
                <a:moveTo>
                  <a:pt x="0" y="13"/>
                </a:moveTo>
                <a:cubicBezTo>
                  <a:pt x="4" y="13"/>
                  <a:pt x="4" y="13"/>
                  <a:pt x="4" y="13"/>
                </a:cubicBezTo>
                <a:cubicBezTo>
                  <a:pt x="4" y="29"/>
                  <a:pt x="4" y="29"/>
                  <a:pt x="4" y="29"/>
                </a:cubicBezTo>
                <a:cubicBezTo>
                  <a:pt x="9" y="29"/>
                  <a:pt x="9" y="29"/>
                  <a:pt x="9" y="29"/>
                </a:cubicBezTo>
                <a:cubicBezTo>
                  <a:pt x="9" y="13"/>
                  <a:pt x="9" y="13"/>
                  <a:pt x="9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8"/>
                  <a:pt x="13" y="8"/>
                  <a:pt x="13" y="8"/>
                </a:cubicBezTo>
                <a:cubicBezTo>
                  <a:pt x="9" y="8"/>
                  <a:pt x="9" y="8"/>
                  <a:pt x="9" y="8"/>
                </a:cubicBezTo>
                <a:cubicBezTo>
                  <a:pt x="9" y="7"/>
                  <a:pt x="9" y="7"/>
                  <a:pt x="9" y="7"/>
                </a:cubicBezTo>
                <a:cubicBezTo>
                  <a:pt x="9" y="6"/>
                  <a:pt x="9" y="5"/>
                  <a:pt x="10" y="5"/>
                </a:cubicBezTo>
                <a:cubicBezTo>
                  <a:pt x="10" y="4"/>
                  <a:pt x="11" y="4"/>
                  <a:pt x="11" y="4"/>
                </a:cubicBezTo>
                <a:cubicBezTo>
                  <a:pt x="12" y="4"/>
                  <a:pt x="13" y="4"/>
                  <a:pt x="14" y="4"/>
                </a:cubicBezTo>
                <a:cubicBezTo>
                  <a:pt x="15" y="1"/>
                  <a:pt x="15" y="1"/>
                  <a:pt x="15" y="1"/>
                </a:cubicBezTo>
                <a:cubicBezTo>
                  <a:pt x="13" y="0"/>
                  <a:pt x="12" y="0"/>
                  <a:pt x="10" y="0"/>
                </a:cubicBezTo>
                <a:cubicBezTo>
                  <a:pt x="8" y="0"/>
                  <a:pt x="7" y="0"/>
                  <a:pt x="6" y="1"/>
                </a:cubicBezTo>
                <a:cubicBezTo>
                  <a:pt x="5" y="1"/>
                  <a:pt x="4" y="2"/>
                  <a:pt x="4" y="3"/>
                </a:cubicBezTo>
                <a:cubicBezTo>
                  <a:pt x="4" y="4"/>
                  <a:pt x="4" y="5"/>
                  <a:pt x="4" y="7"/>
                </a:cubicBezTo>
                <a:cubicBezTo>
                  <a:pt x="4" y="8"/>
                  <a:pt x="4" y="8"/>
                  <a:pt x="4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13"/>
                  <a:pt x="0" y="13"/>
                  <a:pt x="0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" name="Freeform 1320">
            <a:extLst>
              <a:ext uri="{FF2B5EF4-FFF2-40B4-BE49-F238E27FC236}">
                <a16:creationId xmlns:a16="http://schemas.microsoft.com/office/drawing/2014/main" id="{42A8C16F-6D0C-E018-CC78-2A44F7D98049}"/>
              </a:ext>
            </a:extLst>
          </p:cNvPr>
          <p:cNvSpPr>
            <a:spLocks noEditPoints="1"/>
          </p:cNvSpPr>
          <p:nvPr/>
        </p:nvSpPr>
        <p:spPr bwMode="auto">
          <a:xfrm>
            <a:off x="6870700" y="4625975"/>
            <a:ext cx="47625" cy="47625"/>
          </a:xfrm>
          <a:custGeom>
            <a:avLst/>
            <a:gdLst>
              <a:gd name="T0" fmla="*/ 1 w 22"/>
              <a:gd name="T1" fmla="*/ 17 h 22"/>
              <a:gd name="T2" fmla="*/ 5 w 22"/>
              <a:gd name="T3" fmla="*/ 20 h 22"/>
              <a:gd name="T4" fmla="*/ 11 w 22"/>
              <a:gd name="T5" fmla="*/ 22 h 22"/>
              <a:gd name="T6" fmla="*/ 19 w 22"/>
              <a:gd name="T7" fmla="*/ 19 h 22"/>
              <a:gd name="T8" fmla="*/ 22 w 22"/>
              <a:gd name="T9" fmla="*/ 11 h 22"/>
              <a:gd name="T10" fmla="*/ 19 w 22"/>
              <a:gd name="T11" fmla="*/ 3 h 22"/>
              <a:gd name="T12" fmla="*/ 11 w 22"/>
              <a:gd name="T13" fmla="*/ 0 h 22"/>
              <a:gd name="T14" fmla="*/ 5 w 22"/>
              <a:gd name="T15" fmla="*/ 1 h 22"/>
              <a:gd name="T16" fmla="*/ 1 w 22"/>
              <a:gd name="T17" fmla="*/ 5 h 22"/>
              <a:gd name="T18" fmla="*/ 0 w 22"/>
              <a:gd name="T19" fmla="*/ 10 h 22"/>
              <a:gd name="T20" fmla="*/ 1 w 22"/>
              <a:gd name="T21" fmla="*/ 17 h 22"/>
              <a:gd name="T22" fmla="*/ 7 w 22"/>
              <a:gd name="T23" fmla="*/ 6 h 22"/>
              <a:gd name="T24" fmla="*/ 11 w 22"/>
              <a:gd name="T25" fmla="*/ 4 h 22"/>
              <a:gd name="T26" fmla="*/ 14 w 22"/>
              <a:gd name="T27" fmla="*/ 6 h 22"/>
              <a:gd name="T28" fmla="*/ 16 w 22"/>
              <a:gd name="T29" fmla="*/ 11 h 22"/>
              <a:gd name="T30" fmla="*/ 14 w 22"/>
              <a:gd name="T31" fmla="*/ 16 h 22"/>
              <a:gd name="T32" fmla="*/ 11 w 22"/>
              <a:gd name="T33" fmla="*/ 17 h 22"/>
              <a:gd name="T34" fmla="*/ 7 w 22"/>
              <a:gd name="T35" fmla="*/ 16 h 22"/>
              <a:gd name="T36" fmla="*/ 6 w 22"/>
              <a:gd name="T37" fmla="*/ 11 h 22"/>
              <a:gd name="T38" fmla="*/ 7 w 22"/>
              <a:gd name="T39" fmla="*/ 6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2" h="22">
                <a:moveTo>
                  <a:pt x="1" y="17"/>
                </a:moveTo>
                <a:cubicBezTo>
                  <a:pt x="2" y="18"/>
                  <a:pt x="4" y="20"/>
                  <a:pt x="5" y="20"/>
                </a:cubicBezTo>
                <a:cubicBezTo>
                  <a:pt x="7" y="21"/>
                  <a:pt x="9" y="22"/>
                  <a:pt x="11" y="22"/>
                </a:cubicBezTo>
                <a:cubicBezTo>
                  <a:pt x="14" y="22"/>
                  <a:pt x="17" y="21"/>
                  <a:pt x="19" y="19"/>
                </a:cubicBezTo>
                <a:cubicBezTo>
                  <a:pt x="21" y="16"/>
                  <a:pt x="22" y="14"/>
                  <a:pt x="22" y="11"/>
                </a:cubicBezTo>
                <a:cubicBezTo>
                  <a:pt x="22" y="8"/>
                  <a:pt x="21" y="5"/>
                  <a:pt x="19" y="3"/>
                </a:cubicBezTo>
                <a:cubicBezTo>
                  <a:pt x="17" y="1"/>
                  <a:pt x="14" y="0"/>
                  <a:pt x="11" y="0"/>
                </a:cubicBezTo>
                <a:cubicBezTo>
                  <a:pt x="9" y="0"/>
                  <a:pt x="7" y="0"/>
                  <a:pt x="5" y="1"/>
                </a:cubicBezTo>
                <a:cubicBezTo>
                  <a:pt x="4" y="2"/>
                  <a:pt x="2" y="3"/>
                  <a:pt x="1" y="5"/>
                </a:cubicBezTo>
                <a:cubicBezTo>
                  <a:pt x="1" y="7"/>
                  <a:pt x="0" y="9"/>
                  <a:pt x="0" y="10"/>
                </a:cubicBezTo>
                <a:cubicBezTo>
                  <a:pt x="0" y="13"/>
                  <a:pt x="1" y="15"/>
                  <a:pt x="1" y="17"/>
                </a:cubicBezTo>
                <a:close/>
                <a:moveTo>
                  <a:pt x="7" y="6"/>
                </a:moveTo>
                <a:cubicBezTo>
                  <a:pt x="8" y="5"/>
                  <a:pt x="9" y="4"/>
                  <a:pt x="11" y="4"/>
                </a:cubicBezTo>
                <a:cubicBezTo>
                  <a:pt x="12" y="4"/>
                  <a:pt x="13" y="5"/>
                  <a:pt x="14" y="6"/>
                </a:cubicBezTo>
                <a:cubicBezTo>
                  <a:pt x="15" y="7"/>
                  <a:pt x="16" y="9"/>
                  <a:pt x="16" y="11"/>
                </a:cubicBezTo>
                <a:cubicBezTo>
                  <a:pt x="16" y="13"/>
                  <a:pt x="15" y="14"/>
                  <a:pt x="14" y="16"/>
                </a:cubicBezTo>
                <a:cubicBezTo>
                  <a:pt x="13" y="17"/>
                  <a:pt x="12" y="17"/>
                  <a:pt x="11" y="17"/>
                </a:cubicBezTo>
                <a:cubicBezTo>
                  <a:pt x="9" y="17"/>
                  <a:pt x="8" y="17"/>
                  <a:pt x="7" y="16"/>
                </a:cubicBezTo>
                <a:cubicBezTo>
                  <a:pt x="6" y="14"/>
                  <a:pt x="6" y="13"/>
                  <a:pt x="6" y="11"/>
                </a:cubicBezTo>
                <a:cubicBezTo>
                  <a:pt x="6" y="9"/>
                  <a:pt x="6" y="7"/>
                  <a:pt x="7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" name="Freeform 1321">
            <a:extLst>
              <a:ext uri="{FF2B5EF4-FFF2-40B4-BE49-F238E27FC236}">
                <a16:creationId xmlns:a16="http://schemas.microsoft.com/office/drawing/2014/main" id="{54C0FB25-B4A9-42CB-A610-C6A746F7E5C0}"/>
              </a:ext>
            </a:extLst>
          </p:cNvPr>
          <p:cNvSpPr>
            <a:spLocks/>
          </p:cNvSpPr>
          <p:nvPr/>
        </p:nvSpPr>
        <p:spPr bwMode="auto">
          <a:xfrm>
            <a:off x="6927850" y="4625975"/>
            <a:ext cx="28575" cy="46038"/>
          </a:xfrm>
          <a:custGeom>
            <a:avLst/>
            <a:gdLst>
              <a:gd name="T0" fmla="*/ 5 w 13"/>
              <a:gd name="T1" fmla="*/ 15 h 21"/>
              <a:gd name="T2" fmla="*/ 6 w 13"/>
              <a:gd name="T3" fmla="*/ 8 h 21"/>
              <a:gd name="T4" fmla="*/ 7 w 13"/>
              <a:gd name="T5" fmla="*/ 5 h 21"/>
              <a:gd name="T6" fmla="*/ 9 w 13"/>
              <a:gd name="T7" fmla="*/ 5 h 21"/>
              <a:gd name="T8" fmla="*/ 12 w 13"/>
              <a:gd name="T9" fmla="*/ 6 h 21"/>
              <a:gd name="T10" fmla="*/ 13 w 13"/>
              <a:gd name="T11" fmla="*/ 1 h 21"/>
              <a:gd name="T12" fmla="*/ 10 w 13"/>
              <a:gd name="T13" fmla="*/ 0 h 21"/>
              <a:gd name="T14" fmla="*/ 7 w 13"/>
              <a:gd name="T15" fmla="*/ 0 h 21"/>
              <a:gd name="T16" fmla="*/ 5 w 13"/>
              <a:gd name="T17" fmla="*/ 3 h 21"/>
              <a:gd name="T18" fmla="*/ 5 w 13"/>
              <a:gd name="T19" fmla="*/ 0 h 21"/>
              <a:gd name="T20" fmla="*/ 0 w 13"/>
              <a:gd name="T21" fmla="*/ 0 h 21"/>
              <a:gd name="T22" fmla="*/ 0 w 13"/>
              <a:gd name="T23" fmla="*/ 21 h 21"/>
              <a:gd name="T24" fmla="*/ 5 w 13"/>
              <a:gd name="T25" fmla="*/ 21 h 21"/>
              <a:gd name="T26" fmla="*/ 5 w 13"/>
              <a:gd name="T27" fmla="*/ 1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" h="21">
                <a:moveTo>
                  <a:pt x="5" y="15"/>
                </a:moveTo>
                <a:cubicBezTo>
                  <a:pt x="5" y="11"/>
                  <a:pt x="5" y="9"/>
                  <a:pt x="6" y="8"/>
                </a:cubicBezTo>
                <a:cubicBezTo>
                  <a:pt x="6" y="7"/>
                  <a:pt x="6" y="6"/>
                  <a:pt x="7" y="5"/>
                </a:cubicBezTo>
                <a:cubicBezTo>
                  <a:pt x="8" y="5"/>
                  <a:pt x="8" y="5"/>
                  <a:pt x="9" y="5"/>
                </a:cubicBezTo>
                <a:cubicBezTo>
                  <a:pt x="10" y="5"/>
                  <a:pt x="11" y="5"/>
                  <a:pt x="12" y="6"/>
                </a:cubicBezTo>
                <a:cubicBezTo>
                  <a:pt x="13" y="1"/>
                  <a:pt x="13" y="1"/>
                  <a:pt x="13" y="1"/>
                </a:cubicBezTo>
                <a:cubicBezTo>
                  <a:pt x="12" y="0"/>
                  <a:pt x="11" y="0"/>
                  <a:pt x="10" y="0"/>
                </a:cubicBezTo>
                <a:cubicBezTo>
                  <a:pt x="9" y="0"/>
                  <a:pt x="8" y="0"/>
                  <a:pt x="7" y="0"/>
                </a:cubicBezTo>
                <a:cubicBezTo>
                  <a:pt x="7" y="1"/>
                  <a:pt x="6" y="2"/>
                  <a:pt x="5" y="3"/>
                </a:cubicBezTo>
                <a:cubicBezTo>
                  <a:pt x="5" y="0"/>
                  <a:pt x="5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15"/>
                  <a:pt x="5" y="15"/>
                  <a:pt x="5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" name="Freeform 1322">
            <a:extLst>
              <a:ext uri="{FF2B5EF4-FFF2-40B4-BE49-F238E27FC236}">
                <a16:creationId xmlns:a16="http://schemas.microsoft.com/office/drawing/2014/main" id="{968B685A-A1B0-7EA9-E1E6-D17A6B0F4BBC}"/>
              </a:ext>
            </a:extLst>
          </p:cNvPr>
          <p:cNvSpPr>
            <a:spLocks/>
          </p:cNvSpPr>
          <p:nvPr/>
        </p:nvSpPr>
        <p:spPr bwMode="auto">
          <a:xfrm>
            <a:off x="6959600" y="4608513"/>
            <a:ext cx="44450" cy="63500"/>
          </a:xfrm>
          <a:custGeom>
            <a:avLst/>
            <a:gdLst>
              <a:gd name="T0" fmla="*/ 9 w 28"/>
              <a:gd name="T1" fmla="*/ 40 h 40"/>
              <a:gd name="T2" fmla="*/ 9 w 28"/>
              <a:gd name="T3" fmla="*/ 32 h 40"/>
              <a:gd name="T4" fmla="*/ 13 w 28"/>
              <a:gd name="T5" fmla="*/ 27 h 40"/>
              <a:gd name="T6" fmla="*/ 20 w 28"/>
              <a:gd name="T7" fmla="*/ 40 h 40"/>
              <a:gd name="T8" fmla="*/ 28 w 28"/>
              <a:gd name="T9" fmla="*/ 40 h 40"/>
              <a:gd name="T10" fmla="*/ 17 w 28"/>
              <a:gd name="T11" fmla="*/ 22 h 40"/>
              <a:gd name="T12" fmla="*/ 26 w 28"/>
              <a:gd name="T13" fmla="*/ 11 h 40"/>
              <a:gd name="T14" fmla="*/ 17 w 28"/>
              <a:gd name="T15" fmla="*/ 11 h 40"/>
              <a:gd name="T16" fmla="*/ 9 w 28"/>
              <a:gd name="T17" fmla="*/ 22 h 40"/>
              <a:gd name="T18" fmla="*/ 9 w 28"/>
              <a:gd name="T19" fmla="*/ 0 h 40"/>
              <a:gd name="T20" fmla="*/ 0 w 28"/>
              <a:gd name="T21" fmla="*/ 0 h 40"/>
              <a:gd name="T22" fmla="*/ 0 w 28"/>
              <a:gd name="T23" fmla="*/ 40 h 40"/>
              <a:gd name="T24" fmla="*/ 9 w 28"/>
              <a:gd name="T25" fmla="*/ 40 h 40"/>
              <a:gd name="T26" fmla="*/ 9 w 28"/>
              <a:gd name="T2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" h="40">
                <a:moveTo>
                  <a:pt x="9" y="40"/>
                </a:moveTo>
                <a:lnTo>
                  <a:pt x="9" y="32"/>
                </a:lnTo>
                <a:lnTo>
                  <a:pt x="13" y="27"/>
                </a:lnTo>
                <a:lnTo>
                  <a:pt x="20" y="40"/>
                </a:lnTo>
                <a:lnTo>
                  <a:pt x="28" y="40"/>
                </a:lnTo>
                <a:lnTo>
                  <a:pt x="17" y="22"/>
                </a:lnTo>
                <a:lnTo>
                  <a:pt x="26" y="11"/>
                </a:lnTo>
                <a:lnTo>
                  <a:pt x="17" y="11"/>
                </a:lnTo>
                <a:lnTo>
                  <a:pt x="9" y="22"/>
                </a:lnTo>
                <a:lnTo>
                  <a:pt x="9" y="0"/>
                </a:lnTo>
                <a:lnTo>
                  <a:pt x="0" y="0"/>
                </a:lnTo>
                <a:lnTo>
                  <a:pt x="0" y="40"/>
                </a:lnTo>
                <a:lnTo>
                  <a:pt x="9" y="40"/>
                </a:lnTo>
                <a:lnTo>
                  <a:pt x="9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" name="Freeform 1323">
            <a:extLst>
              <a:ext uri="{FF2B5EF4-FFF2-40B4-BE49-F238E27FC236}">
                <a16:creationId xmlns:a16="http://schemas.microsoft.com/office/drawing/2014/main" id="{8FD46DA8-6783-33B0-C040-5CD1DD2BAE05}"/>
              </a:ext>
            </a:extLst>
          </p:cNvPr>
          <p:cNvSpPr>
            <a:spLocks/>
          </p:cNvSpPr>
          <p:nvPr/>
        </p:nvSpPr>
        <p:spPr bwMode="auto">
          <a:xfrm>
            <a:off x="7010400" y="4608513"/>
            <a:ext cx="12700" cy="63500"/>
          </a:xfrm>
          <a:custGeom>
            <a:avLst/>
            <a:gdLst>
              <a:gd name="T0" fmla="*/ 8 w 8"/>
              <a:gd name="T1" fmla="*/ 40 h 40"/>
              <a:gd name="T2" fmla="*/ 8 w 8"/>
              <a:gd name="T3" fmla="*/ 0 h 40"/>
              <a:gd name="T4" fmla="*/ 0 w 8"/>
              <a:gd name="T5" fmla="*/ 0 h 40"/>
              <a:gd name="T6" fmla="*/ 0 w 8"/>
              <a:gd name="T7" fmla="*/ 40 h 40"/>
              <a:gd name="T8" fmla="*/ 8 w 8"/>
              <a:gd name="T9" fmla="*/ 40 h 40"/>
              <a:gd name="T10" fmla="*/ 8 w 8"/>
              <a:gd name="T11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40">
                <a:moveTo>
                  <a:pt x="8" y="40"/>
                </a:moveTo>
                <a:lnTo>
                  <a:pt x="8" y="0"/>
                </a:lnTo>
                <a:lnTo>
                  <a:pt x="0" y="0"/>
                </a:lnTo>
                <a:lnTo>
                  <a:pt x="0" y="40"/>
                </a:lnTo>
                <a:lnTo>
                  <a:pt x="8" y="40"/>
                </a:lnTo>
                <a:lnTo>
                  <a:pt x="8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" name="Freeform 1324">
            <a:extLst>
              <a:ext uri="{FF2B5EF4-FFF2-40B4-BE49-F238E27FC236}">
                <a16:creationId xmlns:a16="http://schemas.microsoft.com/office/drawing/2014/main" id="{432D6255-F89A-DA13-1DE5-27CFD3F59090}"/>
              </a:ext>
            </a:extLst>
          </p:cNvPr>
          <p:cNvSpPr>
            <a:spLocks noEditPoints="1"/>
          </p:cNvSpPr>
          <p:nvPr/>
        </p:nvSpPr>
        <p:spPr bwMode="auto">
          <a:xfrm>
            <a:off x="7031038" y="4625975"/>
            <a:ext cx="41275" cy="47625"/>
          </a:xfrm>
          <a:custGeom>
            <a:avLst/>
            <a:gdLst>
              <a:gd name="T0" fmla="*/ 7 w 19"/>
              <a:gd name="T1" fmla="*/ 5 h 22"/>
              <a:gd name="T2" fmla="*/ 9 w 19"/>
              <a:gd name="T3" fmla="*/ 4 h 22"/>
              <a:gd name="T4" fmla="*/ 12 w 19"/>
              <a:gd name="T5" fmla="*/ 5 h 22"/>
              <a:gd name="T6" fmla="*/ 13 w 19"/>
              <a:gd name="T7" fmla="*/ 7 h 22"/>
              <a:gd name="T8" fmla="*/ 13 w 19"/>
              <a:gd name="T9" fmla="*/ 8 h 22"/>
              <a:gd name="T10" fmla="*/ 7 w 19"/>
              <a:gd name="T11" fmla="*/ 9 h 22"/>
              <a:gd name="T12" fmla="*/ 3 w 19"/>
              <a:gd name="T13" fmla="*/ 10 h 22"/>
              <a:gd name="T14" fmla="*/ 1 w 19"/>
              <a:gd name="T15" fmla="*/ 12 h 22"/>
              <a:gd name="T16" fmla="*/ 0 w 19"/>
              <a:gd name="T17" fmla="*/ 15 h 22"/>
              <a:gd name="T18" fmla="*/ 2 w 19"/>
              <a:gd name="T19" fmla="*/ 20 h 22"/>
              <a:gd name="T20" fmla="*/ 7 w 19"/>
              <a:gd name="T21" fmla="*/ 22 h 22"/>
              <a:gd name="T22" fmla="*/ 10 w 19"/>
              <a:gd name="T23" fmla="*/ 21 h 22"/>
              <a:gd name="T24" fmla="*/ 13 w 19"/>
              <a:gd name="T25" fmla="*/ 19 h 22"/>
              <a:gd name="T26" fmla="*/ 13 w 19"/>
              <a:gd name="T27" fmla="*/ 20 h 22"/>
              <a:gd name="T28" fmla="*/ 14 w 19"/>
              <a:gd name="T29" fmla="*/ 21 h 22"/>
              <a:gd name="T30" fmla="*/ 19 w 19"/>
              <a:gd name="T31" fmla="*/ 21 h 22"/>
              <a:gd name="T32" fmla="*/ 18 w 19"/>
              <a:gd name="T33" fmla="*/ 18 h 22"/>
              <a:gd name="T34" fmla="*/ 18 w 19"/>
              <a:gd name="T35" fmla="*/ 14 h 22"/>
              <a:gd name="T36" fmla="*/ 18 w 19"/>
              <a:gd name="T37" fmla="*/ 8 h 22"/>
              <a:gd name="T38" fmla="*/ 18 w 19"/>
              <a:gd name="T39" fmla="*/ 3 h 22"/>
              <a:gd name="T40" fmla="*/ 15 w 19"/>
              <a:gd name="T41" fmla="*/ 1 h 22"/>
              <a:gd name="T42" fmla="*/ 9 w 19"/>
              <a:gd name="T43" fmla="*/ 0 h 22"/>
              <a:gd name="T44" fmla="*/ 3 w 19"/>
              <a:gd name="T45" fmla="*/ 1 h 22"/>
              <a:gd name="T46" fmla="*/ 0 w 19"/>
              <a:gd name="T47" fmla="*/ 6 h 22"/>
              <a:gd name="T48" fmla="*/ 5 w 19"/>
              <a:gd name="T49" fmla="*/ 7 h 22"/>
              <a:gd name="T50" fmla="*/ 7 w 19"/>
              <a:gd name="T51" fmla="*/ 5 h 22"/>
              <a:gd name="T52" fmla="*/ 13 w 19"/>
              <a:gd name="T53" fmla="*/ 12 h 22"/>
              <a:gd name="T54" fmla="*/ 13 w 19"/>
              <a:gd name="T55" fmla="*/ 15 h 22"/>
              <a:gd name="T56" fmla="*/ 11 w 19"/>
              <a:gd name="T57" fmla="*/ 17 h 22"/>
              <a:gd name="T58" fmla="*/ 8 w 19"/>
              <a:gd name="T59" fmla="*/ 18 h 22"/>
              <a:gd name="T60" fmla="*/ 6 w 19"/>
              <a:gd name="T61" fmla="*/ 17 h 22"/>
              <a:gd name="T62" fmla="*/ 5 w 19"/>
              <a:gd name="T63" fmla="*/ 15 h 22"/>
              <a:gd name="T64" fmla="*/ 6 w 19"/>
              <a:gd name="T65" fmla="*/ 13 h 22"/>
              <a:gd name="T66" fmla="*/ 9 w 19"/>
              <a:gd name="T67" fmla="*/ 12 h 22"/>
              <a:gd name="T68" fmla="*/ 13 w 19"/>
              <a:gd name="T69" fmla="*/ 11 h 22"/>
              <a:gd name="T70" fmla="*/ 13 w 19"/>
              <a:gd name="T71" fmla="*/ 1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" h="22">
                <a:moveTo>
                  <a:pt x="7" y="5"/>
                </a:moveTo>
                <a:cubicBezTo>
                  <a:pt x="7" y="4"/>
                  <a:pt x="8" y="4"/>
                  <a:pt x="9" y="4"/>
                </a:cubicBezTo>
                <a:cubicBezTo>
                  <a:pt x="11" y="4"/>
                  <a:pt x="12" y="4"/>
                  <a:pt x="12" y="5"/>
                </a:cubicBezTo>
                <a:cubicBezTo>
                  <a:pt x="13" y="5"/>
                  <a:pt x="13" y="6"/>
                  <a:pt x="13" y="7"/>
                </a:cubicBezTo>
                <a:cubicBezTo>
                  <a:pt x="13" y="8"/>
                  <a:pt x="13" y="8"/>
                  <a:pt x="13" y="8"/>
                </a:cubicBezTo>
                <a:cubicBezTo>
                  <a:pt x="12" y="8"/>
                  <a:pt x="10" y="8"/>
                  <a:pt x="7" y="9"/>
                </a:cubicBezTo>
                <a:cubicBezTo>
                  <a:pt x="6" y="9"/>
                  <a:pt x="4" y="10"/>
                  <a:pt x="3" y="10"/>
                </a:cubicBezTo>
                <a:cubicBezTo>
                  <a:pt x="2" y="11"/>
                  <a:pt x="1" y="11"/>
                  <a:pt x="1" y="12"/>
                </a:cubicBezTo>
                <a:cubicBezTo>
                  <a:pt x="0" y="13"/>
                  <a:pt x="0" y="14"/>
                  <a:pt x="0" y="15"/>
                </a:cubicBezTo>
                <a:cubicBezTo>
                  <a:pt x="0" y="17"/>
                  <a:pt x="0" y="19"/>
                  <a:pt x="2" y="20"/>
                </a:cubicBezTo>
                <a:cubicBezTo>
                  <a:pt x="3" y="21"/>
                  <a:pt x="5" y="22"/>
                  <a:pt x="7" y="22"/>
                </a:cubicBezTo>
                <a:cubicBezTo>
                  <a:pt x="8" y="22"/>
                  <a:pt x="9" y="21"/>
                  <a:pt x="10" y="21"/>
                </a:cubicBezTo>
                <a:cubicBezTo>
                  <a:pt x="11" y="21"/>
                  <a:pt x="12" y="20"/>
                  <a:pt x="13" y="19"/>
                </a:cubicBezTo>
                <a:cubicBezTo>
                  <a:pt x="13" y="19"/>
                  <a:pt x="13" y="19"/>
                  <a:pt x="13" y="20"/>
                </a:cubicBezTo>
                <a:cubicBezTo>
                  <a:pt x="14" y="20"/>
                  <a:pt x="14" y="21"/>
                  <a:pt x="14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20"/>
                  <a:pt x="19" y="19"/>
                  <a:pt x="18" y="18"/>
                </a:cubicBezTo>
                <a:cubicBezTo>
                  <a:pt x="18" y="18"/>
                  <a:pt x="18" y="16"/>
                  <a:pt x="18" y="14"/>
                </a:cubicBezTo>
                <a:cubicBezTo>
                  <a:pt x="18" y="8"/>
                  <a:pt x="18" y="8"/>
                  <a:pt x="18" y="8"/>
                </a:cubicBezTo>
                <a:cubicBezTo>
                  <a:pt x="18" y="5"/>
                  <a:pt x="18" y="4"/>
                  <a:pt x="18" y="3"/>
                </a:cubicBezTo>
                <a:cubicBezTo>
                  <a:pt x="17" y="2"/>
                  <a:pt x="16" y="1"/>
                  <a:pt x="15" y="1"/>
                </a:cubicBezTo>
                <a:cubicBezTo>
                  <a:pt x="14" y="0"/>
                  <a:pt x="12" y="0"/>
                  <a:pt x="9" y="0"/>
                </a:cubicBezTo>
                <a:cubicBezTo>
                  <a:pt x="7" y="0"/>
                  <a:pt x="5" y="0"/>
                  <a:pt x="3" y="1"/>
                </a:cubicBezTo>
                <a:cubicBezTo>
                  <a:pt x="2" y="2"/>
                  <a:pt x="1" y="4"/>
                  <a:pt x="0" y="6"/>
                </a:cubicBezTo>
                <a:cubicBezTo>
                  <a:pt x="5" y="7"/>
                  <a:pt x="5" y="7"/>
                  <a:pt x="5" y="7"/>
                </a:cubicBezTo>
                <a:cubicBezTo>
                  <a:pt x="6" y="6"/>
                  <a:pt x="6" y="5"/>
                  <a:pt x="7" y="5"/>
                </a:cubicBezTo>
                <a:close/>
                <a:moveTo>
                  <a:pt x="13" y="12"/>
                </a:moveTo>
                <a:cubicBezTo>
                  <a:pt x="13" y="14"/>
                  <a:pt x="13" y="14"/>
                  <a:pt x="13" y="15"/>
                </a:cubicBezTo>
                <a:cubicBezTo>
                  <a:pt x="12" y="16"/>
                  <a:pt x="12" y="16"/>
                  <a:pt x="11" y="17"/>
                </a:cubicBezTo>
                <a:cubicBezTo>
                  <a:pt x="10" y="17"/>
                  <a:pt x="9" y="18"/>
                  <a:pt x="8" y="18"/>
                </a:cubicBezTo>
                <a:cubicBezTo>
                  <a:pt x="8" y="18"/>
                  <a:pt x="7" y="17"/>
                  <a:pt x="6" y="17"/>
                </a:cubicBezTo>
                <a:cubicBezTo>
                  <a:pt x="6" y="16"/>
                  <a:pt x="5" y="16"/>
                  <a:pt x="5" y="15"/>
                </a:cubicBezTo>
                <a:cubicBezTo>
                  <a:pt x="5" y="14"/>
                  <a:pt x="6" y="13"/>
                  <a:pt x="6" y="13"/>
                </a:cubicBezTo>
                <a:cubicBezTo>
                  <a:pt x="7" y="13"/>
                  <a:pt x="8" y="12"/>
                  <a:pt x="9" y="12"/>
                </a:cubicBezTo>
                <a:cubicBezTo>
                  <a:pt x="11" y="12"/>
                  <a:pt x="12" y="11"/>
                  <a:pt x="13" y="11"/>
                </a:cubicBezTo>
                <a:cubicBezTo>
                  <a:pt x="13" y="12"/>
                  <a:pt x="13" y="12"/>
                  <a:pt x="13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" name="Freeform 1325">
            <a:extLst>
              <a:ext uri="{FF2B5EF4-FFF2-40B4-BE49-F238E27FC236}">
                <a16:creationId xmlns:a16="http://schemas.microsoft.com/office/drawing/2014/main" id="{DF5B89B8-C0B0-D478-4570-0C5CC2F4E832}"/>
              </a:ext>
            </a:extLst>
          </p:cNvPr>
          <p:cNvSpPr>
            <a:spLocks/>
          </p:cNvSpPr>
          <p:nvPr/>
        </p:nvSpPr>
        <p:spPr bwMode="auto">
          <a:xfrm>
            <a:off x="7081838" y="4625975"/>
            <a:ext cx="30163" cy="46038"/>
          </a:xfrm>
          <a:custGeom>
            <a:avLst/>
            <a:gdLst>
              <a:gd name="T0" fmla="*/ 6 w 14"/>
              <a:gd name="T1" fmla="*/ 15 h 21"/>
              <a:gd name="T2" fmla="*/ 6 w 14"/>
              <a:gd name="T3" fmla="*/ 8 h 21"/>
              <a:gd name="T4" fmla="*/ 8 w 14"/>
              <a:gd name="T5" fmla="*/ 5 h 21"/>
              <a:gd name="T6" fmla="*/ 10 w 14"/>
              <a:gd name="T7" fmla="*/ 5 h 21"/>
              <a:gd name="T8" fmla="*/ 12 w 14"/>
              <a:gd name="T9" fmla="*/ 6 h 21"/>
              <a:gd name="T10" fmla="*/ 14 w 14"/>
              <a:gd name="T11" fmla="*/ 1 h 21"/>
              <a:gd name="T12" fmla="*/ 10 w 14"/>
              <a:gd name="T13" fmla="*/ 0 h 21"/>
              <a:gd name="T14" fmla="*/ 8 w 14"/>
              <a:gd name="T15" fmla="*/ 0 h 21"/>
              <a:gd name="T16" fmla="*/ 6 w 14"/>
              <a:gd name="T17" fmla="*/ 3 h 21"/>
              <a:gd name="T18" fmla="*/ 6 w 14"/>
              <a:gd name="T19" fmla="*/ 0 h 21"/>
              <a:gd name="T20" fmla="*/ 0 w 14"/>
              <a:gd name="T21" fmla="*/ 0 h 21"/>
              <a:gd name="T22" fmla="*/ 0 w 14"/>
              <a:gd name="T23" fmla="*/ 21 h 21"/>
              <a:gd name="T24" fmla="*/ 6 w 14"/>
              <a:gd name="T25" fmla="*/ 21 h 21"/>
              <a:gd name="T26" fmla="*/ 6 w 14"/>
              <a:gd name="T27" fmla="*/ 1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" h="21">
                <a:moveTo>
                  <a:pt x="6" y="15"/>
                </a:moveTo>
                <a:cubicBezTo>
                  <a:pt x="6" y="11"/>
                  <a:pt x="6" y="9"/>
                  <a:pt x="6" y="8"/>
                </a:cubicBezTo>
                <a:cubicBezTo>
                  <a:pt x="7" y="7"/>
                  <a:pt x="7" y="6"/>
                  <a:pt x="8" y="5"/>
                </a:cubicBezTo>
                <a:cubicBezTo>
                  <a:pt x="8" y="5"/>
                  <a:pt x="9" y="5"/>
                  <a:pt x="10" y="5"/>
                </a:cubicBezTo>
                <a:cubicBezTo>
                  <a:pt x="11" y="5"/>
                  <a:pt x="11" y="5"/>
                  <a:pt x="12" y="6"/>
                </a:cubicBezTo>
                <a:cubicBezTo>
                  <a:pt x="14" y="1"/>
                  <a:pt x="14" y="1"/>
                  <a:pt x="14" y="1"/>
                </a:cubicBezTo>
                <a:cubicBezTo>
                  <a:pt x="13" y="0"/>
                  <a:pt x="12" y="0"/>
                  <a:pt x="10" y="0"/>
                </a:cubicBezTo>
                <a:cubicBezTo>
                  <a:pt x="9" y="0"/>
                  <a:pt x="9" y="0"/>
                  <a:pt x="8" y="0"/>
                </a:cubicBezTo>
                <a:cubicBezTo>
                  <a:pt x="7" y="1"/>
                  <a:pt x="6" y="2"/>
                  <a:pt x="6" y="3"/>
                </a:cubicBezTo>
                <a:cubicBezTo>
                  <a:pt x="6" y="0"/>
                  <a:pt x="6" y="0"/>
                  <a:pt x="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15"/>
                  <a:pt x="6" y="15"/>
                  <a:pt x="6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" name="Freeform 1326">
            <a:extLst>
              <a:ext uri="{FF2B5EF4-FFF2-40B4-BE49-F238E27FC236}">
                <a16:creationId xmlns:a16="http://schemas.microsoft.com/office/drawing/2014/main" id="{DC4CA48F-7CEE-C560-D154-9474196E236A}"/>
              </a:ext>
            </a:extLst>
          </p:cNvPr>
          <p:cNvSpPr>
            <a:spLocks noEditPoints="1"/>
          </p:cNvSpPr>
          <p:nvPr/>
        </p:nvSpPr>
        <p:spPr bwMode="auto">
          <a:xfrm>
            <a:off x="7116763" y="4608513"/>
            <a:ext cx="12700" cy="63500"/>
          </a:xfrm>
          <a:custGeom>
            <a:avLst/>
            <a:gdLst>
              <a:gd name="T0" fmla="*/ 8 w 8"/>
              <a:gd name="T1" fmla="*/ 7 h 40"/>
              <a:gd name="T2" fmla="*/ 8 w 8"/>
              <a:gd name="T3" fmla="*/ 0 h 40"/>
              <a:gd name="T4" fmla="*/ 0 w 8"/>
              <a:gd name="T5" fmla="*/ 0 h 40"/>
              <a:gd name="T6" fmla="*/ 0 w 8"/>
              <a:gd name="T7" fmla="*/ 7 h 40"/>
              <a:gd name="T8" fmla="*/ 8 w 8"/>
              <a:gd name="T9" fmla="*/ 7 h 40"/>
              <a:gd name="T10" fmla="*/ 8 w 8"/>
              <a:gd name="T11" fmla="*/ 7 h 40"/>
              <a:gd name="T12" fmla="*/ 8 w 8"/>
              <a:gd name="T13" fmla="*/ 40 h 40"/>
              <a:gd name="T14" fmla="*/ 8 w 8"/>
              <a:gd name="T15" fmla="*/ 11 h 40"/>
              <a:gd name="T16" fmla="*/ 0 w 8"/>
              <a:gd name="T17" fmla="*/ 11 h 40"/>
              <a:gd name="T18" fmla="*/ 0 w 8"/>
              <a:gd name="T19" fmla="*/ 40 h 40"/>
              <a:gd name="T20" fmla="*/ 8 w 8"/>
              <a:gd name="T21" fmla="*/ 40 h 40"/>
              <a:gd name="T22" fmla="*/ 8 w 8"/>
              <a:gd name="T2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" h="40">
                <a:moveTo>
                  <a:pt x="8" y="7"/>
                </a:moveTo>
                <a:lnTo>
                  <a:pt x="8" y="0"/>
                </a:lnTo>
                <a:lnTo>
                  <a:pt x="0" y="0"/>
                </a:lnTo>
                <a:lnTo>
                  <a:pt x="0" y="7"/>
                </a:lnTo>
                <a:lnTo>
                  <a:pt x="8" y="7"/>
                </a:lnTo>
                <a:lnTo>
                  <a:pt x="8" y="7"/>
                </a:lnTo>
                <a:close/>
                <a:moveTo>
                  <a:pt x="8" y="40"/>
                </a:moveTo>
                <a:lnTo>
                  <a:pt x="8" y="11"/>
                </a:lnTo>
                <a:lnTo>
                  <a:pt x="0" y="11"/>
                </a:lnTo>
                <a:lnTo>
                  <a:pt x="0" y="40"/>
                </a:lnTo>
                <a:lnTo>
                  <a:pt x="8" y="40"/>
                </a:lnTo>
                <a:lnTo>
                  <a:pt x="8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" name="Freeform 1327">
            <a:extLst>
              <a:ext uri="{FF2B5EF4-FFF2-40B4-BE49-F238E27FC236}">
                <a16:creationId xmlns:a16="http://schemas.microsoft.com/office/drawing/2014/main" id="{D2BDAD94-3D52-12B9-78D6-7C2A9D847D82}"/>
              </a:ext>
            </a:extLst>
          </p:cNvPr>
          <p:cNvSpPr>
            <a:spLocks/>
          </p:cNvSpPr>
          <p:nvPr/>
        </p:nvSpPr>
        <p:spPr bwMode="auto">
          <a:xfrm>
            <a:off x="7142163" y="4625975"/>
            <a:ext cx="41275" cy="46038"/>
          </a:xfrm>
          <a:custGeom>
            <a:avLst/>
            <a:gdLst>
              <a:gd name="T0" fmla="*/ 19 w 19"/>
              <a:gd name="T1" fmla="*/ 8 h 21"/>
              <a:gd name="T2" fmla="*/ 18 w 19"/>
              <a:gd name="T3" fmla="*/ 4 h 21"/>
              <a:gd name="T4" fmla="*/ 17 w 19"/>
              <a:gd name="T5" fmla="*/ 2 h 21"/>
              <a:gd name="T6" fmla="*/ 15 w 19"/>
              <a:gd name="T7" fmla="*/ 0 h 21"/>
              <a:gd name="T8" fmla="*/ 12 w 19"/>
              <a:gd name="T9" fmla="*/ 0 h 21"/>
              <a:gd name="T10" fmla="*/ 5 w 19"/>
              <a:gd name="T11" fmla="*/ 3 h 21"/>
              <a:gd name="T12" fmla="*/ 5 w 19"/>
              <a:gd name="T13" fmla="*/ 0 h 21"/>
              <a:gd name="T14" fmla="*/ 0 w 19"/>
              <a:gd name="T15" fmla="*/ 0 h 21"/>
              <a:gd name="T16" fmla="*/ 0 w 19"/>
              <a:gd name="T17" fmla="*/ 21 h 21"/>
              <a:gd name="T18" fmla="*/ 5 w 19"/>
              <a:gd name="T19" fmla="*/ 21 h 21"/>
              <a:gd name="T20" fmla="*/ 5 w 19"/>
              <a:gd name="T21" fmla="*/ 12 h 21"/>
              <a:gd name="T22" fmla="*/ 6 w 19"/>
              <a:gd name="T23" fmla="*/ 7 h 21"/>
              <a:gd name="T24" fmla="*/ 7 w 19"/>
              <a:gd name="T25" fmla="*/ 5 h 21"/>
              <a:gd name="T26" fmla="*/ 10 w 19"/>
              <a:gd name="T27" fmla="*/ 4 h 21"/>
              <a:gd name="T28" fmla="*/ 12 w 19"/>
              <a:gd name="T29" fmla="*/ 5 h 21"/>
              <a:gd name="T30" fmla="*/ 13 w 19"/>
              <a:gd name="T31" fmla="*/ 6 h 21"/>
              <a:gd name="T32" fmla="*/ 13 w 19"/>
              <a:gd name="T33" fmla="*/ 11 h 21"/>
              <a:gd name="T34" fmla="*/ 13 w 19"/>
              <a:gd name="T35" fmla="*/ 21 h 21"/>
              <a:gd name="T36" fmla="*/ 19 w 19"/>
              <a:gd name="T37" fmla="*/ 21 h 21"/>
              <a:gd name="T38" fmla="*/ 19 w 19"/>
              <a:gd name="T39" fmla="*/ 8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21">
                <a:moveTo>
                  <a:pt x="19" y="8"/>
                </a:moveTo>
                <a:cubicBezTo>
                  <a:pt x="19" y="7"/>
                  <a:pt x="19" y="5"/>
                  <a:pt x="18" y="4"/>
                </a:cubicBezTo>
                <a:cubicBezTo>
                  <a:pt x="18" y="4"/>
                  <a:pt x="18" y="3"/>
                  <a:pt x="17" y="2"/>
                </a:cubicBezTo>
                <a:cubicBezTo>
                  <a:pt x="17" y="1"/>
                  <a:pt x="16" y="1"/>
                  <a:pt x="15" y="0"/>
                </a:cubicBezTo>
                <a:cubicBezTo>
                  <a:pt x="14" y="0"/>
                  <a:pt x="13" y="0"/>
                  <a:pt x="12" y="0"/>
                </a:cubicBezTo>
                <a:cubicBezTo>
                  <a:pt x="9" y="0"/>
                  <a:pt x="7" y="1"/>
                  <a:pt x="5" y="3"/>
                </a:cubicBezTo>
                <a:cubicBezTo>
                  <a:pt x="5" y="0"/>
                  <a:pt x="5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9"/>
                  <a:pt x="5" y="8"/>
                  <a:pt x="6" y="7"/>
                </a:cubicBezTo>
                <a:cubicBezTo>
                  <a:pt x="6" y="6"/>
                  <a:pt x="6" y="5"/>
                  <a:pt x="7" y="5"/>
                </a:cubicBezTo>
                <a:cubicBezTo>
                  <a:pt x="8" y="4"/>
                  <a:pt x="9" y="4"/>
                  <a:pt x="10" y="4"/>
                </a:cubicBezTo>
                <a:cubicBezTo>
                  <a:pt x="10" y="4"/>
                  <a:pt x="11" y="4"/>
                  <a:pt x="12" y="5"/>
                </a:cubicBezTo>
                <a:cubicBezTo>
                  <a:pt x="12" y="5"/>
                  <a:pt x="12" y="5"/>
                  <a:pt x="13" y="6"/>
                </a:cubicBezTo>
                <a:cubicBezTo>
                  <a:pt x="13" y="7"/>
                  <a:pt x="13" y="8"/>
                  <a:pt x="13" y="11"/>
                </a:cubicBezTo>
                <a:cubicBezTo>
                  <a:pt x="13" y="21"/>
                  <a:pt x="13" y="21"/>
                  <a:pt x="13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8"/>
                  <a:pt x="19" y="8"/>
                  <a:pt x="19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" name="Freeform 1328">
            <a:extLst>
              <a:ext uri="{FF2B5EF4-FFF2-40B4-BE49-F238E27FC236}">
                <a16:creationId xmlns:a16="http://schemas.microsoft.com/office/drawing/2014/main" id="{D02ECAED-E856-107F-36D4-7F4D5CB395ED}"/>
              </a:ext>
            </a:extLst>
          </p:cNvPr>
          <p:cNvSpPr>
            <a:spLocks noEditPoints="1"/>
          </p:cNvSpPr>
          <p:nvPr/>
        </p:nvSpPr>
        <p:spPr bwMode="auto">
          <a:xfrm>
            <a:off x="7191375" y="4625975"/>
            <a:ext cx="44450" cy="65088"/>
          </a:xfrm>
          <a:custGeom>
            <a:avLst/>
            <a:gdLst>
              <a:gd name="T0" fmla="*/ 1 w 20"/>
              <a:gd name="T1" fmla="*/ 23 h 30"/>
              <a:gd name="T2" fmla="*/ 3 w 20"/>
              <a:gd name="T3" fmla="*/ 28 h 30"/>
              <a:gd name="T4" fmla="*/ 10 w 20"/>
              <a:gd name="T5" fmla="*/ 30 h 30"/>
              <a:gd name="T6" fmla="*/ 15 w 20"/>
              <a:gd name="T7" fmla="*/ 29 h 30"/>
              <a:gd name="T8" fmla="*/ 18 w 20"/>
              <a:gd name="T9" fmla="*/ 27 h 30"/>
              <a:gd name="T10" fmla="*/ 20 w 20"/>
              <a:gd name="T11" fmla="*/ 25 h 30"/>
              <a:gd name="T12" fmla="*/ 20 w 20"/>
              <a:gd name="T13" fmla="*/ 19 h 30"/>
              <a:gd name="T14" fmla="*/ 20 w 20"/>
              <a:gd name="T15" fmla="*/ 0 h 30"/>
              <a:gd name="T16" fmla="*/ 15 w 20"/>
              <a:gd name="T17" fmla="*/ 0 h 30"/>
              <a:gd name="T18" fmla="*/ 15 w 20"/>
              <a:gd name="T19" fmla="*/ 3 h 30"/>
              <a:gd name="T20" fmla="*/ 9 w 20"/>
              <a:gd name="T21" fmla="*/ 0 h 30"/>
              <a:gd name="T22" fmla="*/ 3 w 20"/>
              <a:gd name="T23" fmla="*/ 3 h 30"/>
              <a:gd name="T24" fmla="*/ 0 w 20"/>
              <a:gd name="T25" fmla="*/ 11 h 30"/>
              <a:gd name="T26" fmla="*/ 2 w 20"/>
              <a:gd name="T27" fmla="*/ 18 h 30"/>
              <a:gd name="T28" fmla="*/ 9 w 20"/>
              <a:gd name="T29" fmla="*/ 21 h 30"/>
              <a:gd name="T30" fmla="*/ 15 w 20"/>
              <a:gd name="T31" fmla="*/ 18 h 30"/>
              <a:gd name="T32" fmla="*/ 15 w 20"/>
              <a:gd name="T33" fmla="*/ 21 h 30"/>
              <a:gd name="T34" fmla="*/ 15 w 20"/>
              <a:gd name="T35" fmla="*/ 23 h 30"/>
              <a:gd name="T36" fmla="*/ 13 w 20"/>
              <a:gd name="T37" fmla="*/ 25 h 30"/>
              <a:gd name="T38" fmla="*/ 10 w 20"/>
              <a:gd name="T39" fmla="*/ 25 h 30"/>
              <a:gd name="T40" fmla="*/ 8 w 20"/>
              <a:gd name="T41" fmla="*/ 25 h 30"/>
              <a:gd name="T42" fmla="*/ 7 w 20"/>
              <a:gd name="T43" fmla="*/ 23 h 30"/>
              <a:gd name="T44" fmla="*/ 1 w 20"/>
              <a:gd name="T45" fmla="*/ 23 h 30"/>
              <a:gd name="T46" fmla="*/ 1 w 20"/>
              <a:gd name="T47" fmla="*/ 23 h 30"/>
              <a:gd name="T48" fmla="*/ 1 w 20"/>
              <a:gd name="T49" fmla="*/ 23 h 30"/>
              <a:gd name="T50" fmla="*/ 7 w 20"/>
              <a:gd name="T51" fmla="*/ 6 h 30"/>
              <a:gd name="T52" fmla="*/ 10 w 20"/>
              <a:gd name="T53" fmla="*/ 4 h 30"/>
              <a:gd name="T54" fmla="*/ 14 w 20"/>
              <a:gd name="T55" fmla="*/ 6 h 30"/>
              <a:gd name="T56" fmla="*/ 15 w 20"/>
              <a:gd name="T57" fmla="*/ 10 h 30"/>
              <a:gd name="T58" fmla="*/ 14 w 20"/>
              <a:gd name="T59" fmla="*/ 15 h 30"/>
              <a:gd name="T60" fmla="*/ 10 w 20"/>
              <a:gd name="T61" fmla="*/ 17 h 30"/>
              <a:gd name="T62" fmla="*/ 7 w 20"/>
              <a:gd name="T63" fmla="*/ 15 h 30"/>
              <a:gd name="T64" fmla="*/ 6 w 20"/>
              <a:gd name="T65" fmla="*/ 10 h 30"/>
              <a:gd name="T66" fmla="*/ 7 w 20"/>
              <a:gd name="T67" fmla="*/ 6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0" h="30">
                <a:moveTo>
                  <a:pt x="1" y="23"/>
                </a:moveTo>
                <a:cubicBezTo>
                  <a:pt x="1" y="25"/>
                  <a:pt x="1" y="27"/>
                  <a:pt x="3" y="28"/>
                </a:cubicBezTo>
                <a:cubicBezTo>
                  <a:pt x="4" y="29"/>
                  <a:pt x="7" y="30"/>
                  <a:pt x="10" y="30"/>
                </a:cubicBezTo>
                <a:cubicBezTo>
                  <a:pt x="12" y="30"/>
                  <a:pt x="14" y="29"/>
                  <a:pt x="15" y="29"/>
                </a:cubicBezTo>
                <a:cubicBezTo>
                  <a:pt x="16" y="29"/>
                  <a:pt x="17" y="28"/>
                  <a:pt x="18" y="27"/>
                </a:cubicBezTo>
                <a:cubicBezTo>
                  <a:pt x="19" y="27"/>
                  <a:pt x="19" y="26"/>
                  <a:pt x="20" y="25"/>
                </a:cubicBezTo>
                <a:cubicBezTo>
                  <a:pt x="20" y="23"/>
                  <a:pt x="20" y="22"/>
                  <a:pt x="20" y="19"/>
                </a:cubicBezTo>
                <a:cubicBezTo>
                  <a:pt x="20" y="0"/>
                  <a:pt x="20" y="0"/>
                  <a:pt x="20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3"/>
                  <a:pt x="15" y="3"/>
                  <a:pt x="15" y="3"/>
                </a:cubicBezTo>
                <a:cubicBezTo>
                  <a:pt x="14" y="1"/>
                  <a:pt x="11" y="0"/>
                  <a:pt x="9" y="0"/>
                </a:cubicBezTo>
                <a:cubicBezTo>
                  <a:pt x="6" y="0"/>
                  <a:pt x="4" y="1"/>
                  <a:pt x="3" y="3"/>
                </a:cubicBezTo>
                <a:cubicBezTo>
                  <a:pt x="1" y="4"/>
                  <a:pt x="0" y="7"/>
                  <a:pt x="0" y="11"/>
                </a:cubicBezTo>
                <a:cubicBezTo>
                  <a:pt x="0" y="13"/>
                  <a:pt x="1" y="16"/>
                  <a:pt x="2" y="18"/>
                </a:cubicBezTo>
                <a:cubicBezTo>
                  <a:pt x="4" y="20"/>
                  <a:pt x="6" y="21"/>
                  <a:pt x="9" y="21"/>
                </a:cubicBezTo>
                <a:cubicBezTo>
                  <a:pt x="11" y="21"/>
                  <a:pt x="13" y="20"/>
                  <a:pt x="15" y="18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22"/>
                  <a:pt x="15" y="23"/>
                  <a:pt x="15" y="23"/>
                </a:cubicBezTo>
                <a:cubicBezTo>
                  <a:pt x="14" y="24"/>
                  <a:pt x="14" y="25"/>
                  <a:pt x="13" y="25"/>
                </a:cubicBezTo>
                <a:cubicBezTo>
                  <a:pt x="13" y="25"/>
                  <a:pt x="12" y="25"/>
                  <a:pt x="10" y="25"/>
                </a:cubicBezTo>
                <a:cubicBezTo>
                  <a:pt x="9" y="25"/>
                  <a:pt x="8" y="25"/>
                  <a:pt x="8" y="25"/>
                </a:cubicBezTo>
                <a:cubicBezTo>
                  <a:pt x="7" y="25"/>
                  <a:pt x="7" y="24"/>
                  <a:pt x="7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lose/>
                <a:moveTo>
                  <a:pt x="7" y="6"/>
                </a:moveTo>
                <a:cubicBezTo>
                  <a:pt x="8" y="5"/>
                  <a:pt x="9" y="4"/>
                  <a:pt x="10" y="4"/>
                </a:cubicBezTo>
                <a:cubicBezTo>
                  <a:pt x="12" y="4"/>
                  <a:pt x="13" y="5"/>
                  <a:pt x="14" y="6"/>
                </a:cubicBezTo>
                <a:cubicBezTo>
                  <a:pt x="15" y="7"/>
                  <a:pt x="15" y="8"/>
                  <a:pt x="15" y="10"/>
                </a:cubicBezTo>
                <a:cubicBezTo>
                  <a:pt x="15" y="13"/>
                  <a:pt x="14" y="14"/>
                  <a:pt x="14" y="15"/>
                </a:cubicBezTo>
                <a:cubicBezTo>
                  <a:pt x="13" y="16"/>
                  <a:pt x="11" y="17"/>
                  <a:pt x="10" y="17"/>
                </a:cubicBezTo>
                <a:cubicBezTo>
                  <a:pt x="9" y="17"/>
                  <a:pt x="8" y="16"/>
                  <a:pt x="7" y="15"/>
                </a:cubicBezTo>
                <a:cubicBezTo>
                  <a:pt x="6" y="14"/>
                  <a:pt x="6" y="13"/>
                  <a:pt x="6" y="10"/>
                </a:cubicBezTo>
                <a:cubicBezTo>
                  <a:pt x="6" y="8"/>
                  <a:pt x="6" y="7"/>
                  <a:pt x="7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" name="Line 1329">
            <a:extLst>
              <a:ext uri="{FF2B5EF4-FFF2-40B4-BE49-F238E27FC236}">
                <a16:creationId xmlns:a16="http://schemas.microsoft.com/office/drawing/2014/main" id="{FC7BAC81-63E7-525C-8A90-7AD43831814C}"/>
              </a:ext>
            </a:extLst>
          </p:cNvPr>
          <p:cNvSpPr>
            <a:spLocks noChangeShapeType="1"/>
          </p:cNvSpPr>
          <p:nvPr/>
        </p:nvSpPr>
        <p:spPr bwMode="auto">
          <a:xfrm>
            <a:off x="6637338" y="4829175"/>
            <a:ext cx="260350" cy="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" name="Freeform 1330">
            <a:extLst>
              <a:ext uri="{FF2B5EF4-FFF2-40B4-BE49-F238E27FC236}">
                <a16:creationId xmlns:a16="http://schemas.microsoft.com/office/drawing/2014/main" id="{96A90AB4-E531-36A2-6D7E-01DD23D31FBB}"/>
              </a:ext>
            </a:extLst>
          </p:cNvPr>
          <p:cNvSpPr>
            <a:spLocks/>
          </p:cNvSpPr>
          <p:nvPr/>
        </p:nvSpPr>
        <p:spPr bwMode="auto">
          <a:xfrm>
            <a:off x="6951663" y="4805363"/>
            <a:ext cx="42863" cy="60325"/>
          </a:xfrm>
          <a:custGeom>
            <a:avLst/>
            <a:gdLst>
              <a:gd name="T0" fmla="*/ 5 w 27"/>
              <a:gd name="T1" fmla="*/ 38 h 38"/>
              <a:gd name="T2" fmla="*/ 5 w 27"/>
              <a:gd name="T3" fmla="*/ 21 h 38"/>
              <a:gd name="T4" fmla="*/ 23 w 27"/>
              <a:gd name="T5" fmla="*/ 21 h 38"/>
              <a:gd name="T6" fmla="*/ 23 w 27"/>
              <a:gd name="T7" fmla="*/ 17 h 38"/>
              <a:gd name="T8" fmla="*/ 5 w 27"/>
              <a:gd name="T9" fmla="*/ 17 h 38"/>
              <a:gd name="T10" fmla="*/ 5 w 27"/>
              <a:gd name="T11" fmla="*/ 4 h 38"/>
              <a:gd name="T12" fmla="*/ 27 w 27"/>
              <a:gd name="T13" fmla="*/ 4 h 38"/>
              <a:gd name="T14" fmla="*/ 27 w 27"/>
              <a:gd name="T15" fmla="*/ 0 h 38"/>
              <a:gd name="T16" fmla="*/ 0 w 27"/>
              <a:gd name="T17" fmla="*/ 0 h 38"/>
              <a:gd name="T18" fmla="*/ 0 w 27"/>
              <a:gd name="T19" fmla="*/ 38 h 38"/>
              <a:gd name="T20" fmla="*/ 5 w 27"/>
              <a:gd name="T21" fmla="*/ 38 h 38"/>
              <a:gd name="T22" fmla="*/ 5 w 27"/>
              <a:gd name="T23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" h="38">
                <a:moveTo>
                  <a:pt x="5" y="38"/>
                </a:moveTo>
                <a:lnTo>
                  <a:pt x="5" y="21"/>
                </a:lnTo>
                <a:lnTo>
                  <a:pt x="23" y="21"/>
                </a:lnTo>
                <a:lnTo>
                  <a:pt x="23" y="17"/>
                </a:lnTo>
                <a:lnTo>
                  <a:pt x="5" y="17"/>
                </a:lnTo>
                <a:lnTo>
                  <a:pt x="5" y="4"/>
                </a:lnTo>
                <a:lnTo>
                  <a:pt x="27" y="4"/>
                </a:lnTo>
                <a:lnTo>
                  <a:pt x="27" y="0"/>
                </a:lnTo>
                <a:lnTo>
                  <a:pt x="0" y="0"/>
                </a:lnTo>
                <a:lnTo>
                  <a:pt x="0" y="38"/>
                </a:lnTo>
                <a:lnTo>
                  <a:pt x="5" y="38"/>
                </a:lnTo>
                <a:lnTo>
                  <a:pt x="5" y="3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" name="Freeform 1331">
            <a:extLst>
              <a:ext uri="{FF2B5EF4-FFF2-40B4-BE49-F238E27FC236}">
                <a16:creationId xmlns:a16="http://schemas.microsoft.com/office/drawing/2014/main" id="{9573FE85-8875-013F-8330-8F0870600543}"/>
              </a:ext>
            </a:extLst>
          </p:cNvPr>
          <p:cNvSpPr>
            <a:spLocks/>
          </p:cNvSpPr>
          <p:nvPr/>
        </p:nvSpPr>
        <p:spPr bwMode="auto">
          <a:xfrm>
            <a:off x="6999288" y="4822825"/>
            <a:ext cx="41275" cy="63500"/>
          </a:xfrm>
          <a:custGeom>
            <a:avLst/>
            <a:gdLst>
              <a:gd name="T0" fmla="*/ 4 w 19"/>
              <a:gd name="T1" fmla="*/ 29 h 29"/>
              <a:gd name="T2" fmla="*/ 7 w 19"/>
              <a:gd name="T3" fmla="*/ 28 h 29"/>
              <a:gd name="T4" fmla="*/ 9 w 19"/>
              <a:gd name="T5" fmla="*/ 26 h 29"/>
              <a:gd name="T6" fmla="*/ 11 w 19"/>
              <a:gd name="T7" fmla="*/ 21 h 29"/>
              <a:gd name="T8" fmla="*/ 19 w 19"/>
              <a:gd name="T9" fmla="*/ 0 h 29"/>
              <a:gd name="T10" fmla="*/ 16 w 19"/>
              <a:gd name="T11" fmla="*/ 0 h 29"/>
              <a:gd name="T12" fmla="*/ 11 w 19"/>
              <a:gd name="T13" fmla="*/ 12 h 29"/>
              <a:gd name="T14" fmla="*/ 10 w 19"/>
              <a:gd name="T15" fmla="*/ 16 h 29"/>
              <a:gd name="T16" fmla="*/ 8 w 19"/>
              <a:gd name="T17" fmla="*/ 12 h 29"/>
              <a:gd name="T18" fmla="*/ 4 w 19"/>
              <a:gd name="T19" fmla="*/ 0 h 29"/>
              <a:gd name="T20" fmla="*/ 0 w 19"/>
              <a:gd name="T21" fmla="*/ 0 h 29"/>
              <a:gd name="T22" fmla="*/ 8 w 19"/>
              <a:gd name="T23" fmla="*/ 20 h 29"/>
              <a:gd name="T24" fmla="*/ 8 w 19"/>
              <a:gd name="T25" fmla="*/ 21 h 29"/>
              <a:gd name="T26" fmla="*/ 7 w 19"/>
              <a:gd name="T27" fmla="*/ 24 h 29"/>
              <a:gd name="T28" fmla="*/ 5 w 19"/>
              <a:gd name="T29" fmla="*/ 25 h 29"/>
              <a:gd name="T30" fmla="*/ 4 w 19"/>
              <a:gd name="T31" fmla="*/ 25 h 29"/>
              <a:gd name="T32" fmla="*/ 2 w 19"/>
              <a:gd name="T33" fmla="*/ 25 h 29"/>
              <a:gd name="T34" fmla="*/ 2 w 19"/>
              <a:gd name="T35" fmla="*/ 28 h 29"/>
              <a:gd name="T36" fmla="*/ 4 w 19"/>
              <a:gd name="T37" fmla="*/ 29 h 29"/>
              <a:gd name="T38" fmla="*/ 4 w 19"/>
              <a:gd name="T39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29">
                <a:moveTo>
                  <a:pt x="4" y="29"/>
                </a:moveTo>
                <a:cubicBezTo>
                  <a:pt x="5" y="29"/>
                  <a:pt x="6" y="29"/>
                  <a:pt x="7" y="28"/>
                </a:cubicBezTo>
                <a:cubicBezTo>
                  <a:pt x="8" y="28"/>
                  <a:pt x="9" y="27"/>
                  <a:pt x="9" y="26"/>
                </a:cubicBezTo>
                <a:cubicBezTo>
                  <a:pt x="10" y="25"/>
                  <a:pt x="10" y="23"/>
                  <a:pt x="11" y="21"/>
                </a:cubicBezTo>
                <a:cubicBezTo>
                  <a:pt x="19" y="0"/>
                  <a:pt x="19" y="0"/>
                  <a:pt x="1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1" y="12"/>
                  <a:pt x="11" y="12"/>
                  <a:pt x="11" y="12"/>
                </a:cubicBezTo>
                <a:cubicBezTo>
                  <a:pt x="11" y="13"/>
                  <a:pt x="10" y="15"/>
                  <a:pt x="10" y="16"/>
                </a:cubicBezTo>
                <a:cubicBezTo>
                  <a:pt x="9" y="15"/>
                  <a:pt x="9" y="13"/>
                  <a:pt x="8" y="12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21"/>
                  <a:pt x="8" y="21"/>
                  <a:pt x="8" y="21"/>
                </a:cubicBezTo>
                <a:cubicBezTo>
                  <a:pt x="7" y="23"/>
                  <a:pt x="7" y="24"/>
                  <a:pt x="7" y="24"/>
                </a:cubicBezTo>
                <a:cubicBezTo>
                  <a:pt x="6" y="24"/>
                  <a:pt x="6" y="25"/>
                  <a:pt x="5" y="25"/>
                </a:cubicBezTo>
                <a:cubicBezTo>
                  <a:pt x="5" y="25"/>
                  <a:pt x="4" y="25"/>
                  <a:pt x="4" y="25"/>
                </a:cubicBezTo>
                <a:cubicBezTo>
                  <a:pt x="3" y="25"/>
                  <a:pt x="2" y="25"/>
                  <a:pt x="2" y="25"/>
                </a:cubicBezTo>
                <a:cubicBezTo>
                  <a:pt x="2" y="28"/>
                  <a:pt x="2" y="28"/>
                  <a:pt x="2" y="28"/>
                </a:cubicBezTo>
                <a:cubicBezTo>
                  <a:pt x="3" y="29"/>
                  <a:pt x="4" y="29"/>
                  <a:pt x="4" y="29"/>
                </a:cubicBezTo>
                <a:cubicBezTo>
                  <a:pt x="4" y="29"/>
                  <a:pt x="4" y="29"/>
                  <a:pt x="4" y="2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" name="Freeform 1332">
            <a:extLst>
              <a:ext uri="{FF2B5EF4-FFF2-40B4-BE49-F238E27FC236}">
                <a16:creationId xmlns:a16="http://schemas.microsoft.com/office/drawing/2014/main" id="{4CEAD8D5-D210-96F9-2838-61FE3F2F3898}"/>
              </a:ext>
            </a:extLst>
          </p:cNvPr>
          <p:cNvSpPr>
            <a:spLocks/>
          </p:cNvSpPr>
          <p:nvPr/>
        </p:nvSpPr>
        <p:spPr bwMode="auto">
          <a:xfrm>
            <a:off x="7046913" y="4805363"/>
            <a:ext cx="7938" cy="60325"/>
          </a:xfrm>
          <a:custGeom>
            <a:avLst/>
            <a:gdLst>
              <a:gd name="T0" fmla="*/ 5 w 5"/>
              <a:gd name="T1" fmla="*/ 38 h 38"/>
              <a:gd name="T2" fmla="*/ 5 w 5"/>
              <a:gd name="T3" fmla="*/ 0 h 38"/>
              <a:gd name="T4" fmla="*/ 0 w 5"/>
              <a:gd name="T5" fmla="*/ 0 h 38"/>
              <a:gd name="T6" fmla="*/ 0 w 5"/>
              <a:gd name="T7" fmla="*/ 38 h 38"/>
              <a:gd name="T8" fmla="*/ 5 w 5"/>
              <a:gd name="T9" fmla="*/ 38 h 38"/>
              <a:gd name="T10" fmla="*/ 5 w 5"/>
              <a:gd name="T11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38">
                <a:moveTo>
                  <a:pt x="5" y="38"/>
                </a:moveTo>
                <a:lnTo>
                  <a:pt x="5" y="0"/>
                </a:lnTo>
                <a:lnTo>
                  <a:pt x="0" y="0"/>
                </a:lnTo>
                <a:lnTo>
                  <a:pt x="0" y="38"/>
                </a:lnTo>
                <a:lnTo>
                  <a:pt x="5" y="38"/>
                </a:lnTo>
                <a:lnTo>
                  <a:pt x="5" y="3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" name="Freeform 1333">
            <a:extLst>
              <a:ext uri="{FF2B5EF4-FFF2-40B4-BE49-F238E27FC236}">
                <a16:creationId xmlns:a16="http://schemas.microsoft.com/office/drawing/2014/main" id="{C6B59D1B-7AFD-059D-76EB-B7A9807C680D}"/>
              </a:ext>
            </a:extLst>
          </p:cNvPr>
          <p:cNvSpPr>
            <a:spLocks/>
          </p:cNvSpPr>
          <p:nvPr/>
        </p:nvSpPr>
        <p:spPr bwMode="auto">
          <a:xfrm>
            <a:off x="7065963" y="4805363"/>
            <a:ext cx="39688" cy="60325"/>
          </a:xfrm>
          <a:custGeom>
            <a:avLst/>
            <a:gdLst>
              <a:gd name="T0" fmla="*/ 6 w 25"/>
              <a:gd name="T1" fmla="*/ 38 h 38"/>
              <a:gd name="T2" fmla="*/ 6 w 25"/>
              <a:gd name="T3" fmla="*/ 28 h 38"/>
              <a:gd name="T4" fmla="*/ 8 w 25"/>
              <a:gd name="T5" fmla="*/ 25 h 38"/>
              <a:gd name="T6" fmla="*/ 18 w 25"/>
              <a:gd name="T7" fmla="*/ 38 h 38"/>
              <a:gd name="T8" fmla="*/ 25 w 25"/>
              <a:gd name="T9" fmla="*/ 38 h 38"/>
              <a:gd name="T10" fmla="*/ 13 w 25"/>
              <a:gd name="T11" fmla="*/ 21 h 38"/>
              <a:gd name="T12" fmla="*/ 23 w 25"/>
              <a:gd name="T13" fmla="*/ 11 h 38"/>
              <a:gd name="T14" fmla="*/ 17 w 25"/>
              <a:gd name="T15" fmla="*/ 11 h 38"/>
              <a:gd name="T16" fmla="*/ 6 w 25"/>
              <a:gd name="T17" fmla="*/ 22 h 38"/>
              <a:gd name="T18" fmla="*/ 6 w 25"/>
              <a:gd name="T19" fmla="*/ 0 h 38"/>
              <a:gd name="T20" fmla="*/ 0 w 25"/>
              <a:gd name="T21" fmla="*/ 0 h 38"/>
              <a:gd name="T22" fmla="*/ 0 w 25"/>
              <a:gd name="T23" fmla="*/ 38 h 38"/>
              <a:gd name="T24" fmla="*/ 6 w 25"/>
              <a:gd name="T25" fmla="*/ 38 h 38"/>
              <a:gd name="T26" fmla="*/ 6 w 25"/>
              <a:gd name="T27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" h="38">
                <a:moveTo>
                  <a:pt x="6" y="38"/>
                </a:moveTo>
                <a:lnTo>
                  <a:pt x="6" y="28"/>
                </a:lnTo>
                <a:lnTo>
                  <a:pt x="8" y="25"/>
                </a:lnTo>
                <a:lnTo>
                  <a:pt x="18" y="38"/>
                </a:lnTo>
                <a:lnTo>
                  <a:pt x="25" y="38"/>
                </a:lnTo>
                <a:lnTo>
                  <a:pt x="13" y="21"/>
                </a:lnTo>
                <a:lnTo>
                  <a:pt x="23" y="11"/>
                </a:lnTo>
                <a:lnTo>
                  <a:pt x="17" y="11"/>
                </a:lnTo>
                <a:lnTo>
                  <a:pt x="6" y="22"/>
                </a:lnTo>
                <a:lnTo>
                  <a:pt x="6" y="0"/>
                </a:lnTo>
                <a:lnTo>
                  <a:pt x="0" y="0"/>
                </a:lnTo>
                <a:lnTo>
                  <a:pt x="0" y="38"/>
                </a:lnTo>
                <a:lnTo>
                  <a:pt x="6" y="38"/>
                </a:lnTo>
                <a:lnTo>
                  <a:pt x="6" y="3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" name="Freeform 1334">
            <a:extLst>
              <a:ext uri="{FF2B5EF4-FFF2-40B4-BE49-F238E27FC236}">
                <a16:creationId xmlns:a16="http://schemas.microsoft.com/office/drawing/2014/main" id="{E56AC77C-2204-B825-AD68-074ACE7B214D}"/>
              </a:ext>
            </a:extLst>
          </p:cNvPr>
          <p:cNvSpPr>
            <a:spLocks noEditPoints="1"/>
          </p:cNvSpPr>
          <p:nvPr/>
        </p:nvSpPr>
        <p:spPr bwMode="auto">
          <a:xfrm>
            <a:off x="7107238" y="4821238"/>
            <a:ext cx="41275" cy="47625"/>
          </a:xfrm>
          <a:custGeom>
            <a:avLst/>
            <a:gdLst>
              <a:gd name="T0" fmla="*/ 13 w 19"/>
              <a:gd name="T1" fmla="*/ 18 h 22"/>
              <a:gd name="T2" fmla="*/ 10 w 19"/>
              <a:gd name="T3" fmla="*/ 19 h 22"/>
              <a:gd name="T4" fmla="*/ 6 w 19"/>
              <a:gd name="T5" fmla="*/ 17 h 22"/>
              <a:gd name="T6" fmla="*/ 4 w 19"/>
              <a:gd name="T7" fmla="*/ 12 h 22"/>
              <a:gd name="T8" fmla="*/ 19 w 19"/>
              <a:gd name="T9" fmla="*/ 12 h 22"/>
              <a:gd name="T10" fmla="*/ 19 w 19"/>
              <a:gd name="T11" fmla="*/ 11 h 22"/>
              <a:gd name="T12" fmla="*/ 17 w 19"/>
              <a:gd name="T13" fmla="*/ 3 h 22"/>
              <a:gd name="T14" fmla="*/ 10 w 19"/>
              <a:gd name="T15" fmla="*/ 0 h 22"/>
              <a:gd name="T16" fmla="*/ 3 w 19"/>
              <a:gd name="T17" fmla="*/ 3 h 22"/>
              <a:gd name="T18" fmla="*/ 0 w 19"/>
              <a:gd name="T19" fmla="*/ 11 h 22"/>
              <a:gd name="T20" fmla="*/ 3 w 19"/>
              <a:gd name="T21" fmla="*/ 19 h 22"/>
              <a:gd name="T22" fmla="*/ 10 w 19"/>
              <a:gd name="T23" fmla="*/ 22 h 22"/>
              <a:gd name="T24" fmla="*/ 16 w 19"/>
              <a:gd name="T25" fmla="*/ 20 h 22"/>
              <a:gd name="T26" fmla="*/ 19 w 19"/>
              <a:gd name="T27" fmla="*/ 15 h 22"/>
              <a:gd name="T28" fmla="*/ 16 w 19"/>
              <a:gd name="T29" fmla="*/ 15 h 22"/>
              <a:gd name="T30" fmla="*/ 13 w 19"/>
              <a:gd name="T31" fmla="*/ 18 h 22"/>
              <a:gd name="T32" fmla="*/ 6 w 19"/>
              <a:gd name="T33" fmla="*/ 5 h 22"/>
              <a:gd name="T34" fmla="*/ 10 w 19"/>
              <a:gd name="T35" fmla="*/ 3 h 22"/>
              <a:gd name="T36" fmla="*/ 14 w 19"/>
              <a:gd name="T37" fmla="*/ 5 h 22"/>
              <a:gd name="T38" fmla="*/ 16 w 19"/>
              <a:gd name="T39" fmla="*/ 9 h 22"/>
              <a:gd name="T40" fmla="*/ 4 w 19"/>
              <a:gd name="T41" fmla="*/ 9 h 22"/>
              <a:gd name="T42" fmla="*/ 6 w 19"/>
              <a:gd name="T43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2">
                <a:moveTo>
                  <a:pt x="13" y="18"/>
                </a:moveTo>
                <a:cubicBezTo>
                  <a:pt x="13" y="19"/>
                  <a:pt x="11" y="19"/>
                  <a:pt x="10" y="19"/>
                </a:cubicBezTo>
                <a:cubicBezTo>
                  <a:pt x="8" y="19"/>
                  <a:pt x="7" y="18"/>
                  <a:pt x="6" y="17"/>
                </a:cubicBezTo>
                <a:cubicBezTo>
                  <a:pt x="5" y="16"/>
                  <a:pt x="4" y="14"/>
                  <a:pt x="4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7"/>
                  <a:pt x="19" y="5"/>
                  <a:pt x="17" y="3"/>
                </a:cubicBezTo>
                <a:cubicBezTo>
                  <a:pt x="15" y="1"/>
                  <a:pt x="13" y="0"/>
                  <a:pt x="10" y="0"/>
                </a:cubicBezTo>
                <a:cubicBezTo>
                  <a:pt x="7" y="0"/>
                  <a:pt x="5" y="1"/>
                  <a:pt x="3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15"/>
                  <a:pt x="1" y="17"/>
                  <a:pt x="3" y="19"/>
                </a:cubicBezTo>
                <a:cubicBezTo>
                  <a:pt x="5" y="21"/>
                  <a:pt x="7" y="22"/>
                  <a:pt x="10" y="22"/>
                </a:cubicBezTo>
                <a:cubicBezTo>
                  <a:pt x="13" y="22"/>
                  <a:pt x="15" y="21"/>
                  <a:pt x="16" y="20"/>
                </a:cubicBezTo>
                <a:cubicBezTo>
                  <a:pt x="18" y="19"/>
                  <a:pt x="19" y="17"/>
                  <a:pt x="19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5" y="16"/>
                  <a:pt x="14" y="17"/>
                  <a:pt x="13" y="18"/>
                </a:cubicBezTo>
                <a:close/>
                <a:moveTo>
                  <a:pt x="6" y="5"/>
                </a:moveTo>
                <a:cubicBezTo>
                  <a:pt x="7" y="4"/>
                  <a:pt x="8" y="3"/>
                  <a:pt x="10" y="3"/>
                </a:cubicBezTo>
                <a:cubicBezTo>
                  <a:pt x="12" y="3"/>
                  <a:pt x="13" y="4"/>
                  <a:pt x="14" y="5"/>
                </a:cubicBezTo>
                <a:cubicBezTo>
                  <a:pt x="15" y="6"/>
                  <a:pt x="16" y="7"/>
                  <a:pt x="16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7"/>
                  <a:pt x="5" y="6"/>
                  <a:pt x="6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" name="Freeform 1335">
            <a:extLst>
              <a:ext uri="{FF2B5EF4-FFF2-40B4-BE49-F238E27FC236}">
                <a16:creationId xmlns:a16="http://schemas.microsoft.com/office/drawing/2014/main" id="{ABF92322-65E2-3A5E-B2CC-905086DF5505}"/>
              </a:ext>
            </a:extLst>
          </p:cNvPr>
          <p:cNvSpPr>
            <a:spLocks/>
          </p:cNvSpPr>
          <p:nvPr/>
        </p:nvSpPr>
        <p:spPr bwMode="auto">
          <a:xfrm>
            <a:off x="7154863" y="4821238"/>
            <a:ext cx="39688" cy="47625"/>
          </a:xfrm>
          <a:custGeom>
            <a:avLst/>
            <a:gdLst>
              <a:gd name="T0" fmla="*/ 3 w 18"/>
              <a:gd name="T1" fmla="*/ 20 h 22"/>
              <a:gd name="T2" fmla="*/ 9 w 18"/>
              <a:gd name="T3" fmla="*/ 22 h 22"/>
              <a:gd name="T4" fmla="*/ 14 w 18"/>
              <a:gd name="T5" fmla="*/ 21 h 22"/>
              <a:gd name="T6" fmla="*/ 17 w 18"/>
              <a:gd name="T7" fmla="*/ 19 h 22"/>
              <a:gd name="T8" fmla="*/ 18 w 18"/>
              <a:gd name="T9" fmla="*/ 15 h 22"/>
              <a:gd name="T10" fmla="*/ 17 w 18"/>
              <a:gd name="T11" fmla="*/ 12 h 22"/>
              <a:gd name="T12" fmla="*/ 15 w 18"/>
              <a:gd name="T13" fmla="*/ 10 h 22"/>
              <a:gd name="T14" fmla="*/ 9 w 18"/>
              <a:gd name="T15" fmla="*/ 9 h 22"/>
              <a:gd name="T16" fmla="*/ 6 w 18"/>
              <a:gd name="T17" fmla="*/ 8 h 22"/>
              <a:gd name="T18" fmla="*/ 5 w 18"/>
              <a:gd name="T19" fmla="*/ 7 h 22"/>
              <a:gd name="T20" fmla="*/ 4 w 18"/>
              <a:gd name="T21" fmla="*/ 6 h 22"/>
              <a:gd name="T22" fmla="*/ 5 w 18"/>
              <a:gd name="T23" fmla="*/ 4 h 22"/>
              <a:gd name="T24" fmla="*/ 9 w 18"/>
              <a:gd name="T25" fmla="*/ 3 h 22"/>
              <a:gd name="T26" fmla="*/ 12 w 18"/>
              <a:gd name="T27" fmla="*/ 4 h 22"/>
              <a:gd name="T28" fmla="*/ 13 w 18"/>
              <a:gd name="T29" fmla="*/ 6 h 22"/>
              <a:gd name="T30" fmla="*/ 17 w 18"/>
              <a:gd name="T31" fmla="*/ 6 h 22"/>
              <a:gd name="T32" fmla="*/ 16 w 18"/>
              <a:gd name="T33" fmla="*/ 3 h 22"/>
              <a:gd name="T34" fmla="*/ 13 w 18"/>
              <a:gd name="T35" fmla="*/ 1 h 22"/>
              <a:gd name="T36" fmla="*/ 9 w 18"/>
              <a:gd name="T37" fmla="*/ 0 h 22"/>
              <a:gd name="T38" fmla="*/ 6 w 18"/>
              <a:gd name="T39" fmla="*/ 0 h 22"/>
              <a:gd name="T40" fmla="*/ 3 w 18"/>
              <a:gd name="T41" fmla="*/ 2 h 22"/>
              <a:gd name="T42" fmla="*/ 2 w 18"/>
              <a:gd name="T43" fmla="*/ 3 h 22"/>
              <a:gd name="T44" fmla="*/ 1 w 18"/>
              <a:gd name="T45" fmla="*/ 6 h 22"/>
              <a:gd name="T46" fmla="*/ 2 w 18"/>
              <a:gd name="T47" fmla="*/ 9 h 22"/>
              <a:gd name="T48" fmla="*/ 4 w 18"/>
              <a:gd name="T49" fmla="*/ 11 h 22"/>
              <a:gd name="T50" fmla="*/ 9 w 18"/>
              <a:gd name="T51" fmla="*/ 13 h 22"/>
              <a:gd name="T52" fmla="*/ 13 w 18"/>
              <a:gd name="T53" fmla="*/ 14 h 22"/>
              <a:gd name="T54" fmla="*/ 14 w 18"/>
              <a:gd name="T55" fmla="*/ 16 h 22"/>
              <a:gd name="T56" fmla="*/ 13 w 18"/>
              <a:gd name="T57" fmla="*/ 18 h 22"/>
              <a:gd name="T58" fmla="*/ 9 w 18"/>
              <a:gd name="T59" fmla="*/ 19 h 22"/>
              <a:gd name="T60" fmla="*/ 5 w 18"/>
              <a:gd name="T61" fmla="*/ 18 h 22"/>
              <a:gd name="T62" fmla="*/ 4 w 18"/>
              <a:gd name="T63" fmla="*/ 15 h 22"/>
              <a:gd name="T64" fmla="*/ 0 w 18"/>
              <a:gd name="T65" fmla="*/ 15 h 22"/>
              <a:gd name="T66" fmla="*/ 3 w 18"/>
              <a:gd name="T67" fmla="*/ 2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8" h="22">
                <a:moveTo>
                  <a:pt x="3" y="20"/>
                </a:moveTo>
                <a:cubicBezTo>
                  <a:pt x="5" y="21"/>
                  <a:pt x="7" y="22"/>
                  <a:pt x="9" y="22"/>
                </a:cubicBezTo>
                <a:cubicBezTo>
                  <a:pt x="11" y="22"/>
                  <a:pt x="12" y="22"/>
                  <a:pt x="14" y="21"/>
                </a:cubicBezTo>
                <a:cubicBezTo>
                  <a:pt x="15" y="20"/>
                  <a:pt x="16" y="20"/>
                  <a:pt x="17" y="19"/>
                </a:cubicBezTo>
                <a:cubicBezTo>
                  <a:pt x="17" y="18"/>
                  <a:pt x="18" y="16"/>
                  <a:pt x="18" y="15"/>
                </a:cubicBezTo>
                <a:cubicBezTo>
                  <a:pt x="18" y="14"/>
                  <a:pt x="17" y="13"/>
                  <a:pt x="17" y="12"/>
                </a:cubicBezTo>
                <a:cubicBezTo>
                  <a:pt x="16" y="11"/>
                  <a:pt x="16" y="11"/>
                  <a:pt x="15" y="10"/>
                </a:cubicBezTo>
                <a:cubicBezTo>
                  <a:pt x="14" y="10"/>
                  <a:pt x="12" y="9"/>
                  <a:pt x="9" y="9"/>
                </a:cubicBezTo>
                <a:cubicBezTo>
                  <a:pt x="8" y="8"/>
                  <a:pt x="7" y="8"/>
                  <a:pt x="6" y="8"/>
                </a:cubicBezTo>
                <a:cubicBezTo>
                  <a:pt x="6" y="8"/>
                  <a:pt x="5" y="7"/>
                  <a:pt x="5" y="7"/>
                </a:cubicBezTo>
                <a:cubicBezTo>
                  <a:pt x="5" y="7"/>
                  <a:pt x="4" y="6"/>
                  <a:pt x="4" y="6"/>
                </a:cubicBezTo>
                <a:cubicBezTo>
                  <a:pt x="4" y="5"/>
                  <a:pt x="5" y="4"/>
                  <a:pt x="5" y="4"/>
                </a:cubicBezTo>
                <a:cubicBezTo>
                  <a:pt x="6" y="3"/>
                  <a:pt x="7" y="3"/>
                  <a:pt x="9" y="3"/>
                </a:cubicBezTo>
                <a:cubicBezTo>
                  <a:pt x="10" y="3"/>
                  <a:pt x="11" y="3"/>
                  <a:pt x="12" y="4"/>
                </a:cubicBezTo>
                <a:cubicBezTo>
                  <a:pt x="13" y="4"/>
                  <a:pt x="13" y="5"/>
                  <a:pt x="13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5"/>
                  <a:pt x="16" y="3"/>
                  <a:pt x="16" y="3"/>
                </a:cubicBezTo>
                <a:cubicBezTo>
                  <a:pt x="15" y="2"/>
                  <a:pt x="14" y="1"/>
                  <a:pt x="13" y="1"/>
                </a:cubicBezTo>
                <a:cubicBezTo>
                  <a:pt x="12" y="0"/>
                  <a:pt x="10" y="0"/>
                  <a:pt x="9" y="0"/>
                </a:cubicBezTo>
                <a:cubicBezTo>
                  <a:pt x="8" y="0"/>
                  <a:pt x="7" y="0"/>
                  <a:pt x="6" y="0"/>
                </a:cubicBezTo>
                <a:cubicBezTo>
                  <a:pt x="5" y="1"/>
                  <a:pt x="4" y="1"/>
                  <a:pt x="3" y="2"/>
                </a:cubicBezTo>
                <a:cubicBezTo>
                  <a:pt x="3" y="2"/>
                  <a:pt x="2" y="3"/>
                  <a:pt x="2" y="3"/>
                </a:cubicBezTo>
                <a:cubicBezTo>
                  <a:pt x="1" y="4"/>
                  <a:pt x="1" y="5"/>
                  <a:pt x="1" y="6"/>
                </a:cubicBezTo>
                <a:cubicBezTo>
                  <a:pt x="1" y="7"/>
                  <a:pt x="1" y="8"/>
                  <a:pt x="2" y="9"/>
                </a:cubicBezTo>
                <a:cubicBezTo>
                  <a:pt x="2" y="10"/>
                  <a:pt x="3" y="10"/>
                  <a:pt x="4" y="11"/>
                </a:cubicBezTo>
                <a:cubicBezTo>
                  <a:pt x="5" y="11"/>
                  <a:pt x="7" y="12"/>
                  <a:pt x="9" y="13"/>
                </a:cubicBezTo>
                <a:cubicBezTo>
                  <a:pt x="11" y="13"/>
                  <a:pt x="13" y="13"/>
                  <a:pt x="13" y="14"/>
                </a:cubicBezTo>
                <a:cubicBezTo>
                  <a:pt x="14" y="14"/>
                  <a:pt x="14" y="15"/>
                  <a:pt x="14" y="16"/>
                </a:cubicBezTo>
                <a:cubicBezTo>
                  <a:pt x="14" y="17"/>
                  <a:pt x="14" y="17"/>
                  <a:pt x="13" y="18"/>
                </a:cubicBezTo>
                <a:cubicBezTo>
                  <a:pt x="12" y="19"/>
                  <a:pt x="11" y="19"/>
                  <a:pt x="9" y="19"/>
                </a:cubicBezTo>
                <a:cubicBezTo>
                  <a:pt x="8" y="19"/>
                  <a:pt x="6" y="19"/>
                  <a:pt x="5" y="18"/>
                </a:cubicBezTo>
                <a:cubicBezTo>
                  <a:pt x="5" y="17"/>
                  <a:pt x="4" y="16"/>
                  <a:pt x="4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1" y="17"/>
                  <a:pt x="2" y="19"/>
                  <a:pt x="3" y="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" name="Freeform 1336">
            <a:extLst>
              <a:ext uri="{FF2B5EF4-FFF2-40B4-BE49-F238E27FC236}">
                <a16:creationId xmlns:a16="http://schemas.microsoft.com/office/drawing/2014/main" id="{7680E428-964E-2436-89D5-2F0E0CABC38C}"/>
              </a:ext>
            </a:extLst>
          </p:cNvPr>
          <p:cNvSpPr>
            <a:spLocks noEditPoints="1"/>
          </p:cNvSpPr>
          <p:nvPr/>
        </p:nvSpPr>
        <p:spPr bwMode="auto">
          <a:xfrm>
            <a:off x="7200900" y="4821238"/>
            <a:ext cx="38100" cy="65088"/>
          </a:xfrm>
          <a:custGeom>
            <a:avLst/>
            <a:gdLst>
              <a:gd name="T0" fmla="*/ 3 w 18"/>
              <a:gd name="T1" fmla="*/ 28 h 30"/>
              <a:gd name="T2" fmla="*/ 9 w 18"/>
              <a:gd name="T3" fmla="*/ 30 h 30"/>
              <a:gd name="T4" fmla="*/ 14 w 18"/>
              <a:gd name="T5" fmla="*/ 29 h 30"/>
              <a:gd name="T6" fmla="*/ 17 w 18"/>
              <a:gd name="T7" fmla="*/ 26 h 30"/>
              <a:gd name="T8" fmla="*/ 18 w 18"/>
              <a:gd name="T9" fmla="*/ 19 h 30"/>
              <a:gd name="T10" fmla="*/ 18 w 18"/>
              <a:gd name="T11" fmla="*/ 1 h 30"/>
              <a:gd name="T12" fmla="*/ 15 w 18"/>
              <a:gd name="T13" fmla="*/ 1 h 30"/>
              <a:gd name="T14" fmla="*/ 15 w 18"/>
              <a:gd name="T15" fmla="*/ 3 h 30"/>
              <a:gd name="T16" fmla="*/ 9 w 18"/>
              <a:gd name="T17" fmla="*/ 0 h 30"/>
              <a:gd name="T18" fmla="*/ 4 w 18"/>
              <a:gd name="T19" fmla="*/ 1 h 30"/>
              <a:gd name="T20" fmla="*/ 1 w 18"/>
              <a:gd name="T21" fmla="*/ 5 h 30"/>
              <a:gd name="T22" fmla="*/ 0 w 18"/>
              <a:gd name="T23" fmla="*/ 11 h 30"/>
              <a:gd name="T24" fmla="*/ 2 w 18"/>
              <a:gd name="T25" fmla="*/ 18 h 30"/>
              <a:gd name="T26" fmla="*/ 9 w 18"/>
              <a:gd name="T27" fmla="*/ 21 h 30"/>
              <a:gd name="T28" fmla="*/ 14 w 18"/>
              <a:gd name="T29" fmla="*/ 19 h 30"/>
              <a:gd name="T30" fmla="*/ 14 w 18"/>
              <a:gd name="T31" fmla="*/ 23 h 30"/>
              <a:gd name="T32" fmla="*/ 12 w 18"/>
              <a:gd name="T33" fmla="*/ 26 h 30"/>
              <a:gd name="T34" fmla="*/ 9 w 18"/>
              <a:gd name="T35" fmla="*/ 27 h 30"/>
              <a:gd name="T36" fmla="*/ 5 w 18"/>
              <a:gd name="T37" fmla="*/ 26 h 30"/>
              <a:gd name="T38" fmla="*/ 4 w 18"/>
              <a:gd name="T39" fmla="*/ 24 h 30"/>
              <a:gd name="T40" fmla="*/ 0 w 18"/>
              <a:gd name="T41" fmla="*/ 23 h 30"/>
              <a:gd name="T42" fmla="*/ 3 w 18"/>
              <a:gd name="T43" fmla="*/ 28 h 30"/>
              <a:gd name="T44" fmla="*/ 5 w 18"/>
              <a:gd name="T45" fmla="*/ 5 h 30"/>
              <a:gd name="T46" fmla="*/ 9 w 18"/>
              <a:gd name="T47" fmla="*/ 3 h 30"/>
              <a:gd name="T48" fmla="*/ 13 w 18"/>
              <a:gd name="T49" fmla="*/ 5 h 30"/>
              <a:gd name="T50" fmla="*/ 15 w 18"/>
              <a:gd name="T51" fmla="*/ 11 h 30"/>
              <a:gd name="T52" fmla="*/ 13 w 18"/>
              <a:gd name="T53" fmla="*/ 17 h 30"/>
              <a:gd name="T54" fmla="*/ 9 w 18"/>
              <a:gd name="T55" fmla="*/ 19 h 30"/>
              <a:gd name="T56" fmla="*/ 5 w 18"/>
              <a:gd name="T57" fmla="*/ 17 h 30"/>
              <a:gd name="T58" fmla="*/ 3 w 18"/>
              <a:gd name="T59" fmla="*/ 11 h 30"/>
              <a:gd name="T60" fmla="*/ 5 w 18"/>
              <a:gd name="T61" fmla="*/ 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8" h="30">
                <a:moveTo>
                  <a:pt x="3" y="28"/>
                </a:moveTo>
                <a:cubicBezTo>
                  <a:pt x="4" y="29"/>
                  <a:pt x="6" y="30"/>
                  <a:pt x="9" y="30"/>
                </a:cubicBezTo>
                <a:cubicBezTo>
                  <a:pt x="11" y="30"/>
                  <a:pt x="12" y="30"/>
                  <a:pt x="14" y="29"/>
                </a:cubicBezTo>
                <a:cubicBezTo>
                  <a:pt x="15" y="28"/>
                  <a:pt x="16" y="27"/>
                  <a:pt x="17" y="26"/>
                </a:cubicBezTo>
                <a:cubicBezTo>
                  <a:pt x="18" y="24"/>
                  <a:pt x="18" y="22"/>
                  <a:pt x="18" y="19"/>
                </a:cubicBezTo>
                <a:cubicBezTo>
                  <a:pt x="18" y="1"/>
                  <a:pt x="18" y="1"/>
                  <a:pt x="18" y="1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3"/>
                  <a:pt x="15" y="3"/>
                  <a:pt x="15" y="3"/>
                </a:cubicBezTo>
                <a:cubicBezTo>
                  <a:pt x="13" y="1"/>
                  <a:pt x="11" y="0"/>
                  <a:pt x="9" y="0"/>
                </a:cubicBezTo>
                <a:cubicBezTo>
                  <a:pt x="7" y="0"/>
                  <a:pt x="5" y="1"/>
                  <a:pt x="4" y="1"/>
                </a:cubicBezTo>
                <a:cubicBezTo>
                  <a:pt x="2" y="2"/>
                  <a:pt x="1" y="4"/>
                  <a:pt x="1" y="5"/>
                </a:cubicBezTo>
                <a:cubicBezTo>
                  <a:pt x="0" y="7"/>
                  <a:pt x="0" y="9"/>
                  <a:pt x="0" y="11"/>
                </a:cubicBezTo>
                <a:cubicBezTo>
                  <a:pt x="0" y="14"/>
                  <a:pt x="0" y="16"/>
                  <a:pt x="2" y="18"/>
                </a:cubicBezTo>
                <a:cubicBezTo>
                  <a:pt x="4" y="20"/>
                  <a:pt x="6" y="21"/>
                  <a:pt x="9" y="21"/>
                </a:cubicBezTo>
                <a:cubicBezTo>
                  <a:pt x="11" y="21"/>
                  <a:pt x="13" y="21"/>
                  <a:pt x="14" y="19"/>
                </a:cubicBezTo>
                <a:cubicBezTo>
                  <a:pt x="14" y="21"/>
                  <a:pt x="14" y="23"/>
                  <a:pt x="14" y="23"/>
                </a:cubicBezTo>
                <a:cubicBezTo>
                  <a:pt x="14" y="24"/>
                  <a:pt x="13" y="25"/>
                  <a:pt x="12" y="26"/>
                </a:cubicBezTo>
                <a:cubicBezTo>
                  <a:pt x="11" y="27"/>
                  <a:pt x="10" y="27"/>
                  <a:pt x="9" y="27"/>
                </a:cubicBezTo>
                <a:cubicBezTo>
                  <a:pt x="7" y="27"/>
                  <a:pt x="6" y="27"/>
                  <a:pt x="5" y="26"/>
                </a:cubicBezTo>
                <a:cubicBezTo>
                  <a:pt x="4" y="26"/>
                  <a:pt x="4" y="25"/>
                  <a:pt x="4" y="24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5"/>
                  <a:pt x="1" y="27"/>
                  <a:pt x="3" y="28"/>
                </a:cubicBezTo>
                <a:close/>
                <a:moveTo>
                  <a:pt x="5" y="5"/>
                </a:moveTo>
                <a:cubicBezTo>
                  <a:pt x="6" y="4"/>
                  <a:pt x="7" y="3"/>
                  <a:pt x="9" y="3"/>
                </a:cubicBezTo>
                <a:cubicBezTo>
                  <a:pt x="10" y="3"/>
                  <a:pt x="12" y="4"/>
                  <a:pt x="13" y="5"/>
                </a:cubicBezTo>
                <a:cubicBezTo>
                  <a:pt x="14" y="6"/>
                  <a:pt x="15" y="8"/>
                  <a:pt x="15" y="11"/>
                </a:cubicBezTo>
                <a:cubicBezTo>
                  <a:pt x="15" y="13"/>
                  <a:pt x="14" y="15"/>
                  <a:pt x="13" y="17"/>
                </a:cubicBezTo>
                <a:cubicBezTo>
                  <a:pt x="12" y="18"/>
                  <a:pt x="11" y="19"/>
                  <a:pt x="9" y="19"/>
                </a:cubicBezTo>
                <a:cubicBezTo>
                  <a:pt x="7" y="19"/>
                  <a:pt x="6" y="18"/>
                  <a:pt x="5" y="17"/>
                </a:cubicBezTo>
                <a:cubicBezTo>
                  <a:pt x="4" y="15"/>
                  <a:pt x="3" y="13"/>
                  <a:pt x="3" y="11"/>
                </a:cubicBezTo>
                <a:cubicBezTo>
                  <a:pt x="3" y="8"/>
                  <a:pt x="4" y="6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" name="Freeform 1337">
            <a:extLst>
              <a:ext uri="{FF2B5EF4-FFF2-40B4-BE49-F238E27FC236}">
                <a16:creationId xmlns:a16="http://schemas.microsoft.com/office/drawing/2014/main" id="{EEAAF4FF-F9D6-804B-C28C-40C246955171}"/>
              </a:ext>
            </a:extLst>
          </p:cNvPr>
          <p:cNvSpPr>
            <a:spLocks/>
          </p:cNvSpPr>
          <p:nvPr/>
        </p:nvSpPr>
        <p:spPr bwMode="auto">
          <a:xfrm>
            <a:off x="7250113" y="4821238"/>
            <a:ext cx="26988" cy="44450"/>
          </a:xfrm>
          <a:custGeom>
            <a:avLst/>
            <a:gdLst>
              <a:gd name="T0" fmla="*/ 4 w 12"/>
              <a:gd name="T1" fmla="*/ 21 h 21"/>
              <a:gd name="T2" fmla="*/ 4 w 12"/>
              <a:gd name="T3" fmla="*/ 10 h 21"/>
              <a:gd name="T4" fmla="*/ 4 w 12"/>
              <a:gd name="T5" fmla="*/ 6 h 21"/>
              <a:gd name="T6" fmla="*/ 6 w 12"/>
              <a:gd name="T7" fmla="*/ 4 h 21"/>
              <a:gd name="T8" fmla="*/ 8 w 12"/>
              <a:gd name="T9" fmla="*/ 4 h 21"/>
              <a:gd name="T10" fmla="*/ 10 w 12"/>
              <a:gd name="T11" fmla="*/ 4 h 21"/>
              <a:gd name="T12" fmla="*/ 12 w 12"/>
              <a:gd name="T13" fmla="*/ 1 h 21"/>
              <a:gd name="T14" fmla="*/ 8 w 12"/>
              <a:gd name="T15" fmla="*/ 0 h 21"/>
              <a:gd name="T16" fmla="*/ 6 w 12"/>
              <a:gd name="T17" fmla="*/ 1 h 21"/>
              <a:gd name="T18" fmla="*/ 4 w 12"/>
              <a:gd name="T19" fmla="*/ 4 h 21"/>
              <a:gd name="T20" fmla="*/ 4 w 12"/>
              <a:gd name="T21" fmla="*/ 1 h 21"/>
              <a:gd name="T22" fmla="*/ 0 w 12"/>
              <a:gd name="T23" fmla="*/ 1 h 21"/>
              <a:gd name="T24" fmla="*/ 0 w 12"/>
              <a:gd name="T25" fmla="*/ 21 h 21"/>
              <a:gd name="T26" fmla="*/ 4 w 12"/>
              <a:gd name="T2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21">
                <a:moveTo>
                  <a:pt x="4" y="21"/>
                </a:moveTo>
                <a:cubicBezTo>
                  <a:pt x="4" y="10"/>
                  <a:pt x="4" y="10"/>
                  <a:pt x="4" y="10"/>
                </a:cubicBezTo>
                <a:cubicBezTo>
                  <a:pt x="4" y="9"/>
                  <a:pt x="4" y="8"/>
                  <a:pt x="4" y="6"/>
                </a:cubicBezTo>
                <a:cubicBezTo>
                  <a:pt x="5" y="6"/>
                  <a:pt x="5" y="5"/>
                  <a:pt x="6" y="4"/>
                </a:cubicBezTo>
                <a:cubicBezTo>
                  <a:pt x="6" y="4"/>
                  <a:pt x="7" y="4"/>
                  <a:pt x="8" y="4"/>
                </a:cubicBezTo>
                <a:cubicBezTo>
                  <a:pt x="9" y="4"/>
                  <a:pt x="10" y="4"/>
                  <a:pt x="10" y="4"/>
                </a:cubicBezTo>
                <a:cubicBezTo>
                  <a:pt x="12" y="1"/>
                  <a:pt x="12" y="1"/>
                  <a:pt x="12" y="1"/>
                </a:cubicBezTo>
                <a:cubicBezTo>
                  <a:pt x="10" y="0"/>
                  <a:pt x="9" y="0"/>
                  <a:pt x="8" y="0"/>
                </a:cubicBezTo>
                <a:cubicBezTo>
                  <a:pt x="7" y="0"/>
                  <a:pt x="6" y="0"/>
                  <a:pt x="6" y="1"/>
                </a:cubicBezTo>
                <a:cubicBezTo>
                  <a:pt x="5" y="1"/>
                  <a:pt x="4" y="2"/>
                  <a:pt x="4" y="4"/>
                </a:cubicBezTo>
                <a:cubicBezTo>
                  <a:pt x="4" y="1"/>
                  <a:pt x="4" y="1"/>
                  <a:pt x="4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1"/>
                  <a:pt x="0" y="21"/>
                  <a:pt x="0" y="21"/>
                </a:cubicBezTo>
                <a:cubicBezTo>
                  <a:pt x="4" y="21"/>
                  <a:pt x="4" y="21"/>
                  <a:pt x="4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" name="Freeform 1338">
            <a:extLst>
              <a:ext uri="{FF2B5EF4-FFF2-40B4-BE49-F238E27FC236}">
                <a16:creationId xmlns:a16="http://schemas.microsoft.com/office/drawing/2014/main" id="{1B126279-97E7-B21F-2FA6-FA8C1AFBCA5D}"/>
              </a:ext>
            </a:extLst>
          </p:cNvPr>
          <p:cNvSpPr>
            <a:spLocks noEditPoints="1"/>
          </p:cNvSpPr>
          <p:nvPr/>
        </p:nvSpPr>
        <p:spPr bwMode="auto">
          <a:xfrm>
            <a:off x="7278688" y="4821238"/>
            <a:ext cx="41275" cy="47625"/>
          </a:xfrm>
          <a:custGeom>
            <a:avLst/>
            <a:gdLst>
              <a:gd name="T0" fmla="*/ 13 w 19"/>
              <a:gd name="T1" fmla="*/ 18 h 22"/>
              <a:gd name="T2" fmla="*/ 10 w 19"/>
              <a:gd name="T3" fmla="*/ 19 h 22"/>
              <a:gd name="T4" fmla="*/ 5 w 19"/>
              <a:gd name="T5" fmla="*/ 17 h 22"/>
              <a:gd name="T6" fmla="*/ 3 w 19"/>
              <a:gd name="T7" fmla="*/ 12 h 22"/>
              <a:gd name="T8" fmla="*/ 19 w 19"/>
              <a:gd name="T9" fmla="*/ 12 h 22"/>
              <a:gd name="T10" fmla="*/ 19 w 19"/>
              <a:gd name="T11" fmla="*/ 11 h 22"/>
              <a:gd name="T12" fmla="*/ 16 w 19"/>
              <a:gd name="T13" fmla="*/ 3 h 22"/>
              <a:gd name="T14" fmla="*/ 9 w 19"/>
              <a:gd name="T15" fmla="*/ 0 h 22"/>
              <a:gd name="T16" fmla="*/ 2 w 19"/>
              <a:gd name="T17" fmla="*/ 3 h 22"/>
              <a:gd name="T18" fmla="*/ 0 w 19"/>
              <a:gd name="T19" fmla="*/ 11 h 22"/>
              <a:gd name="T20" fmla="*/ 2 w 19"/>
              <a:gd name="T21" fmla="*/ 19 h 22"/>
              <a:gd name="T22" fmla="*/ 10 w 19"/>
              <a:gd name="T23" fmla="*/ 22 h 22"/>
              <a:gd name="T24" fmla="*/ 16 w 19"/>
              <a:gd name="T25" fmla="*/ 20 h 22"/>
              <a:gd name="T26" fmla="*/ 19 w 19"/>
              <a:gd name="T27" fmla="*/ 15 h 22"/>
              <a:gd name="T28" fmla="*/ 15 w 19"/>
              <a:gd name="T29" fmla="*/ 15 h 22"/>
              <a:gd name="T30" fmla="*/ 13 w 19"/>
              <a:gd name="T31" fmla="*/ 18 h 22"/>
              <a:gd name="T32" fmla="*/ 5 w 19"/>
              <a:gd name="T33" fmla="*/ 5 h 22"/>
              <a:gd name="T34" fmla="*/ 9 w 19"/>
              <a:gd name="T35" fmla="*/ 3 h 22"/>
              <a:gd name="T36" fmla="*/ 14 w 19"/>
              <a:gd name="T37" fmla="*/ 5 h 22"/>
              <a:gd name="T38" fmla="*/ 15 w 19"/>
              <a:gd name="T39" fmla="*/ 9 h 22"/>
              <a:gd name="T40" fmla="*/ 3 w 19"/>
              <a:gd name="T41" fmla="*/ 9 h 22"/>
              <a:gd name="T42" fmla="*/ 5 w 19"/>
              <a:gd name="T43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2">
                <a:moveTo>
                  <a:pt x="13" y="18"/>
                </a:moveTo>
                <a:cubicBezTo>
                  <a:pt x="12" y="19"/>
                  <a:pt x="11" y="19"/>
                  <a:pt x="10" y="19"/>
                </a:cubicBezTo>
                <a:cubicBezTo>
                  <a:pt x="8" y="19"/>
                  <a:pt x="6" y="18"/>
                  <a:pt x="5" y="17"/>
                </a:cubicBezTo>
                <a:cubicBezTo>
                  <a:pt x="4" y="16"/>
                  <a:pt x="3" y="14"/>
                  <a:pt x="3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7"/>
                  <a:pt x="18" y="5"/>
                  <a:pt x="16" y="3"/>
                </a:cubicBezTo>
                <a:cubicBezTo>
                  <a:pt x="14" y="1"/>
                  <a:pt x="12" y="0"/>
                  <a:pt x="9" y="0"/>
                </a:cubicBezTo>
                <a:cubicBezTo>
                  <a:pt x="6" y="0"/>
                  <a:pt x="4" y="1"/>
                  <a:pt x="2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15"/>
                  <a:pt x="0" y="17"/>
                  <a:pt x="2" y="19"/>
                </a:cubicBezTo>
                <a:cubicBezTo>
                  <a:pt x="4" y="21"/>
                  <a:pt x="7" y="22"/>
                  <a:pt x="10" y="22"/>
                </a:cubicBezTo>
                <a:cubicBezTo>
                  <a:pt x="12" y="22"/>
                  <a:pt x="14" y="21"/>
                  <a:pt x="16" y="20"/>
                </a:cubicBezTo>
                <a:cubicBezTo>
                  <a:pt x="17" y="19"/>
                  <a:pt x="18" y="17"/>
                  <a:pt x="19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6"/>
                  <a:pt x="14" y="17"/>
                  <a:pt x="13" y="18"/>
                </a:cubicBezTo>
                <a:close/>
                <a:moveTo>
                  <a:pt x="5" y="5"/>
                </a:moveTo>
                <a:cubicBezTo>
                  <a:pt x="6" y="4"/>
                  <a:pt x="8" y="3"/>
                  <a:pt x="9" y="3"/>
                </a:cubicBezTo>
                <a:cubicBezTo>
                  <a:pt x="11" y="3"/>
                  <a:pt x="13" y="4"/>
                  <a:pt x="14" y="5"/>
                </a:cubicBezTo>
                <a:cubicBezTo>
                  <a:pt x="15" y="6"/>
                  <a:pt x="15" y="7"/>
                  <a:pt x="15" y="9"/>
                </a:cubicBezTo>
                <a:cubicBezTo>
                  <a:pt x="3" y="9"/>
                  <a:pt x="3" y="9"/>
                  <a:pt x="3" y="9"/>
                </a:cubicBezTo>
                <a:cubicBezTo>
                  <a:pt x="4" y="7"/>
                  <a:pt x="4" y="6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" name="Freeform 1339">
            <a:extLst>
              <a:ext uri="{FF2B5EF4-FFF2-40B4-BE49-F238E27FC236}">
                <a16:creationId xmlns:a16="http://schemas.microsoft.com/office/drawing/2014/main" id="{171A23FE-0CC0-9962-C4B6-1F307FCBD5CF}"/>
              </a:ext>
            </a:extLst>
          </p:cNvPr>
          <p:cNvSpPr>
            <a:spLocks/>
          </p:cNvSpPr>
          <p:nvPr/>
        </p:nvSpPr>
        <p:spPr bwMode="auto">
          <a:xfrm>
            <a:off x="7327900" y="4821238"/>
            <a:ext cx="38100" cy="44450"/>
          </a:xfrm>
          <a:custGeom>
            <a:avLst/>
            <a:gdLst>
              <a:gd name="T0" fmla="*/ 4 w 17"/>
              <a:gd name="T1" fmla="*/ 21 h 21"/>
              <a:gd name="T2" fmla="*/ 4 w 17"/>
              <a:gd name="T3" fmla="*/ 10 h 21"/>
              <a:gd name="T4" fmla="*/ 5 w 17"/>
              <a:gd name="T5" fmla="*/ 5 h 21"/>
              <a:gd name="T6" fmla="*/ 9 w 17"/>
              <a:gd name="T7" fmla="*/ 3 h 21"/>
              <a:gd name="T8" fmla="*/ 12 w 17"/>
              <a:gd name="T9" fmla="*/ 4 h 21"/>
              <a:gd name="T10" fmla="*/ 13 w 17"/>
              <a:gd name="T11" fmla="*/ 5 h 21"/>
              <a:gd name="T12" fmla="*/ 14 w 17"/>
              <a:gd name="T13" fmla="*/ 9 h 21"/>
              <a:gd name="T14" fmla="*/ 14 w 17"/>
              <a:gd name="T15" fmla="*/ 21 h 21"/>
              <a:gd name="T16" fmla="*/ 17 w 17"/>
              <a:gd name="T17" fmla="*/ 21 h 21"/>
              <a:gd name="T18" fmla="*/ 17 w 17"/>
              <a:gd name="T19" fmla="*/ 9 h 21"/>
              <a:gd name="T20" fmla="*/ 17 w 17"/>
              <a:gd name="T21" fmla="*/ 5 h 21"/>
              <a:gd name="T22" fmla="*/ 16 w 17"/>
              <a:gd name="T23" fmla="*/ 3 h 21"/>
              <a:gd name="T24" fmla="*/ 14 w 17"/>
              <a:gd name="T25" fmla="*/ 1 h 21"/>
              <a:gd name="T26" fmla="*/ 10 w 17"/>
              <a:gd name="T27" fmla="*/ 0 h 21"/>
              <a:gd name="T28" fmla="*/ 3 w 17"/>
              <a:gd name="T29" fmla="*/ 3 h 21"/>
              <a:gd name="T30" fmla="*/ 3 w 17"/>
              <a:gd name="T31" fmla="*/ 1 h 21"/>
              <a:gd name="T32" fmla="*/ 0 w 17"/>
              <a:gd name="T33" fmla="*/ 1 h 21"/>
              <a:gd name="T34" fmla="*/ 0 w 17"/>
              <a:gd name="T35" fmla="*/ 21 h 21"/>
              <a:gd name="T36" fmla="*/ 4 w 17"/>
              <a:gd name="T3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" h="21">
                <a:moveTo>
                  <a:pt x="4" y="21"/>
                </a:moveTo>
                <a:cubicBezTo>
                  <a:pt x="4" y="10"/>
                  <a:pt x="4" y="10"/>
                  <a:pt x="4" y="10"/>
                </a:cubicBezTo>
                <a:cubicBezTo>
                  <a:pt x="4" y="7"/>
                  <a:pt x="4" y="6"/>
                  <a:pt x="5" y="5"/>
                </a:cubicBezTo>
                <a:cubicBezTo>
                  <a:pt x="6" y="4"/>
                  <a:pt x="8" y="3"/>
                  <a:pt x="9" y="3"/>
                </a:cubicBezTo>
                <a:cubicBezTo>
                  <a:pt x="10" y="3"/>
                  <a:pt x="11" y="3"/>
                  <a:pt x="12" y="4"/>
                </a:cubicBezTo>
                <a:cubicBezTo>
                  <a:pt x="12" y="4"/>
                  <a:pt x="13" y="5"/>
                  <a:pt x="13" y="5"/>
                </a:cubicBezTo>
                <a:cubicBezTo>
                  <a:pt x="14" y="6"/>
                  <a:pt x="14" y="7"/>
                  <a:pt x="14" y="9"/>
                </a:cubicBezTo>
                <a:cubicBezTo>
                  <a:pt x="14" y="21"/>
                  <a:pt x="14" y="21"/>
                  <a:pt x="14" y="21"/>
                </a:cubicBezTo>
                <a:cubicBezTo>
                  <a:pt x="17" y="21"/>
                  <a:pt x="17" y="21"/>
                  <a:pt x="17" y="21"/>
                </a:cubicBezTo>
                <a:cubicBezTo>
                  <a:pt x="17" y="9"/>
                  <a:pt x="17" y="9"/>
                  <a:pt x="17" y="9"/>
                </a:cubicBezTo>
                <a:cubicBezTo>
                  <a:pt x="17" y="7"/>
                  <a:pt x="17" y="6"/>
                  <a:pt x="17" y="5"/>
                </a:cubicBezTo>
                <a:cubicBezTo>
                  <a:pt x="17" y="4"/>
                  <a:pt x="16" y="3"/>
                  <a:pt x="16" y="3"/>
                </a:cubicBezTo>
                <a:cubicBezTo>
                  <a:pt x="15" y="2"/>
                  <a:pt x="15" y="1"/>
                  <a:pt x="14" y="1"/>
                </a:cubicBezTo>
                <a:cubicBezTo>
                  <a:pt x="12" y="0"/>
                  <a:pt x="11" y="0"/>
                  <a:pt x="10" y="0"/>
                </a:cubicBezTo>
                <a:cubicBezTo>
                  <a:pt x="7" y="0"/>
                  <a:pt x="5" y="1"/>
                  <a:pt x="3" y="3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1"/>
                  <a:pt x="0" y="21"/>
                  <a:pt x="0" y="21"/>
                </a:cubicBezTo>
                <a:cubicBezTo>
                  <a:pt x="4" y="21"/>
                  <a:pt x="4" y="21"/>
                  <a:pt x="4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" name="Freeform 1340">
            <a:extLst>
              <a:ext uri="{FF2B5EF4-FFF2-40B4-BE49-F238E27FC236}">
                <a16:creationId xmlns:a16="http://schemas.microsoft.com/office/drawing/2014/main" id="{50901217-7B35-63EB-D4CC-311F14094D7F}"/>
              </a:ext>
            </a:extLst>
          </p:cNvPr>
          <p:cNvSpPr>
            <a:spLocks/>
          </p:cNvSpPr>
          <p:nvPr/>
        </p:nvSpPr>
        <p:spPr bwMode="auto">
          <a:xfrm>
            <a:off x="7373938" y="4821238"/>
            <a:ext cx="39688" cy="47625"/>
          </a:xfrm>
          <a:custGeom>
            <a:avLst/>
            <a:gdLst>
              <a:gd name="T0" fmla="*/ 3 w 18"/>
              <a:gd name="T1" fmla="*/ 20 h 22"/>
              <a:gd name="T2" fmla="*/ 9 w 18"/>
              <a:gd name="T3" fmla="*/ 22 h 22"/>
              <a:gd name="T4" fmla="*/ 14 w 18"/>
              <a:gd name="T5" fmla="*/ 21 h 22"/>
              <a:gd name="T6" fmla="*/ 17 w 18"/>
              <a:gd name="T7" fmla="*/ 19 h 22"/>
              <a:gd name="T8" fmla="*/ 18 w 18"/>
              <a:gd name="T9" fmla="*/ 15 h 22"/>
              <a:gd name="T10" fmla="*/ 17 w 18"/>
              <a:gd name="T11" fmla="*/ 12 h 22"/>
              <a:gd name="T12" fmla="*/ 14 w 18"/>
              <a:gd name="T13" fmla="*/ 10 h 22"/>
              <a:gd name="T14" fmla="*/ 9 w 18"/>
              <a:gd name="T15" fmla="*/ 9 h 22"/>
              <a:gd name="T16" fmla="*/ 6 w 18"/>
              <a:gd name="T17" fmla="*/ 8 h 22"/>
              <a:gd name="T18" fmla="*/ 5 w 18"/>
              <a:gd name="T19" fmla="*/ 7 h 22"/>
              <a:gd name="T20" fmla="*/ 4 w 18"/>
              <a:gd name="T21" fmla="*/ 6 h 22"/>
              <a:gd name="T22" fmla="*/ 5 w 18"/>
              <a:gd name="T23" fmla="*/ 4 h 22"/>
              <a:gd name="T24" fmla="*/ 9 w 18"/>
              <a:gd name="T25" fmla="*/ 3 h 22"/>
              <a:gd name="T26" fmla="*/ 12 w 18"/>
              <a:gd name="T27" fmla="*/ 4 h 22"/>
              <a:gd name="T28" fmla="*/ 13 w 18"/>
              <a:gd name="T29" fmla="*/ 6 h 22"/>
              <a:gd name="T30" fmla="*/ 17 w 18"/>
              <a:gd name="T31" fmla="*/ 6 h 22"/>
              <a:gd name="T32" fmla="*/ 16 w 18"/>
              <a:gd name="T33" fmla="*/ 3 h 22"/>
              <a:gd name="T34" fmla="*/ 13 w 18"/>
              <a:gd name="T35" fmla="*/ 1 h 22"/>
              <a:gd name="T36" fmla="*/ 9 w 18"/>
              <a:gd name="T37" fmla="*/ 0 h 22"/>
              <a:gd name="T38" fmla="*/ 5 w 18"/>
              <a:gd name="T39" fmla="*/ 0 h 22"/>
              <a:gd name="T40" fmla="*/ 3 w 18"/>
              <a:gd name="T41" fmla="*/ 2 h 22"/>
              <a:gd name="T42" fmla="*/ 1 w 18"/>
              <a:gd name="T43" fmla="*/ 3 h 22"/>
              <a:gd name="T44" fmla="*/ 1 w 18"/>
              <a:gd name="T45" fmla="*/ 6 h 22"/>
              <a:gd name="T46" fmla="*/ 2 w 18"/>
              <a:gd name="T47" fmla="*/ 9 h 22"/>
              <a:gd name="T48" fmla="*/ 4 w 18"/>
              <a:gd name="T49" fmla="*/ 11 h 22"/>
              <a:gd name="T50" fmla="*/ 9 w 18"/>
              <a:gd name="T51" fmla="*/ 13 h 22"/>
              <a:gd name="T52" fmla="*/ 13 w 18"/>
              <a:gd name="T53" fmla="*/ 14 h 22"/>
              <a:gd name="T54" fmla="*/ 14 w 18"/>
              <a:gd name="T55" fmla="*/ 16 h 22"/>
              <a:gd name="T56" fmla="*/ 13 w 18"/>
              <a:gd name="T57" fmla="*/ 18 h 22"/>
              <a:gd name="T58" fmla="*/ 9 w 18"/>
              <a:gd name="T59" fmla="*/ 19 h 22"/>
              <a:gd name="T60" fmla="*/ 5 w 18"/>
              <a:gd name="T61" fmla="*/ 18 h 22"/>
              <a:gd name="T62" fmla="*/ 4 w 18"/>
              <a:gd name="T63" fmla="*/ 15 h 22"/>
              <a:gd name="T64" fmla="*/ 0 w 18"/>
              <a:gd name="T65" fmla="*/ 15 h 22"/>
              <a:gd name="T66" fmla="*/ 3 w 18"/>
              <a:gd name="T67" fmla="*/ 2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8" h="22">
                <a:moveTo>
                  <a:pt x="3" y="20"/>
                </a:moveTo>
                <a:cubicBezTo>
                  <a:pt x="4" y="21"/>
                  <a:pt x="6" y="22"/>
                  <a:pt x="9" y="22"/>
                </a:cubicBezTo>
                <a:cubicBezTo>
                  <a:pt x="11" y="22"/>
                  <a:pt x="12" y="22"/>
                  <a:pt x="14" y="21"/>
                </a:cubicBezTo>
                <a:cubicBezTo>
                  <a:pt x="15" y="20"/>
                  <a:pt x="16" y="20"/>
                  <a:pt x="17" y="19"/>
                </a:cubicBezTo>
                <a:cubicBezTo>
                  <a:pt x="17" y="18"/>
                  <a:pt x="18" y="16"/>
                  <a:pt x="18" y="15"/>
                </a:cubicBezTo>
                <a:cubicBezTo>
                  <a:pt x="18" y="14"/>
                  <a:pt x="17" y="13"/>
                  <a:pt x="17" y="12"/>
                </a:cubicBezTo>
                <a:cubicBezTo>
                  <a:pt x="16" y="11"/>
                  <a:pt x="15" y="11"/>
                  <a:pt x="14" y="10"/>
                </a:cubicBezTo>
                <a:cubicBezTo>
                  <a:pt x="13" y="10"/>
                  <a:pt x="12" y="9"/>
                  <a:pt x="9" y="9"/>
                </a:cubicBezTo>
                <a:cubicBezTo>
                  <a:pt x="7" y="8"/>
                  <a:pt x="6" y="8"/>
                  <a:pt x="6" y="8"/>
                </a:cubicBezTo>
                <a:cubicBezTo>
                  <a:pt x="5" y="8"/>
                  <a:pt x="5" y="7"/>
                  <a:pt x="5" y="7"/>
                </a:cubicBezTo>
                <a:cubicBezTo>
                  <a:pt x="4" y="7"/>
                  <a:pt x="4" y="6"/>
                  <a:pt x="4" y="6"/>
                </a:cubicBezTo>
                <a:cubicBezTo>
                  <a:pt x="4" y="5"/>
                  <a:pt x="5" y="4"/>
                  <a:pt x="5" y="4"/>
                </a:cubicBezTo>
                <a:cubicBezTo>
                  <a:pt x="6" y="3"/>
                  <a:pt x="7" y="3"/>
                  <a:pt x="9" y="3"/>
                </a:cubicBezTo>
                <a:cubicBezTo>
                  <a:pt x="10" y="3"/>
                  <a:pt x="11" y="3"/>
                  <a:pt x="12" y="4"/>
                </a:cubicBezTo>
                <a:cubicBezTo>
                  <a:pt x="13" y="4"/>
                  <a:pt x="13" y="5"/>
                  <a:pt x="13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5"/>
                  <a:pt x="16" y="3"/>
                  <a:pt x="16" y="3"/>
                </a:cubicBezTo>
                <a:cubicBezTo>
                  <a:pt x="15" y="2"/>
                  <a:pt x="14" y="1"/>
                  <a:pt x="13" y="1"/>
                </a:cubicBezTo>
                <a:cubicBezTo>
                  <a:pt x="12" y="0"/>
                  <a:pt x="10" y="0"/>
                  <a:pt x="9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1"/>
                  <a:pt x="4" y="1"/>
                  <a:pt x="3" y="2"/>
                </a:cubicBezTo>
                <a:cubicBezTo>
                  <a:pt x="2" y="2"/>
                  <a:pt x="2" y="3"/>
                  <a:pt x="1" y="3"/>
                </a:cubicBezTo>
                <a:cubicBezTo>
                  <a:pt x="1" y="4"/>
                  <a:pt x="1" y="5"/>
                  <a:pt x="1" y="6"/>
                </a:cubicBezTo>
                <a:cubicBezTo>
                  <a:pt x="1" y="7"/>
                  <a:pt x="1" y="8"/>
                  <a:pt x="2" y="9"/>
                </a:cubicBezTo>
                <a:cubicBezTo>
                  <a:pt x="2" y="10"/>
                  <a:pt x="3" y="10"/>
                  <a:pt x="4" y="11"/>
                </a:cubicBezTo>
                <a:cubicBezTo>
                  <a:pt x="5" y="11"/>
                  <a:pt x="7" y="12"/>
                  <a:pt x="9" y="13"/>
                </a:cubicBezTo>
                <a:cubicBezTo>
                  <a:pt x="11" y="13"/>
                  <a:pt x="12" y="13"/>
                  <a:pt x="13" y="14"/>
                </a:cubicBezTo>
                <a:cubicBezTo>
                  <a:pt x="14" y="14"/>
                  <a:pt x="14" y="15"/>
                  <a:pt x="14" y="16"/>
                </a:cubicBezTo>
                <a:cubicBezTo>
                  <a:pt x="14" y="17"/>
                  <a:pt x="14" y="17"/>
                  <a:pt x="13" y="18"/>
                </a:cubicBezTo>
                <a:cubicBezTo>
                  <a:pt x="12" y="19"/>
                  <a:pt x="11" y="19"/>
                  <a:pt x="9" y="19"/>
                </a:cubicBezTo>
                <a:cubicBezTo>
                  <a:pt x="8" y="19"/>
                  <a:pt x="6" y="19"/>
                  <a:pt x="5" y="18"/>
                </a:cubicBezTo>
                <a:cubicBezTo>
                  <a:pt x="4" y="17"/>
                  <a:pt x="4" y="16"/>
                  <a:pt x="4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1" y="17"/>
                  <a:pt x="2" y="19"/>
                  <a:pt x="3" y="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" name="Freeform 1341">
            <a:extLst>
              <a:ext uri="{FF2B5EF4-FFF2-40B4-BE49-F238E27FC236}">
                <a16:creationId xmlns:a16="http://schemas.microsoft.com/office/drawing/2014/main" id="{EAA11BB3-99E9-A53B-71EF-F4F59B0CB819}"/>
              </a:ext>
            </a:extLst>
          </p:cNvPr>
          <p:cNvSpPr>
            <a:spLocks noEditPoints="1"/>
          </p:cNvSpPr>
          <p:nvPr/>
        </p:nvSpPr>
        <p:spPr bwMode="auto">
          <a:xfrm>
            <a:off x="7419975" y="4821238"/>
            <a:ext cx="41275" cy="47625"/>
          </a:xfrm>
          <a:custGeom>
            <a:avLst/>
            <a:gdLst>
              <a:gd name="T0" fmla="*/ 13 w 19"/>
              <a:gd name="T1" fmla="*/ 18 h 22"/>
              <a:gd name="T2" fmla="*/ 10 w 19"/>
              <a:gd name="T3" fmla="*/ 19 h 22"/>
              <a:gd name="T4" fmla="*/ 5 w 19"/>
              <a:gd name="T5" fmla="*/ 17 h 22"/>
              <a:gd name="T6" fmla="*/ 3 w 19"/>
              <a:gd name="T7" fmla="*/ 12 h 22"/>
              <a:gd name="T8" fmla="*/ 19 w 19"/>
              <a:gd name="T9" fmla="*/ 12 h 22"/>
              <a:gd name="T10" fmla="*/ 19 w 19"/>
              <a:gd name="T11" fmla="*/ 11 h 22"/>
              <a:gd name="T12" fmla="*/ 16 w 19"/>
              <a:gd name="T13" fmla="*/ 3 h 22"/>
              <a:gd name="T14" fmla="*/ 9 w 19"/>
              <a:gd name="T15" fmla="*/ 0 h 22"/>
              <a:gd name="T16" fmla="*/ 2 w 19"/>
              <a:gd name="T17" fmla="*/ 3 h 22"/>
              <a:gd name="T18" fmla="*/ 0 w 19"/>
              <a:gd name="T19" fmla="*/ 11 h 22"/>
              <a:gd name="T20" fmla="*/ 2 w 19"/>
              <a:gd name="T21" fmla="*/ 19 h 22"/>
              <a:gd name="T22" fmla="*/ 10 w 19"/>
              <a:gd name="T23" fmla="*/ 22 h 22"/>
              <a:gd name="T24" fmla="*/ 16 w 19"/>
              <a:gd name="T25" fmla="*/ 20 h 22"/>
              <a:gd name="T26" fmla="*/ 19 w 19"/>
              <a:gd name="T27" fmla="*/ 15 h 22"/>
              <a:gd name="T28" fmla="*/ 15 w 19"/>
              <a:gd name="T29" fmla="*/ 15 h 22"/>
              <a:gd name="T30" fmla="*/ 13 w 19"/>
              <a:gd name="T31" fmla="*/ 18 h 22"/>
              <a:gd name="T32" fmla="*/ 5 w 19"/>
              <a:gd name="T33" fmla="*/ 5 h 22"/>
              <a:gd name="T34" fmla="*/ 9 w 19"/>
              <a:gd name="T35" fmla="*/ 3 h 22"/>
              <a:gd name="T36" fmla="*/ 14 w 19"/>
              <a:gd name="T37" fmla="*/ 5 h 22"/>
              <a:gd name="T38" fmla="*/ 15 w 19"/>
              <a:gd name="T39" fmla="*/ 9 h 22"/>
              <a:gd name="T40" fmla="*/ 3 w 19"/>
              <a:gd name="T41" fmla="*/ 9 h 22"/>
              <a:gd name="T42" fmla="*/ 5 w 19"/>
              <a:gd name="T43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2">
                <a:moveTo>
                  <a:pt x="13" y="18"/>
                </a:moveTo>
                <a:cubicBezTo>
                  <a:pt x="12" y="19"/>
                  <a:pt x="11" y="19"/>
                  <a:pt x="10" y="19"/>
                </a:cubicBezTo>
                <a:cubicBezTo>
                  <a:pt x="8" y="19"/>
                  <a:pt x="6" y="18"/>
                  <a:pt x="5" y="17"/>
                </a:cubicBezTo>
                <a:cubicBezTo>
                  <a:pt x="4" y="16"/>
                  <a:pt x="3" y="14"/>
                  <a:pt x="3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7"/>
                  <a:pt x="18" y="5"/>
                  <a:pt x="16" y="3"/>
                </a:cubicBezTo>
                <a:cubicBezTo>
                  <a:pt x="14" y="1"/>
                  <a:pt x="12" y="0"/>
                  <a:pt x="9" y="0"/>
                </a:cubicBezTo>
                <a:cubicBezTo>
                  <a:pt x="6" y="0"/>
                  <a:pt x="4" y="1"/>
                  <a:pt x="2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15"/>
                  <a:pt x="1" y="17"/>
                  <a:pt x="2" y="19"/>
                </a:cubicBezTo>
                <a:cubicBezTo>
                  <a:pt x="4" y="21"/>
                  <a:pt x="7" y="22"/>
                  <a:pt x="10" y="22"/>
                </a:cubicBezTo>
                <a:cubicBezTo>
                  <a:pt x="12" y="22"/>
                  <a:pt x="14" y="21"/>
                  <a:pt x="16" y="20"/>
                </a:cubicBezTo>
                <a:cubicBezTo>
                  <a:pt x="17" y="19"/>
                  <a:pt x="18" y="17"/>
                  <a:pt x="19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6"/>
                  <a:pt x="14" y="17"/>
                  <a:pt x="13" y="18"/>
                </a:cubicBezTo>
                <a:close/>
                <a:moveTo>
                  <a:pt x="5" y="5"/>
                </a:moveTo>
                <a:cubicBezTo>
                  <a:pt x="6" y="4"/>
                  <a:pt x="8" y="3"/>
                  <a:pt x="9" y="3"/>
                </a:cubicBezTo>
                <a:cubicBezTo>
                  <a:pt x="11" y="3"/>
                  <a:pt x="13" y="4"/>
                  <a:pt x="14" y="5"/>
                </a:cubicBezTo>
                <a:cubicBezTo>
                  <a:pt x="15" y="6"/>
                  <a:pt x="15" y="7"/>
                  <a:pt x="15" y="9"/>
                </a:cubicBezTo>
                <a:cubicBezTo>
                  <a:pt x="3" y="9"/>
                  <a:pt x="3" y="9"/>
                  <a:pt x="3" y="9"/>
                </a:cubicBezTo>
                <a:cubicBezTo>
                  <a:pt x="4" y="7"/>
                  <a:pt x="4" y="6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025771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PowerPoint-presentasjon</vt:lpstr>
    </vt:vector>
  </TitlesOfParts>
  <Company>Kartverket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Inger Storm-Furru</dc:creator>
  <cp:lastModifiedBy>Inger Storm-Furru</cp:lastModifiedBy>
  <cp:revision>1</cp:revision>
  <dcterms:created xsi:type="dcterms:W3CDTF">2024-01-10T10:05:51Z</dcterms:created>
  <dcterms:modified xsi:type="dcterms:W3CDTF">2024-01-10T10:07:29Z</dcterms:modified>
</cp:coreProperties>
</file>